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21"/>
  </p:notesMasterIdLst>
  <p:sldIdLst>
    <p:sldId id="257" r:id="rId2"/>
    <p:sldId id="262" r:id="rId3"/>
    <p:sldId id="259" r:id="rId4"/>
    <p:sldId id="285" r:id="rId5"/>
    <p:sldId id="261" r:id="rId6"/>
    <p:sldId id="287" r:id="rId7"/>
    <p:sldId id="263" r:id="rId8"/>
    <p:sldId id="290" r:id="rId9"/>
    <p:sldId id="275" r:id="rId10"/>
    <p:sldId id="264" r:id="rId11"/>
    <p:sldId id="288" r:id="rId12"/>
    <p:sldId id="265" r:id="rId13"/>
    <p:sldId id="272" r:id="rId14"/>
    <p:sldId id="273" r:id="rId15"/>
    <p:sldId id="267" r:id="rId16"/>
    <p:sldId id="266" r:id="rId17"/>
    <p:sldId id="268" r:id="rId18"/>
    <p:sldId id="289" r:id="rId19"/>
    <p:sldId id="280" r:id="rId20"/>
  </p:sldIdLst>
  <p:sldSz cx="12192000" cy="6858000"/>
  <p:notesSz cx="6858000" cy="9144000"/>
  <p:embeddedFontLst>
    <p:embeddedFont>
      <p:font typeface="#9Slide01 Tieu de ngan" panose="00000800000000000000" charset="0"/>
      <p:bold r:id="rId22"/>
    </p:embeddedFont>
    <p:embeddedFont>
      <p:font typeface="#9Slide02 Noi dung dai" panose="02000000000000000000" charset="0"/>
      <p:regular r:id="rId23"/>
    </p:embeddedFont>
    <p:embeddedFont>
      <p:font typeface=".VnTime" panose="020B7200000000000000" pitchFamily="34" charset="0"/>
      <p:regular r:id="rId24"/>
      <p:bold r:id="rId25"/>
      <p:italic r:id="rId26"/>
      <p:bold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微软雅黑 Light" panose="020B0502040204020203" pitchFamily="34" charset="-122"/>
      <p:regular r:id="rId34"/>
    </p:embeddedFont>
  </p:embeddedFontLst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EBF5"/>
    <a:srgbClr val="EFA33A"/>
    <a:srgbClr val="FCC162"/>
    <a:srgbClr val="A8D2DE"/>
    <a:srgbClr val="DEFFFF"/>
    <a:srgbClr val="FFD077"/>
    <a:srgbClr val="7E430F"/>
    <a:srgbClr val="EC2A4E"/>
    <a:srgbClr val="842717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9" autoAdjust="0"/>
    <p:restoredTop sz="94660"/>
  </p:normalViewPr>
  <p:slideViewPr>
    <p:cSldViewPr snapToGrid="0">
      <p:cViewPr varScale="1">
        <p:scale>
          <a:sx n="69" d="100"/>
          <a:sy n="69" d="100"/>
        </p:scale>
        <p:origin x="762" y="7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B54B0D-DAE4-4F35-B177-1A4C2FB1EC3F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B5D281-D23C-4EEB-8748-C58E8FF0C2B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4016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88134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20309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80254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8319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55081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43159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89795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35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43444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88193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822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9732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4973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57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515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6106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5822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8756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5172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9292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4168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0267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2953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179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9840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989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96392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34054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26452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5345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7958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605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6590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55655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1687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09002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67009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73159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18617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02683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572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95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3779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0070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4784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5069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5151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9770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id="{8B1C38DC-9B0C-445F-A151-62215634E95A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5725F-5231-45AE-BC1A-D698F22F5593}" type="datetimeFigureOut">
              <a:rPr lang="zh-CN" altLang="en-US" smtClean="0"/>
              <a:t>2024/2/27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6861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77" r:id="rId8"/>
    <p:sldLayoutId id="2147483676" r:id="rId9"/>
    <p:sldLayoutId id="2147483675" r:id="rId10"/>
    <p:sldLayoutId id="2147483674" r:id="rId11"/>
    <p:sldLayoutId id="2147483673" r:id="rId12"/>
    <p:sldLayoutId id="2147483672" r:id="rId13"/>
    <p:sldLayoutId id="2147483671" r:id="rId14"/>
    <p:sldLayoutId id="2147483670" r:id="rId15"/>
    <p:sldLayoutId id="2147483669" r:id="rId16"/>
    <p:sldLayoutId id="2147483668" r:id="rId17"/>
    <p:sldLayoutId id="2147483667" r:id="rId18"/>
    <p:sldLayoutId id="2147483666" r:id="rId19"/>
    <p:sldLayoutId id="2147483665" r:id="rId20"/>
    <p:sldLayoutId id="2147483664" r:id="rId21"/>
    <p:sldLayoutId id="2147483663" r:id="rId22"/>
    <p:sldLayoutId id="2147483662" r:id="rId23"/>
    <p:sldLayoutId id="2147483661" r:id="rId24"/>
    <p:sldLayoutId id="2147483660" r:id="rId25"/>
    <p:sldLayoutId id="2147483656" r:id="rId26"/>
    <p:sldLayoutId id="2147483657" r:id="rId27"/>
    <p:sldLayoutId id="2147483658" r:id="rId28"/>
    <p:sldLayoutId id="2147483659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3" Type="http://schemas.openxmlformats.org/officeDocument/2006/relationships/audio" Target="../media/media1.wma"/><Relationship Id="rId7" Type="http://schemas.openxmlformats.org/officeDocument/2006/relationships/notesSlide" Target="../notesSlides/notesSlide1.xml"/><Relationship Id="rId12" Type="http://schemas.openxmlformats.org/officeDocument/2006/relationships/image" Target="../media/image5.png"/><Relationship Id="rId2" Type="http://schemas.microsoft.com/office/2007/relationships/media" Target="../media/media1.wma"/><Relationship Id="rId16" Type="http://schemas.openxmlformats.org/officeDocument/2006/relationships/image" Target="../media/image9.png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.png"/><Relationship Id="rId5" Type="http://schemas.openxmlformats.org/officeDocument/2006/relationships/audio" Target="../media/media2.mp3"/><Relationship Id="rId15" Type="http://schemas.openxmlformats.org/officeDocument/2006/relationships/image" Target="../media/image8.png"/><Relationship Id="rId10" Type="http://schemas.openxmlformats.org/officeDocument/2006/relationships/image" Target="../media/image3.png"/><Relationship Id="rId4" Type="http://schemas.microsoft.com/office/2007/relationships/media" Target="../media/media2.mp3"/><Relationship Id="rId9" Type="http://schemas.openxmlformats.org/officeDocument/2006/relationships/image" Target="../media/image2.png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30.png"/><Relationship Id="rId5" Type="http://schemas.openxmlformats.org/officeDocument/2006/relationships/image" Target="../media/image15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31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1" Type="http://schemas.openxmlformats.org/officeDocument/2006/relationships/tags" Target="../tags/tag13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21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34.png"/><Relationship Id="rId15" Type="http://schemas.openxmlformats.org/officeDocument/2006/relationships/image" Target="../media/image59.png"/><Relationship Id="rId10" Type="http://schemas.openxmlformats.org/officeDocument/2006/relationships/image" Target="../media/image54.png"/><Relationship Id="rId4" Type="http://schemas.openxmlformats.org/officeDocument/2006/relationships/image" Target="../media/image21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5" Type="http://schemas.openxmlformats.org/officeDocument/2006/relationships/image" Target="../media/image60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6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61.png"/><Relationship Id="rId5" Type="http://schemas.openxmlformats.org/officeDocument/2006/relationships/image" Target="../media/image34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6" Type="http://schemas.openxmlformats.org/officeDocument/2006/relationships/image" Target="../media/image69.png"/><Relationship Id="rId5" Type="http://schemas.openxmlformats.org/officeDocument/2006/relationships/image" Target="../media/image61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119" y="890371"/>
            <a:ext cx="1672547" cy="408680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910" y="4805265"/>
            <a:ext cx="1774173" cy="20527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5389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4022"/>
            <a:ext cx="1818524" cy="41101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10333"/>
            <a:ext cx="10417826" cy="1447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889" y="0"/>
            <a:ext cx="8438222" cy="474812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980" y="726948"/>
            <a:ext cx="5740040" cy="2002619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335763" y="2630177"/>
            <a:ext cx="7371183" cy="1843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dirty="0" err="1">
                <a:solidFill>
                  <a:srgbClr val="FF7E0A"/>
                </a:solidFill>
                <a:ea typeface="微软雅黑 Light" panose="020B0502040204020203" pitchFamily="34" charset="-122"/>
              </a:rPr>
              <a:t>Tiết</a:t>
            </a:r>
            <a:r>
              <a:rPr lang="en-US" altLang="zh-CN" sz="4000" b="1" dirty="0">
                <a:solidFill>
                  <a:srgbClr val="FF7E0A"/>
                </a:solidFill>
                <a:ea typeface="微软雅黑 Light" panose="020B0502040204020203" pitchFamily="34" charset="-122"/>
              </a:rPr>
              <a:t> 13 – </a:t>
            </a:r>
            <a:r>
              <a:rPr lang="en-US" altLang="zh-CN" sz="4000" b="1" dirty="0" err="1">
                <a:solidFill>
                  <a:srgbClr val="FF7E0A"/>
                </a:solidFill>
                <a:ea typeface="微软雅黑 Light" panose="020B0502040204020203" pitchFamily="34" charset="-122"/>
              </a:rPr>
              <a:t>Bài</a:t>
            </a:r>
            <a:r>
              <a:rPr lang="en-US" altLang="zh-CN" sz="4000" b="1" dirty="0">
                <a:solidFill>
                  <a:srgbClr val="FF7E0A"/>
                </a:solidFill>
                <a:ea typeface="微软雅黑 Light" panose="020B0502040204020203" pitchFamily="34" charset="-122"/>
              </a:rPr>
              <a:t> 6: </a:t>
            </a:r>
          </a:p>
          <a:p>
            <a:pPr algn="ctr">
              <a:lnSpc>
                <a:spcPct val="150000"/>
              </a:lnSpc>
            </a:pPr>
            <a:r>
              <a:rPr lang="en-US" altLang="zh-CN" sz="4000" b="1" dirty="0" err="1">
                <a:solidFill>
                  <a:srgbClr val="FF7E0A"/>
                </a:solidFill>
                <a:ea typeface="微软雅黑 Light" panose="020B0502040204020203" pitchFamily="34" charset="-122"/>
              </a:rPr>
              <a:t>Dự</a:t>
            </a:r>
            <a:r>
              <a:rPr lang="en-US" altLang="zh-CN" sz="4000" b="1" dirty="0">
                <a:solidFill>
                  <a:srgbClr val="FF7E0A"/>
                </a:solidFill>
                <a:ea typeface="微软雅黑 Light" panose="020B0502040204020203" pitchFamily="34" charset="-122"/>
              </a:rPr>
              <a:t> </a:t>
            </a:r>
            <a:r>
              <a:rPr lang="en-US" altLang="zh-CN" sz="4000" b="1" dirty="0" err="1">
                <a:solidFill>
                  <a:srgbClr val="FF7E0A"/>
                </a:solidFill>
                <a:ea typeface="微软雅黑 Light" panose="020B0502040204020203" pitchFamily="34" charset="-122"/>
              </a:rPr>
              <a:t>án</a:t>
            </a:r>
            <a:r>
              <a:rPr lang="en-US" altLang="zh-CN" sz="4000" b="1" dirty="0">
                <a:solidFill>
                  <a:srgbClr val="FF7E0A"/>
                </a:solidFill>
                <a:ea typeface="微软雅黑 Light" panose="020B0502040204020203" pitchFamily="34" charset="-122"/>
              </a:rPr>
              <a:t> </a:t>
            </a:r>
            <a:r>
              <a:rPr lang="en-US" altLang="zh-CN" sz="4000" b="1" dirty="0" err="1">
                <a:solidFill>
                  <a:srgbClr val="FF7E0A"/>
                </a:solidFill>
                <a:ea typeface="微软雅黑 Light" panose="020B0502040204020203" pitchFamily="34" charset="-122"/>
              </a:rPr>
              <a:t>bữa</a:t>
            </a:r>
            <a:r>
              <a:rPr lang="en-US" altLang="zh-CN" sz="4000" b="1" dirty="0">
                <a:solidFill>
                  <a:srgbClr val="FF7E0A"/>
                </a:solidFill>
                <a:ea typeface="微软雅黑 Light" panose="020B0502040204020203" pitchFamily="34" charset="-122"/>
              </a:rPr>
              <a:t> ăn </a:t>
            </a:r>
            <a:r>
              <a:rPr lang="en-US" altLang="zh-CN" sz="4000" b="1" dirty="0" err="1">
                <a:solidFill>
                  <a:srgbClr val="FF7E0A"/>
                </a:solidFill>
                <a:ea typeface="微软雅黑 Light" panose="020B0502040204020203" pitchFamily="34" charset="-122"/>
              </a:rPr>
              <a:t>kết</a:t>
            </a:r>
            <a:r>
              <a:rPr lang="en-US" altLang="zh-CN" sz="4000" b="1" dirty="0">
                <a:solidFill>
                  <a:srgbClr val="FF7E0A"/>
                </a:solidFill>
                <a:ea typeface="微软雅黑 Light" panose="020B0502040204020203" pitchFamily="34" charset="-122"/>
              </a:rPr>
              <a:t> </a:t>
            </a:r>
            <a:r>
              <a:rPr lang="en-US" altLang="zh-CN" sz="4000" b="1" dirty="0" err="1">
                <a:solidFill>
                  <a:srgbClr val="FF7E0A"/>
                </a:solidFill>
                <a:ea typeface="微软雅黑 Light" panose="020B0502040204020203" pitchFamily="34" charset="-122"/>
              </a:rPr>
              <a:t>nối</a:t>
            </a:r>
            <a:r>
              <a:rPr lang="en-US" altLang="zh-CN" sz="4000" b="1" dirty="0">
                <a:solidFill>
                  <a:srgbClr val="FF7E0A"/>
                </a:solidFill>
                <a:ea typeface="微软雅黑 Light" panose="020B0502040204020203" pitchFamily="34" charset="-122"/>
              </a:rPr>
              <a:t> </a:t>
            </a:r>
            <a:r>
              <a:rPr lang="en-US" altLang="zh-CN" sz="4000" b="1" dirty="0" err="1">
                <a:solidFill>
                  <a:srgbClr val="FF7E0A"/>
                </a:solidFill>
                <a:ea typeface="微软雅黑 Light" panose="020B0502040204020203" pitchFamily="34" charset="-122"/>
              </a:rPr>
              <a:t>yêu</a:t>
            </a:r>
            <a:r>
              <a:rPr lang="en-US" altLang="zh-CN" sz="4000" b="1" dirty="0">
                <a:solidFill>
                  <a:srgbClr val="FF7E0A"/>
                </a:solidFill>
                <a:ea typeface="微软雅黑 Light" panose="020B0502040204020203" pitchFamily="34" charset="-122"/>
              </a:rPr>
              <a:t> thương</a:t>
            </a:r>
            <a:endParaRPr lang="zh-CN" altLang="en-US" sz="4000" b="1" dirty="0">
              <a:solidFill>
                <a:srgbClr val="D31012"/>
              </a:solidFill>
              <a:ea typeface="微软雅黑 Light" panose="020B0502040204020203" pitchFamily="34" charset="-122"/>
            </a:endParaRPr>
          </a:p>
        </p:txBody>
      </p:sp>
      <p:pic>
        <p:nvPicPr>
          <p:cNvPr id="12" name="嘉芙姐姐、嘉芙姐姐儿童合唱团 - 蔬菜好味道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99662" y="7250122"/>
            <a:ext cx="609600" cy="609600"/>
          </a:xfrm>
          <a:prstGeom prst="rect">
            <a:avLst/>
          </a:prstGeom>
        </p:spPr>
      </p:pic>
      <p:pic>
        <p:nvPicPr>
          <p:cNvPr id="13" name="嘉芙姐姐、嘉芙姐姐儿童合唱团 - 蔬菜好味道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894822" y="5044209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7029196"/>
      </p:ext>
    </p:extLst>
  </p:cSld>
  <p:clrMapOvr>
    <a:masterClrMapping/>
  </p:clrMapOvr>
  <p:transition advTm="9686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800"/>
                            </p:stCondLst>
                            <p:childTnLst>
                              <p:par>
                                <p:cTn id="3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800"/>
                            </p:stCondLst>
                            <p:childTnLst>
                              <p:par>
                                <p:cTn id="4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2800"/>
                            </p:stCondLst>
                            <p:childTnLst>
                              <p:par>
                                <p:cTn id="50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2664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" grpId="0"/>
      <p:bldP spid="10" grpId="1"/>
    </p:bldLst>
  </p:timing>
  <p:extLst>
    <p:ext uri="{E180D4A7-C9FB-4DFB-919C-405C955672EB}">
      <p14:showEvtLst xmlns:p14="http://schemas.microsoft.com/office/powerpoint/2010/main">
        <p14:playEvt time="0" objId="1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317" y="80772"/>
            <a:ext cx="12430634" cy="6831076"/>
          </a:xfrm>
          <a:prstGeom prst="rect">
            <a:avLst/>
          </a:prstGeom>
        </p:spPr>
      </p:pic>
      <p:pic>
        <p:nvPicPr>
          <p:cNvPr id="9" name="Picture 1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500" y="26924"/>
            <a:ext cx="524171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CA3F69-F8B6-4D67-82D5-D1F3ED2CAC4B}"/>
              </a:ext>
            </a:extLst>
          </p:cNvPr>
          <p:cNvSpPr txBox="1"/>
          <p:nvPr/>
        </p:nvSpPr>
        <p:spPr>
          <a:xfrm>
            <a:off x="969223" y="2704774"/>
            <a:ext cx="31940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accent1">
                    <a:lumMod val="50000"/>
                  </a:schemeClr>
                </a:solidFill>
                <a:latin typeface="#9Slide01 Tieu de ngan" panose="00000800000000000000" pitchFamily="2" charset="0"/>
              </a:rPr>
              <a:t>3. Thành phần dinh dưỡng của thực phẩm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921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6317">
        <p15:prstTrans prst="drape"/>
      </p:transition>
    </mc:Choice>
    <mc:Fallback xmlns="">
      <p:transition spd="slow" advTm="63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3" y="245013"/>
            <a:ext cx="11951546" cy="648026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88" y="1090863"/>
            <a:ext cx="3540800" cy="478856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244" y="3035804"/>
            <a:ext cx="1002773" cy="1209694"/>
          </a:xfrm>
          <a:prstGeom prst="rect">
            <a:avLst/>
          </a:prstGeom>
        </p:spPr>
      </p:pic>
      <p:sp>
        <p:nvSpPr>
          <p:cNvPr id="11" name="叉"/>
          <p:cNvSpPr/>
          <p:nvPr/>
        </p:nvSpPr>
        <p:spPr bwMode="auto">
          <a:xfrm>
            <a:off x="3763553" y="3089501"/>
            <a:ext cx="824823" cy="791293"/>
          </a:xfrm>
          <a:custGeom>
            <a:avLst/>
            <a:gdLst>
              <a:gd name="T0" fmla="*/ 537882 w 1360"/>
              <a:gd name="T1" fmla="*/ 182096 h 1360"/>
              <a:gd name="T2" fmla="*/ 661147 w 1360"/>
              <a:gd name="T3" fmla="*/ 444313 h 1360"/>
              <a:gd name="T4" fmla="*/ 837640 w 1360"/>
              <a:gd name="T5" fmla="*/ 696819 h 1360"/>
              <a:gd name="T6" fmla="*/ 1004327 w 1360"/>
              <a:gd name="T7" fmla="*/ 598488 h 1360"/>
              <a:gd name="T8" fmla="*/ 1138798 w 1360"/>
              <a:gd name="T9" fmla="*/ 454025 h 1360"/>
              <a:gd name="T10" fmla="*/ 1263463 w 1360"/>
              <a:gd name="T11" fmla="*/ 342340 h 1360"/>
              <a:gd name="T12" fmla="*/ 1375522 w 1360"/>
              <a:gd name="T13" fmla="*/ 263432 h 1360"/>
              <a:gd name="T14" fmla="*/ 1477776 w 1360"/>
              <a:gd name="T15" fmla="*/ 213659 h 1360"/>
              <a:gd name="T16" fmla="*/ 1566022 w 1360"/>
              <a:gd name="T17" fmla="*/ 197877 h 1360"/>
              <a:gd name="T18" fmla="*/ 1647265 w 1360"/>
              <a:gd name="T19" fmla="*/ 213659 h 1360"/>
              <a:gd name="T20" fmla="*/ 1714500 w 1360"/>
              <a:gd name="T21" fmla="*/ 258576 h 1360"/>
              <a:gd name="T22" fmla="*/ 1767728 w 1360"/>
              <a:gd name="T23" fmla="*/ 326558 h 1360"/>
              <a:gd name="T24" fmla="*/ 1641662 w 1360"/>
              <a:gd name="T25" fmla="*/ 433388 h 1360"/>
              <a:gd name="T26" fmla="*/ 1402136 w 1360"/>
              <a:gd name="T27" fmla="*/ 610627 h 1360"/>
              <a:gd name="T28" fmla="*/ 1144401 w 1360"/>
              <a:gd name="T29" fmla="*/ 859491 h 1360"/>
              <a:gd name="T30" fmla="*/ 1165412 w 1360"/>
              <a:gd name="T31" fmla="*/ 1045229 h 1360"/>
              <a:gd name="T32" fmla="*/ 1290077 w 1360"/>
              <a:gd name="T33" fmla="*/ 1156914 h 1360"/>
              <a:gd name="T34" fmla="*/ 1410540 w 1360"/>
              <a:gd name="T35" fmla="*/ 1245534 h 1360"/>
              <a:gd name="T36" fmla="*/ 1526801 w 1360"/>
              <a:gd name="T37" fmla="*/ 1308660 h 1360"/>
              <a:gd name="T38" fmla="*/ 1638860 w 1360"/>
              <a:gd name="T39" fmla="*/ 1346293 h 1360"/>
              <a:gd name="T40" fmla="*/ 1746717 w 1360"/>
              <a:gd name="T41" fmla="*/ 1357219 h 1360"/>
              <a:gd name="T42" fmla="*/ 1905000 w 1360"/>
              <a:gd name="T43" fmla="*/ 1341438 h 1360"/>
              <a:gd name="T44" fmla="*/ 1861577 w 1360"/>
              <a:gd name="T45" fmla="*/ 1420346 h 1360"/>
              <a:gd name="T46" fmla="*/ 1808349 w 1360"/>
              <a:gd name="T47" fmla="*/ 1508965 h 1360"/>
              <a:gd name="T48" fmla="*/ 1762125 w 1360"/>
              <a:gd name="T49" fmla="*/ 1569664 h 1360"/>
              <a:gd name="T50" fmla="*/ 1673879 w 1360"/>
              <a:gd name="T51" fmla="*/ 1627935 h 1360"/>
              <a:gd name="T52" fmla="*/ 1550614 w 1360"/>
              <a:gd name="T53" fmla="*/ 1638860 h 1360"/>
              <a:gd name="T54" fmla="*/ 1453963 w 1360"/>
              <a:gd name="T55" fmla="*/ 1615795 h 1360"/>
              <a:gd name="T56" fmla="*/ 1346107 w 1360"/>
              <a:gd name="T57" fmla="*/ 1564808 h 1360"/>
              <a:gd name="T58" fmla="*/ 1231246 w 1360"/>
              <a:gd name="T59" fmla="*/ 1485900 h 1360"/>
              <a:gd name="T60" fmla="*/ 1103779 w 1360"/>
              <a:gd name="T61" fmla="*/ 1380285 h 1360"/>
              <a:gd name="T62" fmla="*/ 969309 w 1360"/>
              <a:gd name="T63" fmla="*/ 1245534 h 1360"/>
              <a:gd name="T64" fmla="*/ 795618 w 1360"/>
              <a:gd name="T65" fmla="*/ 1262529 h 1360"/>
              <a:gd name="T66" fmla="*/ 682158 w 1360"/>
              <a:gd name="T67" fmla="*/ 1392424 h 1360"/>
              <a:gd name="T68" fmla="*/ 577103 w 1360"/>
              <a:gd name="T69" fmla="*/ 1496826 h 1360"/>
              <a:gd name="T70" fmla="*/ 480452 w 1360"/>
              <a:gd name="T71" fmla="*/ 1574520 h 1360"/>
              <a:gd name="T72" fmla="*/ 395007 w 1360"/>
              <a:gd name="T73" fmla="*/ 1625507 h 1360"/>
              <a:gd name="T74" fmla="*/ 319368 w 1360"/>
              <a:gd name="T75" fmla="*/ 1648572 h 1360"/>
              <a:gd name="T76" fmla="*/ 277346 w 1360"/>
              <a:gd name="T77" fmla="*/ 1648572 h 1360"/>
              <a:gd name="T78" fmla="*/ 175092 w 1360"/>
              <a:gd name="T79" fmla="*/ 1610939 h 1360"/>
              <a:gd name="T80" fmla="*/ 70037 w 1360"/>
              <a:gd name="T81" fmla="*/ 1516249 h 1360"/>
              <a:gd name="T82" fmla="*/ 23813 w 1360"/>
              <a:gd name="T83" fmla="*/ 1425201 h 1360"/>
              <a:gd name="T84" fmla="*/ 81243 w 1360"/>
              <a:gd name="T85" fmla="*/ 1432485 h 1360"/>
              <a:gd name="T86" fmla="*/ 172290 w 1360"/>
              <a:gd name="T87" fmla="*/ 1417918 h 1360"/>
              <a:gd name="T88" fmla="*/ 271743 w 1360"/>
              <a:gd name="T89" fmla="*/ 1379071 h 1360"/>
              <a:gd name="T90" fmla="*/ 373996 w 1360"/>
              <a:gd name="T91" fmla="*/ 1311088 h 1360"/>
              <a:gd name="T92" fmla="*/ 483254 w 1360"/>
              <a:gd name="T93" fmla="*/ 1215185 h 1360"/>
              <a:gd name="T94" fmla="*/ 593912 w 1360"/>
              <a:gd name="T95" fmla="*/ 1095001 h 1360"/>
              <a:gd name="T96" fmla="*/ 652743 w 1360"/>
              <a:gd name="T97" fmla="*/ 898338 h 1360"/>
              <a:gd name="T98" fmla="*/ 526676 w 1360"/>
              <a:gd name="T99" fmla="*/ 750234 h 1360"/>
              <a:gd name="T100" fmla="*/ 424423 w 1360"/>
              <a:gd name="T101" fmla="*/ 619125 h 1360"/>
              <a:gd name="T102" fmla="*/ 348783 w 1360"/>
              <a:gd name="T103" fmla="*/ 505012 h 1360"/>
              <a:gd name="T104" fmla="*/ 301158 w 1360"/>
              <a:gd name="T105" fmla="*/ 410322 h 1360"/>
              <a:gd name="T106" fmla="*/ 278746 w 1360"/>
              <a:gd name="T107" fmla="*/ 330200 h 1360"/>
              <a:gd name="T108" fmla="*/ 289952 w 1360"/>
              <a:gd name="T109" fmla="*/ 244008 h 1360"/>
              <a:gd name="T110" fmla="*/ 357188 w 1360"/>
              <a:gd name="T111" fmla="*/ 129895 h 1360"/>
              <a:gd name="T112" fmla="*/ 483254 w 1360"/>
              <a:gd name="T113" fmla="*/ 0 h 136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360" h="1360">
                <a:moveTo>
                  <a:pt x="345" y="0"/>
                </a:moveTo>
                <a:lnTo>
                  <a:pt x="363" y="75"/>
                </a:lnTo>
                <a:lnTo>
                  <a:pt x="384" y="150"/>
                </a:lnTo>
                <a:lnTo>
                  <a:pt x="409" y="223"/>
                </a:lnTo>
                <a:lnTo>
                  <a:pt x="439" y="295"/>
                </a:lnTo>
                <a:lnTo>
                  <a:pt x="472" y="366"/>
                </a:lnTo>
                <a:lnTo>
                  <a:pt x="510" y="435"/>
                </a:lnTo>
                <a:lnTo>
                  <a:pt x="552" y="504"/>
                </a:lnTo>
                <a:lnTo>
                  <a:pt x="598" y="574"/>
                </a:lnTo>
                <a:lnTo>
                  <a:pt x="629" y="614"/>
                </a:lnTo>
                <a:lnTo>
                  <a:pt x="685" y="539"/>
                </a:lnTo>
                <a:lnTo>
                  <a:pt x="717" y="493"/>
                </a:lnTo>
                <a:lnTo>
                  <a:pt x="750" y="451"/>
                </a:lnTo>
                <a:lnTo>
                  <a:pt x="783" y="410"/>
                </a:lnTo>
                <a:lnTo>
                  <a:pt x="813" y="374"/>
                </a:lnTo>
                <a:lnTo>
                  <a:pt x="844" y="341"/>
                </a:lnTo>
                <a:lnTo>
                  <a:pt x="873" y="311"/>
                </a:lnTo>
                <a:lnTo>
                  <a:pt x="902" y="282"/>
                </a:lnTo>
                <a:lnTo>
                  <a:pt x="930" y="257"/>
                </a:lnTo>
                <a:lnTo>
                  <a:pt x="957" y="236"/>
                </a:lnTo>
                <a:lnTo>
                  <a:pt x="982" y="217"/>
                </a:lnTo>
                <a:lnTo>
                  <a:pt x="1007" y="199"/>
                </a:lnTo>
                <a:lnTo>
                  <a:pt x="1032" y="186"/>
                </a:lnTo>
                <a:lnTo>
                  <a:pt x="1055" y="176"/>
                </a:lnTo>
                <a:lnTo>
                  <a:pt x="1076" y="169"/>
                </a:lnTo>
                <a:lnTo>
                  <a:pt x="1099" y="165"/>
                </a:lnTo>
                <a:lnTo>
                  <a:pt x="1118" y="163"/>
                </a:lnTo>
                <a:lnTo>
                  <a:pt x="1139" y="165"/>
                </a:lnTo>
                <a:lnTo>
                  <a:pt x="1157" y="169"/>
                </a:lnTo>
                <a:lnTo>
                  <a:pt x="1176" y="176"/>
                </a:lnTo>
                <a:lnTo>
                  <a:pt x="1191" y="184"/>
                </a:lnTo>
                <a:lnTo>
                  <a:pt x="1208" y="198"/>
                </a:lnTo>
                <a:lnTo>
                  <a:pt x="1224" y="213"/>
                </a:lnTo>
                <a:lnTo>
                  <a:pt x="1237" y="230"/>
                </a:lnTo>
                <a:lnTo>
                  <a:pt x="1251" y="249"/>
                </a:lnTo>
                <a:lnTo>
                  <a:pt x="1262" y="269"/>
                </a:lnTo>
                <a:lnTo>
                  <a:pt x="1278" y="292"/>
                </a:lnTo>
                <a:lnTo>
                  <a:pt x="1226" y="320"/>
                </a:lnTo>
                <a:lnTo>
                  <a:pt x="1172" y="357"/>
                </a:lnTo>
                <a:lnTo>
                  <a:pt x="1116" y="399"/>
                </a:lnTo>
                <a:lnTo>
                  <a:pt x="1059" y="447"/>
                </a:lnTo>
                <a:lnTo>
                  <a:pt x="1001" y="503"/>
                </a:lnTo>
                <a:lnTo>
                  <a:pt x="942" y="564"/>
                </a:lnTo>
                <a:lnTo>
                  <a:pt x="880" y="633"/>
                </a:lnTo>
                <a:lnTo>
                  <a:pt x="817" y="708"/>
                </a:lnTo>
                <a:lnTo>
                  <a:pt x="762" y="777"/>
                </a:lnTo>
                <a:lnTo>
                  <a:pt x="802" y="825"/>
                </a:lnTo>
                <a:lnTo>
                  <a:pt x="832" y="861"/>
                </a:lnTo>
                <a:lnTo>
                  <a:pt x="861" y="894"/>
                </a:lnTo>
                <a:lnTo>
                  <a:pt x="892" y="925"/>
                </a:lnTo>
                <a:lnTo>
                  <a:pt x="921" y="953"/>
                </a:lnTo>
                <a:lnTo>
                  <a:pt x="950" y="980"/>
                </a:lnTo>
                <a:lnTo>
                  <a:pt x="978" y="1003"/>
                </a:lnTo>
                <a:lnTo>
                  <a:pt x="1007" y="1026"/>
                </a:lnTo>
                <a:lnTo>
                  <a:pt x="1034" y="1045"/>
                </a:lnTo>
                <a:lnTo>
                  <a:pt x="1063" y="1063"/>
                </a:lnTo>
                <a:lnTo>
                  <a:pt x="1090" y="1078"/>
                </a:lnTo>
                <a:lnTo>
                  <a:pt x="1116" y="1090"/>
                </a:lnTo>
                <a:lnTo>
                  <a:pt x="1143" y="1101"/>
                </a:lnTo>
                <a:lnTo>
                  <a:pt x="1170" y="1109"/>
                </a:lnTo>
                <a:lnTo>
                  <a:pt x="1197" y="1114"/>
                </a:lnTo>
                <a:lnTo>
                  <a:pt x="1222" y="1118"/>
                </a:lnTo>
                <a:lnTo>
                  <a:pt x="1247" y="1118"/>
                </a:lnTo>
                <a:lnTo>
                  <a:pt x="1291" y="1116"/>
                </a:lnTo>
                <a:lnTo>
                  <a:pt x="1333" y="1111"/>
                </a:lnTo>
                <a:lnTo>
                  <a:pt x="1360" y="1105"/>
                </a:lnTo>
                <a:lnTo>
                  <a:pt x="1343" y="1141"/>
                </a:lnTo>
                <a:lnTo>
                  <a:pt x="1329" y="1170"/>
                </a:lnTo>
                <a:lnTo>
                  <a:pt x="1316" y="1197"/>
                </a:lnTo>
                <a:lnTo>
                  <a:pt x="1304" y="1222"/>
                </a:lnTo>
                <a:lnTo>
                  <a:pt x="1291" y="1243"/>
                </a:lnTo>
                <a:lnTo>
                  <a:pt x="1279" y="1262"/>
                </a:lnTo>
                <a:lnTo>
                  <a:pt x="1270" y="1279"/>
                </a:lnTo>
                <a:lnTo>
                  <a:pt x="1258" y="1293"/>
                </a:lnTo>
                <a:lnTo>
                  <a:pt x="1249" y="1304"/>
                </a:lnTo>
                <a:lnTo>
                  <a:pt x="1224" y="1325"/>
                </a:lnTo>
                <a:lnTo>
                  <a:pt x="1195" y="1341"/>
                </a:lnTo>
                <a:lnTo>
                  <a:pt x="1164" y="1348"/>
                </a:lnTo>
                <a:lnTo>
                  <a:pt x="1128" y="1352"/>
                </a:lnTo>
                <a:lnTo>
                  <a:pt x="1107" y="1350"/>
                </a:lnTo>
                <a:lnTo>
                  <a:pt x="1084" y="1347"/>
                </a:lnTo>
                <a:lnTo>
                  <a:pt x="1061" y="1341"/>
                </a:lnTo>
                <a:lnTo>
                  <a:pt x="1038" y="1331"/>
                </a:lnTo>
                <a:lnTo>
                  <a:pt x="1013" y="1320"/>
                </a:lnTo>
                <a:lnTo>
                  <a:pt x="988" y="1306"/>
                </a:lnTo>
                <a:lnTo>
                  <a:pt x="961" y="1289"/>
                </a:lnTo>
                <a:lnTo>
                  <a:pt x="934" y="1270"/>
                </a:lnTo>
                <a:lnTo>
                  <a:pt x="907" y="1249"/>
                </a:lnTo>
                <a:lnTo>
                  <a:pt x="879" y="1224"/>
                </a:lnTo>
                <a:lnTo>
                  <a:pt x="850" y="1199"/>
                </a:lnTo>
                <a:lnTo>
                  <a:pt x="819" y="1168"/>
                </a:lnTo>
                <a:lnTo>
                  <a:pt x="788" y="1137"/>
                </a:lnTo>
                <a:lnTo>
                  <a:pt x="758" y="1103"/>
                </a:lnTo>
                <a:lnTo>
                  <a:pt x="725" y="1067"/>
                </a:lnTo>
                <a:lnTo>
                  <a:pt x="692" y="1026"/>
                </a:lnTo>
                <a:lnTo>
                  <a:pt x="629" y="951"/>
                </a:lnTo>
                <a:lnTo>
                  <a:pt x="597" y="997"/>
                </a:lnTo>
                <a:lnTo>
                  <a:pt x="568" y="1040"/>
                </a:lnTo>
                <a:lnTo>
                  <a:pt x="541" y="1078"/>
                </a:lnTo>
                <a:lnTo>
                  <a:pt x="512" y="1114"/>
                </a:lnTo>
                <a:lnTo>
                  <a:pt x="487" y="1147"/>
                </a:lnTo>
                <a:lnTo>
                  <a:pt x="460" y="1180"/>
                </a:lnTo>
                <a:lnTo>
                  <a:pt x="435" y="1207"/>
                </a:lnTo>
                <a:lnTo>
                  <a:pt x="412" y="1233"/>
                </a:lnTo>
                <a:lnTo>
                  <a:pt x="387" y="1256"/>
                </a:lnTo>
                <a:lnTo>
                  <a:pt x="366" y="1279"/>
                </a:lnTo>
                <a:lnTo>
                  <a:pt x="343" y="1297"/>
                </a:lnTo>
                <a:lnTo>
                  <a:pt x="322" y="1314"/>
                </a:lnTo>
                <a:lnTo>
                  <a:pt x="303" y="1327"/>
                </a:lnTo>
                <a:lnTo>
                  <a:pt x="282" y="1339"/>
                </a:lnTo>
                <a:lnTo>
                  <a:pt x="265" y="1348"/>
                </a:lnTo>
                <a:lnTo>
                  <a:pt x="246" y="1354"/>
                </a:lnTo>
                <a:lnTo>
                  <a:pt x="228" y="1358"/>
                </a:lnTo>
                <a:lnTo>
                  <a:pt x="211" y="1360"/>
                </a:lnTo>
                <a:lnTo>
                  <a:pt x="198" y="1358"/>
                </a:lnTo>
                <a:lnTo>
                  <a:pt x="173" y="1352"/>
                </a:lnTo>
                <a:lnTo>
                  <a:pt x="150" y="1343"/>
                </a:lnTo>
                <a:lnTo>
                  <a:pt x="125" y="1327"/>
                </a:lnTo>
                <a:lnTo>
                  <a:pt x="100" y="1306"/>
                </a:lnTo>
                <a:lnTo>
                  <a:pt x="75" y="1279"/>
                </a:lnTo>
                <a:lnTo>
                  <a:pt x="50" y="1249"/>
                </a:lnTo>
                <a:lnTo>
                  <a:pt x="25" y="1212"/>
                </a:lnTo>
                <a:lnTo>
                  <a:pt x="0" y="1170"/>
                </a:lnTo>
                <a:lnTo>
                  <a:pt x="17" y="1174"/>
                </a:lnTo>
                <a:lnTo>
                  <a:pt x="33" y="1178"/>
                </a:lnTo>
                <a:lnTo>
                  <a:pt x="46" y="1180"/>
                </a:lnTo>
                <a:lnTo>
                  <a:pt x="58" y="1180"/>
                </a:lnTo>
                <a:lnTo>
                  <a:pt x="79" y="1178"/>
                </a:lnTo>
                <a:lnTo>
                  <a:pt x="102" y="1174"/>
                </a:lnTo>
                <a:lnTo>
                  <a:pt x="123" y="1168"/>
                </a:lnTo>
                <a:lnTo>
                  <a:pt x="146" y="1161"/>
                </a:lnTo>
                <a:lnTo>
                  <a:pt x="171" y="1149"/>
                </a:lnTo>
                <a:lnTo>
                  <a:pt x="194" y="1136"/>
                </a:lnTo>
                <a:lnTo>
                  <a:pt x="219" y="1118"/>
                </a:lnTo>
                <a:lnTo>
                  <a:pt x="242" y="1101"/>
                </a:lnTo>
                <a:lnTo>
                  <a:pt x="267" y="1080"/>
                </a:lnTo>
                <a:lnTo>
                  <a:pt x="293" y="1055"/>
                </a:lnTo>
                <a:lnTo>
                  <a:pt x="318" y="1030"/>
                </a:lnTo>
                <a:lnTo>
                  <a:pt x="345" y="1001"/>
                </a:lnTo>
                <a:lnTo>
                  <a:pt x="370" y="971"/>
                </a:lnTo>
                <a:lnTo>
                  <a:pt x="397" y="938"/>
                </a:lnTo>
                <a:lnTo>
                  <a:pt x="424" y="902"/>
                </a:lnTo>
                <a:lnTo>
                  <a:pt x="453" y="863"/>
                </a:lnTo>
                <a:lnTo>
                  <a:pt x="504" y="790"/>
                </a:lnTo>
                <a:lnTo>
                  <a:pt x="466" y="740"/>
                </a:lnTo>
                <a:lnTo>
                  <a:pt x="434" y="698"/>
                </a:lnTo>
                <a:lnTo>
                  <a:pt x="405" y="658"/>
                </a:lnTo>
                <a:lnTo>
                  <a:pt x="376" y="618"/>
                </a:lnTo>
                <a:lnTo>
                  <a:pt x="349" y="581"/>
                </a:lnTo>
                <a:lnTo>
                  <a:pt x="326" y="545"/>
                </a:lnTo>
                <a:lnTo>
                  <a:pt x="303" y="510"/>
                </a:lnTo>
                <a:lnTo>
                  <a:pt x="284" y="478"/>
                </a:lnTo>
                <a:lnTo>
                  <a:pt x="267" y="447"/>
                </a:lnTo>
                <a:lnTo>
                  <a:pt x="249" y="416"/>
                </a:lnTo>
                <a:lnTo>
                  <a:pt x="236" y="389"/>
                </a:lnTo>
                <a:lnTo>
                  <a:pt x="224" y="363"/>
                </a:lnTo>
                <a:lnTo>
                  <a:pt x="215" y="338"/>
                </a:lnTo>
                <a:lnTo>
                  <a:pt x="209" y="315"/>
                </a:lnTo>
                <a:lnTo>
                  <a:pt x="203" y="293"/>
                </a:lnTo>
                <a:lnTo>
                  <a:pt x="199" y="272"/>
                </a:lnTo>
                <a:lnTo>
                  <a:pt x="199" y="255"/>
                </a:lnTo>
                <a:lnTo>
                  <a:pt x="201" y="228"/>
                </a:lnTo>
                <a:lnTo>
                  <a:pt x="207" y="201"/>
                </a:lnTo>
                <a:lnTo>
                  <a:pt x="219" y="173"/>
                </a:lnTo>
                <a:lnTo>
                  <a:pt x="236" y="140"/>
                </a:lnTo>
                <a:lnTo>
                  <a:pt x="255" y="107"/>
                </a:lnTo>
                <a:lnTo>
                  <a:pt x="280" y="73"/>
                </a:lnTo>
                <a:lnTo>
                  <a:pt x="311" y="38"/>
                </a:lnTo>
                <a:lnTo>
                  <a:pt x="345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lIns="68580" tIns="34290" rIns="68580" bIns="3429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>
              <a:ea typeface="微软雅黑 Light" panose="020B0502040204020203" pitchFamily="34" charset="-122"/>
            </a:endParaRPr>
          </a:p>
        </p:txBody>
      </p:sp>
      <p:sp>
        <p:nvSpPr>
          <p:cNvPr id="12" name="勾"/>
          <p:cNvSpPr/>
          <p:nvPr/>
        </p:nvSpPr>
        <p:spPr bwMode="auto">
          <a:xfrm>
            <a:off x="1214898" y="3174297"/>
            <a:ext cx="691039" cy="823228"/>
          </a:xfrm>
          <a:custGeom>
            <a:avLst/>
            <a:gdLst>
              <a:gd name="T0" fmla="*/ 542159 w 3294"/>
              <a:gd name="T1" fmla="*/ 1438813 h 3351"/>
              <a:gd name="T2" fmla="*/ 799000 w 3294"/>
              <a:gd name="T3" fmla="*/ 921421 h 3351"/>
              <a:gd name="T4" fmla="*/ 1095065 w 3294"/>
              <a:gd name="T5" fmla="*/ 449159 h 3351"/>
              <a:gd name="T6" fmla="*/ 1337398 w 3294"/>
              <a:gd name="T7" fmla="*/ 142377 h 3351"/>
              <a:gd name="T8" fmla="*/ 1452922 w 3294"/>
              <a:gd name="T9" fmla="*/ 45131 h 3351"/>
              <a:gd name="T10" fmla="*/ 1594238 w 3294"/>
              <a:gd name="T11" fmla="*/ 15581 h 3351"/>
              <a:gd name="T12" fmla="*/ 1744151 w 3294"/>
              <a:gd name="T13" fmla="*/ 0 h 3351"/>
              <a:gd name="T14" fmla="*/ 1769943 w 3294"/>
              <a:gd name="T15" fmla="*/ 19879 h 3351"/>
              <a:gd name="T16" fmla="*/ 1760809 w 3294"/>
              <a:gd name="T17" fmla="*/ 44056 h 3351"/>
              <a:gd name="T18" fmla="*/ 1707076 w 3294"/>
              <a:gd name="T19" fmla="*/ 95097 h 3351"/>
              <a:gd name="T20" fmla="*/ 1218649 w 3294"/>
              <a:gd name="T21" fmla="*/ 704363 h 3351"/>
              <a:gd name="T22" fmla="*/ 773208 w 3294"/>
              <a:gd name="T23" fmla="*/ 1550566 h 3351"/>
              <a:gd name="T24" fmla="*/ 673803 w 3294"/>
              <a:gd name="T25" fmla="*/ 1763325 h 3351"/>
              <a:gd name="T26" fmla="*/ 503472 w 3294"/>
              <a:gd name="T27" fmla="*/ 1800397 h 3351"/>
              <a:gd name="T28" fmla="*/ 379888 w 3294"/>
              <a:gd name="T29" fmla="*/ 1779443 h 3351"/>
              <a:gd name="T30" fmla="*/ 298214 w 3294"/>
              <a:gd name="T31" fmla="*/ 1665542 h 3351"/>
              <a:gd name="T32" fmla="*/ 66091 w 3294"/>
              <a:gd name="T33" fmla="*/ 1371117 h 3351"/>
              <a:gd name="T34" fmla="*/ 0 w 3294"/>
              <a:gd name="T35" fmla="*/ 1265812 h 3351"/>
              <a:gd name="T36" fmla="*/ 72001 w 3294"/>
              <a:gd name="T37" fmla="*/ 1165879 h 3351"/>
              <a:gd name="T38" fmla="*/ 192362 w 3294"/>
              <a:gd name="T39" fmla="*/ 1115376 h 3351"/>
              <a:gd name="T40" fmla="*/ 342812 w 3294"/>
              <a:gd name="T41" fmla="*/ 1182535 h 3351"/>
              <a:gd name="T42" fmla="*/ 542159 w 3294"/>
              <a:gd name="T43" fmla="*/ 1438813 h 335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294" h="3351">
                <a:moveTo>
                  <a:pt x="1009" y="2678"/>
                </a:moveTo>
                <a:cubicBezTo>
                  <a:pt x="1157" y="2345"/>
                  <a:pt x="1317" y="2024"/>
                  <a:pt x="1487" y="1715"/>
                </a:cubicBezTo>
                <a:cubicBezTo>
                  <a:pt x="1658" y="1407"/>
                  <a:pt x="1842" y="1113"/>
                  <a:pt x="2038" y="836"/>
                </a:cubicBezTo>
                <a:cubicBezTo>
                  <a:pt x="2235" y="558"/>
                  <a:pt x="2385" y="368"/>
                  <a:pt x="2489" y="265"/>
                </a:cubicBezTo>
                <a:cubicBezTo>
                  <a:pt x="2592" y="162"/>
                  <a:pt x="2664" y="101"/>
                  <a:pt x="2704" y="84"/>
                </a:cubicBezTo>
                <a:cubicBezTo>
                  <a:pt x="2743" y="66"/>
                  <a:pt x="2831" y="48"/>
                  <a:pt x="2967" y="29"/>
                </a:cubicBezTo>
                <a:cubicBezTo>
                  <a:pt x="3102" y="10"/>
                  <a:pt x="3195" y="0"/>
                  <a:pt x="3246" y="0"/>
                </a:cubicBezTo>
                <a:cubicBezTo>
                  <a:pt x="3278" y="0"/>
                  <a:pt x="3294" y="13"/>
                  <a:pt x="3294" y="37"/>
                </a:cubicBezTo>
                <a:cubicBezTo>
                  <a:pt x="3294" y="52"/>
                  <a:pt x="3288" y="67"/>
                  <a:pt x="3277" y="82"/>
                </a:cubicBezTo>
                <a:cubicBezTo>
                  <a:pt x="3265" y="96"/>
                  <a:pt x="3232" y="128"/>
                  <a:pt x="3177" y="177"/>
                </a:cubicBezTo>
                <a:cubicBezTo>
                  <a:pt x="2902" y="433"/>
                  <a:pt x="2599" y="811"/>
                  <a:pt x="2268" y="1311"/>
                </a:cubicBezTo>
                <a:cubicBezTo>
                  <a:pt x="1938" y="1811"/>
                  <a:pt x="1661" y="2336"/>
                  <a:pt x="1439" y="2886"/>
                </a:cubicBezTo>
                <a:cubicBezTo>
                  <a:pt x="1349" y="3106"/>
                  <a:pt x="1287" y="3238"/>
                  <a:pt x="1254" y="3282"/>
                </a:cubicBezTo>
                <a:cubicBezTo>
                  <a:pt x="1221" y="3328"/>
                  <a:pt x="1115" y="3351"/>
                  <a:pt x="937" y="3351"/>
                </a:cubicBezTo>
                <a:cubicBezTo>
                  <a:pt x="809" y="3351"/>
                  <a:pt x="732" y="3338"/>
                  <a:pt x="707" y="3312"/>
                </a:cubicBezTo>
                <a:cubicBezTo>
                  <a:pt x="682" y="3286"/>
                  <a:pt x="631" y="3215"/>
                  <a:pt x="555" y="3100"/>
                </a:cubicBezTo>
                <a:cubicBezTo>
                  <a:pt x="430" y="2907"/>
                  <a:pt x="286" y="2724"/>
                  <a:pt x="123" y="2552"/>
                </a:cubicBezTo>
                <a:cubicBezTo>
                  <a:pt x="41" y="2466"/>
                  <a:pt x="0" y="2400"/>
                  <a:pt x="0" y="2356"/>
                </a:cubicBezTo>
                <a:cubicBezTo>
                  <a:pt x="0" y="2295"/>
                  <a:pt x="45" y="2233"/>
                  <a:pt x="134" y="2170"/>
                </a:cubicBezTo>
                <a:cubicBezTo>
                  <a:pt x="224" y="2107"/>
                  <a:pt x="298" y="2076"/>
                  <a:pt x="358" y="2076"/>
                </a:cubicBezTo>
                <a:cubicBezTo>
                  <a:pt x="434" y="2076"/>
                  <a:pt x="527" y="2118"/>
                  <a:pt x="638" y="2201"/>
                </a:cubicBezTo>
                <a:cubicBezTo>
                  <a:pt x="749" y="2285"/>
                  <a:pt x="873" y="2444"/>
                  <a:pt x="1009" y="2678"/>
                </a:cubicBezTo>
                <a:close/>
              </a:path>
            </a:pathLst>
          </a:custGeom>
          <a:solidFill>
            <a:srgbClr val="D31012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>
              <a:ea typeface="微软雅黑 Light" panose="020B0502040204020203" pitchFamily="34" charset="-122"/>
            </a:endParaRPr>
          </a:p>
        </p:txBody>
      </p:sp>
      <p:pic>
        <p:nvPicPr>
          <p:cNvPr id="9218" name="Picture 2" descr="Tháp dinh dưỡng và những điều bạn nên biế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478" y="459265"/>
            <a:ext cx="6049646" cy="593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8387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646">
        <p15:prstTrans prst="pageCurlDouble"/>
      </p:transition>
    </mc:Choice>
    <mc:Fallback xmlns="">
      <p:transition spd="slow" advTm="1064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08223" y="-35169"/>
            <a:ext cx="4066711" cy="1549753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4323895" y="547863"/>
            <a:ext cx="3835366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4000" spc="300">
                <a:solidFill>
                  <a:srgbClr val="6F3A7D"/>
                </a:solidFill>
                <a:ea typeface="微软雅黑 Light" panose="020B0502040204020203" pitchFamily="34" charset="-122"/>
              </a:rPr>
              <a:t>Một số món ăn</a:t>
            </a:r>
            <a:endParaRPr lang="zh-CN" altLang="en-US" sz="4000" spc="300" dirty="0">
              <a:solidFill>
                <a:srgbClr val="6F3A7D"/>
              </a:solidFill>
              <a:ea typeface="微软雅黑 Light" panose="020B0502040204020203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061" y="1702584"/>
            <a:ext cx="1617786" cy="161778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685" y="1702584"/>
            <a:ext cx="1617786" cy="161778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187" y="4127730"/>
            <a:ext cx="1617786" cy="161778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4" y="4127730"/>
            <a:ext cx="1617786" cy="161778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308" y="1702584"/>
            <a:ext cx="1617786" cy="161778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941" y="1702584"/>
            <a:ext cx="1617786" cy="161778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4" y="1702584"/>
            <a:ext cx="1617786" cy="161778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903" y="4127730"/>
            <a:ext cx="1617786" cy="161778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334" y="4127730"/>
            <a:ext cx="1617786" cy="16177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619" y="4127730"/>
            <a:ext cx="1617786" cy="1617786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69593" y="1856236"/>
            <a:ext cx="1310482" cy="1310482"/>
          </a:xfrm>
          <a:prstGeom prst="ellipse">
            <a:avLst/>
          </a:prstGeom>
          <a:solidFill>
            <a:srgbClr val="F7EB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Salad free icon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544" y="1739762"/>
            <a:ext cx="1543429" cy="1543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3110144" y="4182502"/>
            <a:ext cx="1429380" cy="1508241"/>
          </a:xfrm>
          <a:prstGeom prst="ellipse">
            <a:avLst/>
          </a:prstGeom>
          <a:solidFill>
            <a:srgbClr val="F7EB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4" name="Picture 4" descr="Thanksgiving free icon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234" y="4182502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Oval 34"/>
          <p:cNvSpPr/>
          <p:nvPr/>
        </p:nvSpPr>
        <p:spPr>
          <a:xfrm>
            <a:off x="5413511" y="4182501"/>
            <a:ext cx="1429380" cy="1508241"/>
          </a:xfrm>
          <a:prstGeom prst="ellipse">
            <a:avLst/>
          </a:prstGeom>
          <a:solidFill>
            <a:srgbClr val="F7EB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7725888" y="4161626"/>
            <a:ext cx="1429380" cy="1508241"/>
          </a:xfrm>
          <a:prstGeom prst="ellipse">
            <a:avLst/>
          </a:prstGeom>
          <a:solidFill>
            <a:srgbClr val="F7EB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6" name="Picture 6" descr="Meat free icon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211542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Spaghetti free icon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070" y="4211542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Oval 37"/>
          <p:cNvSpPr/>
          <p:nvPr/>
        </p:nvSpPr>
        <p:spPr>
          <a:xfrm>
            <a:off x="10037537" y="4161625"/>
            <a:ext cx="1429380" cy="1508241"/>
          </a:xfrm>
          <a:prstGeom prst="ellipse">
            <a:avLst/>
          </a:prstGeom>
          <a:solidFill>
            <a:srgbClr val="F7EB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50" name="Picture 10" descr="Fish free icon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627" y="430614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5446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7204">
        <p15:prstTrans prst="wind"/>
      </p:transition>
    </mc:Choice>
    <mc:Fallback xmlns="">
      <p:transition spd="slow" advTm="1720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500"/>
                            </p:stCondLst>
                            <p:childTnLst>
                              <p:par>
                                <p:cTn id="8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000"/>
                            </p:stCondLst>
                            <p:childTnLst>
                              <p:par>
                                <p:cTn id="9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96" y="0"/>
            <a:ext cx="1219200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2645" y="-35169"/>
            <a:ext cx="4066711" cy="1549753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4062645" y="573287"/>
            <a:ext cx="4066711" cy="58477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3200" spc="300">
                <a:solidFill>
                  <a:srgbClr val="E55174"/>
                </a:solidFill>
                <a:ea typeface="微软雅黑 Light" panose="020B0502040204020203" pitchFamily="34" charset="-122"/>
              </a:rPr>
              <a:t>Một số nguyên liệu</a:t>
            </a:r>
            <a:endParaRPr lang="zh-CN" altLang="en-US" sz="3200" spc="300" dirty="0">
              <a:solidFill>
                <a:srgbClr val="E55174"/>
              </a:solidFill>
              <a:ea typeface="微软雅黑 Light" panose="020B0502040204020203" pitchFamily="34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4178317" y="923911"/>
            <a:ext cx="3835366" cy="501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zh-CN" altLang="en-US" sz="2000" dirty="0">
              <a:solidFill>
                <a:srgbClr val="663300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478" y="1681286"/>
            <a:ext cx="1622166" cy="162216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145" y="1681286"/>
            <a:ext cx="1622166" cy="162216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812" y="1681286"/>
            <a:ext cx="1622166" cy="162216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79" y="1681286"/>
            <a:ext cx="1622166" cy="162216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1809" y="1681286"/>
            <a:ext cx="1622166" cy="1622166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79" y="4132119"/>
            <a:ext cx="1622166" cy="1622166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812" y="4132119"/>
            <a:ext cx="1622166" cy="162216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145" y="4132119"/>
            <a:ext cx="1622166" cy="162216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478" y="4132119"/>
            <a:ext cx="1622166" cy="162216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1809" y="4132119"/>
            <a:ext cx="1622166" cy="16221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3575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7374">
        <p15:prstTrans prst="pageCurlDouble"/>
      </p:transition>
    </mc:Choice>
    <mc:Fallback xmlns="">
      <p:transition spd="slow" advTm="1737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500"/>
                            </p:stCondLst>
                            <p:childTnLst>
                              <p:par>
                                <p:cTn id="7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429529" y="655102"/>
            <a:ext cx="11133438" cy="5654125"/>
          </a:xfrm>
          <a:prstGeom prst="roundRect">
            <a:avLst/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ea typeface="微软雅黑 Light" panose="020B0502040204020203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791" y="136454"/>
            <a:ext cx="1461175" cy="1723004"/>
          </a:xfrm>
          <a:prstGeom prst="rect">
            <a:avLst/>
          </a:prstGeom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912166" y="1696539"/>
            <a:ext cx="10548293" cy="69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>
                <a:solidFill>
                  <a:srgbClr val="EC2A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</a:t>
            </a:r>
            <a:r>
              <a:rPr lang="fr-FR" altLang="en-US" sz="3600">
                <a:solidFill>
                  <a:srgbClr val="EC2A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ội dung báo cáo gồm có</a:t>
            </a:r>
            <a:endParaRPr lang="en-US" altLang="en-US" sz="3600">
              <a:solidFill>
                <a:srgbClr val="EC2A4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809659" y="2332679"/>
            <a:ext cx="10548293" cy="1245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>
                <a:solidFill>
                  <a:srgbClr val="7E43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fr-FR" altLang="en-US" sz="3600">
                <a:solidFill>
                  <a:srgbClr val="7E43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 sách các thành viên trong gia đình với nhu cầu về dinh dưỡng</a:t>
            </a:r>
            <a:endParaRPr lang="en-US" altLang="en-US" sz="3600">
              <a:solidFill>
                <a:srgbClr val="7E430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859534" y="3486138"/>
            <a:ext cx="10548293" cy="69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>
                <a:solidFill>
                  <a:srgbClr val="7E43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altLang="en-US" sz="3600">
                <a:solidFill>
                  <a:srgbClr val="7E43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đơn cho một bữa ăn (trưa hoặc tối)</a:t>
            </a:r>
            <a:endParaRPr lang="en-US" altLang="en-US" sz="3600">
              <a:solidFill>
                <a:srgbClr val="7E430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859534" y="4040136"/>
            <a:ext cx="10548293" cy="69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>
                <a:solidFill>
                  <a:srgbClr val="7E43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altLang="en-US" sz="3600">
                <a:solidFill>
                  <a:srgbClr val="7E43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 sách chuẩn bị thực phẩm</a:t>
            </a:r>
            <a:endParaRPr lang="en-US" altLang="en-US" sz="3600">
              <a:solidFill>
                <a:srgbClr val="7E430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859534" y="4608884"/>
            <a:ext cx="10548293" cy="69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>
                <a:solidFill>
                  <a:srgbClr val="7E43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altLang="en-US" sz="3600">
                <a:solidFill>
                  <a:srgbClr val="7E43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 phí cho bữa ăn</a:t>
            </a:r>
            <a:endParaRPr lang="en-US" altLang="en-US" sz="3600">
              <a:solidFill>
                <a:srgbClr val="7E430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89967" y="933513"/>
            <a:ext cx="3280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E55174"/>
                </a:solidFill>
                <a:latin typeface="#9Slide01 Tieu de ngan" panose="00000800000000000000" pitchFamily="2" charset="0"/>
              </a:rPr>
              <a:t>ĐÁNH GIÁ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5063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939">
        <p15:prstTrans prst="drape"/>
      </p:transition>
    </mc:Choice>
    <mc:Fallback xmlns="">
      <p:transition spd="slow" advTm="493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7037E-7 L 0.28698 -3.7037E-7 C 0.41563 -3.7037E-7 0.57435 0.0875 0.57435 0.1588 L 0.57435 0.31759 " pathEditMode="relative" rAng="0" ptsTypes="AAAA">
                                      <p:cBhvr>
                                        <p:cTn id="1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11" y="1588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exit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  <p:bldP spid="12" grpId="0"/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169"/>
            <a:ext cx="1219200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08223" y="-35169"/>
            <a:ext cx="4066711" cy="1549753"/>
          </a:xfrm>
          <a:prstGeom prst="rect">
            <a:avLst/>
          </a:prstGeom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25979" y="1481932"/>
            <a:ext cx="8796485" cy="69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2.T</a:t>
            </a:r>
            <a:r>
              <a:rPr lang="fr-FR" altLang="en-US" sz="36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rình bày kết quả dự án trước lớp</a:t>
            </a:r>
            <a:endParaRPr lang="en-US" altLang="en-US" sz="36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825980" y="2208277"/>
            <a:ext cx="11029136" cy="69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en-US" sz="3600">
                <a:solidFill>
                  <a:srgbClr val="7E43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Cấu trúc bài báo cáo đầy đủ nội dung, rõ ràng, chặt chẽ.</a:t>
            </a:r>
            <a:endParaRPr lang="en-US" altLang="en-US" sz="3600">
              <a:solidFill>
                <a:srgbClr val="7E430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825980" y="3083412"/>
            <a:ext cx="7772400" cy="69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>
                <a:solidFill>
                  <a:srgbClr val="7E43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Diễn </a:t>
            </a:r>
            <a:r>
              <a:rPr lang="fr-FR" altLang="en-US" sz="3600">
                <a:solidFill>
                  <a:srgbClr val="7E43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 tự tin trôi chảy, thuyết phục</a:t>
            </a:r>
            <a:endParaRPr lang="en-US" altLang="en-US" sz="3600">
              <a:solidFill>
                <a:srgbClr val="7E430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797814" y="3968589"/>
            <a:ext cx="9593927" cy="69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>
                <a:solidFill>
                  <a:srgbClr val="7E43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</a:t>
            </a:r>
            <a:r>
              <a:rPr lang="fr-FR" altLang="en-US" sz="3600">
                <a:solidFill>
                  <a:srgbClr val="7E43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ình thức báo cáo đẹp, phong phú, hấp dẫn</a:t>
            </a:r>
            <a:endParaRPr lang="en-US" altLang="en-US" sz="3600">
              <a:solidFill>
                <a:srgbClr val="7E430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12180" y="616901"/>
            <a:ext cx="3280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E55174"/>
                </a:solidFill>
                <a:latin typeface="#9Slide01 Tieu de ngan" panose="00000800000000000000" pitchFamily="2" charset="0"/>
              </a:rPr>
              <a:t>ĐÁNH GIÁ</a:t>
            </a:r>
          </a:p>
        </p:txBody>
      </p:sp>
      <p:pic>
        <p:nvPicPr>
          <p:cNvPr id="16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778" y="4895950"/>
            <a:ext cx="8742947" cy="2140660"/>
          </a:xfrm>
          <a:prstGeom prst="rect">
            <a:avLst/>
          </a:prstGeom>
        </p:spPr>
      </p:pic>
      <p:pic>
        <p:nvPicPr>
          <p:cNvPr id="17" name="图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315" y="3385493"/>
            <a:ext cx="1419872" cy="17408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1186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6289">
        <p15:prstTrans prst="peelOff"/>
      </p:transition>
    </mc:Choice>
    <mc:Fallback xmlns="">
      <p:transition spd="slow" advTm="62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33" y="72439"/>
            <a:ext cx="6050943" cy="67131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009" y="72438"/>
            <a:ext cx="5573986" cy="65197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9336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5957">
        <p15:prstTrans prst="drape"/>
      </p:transition>
    </mc:Choice>
    <mc:Fallback xmlns="">
      <p:transition spd="slow" advTm="5957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7" y="180975"/>
            <a:ext cx="5226367" cy="64960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901" y="180975"/>
            <a:ext cx="6859726" cy="64960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7314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6756">
        <p15:prstTrans prst="drape"/>
      </p:transition>
    </mc:Choice>
    <mc:Fallback xmlns="">
      <p:transition spd="slow" advTm="6756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63" y="250379"/>
            <a:ext cx="5563874" cy="63572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590" y="204395"/>
            <a:ext cx="5472223" cy="64032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483446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6756">
        <p15:prstTrans prst="drape"/>
      </p:transition>
    </mc:Choice>
    <mc:Fallback xmlns="">
      <p:transition spd="slow" advTm="6756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1248" y="2660453"/>
            <a:ext cx="14634496" cy="358317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012" y="474779"/>
            <a:ext cx="2167976" cy="22554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48985" y="2820309"/>
            <a:ext cx="78787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7E430F"/>
                </a:solidFill>
              </a:rPr>
              <a:t>Hướng dẫn về nhà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48047" y="3518579"/>
            <a:ext cx="59223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EFA33A"/>
                </a:solidFill>
              </a:rPr>
              <a:t>- Hoàn thiện dự án</a:t>
            </a:r>
          </a:p>
          <a:p>
            <a:r>
              <a:rPr lang="en-US" sz="3200">
                <a:solidFill>
                  <a:srgbClr val="EFA33A"/>
                </a:solidFill>
              </a:rPr>
              <a:t>- Chuẩn bị ôn tập chương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5913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331">
        <p15:prstTrans prst="drape"/>
      </p:transition>
    </mc:Choice>
    <mc:Fallback xmlns="">
      <p:transition spd="slow" advTm="33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圆角矩形 17"/>
          <p:cNvSpPr/>
          <p:nvPr/>
        </p:nvSpPr>
        <p:spPr>
          <a:xfrm>
            <a:off x="529280" y="655093"/>
            <a:ext cx="11133438" cy="5654125"/>
          </a:xfrm>
          <a:prstGeom prst="roundRect">
            <a:avLst/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 Light" panose="020B0502040204020203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086277" y="2562839"/>
            <a:ext cx="2411721" cy="3041906"/>
            <a:chOff x="1656283" y="2342932"/>
            <a:chExt cx="2587752" cy="3263934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6283" y="2342932"/>
              <a:ext cx="2587752" cy="3263934"/>
            </a:xfrm>
            <a:prstGeom prst="rect">
              <a:avLst/>
            </a:prstGeom>
          </p:spPr>
        </p:pic>
        <p:sp>
          <p:nvSpPr>
            <p:cNvPr id="13" name="对"/>
            <p:cNvSpPr/>
            <p:nvPr/>
          </p:nvSpPr>
          <p:spPr bwMode="auto">
            <a:xfrm>
              <a:off x="3400738" y="2609243"/>
              <a:ext cx="553425" cy="545272"/>
            </a:xfrm>
            <a:custGeom>
              <a:avLst/>
              <a:gdLst>
                <a:gd name="T0" fmla="*/ 1765798 w 2862"/>
                <a:gd name="T1" fmla="*/ 183196 h 2571"/>
                <a:gd name="T2" fmla="*/ 1533042 w 2862"/>
                <a:gd name="T3" fmla="*/ 20145 h 2571"/>
                <a:gd name="T4" fmla="*/ 1420439 w 2862"/>
                <a:gd name="T5" fmla="*/ 53511 h 2571"/>
                <a:gd name="T6" fmla="*/ 764949 w 2862"/>
                <a:gd name="T7" fmla="*/ 989636 h 2571"/>
                <a:gd name="T8" fmla="*/ 379958 w 2862"/>
                <a:gd name="T9" fmla="*/ 446973 h 2571"/>
                <a:gd name="T10" fmla="*/ 266725 w 2862"/>
                <a:gd name="T11" fmla="*/ 412978 h 2571"/>
                <a:gd name="T12" fmla="*/ 34599 w 2862"/>
                <a:gd name="T13" fmla="*/ 576029 h 2571"/>
                <a:gd name="T14" fmla="*/ 27679 w 2862"/>
                <a:gd name="T15" fmla="*/ 693753 h 2571"/>
                <a:gd name="T16" fmla="*/ 595100 w 2862"/>
                <a:gd name="T17" fmla="*/ 1494527 h 2571"/>
                <a:gd name="T18" fmla="*/ 934797 w 2862"/>
                <a:gd name="T19" fmla="*/ 1494527 h 2571"/>
                <a:gd name="T20" fmla="*/ 1773347 w 2862"/>
                <a:gd name="T21" fmla="*/ 300290 h 2571"/>
                <a:gd name="T22" fmla="*/ 1765798 w 2862"/>
                <a:gd name="T23" fmla="*/ 183196 h 257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862" h="2571">
                  <a:moveTo>
                    <a:pt x="2807" y="291"/>
                  </a:moveTo>
                  <a:cubicBezTo>
                    <a:pt x="2693" y="191"/>
                    <a:pt x="2570" y="104"/>
                    <a:pt x="2437" y="32"/>
                  </a:cubicBezTo>
                  <a:cubicBezTo>
                    <a:pt x="2379" y="0"/>
                    <a:pt x="2301" y="22"/>
                    <a:pt x="2258" y="85"/>
                  </a:cubicBezTo>
                  <a:cubicBezTo>
                    <a:pt x="1216" y="1572"/>
                    <a:pt x="1216" y="1572"/>
                    <a:pt x="1216" y="1572"/>
                  </a:cubicBezTo>
                  <a:cubicBezTo>
                    <a:pt x="604" y="710"/>
                    <a:pt x="604" y="710"/>
                    <a:pt x="604" y="710"/>
                  </a:cubicBezTo>
                  <a:cubicBezTo>
                    <a:pt x="561" y="647"/>
                    <a:pt x="482" y="624"/>
                    <a:pt x="424" y="656"/>
                  </a:cubicBezTo>
                  <a:cubicBezTo>
                    <a:pt x="292" y="729"/>
                    <a:pt x="169" y="815"/>
                    <a:pt x="55" y="915"/>
                  </a:cubicBezTo>
                  <a:cubicBezTo>
                    <a:pt x="5" y="958"/>
                    <a:pt x="0" y="1040"/>
                    <a:pt x="44" y="1102"/>
                  </a:cubicBezTo>
                  <a:cubicBezTo>
                    <a:pt x="44" y="1102"/>
                    <a:pt x="848" y="2237"/>
                    <a:pt x="946" y="2374"/>
                  </a:cubicBezTo>
                  <a:cubicBezTo>
                    <a:pt x="1087" y="2571"/>
                    <a:pt x="1350" y="2561"/>
                    <a:pt x="1486" y="2374"/>
                  </a:cubicBezTo>
                  <a:cubicBezTo>
                    <a:pt x="1587" y="2235"/>
                    <a:pt x="2819" y="477"/>
                    <a:pt x="2819" y="477"/>
                  </a:cubicBezTo>
                  <a:cubicBezTo>
                    <a:pt x="2862" y="415"/>
                    <a:pt x="2857" y="334"/>
                    <a:pt x="2807" y="291"/>
                  </a:cubicBezTo>
                  <a:close/>
                </a:path>
              </a:pathLst>
            </a:custGeom>
            <a:solidFill>
              <a:srgbClr val="E55174"/>
            </a:solidFill>
            <a:ln>
              <a:noFill/>
            </a:ln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>
                <a:ea typeface="微软雅黑 Light" panose="020B0502040204020203" pitchFamily="34" charset="-122"/>
              </a:endParaRPr>
            </a:p>
          </p:txBody>
        </p:sp>
      </p:grpSp>
      <p:sp>
        <p:nvSpPr>
          <p:cNvPr id="15" name="圆角矩形 14"/>
          <p:cNvSpPr/>
          <p:nvPr/>
        </p:nvSpPr>
        <p:spPr>
          <a:xfrm>
            <a:off x="4054995" y="1206625"/>
            <a:ext cx="6092615" cy="1480819"/>
          </a:xfrm>
          <a:prstGeom prst="roundRect">
            <a:avLst/>
          </a:prstGeom>
          <a:solidFill>
            <a:schemeClr val="bg1"/>
          </a:solidFill>
          <a:ln w="88900" cmpd="sng">
            <a:solidFill>
              <a:srgbClr val="FBB1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endParaRPr lang="zh-CN" altLang="en-US" sz="6000" dirty="0">
              <a:solidFill>
                <a:srgbClr val="E55174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4054995" y="3238975"/>
            <a:ext cx="6092615" cy="1965501"/>
          </a:xfrm>
          <a:prstGeom prst="roundRect">
            <a:avLst/>
          </a:prstGeom>
          <a:solidFill>
            <a:schemeClr val="bg1"/>
          </a:solidFill>
          <a:ln w="88900" cmpd="sng">
            <a:solidFill>
              <a:srgbClr val="6F3A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endParaRPr lang="zh-CN" altLang="en-US" sz="6000" dirty="0">
              <a:solidFill>
                <a:srgbClr val="6F3A7D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-1747317" y="5452672"/>
            <a:ext cx="19872573" cy="1612991"/>
            <a:chOff x="433457" y="4963193"/>
            <a:chExt cx="15007831" cy="1218136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61407"/>
            <a:stretch/>
          </p:blipFill>
          <p:spPr>
            <a:xfrm flipV="1">
              <a:off x="5226316" y="4963193"/>
              <a:ext cx="10214972" cy="1218135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5241"/>
            <a:stretch/>
          </p:blipFill>
          <p:spPr>
            <a:xfrm>
              <a:off x="433457" y="5311933"/>
              <a:ext cx="6256420" cy="869396"/>
            </a:xfrm>
            <a:prstGeom prst="rect">
              <a:avLst/>
            </a:prstGeom>
          </p:spPr>
        </p:pic>
      </p:grp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4056683" y="1327979"/>
            <a:ext cx="5990566" cy="1245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vi-VN" sz="3600">
                <a:solidFill>
                  <a:srgbClr val="E55174"/>
                </a:solidFill>
                <a:latin typeface=".VnTime" panose="020B7200000000000000" pitchFamily="34" charset="0"/>
              </a:rPr>
              <a:t>-</a:t>
            </a:r>
            <a:r>
              <a:rPr lang="en-US" altLang="en-US">
                <a:solidFill>
                  <a:srgbClr val="E55174"/>
                </a:solidFill>
                <a:latin typeface="Times New Roman" panose="02020603050405020304" pitchFamily="18" charset="0"/>
              </a:rPr>
              <a:t> </a:t>
            </a:r>
            <a:r>
              <a:rPr lang="en-US" altLang="en-US" sz="3600">
                <a:solidFill>
                  <a:srgbClr val="E551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Thiết kế được thực đơn một bữa ăn hợp lý cho gia đình .</a:t>
            </a: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4230371" y="3304364"/>
            <a:ext cx="6181880" cy="1799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vi-VN" sz="3600">
                <a:solidFill>
                  <a:srgbClr val="6F15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</a:t>
            </a:r>
            <a:r>
              <a:rPr lang="en-US" altLang="en-US" sz="3600">
                <a:solidFill>
                  <a:srgbClr val="6F15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ính toán sơ bộ được dinh dưỡng, chi phí tài chính cho một bữa ăn gia đình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3031" y="1404295"/>
            <a:ext cx="2899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/>
              <a:t>MỤC TIÊU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4468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9216">
        <p15:prstTrans prst="pageCurlDouble"/>
      </p:transition>
    </mc:Choice>
    <mc:Fallback xmlns="">
      <p:transition spd="slow" advTm="921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5" grpId="0" animBg="1"/>
      <p:bldP spid="17" grpId="0" animBg="1"/>
      <p:bldP spid="21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80" y="548782"/>
            <a:ext cx="11133438" cy="576043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82" y="132125"/>
            <a:ext cx="11662718" cy="640907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598" y="1368713"/>
            <a:ext cx="6436030" cy="4120571"/>
          </a:xfrm>
          <a:prstGeom prst="rect">
            <a:avLst/>
          </a:prstGeom>
        </p:spPr>
      </p:pic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1213366" y="1152889"/>
            <a:ext cx="4882633" cy="4076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3200">
                <a:solidFill>
                  <a:srgbClr val="842717"/>
                </a:solidFill>
                <a:latin typeface=".VnTime" panose="020B7200000000000000" pitchFamily="34" charset="0"/>
              </a:rPr>
              <a:t>  </a:t>
            </a:r>
            <a:r>
              <a:rPr lang="en-US" altLang="en-US" sz="1600">
                <a:solidFill>
                  <a:srgbClr val="842717"/>
                </a:solidFill>
                <a:latin typeface="Times New Roman" panose="02020603050405020304" pitchFamily="18" charset="0"/>
              </a:rPr>
              <a:t> </a:t>
            </a:r>
            <a:r>
              <a:rPr lang="vi-VN" altLang="en-US" sz="3200">
                <a:solidFill>
                  <a:srgbClr val="842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 ăn gia đình không chỉ cung cấp năng lượng cho cơ thể giúp con người </a:t>
            </a:r>
            <a:r>
              <a:rPr lang="en-US" altLang="en-US" sz="3200">
                <a:solidFill>
                  <a:srgbClr val="842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 khỏe mạnh </a:t>
            </a:r>
            <a:r>
              <a:rPr lang="vi-VN" altLang="en-US" sz="3200">
                <a:solidFill>
                  <a:srgbClr val="842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 còn ch</a:t>
            </a:r>
            <a:r>
              <a:rPr lang="en-US" altLang="en-US" sz="3200">
                <a:solidFill>
                  <a:srgbClr val="842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ứa đựng</a:t>
            </a:r>
            <a:r>
              <a:rPr lang="vi-VN" altLang="en-US" sz="3200">
                <a:solidFill>
                  <a:srgbClr val="842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ý nghĩa sâu sắc về sự </a:t>
            </a:r>
            <a:r>
              <a:rPr lang="en-US" altLang="en-US" sz="3200">
                <a:solidFill>
                  <a:srgbClr val="842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 họp , </a:t>
            </a:r>
            <a:r>
              <a:rPr lang="vi-VN" altLang="en-US" sz="3200">
                <a:solidFill>
                  <a:srgbClr val="842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khoảnh khắc kết nối yêu thương </a:t>
            </a:r>
            <a:r>
              <a:rPr lang="en-US" altLang="en-US" sz="3200">
                <a:solidFill>
                  <a:srgbClr val="842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vi-VN" altLang="en-US" sz="3200">
                <a:solidFill>
                  <a:srgbClr val="842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 thành viên trong gia đình</a:t>
            </a:r>
            <a:endParaRPr lang="en-US" altLang="en-US" sz="3200">
              <a:solidFill>
                <a:srgbClr val="8427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8968740"/>
      </p:ext>
    </p:extLst>
  </p:cSld>
  <p:clrMapOvr>
    <a:masterClrMapping/>
  </p:clrMapOvr>
  <p:transition spd="slow" advTm="7371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5821">
            <a:off x="8825268" y="3242745"/>
            <a:ext cx="3506927" cy="3367271"/>
          </a:xfrm>
          <a:prstGeom prst="rect">
            <a:avLst/>
          </a:prstGeom>
        </p:spPr>
      </p:pic>
      <p:sp>
        <p:nvSpPr>
          <p:cNvPr id="26" name="五角星 25"/>
          <p:cNvSpPr/>
          <p:nvPr/>
        </p:nvSpPr>
        <p:spPr>
          <a:xfrm flipH="1">
            <a:off x="3530009" y="480646"/>
            <a:ext cx="537899" cy="527538"/>
          </a:xfrm>
          <a:prstGeom prst="star5">
            <a:avLst/>
          </a:prstGeom>
          <a:solidFill>
            <a:srgbClr val="E551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 Light" panose="020B0502040204020203" pitchFamily="34" charset="-122"/>
            </a:endParaRPr>
          </a:p>
        </p:txBody>
      </p:sp>
      <p:sp>
        <p:nvSpPr>
          <p:cNvPr id="27" name="五角星 26"/>
          <p:cNvSpPr/>
          <p:nvPr/>
        </p:nvSpPr>
        <p:spPr>
          <a:xfrm>
            <a:off x="6780645" y="480646"/>
            <a:ext cx="527538" cy="527538"/>
          </a:xfrm>
          <a:prstGeom prst="star5">
            <a:avLst/>
          </a:prstGeom>
          <a:solidFill>
            <a:srgbClr val="E551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 Light" panose="020B0502040204020203" pitchFamily="34" charset="-122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026937" y="2058412"/>
            <a:ext cx="669662" cy="1059204"/>
            <a:chOff x="2026937" y="2058412"/>
            <a:chExt cx="669662" cy="1059204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6937" y="2058412"/>
              <a:ext cx="669662" cy="1059204"/>
            </a:xfrm>
            <a:prstGeom prst="rect">
              <a:avLst/>
            </a:prstGeom>
          </p:spPr>
        </p:pic>
        <p:sp>
          <p:nvSpPr>
            <p:cNvPr id="28" name="文本框 27"/>
            <p:cNvSpPr txBox="1"/>
            <p:nvPr/>
          </p:nvSpPr>
          <p:spPr>
            <a:xfrm>
              <a:off x="2200775" y="2604467"/>
              <a:ext cx="2845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1</a:t>
              </a:r>
              <a:endParaRPr lang="zh-CN" altLang="en-US" sz="20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2014780" y="3550632"/>
            <a:ext cx="665285" cy="1059204"/>
            <a:chOff x="6404261" y="2058412"/>
            <a:chExt cx="665285" cy="1059204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4261" y="2058412"/>
              <a:ext cx="665285" cy="1059204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/>
          </p:nvSpPr>
          <p:spPr>
            <a:xfrm>
              <a:off x="6592071" y="2618792"/>
              <a:ext cx="2845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2</a:t>
              </a:r>
              <a:endParaRPr lang="zh-CN" altLang="en-US" sz="20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136060" y="480646"/>
            <a:ext cx="2805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E55174"/>
                </a:solidFill>
                <a:latin typeface="#9Slide01 Tieu de ngan" panose="00000800000000000000" pitchFamily="2" charset="0"/>
              </a:rPr>
              <a:t>NHIỆM VỤ</a:t>
            </a:r>
          </a:p>
        </p:txBody>
      </p:sp>
      <p:sp>
        <p:nvSpPr>
          <p:cNvPr id="36" name="Text Box 7"/>
          <p:cNvSpPr txBox="1">
            <a:spLocks noChangeArrowheads="1"/>
          </p:cNvSpPr>
          <p:nvPr/>
        </p:nvSpPr>
        <p:spPr bwMode="auto">
          <a:xfrm>
            <a:off x="2361768" y="2058412"/>
            <a:ext cx="7135812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lvl="1" indent="0">
              <a:lnSpc>
                <a:spcPct val="107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altLang="en-US" sz="3200">
                <a:solidFill>
                  <a:srgbClr val="96B9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 kế thực đơn một bữa ăn hợp lý cho gia đình</a:t>
            </a:r>
          </a:p>
        </p:txBody>
      </p:sp>
      <p:sp>
        <p:nvSpPr>
          <p:cNvPr id="37" name="Text Box 7"/>
          <p:cNvSpPr txBox="1">
            <a:spLocks noChangeArrowheads="1"/>
          </p:cNvSpPr>
          <p:nvPr/>
        </p:nvSpPr>
        <p:spPr bwMode="auto">
          <a:xfrm>
            <a:off x="2867875" y="3571255"/>
            <a:ext cx="713581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accent1"/>
              </a:buClr>
            </a:pPr>
            <a:r>
              <a:rPr lang="en-US" altLang="en-US" sz="3200">
                <a:solidFill>
                  <a:srgbClr val="EFA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toán nhu cầu dinh dưỡng và chi phí tài chính cho bữa ăn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0600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9089">
        <p15:prstTrans prst="drape"/>
      </p:transition>
    </mc:Choice>
    <mc:Fallback xmlns="">
      <p:transition spd="slow" advTm="90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80" y="548782"/>
            <a:ext cx="11133438" cy="576043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632" y="-116957"/>
            <a:ext cx="12692458" cy="6974958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914710" y="1451310"/>
            <a:ext cx="10129727" cy="1799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>
                <a:solidFill>
                  <a:srgbClr val="A75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1.Tìm hiểu về nhu cầu dinh dưỡng của các thành viên trong gia đình (tham khảo thông tin trong bảng 6.1 ) và trình bày theo mẫu dưới đây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32622" y="804708"/>
            <a:ext cx="6251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E55174"/>
                </a:solidFill>
                <a:latin typeface="#9Slide01 Tieu de ngan" panose="00000800000000000000" pitchFamily="2" charset="0"/>
              </a:rPr>
              <a:t>TIẾN TRÌNH THỰC HIỆN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583055"/>
              </p:ext>
            </p:extLst>
          </p:nvPr>
        </p:nvGraphicFramePr>
        <p:xfrm>
          <a:off x="811839" y="3429000"/>
          <a:ext cx="10568320" cy="2047748"/>
        </p:xfrm>
        <a:graphic>
          <a:graphicData uri="http://schemas.openxmlformats.org/drawingml/2006/table">
            <a:tbl>
              <a:tblPr/>
              <a:tblGrid>
                <a:gridCol w="1998920">
                  <a:extLst>
                    <a:ext uri="{9D8B030D-6E8A-4147-A177-3AD203B41FA5}">
                      <a16:colId xmlns:a16="http://schemas.microsoft.com/office/drawing/2014/main" val="1254981654"/>
                    </a:ext>
                  </a:extLst>
                </a:gridCol>
                <a:gridCol w="1892596">
                  <a:extLst>
                    <a:ext uri="{9D8B030D-6E8A-4147-A177-3AD203B41FA5}">
                      <a16:colId xmlns:a16="http://schemas.microsoft.com/office/drawing/2014/main" val="491666533"/>
                    </a:ext>
                  </a:extLst>
                </a:gridCol>
                <a:gridCol w="1732844">
                  <a:extLst>
                    <a:ext uri="{9D8B030D-6E8A-4147-A177-3AD203B41FA5}">
                      <a16:colId xmlns:a16="http://schemas.microsoft.com/office/drawing/2014/main" val="4166993598"/>
                    </a:ext>
                  </a:extLst>
                </a:gridCol>
                <a:gridCol w="4943960">
                  <a:extLst>
                    <a:ext uri="{9D8B030D-6E8A-4147-A177-3AD203B41FA5}">
                      <a16:colId xmlns:a16="http://schemas.microsoft.com/office/drawing/2014/main" val="2896990444"/>
                    </a:ext>
                  </a:extLst>
                </a:gridCol>
              </a:tblGrid>
              <a:tr h="6852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Thành viên</a:t>
                      </a:r>
                    </a:p>
                  </a:txBody>
                  <a:tcPr marL="155448" marR="155448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3573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 tính </a:t>
                      </a:r>
                    </a:p>
                  </a:txBody>
                  <a:tcPr marL="155448" marR="155448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3573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Độ tuổi </a:t>
                      </a:r>
                    </a:p>
                  </a:txBody>
                  <a:tcPr marL="155448" marR="155448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Nhu cầu dinh dưỡng trên 1 ngày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48" marR="155448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5784340"/>
                  </a:ext>
                </a:extLst>
              </a:tr>
              <a:tr h="603250"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3573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5448" marR="155448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3573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5448" marR="155448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3573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5448" marR="155448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3573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5448" marR="155448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0949656"/>
                  </a:ext>
                </a:extLst>
              </a:tr>
              <a:tr h="603250"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3573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5448" marR="155448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3573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5448" marR="155448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3573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5448" marR="155448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3573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5448" marR="155448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499210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055434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646">
        <p15:prstTrans prst="pageCurlDouble"/>
      </p:transition>
    </mc:Choice>
    <mc:Fallback xmlns="">
      <p:transition spd="slow" advTm="1064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80" y="548782"/>
            <a:ext cx="11133438" cy="576043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634" y="-165327"/>
            <a:ext cx="12430634" cy="68310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78718" y="871117"/>
            <a:ext cx="6251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E55174"/>
                </a:solidFill>
                <a:latin typeface="#9Slide01 Tieu de ngan" panose="00000800000000000000" pitchFamily="2" charset="0"/>
              </a:rPr>
              <a:t>TIẾN TRÌNH THỰC HIỆN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787902" y="1600112"/>
            <a:ext cx="10377561" cy="1799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3600">
                <a:solidFill>
                  <a:srgbClr val="842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2.Tính tổng nhu cầu dinh dưỡng của các thành viên trong gia đình trong một bữa ăn( giả định bằng 1/3 nhu cầu dinh dưỡng cả ngày)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833182" y="3706586"/>
            <a:ext cx="10525633" cy="1799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>
                <a:solidFill>
                  <a:srgbClr val="842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3.Tham khảo bảng 6.2 và hình 6.3 xây dựng thực đơn bữa ăn để đáp ứng nhu cầu dinh dưỡng cho cả gia đình và tính toán ở bước 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1936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646">
        <p15:prstTrans prst="pageCurlDouble"/>
      </p:transition>
    </mc:Choice>
    <mc:Fallback xmlns="">
      <p:transition spd="slow" advTm="1064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46" y="2420344"/>
            <a:ext cx="3621939" cy="3540104"/>
          </a:xfrm>
          <a:prstGeom prst="rect">
            <a:avLst/>
          </a:prstGeom>
        </p:spPr>
      </p:pic>
      <p:cxnSp>
        <p:nvCxnSpPr>
          <p:cNvPr id="17" name="直接连接符 16"/>
          <p:cNvCxnSpPr/>
          <p:nvPr/>
        </p:nvCxnSpPr>
        <p:spPr>
          <a:xfrm flipV="1">
            <a:off x="4117676" y="1473056"/>
            <a:ext cx="1853513" cy="1309816"/>
          </a:xfrm>
          <a:prstGeom prst="line">
            <a:avLst/>
          </a:prstGeom>
          <a:ln>
            <a:solidFill>
              <a:srgbClr val="66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4117675" y="4327467"/>
            <a:ext cx="1853513" cy="1309816"/>
          </a:xfrm>
          <a:prstGeom prst="line">
            <a:avLst/>
          </a:prstGeom>
          <a:ln>
            <a:solidFill>
              <a:srgbClr val="66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flipV="1">
            <a:off x="4117675" y="3551525"/>
            <a:ext cx="1853513" cy="10908"/>
          </a:xfrm>
          <a:prstGeom prst="line">
            <a:avLst/>
          </a:prstGeom>
          <a:ln>
            <a:solidFill>
              <a:srgbClr val="66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椭圆 21"/>
          <p:cNvSpPr/>
          <p:nvPr/>
        </p:nvSpPr>
        <p:spPr>
          <a:xfrm>
            <a:off x="6211512" y="1090863"/>
            <a:ext cx="737937" cy="737937"/>
          </a:xfrm>
          <a:prstGeom prst="ellipse">
            <a:avLst/>
          </a:prstGeom>
          <a:solidFill>
            <a:srgbClr val="E551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4</a:t>
            </a:r>
            <a:endParaRPr lang="zh-CN" altLang="en-US" sz="36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6211512" y="3095579"/>
            <a:ext cx="737937" cy="737937"/>
          </a:xfrm>
          <a:prstGeom prst="ellipse">
            <a:avLst/>
          </a:prstGeom>
          <a:solidFill>
            <a:srgbClr val="E551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5</a:t>
            </a:r>
            <a:endParaRPr lang="zh-CN" altLang="en-US" sz="36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6211511" y="5156268"/>
            <a:ext cx="737937" cy="737937"/>
          </a:xfrm>
          <a:prstGeom prst="ellipse">
            <a:avLst/>
          </a:prstGeom>
          <a:solidFill>
            <a:srgbClr val="E551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6</a:t>
            </a:r>
            <a:endParaRPr lang="zh-CN" altLang="en-US" sz="36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852333" y="819697"/>
            <a:ext cx="5667468" cy="161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>
                <a:solidFill>
                  <a:srgbClr val="EC2A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Lập danh sách các thực phẩm cần chuẩn bị bao gồm tên thực phẩm, khối lượng, giá tiền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6852333" y="2931502"/>
            <a:ext cx="5173090" cy="1122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>
                <a:solidFill>
                  <a:srgbClr val="EC2A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toán chi phí tài chính cho bữa ăn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6949448" y="4982375"/>
            <a:ext cx="5173092" cy="1122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>
                <a:solidFill>
                  <a:srgbClr val="EC2A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báo cáo kết quả về dự án học tập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9812" y="933513"/>
            <a:ext cx="6251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E55174"/>
                </a:solidFill>
                <a:latin typeface="#9Slide01 Tieu de ngan" panose="00000800000000000000" pitchFamily="2" charset="0"/>
              </a:rPr>
              <a:t>TIẾN TRÌNH THỰC HIỆN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4696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705">
        <p15:prstTrans prst="pageCurlDouble"/>
      </p:transition>
    </mc:Choice>
    <mc:Fallback xmlns="">
      <p:transition spd="slow" advTm="770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14" grpId="0"/>
      <p:bldP spid="16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30" y="4400578"/>
            <a:ext cx="2450849" cy="239547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28530" y="61948"/>
            <a:ext cx="6251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E55174"/>
                </a:solidFill>
                <a:latin typeface="#9Slide01 Tieu de ngan" panose="00000800000000000000" pitchFamily="2" charset="0"/>
              </a:rPr>
              <a:t>THÔNG TIN BỔ TRỢ</a:t>
            </a:r>
          </a:p>
        </p:txBody>
      </p:sp>
      <p:pic>
        <p:nvPicPr>
          <p:cNvPr id="25" name="Picture 9" descr="Screen Clipping">
            <a:extLst>
              <a:ext uri="{FF2B5EF4-FFF2-40B4-BE49-F238E27FC236}">
                <a16:creationId xmlns:a16="http://schemas.microsoft.com/office/drawing/2014/main" id="{0EC9D288-6B21-457A-AA7A-3974104F15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182" y="2438400"/>
            <a:ext cx="8421951" cy="367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33D71F9-045B-435B-B9A2-E2EFEA93CA6C}"/>
              </a:ext>
            </a:extLst>
          </p:cNvPr>
          <p:cNvSpPr txBox="1"/>
          <p:nvPr/>
        </p:nvSpPr>
        <p:spPr>
          <a:xfrm>
            <a:off x="-188913" y="766597"/>
            <a:ext cx="6497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accent1">
                    <a:lumMod val="50000"/>
                  </a:schemeClr>
                </a:solidFill>
                <a:latin typeface="#9Slide01 Tieu de ngan" panose="00000800000000000000" pitchFamily="2" charset="0"/>
              </a:rPr>
              <a:t>1. Nguyên tắc xây dựng thực đơn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34B79-0F2F-45D4-9C34-7088CF9FE81F}"/>
              </a:ext>
            </a:extLst>
          </p:cNvPr>
          <p:cNvSpPr txBox="1"/>
          <p:nvPr/>
        </p:nvSpPr>
        <p:spPr>
          <a:xfrm>
            <a:off x="625642" y="1439162"/>
            <a:ext cx="11181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Thực đơn một bữa cơm gia đình hàng ngày thường có: Cơm, món mặn, món rau, món canh, nước chấm, hoa quả tráng miệng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2919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705">
        <p15:prstTrans prst="pageCurlDouble"/>
      </p:transition>
    </mc:Choice>
    <mc:Fallback xmlns="">
      <p:transition spd="slow" advTm="770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圆角矩形 12"/>
          <p:cNvSpPr/>
          <p:nvPr/>
        </p:nvSpPr>
        <p:spPr>
          <a:xfrm>
            <a:off x="529281" y="1073888"/>
            <a:ext cx="4840162" cy="5235330"/>
          </a:xfrm>
          <a:prstGeom prst="roundRect">
            <a:avLst/>
          </a:prstGeom>
          <a:pattFill prst="pct40">
            <a:fgClr>
              <a:srgbClr val="FBB1C7"/>
            </a:fgClr>
            <a:bgClr>
              <a:schemeClr val="bg1"/>
            </a:bgClr>
          </a:pattFill>
          <a:ln w="762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solidFill>
                  <a:sysClr val="windowText" lastClr="000000"/>
                </a:solidFill>
                <a:latin typeface="#9Slide02 Noi dung dai" panose="02000000000000000000" pitchFamily="2" charset="0"/>
                <a:ea typeface="微软雅黑 Light" panose="020B0502040204020203" pitchFamily="34" charset="-122"/>
              </a:rPr>
              <a:t>Bảng 6.1 Nhu cầu dinh dưỡng cho người Việt Nam trong một ngày để đảm bảo hoạt động ở mức độ trung bình, được tính bằng đơn vị kcal </a:t>
            </a:r>
            <a:r>
              <a:rPr lang="en-US" altLang="zh-CN" sz="2800">
                <a:solidFill>
                  <a:schemeClr val="accent2">
                    <a:lumMod val="75000"/>
                  </a:schemeClr>
                </a:solidFill>
                <a:latin typeface="#9Slide02 Noi dung dai" panose="02000000000000000000" pitchFamily="2" charset="0"/>
                <a:ea typeface="微软雅黑 Light" panose="020B0502040204020203" pitchFamily="34" charset="-122"/>
              </a:rPr>
              <a:t>(</a:t>
            </a:r>
            <a:r>
              <a:rPr lang="vi-VN" sz="280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KiloCalo là đơn vị đo lường năng lượng và được viết tắt là kcal </a:t>
            </a:r>
            <a:r>
              <a:rPr lang="en-US" sz="280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)</a:t>
            </a:r>
            <a:endParaRPr lang="zh-CN" altLang="en-US" sz="2800">
              <a:solidFill>
                <a:schemeClr val="accent2">
                  <a:lumMod val="75000"/>
                </a:schemeClr>
              </a:solidFill>
              <a:latin typeface="#9Slide02 Noi dung dai" panose="02000000000000000000" pitchFamily="2" charset="0"/>
              <a:ea typeface="微软雅黑 Light" panose="020B0502040204020203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682" y="807170"/>
            <a:ext cx="4424404" cy="479457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214" y="874682"/>
            <a:ext cx="1315495" cy="2053836"/>
          </a:xfrm>
          <a:prstGeom prst="rect">
            <a:avLst/>
          </a:prstGeom>
        </p:spPr>
      </p:pic>
      <p:pic>
        <p:nvPicPr>
          <p:cNvPr id="9" name="Content Placeholder 3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033" y="128336"/>
            <a:ext cx="4783701" cy="6561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6" y="5229585"/>
            <a:ext cx="1400523" cy="14944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DA351C-A3C6-40CC-99E9-9D5FCF74178E}"/>
              </a:ext>
            </a:extLst>
          </p:cNvPr>
          <p:cNvSpPr txBox="1"/>
          <p:nvPr/>
        </p:nvSpPr>
        <p:spPr>
          <a:xfrm>
            <a:off x="43266" y="143288"/>
            <a:ext cx="6497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accent1">
                    <a:lumMod val="50000"/>
                  </a:schemeClr>
                </a:solidFill>
                <a:latin typeface="#9Slide01 Tieu de ngan" panose="00000800000000000000" pitchFamily="2" charset="0"/>
              </a:rPr>
              <a:t>2. Khuyến nghị về dinh dưỡng cho người Việt Nam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745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543">
        <p14:window dir="vert"/>
      </p:transition>
    </mc:Choice>
    <mc:Fallback xmlns="">
      <p:transition spd="slow" advTm="554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5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pt045食品安全"/>
  <p:tag name="INKNOELEADERBOARD" val="380420304"/>
  <p:tag name="ISPRING_LMS_API_VERSION" val="SCORM 2004 (4th edition)"/>
  <p:tag name="ISPRING_ULTRA_SCORM_COURSE_ID" val="AC32B497-457C-4035-A6C8-43FAF56D9B25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?\uFFFD\u0013\uFFFD{0AD8A855-E418-41AA-9BC7-4723588B1CDE}&quot;,&quot;C:\\Users\\ThuVien\\Downloads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F1D385-65FD-4976-890C-DBDFA879611D}:27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0E781D-794C-4496-BEE0-8EAAA0875081}:26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32215F-62FF-4CF8-AE03-F537D8FE254C}:28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188FE3D-BD2D-4979-B7D8-17D7920A647A}:26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F7F4E2B-2CE3-477A-9D47-D29801FEEDED}:27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A599D9-6D2C-4AB5-950A-1DF02A7F4A8E}:27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911A48-DB4F-4D89-97A7-9B0EBDCF27CF}:26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939E7D-E8DE-436A-B766-F688A52A133D}:26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B58358-16CF-4911-9E0A-B8BC20FA1869}:26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A881E6D-3763-414C-ADCB-FA66F2C83962}:28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8C57211-54A3-4086-8FB5-3644BCDA041E}:25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6D53C86-9089-4329-8B2B-E37F76C6D429}:28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57DC8E-24BD-488B-81EF-61B34D7B0892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398C541-3AE4-4B88-9A5C-2E8C6979A8AE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D5B79E-0119-415A-A9CB-C69A60BC8DC9}:28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DE4FB4C-0FA7-47DA-B454-AD4592B118F5}:2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0B2AEA-7C5C-4DB4-8BAD-C37B26F689D9}:28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9E39A5-D1D7-4FCD-AEE7-D5FAB8F34DCD}:26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795CDD8-1C8B-4BF5-A788-3DB685F16A2D}:29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0</TotalTime>
  <Words>548</Words>
  <Application>Microsoft Office PowerPoint</Application>
  <PresentationFormat>Widescreen</PresentationFormat>
  <Paragraphs>68</Paragraphs>
  <Slides>19</Slides>
  <Notes>19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微软雅黑 Light</vt:lpstr>
      <vt:lpstr>Calibri</vt:lpstr>
      <vt:lpstr>#9Slide01 Tieu de ngan</vt:lpstr>
      <vt:lpstr>Times New Roman</vt:lpstr>
      <vt:lpstr>.VnTime</vt:lpstr>
      <vt:lpstr>Calibri Light</vt:lpstr>
      <vt:lpstr>#9Slide02 Noi dung dai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ppt045食品安全</dc:title>
  <dc:subject>9Slide.vn</dc:subject>
  <dc:creator/>
  <dc:description>9Slide.vn</dc:description>
  <cp:lastModifiedBy/>
  <cp:revision>1</cp:revision>
  <dcterms:created xsi:type="dcterms:W3CDTF">2017-04-12T11:07:27Z</dcterms:created>
  <dcterms:modified xsi:type="dcterms:W3CDTF">2024-02-27T07:40:37Z</dcterms:modified>
  <cp:category>9Slide.vn</cp:category>
</cp:coreProperties>
</file>