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5" r:id="rId1"/>
  </p:sldMasterIdLst>
  <p:notesMasterIdLst>
    <p:notesMasterId r:id="rId17"/>
  </p:notesMasterIdLst>
  <p:sldIdLst>
    <p:sldId id="280" r:id="rId2"/>
    <p:sldId id="314" r:id="rId3"/>
    <p:sldId id="315" r:id="rId4"/>
    <p:sldId id="313" r:id="rId5"/>
    <p:sldId id="287" r:id="rId6"/>
    <p:sldId id="276" r:id="rId7"/>
    <p:sldId id="316" r:id="rId8"/>
    <p:sldId id="289" r:id="rId9"/>
    <p:sldId id="317" r:id="rId10"/>
    <p:sldId id="279" r:id="rId11"/>
    <p:sldId id="298" r:id="rId12"/>
    <p:sldId id="318" r:id="rId13"/>
    <p:sldId id="295" r:id="rId14"/>
    <p:sldId id="319" r:id="rId15"/>
    <p:sldId id="312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VNI-Times" pitchFamily="2" charset="0"/>
      <p:regular r:id="rId24"/>
      <p:bold r:id="rId25"/>
      <p:italic r:id="rId26"/>
      <p:boldItalic r:id="rId27"/>
    </p:embeddedFont>
  </p:embeddedFontLst>
  <p:custDataLst>
    <p:tags r:id="rId28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FFAB"/>
    <a:srgbClr val="FFAFAF"/>
    <a:srgbClr val="FF33CC"/>
    <a:srgbClr val="DD6236"/>
    <a:srgbClr val="4F1105"/>
    <a:srgbClr val="FFA7D3"/>
    <a:srgbClr val="FFFF8B"/>
    <a:srgbClr val="B7471F"/>
    <a:srgbClr val="F8B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0200" autoAdjust="0"/>
  </p:normalViewPr>
  <p:slideViewPr>
    <p:cSldViewPr snapToGrid="0">
      <p:cViewPr varScale="1">
        <p:scale>
          <a:sx n="85" d="100"/>
          <a:sy n="85" d="100"/>
        </p:scale>
        <p:origin x="90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8B9ED-4FA8-457A-8C95-9715E766FCF6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60432-858A-4F24-8214-B61DB53ED1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967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207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3326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017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8864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60432-858A-4F24-8214-B61DB53ED132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9213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2188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186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210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6693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1353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23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1753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9423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996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60301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23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63044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17613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43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13726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291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44820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92474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34346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4095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9703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44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308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93328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6795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58450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11896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76539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6739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8142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9607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2619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075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9118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5940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6632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37101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71946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4282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7416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00767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70223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317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267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35548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24518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32344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43157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9073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70042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7990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3124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64699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40937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7710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2441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8551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5354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13970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01142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3582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353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2635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877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127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99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01522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51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 userDrawn="1"/>
        </p:nvSpPr>
        <p:spPr>
          <a:xfrm>
            <a:off x="2145445" y="371475"/>
            <a:ext cx="388205" cy="388205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/>
        </p:nvSpPr>
        <p:spPr>
          <a:xfrm>
            <a:off x="2420602" y="167908"/>
            <a:ext cx="466725" cy="466725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 userDrawn="1"/>
        </p:nvSpPr>
        <p:spPr>
          <a:xfrm>
            <a:off x="3697004" y="220235"/>
            <a:ext cx="302480" cy="302480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/>
        </p:nvSpPr>
        <p:spPr>
          <a:xfrm>
            <a:off x="5280239" y="371475"/>
            <a:ext cx="219076" cy="219076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 userDrawn="1"/>
        </p:nvSpPr>
        <p:spPr>
          <a:xfrm>
            <a:off x="2737568" y="481014"/>
            <a:ext cx="236964" cy="236964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 userDrawn="1"/>
        </p:nvSpPr>
        <p:spPr>
          <a:xfrm>
            <a:off x="5006195" y="358346"/>
            <a:ext cx="388205" cy="388205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 userDrawn="1"/>
        </p:nvSpPr>
        <p:spPr>
          <a:xfrm>
            <a:off x="813321" y="522715"/>
            <a:ext cx="223836" cy="223836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 userDrawn="1"/>
        </p:nvSpPr>
        <p:spPr>
          <a:xfrm>
            <a:off x="8184295" y="329772"/>
            <a:ext cx="388205" cy="388205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 userDrawn="1"/>
        </p:nvSpPr>
        <p:spPr>
          <a:xfrm>
            <a:off x="6472030" y="358346"/>
            <a:ext cx="164370" cy="164370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 userDrawn="1"/>
        </p:nvSpPr>
        <p:spPr>
          <a:xfrm>
            <a:off x="6634601" y="310141"/>
            <a:ext cx="122667" cy="122667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 userDrawn="1"/>
        </p:nvSpPr>
        <p:spPr>
          <a:xfrm>
            <a:off x="6624430" y="510746"/>
            <a:ext cx="164370" cy="164370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 userDrawn="1"/>
        </p:nvSpPr>
        <p:spPr>
          <a:xfrm>
            <a:off x="4170861" y="912731"/>
            <a:ext cx="401139" cy="401139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1" b="10439"/>
          <a:stretch>
            <a:fillRect/>
          </a:stretch>
        </p:blipFill>
        <p:spPr>
          <a:xfrm>
            <a:off x="0" y="2486025"/>
            <a:ext cx="9144000" cy="26574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238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1232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33D16-1A11-400B-A8CC-34FD56FEFD51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47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745" r:id="rId2"/>
    <p:sldLayoutId id="2147483744" r:id="rId3"/>
    <p:sldLayoutId id="2147483743" r:id="rId4"/>
    <p:sldLayoutId id="2147483742" r:id="rId5"/>
    <p:sldLayoutId id="2147483741" r:id="rId6"/>
    <p:sldLayoutId id="2147483740" r:id="rId7"/>
    <p:sldLayoutId id="2147483739" r:id="rId8"/>
    <p:sldLayoutId id="2147483738" r:id="rId9"/>
    <p:sldLayoutId id="2147483734" r:id="rId10"/>
    <p:sldLayoutId id="2147483733" r:id="rId11"/>
    <p:sldLayoutId id="2147483732" r:id="rId12"/>
    <p:sldLayoutId id="2147483731" r:id="rId13"/>
    <p:sldLayoutId id="2147483730" r:id="rId14"/>
    <p:sldLayoutId id="2147483729" r:id="rId15"/>
    <p:sldLayoutId id="2147483728" r:id="rId16"/>
    <p:sldLayoutId id="2147483727" r:id="rId17"/>
    <p:sldLayoutId id="2147483726" r:id="rId18"/>
    <p:sldLayoutId id="2147483725" r:id="rId19"/>
    <p:sldLayoutId id="2147483724" r:id="rId20"/>
    <p:sldLayoutId id="2147483720" r:id="rId21"/>
    <p:sldLayoutId id="2147483719" r:id="rId22"/>
    <p:sldLayoutId id="2147483718" r:id="rId23"/>
    <p:sldLayoutId id="2147483717" r:id="rId24"/>
    <p:sldLayoutId id="2147483716" r:id="rId25"/>
    <p:sldLayoutId id="2147483714" r:id="rId26"/>
    <p:sldLayoutId id="2147483713" r:id="rId27"/>
    <p:sldLayoutId id="2147483712" r:id="rId28"/>
    <p:sldLayoutId id="2147483711" r:id="rId29"/>
    <p:sldLayoutId id="2147483710" r:id="rId30"/>
    <p:sldLayoutId id="2147483709" r:id="rId31"/>
    <p:sldLayoutId id="2147483708" r:id="rId32"/>
    <p:sldLayoutId id="2147483707" r:id="rId33"/>
    <p:sldLayoutId id="2147483706" r:id="rId34"/>
    <p:sldLayoutId id="2147483705" r:id="rId35"/>
    <p:sldLayoutId id="2147483704" r:id="rId36"/>
    <p:sldLayoutId id="2147483703" r:id="rId37"/>
    <p:sldLayoutId id="2147483702" r:id="rId38"/>
    <p:sldLayoutId id="2147483701" r:id="rId39"/>
    <p:sldLayoutId id="2147483699" r:id="rId40"/>
    <p:sldLayoutId id="2147483698" r:id="rId41"/>
    <p:sldLayoutId id="2147483697" r:id="rId42"/>
    <p:sldLayoutId id="2147483696" r:id="rId43"/>
    <p:sldLayoutId id="2147483695" r:id="rId44"/>
    <p:sldLayoutId id="2147483694" r:id="rId45"/>
    <p:sldLayoutId id="2147483693" r:id="rId46"/>
    <p:sldLayoutId id="2147483692" r:id="rId47"/>
    <p:sldLayoutId id="2147483691" r:id="rId48"/>
    <p:sldLayoutId id="2147483690" r:id="rId49"/>
    <p:sldLayoutId id="2147483677" r:id="rId50"/>
    <p:sldLayoutId id="2147483715" r:id="rId51"/>
    <p:sldLayoutId id="2147483678" r:id="rId52"/>
    <p:sldLayoutId id="2147483679" r:id="rId53"/>
    <p:sldLayoutId id="2147483680" r:id="rId54"/>
    <p:sldLayoutId id="2147483681" r:id="rId55"/>
    <p:sldLayoutId id="2147483682" r:id="rId56"/>
    <p:sldLayoutId id="2147483737" r:id="rId57"/>
    <p:sldLayoutId id="2147483736" r:id="rId58"/>
    <p:sldLayoutId id="2147483722" r:id="rId59"/>
    <p:sldLayoutId id="2147483721" r:id="rId60"/>
    <p:sldLayoutId id="2147483689" r:id="rId61"/>
    <p:sldLayoutId id="2147483688" r:id="rId62"/>
    <p:sldLayoutId id="2147483683" r:id="rId63"/>
    <p:sldLayoutId id="2147483684" r:id="rId64"/>
    <p:sldLayoutId id="2147483685" r:id="rId65"/>
    <p:sldLayoutId id="2147483686" r:id="rId66"/>
    <p:sldLayoutId id="2147483687" r:id="rId67"/>
    <p:sldLayoutId id="2147483735" r:id="rId68"/>
    <p:sldLayoutId id="2147483723" r:id="rId69"/>
    <p:sldLayoutId id="2147483700" r:id="rId70"/>
    <p:sldLayoutId id="2147483653" r:id="rId7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file:///C:\Program%20Files\Inknoe%20ClassPoint\Images\slide_annotate_without%20result_default.png" TargetMode="Externa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5.xml"/><Relationship Id="rId5" Type="http://schemas.openxmlformats.org/officeDocument/2006/relationships/image" Target="file:///C:\Program%20Files\Inknoe%20ClassPoint\Images\short_answer_without%20result_default.png" TargetMode="Externa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3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8EADE47-76EC-4FF1-8D4C-D2A3F91AB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65234" y="3383082"/>
            <a:ext cx="2377113" cy="182612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E35B2B5-000D-4B6E-8BBF-5E39362126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5234" y="-132345"/>
            <a:ext cx="2441382" cy="199165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CD21F-6CBB-4108-9208-DE24762C91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6181" y="2798675"/>
            <a:ext cx="1953416" cy="24271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315C9AF-FAF9-43CC-BE9D-226D142B1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822">
            <a:off x="-185358" y="-10657"/>
            <a:ext cx="2696494" cy="1748277"/>
          </a:xfrm>
          <a:prstGeom prst="rect">
            <a:avLst/>
          </a:prstGeom>
        </p:spPr>
      </p:pic>
      <p:grpSp>
        <p:nvGrpSpPr>
          <p:cNvPr id="13" name="组合 350">
            <a:extLst>
              <a:ext uri="{FF2B5EF4-FFF2-40B4-BE49-F238E27FC236}">
                <a16:creationId xmlns:a16="http://schemas.microsoft.com/office/drawing/2014/main" id="{B8B64F4F-99DB-4A48-87A2-4D2D5CBE6585}"/>
              </a:ext>
            </a:extLst>
          </p:cNvPr>
          <p:cNvGrpSpPr/>
          <p:nvPr/>
        </p:nvGrpSpPr>
        <p:grpSpPr>
          <a:xfrm>
            <a:off x="1" y="249540"/>
            <a:ext cx="9142346" cy="2973805"/>
            <a:chOff x="-233834" y="-1200594"/>
            <a:chExt cx="12192614" cy="2846279"/>
          </a:xfrm>
        </p:grpSpPr>
        <p:sp>
          <p:nvSpPr>
            <p:cNvPr id="15" name="文本框 343">
              <a:extLst>
                <a:ext uri="{FF2B5EF4-FFF2-40B4-BE49-F238E27FC236}">
                  <a16:creationId xmlns:a16="http://schemas.microsoft.com/office/drawing/2014/main" id="{0ACC4EE0-678B-4783-99C3-C2D00D68933D}"/>
                </a:ext>
              </a:extLst>
            </p:cNvPr>
            <p:cNvSpPr txBox="1"/>
            <p:nvPr/>
          </p:nvSpPr>
          <p:spPr>
            <a:xfrm>
              <a:off x="3996770" y="1292191"/>
              <a:ext cx="3427371" cy="35349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1800" i="1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Giáo viên: Phạm Bá Binh</a:t>
              </a:r>
              <a:endParaRPr lang="zh-CN" altLang="en-US" sz="1800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343">
              <a:extLst>
                <a:ext uri="{FF2B5EF4-FFF2-40B4-BE49-F238E27FC236}">
                  <a16:creationId xmlns:a16="http://schemas.microsoft.com/office/drawing/2014/main" id="{0ACC4EE0-678B-4783-99C3-C2D00D68933D}"/>
                </a:ext>
              </a:extLst>
            </p:cNvPr>
            <p:cNvSpPr txBox="1"/>
            <p:nvPr/>
          </p:nvSpPr>
          <p:spPr>
            <a:xfrm>
              <a:off x="-233834" y="-1200594"/>
              <a:ext cx="1219261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b="1">
                  <a:solidFill>
                    <a:srgbClr val="0033CC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TRƯỜNG THCS CHU VĂN AN</a:t>
              </a:r>
              <a:endParaRPr lang="zh-CN" altLang="en-US" sz="2999" b="1" dirty="0">
                <a:solidFill>
                  <a:srgbClr val="0033CC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组合 349">
            <a:extLst>
              <a:ext uri="{FF2B5EF4-FFF2-40B4-BE49-F238E27FC236}">
                <a16:creationId xmlns:a16="http://schemas.microsoft.com/office/drawing/2014/main" id="{AEE4CA43-87E5-4E28-8166-D3B24E31630B}"/>
              </a:ext>
            </a:extLst>
          </p:cNvPr>
          <p:cNvGrpSpPr/>
          <p:nvPr/>
        </p:nvGrpSpPr>
        <p:grpSpPr>
          <a:xfrm>
            <a:off x="2986271" y="1729971"/>
            <a:ext cx="2941832" cy="797331"/>
            <a:chOff x="4128843" y="748108"/>
            <a:chExt cx="3923351" cy="1063354"/>
          </a:xfrm>
        </p:grpSpPr>
        <p:sp>
          <p:nvSpPr>
            <p:cNvPr id="17" name="文本框 344">
              <a:extLst>
                <a:ext uri="{FF2B5EF4-FFF2-40B4-BE49-F238E27FC236}">
                  <a16:creationId xmlns:a16="http://schemas.microsoft.com/office/drawing/2014/main" id="{44CBDE53-190E-41C7-B7EF-AB0D105FC592}"/>
                </a:ext>
              </a:extLst>
            </p:cNvPr>
            <p:cNvSpPr txBox="1"/>
            <p:nvPr/>
          </p:nvSpPr>
          <p:spPr>
            <a:xfrm>
              <a:off x="4128843" y="748108"/>
              <a:ext cx="3923351" cy="104651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499" dirty="0">
                  <a:ln w="63500">
                    <a:solidFill>
                      <a:srgbClr val="FFFFFF"/>
                    </a:solidFill>
                  </a:ln>
                  <a:solidFill>
                    <a:srgbClr val="FF0000"/>
                  </a:solidFill>
                  <a:effectLst>
                    <a:outerShdw blurRad="127000" dist="38100" dir="2700000" algn="tl" rotWithShape="0">
                      <a:prstClr val="black">
                        <a:alpha val="47000"/>
                      </a:prstClr>
                    </a:outerShdw>
                  </a:effectLst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TIN HỌC 6</a:t>
              </a:r>
              <a:endParaRPr lang="zh-CN" altLang="en-US" sz="4499" dirty="0">
                <a:ln w="6350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  <p:sp>
          <p:nvSpPr>
            <p:cNvPr id="18" name="文本框 342">
              <a:extLst>
                <a:ext uri="{FF2B5EF4-FFF2-40B4-BE49-F238E27FC236}">
                  <a16:creationId xmlns:a16="http://schemas.microsoft.com/office/drawing/2014/main" id="{1715721D-2379-4F88-BDA9-B54B39F99781}"/>
                </a:ext>
              </a:extLst>
            </p:cNvPr>
            <p:cNvSpPr txBox="1"/>
            <p:nvPr/>
          </p:nvSpPr>
          <p:spPr>
            <a:xfrm>
              <a:off x="4128843" y="764951"/>
              <a:ext cx="3923351" cy="104651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499" dirty="0">
                  <a:solidFill>
                    <a:srgbClr val="FF0000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TIN HỌC 6</a:t>
              </a:r>
              <a:endParaRPr lang="zh-CN" altLang="en-US" sz="4499" dirty="0">
                <a:solidFill>
                  <a:srgbClr val="FF0000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407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254139"/>
              </p:ext>
            </p:extLst>
          </p:nvPr>
        </p:nvGraphicFramePr>
        <p:xfrm>
          <a:off x="228601" y="2689651"/>
          <a:ext cx="8714234" cy="750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72161">
                  <a:extLst>
                    <a:ext uri="{9D8B030D-6E8A-4147-A177-3AD203B41FA5}">
                      <a16:colId xmlns:a16="http://schemas.microsoft.com/office/drawing/2014/main" val="2462917325"/>
                    </a:ext>
                  </a:extLst>
                </a:gridCol>
                <a:gridCol w="3099738">
                  <a:extLst>
                    <a:ext uri="{9D8B030D-6E8A-4147-A177-3AD203B41FA5}">
                      <a16:colId xmlns:a16="http://schemas.microsoft.com/office/drawing/2014/main" val="1863466917"/>
                    </a:ext>
                  </a:extLst>
                </a:gridCol>
                <a:gridCol w="2872574">
                  <a:extLst>
                    <a:ext uri="{9D8B030D-6E8A-4147-A177-3AD203B41FA5}">
                      <a16:colId xmlns:a16="http://schemas.microsoft.com/office/drawing/2014/main" val="387531879"/>
                    </a:ext>
                  </a:extLst>
                </a:gridCol>
                <a:gridCol w="2069761">
                  <a:extLst>
                    <a:ext uri="{9D8B030D-6E8A-4147-A177-3AD203B41FA5}">
                      <a16:colId xmlns:a16="http://schemas.microsoft.com/office/drawing/2014/main" val="1853370455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Minh </a:t>
                      </a:r>
                      <a:r>
                        <a:rPr lang="en-US" sz="20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thấy</a:t>
                      </a:r>
                      <a:r>
                        <a:rPr lang="en-US" sz="2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giao</a:t>
                      </a:r>
                      <a:r>
                        <a:rPr lang="en-US" sz="2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r>
                        <a:rPr lang="en-US" sz="2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chuyển</a:t>
                      </a:r>
                      <a:r>
                        <a:rPr lang="en-US" sz="2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màu</a:t>
                      </a:r>
                      <a:r>
                        <a:rPr lang="en-US" sz="2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xanh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Minh </a:t>
                      </a:r>
                      <a:r>
                        <a:rPr lang="en-US" sz="2000" b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biết</a:t>
                      </a:r>
                      <a:r>
                        <a:rPr lang="en-US" sz="2000" b="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có thể đi </a:t>
                      </a: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</a:t>
                      </a:r>
                      <a:r>
                        <a:rPr lang="en-US" sz="2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đường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giao</a:t>
                      </a:r>
                      <a:r>
                        <a:rPr lang="en-US" sz="2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22132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538000"/>
              </p:ext>
            </p:extLst>
          </p:nvPr>
        </p:nvGraphicFramePr>
        <p:xfrm>
          <a:off x="226016" y="1841291"/>
          <a:ext cx="8719403" cy="822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76370">
                  <a:extLst>
                    <a:ext uri="{9D8B030D-6E8A-4147-A177-3AD203B41FA5}">
                      <a16:colId xmlns:a16="http://schemas.microsoft.com/office/drawing/2014/main" val="4091955330"/>
                    </a:ext>
                  </a:extLst>
                </a:gridCol>
                <a:gridCol w="3110814">
                  <a:extLst>
                    <a:ext uri="{9D8B030D-6E8A-4147-A177-3AD203B41FA5}">
                      <a16:colId xmlns:a16="http://schemas.microsoft.com/office/drawing/2014/main" val="1571981867"/>
                    </a:ext>
                  </a:extLst>
                </a:gridCol>
                <a:gridCol w="2860905">
                  <a:extLst>
                    <a:ext uri="{9D8B030D-6E8A-4147-A177-3AD203B41FA5}">
                      <a16:colId xmlns:a16="http://schemas.microsoft.com/office/drawing/2014/main" val="1174635858"/>
                    </a:ext>
                  </a:extLst>
                </a:gridCol>
                <a:gridCol w="2071314">
                  <a:extLst>
                    <a:ext uri="{9D8B030D-6E8A-4147-A177-3AD203B41FA5}">
                      <a16:colId xmlns:a16="http://schemas.microsoft.com/office/drawing/2014/main" val="35011668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Thấy</a:t>
                      </a:r>
                      <a:r>
                        <a:rPr lang="en-US" sz="2400" baseline="0"/>
                        <a:t> gì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Biết</a:t>
                      </a:r>
                      <a:r>
                        <a:rPr lang="en-US" sz="2400" baseline="0"/>
                        <a:t> gì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lt1"/>
                          </a:solidFill>
                        </a:rPr>
                        <a:t>Ở</a:t>
                      </a:r>
                      <a:r>
                        <a:rPr lang="en-US" sz="2400" baseline="0">
                          <a:solidFill>
                            <a:schemeClr val="lt1"/>
                          </a:solidFill>
                        </a:rPr>
                        <a:t> đâu</a:t>
                      </a:r>
                    </a:p>
                    <a:p>
                      <a:pPr algn="ctr"/>
                      <a:endParaRPr lang="en-US" sz="2400" baseline="0">
                        <a:solidFill>
                          <a:schemeClr val="l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7378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989254"/>
              </p:ext>
            </p:extLst>
          </p:nvPr>
        </p:nvGraphicFramePr>
        <p:xfrm>
          <a:off x="226017" y="3439703"/>
          <a:ext cx="8714234" cy="750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72161">
                  <a:extLst>
                    <a:ext uri="{9D8B030D-6E8A-4147-A177-3AD203B41FA5}">
                      <a16:colId xmlns:a16="http://schemas.microsoft.com/office/drawing/2014/main" val="3251405829"/>
                    </a:ext>
                  </a:extLst>
                </a:gridCol>
                <a:gridCol w="3115022">
                  <a:extLst>
                    <a:ext uri="{9D8B030D-6E8A-4147-A177-3AD203B41FA5}">
                      <a16:colId xmlns:a16="http://schemas.microsoft.com/office/drawing/2014/main" val="1345005463"/>
                    </a:ext>
                  </a:extLst>
                </a:gridCol>
                <a:gridCol w="2857290">
                  <a:extLst>
                    <a:ext uri="{9D8B030D-6E8A-4147-A177-3AD203B41FA5}">
                      <a16:colId xmlns:a16="http://schemas.microsoft.com/office/drawing/2014/main" val="3769873686"/>
                    </a:ext>
                  </a:extLst>
                </a:gridCol>
                <a:gridCol w="2069761">
                  <a:extLst>
                    <a:ext uri="{9D8B030D-6E8A-4147-A177-3AD203B41FA5}">
                      <a16:colId xmlns:a16="http://schemas.microsoft.com/office/drawing/2014/main" val="3638338498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</a:t>
                      </a:r>
                      <a:r>
                        <a:rPr lang="en-US" sz="20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thấy</a:t>
                      </a:r>
                      <a:r>
                        <a:rPr lang="en-US" sz="20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0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sz="20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</a:t>
                      </a:r>
                      <a:r>
                        <a:rPr lang="en-US" sz="2000" b="0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0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0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ảnh</a:t>
                      </a:r>
                      <a:r>
                        <a:rPr lang="en-US" sz="20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,… </a:t>
                      </a:r>
                      <a:r>
                        <a:rPr lang="en-US" sz="2000" b="0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0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tivi</a:t>
                      </a:r>
                      <a:r>
                        <a:rPr lang="en-US" sz="20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0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</a:t>
                      </a:r>
                      <a:r>
                        <a:rPr lang="en-US" sz="2000" b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biết</a:t>
                      </a:r>
                      <a:r>
                        <a:rPr lang="en-US" sz="2000" b="0" baseline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mai trời </a:t>
                      </a:r>
                      <a:r>
                        <a:rPr lang="en-US" sz="2000" b="0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nắng</a:t>
                      </a:r>
                      <a:endParaRPr lang="en-US" sz="2000" b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Tivi (Dự</a:t>
                      </a:r>
                      <a:r>
                        <a:rPr lang="en-US" sz="2000" b="0" baseline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báo thời tiết)</a:t>
                      </a:r>
                      <a:endParaRPr lang="en-US" sz="20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1893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834428"/>
              </p:ext>
            </p:extLst>
          </p:nvPr>
        </p:nvGraphicFramePr>
        <p:xfrm>
          <a:off x="238716" y="4211863"/>
          <a:ext cx="8714234" cy="750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72161">
                  <a:extLst>
                    <a:ext uri="{9D8B030D-6E8A-4147-A177-3AD203B41FA5}">
                      <a16:colId xmlns:a16="http://schemas.microsoft.com/office/drawing/2014/main" val="1904241677"/>
                    </a:ext>
                  </a:extLst>
                </a:gridCol>
                <a:gridCol w="3102323">
                  <a:extLst>
                    <a:ext uri="{9D8B030D-6E8A-4147-A177-3AD203B41FA5}">
                      <a16:colId xmlns:a16="http://schemas.microsoft.com/office/drawing/2014/main" val="1653246765"/>
                    </a:ext>
                  </a:extLst>
                </a:gridCol>
                <a:gridCol w="2869989">
                  <a:extLst>
                    <a:ext uri="{9D8B030D-6E8A-4147-A177-3AD203B41FA5}">
                      <a16:colId xmlns:a16="http://schemas.microsoft.com/office/drawing/2014/main" val="1453613893"/>
                    </a:ext>
                  </a:extLst>
                </a:gridCol>
                <a:gridCol w="2069761">
                  <a:extLst>
                    <a:ext uri="{9D8B030D-6E8A-4147-A177-3AD203B41FA5}">
                      <a16:colId xmlns:a16="http://schemas.microsoft.com/office/drawing/2014/main" val="124564655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000" b="0" baseline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ảnh tấm biển bên </a:t>
                      </a:r>
                      <a:r>
                        <a:rPr lang="en-US" sz="2000" b="0" baseline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000" b="0" baseline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có ghi </a:t>
                      </a:r>
                      <a:r>
                        <a:rPr lang="en-US" sz="2000" b="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chữ</a:t>
                      </a:r>
                      <a:r>
                        <a:rPr lang="en-US" sz="2000" b="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2000" b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000" b="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lang="en-US" sz="2000" b="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địa</a:t>
                      </a:r>
                      <a:r>
                        <a:rPr lang="en-US" sz="2000" b="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b="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lịch</a:t>
                      </a:r>
                      <a:endParaRPr lang="en-US" sz="2000" b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Tấm</a:t>
                      </a:r>
                      <a:r>
                        <a:rPr lang="en-US" sz="2000" b="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endParaRPr lang="en-US" sz="2000" b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650671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4"/>
          <a:stretch/>
        </p:blipFill>
        <p:spPr>
          <a:xfrm>
            <a:off x="365716" y="157394"/>
            <a:ext cx="2150156" cy="15279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" t="998" r="30608" b="20033"/>
          <a:stretch/>
        </p:blipFill>
        <p:spPr>
          <a:xfrm>
            <a:off x="3232986" y="157394"/>
            <a:ext cx="2065426" cy="1527945"/>
          </a:xfrm>
          <a:prstGeom prst="rect">
            <a:avLst/>
          </a:prstGeom>
        </p:spPr>
      </p:pic>
      <p:pic>
        <p:nvPicPr>
          <p:cNvPr id="11" name="Picture 10" descr="Screenshot_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5227" y="157394"/>
            <a:ext cx="1944790" cy="162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823489" y="2235336"/>
            <a:ext cx="1229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FFFF00"/>
                </a:solidFill>
              </a:rPr>
              <a:t>(DỮ LIỆU)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99684" y="2245027"/>
            <a:ext cx="15600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FFFF00"/>
                </a:solidFill>
              </a:rPr>
              <a:t>(THÔNG TIN)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52341" y="2235336"/>
            <a:ext cx="19366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FFFF00"/>
                </a:solidFill>
              </a:rPr>
              <a:t>(VẬT MANG TIN)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8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shot_4"/>
          <p:cNvPicPr/>
          <p:nvPr/>
        </p:nvPicPr>
        <p:blipFill rotWithShape="1">
          <a:blip r:embed="rId3"/>
          <a:srcRect b="83636"/>
          <a:stretch/>
        </p:blipFill>
        <p:spPr bwMode="auto">
          <a:xfrm>
            <a:off x="1423378" y="231485"/>
            <a:ext cx="6330460" cy="771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Screenshot_4"/>
          <p:cNvPicPr/>
          <p:nvPr/>
        </p:nvPicPr>
        <p:blipFill rotWithShape="1">
          <a:blip r:embed="rId3"/>
          <a:srcRect l="8009" t="15825" r="73534" b="37861"/>
          <a:stretch/>
        </p:blipFill>
        <p:spPr bwMode="auto">
          <a:xfrm>
            <a:off x="1423378" y="1536700"/>
            <a:ext cx="1168400" cy="2184400"/>
          </a:xfrm>
          <a:prstGeom prst="rect">
            <a:avLst/>
          </a:prstGeom>
        </p:spPr>
      </p:pic>
      <p:pic>
        <p:nvPicPr>
          <p:cNvPr id="15" name="Picture 14" descr="Screenshot_4"/>
          <p:cNvPicPr/>
          <p:nvPr/>
        </p:nvPicPr>
        <p:blipFill rotWithShape="1">
          <a:blip r:embed="rId3"/>
          <a:srcRect l="25664" t="15825" r="4320" b="37861"/>
          <a:stretch/>
        </p:blipFill>
        <p:spPr bwMode="auto">
          <a:xfrm>
            <a:off x="4191000" y="1536700"/>
            <a:ext cx="44323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btnInknoeActivity">
            <a:extLst>
              <a:ext uri="{FF2B5EF4-FFF2-40B4-BE49-F238E27FC236}">
                <a16:creationId xmlns:a16="http://schemas.microsoft.com/office/drawing/2014/main" id="{2940D39E-26AE-4DBC-8A86-E19AA848790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065" y="4254500"/>
            <a:ext cx="2219546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072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shot_4"/>
          <p:cNvPicPr/>
          <p:nvPr/>
        </p:nvPicPr>
        <p:blipFill rotWithShape="1">
          <a:blip r:embed="rId2"/>
          <a:srcRect b="35506"/>
          <a:stretch/>
        </p:blipFill>
        <p:spPr bwMode="auto">
          <a:xfrm>
            <a:off x="691858" y="561685"/>
            <a:ext cx="7965214" cy="3827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>
            <a:cxnSpLocks/>
          </p:cNvCxnSpPr>
          <p:nvPr/>
        </p:nvCxnSpPr>
        <p:spPr>
          <a:xfrm>
            <a:off x="2445705" y="2353139"/>
            <a:ext cx="388935" cy="57294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</p:cNvCxnSpPr>
          <p:nvPr/>
        </p:nvCxnSpPr>
        <p:spPr>
          <a:xfrm flipV="1">
            <a:off x="2310144" y="2353139"/>
            <a:ext cx="524496" cy="64043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</p:cNvCxnSpPr>
          <p:nvPr/>
        </p:nvCxnSpPr>
        <p:spPr>
          <a:xfrm>
            <a:off x="2651602" y="3917278"/>
            <a:ext cx="194468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29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12114" y="756930"/>
            <a:ext cx="5046785" cy="483003"/>
          </a:xfrm>
        </p:spPr>
        <p:txBody>
          <a:bodyPr>
            <a:noAutofit/>
          </a:bodyPr>
          <a:lstStyle/>
          <a:p>
            <a:pPr marL="514350" indent="-514350" algn="l">
              <a:buAutoNum type="arabicPeriod"/>
            </a:pPr>
            <a:r>
              <a:rPr lang="en-US" sz="2800" b="1" u="sng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73331" y="1246477"/>
            <a:ext cx="8269069" cy="919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>
              <a:lnSpc>
                <a:spcPct val="112000"/>
              </a:lnSpc>
              <a:buFontTx/>
              <a:buChar char="-"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tin là những gì đem lại hiểu biết cho </a:t>
            </a: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 con người về thế giới xung quanh và về chính bản thân mình. </a:t>
            </a:r>
          </a:p>
        </p:txBody>
      </p:sp>
      <p:sp>
        <p:nvSpPr>
          <p:cNvPr id="4" name="Rectangle 3"/>
          <p:cNvSpPr/>
          <p:nvPr/>
        </p:nvSpPr>
        <p:spPr>
          <a:xfrm>
            <a:off x="773330" y="2100158"/>
            <a:ext cx="8269069" cy="1333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2000"/>
              </a:lnSpc>
              <a:buFontTx/>
              <a:buChar char="-"/>
            </a:pPr>
            <a:r>
              <a:rPr lang="en-US" sz="24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sau khi được ghi lên vật mang tin trở thành dữ liệu. </a:t>
            </a:r>
          </a:p>
          <a:p>
            <a:pPr>
              <a:lnSpc>
                <a:spcPct val="112000"/>
              </a:lnSpc>
            </a:pPr>
            <a:r>
              <a:rPr lang="en-US" sz="24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 liệu được thể hiện dưới dạng những con số, văn bản, hình ảnh và âm thanh. 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3330" y="3273678"/>
            <a:ext cx="8077701" cy="1333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2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Vật mang tin là phương tiện được dùng để lưu trữ và truyền tải thông tin. </a:t>
            </a:r>
          </a:p>
          <a:p>
            <a:pPr algn="just">
              <a:lnSpc>
                <a:spcPct val="112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 dụ: giấy viết, đĩa CD, thẻ nhớ, …. </a:t>
            </a:r>
            <a:endParaRPr lang="en-US" sz="24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78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54359" y="101628"/>
            <a:ext cx="1566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LUYỆN TẬP</a:t>
            </a:r>
            <a:endParaRPr lang="en-US" sz="2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93C658-8C58-43EB-B2E1-D0E2889C5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39" y="536982"/>
            <a:ext cx="7932928" cy="4369422"/>
          </a:xfrm>
          <a:prstGeom prst="rect">
            <a:avLst/>
          </a:prstGeom>
        </p:spPr>
      </p:pic>
      <p:pic>
        <p:nvPicPr>
          <p:cNvPr id="9" name="btnInknoeActivity">
            <a:extLst>
              <a:ext uri="{FF2B5EF4-FFF2-40B4-BE49-F238E27FC236}">
                <a16:creationId xmlns:a16="http://schemas.microsoft.com/office/drawing/2014/main" id="{E0CC2BCE-6570-4E70-894C-392F8428287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297" y="-7367"/>
            <a:ext cx="1268703" cy="3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29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827"/>
            <a:ext cx="9244485" cy="51763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17365" y="2110085"/>
            <a:ext cx="390927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3810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62179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5" t="14374" r="53109" b="61367"/>
          <a:stretch/>
        </p:blipFill>
        <p:spPr>
          <a:xfrm>
            <a:off x="1308890" y="1790416"/>
            <a:ext cx="2090814" cy="2034277"/>
          </a:xfrm>
          <a:prstGeom prst="rect">
            <a:avLst/>
          </a:prstGeom>
        </p:spPr>
      </p:pic>
      <p:grpSp>
        <p:nvGrpSpPr>
          <p:cNvPr id="20" name="组合 349">
            <a:extLst>
              <a:ext uri="{FF2B5EF4-FFF2-40B4-BE49-F238E27FC236}">
                <a16:creationId xmlns:a16="http://schemas.microsoft.com/office/drawing/2014/main" id="{AEE4CA43-87E5-4E28-8166-D3B24E31630B}"/>
              </a:ext>
            </a:extLst>
          </p:cNvPr>
          <p:cNvGrpSpPr/>
          <p:nvPr/>
        </p:nvGrpSpPr>
        <p:grpSpPr>
          <a:xfrm>
            <a:off x="193715" y="447271"/>
            <a:ext cx="2605201" cy="784702"/>
            <a:chOff x="4353315" y="748108"/>
            <a:chExt cx="3474406" cy="1046511"/>
          </a:xfrm>
        </p:grpSpPr>
        <p:sp>
          <p:nvSpPr>
            <p:cNvPr id="21" name="文本框 344">
              <a:extLst>
                <a:ext uri="{FF2B5EF4-FFF2-40B4-BE49-F238E27FC236}">
                  <a16:creationId xmlns:a16="http://schemas.microsoft.com/office/drawing/2014/main" id="{44CBDE53-190E-41C7-B7EF-AB0D105FC592}"/>
                </a:ext>
              </a:extLst>
            </p:cNvPr>
            <p:cNvSpPr txBox="1"/>
            <p:nvPr/>
          </p:nvSpPr>
          <p:spPr>
            <a:xfrm>
              <a:off x="4353315" y="748108"/>
              <a:ext cx="3474406" cy="104651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499">
                  <a:ln w="63500">
                    <a:solidFill>
                      <a:srgbClr val="FFFFFF"/>
                    </a:solidFill>
                  </a:ln>
                  <a:solidFill>
                    <a:srgbClr val="FF0000"/>
                  </a:solidFill>
                  <a:effectLst>
                    <a:outerShdw blurRad="127000" dist="38100" dir="2700000" algn="tl" rotWithShape="0">
                      <a:prstClr val="black">
                        <a:alpha val="47000"/>
                      </a:prstClr>
                    </a:outerShdw>
                  </a:effectLst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NỘI QUY</a:t>
              </a:r>
              <a:endParaRPr lang="zh-CN" altLang="en-US" sz="4499" dirty="0">
                <a:ln w="6350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  <p:sp>
          <p:nvSpPr>
            <p:cNvPr id="22" name="文本框 342">
              <a:extLst>
                <a:ext uri="{FF2B5EF4-FFF2-40B4-BE49-F238E27FC236}">
                  <a16:creationId xmlns:a16="http://schemas.microsoft.com/office/drawing/2014/main" id="{1715721D-2379-4F88-BDA9-B54B39F99781}"/>
                </a:ext>
              </a:extLst>
            </p:cNvPr>
            <p:cNvSpPr txBox="1"/>
            <p:nvPr/>
          </p:nvSpPr>
          <p:spPr>
            <a:xfrm>
              <a:off x="4353315" y="748108"/>
              <a:ext cx="3474406" cy="104651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499">
                  <a:solidFill>
                    <a:srgbClr val="FF0000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NỘI QUY</a:t>
              </a:r>
              <a:endParaRPr lang="zh-CN" altLang="en-US" sz="4499" dirty="0">
                <a:solidFill>
                  <a:srgbClr val="FF0000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4A569AB-00FD-4504-8C47-B2622D5A2C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56"/>
          <a:stretch/>
        </p:blipFill>
        <p:spPr>
          <a:xfrm>
            <a:off x="3399704" y="747132"/>
            <a:ext cx="4697581" cy="412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44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342">
            <a:extLst>
              <a:ext uri="{FF2B5EF4-FFF2-40B4-BE49-F238E27FC236}">
                <a16:creationId xmlns:a16="http://schemas.microsoft.com/office/drawing/2014/main" id="{1715721D-2379-4F88-BDA9-B54B39F99781}"/>
              </a:ext>
            </a:extLst>
          </p:cNvPr>
          <p:cNvSpPr txBox="1"/>
          <p:nvPr/>
        </p:nvSpPr>
        <p:spPr>
          <a:xfrm>
            <a:off x="1972852" y="318995"/>
            <a:ext cx="5574731" cy="78470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499">
                <a:solidFill>
                  <a:srgbClr val="FF0000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rPr>
              <a:t>MỘT SỐ ỨNG DỤNG</a:t>
            </a:r>
            <a:endParaRPr lang="zh-CN" altLang="en-US" sz="4499" dirty="0">
              <a:solidFill>
                <a:srgbClr val="FF0000"/>
              </a:solidFill>
              <a:latin typeface="Times New Roman" pitchFamily="18" charset="0"/>
              <a:ea typeface="字魂36号-正文宋楷" panose="02000000000000000000" pitchFamily="2" charset="-122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77552" y="1358900"/>
            <a:ext cx="74505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>
                <a:solidFill>
                  <a:schemeClr val="accent5">
                    <a:lumMod val="75000"/>
                  </a:schemeClr>
                </a:solidFill>
              </a:rPr>
              <a:t> Email</a:t>
            </a:r>
          </a:p>
          <a:p>
            <a:pPr marL="342900" indent="-342900">
              <a:buAutoNum type="arabicPeriod"/>
            </a:pPr>
            <a:r>
              <a:rPr lang="en-US" sz="3600">
                <a:solidFill>
                  <a:schemeClr val="accent5">
                    <a:lumMod val="75000"/>
                  </a:schemeClr>
                </a:solidFill>
              </a:rPr>
              <a:t> Google Classroom</a:t>
            </a:r>
          </a:p>
          <a:p>
            <a:pPr marL="342900" indent="-342900">
              <a:buAutoNum type="arabicPeriod"/>
            </a:pPr>
            <a:r>
              <a:rPr lang="en-US" sz="3600">
                <a:solidFill>
                  <a:schemeClr val="accent5">
                    <a:lumMod val="75000"/>
                  </a:schemeClr>
                </a:solidFill>
              </a:rPr>
              <a:t> Google Doc/Sheet/Slide/Site…</a:t>
            </a:r>
          </a:p>
          <a:p>
            <a:pPr marL="342900" indent="-342900">
              <a:buAutoNum type="arabicPeriod"/>
            </a:pPr>
            <a:r>
              <a:rPr lang="en-US" sz="3600">
                <a:solidFill>
                  <a:schemeClr val="accent5">
                    <a:lumMod val="75000"/>
                  </a:schemeClr>
                </a:solidFill>
              </a:rPr>
              <a:t> Classpoint</a:t>
            </a:r>
          </a:p>
          <a:p>
            <a:pPr marL="342900" indent="-342900">
              <a:buAutoNum type="arabicPeriod"/>
            </a:pPr>
            <a:r>
              <a:rPr lang="en-US" sz="3600">
                <a:solidFill>
                  <a:schemeClr val="accent5">
                    <a:lumMod val="75000"/>
                  </a:schemeClr>
                </a:solidFill>
              </a:rPr>
              <a:t> Quizizz, Kahoot, …</a:t>
            </a:r>
          </a:p>
          <a:p>
            <a:pPr marL="342900" indent="-342900">
              <a:buAutoNum type="arabicPeriod"/>
            </a:pPr>
            <a:r>
              <a:rPr lang="en-US" sz="3600">
                <a:solidFill>
                  <a:schemeClr val="accent5">
                    <a:lumMod val="75000"/>
                  </a:schemeClr>
                </a:solidFill>
              </a:rPr>
              <a:t> Padlet, whiteboard</a:t>
            </a:r>
          </a:p>
        </p:txBody>
      </p:sp>
    </p:spTree>
    <p:extLst>
      <p:ext uri="{BB962C8B-B14F-4D97-AF65-F5344CB8AC3E}">
        <p14:creationId xmlns:p14="http://schemas.microsoft.com/office/powerpoint/2010/main" val="327262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8EADE47-76EC-4FF1-8D4C-D2A3F91AB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65234" y="3383082"/>
            <a:ext cx="2377113" cy="182612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E35B2B5-000D-4B6E-8BBF-5E39362126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5234" y="-132345"/>
            <a:ext cx="2441382" cy="199165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CD21F-6CBB-4108-9208-DE24762C91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6181" y="2798675"/>
            <a:ext cx="1953416" cy="24271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315C9AF-FAF9-43CC-BE9D-226D142B1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822">
            <a:off x="-185358" y="-10657"/>
            <a:ext cx="2696494" cy="1748277"/>
          </a:xfrm>
          <a:prstGeom prst="rect">
            <a:avLst/>
          </a:prstGeom>
        </p:spPr>
      </p:pic>
      <p:grpSp>
        <p:nvGrpSpPr>
          <p:cNvPr id="13" name="组合 350">
            <a:extLst>
              <a:ext uri="{FF2B5EF4-FFF2-40B4-BE49-F238E27FC236}">
                <a16:creationId xmlns:a16="http://schemas.microsoft.com/office/drawing/2014/main" id="{B8B64F4F-99DB-4A48-87A2-4D2D5CBE6585}"/>
              </a:ext>
            </a:extLst>
          </p:cNvPr>
          <p:cNvGrpSpPr/>
          <p:nvPr/>
        </p:nvGrpSpPr>
        <p:grpSpPr>
          <a:xfrm>
            <a:off x="2139597" y="2113492"/>
            <a:ext cx="5567615" cy="1015406"/>
            <a:chOff x="2383400" y="2727990"/>
            <a:chExt cx="7425204" cy="1354187"/>
          </a:xfrm>
        </p:grpSpPr>
        <p:sp>
          <p:nvSpPr>
            <p:cNvPr id="14" name="文本框 345">
              <a:extLst>
                <a:ext uri="{FF2B5EF4-FFF2-40B4-BE49-F238E27FC236}">
                  <a16:creationId xmlns:a16="http://schemas.microsoft.com/office/drawing/2014/main" id="{8332BDAA-3D8A-4AF1-9D63-0FFBFE747417}"/>
                </a:ext>
              </a:extLst>
            </p:cNvPr>
            <p:cNvSpPr txBox="1"/>
            <p:nvPr/>
          </p:nvSpPr>
          <p:spPr>
            <a:xfrm>
              <a:off x="2383401" y="2727990"/>
              <a:ext cx="7425203" cy="13541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dirty="0" err="1">
                  <a:pattFill prst="wdDnDiag">
                    <a:fgClr>
                      <a:srgbClr val="FF70AD"/>
                    </a:fgClr>
                    <a:bgClr>
                      <a:srgbClr val="FF4D67"/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2999" dirty="0">
                  <a:pattFill prst="wdDnDiag">
                    <a:fgClr>
                      <a:srgbClr val="FF70AD"/>
                    </a:fgClr>
                    <a:bgClr>
                      <a:srgbClr val="FF4D67"/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1: THÔNG TIN VÀ DỮ LIỆU</a:t>
              </a:r>
              <a:endParaRPr lang="zh-CN" altLang="en-US" sz="2999" dirty="0">
                <a:pattFill prst="wdDnDiag">
                  <a:fgClr>
                    <a:srgbClr val="FF70AD"/>
                  </a:fgClr>
                  <a:bgClr>
                    <a:srgbClr val="FF4D67"/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  <a:p>
              <a:pPr algn="ctr" defTabSz="342809"/>
              <a:endParaRPr lang="zh-CN" altLang="en-US" sz="2999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iCiel Nabila" pitchFamily="2" charset="0"/>
                <a:ea typeface="字魂36号-正文宋楷" panose="02000000000000000000" pitchFamily="2" charset="-122"/>
              </a:endParaRPr>
            </a:p>
          </p:txBody>
        </p:sp>
        <p:sp>
          <p:nvSpPr>
            <p:cNvPr id="15" name="文本框 343">
              <a:extLst>
                <a:ext uri="{FF2B5EF4-FFF2-40B4-BE49-F238E27FC236}">
                  <a16:creationId xmlns:a16="http://schemas.microsoft.com/office/drawing/2014/main" id="{0ACC4EE0-678B-4783-99C3-C2D00D68933D}"/>
                </a:ext>
              </a:extLst>
            </p:cNvPr>
            <p:cNvSpPr txBox="1"/>
            <p:nvPr/>
          </p:nvSpPr>
          <p:spPr>
            <a:xfrm>
              <a:off x="2383400" y="2744831"/>
              <a:ext cx="7425203" cy="73866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>
                  <a:solidFill>
                    <a:srgbClr val="FF0000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Bài 1: THÔNG TIN VÀ DỮ LIỆU</a:t>
              </a:r>
              <a:endParaRPr lang="zh-CN" altLang="en-US" sz="2999" dirty="0">
                <a:solidFill>
                  <a:srgbClr val="FF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125359" y="1484215"/>
            <a:ext cx="13767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1, 2</a:t>
            </a:r>
          </a:p>
        </p:txBody>
      </p:sp>
      <p:sp>
        <p:nvSpPr>
          <p:cNvPr id="20" name="Subtitle 6"/>
          <p:cNvSpPr txBox="1">
            <a:spLocks/>
          </p:cNvSpPr>
          <p:nvPr/>
        </p:nvSpPr>
        <p:spPr>
          <a:xfrm>
            <a:off x="1239368" y="2832216"/>
            <a:ext cx="5046785" cy="48300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Thông tin và dữ liệu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64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6667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6" fill="hold" nodeType="afterEffect" p14:presetBounceEnd="4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2" fill="hold" nodeType="withEffect" p14:presetBounceEnd="4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16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1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46667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64421"/>
            <a:ext cx="9120040" cy="447907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70184" y="1529626"/>
            <a:ext cx="64947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nhìn/nghe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xung</a:t>
            </a:r>
            <a:r>
              <a:rPr lang="en-US" sz="2400" b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quanh? </a:t>
            </a:r>
            <a:endParaRPr lang="en-US" sz="2400" b="1" dirty="0">
              <a:solidFill>
                <a:srgbClr val="B7471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" y="1356327"/>
            <a:ext cx="984822" cy="11775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" y="3002241"/>
            <a:ext cx="1302620" cy="130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187982" y="3238052"/>
            <a:ext cx="60290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endParaRPr lang="en-US" sz="2400" dirty="0">
              <a:solidFill>
                <a:srgbClr val="002060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5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64421"/>
            <a:ext cx="9120040" cy="44790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879600" y="1503573"/>
            <a:ext cx="63791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thấy ở xung quanh mình được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thu nhận, bộ phận nào xử lý và sau đó chúng trở thành những gì? </a:t>
            </a:r>
            <a:endParaRPr lang="en-US" sz="2400" b="1" dirty="0">
              <a:solidFill>
                <a:srgbClr val="B7471F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" y="1397285"/>
            <a:ext cx="984822" cy="11775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32" y="3047727"/>
            <a:ext cx="1302620" cy="130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098752" y="3508202"/>
            <a:ext cx="6159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nhận,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lý để trở thành những hiểu biết của chúng ta.</a:t>
            </a:r>
            <a:endParaRPr lang="en-US" sz="2400" dirty="0">
              <a:solidFill>
                <a:srgbClr val="002060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3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977900" y="156673"/>
            <a:ext cx="6807200" cy="483003"/>
          </a:xfrm>
        </p:spPr>
        <p:txBody>
          <a:bodyPr>
            <a:noAutofit/>
          </a:bodyPr>
          <a:lstStyle/>
          <a:p>
            <a:r>
              <a:rPr lang="en-US" sz="2800" b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 gì? Biết gì?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4"/>
          <a:stretch/>
        </p:blipFill>
        <p:spPr>
          <a:xfrm>
            <a:off x="660330" y="952310"/>
            <a:ext cx="2605034" cy="185119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407926" y="1185735"/>
            <a:ext cx="54439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Minh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điều</a:t>
            </a:r>
            <a:r>
              <a:rPr lang="en-US" sz="200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gì?</a:t>
            </a:r>
          </a:p>
          <a:p>
            <a:r>
              <a:rPr lang="en-US" sz="200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(SGK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5)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56528" y="3258371"/>
            <a:ext cx="6809572" cy="677108"/>
          </a:xfrm>
          <a:prstGeom prst="rect">
            <a:avLst/>
          </a:prstGeom>
          <a:solidFill>
            <a:srgbClr val="FFAFAF"/>
          </a:solidFill>
        </p:spPr>
        <p:txBody>
          <a:bodyPr wrap="square">
            <a:spAutoFit/>
          </a:bodyPr>
          <a:lstStyle/>
          <a:p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* Minh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đèn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xanh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900" dirty="0">
              <a:solidFill>
                <a:srgbClr val="002060"/>
              </a:solidFill>
              <a:latin typeface="Arial" panose="020B0604020202020204" pitchFamily="34" charset="0"/>
              <a:ea typeface="VNI-Times" pitchFamily="2" charset="0"/>
              <a:cs typeface="Arial" panose="020B0604020202020204" pitchFamily="34" charset="0"/>
            </a:endParaRPr>
          </a:p>
          <a:p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Minh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1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1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98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977900" y="1566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 gì? Biết gì?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" t="998" r="30608" b="20033"/>
          <a:stretch/>
        </p:blipFill>
        <p:spPr>
          <a:xfrm>
            <a:off x="733669" y="788583"/>
            <a:ext cx="2835031" cy="20972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743568" y="1009867"/>
            <a:ext cx="43717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Bạn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An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xem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dự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báo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vi,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An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,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điều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282887" y="3256052"/>
            <a:ext cx="5778311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,..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mưa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23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977900" y="1566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 gì? Biết gì?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Screenshot_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0704" y="781014"/>
            <a:ext cx="2200588" cy="1962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3557117" y="1219702"/>
            <a:ext cx="49351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Hình bên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ta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51100" y="3234915"/>
            <a:ext cx="5303239" cy="707886"/>
          </a:xfrm>
          <a:prstGeom prst="rect">
            <a:avLst/>
          </a:prstGeom>
          <a:solidFill>
            <a:srgbClr val="FFFFAB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lịch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60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0244670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BUTTONMODEL" val="{&quot;ActivityType&quot;:6,&quot;OptionCount&quot;:4,&quot;WcOptionCount&quot;:10,&quot;HasMultipleSubmission&quot;:false,&quot;HasAutoStop&quot;:true,&quot;HasMinimizeMode&quot;:false,&quot;TimerValue&quot;:&quot;02:00&quot;,&quot;HasAutoStart&quot;:false,&quot;HasCorrectAnswers&quot;:false,&quot;McqAnswers&quot;:[],&quot;ActivityId&quot;:&quot;sli20220906024725974338&quot;,&quot;IaMcqCompetition&quot;:false,&quot;IsAnonymous&quot;:false,&quot;AutoAdvance&quot;:false,&quot;IsCompetitionMode&quot;:false}"/>
  <p:tag name="ANSWERS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2,&quot;OptionCount&quot;:4,&quot;WcOptionCount&quot;:10,&quot;HasMultipleSubmission&quot;:false,&quot;HasAutoStop&quot;:true,&quot;HasMinimizeMode&quot;:true,&quot;TimerValue&quot;:&quot;04:00&quot;,&quot;HasAutoStart&quot;:false,&quot;HasCorrectAnswers&quot;:false,&quot;McqAnswers&quot;:[],&quot;ActivityId&quot;:&quot;&quot;,&quot;IaMcqCompetition&quot;:false,&quot;IsAnonymous&quot;:false,&quot;AutoAdvance&quot;:false,&quot;IsCompetitionMode&quot;:false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1643</TotalTime>
  <Words>498</Words>
  <Application>Microsoft Office PowerPoint</Application>
  <PresentationFormat>On-screen Show (16:9)</PresentationFormat>
  <Paragraphs>68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Times New Roman</vt:lpstr>
      <vt:lpstr>Wingdings</vt:lpstr>
      <vt:lpstr>iCiel Nabila</vt:lpstr>
      <vt:lpstr>Arial</vt:lpstr>
      <vt:lpstr>Calibri</vt:lpstr>
      <vt:lpstr>Calibri Light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BinhPham</dc:creator>
  <cp:lastModifiedBy>hsgtin@longbien.edu.vn</cp:lastModifiedBy>
  <cp:revision>136</cp:revision>
  <dcterms:created xsi:type="dcterms:W3CDTF">2015-12-05T09:26:00Z</dcterms:created>
  <dcterms:modified xsi:type="dcterms:W3CDTF">2022-09-06T02:48:01Z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