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00" r:id="rId2"/>
    <p:sldId id="302" r:id="rId3"/>
    <p:sldId id="292" r:id="rId4"/>
    <p:sldId id="360" r:id="rId5"/>
    <p:sldId id="333" r:id="rId6"/>
    <p:sldId id="384" r:id="rId7"/>
    <p:sldId id="385" r:id="rId8"/>
    <p:sldId id="394" r:id="rId9"/>
    <p:sldId id="392" r:id="rId10"/>
    <p:sldId id="393" r:id="rId11"/>
    <p:sldId id="395" r:id="rId12"/>
    <p:sldId id="387" r:id="rId13"/>
    <p:sldId id="336" r:id="rId14"/>
    <p:sldId id="383" r:id="rId15"/>
    <p:sldId id="389" r:id="rId16"/>
    <p:sldId id="388" r:id="rId17"/>
    <p:sldId id="335" r:id="rId18"/>
    <p:sldId id="390" r:id="rId19"/>
    <p:sldId id="391" r:id="rId20"/>
    <p:sldId id="315" r:id="rId21"/>
    <p:sldId id="367" r:id="rId22"/>
    <p:sldId id="331" r:id="rId23"/>
    <p:sldId id="295" r:id="rId24"/>
    <p:sldId id="329" r:id="rId25"/>
    <p:sldId id="343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85" autoAdjust="0"/>
    <p:restoredTop sz="94640"/>
  </p:normalViewPr>
  <p:slideViewPr>
    <p:cSldViewPr snapToGrid="0">
      <p:cViewPr varScale="1">
        <p:scale>
          <a:sx n="102" d="100"/>
          <a:sy n="102" d="100"/>
        </p:scale>
        <p:origin x="768" y="1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9/7/23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724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1578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1771" y="0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8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7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World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77246" y="6473297"/>
            <a:ext cx="663380" cy="3381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0878551" y="-47027"/>
            <a:ext cx="1175322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</a:t>
            </a:r>
            <a:r>
              <a:rPr lang="en-US" sz="1800" b="1" baseline="0" dirty="0">
                <a:solidFill>
                  <a:schemeClr val="bg1"/>
                </a:solidFill>
              </a:rPr>
              <a:t> 1.1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933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02424" y="2509937"/>
            <a:ext cx="6288833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FF0000"/>
                </a:solidFill>
              </a:rPr>
              <a:t>Unit 1: Home</a:t>
            </a:r>
          </a:p>
          <a:p>
            <a:pPr algn="ctr"/>
            <a:r>
              <a:rPr lang="en-US" sz="3200" dirty="0">
                <a:solidFill>
                  <a:srgbClr val="00B050"/>
                </a:solidFill>
              </a:rPr>
              <a:t>Lesson 1.2: Grammar</a:t>
            </a:r>
          </a:p>
          <a:p>
            <a:pPr algn="ctr"/>
            <a:r>
              <a:rPr lang="en-US" sz="3200" dirty="0">
                <a:solidFill>
                  <a:srgbClr val="00B0F0"/>
                </a:solidFill>
              </a:rPr>
              <a:t>Page 7</a:t>
            </a:r>
          </a:p>
        </p:txBody>
      </p:sp>
    </p:spTree>
    <p:extLst>
      <p:ext uri="{BB962C8B-B14F-4D97-AF65-F5344CB8AC3E}">
        <p14:creationId xmlns:p14="http://schemas.microsoft.com/office/powerpoint/2010/main" val="4083332048"/>
      </p:ext>
    </p:extLst>
  </p:cSld>
  <p:clrMapOvr>
    <a:masterClrMapping/>
  </p:clrMapOvr>
  <p:transition spd="med">
    <p:split orient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FEF0F3-DB6D-9842-172B-5B39633909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" t="54049" r="50746"/>
          <a:stretch/>
        </p:blipFill>
        <p:spPr>
          <a:xfrm>
            <a:off x="1716066" y="4471792"/>
            <a:ext cx="4697260" cy="18369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1E744DF-FD1C-6023-0828-5F961EE1558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34" b="19835"/>
          <a:stretch/>
        </p:blipFill>
        <p:spPr>
          <a:xfrm>
            <a:off x="2955824" y="2642992"/>
            <a:ext cx="6598955" cy="8893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5489E7F-FA10-0434-C00C-5D37C43CA5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6607" y="431712"/>
            <a:ext cx="1174897" cy="20182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911398B-9A7C-021F-A514-00CF897238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703" y="453022"/>
            <a:ext cx="2369266" cy="199695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999AE9E-8309-0A31-102B-9C40FFEF73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93" y="481474"/>
            <a:ext cx="3458780" cy="196850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37D8ABF-9CA9-E16A-F84C-8013A9F7C7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4611" y="453022"/>
            <a:ext cx="2153454" cy="199695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D278B02-FEEE-BC79-36DC-417757A2B1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66" t="54049" r="1275"/>
          <a:stretch/>
        </p:blipFill>
        <p:spPr>
          <a:xfrm>
            <a:off x="6626267" y="4471792"/>
            <a:ext cx="4920497" cy="183696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98976C7-7E66-B7F1-FCB2-A7F1426FE9E9}"/>
              </a:ext>
            </a:extLst>
          </p:cNvPr>
          <p:cNvSpPr txBox="1"/>
          <p:nvPr/>
        </p:nvSpPr>
        <p:spPr>
          <a:xfrm>
            <a:off x="1716065" y="3678900"/>
            <a:ext cx="52108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RULES TO ADD -S/-ES/-IES: </a:t>
            </a: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717D184-2D2A-1C41-5230-FD5F9C5AAAAF}"/>
              </a:ext>
            </a:extLst>
          </p:cNvPr>
          <p:cNvSpPr/>
          <p:nvPr/>
        </p:nvSpPr>
        <p:spPr>
          <a:xfrm>
            <a:off x="10995221" y="437146"/>
            <a:ext cx="879453" cy="20592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6C7F0CA-73F3-DC7B-B61D-87937F5170B1}"/>
              </a:ext>
            </a:extLst>
          </p:cNvPr>
          <p:cNvSpPr txBox="1"/>
          <p:nvPr/>
        </p:nvSpPr>
        <p:spPr>
          <a:xfrm>
            <a:off x="11153337" y="1962196"/>
            <a:ext cx="563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O</a:t>
            </a:r>
            <a:endParaRPr lang="en-US" sz="3600" dirty="0">
              <a:solidFill>
                <a:srgbClr val="0070C0"/>
              </a:solidFill>
            </a:endParaRPr>
          </a:p>
        </p:txBody>
      </p:sp>
      <p:pic>
        <p:nvPicPr>
          <p:cNvPr id="1026" name="Picture 2" descr="Sign language hand gesture indicating o letter Vector Image">
            <a:extLst>
              <a:ext uri="{FF2B5EF4-FFF2-40B4-BE49-F238E27FC236}">
                <a16:creationId xmlns:a16="http://schemas.microsoft.com/office/drawing/2014/main" id="{9E45A721-308A-194C-4703-980EFFEED0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986" b="80877" l="23144" r="755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598" r="17940" b="10137"/>
          <a:stretch/>
        </p:blipFill>
        <p:spPr bwMode="auto">
          <a:xfrm>
            <a:off x="10921735" y="549241"/>
            <a:ext cx="1047964" cy="1553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74B51BE-4299-8E3B-A2CA-C5704BBA7531}"/>
              </a:ext>
            </a:extLst>
          </p:cNvPr>
          <p:cNvSpPr txBox="1"/>
          <p:nvPr/>
        </p:nvSpPr>
        <p:spPr>
          <a:xfrm>
            <a:off x="6061147" y="4445734"/>
            <a:ext cx="396918" cy="3670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b="1" dirty="0"/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25319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 animBg="1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FEF0F3-DB6D-9842-172B-5B39633909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" t="54049" r="50746"/>
          <a:stretch/>
        </p:blipFill>
        <p:spPr>
          <a:xfrm>
            <a:off x="914400" y="789140"/>
            <a:ext cx="4697260" cy="183696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D278B02-FEEE-BC79-36DC-417757A2B1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66" t="54049" r="1275"/>
          <a:stretch/>
        </p:blipFill>
        <p:spPr>
          <a:xfrm>
            <a:off x="6357103" y="789140"/>
            <a:ext cx="4920497" cy="183696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49DDF84-3976-D0B4-5ADB-0C4D014DE04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559" b="26224"/>
          <a:stretch/>
        </p:blipFill>
        <p:spPr>
          <a:xfrm>
            <a:off x="1990140" y="3131334"/>
            <a:ext cx="4798968" cy="216717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D4D2D49-93F9-3CCB-D494-B4B9E060FD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02" t="9665" b="48866"/>
          <a:stretch/>
        </p:blipFill>
        <p:spPr>
          <a:xfrm>
            <a:off x="6785904" y="4080354"/>
            <a:ext cx="3415956" cy="12181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D7A66B6-989C-F134-3F8C-6884CF1334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610" r="54058" b="3935"/>
          <a:stretch/>
        </p:blipFill>
        <p:spPr>
          <a:xfrm>
            <a:off x="6736062" y="3542895"/>
            <a:ext cx="3772565" cy="68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6430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5777" y="721073"/>
            <a:ext cx="22932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USAGE: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4749" y="1367404"/>
            <a:ext cx="102035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latin typeface="+mj-lt"/>
              </a:rPr>
              <a:t>We use the </a:t>
            </a:r>
            <a:r>
              <a:rPr lang="en-US" sz="3600" b="1" dirty="0">
                <a:solidFill>
                  <a:srgbClr val="0070C0"/>
                </a:solidFill>
                <a:latin typeface="+mj-lt"/>
              </a:rPr>
              <a:t>Present Simple </a:t>
            </a:r>
            <a:r>
              <a:rPr lang="en-US" sz="3600" dirty="0">
                <a:solidFill>
                  <a:srgbClr val="0070C0"/>
                </a:solidFill>
                <a:latin typeface="+mj-lt"/>
              </a:rPr>
              <a:t>to talk about things that</a:t>
            </a:r>
            <a:br>
              <a:rPr lang="en-US" sz="3600" dirty="0">
                <a:solidFill>
                  <a:srgbClr val="0070C0"/>
                </a:solidFill>
                <a:latin typeface="+mj-lt"/>
              </a:rPr>
            </a:br>
            <a:r>
              <a:rPr lang="en-US" sz="3600" dirty="0">
                <a:solidFill>
                  <a:srgbClr val="0070C0"/>
                </a:solidFill>
                <a:latin typeface="+mj-lt"/>
              </a:rPr>
              <a:t>are facts or are true for a long time. </a:t>
            </a:r>
            <a:br>
              <a:rPr lang="en-US" sz="3600" dirty="0">
                <a:solidFill>
                  <a:srgbClr val="0070C0"/>
                </a:solidFill>
                <a:latin typeface="+mj-lt"/>
              </a:rPr>
            </a:br>
            <a:endParaRPr lang="en-US" sz="36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5777" y="3007073"/>
            <a:ext cx="22932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SIGNALS: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4749" y="3653404"/>
            <a:ext cx="102035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dirty="0">
                <a:solidFill>
                  <a:srgbClr val="0070C0"/>
                </a:solidFill>
                <a:latin typeface="+mj-lt"/>
              </a:rPr>
              <a:t>always, usually, often, rarely, never,…</a:t>
            </a:r>
          </a:p>
          <a:p>
            <a:pPr marL="571500" indent="-571500">
              <a:buFontTx/>
              <a:buChar char="-"/>
            </a:pPr>
            <a:r>
              <a:rPr lang="en-US" sz="3600" dirty="0">
                <a:solidFill>
                  <a:srgbClr val="0070C0"/>
                </a:solidFill>
                <a:latin typeface="+mj-lt"/>
              </a:rPr>
              <a:t>once, twice, …times,…</a:t>
            </a:r>
          </a:p>
          <a:p>
            <a:pPr marL="571500" indent="-571500">
              <a:buFontTx/>
              <a:buChar char="-"/>
            </a:pPr>
            <a:r>
              <a:rPr lang="en-US" sz="3600" dirty="0">
                <a:solidFill>
                  <a:srgbClr val="0070C0"/>
                </a:solidFill>
                <a:latin typeface="+mj-lt"/>
              </a:rPr>
              <a:t>every….</a:t>
            </a:r>
          </a:p>
        </p:txBody>
      </p:sp>
    </p:spTree>
    <p:extLst>
      <p:ext uri="{BB962C8B-B14F-4D97-AF65-F5344CB8AC3E}">
        <p14:creationId xmlns:p14="http://schemas.microsoft.com/office/powerpoint/2010/main" val="3840717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8148" y="3918856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1566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21881"/>
            <a:ext cx="12216426" cy="365486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28377" y="1813273"/>
            <a:ext cx="103232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</a:rPr>
              <a:t>have</a:t>
            </a:r>
            <a:endParaRPr lang="en-US" sz="3000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50677" y="2257773"/>
            <a:ext cx="103232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</a:rPr>
              <a:t>live</a:t>
            </a:r>
            <a:endParaRPr lang="en-US" sz="3000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899077" y="2257773"/>
            <a:ext cx="103232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</a:rPr>
              <a:t>lives</a:t>
            </a:r>
            <a:endParaRPr lang="en-US" sz="30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65189" y="2707344"/>
            <a:ext cx="2224312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</a:rPr>
              <a:t>doesn’t have</a:t>
            </a:r>
            <a:endParaRPr lang="en-US" sz="3000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64077" y="3090262"/>
            <a:ext cx="103232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</a:rPr>
              <a:t>live</a:t>
            </a:r>
            <a:endParaRPr lang="en-US" sz="3000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44538" y="3526164"/>
            <a:ext cx="103232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</a:rPr>
              <a:t>have</a:t>
            </a:r>
            <a:endParaRPr lang="en-US" sz="3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992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 animBg="1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10430"/>
            <a:ext cx="12075886" cy="54694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160991" y="2422605"/>
            <a:ext cx="24764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</a:rPr>
              <a:t>Yes, it does.</a:t>
            </a:r>
            <a:endParaRPr lang="en-US" sz="3000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60991" y="3373290"/>
            <a:ext cx="24764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</a:rPr>
              <a:t>No, it doesn’t.</a:t>
            </a:r>
            <a:endParaRPr lang="en-US" sz="3000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60990" y="4323975"/>
            <a:ext cx="24764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</a:rPr>
              <a:t>No, it doesn’t.</a:t>
            </a:r>
            <a:endParaRPr lang="en-US" sz="30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60990" y="5274660"/>
            <a:ext cx="24764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</a:rPr>
              <a:t>Yes, it does.</a:t>
            </a:r>
            <a:endParaRPr lang="en-US" sz="3000" dirty="0">
              <a:solidFill>
                <a:srgbClr val="0070C0"/>
              </a:solidFill>
            </a:endParaRPr>
          </a:p>
        </p:txBody>
      </p:sp>
      <p:sp>
        <p:nvSpPr>
          <p:cNvPr id="10" name="Explosion 2 9"/>
          <p:cNvSpPr/>
          <p:nvPr/>
        </p:nvSpPr>
        <p:spPr>
          <a:xfrm>
            <a:off x="-130628" y="510430"/>
            <a:ext cx="6168571" cy="5904883"/>
          </a:xfrm>
          <a:prstGeom prst="irregularSeal2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Now, practice the conversation with your partner. </a:t>
            </a:r>
            <a:endParaRPr lang="vi-VN" sz="36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606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1965" y="438537"/>
            <a:ext cx="1744825" cy="70912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Extra Practice </a:t>
            </a:r>
          </a:p>
          <a:p>
            <a:pPr algn="ctr"/>
            <a:r>
              <a:rPr lang="en-US" sz="2000" b="1" dirty="0"/>
              <a:t>WB page 5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965" y="1147663"/>
            <a:ext cx="12058032" cy="5093479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7097486" y="2685142"/>
            <a:ext cx="812800" cy="53702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n>
                <a:solidFill>
                  <a:srgbClr val="FF0000"/>
                </a:solidFill>
              </a:ln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5254172" y="2714171"/>
            <a:ext cx="130628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145315" y="3069771"/>
            <a:ext cx="130628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7380515" y="3084285"/>
            <a:ext cx="812800" cy="53702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n>
                <a:solidFill>
                  <a:srgbClr val="FF0000"/>
                </a:solidFill>
              </a:ln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5428344" y="3468914"/>
            <a:ext cx="130628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7569203" y="3505199"/>
            <a:ext cx="1023253" cy="53702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n>
                <a:solidFill>
                  <a:srgbClr val="FF0000"/>
                </a:solidFill>
              </a:ln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5283205" y="3889828"/>
            <a:ext cx="130628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5388430" y="3854578"/>
            <a:ext cx="812800" cy="53702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n>
                <a:solidFill>
                  <a:srgbClr val="FF0000"/>
                </a:solidFill>
              </a:ln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 flipV="1">
            <a:off x="5058233" y="4260850"/>
            <a:ext cx="283026" cy="27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6253391" y="4202663"/>
            <a:ext cx="812800" cy="53702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n>
                <a:solidFill>
                  <a:srgbClr val="FF0000"/>
                </a:solidFill>
              </a:ln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5145315" y="4672558"/>
            <a:ext cx="486006" cy="78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7293430" y="4635242"/>
            <a:ext cx="812800" cy="53702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n>
                <a:solidFill>
                  <a:srgbClr val="FF0000"/>
                </a:solidFill>
              </a:ln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 flipV="1">
            <a:off x="5217434" y="5038725"/>
            <a:ext cx="1983466" cy="972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/>
          <p:cNvSpPr/>
          <p:nvPr/>
        </p:nvSpPr>
        <p:spPr>
          <a:xfrm>
            <a:off x="7583492" y="5020907"/>
            <a:ext cx="1008964" cy="53702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n>
                <a:solidFill>
                  <a:srgbClr val="FF0000"/>
                </a:solidFill>
              </a:ln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5217434" y="5445910"/>
            <a:ext cx="130628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7275174" y="5406572"/>
            <a:ext cx="812800" cy="53702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n>
                <a:solidFill>
                  <a:srgbClr val="FF0000"/>
                </a:solidFill>
              </a:ln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5284109" y="5868639"/>
            <a:ext cx="130628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508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6" grpId="0" animBg="1"/>
      <p:bldP spid="18" grpId="0" animBg="1"/>
      <p:bldP spid="20" grpId="0" animBg="1"/>
      <p:bldP spid="22" grpId="0" animBg="1"/>
      <p:bldP spid="24" grpId="0" animBg="1"/>
      <p:bldP spid="26" grpId="0" animBg="1"/>
      <p:bldP spid="2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6684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82147" y="2687221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Production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2472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0974" y="398919"/>
            <a:ext cx="2462710" cy="1239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901954" y="398919"/>
            <a:ext cx="87566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Work in pairs. Ask and answer, using the cues.</a:t>
            </a:r>
            <a:endParaRPr lang="en-US" sz="3600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39804" y="1751469"/>
            <a:ext cx="875664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>
                <a:solidFill>
                  <a:srgbClr val="0070C0"/>
                </a:solidFill>
              </a:rPr>
              <a:t>A.</a:t>
            </a:r>
            <a:r>
              <a:rPr lang="en-US" sz="3600" dirty="0">
                <a:solidFill>
                  <a:srgbClr val="0070C0"/>
                </a:solidFill>
              </a:rPr>
              <a:t> Hi, B. you/ live/ apartment?</a:t>
            </a:r>
          </a:p>
          <a:p>
            <a:r>
              <a:rPr lang="en-US" sz="3600" u="sng" dirty="0">
                <a:solidFill>
                  <a:srgbClr val="0070C0"/>
                </a:solidFill>
              </a:rPr>
              <a:t>B. </a:t>
            </a:r>
            <a:r>
              <a:rPr lang="en-US" sz="3600" dirty="0">
                <a:solidFill>
                  <a:srgbClr val="0070C0"/>
                </a:solidFill>
              </a:rPr>
              <a:t>Hello A. No, I/not. I/ live/ house.</a:t>
            </a:r>
          </a:p>
          <a:p>
            <a:r>
              <a:rPr lang="en-US" sz="3600" u="sng" dirty="0">
                <a:solidFill>
                  <a:srgbClr val="0070C0"/>
                </a:solidFill>
                <a:latin typeface="+mj-lt"/>
              </a:rPr>
              <a:t>A. </a:t>
            </a:r>
            <a:r>
              <a:rPr lang="en-US" sz="3600" dirty="0">
                <a:solidFill>
                  <a:srgbClr val="0070C0"/>
                </a:solidFill>
                <a:latin typeface="+mj-lt"/>
              </a:rPr>
              <a:t>it/ have/ pool?</a:t>
            </a:r>
          </a:p>
          <a:p>
            <a:r>
              <a:rPr lang="en-US" sz="3600" u="sng" dirty="0">
                <a:solidFill>
                  <a:srgbClr val="0070C0"/>
                </a:solidFill>
                <a:latin typeface="+mj-lt"/>
              </a:rPr>
              <a:t>B. </a:t>
            </a:r>
            <a:r>
              <a:rPr lang="en-US" sz="3600" dirty="0">
                <a:solidFill>
                  <a:srgbClr val="0070C0"/>
                </a:solidFill>
                <a:latin typeface="+mj-lt"/>
              </a:rPr>
              <a:t>Yes.</a:t>
            </a:r>
          </a:p>
          <a:p>
            <a:r>
              <a:rPr lang="en-US" sz="3600" u="sng" dirty="0">
                <a:solidFill>
                  <a:srgbClr val="0070C0"/>
                </a:solidFill>
                <a:latin typeface="+mj-lt"/>
              </a:rPr>
              <a:t>A. </a:t>
            </a:r>
            <a:r>
              <a:rPr lang="en-US" sz="3600" dirty="0">
                <a:solidFill>
                  <a:srgbClr val="0070C0"/>
                </a:solidFill>
                <a:latin typeface="+mj-lt"/>
              </a:rPr>
              <a:t>it/ have/ gym?</a:t>
            </a:r>
          </a:p>
          <a:p>
            <a:r>
              <a:rPr lang="en-US" sz="3600" u="sng" dirty="0">
                <a:solidFill>
                  <a:srgbClr val="0070C0"/>
                </a:solidFill>
                <a:latin typeface="+mj-lt"/>
              </a:rPr>
              <a:t>B. </a:t>
            </a:r>
            <a:r>
              <a:rPr lang="en-US" sz="3600" dirty="0">
                <a:solidFill>
                  <a:srgbClr val="0070C0"/>
                </a:solidFill>
                <a:latin typeface="+mj-lt"/>
              </a:rPr>
              <a:t>No.</a:t>
            </a:r>
          </a:p>
          <a:p>
            <a:r>
              <a:rPr lang="en-US" sz="3600" u="sng" dirty="0">
                <a:solidFill>
                  <a:srgbClr val="0070C0"/>
                </a:solidFill>
                <a:latin typeface="+mj-lt"/>
              </a:rPr>
              <a:t>A. </a:t>
            </a:r>
            <a:r>
              <a:rPr lang="en-US" sz="3600" dirty="0">
                <a:solidFill>
                  <a:srgbClr val="0070C0"/>
                </a:solidFill>
                <a:latin typeface="+mj-lt"/>
              </a:rPr>
              <a:t>it/ have/ yard?</a:t>
            </a:r>
          </a:p>
          <a:p>
            <a:r>
              <a:rPr lang="en-US" sz="3600" u="sng" dirty="0">
                <a:solidFill>
                  <a:srgbClr val="0070C0"/>
                </a:solidFill>
                <a:latin typeface="+mj-lt"/>
              </a:rPr>
              <a:t>B. </a:t>
            </a:r>
            <a:r>
              <a:rPr lang="en-US" sz="3600" dirty="0">
                <a:solidFill>
                  <a:srgbClr val="0070C0"/>
                </a:solidFill>
                <a:latin typeface="+mj-lt"/>
              </a:rPr>
              <a:t>Yes.</a:t>
            </a:r>
          </a:p>
          <a:p>
            <a:endParaRPr lang="en-US" dirty="0">
              <a:solidFill>
                <a:srgbClr val="0070C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9954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6618270" y="489472"/>
            <a:ext cx="47639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Draw a picture of your house and describe it. </a:t>
            </a:r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2164C6E-E00F-75B4-502A-F386A9E709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652" y="489472"/>
            <a:ext cx="4050344" cy="578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w to draw: all the brilliant drawing tutorials | Creative Bloq">
            <a:extLst>
              <a:ext uri="{FF2B5EF4-FFF2-40B4-BE49-F238E27FC236}">
                <a16:creationId xmlns:a16="http://schemas.microsoft.com/office/drawing/2014/main" id="{FAF7674C-5276-325F-702B-58C6F97338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004" y="2078885"/>
            <a:ext cx="4050344" cy="2700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4454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5" y="1381472"/>
            <a:ext cx="1083283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400" baseline="-2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pPr algn="ctr"/>
            <a:r>
              <a:rPr lang="en-US" sz="3600" b="1" dirty="0">
                <a:solidFill>
                  <a:srgbClr val="0070C0"/>
                </a:solidFill>
              </a:rPr>
              <a:t>Use Present Simple tense correctly.</a:t>
            </a:r>
            <a:endParaRPr lang="en-US" sz="3600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886121"/>
      </p:ext>
    </p:extLst>
  </p:cSld>
  <p:clrMapOvr>
    <a:masterClrMapping/>
  </p:clrMapOvr>
  <p:transition spd="med">
    <p:split orient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5800360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4333" y="1983627"/>
            <a:ext cx="10547738" cy="17543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u="sng" dirty="0">
                <a:solidFill>
                  <a:srgbClr val="0070C0"/>
                </a:solidFill>
              </a:rPr>
              <a:t>Work in groups</a:t>
            </a:r>
            <a:r>
              <a:rPr lang="en-US" sz="3600" i="1" dirty="0">
                <a:solidFill>
                  <a:srgbClr val="0070C0"/>
                </a:solidFill>
              </a:rPr>
              <a:t>: Talk about your house/ apartment. 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Use the grammar point:</a:t>
            </a:r>
          </a:p>
          <a:p>
            <a:pPr lvl="1"/>
            <a:r>
              <a:rPr lang="en-US" sz="3600" i="1" dirty="0">
                <a:solidFill>
                  <a:schemeClr val="accent6">
                    <a:lumMod val="75000"/>
                  </a:schemeClr>
                </a:solidFill>
              </a:rPr>
              <a:t>                              Present Simple tense.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4633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4311805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17236" y="-40756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6" name="Rectangle 5"/>
          <p:cNvSpPr/>
          <p:nvPr/>
        </p:nvSpPr>
        <p:spPr>
          <a:xfrm>
            <a:off x="2808518" y="2062943"/>
            <a:ext cx="5892278" cy="17543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3600" i="1" dirty="0">
                <a:solidFill>
                  <a:srgbClr val="FF0000"/>
                </a:solidFill>
              </a:rPr>
              <a:t>Grammar</a:t>
            </a:r>
          </a:p>
          <a:p>
            <a:pPr algn="ctr"/>
            <a:endParaRPr lang="en-US" sz="3600" i="1" dirty="0">
              <a:solidFill>
                <a:srgbClr val="FF0000"/>
              </a:solidFill>
            </a:endParaRPr>
          </a:p>
          <a:p>
            <a:pPr algn="ctr"/>
            <a:r>
              <a:rPr lang="en-US" sz="3600" i="1" dirty="0">
                <a:solidFill>
                  <a:srgbClr val="0070C0"/>
                </a:solidFill>
              </a:rPr>
              <a:t>The Present Simple tense</a:t>
            </a:r>
          </a:p>
        </p:txBody>
      </p:sp>
    </p:spTree>
    <p:extLst>
      <p:ext uri="{BB962C8B-B14F-4D97-AF65-F5344CB8AC3E}">
        <p14:creationId xmlns:p14="http://schemas.microsoft.com/office/powerpoint/2010/main" val="1657387981"/>
      </p:ext>
    </p:extLst>
  </p:cSld>
  <p:clrMapOvr>
    <a:masterClrMapping/>
  </p:clrMapOvr>
  <p:transition spd="med">
    <p:split orient="vert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17236" y="-40756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sp>
        <p:nvSpPr>
          <p:cNvPr id="4" name="Rectangle 3"/>
          <p:cNvSpPr/>
          <p:nvPr/>
        </p:nvSpPr>
        <p:spPr>
          <a:xfrm>
            <a:off x="333052" y="693071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1314451" y="1646758"/>
            <a:ext cx="10725150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/>
            <a:r>
              <a:rPr lang="en-US" sz="3600" i="1" dirty="0"/>
              <a:t>- Review the grammar and practice using them. </a:t>
            </a:r>
            <a:endParaRPr lang="vi-VN" sz="3600" dirty="0"/>
          </a:p>
          <a:p>
            <a:pPr lvl="0"/>
            <a:r>
              <a:rPr lang="en-US" sz="3600" i="1" dirty="0"/>
              <a:t>- Do the exercise(s) in </a:t>
            </a:r>
            <a:r>
              <a:rPr lang="en-US" sz="3600" b="1" i="1" dirty="0"/>
              <a:t>Tiếng Anh 6 i-Learn Smart World Workbook</a:t>
            </a:r>
            <a:r>
              <a:rPr lang="en-US" sz="3600" i="1" dirty="0"/>
              <a:t> (page 5)</a:t>
            </a:r>
            <a:endParaRPr lang="vi-VN" sz="3600" dirty="0"/>
          </a:p>
          <a:p>
            <a:pPr lvl="0"/>
            <a:r>
              <a:rPr lang="en-US" sz="3600" i="1" dirty="0"/>
              <a:t>- Play the consolation games in </a:t>
            </a:r>
            <a:r>
              <a:rPr lang="en-US" sz="3600" b="1" i="1" dirty="0"/>
              <a:t>Tiếng Anh 6 i-Learn Smart World DHA App</a:t>
            </a:r>
            <a:r>
              <a:rPr lang="en-US" sz="3600" i="1" dirty="0"/>
              <a:t> on </a:t>
            </a:r>
            <a:r>
              <a:rPr lang="en-US" sz="3600" i="1" u="sng" dirty="0">
                <a:hlinkClick r:id="rId2"/>
              </a:rPr>
              <a:t>www.eduhome.com.vn</a:t>
            </a:r>
            <a:endParaRPr lang="vi-VN" sz="3600" dirty="0"/>
          </a:p>
          <a:p>
            <a:pPr lvl="0"/>
            <a:r>
              <a:rPr lang="en-US" sz="3600" i="1" dirty="0"/>
              <a:t>- Prepare the next lesson (page 8 - SB)</a:t>
            </a:r>
            <a:endParaRPr lang="vi-VN" sz="3600" dirty="0"/>
          </a:p>
        </p:txBody>
      </p:sp>
    </p:spTree>
    <p:extLst>
      <p:ext uri="{BB962C8B-B14F-4D97-AF65-F5344CB8AC3E}">
        <p14:creationId xmlns:p14="http://schemas.microsoft.com/office/powerpoint/2010/main" val="175909764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68673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57744" y="6051163"/>
            <a:ext cx="3102690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Enjoy your day!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231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693012278"/>
      </p:ext>
    </p:extLst>
  </p:cSld>
  <p:clrMapOvr>
    <a:masterClrMapping/>
  </p:clrMapOvr>
  <p:transition spd="med">
    <p:split orient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2024" y="379869"/>
            <a:ext cx="3106216" cy="1981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3605" y="908795"/>
            <a:ext cx="62556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Work in pairs. Ask and answer.</a:t>
            </a:r>
            <a:endParaRPr lang="en-US" sz="3600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  <p:sp>
        <p:nvSpPr>
          <p:cNvPr id="5" name="Oval Callout 4"/>
          <p:cNvSpPr/>
          <p:nvPr/>
        </p:nvSpPr>
        <p:spPr>
          <a:xfrm>
            <a:off x="188686" y="2888343"/>
            <a:ext cx="5660571" cy="870857"/>
          </a:xfrm>
          <a:prstGeom prst="wedgeEllipseCallout">
            <a:avLst>
              <a:gd name="adj1" fmla="val -46158"/>
              <a:gd name="adj2" fmla="val 67500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ysClr val="windowText" lastClr="000000"/>
                </a:solidFill>
                <a:latin typeface="+mj-lt"/>
                <a:cs typeface="Times New Roman" panose="02020603050405020304" pitchFamily="18" charset="0"/>
              </a:rPr>
              <a:t>Where do you live? </a:t>
            </a:r>
            <a:endParaRPr lang="vi-VN" sz="3600" dirty="0">
              <a:solidFill>
                <a:sysClr val="windowText" lastClr="0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Oval Callout 6"/>
          <p:cNvSpPr/>
          <p:nvPr/>
        </p:nvSpPr>
        <p:spPr>
          <a:xfrm>
            <a:off x="6306457" y="2852056"/>
            <a:ext cx="5660571" cy="870857"/>
          </a:xfrm>
          <a:prstGeom prst="wedgeEllipseCallout">
            <a:avLst>
              <a:gd name="adj1" fmla="val 43842"/>
              <a:gd name="adj2" fmla="val 72500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ysClr val="windowText" lastClr="000000"/>
                </a:solidFill>
                <a:latin typeface="+mj-lt"/>
                <a:cs typeface="Times New Roman" panose="02020603050405020304" pitchFamily="18" charset="0"/>
              </a:rPr>
              <a:t>I live in </a:t>
            </a:r>
            <a:r>
              <a:rPr lang="en-US" sz="3600" u="sng" dirty="0">
                <a:solidFill>
                  <a:sysClr val="windowText" lastClr="000000"/>
                </a:solidFill>
                <a:latin typeface="+mj-lt"/>
                <a:cs typeface="Times New Roman" panose="02020603050405020304" pitchFamily="18" charset="0"/>
              </a:rPr>
              <a:t>a house.</a:t>
            </a:r>
            <a:endParaRPr lang="vi-VN" sz="3600" u="sng" dirty="0">
              <a:solidFill>
                <a:sysClr val="windowText" lastClr="0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Oval Callout 7"/>
          <p:cNvSpPr/>
          <p:nvPr/>
        </p:nvSpPr>
        <p:spPr>
          <a:xfrm>
            <a:off x="0" y="4989586"/>
            <a:ext cx="5660571" cy="870857"/>
          </a:xfrm>
          <a:prstGeom prst="wedgeEllipseCallout">
            <a:avLst>
              <a:gd name="adj1" fmla="val -46158"/>
              <a:gd name="adj2" fmla="val 67500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ysClr val="windowText" lastClr="000000"/>
                </a:solidFill>
                <a:latin typeface="+mj-lt"/>
                <a:cs typeface="Times New Roman" panose="02020603050405020304" pitchFamily="18" charset="0"/>
              </a:rPr>
              <a:t>Does it have </a:t>
            </a:r>
            <a:r>
              <a:rPr lang="en-US" sz="3600" u="sng" dirty="0">
                <a:solidFill>
                  <a:sysClr val="windowText" lastClr="000000"/>
                </a:solidFill>
                <a:latin typeface="+mj-lt"/>
                <a:cs typeface="Times New Roman" panose="02020603050405020304" pitchFamily="18" charset="0"/>
              </a:rPr>
              <a:t>a yard</a:t>
            </a:r>
            <a:r>
              <a:rPr lang="en-US" sz="3600" dirty="0">
                <a:solidFill>
                  <a:sysClr val="windowText" lastClr="00000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vi-VN" sz="3600" dirty="0">
              <a:solidFill>
                <a:sysClr val="windowText" lastClr="0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Oval Callout 8"/>
          <p:cNvSpPr/>
          <p:nvPr/>
        </p:nvSpPr>
        <p:spPr>
          <a:xfrm>
            <a:off x="6531429" y="4525127"/>
            <a:ext cx="5660571" cy="1382187"/>
          </a:xfrm>
          <a:prstGeom prst="wedgeEllipseCallout">
            <a:avLst>
              <a:gd name="adj1" fmla="val 43842"/>
              <a:gd name="adj2" fmla="val 72500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ysClr val="windowText" lastClr="000000"/>
                </a:solidFill>
                <a:latin typeface="+mj-lt"/>
                <a:cs typeface="Times New Roman" panose="02020603050405020304" pitchFamily="18" charset="0"/>
              </a:rPr>
              <a:t>Yes, it does./</a:t>
            </a:r>
            <a:endParaRPr lang="en-US" sz="3600" u="sng" dirty="0">
              <a:solidFill>
                <a:sysClr val="windowText" lastClr="000000"/>
              </a:solidFill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en-US" sz="3600" dirty="0">
                <a:solidFill>
                  <a:sysClr val="windowText" lastClr="000000"/>
                </a:solidFill>
                <a:latin typeface="+mj-lt"/>
                <a:cs typeface="Times New Roman" panose="02020603050405020304" pitchFamily="18" charset="0"/>
              </a:rPr>
              <a:t>No, it doesn’t</a:t>
            </a:r>
          </a:p>
        </p:txBody>
      </p:sp>
    </p:spTree>
    <p:extLst>
      <p:ext uri="{BB962C8B-B14F-4D97-AF65-F5344CB8AC3E}">
        <p14:creationId xmlns:p14="http://schemas.microsoft.com/office/powerpoint/2010/main" val="3100643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110514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85079" y="4303491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Presentation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99765" y="2525493"/>
            <a:ext cx="5414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FF0000"/>
                </a:solidFill>
              </a:rPr>
              <a:t>GRAMMAR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77992" y="3664865"/>
            <a:ext cx="5414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Present Simple tense</a:t>
            </a:r>
          </a:p>
        </p:txBody>
      </p:sp>
    </p:spTree>
    <p:extLst>
      <p:ext uri="{BB962C8B-B14F-4D97-AF65-F5344CB8AC3E}">
        <p14:creationId xmlns:p14="http://schemas.microsoft.com/office/powerpoint/2010/main" val="2062995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377" y="278386"/>
            <a:ext cx="1611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FORM: 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24588" y="909371"/>
            <a:ext cx="1611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BE</a:t>
            </a: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4749" y="1367404"/>
            <a:ext cx="531222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(+) S + am/ is/ are + ….</a:t>
            </a:r>
          </a:p>
          <a:p>
            <a:r>
              <a:rPr lang="en-US" sz="3600" dirty="0">
                <a:solidFill>
                  <a:srgbClr val="0070C0"/>
                </a:solidFill>
              </a:rPr>
              <a:t>(-) S + am/ is/ are + not ….</a:t>
            </a:r>
          </a:p>
          <a:p>
            <a:r>
              <a:rPr lang="en-US" sz="3600" dirty="0">
                <a:solidFill>
                  <a:srgbClr val="0070C0"/>
                </a:solidFill>
              </a:rPr>
              <a:t>(?) Am/ is/ are + S + …. 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48241" y="3137195"/>
            <a:ext cx="53122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Yes, S + am/is/are.</a:t>
            </a:r>
          </a:p>
          <a:p>
            <a:r>
              <a:rPr lang="en-US" sz="3600" dirty="0">
                <a:solidFill>
                  <a:srgbClr val="0070C0"/>
                </a:solidFill>
              </a:rPr>
              <a:t>No, S + am/is/are + not.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4120" y="4607260"/>
            <a:ext cx="87375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Ex: He is a student.</a:t>
            </a:r>
          </a:p>
          <a:p>
            <a:r>
              <a:rPr lang="en-US" sz="3600" dirty="0">
                <a:solidFill>
                  <a:srgbClr val="0070C0"/>
                </a:solidFill>
              </a:rPr>
              <a:t>      They are not desks. They are tables.</a:t>
            </a:r>
          </a:p>
          <a:p>
            <a:r>
              <a:rPr lang="en-US" sz="3600" dirty="0">
                <a:solidFill>
                  <a:srgbClr val="0070C0"/>
                </a:solidFill>
              </a:rPr>
              <a:t>      Are you a doctor?  - No, I am a student. 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7029" y="924717"/>
            <a:ext cx="5747657" cy="361825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55820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23810" y="5625513"/>
            <a:ext cx="1136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Watch the video and take note the sentences in the video.</a:t>
            </a:r>
          </a:p>
        </p:txBody>
      </p:sp>
      <p:pic>
        <p:nvPicPr>
          <p:cNvPr id="11" name="the-present-simple-song-english-with-us" descr="the-present-simple-song-english-with-us">
            <a:hlinkClick r:id="" action="ppaction://media"/>
            <a:extLst>
              <a:ext uri="{FF2B5EF4-FFF2-40B4-BE49-F238E27FC236}">
                <a16:creationId xmlns:a16="http://schemas.microsoft.com/office/drawing/2014/main" id="{2A917272-9BE3-6959-C012-E53B6D3CC43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21328" y="498474"/>
            <a:ext cx="8749343" cy="4917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129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92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C2934CE-CF86-E68E-6726-BB350DD905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020" y="517911"/>
            <a:ext cx="1756646" cy="14252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1A47084-4187-ACF2-E607-01051F63BA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939" y="2188046"/>
            <a:ext cx="2310401" cy="131971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CD67485-9A8F-2C94-4BA3-048B1F684E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020" y="5083828"/>
            <a:ext cx="1875690" cy="12431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5A827B0-E2A9-9205-62BE-3A346AFDA99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1" r="9708" b="7093"/>
          <a:stretch/>
        </p:blipFill>
        <p:spPr>
          <a:xfrm>
            <a:off x="6073581" y="517911"/>
            <a:ext cx="1895092" cy="15212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20C478A-5B2F-F21C-5BD4-2FA8C23D84D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7029" r="19607" b="13794"/>
          <a:stretch/>
        </p:blipFill>
        <p:spPr>
          <a:xfrm>
            <a:off x="6073581" y="2331363"/>
            <a:ext cx="1895092" cy="155283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14D2A8D-ED69-0AB0-B205-315C8046FD0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23" b="7237"/>
          <a:stretch/>
        </p:blipFill>
        <p:spPr>
          <a:xfrm>
            <a:off x="6056383" y="4340711"/>
            <a:ext cx="1912290" cy="171463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2D8A533-7C2C-71D4-C89A-05F28C5586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7253" y="2347174"/>
            <a:ext cx="2491201" cy="152121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6922705-E0FB-2F48-4D0E-6619418A429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592" y="3752611"/>
            <a:ext cx="2369501" cy="125626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0C5C7DD-8A6A-B66C-1DBE-067D11BCC61A}"/>
              </a:ext>
            </a:extLst>
          </p:cNvPr>
          <p:cNvCxnSpPr/>
          <p:nvPr/>
        </p:nvCxnSpPr>
        <p:spPr>
          <a:xfrm>
            <a:off x="4910203" y="660284"/>
            <a:ext cx="0" cy="55374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0339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00838" y="377183"/>
            <a:ext cx="1611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V</a:t>
            </a: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3950" y="931981"/>
            <a:ext cx="531222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(+) S+ V</a:t>
            </a:r>
            <a:r>
              <a:rPr lang="en-US" sz="3600" baseline="-25000" dirty="0">
                <a:solidFill>
                  <a:srgbClr val="0070C0"/>
                </a:solidFill>
              </a:rPr>
              <a:t>1</a:t>
            </a:r>
            <a:r>
              <a:rPr lang="en-US" sz="3600" baseline="30000" dirty="0">
                <a:solidFill>
                  <a:srgbClr val="0070C0"/>
                </a:solidFill>
              </a:rPr>
              <a:t>s/es </a:t>
            </a:r>
          </a:p>
          <a:p>
            <a:r>
              <a:rPr lang="en-US" sz="3600" dirty="0">
                <a:solidFill>
                  <a:srgbClr val="0070C0"/>
                </a:solidFill>
              </a:rPr>
              <a:t>(-) S+ do/does + not + </a:t>
            </a:r>
            <a:r>
              <a:rPr lang="en-US" sz="3600" dirty="0" err="1">
                <a:solidFill>
                  <a:srgbClr val="0070C0"/>
                </a:solidFill>
              </a:rPr>
              <a:t>V</a:t>
            </a:r>
            <a:r>
              <a:rPr lang="en-US" sz="3600" baseline="-25000" dirty="0" err="1">
                <a:solidFill>
                  <a:srgbClr val="0070C0"/>
                </a:solidFill>
              </a:rPr>
              <a:t>inf</a:t>
            </a:r>
            <a:r>
              <a:rPr lang="en-US" sz="3600" dirty="0">
                <a:solidFill>
                  <a:srgbClr val="0070C0"/>
                </a:solidFill>
              </a:rPr>
              <a:t>….</a:t>
            </a:r>
          </a:p>
          <a:p>
            <a:r>
              <a:rPr lang="en-US" sz="3600" dirty="0">
                <a:solidFill>
                  <a:srgbClr val="0070C0"/>
                </a:solidFill>
              </a:rPr>
              <a:t>(?) Do/does + S + </a:t>
            </a:r>
            <a:r>
              <a:rPr lang="en-US" sz="3600" dirty="0" err="1">
                <a:solidFill>
                  <a:srgbClr val="0070C0"/>
                </a:solidFill>
              </a:rPr>
              <a:t>V</a:t>
            </a:r>
            <a:r>
              <a:rPr lang="en-US" sz="3600" baseline="-25000" dirty="0" err="1">
                <a:solidFill>
                  <a:srgbClr val="0070C0"/>
                </a:solidFill>
              </a:rPr>
              <a:t>inf</a:t>
            </a:r>
            <a:r>
              <a:rPr lang="en-US" sz="3600" dirty="0">
                <a:solidFill>
                  <a:srgbClr val="0070C0"/>
                </a:solidFill>
              </a:rPr>
              <a:t>….?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97442" y="2672744"/>
            <a:ext cx="52178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Yes, S + do/does.</a:t>
            </a:r>
          </a:p>
          <a:p>
            <a:r>
              <a:rPr lang="en-US" sz="3600" dirty="0">
                <a:solidFill>
                  <a:srgbClr val="0070C0"/>
                </a:solidFill>
              </a:rPr>
              <a:t>No, S + do/does + not.</a:t>
            </a:r>
          </a:p>
        </p:txBody>
      </p:sp>
      <p:sp>
        <p:nvSpPr>
          <p:cNvPr id="5" name="Rectangle 4"/>
          <p:cNvSpPr/>
          <p:nvPr/>
        </p:nvSpPr>
        <p:spPr>
          <a:xfrm>
            <a:off x="486232" y="343706"/>
            <a:ext cx="5529941" cy="37638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TextBox 5"/>
          <p:cNvSpPr txBox="1"/>
          <p:nvPr/>
        </p:nvSpPr>
        <p:spPr>
          <a:xfrm>
            <a:off x="6016173" y="1975031"/>
            <a:ext cx="5885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(?) </a:t>
            </a:r>
            <a:r>
              <a:rPr lang="en-US" sz="3600" dirty="0" err="1">
                <a:solidFill>
                  <a:srgbClr val="0070C0"/>
                </a:solidFill>
              </a:rPr>
              <a:t>Wh</a:t>
            </a:r>
            <a:r>
              <a:rPr lang="en-US" sz="3600" dirty="0">
                <a:solidFill>
                  <a:srgbClr val="0070C0"/>
                </a:solidFill>
              </a:rPr>
              <a:t> + do/does + S + </a:t>
            </a:r>
            <a:r>
              <a:rPr lang="en-US" sz="3600" dirty="0" err="1">
                <a:solidFill>
                  <a:srgbClr val="0070C0"/>
                </a:solidFill>
              </a:rPr>
              <a:t>V</a:t>
            </a:r>
            <a:r>
              <a:rPr lang="en-US" sz="3600" baseline="-25000" dirty="0" err="1">
                <a:solidFill>
                  <a:srgbClr val="0070C0"/>
                </a:solidFill>
              </a:rPr>
              <a:t>inf</a:t>
            </a:r>
            <a:r>
              <a:rPr lang="en-US" sz="3600" dirty="0">
                <a:solidFill>
                  <a:srgbClr val="0070C0"/>
                </a:solidFill>
              </a:rPr>
              <a:t>….?</a:t>
            </a:r>
          </a:p>
        </p:txBody>
      </p:sp>
      <p:sp>
        <p:nvSpPr>
          <p:cNvPr id="7" name="Rectangle 6"/>
          <p:cNvSpPr/>
          <p:nvPr/>
        </p:nvSpPr>
        <p:spPr>
          <a:xfrm>
            <a:off x="6016173" y="343706"/>
            <a:ext cx="5885541" cy="37638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TextBox 7"/>
          <p:cNvSpPr txBox="1"/>
          <p:nvPr/>
        </p:nvSpPr>
        <p:spPr>
          <a:xfrm>
            <a:off x="6633042" y="2686307"/>
            <a:ext cx="52178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 + V</a:t>
            </a:r>
            <a:r>
              <a:rPr lang="en-US" sz="3600" baseline="-25000" dirty="0">
                <a:solidFill>
                  <a:srgbClr val="0070C0"/>
                </a:solidFill>
              </a:rPr>
              <a:t>1</a:t>
            </a:r>
            <a:r>
              <a:rPr lang="en-US" sz="3600" baseline="30000" dirty="0">
                <a:solidFill>
                  <a:srgbClr val="0070C0"/>
                </a:solidFill>
              </a:rPr>
              <a:t>s/</a:t>
            </a:r>
            <a:r>
              <a:rPr lang="en-US" sz="3600" baseline="30000" dirty="0" err="1">
                <a:solidFill>
                  <a:srgbClr val="0070C0"/>
                </a:solidFill>
              </a:rPr>
              <a:t>es</a:t>
            </a:r>
            <a:r>
              <a:rPr lang="en-US" sz="3600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6231" y="4172493"/>
            <a:ext cx="1136468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Ex: She does exercise every morning.</a:t>
            </a:r>
          </a:p>
          <a:p>
            <a:r>
              <a:rPr lang="en-US" sz="3600" dirty="0">
                <a:solidFill>
                  <a:srgbClr val="0070C0"/>
                </a:solidFill>
              </a:rPr>
              <a:t>      They don’t have a house.</a:t>
            </a:r>
          </a:p>
          <a:p>
            <a:r>
              <a:rPr lang="en-US" sz="3600" dirty="0">
                <a:solidFill>
                  <a:srgbClr val="0070C0"/>
                </a:solidFill>
              </a:rPr>
              <a:t>      Do you like cats? – Yes I do.</a:t>
            </a:r>
          </a:p>
          <a:p>
            <a:r>
              <a:rPr lang="en-US" sz="3600" dirty="0">
                <a:solidFill>
                  <a:srgbClr val="0070C0"/>
                </a:solidFill>
              </a:rPr>
              <a:t>      Where does he live?	- He lives in an apartment.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5281" y="258334"/>
            <a:ext cx="1611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FORM: </a:t>
            </a:r>
            <a:endParaRPr lang="en-US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1089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6571</TotalTime>
  <Words>563</Words>
  <Application>Microsoft Macintosh PowerPoint</Application>
  <PresentationFormat>Widescreen</PresentationFormat>
  <Paragraphs>93</Paragraphs>
  <Slides>25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Microsoft Office User</cp:lastModifiedBy>
  <cp:revision>155</cp:revision>
  <dcterms:created xsi:type="dcterms:W3CDTF">2020-12-08T03:17:05Z</dcterms:created>
  <dcterms:modified xsi:type="dcterms:W3CDTF">2023-09-07T03:25:21Z</dcterms:modified>
</cp:coreProperties>
</file>