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0" r:id="rId2"/>
    <p:sldId id="302" r:id="rId3"/>
    <p:sldId id="292" r:id="rId4"/>
    <p:sldId id="393" r:id="rId5"/>
    <p:sldId id="395" r:id="rId6"/>
    <p:sldId id="396" r:id="rId7"/>
    <p:sldId id="397" r:id="rId8"/>
    <p:sldId id="398" r:id="rId9"/>
    <p:sldId id="381" r:id="rId10"/>
    <p:sldId id="379" r:id="rId11"/>
    <p:sldId id="390" r:id="rId12"/>
    <p:sldId id="391" r:id="rId13"/>
    <p:sldId id="389" r:id="rId14"/>
    <p:sldId id="383" r:id="rId15"/>
    <p:sldId id="384" r:id="rId16"/>
    <p:sldId id="385" r:id="rId17"/>
    <p:sldId id="387" r:id="rId18"/>
    <p:sldId id="386" r:id="rId19"/>
    <p:sldId id="345" r:id="rId20"/>
    <p:sldId id="370" r:id="rId21"/>
    <p:sldId id="388" r:id="rId22"/>
    <p:sldId id="372" r:id="rId23"/>
    <p:sldId id="315" r:id="rId24"/>
    <p:sldId id="392" r:id="rId25"/>
    <p:sldId id="331" r:id="rId26"/>
    <p:sldId id="295" r:id="rId27"/>
    <p:sldId id="399" r:id="rId28"/>
    <p:sldId id="400" r:id="rId29"/>
    <p:sldId id="329" r:id="rId30"/>
    <p:sldId id="34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62B"/>
    <a:srgbClr val="F58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7" autoAdjust="0"/>
    <p:restoredTop sz="94640"/>
  </p:normalViewPr>
  <p:slideViewPr>
    <p:cSldViewPr snapToGrid="0">
      <p:cViewPr varScale="1">
        <p:scale>
          <a:sx n="102" d="100"/>
          <a:sy n="102" d="100"/>
        </p:scale>
        <p:origin x="3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2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.mp3"/><Relationship Id="rId7" Type="http://schemas.openxmlformats.org/officeDocument/2006/relationships/image" Target="../media/image2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5.mp3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6.png"/><Relationship Id="rId4" Type="http://schemas.openxmlformats.org/officeDocument/2006/relationships/audio" Target="../media/media5.mp3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9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4514" y="2509937"/>
            <a:ext cx="65967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Unit 1: Home</a:t>
            </a:r>
          </a:p>
          <a:p>
            <a:pPr algn="ctr"/>
            <a:r>
              <a:rPr lang="en-US" sz="3200" dirty="0">
                <a:solidFill>
                  <a:srgbClr val="00B050"/>
                </a:solidFill>
              </a:rPr>
              <a:t>Lesson 1.3: Pronunciation &amp; Speaking</a:t>
            </a:r>
          </a:p>
          <a:p>
            <a:pPr algn="ctr"/>
            <a:r>
              <a:rPr lang="en-US" sz="3200" dirty="0">
                <a:solidFill>
                  <a:srgbClr val="00B0F0"/>
                </a:solidFill>
              </a:rPr>
              <a:t>Page 8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6884" b="68732"/>
          <a:stretch/>
        </p:blipFill>
        <p:spPr>
          <a:xfrm>
            <a:off x="303797" y="394894"/>
            <a:ext cx="4193048" cy="9203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26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499499-934F-887D-8BBB-19919729F8D5}"/>
              </a:ext>
            </a:extLst>
          </p:cNvPr>
          <p:cNvSpPr txBox="1"/>
          <p:nvPr/>
        </p:nvSpPr>
        <p:spPr>
          <a:xfrm>
            <a:off x="475989" y="1396499"/>
            <a:ext cx="6112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INTONATION</a:t>
            </a:r>
            <a:endParaRPr lang="en-US" sz="2400" b="0" dirty="0">
              <a:effectLst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EEB388-5BF0-7114-513D-89D0DC95CE3A}"/>
              </a:ext>
            </a:extLst>
          </p:cNvPr>
          <p:cNvCxnSpPr>
            <a:cxnSpLocks/>
          </p:cNvCxnSpPr>
          <p:nvPr/>
        </p:nvCxnSpPr>
        <p:spPr>
          <a:xfrm>
            <a:off x="563672" y="1939430"/>
            <a:ext cx="2505205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3B80761-168C-27BA-F84F-78283E00BF0C}"/>
              </a:ext>
            </a:extLst>
          </p:cNvPr>
          <p:cNvSpPr txBox="1"/>
          <p:nvPr/>
        </p:nvSpPr>
        <p:spPr>
          <a:xfrm>
            <a:off x="3759922" y="1203141"/>
            <a:ext cx="58412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Intonation</a:t>
            </a:r>
            <a:r>
              <a:rPr lang="en-US" sz="3000" b="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describes how </a:t>
            </a:r>
            <a:r>
              <a:rPr lang="en-US" sz="3000" b="1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voice goes up </a:t>
            </a:r>
            <a:r>
              <a:rPr lang="en-US" sz="3000" b="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000" b="1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goes</a:t>
            </a:r>
            <a:r>
              <a:rPr lang="en-US" sz="3000" b="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down.</a:t>
            </a:r>
            <a:endParaRPr lang="en-V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553C1A-86C0-1E61-FD0D-40BD05F1469A}"/>
              </a:ext>
            </a:extLst>
          </p:cNvPr>
          <p:cNvSpPr txBox="1"/>
          <p:nvPr/>
        </p:nvSpPr>
        <p:spPr>
          <a:xfrm>
            <a:off x="475990" y="3484271"/>
            <a:ext cx="40208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Watch this video and listen carefully to the </a:t>
            </a:r>
            <a:r>
              <a:rPr lang="en-US" sz="2800" b="1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ending of “Do you like ….?” questions</a:t>
            </a:r>
            <a:r>
              <a:rPr lang="en-US" sz="280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E6AB3F4-E996-6A2A-E33B-70F508CA9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956" y="2524026"/>
            <a:ext cx="6358041" cy="369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5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83" r="56884" b="68732"/>
          <a:stretch/>
        </p:blipFill>
        <p:spPr>
          <a:xfrm>
            <a:off x="278745" y="380566"/>
            <a:ext cx="4193048" cy="7766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26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pic>
        <p:nvPicPr>
          <p:cNvPr id="25" name="Ghi Màn hình 2023-09-10 lúc 23.29.53 (online-video-cutter.com)" descr="Ghi Màn hình 2023-09-10 lúc 23.29.53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31201554-FC73-E2BE-ABE5-92DCE56B1C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0014" y="1157180"/>
            <a:ext cx="9251972" cy="526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4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83" r="56884" b="68732"/>
          <a:stretch/>
        </p:blipFill>
        <p:spPr>
          <a:xfrm>
            <a:off x="278745" y="380566"/>
            <a:ext cx="4193048" cy="7766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26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979BD-03E9-1796-DD4C-1BC91DD61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43" y="3900062"/>
            <a:ext cx="4193047" cy="23318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EB869B-46B7-197E-BC9B-D059385A0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770" y="1307288"/>
            <a:ext cx="4111663" cy="23308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165762-A177-1F5B-73FE-C07A52A513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44" y="1275843"/>
            <a:ext cx="4193047" cy="23496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D526C9-1C86-6C3A-1C59-3153F6CCB579}"/>
              </a:ext>
            </a:extLst>
          </p:cNvPr>
          <p:cNvSpPr txBox="1"/>
          <p:nvPr/>
        </p:nvSpPr>
        <p:spPr>
          <a:xfrm>
            <a:off x="6731173" y="4014478"/>
            <a:ext cx="4020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Intonation for Yes/ No questions </a:t>
            </a:r>
            <a:r>
              <a:rPr lang="en-US" sz="2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goes up</a:t>
            </a:r>
            <a:r>
              <a:rPr lang="en-US" sz="2800" i="0" dirty="0">
                <a:solidFill>
                  <a:srgbClr val="1D2A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Curved Up Arrow 14">
            <a:extLst>
              <a:ext uri="{FF2B5EF4-FFF2-40B4-BE49-F238E27FC236}">
                <a16:creationId xmlns:a16="http://schemas.microsoft.com/office/drawing/2014/main" id="{1C6C3174-427F-C5C3-DDDC-1EE8D3E423FA}"/>
              </a:ext>
            </a:extLst>
          </p:cNvPr>
          <p:cNvSpPr/>
          <p:nvPr/>
        </p:nvSpPr>
        <p:spPr>
          <a:xfrm rot="20435350">
            <a:off x="4139851" y="2896145"/>
            <a:ext cx="663879" cy="263047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6" name="Curved Up Arrow 15">
            <a:extLst>
              <a:ext uri="{FF2B5EF4-FFF2-40B4-BE49-F238E27FC236}">
                <a16:creationId xmlns:a16="http://schemas.microsoft.com/office/drawing/2014/main" id="{4834BE69-0D37-6587-0EF6-64E687D269D2}"/>
              </a:ext>
            </a:extLst>
          </p:cNvPr>
          <p:cNvSpPr/>
          <p:nvPr/>
        </p:nvSpPr>
        <p:spPr>
          <a:xfrm rot="20435350">
            <a:off x="9033353" y="2896146"/>
            <a:ext cx="663879" cy="263047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7" name="Curved Up Arrow 16">
            <a:extLst>
              <a:ext uri="{FF2B5EF4-FFF2-40B4-BE49-F238E27FC236}">
                <a16:creationId xmlns:a16="http://schemas.microsoft.com/office/drawing/2014/main" id="{AEAF3197-6EFE-753C-9813-B38A78F4BD92}"/>
              </a:ext>
            </a:extLst>
          </p:cNvPr>
          <p:cNvSpPr/>
          <p:nvPr/>
        </p:nvSpPr>
        <p:spPr>
          <a:xfrm rot="20435350">
            <a:off x="3960312" y="5450632"/>
            <a:ext cx="663879" cy="263047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96" y="394894"/>
            <a:ext cx="9724965" cy="29433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381" y="3569659"/>
            <a:ext cx="7068536" cy="250542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 flipV="1">
            <a:off x="2174835" y="4354513"/>
            <a:ext cx="1141679" cy="99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 flipV="1">
            <a:off x="7097486" y="4359489"/>
            <a:ext cx="1141679" cy="99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>
            <a:off x="2174835" y="4952294"/>
            <a:ext cx="4922651" cy="115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826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pic>
        <p:nvPicPr>
          <p:cNvPr id="2" name="CD1-TRACK 06 (1)" descr="CD1-TRACK 06 (1)">
            <a:hlinkClick r:id="" action="ppaction://media"/>
            <a:extLst>
              <a:ext uri="{FF2B5EF4-FFF2-40B4-BE49-F238E27FC236}">
                <a16:creationId xmlns:a16="http://schemas.microsoft.com/office/drawing/2014/main" id="{67D6509C-1789-AA8B-C09A-608C3CD0F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9917" y="415108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2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5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-TRACK 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3097" y="2220258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698296" y="1973516"/>
            <a:ext cx="1156904" cy="856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26" y="1273399"/>
            <a:ext cx="10343385" cy="193425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 flipV="1">
            <a:off x="1357167" y="1963564"/>
            <a:ext cx="934254" cy="99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>
            <a:off x="3164586" y="1951972"/>
            <a:ext cx="7870225" cy="115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pic>
        <p:nvPicPr>
          <p:cNvPr id="4" name="CD1-TRACK 07" descr="CD1-TRACK 07">
            <a:hlinkClick r:id="" action="ppaction://media"/>
            <a:extLst>
              <a:ext uri="{FF2B5EF4-FFF2-40B4-BE49-F238E27FC236}">
                <a16:creationId xmlns:a16="http://schemas.microsoft.com/office/drawing/2014/main" id="{56A005BF-DADD-CC74-CB07-6401A5ADF7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0667" y="32439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3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-TRACK 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3097" y="2220258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698296" y="1973516"/>
            <a:ext cx="1156904" cy="856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ectangle 34"/>
          <p:cNvSpPr/>
          <p:nvPr/>
        </p:nvSpPr>
        <p:spPr>
          <a:xfrm>
            <a:off x="2890669" y="5167513"/>
            <a:ext cx="7428986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Practice the right intonation with a partner.</a:t>
            </a:r>
          </a:p>
        </p:txBody>
      </p:sp>
      <p:pic>
        <p:nvPicPr>
          <p:cNvPr id="36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195" y="4759141"/>
            <a:ext cx="2197389" cy="14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26" y="1273399"/>
            <a:ext cx="10343385" cy="1934257"/>
          </a:xfrm>
          <a:prstGeom prst="rect">
            <a:avLst/>
          </a:prstGeom>
        </p:spPr>
      </p:pic>
      <p:pic>
        <p:nvPicPr>
          <p:cNvPr id="5" name="CD1-TRACK 0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1948" y="2771800"/>
            <a:ext cx="609600" cy="609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740797" y="2698885"/>
            <a:ext cx="1156904" cy="856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Arc 17"/>
          <p:cNvSpPr/>
          <p:nvPr/>
        </p:nvSpPr>
        <p:spPr>
          <a:xfrm flipV="1">
            <a:off x="2541451" y="1915887"/>
            <a:ext cx="3056906" cy="609171"/>
          </a:xfrm>
          <a:prstGeom prst="arc">
            <a:avLst>
              <a:gd name="adj1" fmla="val 16200000"/>
              <a:gd name="adj2" fmla="val 21342139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>
              <a:ln w="38100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Arc 7"/>
          <p:cNvSpPr/>
          <p:nvPr/>
        </p:nvSpPr>
        <p:spPr>
          <a:xfrm>
            <a:off x="3993520" y="2995102"/>
            <a:ext cx="2757715" cy="804022"/>
          </a:xfrm>
          <a:prstGeom prst="arc">
            <a:avLst>
              <a:gd name="adj1" fmla="val 16200000"/>
              <a:gd name="adj2" fmla="val 20653320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685" y="2032702"/>
            <a:ext cx="449580" cy="4156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27" y="2610658"/>
            <a:ext cx="434340" cy="43839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77507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97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5" grpId="0" animBg="1"/>
      <p:bldP spid="18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71" y="341430"/>
            <a:ext cx="11088914" cy="51187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10643" y="1397830"/>
            <a:ext cx="2374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balcony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5614" y="2900800"/>
            <a:ext cx="23876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house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48487" y="1628662"/>
            <a:ext cx="2496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pool 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5918" y="3587895"/>
            <a:ext cx="2496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garage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76385" y="3587894"/>
            <a:ext cx="250915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gym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28442" y="3576840"/>
            <a:ext cx="24347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garage 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41611" y="3460499"/>
            <a:ext cx="243477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yard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1533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71" y="341430"/>
            <a:ext cx="11088914" cy="511874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074057" y="5617028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Does it have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6857999" y="5416628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it does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857998" y="5979885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it doesn’t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09055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71" y="341430"/>
            <a:ext cx="11088914" cy="511874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074057" y="5617028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Does it have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6857999" y="5416628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it does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857998" y="5979885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it doesn’t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74571" y="834963"/>
            <a:ext cx="26633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Use your own idea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83429" y="2830286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8868226" y="2900800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/>
          <p:cNvSpPr/>
          <p:nvPr/>
        </p:nvSpPr>
        <p:spPr>
          <a:xfrm>
            <a:off x="8868226" y="4647373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6335485" y="4631460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/>
          <p:cNvSpPr/>
          <p:nvPr/>
        </p:nvSpPr>
        <p:spPr>
          <a:xfrm>
            <a:off x="3548741" y="4603429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849082" y="4647373"/>
            <a:ext cx="580571" cy="4789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98987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35299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6138" y="3046428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5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- Rise intonation at the end of Y/N questions.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- Ask and answer about their houses.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" y="651417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7909"/>
            <a:ext cx="1744825" cy="70912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Pre-Speaking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825" y="307909"/>
            <a:ext cx="10338355" cy="440042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>
            <a:off x="2213510" y="1538088"/>
            <a:ext cx="2053690" cy="4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>
            <a:off x="5997511" y="1552175"/>
            <a:ext cx="2053690" cy="4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 flipV="1">
            <a:off x="3240355" y="1814286"/>
            <a:ext cx="2757156" cy="213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0DA5E9-1569-4E25-94B2-5E5B8EEB34C7}"/>
              </a:ext>
            </a:extLst>
          </p:cNvPr>
          <p:cNvCxnSpPr/>
          <p:nvPr/>
        </p:nvCxnSpPr>
        <p:spPr>
          <a:xfrm flipV="1">
            <a:off x="8716917" y="1569720"/>
            <a:ext cx="1097643" cy="176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2528" y="1949781"/>
            <a:ext cx="20193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balcony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528" y="2622008"/>
            <a:ext cx="20193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garage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528" y="3293391"/>
            <a:ext cx="20193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A gym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34000" y="1880569"/>
            <a:ext cx="77781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you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1074057" y="5693228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Does it have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6857996" y="5733059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it does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857997" y="6246973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it doesn’t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1121876" y="4618395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 you live in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857998" y="4513766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 do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6857997" y="5038923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 don’t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70737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7909"/>
            <a:ext cx="1744825" cy="70912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Pre-Speaking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825" y="307909"/>
            <a:ext cx="10338355" cy="440042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334000" y="1880569"/>
            <a:ext cx="77781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you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1074057" y="5693228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Does it have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6857996" y="5733059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it does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857997" y="6246973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it doesn’t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1121876" y="4618395"/>
            <a:ext cx="4601029" cy="725715"/>
          </a:xfrm>
          <a:prstGeom prst="wedgeRoundRectCallout">
            <a:avLst>
              <a:gd name="adj1" fmla="val -68184"/>
              <a:gd name="adj2" fmla="val 55834"/>
              <a:gd name="adj3" fmla="val 1666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Do you live in a ____?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6857998" y="4513766"/>
            <a:ext cx="4601029" cy="461659"/>
          </a:xfrm>
          <a:prstGeom prst="wedgeRoundRectCallout">
            <a:avLst>
              <a:gd name="adj1" fmla="val 63047"/>
              <a:gd name="adj2" fmla="val 45849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Yes, I do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6857997" y="5038923"/>
            <a:ext cx="4601029" cy="461659"/>
          </a:xfrm>
          <a:prstGeom prst="wedgeRoundRectCallout">
            <a:avLst>
              <a:gd name="adj1" fmla="val 63993"/>
              <a:gd name="adj2" fmla="val -2960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ysClr val="windowText" lastClr="000000"/>
                </a:solidFill>
              </a:rPr>
              <a:t>No, I don’t</a:t>
            </a:r>
            <a:endParaRPr lang="vi-VN" sz="3500" dirty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940466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965" y="438537"/>
            <a:ext cx="1884786" cy="70912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Post-Speaking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8171" y="2552441"/>
            <a:ext cx="9506857" cy="3416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42021"/>
                </a:solidFill>
                <a:latin typeface="+mj-lt"/>
              </a:rPr>
              <a:t>In our group, </a:t>
            </a:r>
            <a:r>
              <a:rPr lang="en-US" sz="3600" u="sng" dirty="0">
                <a:solidFill>
                  <a:srgbClr val="242021"/>
                </a:solidFill>
                <a:latin typeface="+mj-lt"/>
              </a:rPr>
              <a:t>two</a:t>
            </a:r>
            <a:r>
              <a:rPr lang="en-US" sz="3600" dirty="0">
                <a:solidFill>
                  <a:srgbClr val="242021"/>
                </a:solidFill>
                <a:latin typeface="+mj-lt"/>
              </a:rPr>
              <a:t> people live in houses. </a:t>
            </a:r>
          </a:p>
          <a:p>
            <a:r>
              <a:rPr lang="en-US" sz="3600" u="sng" dirty="0">
                <a:solidFill>
                  <a:srgbClr val="242021"/>
                </a:solidFill>
                <a:latin typeface="+mj-lt"/>
              </a:rPr>
              <a:t>Two</a:t>
            </a:r>
            <a:r>
              <a:rPr lang="en-US" sz="3600" dirty="0">
                <a:solidFill>
                  <a:srgbClr val="242021"/>
                </a:solidFill>
                <a:latin typeface="+mj-lt"/>
              </a:rPr>
              <a:t> people live in apartments. </a:t>
            </a:r>
          </a:p>
          <a:p>
            <a:r>
              <a:rPr lang="en-US" sz="3600" u="sng" dirty="0">
                <a:solidFill>
                  <a:srgbClr val="242021"/>
                </a:solidFill>
                <a:latin typeface="+mj-lt"/>
              </a:rPr>
              <a:t>Three</a:t>
            </a:r>
            <a:r>
              <a:rPr lang="en-US" sz="3600" dirty="0">
                <a:solidFill>
                  <a:srgbClr val="242021"/>
                </a:solidFill>
                <a:latin typeface="+mj-lt"/>
              </a:rPr>
              <a:t> people have balconies.</a:t>
            </a:r>
            <a:br>
              <a:rPr lang="en-US" sz="3600" dirty="0">
                <a:solidFill>
                  <a:srgbClr val="242021"/>
                </a:solidFill>
                <a:latin typeface="+mj-lt"/>
              </a:rPr>
            </a:br>
            <a:r>
              <a:rPr lang="en-US" sz="3600" dirty="0">
                <a:solidFill>
                  <a:srgbClr val="242021"/>
                </a:solidFill>
                <a:latin typeface="+mj-lt"/>
              </a:rPr>
              <a:t>…………………………..</a:t>
            </a:r>
          </a:p>
          <a:p>
            <a:r>
              <a:rPr lang="en-US" sz="3600" dirty="0">
                <a:solidFill>
                  <a:srgbClr val="242021"/>
                </a:solidFill>
                <a:latin typeface="+mj-lt"/>
              </a:rPr>
              <a:t>…………………………..</a:t>
            </a:r>
          </a:p>
          <a:p>
            <a:r>
              <a:rPr lang="en-US" sz="3600" dirty="0">
                <a:solidFill>
                  <a:srgbClr val="242021"/>
                </a:solidFill>
                <a:latin typeface="+mj-lt"/>
              </a:rPr>
              <a:t>…………………………..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2801257" y="416558"/>
            <a:ext cx="8868230" cy="1404777"/>
          </a:xfrm>
          <a:prstGeom prst="wedgeEllipseCallout">
            <a:avLst>
              <a:gd name="adj1" fmla="val -50141"/>
              <a:gd name="adj2" fmla="val 6663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FuturaLT-Heavy"/>
              </a:rPr>
              <a:t>b. Report to the class about your group.</a:t>
            </a:r>
            <a:r>
              <a:rPr lang="en-US" sz="3500" dirty="0">
                <a:solidFill>
                  <a:srgbClr val="FF0000"/>
                </a:solidFill>
              </a:rPr>
              <a:t> </a:t>
            </a:r>
            <a:endParaRPr lang="vi-VN" sz="35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204177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24236" y="1255160"/>
            <a:ext cx="7261715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RULES: 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Add more information to the sentence to make it longer.</a:t>
            </a: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The group that can make the sentence the longest with correct grammar and spelling will be the winner.</a:t>
            </a:r>
            <a:endParaRPr lang="en-US" sz="2400" b="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BEA6FE-624E-C195-070D-07167BC9DDE9}"/>
              </a:ext>
            </a:extLst>
          </p:cNvPr>
          <p:cNvSpPr/>
          <p:nvPr/>
        </p:nvSpPr>
        <p:spPr>
          <a:xfrm>
            <a:off x="4024236" y="3226388"/>
            <a:ext cx="7261715" cy="24006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EXAMPLE: 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Teacher’s sentence: 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 house has a gym.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Team 1: 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 house has a gym </a:t>
            </a:r>
            <a:r>
              <a:rPr lang="en-US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and a garage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Team 2: 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 house has a gym and a garage. </a:t>
            </a:r>
            <a:r>
              <a:rPr lang="en-US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The garage is very big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Team 3: 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 house has a gym and a garage. The garage is very big. </a:t>
            </a:r>
            <a:r>
              <a:rPr lang="en-US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There are 3 cars in the garage.</a:t>
            </a:r>
            <a:endParaRPr lang="en-US" b="0" dirty="0">
              <a:solidFill>
                <a:srgbClr val="FF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Team 4: </a:t>
            </a:r>
            <a:r>
              <a:rPr lang="en-US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 house has a gym and a garage. The garage is very big. </a:t>
            </a:r>
            <a:r>
              <a:rPr lang="en-US" b="0" i="1" u="none" strike="noStrike" dirty="0">
                <a:effectLst/>
                <a:latin typeface="Times New Roman" panose="02020603050405020304" pitchFamily="18" charset="0"/>
              </a:rPr>
              <a:t>There are 3 cars in the garage. </a:t>
            </a:r>
            <a:r>
              <a:rPr lang="en-US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There is a yard in front of my house. </a:t>
            </a:r>
            <a:endParaRPr lang="en-US" sz="2400" b="0" dirty="0">
              <a:effectLst/>
            </a:endParaRPr>
          </a:p>
        </p:txBody>
      </p:sp>
      <p:pic>
        <p:nvPicPr>
          <p:cNvPr id="1026" name="Picture 2" descr="The Chain Game | Board Game | BoardGameGeek">
            <a:extLst>
              <a:ext uri="{FF2B5EF4-FFF2-40B4-BE49-F238E27FC236}">
                <a16:creationId xmlns:a16="http://schemas.microsoft.com/office/drawing/2014/main" id="{E45BD10C-497A-229E-B65F-2A9AB5B0E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5" y="1626383"/>
            <a:ext cx="2976133" cy="360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739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32391" y="2294265"/>
            <a:ext cx="9904867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u="sng" dirty="0">
                <a:solidFill>
                  <a:srgbClr val="FF000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- Rise intonation at the end of Y/N questions.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- Ask and answer about our houses.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960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PROJECT UNIT 1:</a:t>
            </a:r>
          </a:p>
        </p:txBody>
      </p:sp>
      <p:sp>
        <p:nvSpPr>
          <p:cNvPr id="5" name="Rectangle 4"/>
          <p:cNvSpPr/>
          <p:nvPr/>
        </p:nvSpPr>
        <p:spPr>
          <a:xfrm>
            <a:off x="833317" y="1653384"/>
            <a:ext cx="10525365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b="1" u="sng" dirty="0"/>
              <a:t>Group 1:</a:t>
            </a:r>
            <a:r>
              <a:rPr lang="en-US" sz="3000" dirty="0"/>
              <a:t> Introduce the city “Rome” – Italy by making a presentation in </a:t>
            </a:r>
            <a:r>
              <a:rPr lang="en-US" sz="3000" dirty="0" err="1"/>
              <a:t>Powerpoint</a:t>
            </a:r>
            <a:endParaRPr lang="en-US" sz="3000" dirty="0"/>
          </a:p>
          <a:p>
            <a:r>
              <a:rPr lang="en-US" sz="3000" b="1" u="sng" dirty="0"/>
              <a:t>Group 2:</a:t>
            </a:r>
            <a:r>
              <a:rPr lang="en-US" sz="3000" dirty="0"/>
              <a:t> Introduce the place “Sapa” – Viet Nam by making a poster</a:t>
            </a:r>
          </a:p>
          <a:p>
            <a:r>
              <a:rPr lang="en-US" sz="3000" b="1" u="sng" dirty="0"/>
              <a:t>Group 3</a:t>
            </a:r>
            <a:r>
              <a:rPr lang="en-US" sz="3000" b="1" dirty="0"/>
              <a:t>:</a:t>
            </a:r>
            <a:r>
              <a:rPr lang="en-US" sz="3000" dirty="0"/>
              <a:t> Introduce the place “Sydney” – Australia by making a video</a:t>
            </a:r>
          </a:p>
          <a:p>
            <a:r>
              <a:rPr lang="en-US" sz="3000" b="1" u="sng" dirty="0"/>
              <a:t>Group 4</a:t>
            </a:r>
            <a:r>
              <a:rPr lang="en-US" sz="3000" b="1" dirty="0"/>
              <a:t>:</a:t>
            </a:r>
            <a:r>
              <a:rPr lang="en-US" sz="3000" dirty="0"/>
              <a:t> Introduce the city “New York” – the USA by making a presentation in </a:t>
            </a:r>
            <a:r>
              <a:rPr lang="en-US" sz="3000" dirty="0" err="1"/>
              <a:t>Powerpoint</a:t>
            </a:r>
            <a:endParaRPr lang="vi-VN" sz="3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740030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960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PROJECT UNIT 1: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DE2DB0-84EC-BD4A-EA1D-D53343B95B8E}"/>
              </a:ext>
            </a:extLst>
          </p:cNvPr>
          <p:cNvSpPr txBox="1"/>
          <p:nvPr/>
        </p:nvSpPr>
        <p:spPr>
          <a:xfrm>
            <a:off x="509483" y="1659285"/>
            <a:ext cx="50907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Your presentation should include this following information about the city: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(population, character)</a:t>
            </a:r>
            <a:endParaRPr lang="en-US" sz="28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</a:t>
            </a:r>
            <a:r>
              <a:rPr lang="en-US" sz="28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andmarks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Speciality</a:t>
            </a: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(Food &amp; Drink)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he best cities in the world: 2022 Readers' Choice Awards | CN Traveller">
            <a:extLst>
              <a:ext uri="{FF2B5EF4-FFF2-40B4-BE49-F238E27FC236}">
                <a16:creationId xmlns:a16="http://schemas.microsoft.com/office/drawing/2014/main" id="{8B97C422-A554-CAC1-3C8D-78D54D1F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201" y="1929944"/>
            <a:ext cx="609741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959026"/>
      </p:ext>
    </p:extLst>
  </p:cSld>
  <p:clrMapOvr>
    <a:masterClrMapping/>
  </p:clrMapOvr>
  <p:transition spd="med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200" y="1646758"/>
            <a:ext cx="1132840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US" sz="3600" i="1" dirty="0">
                <a:solidFill>
                  <a:srgbClr val="0070C0"/>
                </a:solidFill>
              </a:rPr>
              <a:t>- Review the vocabulary and grammar notes in </a:t>
            </a:r>
            <a:r>
              <a:rPr lang="en-US" sz="3600" b="1" i="1" dirty="0">
                <a:solidFill>
                  <a:srgbClr val="0070C0"/>
                </a:solidFill>
              </a:rPr>
              <a:t>Tiếng Anh 6 i-Learn Smart World Notebook</a:t>
            </a:r>
            <a:r>
              <a:rPr lang="en-US" sz="3600" i="1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en-US" sz="3600" i="1" dirty="0">
                <a:solidFill>
                  <a:srgbClr val="0070C0"/>
                </a:solidFill>
              </a:rPr>
              <a:t>- Play the consolation games in </a:t>
            </a:r>
            <a:r>
              <a:rPr lang="en-US" sz="3600" b="1" i="1" dirty="0">
                <a:solidFill>
                  <a:srgbClr val="0070C0"/>
                </a:solidFill>
              </a:rPr>
              <a:t>Tiếng Anh 6 i-Learn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u="sng" dirty="0">
                <a:solidFill>
                  <a:srgbClr val="0070C0"/>
                </a:solidFill>
                <a:hlinkClick r:id="rId2"/>
              </a:rPr>
              <a:t>www.eduhome.com.vn</a:t>
            </a:r>
            <a:endParaRPr lang="vi-VN" sz="3600" dirty="0">
              <a:solidFill>
                <a:srgbClr val="0070C0"/>
              </a:solidFill>
            </a:endParaRPr>
          </a:p>
          <a:p>
            <a:pPr lvl="0"/>
            <a:r>
              <a:rPr lang="en-US" sz="3600" i="1" dirty="0">
                <a:solidFill>
                  <a:srgbClr val="0070C0"/>
                </a:solidFill>
              </a:rPr>
              <a:t>- Prepare the next lesson (page 9 - SB)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" y="6506554"/>
            <a:ext cx="3340255" cy="292309"/>
          </a:xfrm>
          <a:prstGeom prst="rect">
            <a:avLst/>
          </a:prstGeom>
          <a:solidFill>
            <a:srgbClr val="F58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Tiếng anh 6 i-Learn Smart World 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4676806" y="352634"/>
            <a:ext cx="751519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Give the correct form of the verbs in brackets.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9C43-3A36-3E65-9A6D-1357FEB2D877}"/>
              </a:ext>
            </a:extLst>
          </p:cNvPr>
          <p:cNvSpPr txBox="1"/>
          <p:nvPr/>
        </p:nvSpPr>
        <p:spPr>
          <a:xfrm>
            <a:off x="1084811" y="5118132"/>
            <a:ext cx="8308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 ___________  (live) in an apartment.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What Is a Luxury Apartment? | Apartments.com">
            <a:extLst>
              <a:ext uri="{FF2B5EF4-FFF2-40B4-BE49-F238E27FC236}">
                <a16:creationId xmlns:a16="http://schemas.microsoft.com/office/drawing/2014/main" id="{9D6A91E7-75FA-8812-CBC2-E656DB6A5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227" y="1478290"/>
            <a:ext cx="4899545" cy="32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784E39-32F6-C2ED-CE0F-D20362878CF0}"/>
              </a:ext>
            </a:extLst>
          </p:cNvPr>
          <p:cNvSpPr txBox="1"/>
          <p:nvPr/>
        </p:nvSpPr>
        <p:spPr>
          <a:xfrm>
            <a:off x="2448099" y="5118132"/>
            <a:ext cx="976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i="1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live</a:t>
            </a:r>
            <a:endParaRPr lang="en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8589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4676806" y="352634"/>
            <a:ext cx="751519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Give the correct form of the verbs in brackets.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9C43-3A36-3E65-9A6D-1357FEB2D877}"/>
              </a:ext>
            </a:extLst>
          </p:cNvPr>
          <p:cNvSpPr txBox="1"/>
          <p:nvPr/>
        </p:nvSpPr>
        <p:spPr>
          <a:xfrm>
            <a:off x="1049482" y="5508268"/>
            <a:ext cx="8308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Her house ______________ (not have) a yard.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84E39-32F6-C2ED-CE0F-D20362878CF0}"/>
              </a:ext>
            </a:extLst>
          </p:cNvPr>
          <p:cNvSpPr txBox="1"/>
          <p:nvPr/>
        </p:nvSpPr>
        <p:spPr>
          <a:xfrm>
            <a:off x="3646227" y="5379710"/>
            <a:ext cx="2755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d</a:t>
            </a:r>
            <a:r>
              <a:rPr lang="en-US" sz="3200" b="0" i="1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oesn’t have</a:t>
            </a:r>
            <a:endParaRPr lang="en-VN" sz="3200" dirty="0">
              <a:solidFill>
                <a:srgbClr val="C00000"/>
              </a:solidFill>
            </a:endParaRPr>
          </a:p>
        </p:txBody>
      </p:sp>
      <p:pic>
        <p:nvPicPr>
          <p:cNvPr id="8194" name="Picture 2" descr="How to Draw a House Step by Step - EasyLineDrawing">
            <a:extLst>
              <a:ext uri="{FF2B5EF4-FFF2-40B4-BE49-F238E27FC236}">
                <a16:creationId xmlns:a16="http://schemas.microsoft.com/office/drawing/2014/main" id="{987A27A0-B60D-209E-3FCF-B4C826DA4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31" y="1287404"/>
            <a:ext cx="5290589" cy="37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475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4676806" y="352634"/>
            <a:ext cx="751519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Give the correct form of the verbs in brackets.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9C43-3A36-3E65-9A6D-1357FEB2D877}"/>
              </a:ext>
            </a:extLst>
          </p:cNvPr>
          <p:cNvSpPr txBox="1"/>
          <p:nvPr/>
        </p:nvSpPr>
        <p:spPr>
          <a:xfrm>
            <a:off x="1049481" y="5508268"/>
            <a:ext cx="95741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There _______ (be) a swimming pool in his house.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84E39-32F6-C2ED-CE0F-D20362878CF0}"/>
              </a:ext>
            </a:extLst>
          </p:cNvPr>
          <p:cNvSpPr txBox="1"/>
          <p:nvPr/>
        </p:nvSpPr>
        <p:spPr>
          <a:xfrm>
            <a:off x="3080904" y="5484705"/>
            <a:ext cx="2755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is</a:t>
            </a:r>
            <a:endParaRPr lang="en-VN" sz="3200" dirty="0">
              <a:solidFill>
                <a:srgbClr val="C00000"/>
              </a:solidFill>
            </a:endParaRPr>
          </a:p>
        </p:txBody>
      </p:sp>
      <p:pic>
        <p:nvPicPr>
          <p:cNvPr id="10242" name="Picture 2" descr="Top 10 most beautiful houses in the world 2023">
            <a:extLst>
              <a:ext uri="{FF2B5EF4-FFF2-40B4-BE49-F238E27FC236}">
                <a16:creationId xmlns:a16="http://schemas.microsoft.com/office/drawing/2014/main" id="{8695E3A8-5D9B-59D6-961E-B28FD1B80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588" y="1379738"/>
            <a:ext cx="6544823" cy="385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88468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4676806" y="352634"/>
            <a:ext cx="751519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Give the correct form of the verbs in brackets.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9C43-3A36-3E65-9A6D-1357FEB2D877}"/>
              </a:ext>
            </a:extLst>
          </p:cNvPr>
          <p:cNvSpPr txBox="1"/>
          <p:nvPr/>
        </p:nvSpPr>
        <p:spPr>
          <a:xfrm>
            <a:off x="1049481" y="5508268"/>
            <a:ext cx="95741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_____ your house _____ (have) a gym?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84E39-32F6-C2ED-CE0F-D20362878CF0}"/>
              </a:ext>
            </a:extLst>
          </p:cNvPr>
          <p:cNvSpPr txBox="1"/>
          <p:nvPr/>
        </p:nvSpPr>
        <p:spPr>
          <a:xfrm>
            <a:off x="1568336" y="5508267"/>
            <a:ext cx="2755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Does</a:t>
            </a:r>
            <a:endParaRPr lang="en-VN" sz="3200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5EEE0A-C870-0129-8860-56DBE16D70FB}"/>
              </a:ext>
            </a:extLst>
          </p:cNvPr>
          <p:cNvSpPr txBox="1"/>
          <p:nvPr/>
        </p:nvSpPr>
        <p:spPr>
          <a:xfrm>
            <a:off x="4676806" y="5508267"/>
            <a:ext cx="2755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have</a:t>
            </a:r>
            <a:endParaRPr lang="en-VN" sz="3200" dirty="0">
              <a:solidFill>
                <a:srgbClr val="C00000"/>
              </a:solidFill>
            </a:endParaRPr>
          </a:p>
        </p:txBody>
      </p:sp>
      <p:pic>
        <p:nvPicPr>
          <p:cNvPr id="12290" name="Picture 2" descr="5 Tiêu chí làm nên dịch vụ tập gym tiêu chuẩn quốc tế - Level Fitness -  Level Fitness &amp; Yoga">
            <a:extLst>
              <a:ext uri="{FF2B5EF4-FFF2-40B4-BE49-F238E27FC236}">
                <a16:creationId xmlns:a16="http://schemas.microsoft.com/office/drawing/2014/main" id="{4A94AB28-26B7-4501-664A-373CF4DD2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553" y="1550310"/>
            <a:ext cx="5298757" cy="351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6159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4676806" y="352634"/>
            <a:ext cx="751519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Give the correct form of the verbs in brackets.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49C43-3A36-3E65-9A6D-1357FEB2D877}"/>
              </a:ext>
            </a:extLst>
          </p:cNvPr>
          <p:cNvSpPr txBox="1"/>
          <p:nvPr/>
        </p:nvSpPr>
        <p:spPr>
          <a:xfrm>
            <a:off x="1049481" y="5508268"/>
            <a:ext cx="10405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______ you ______ (want) to have a room with a balcony?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84E39-32F6-C2ED-CE0F-D20362878CF0}"/>
              </a:ext>
            </a:extLst>
          </p:cNvPr>
          <p:cNvSpPr txBox="1"/>
          <p:nvPr/>
        </p:nvSpPr>
        <p:spPr>
          <a:xfrm>
            <a:off x="1838845" y="5508265"/>
            <a:ext cx="11249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Do</a:t>
            </a:r>
            <a:endParaRPr lang="en-VN" sz="3200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5EEE0A-C870-0129-8860-56DBE16D70FB}"/>
              </a:ext>
            </a:extLst>
          </p:cNvPr>
          <p:cNvSpPr txBox="1"/>
          <p:nvPr/>
        </p:nvSpPr>
        <p:spPr>
          <a:xfrm>
            <a:off x="3753197" y="5508266"/>
            <a:ext cx="27556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i="1" dirty="0">
                <a:solidFill>
                  <a:srgbClr val="C00000"/>
                </a:solidFill>
                <a:latin typeface="Times New Roman" panose="02020603050405020304" pitchFamily="18" charset="0"/>
              </a:rPr>
              <a:t>want</a:t>
            </a:r>
            <a:endParaRPr lang="en-VN" sz="3200" dirty="0">
              <a:solidFill>
                <a:srgbClr val="C00000"/>
              </a:solidFill>
            </a:endParaRPr>
          </a:p>
        </p:txBody>
      </p:sp>
      <p:pic>
        <p:nvPicPr>
          <p:cNvPr id="14338" name="Picture 2" descr="Ideas for decorating balconies and terraces in spring - IKEA Spain">
            <a:extLst>
              <a:ext uri="{FF2B5EF4-FFF2-40B4-BE49-F238E27FC236}">
                <a16:creationId xmlns:a16="http://schemas.microsoft.com/office/drawing/2014/main" id="{0FFC6B98-02F1-294A-B67B-EA9497365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828" y="1425741"/>
            <a:ext cx="5012575" cy="375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3199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96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6644</TotalTime>
  <Words>799</Words>
  <Application>Microsoft Macintosh PowerPoint</Application>
  <PresentationFormat>Widescreen</PresentationFormat>
  <Paragraphs>127</Paragraphs>
  <Slides>30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FuturaLT-Heavy</vt:lpstr>
      <vt:lpstr>Noto Sans Symbols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Microsoft Office User</cp:lastModifiedBy>
  <cp:revision>158</cp:revision>
  <dcterms:created xsi:type="dcterms:W3CDTF">2020-12-08T03:17:05Z</dcterms:created>
  <dcterms:modified xsi:type="dcterms:W3CDTF">2023-09-13T15:56:59Z</dcterms:modified>
</cp:coreProperties>
</file>