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9" r:id="rId2"/>
    <p:sldMasterId id="2147483691" r:id="rId3"/>
    <p:sldMasterId id="2147483698" r:id="rId4"/>
  </p:sldMasterIdLst>
  <p:sldIdLst>
    <p:sldId id="264" r:id="rId5"/>
    <p:sldId id="265" r:id="rId6"/>
    <p:sldId id="266" r:id="rId7"/>
    <p:sldId id="268" r:id="rId8"/>
    <p:sldId id="267" r:id="rId9"/>
    <p:sldId id="271" r:id="rId10"/>
    <p:sldId id="273" r:id="rId11"/>
    <p:sldId id="278" r:id="rId12"/>
    <p:sldId id="272" r:id="rId13"/>
    <p:sldId id="274" r:id="rId14"/>
    <p:sldId id="275" r:id="rId15"/>
    <p:sldId id="277" r:id="rId16"/>
    <p:sldId id="276" r:id="rId17"/>
    <p:sldId id="279" r:id="rId18"/>
    <p:sldId id="280" r:id="rId19"/>
    <p:sldId id="282" r:id="rId20"/>
    <p:sldId id="283" r:id="rId21"/>
    <p:sldId id="284" r:id="rId22"/>
    <p:sldId id="286" r:id="rId23"/>
    <p:sldId id="287" r:id="rId24"/>
    <p:sldId id="288" r:id="rId25"/>
    <p:sldId id="289" r:id="rId26"/>
    <p:sldId id="290" r:id="rId27"/>
    <p:sldId id="291" r:id="rId28"/>
    <p:sldId id="301" r:id="rId29"/>
    <p:sldId id="309" r:id="rId30"/>
    <p:sldId id="285" r:id="rId31"/>
    <p:sldId id="311" r:id="rId32"/>
    <p:sldId id="293" r:id="rId33"/>
    <p:sldId id="294" r:id="rId34"/>
    <p:sldId id="292" r:id="rId35"/>
    <p:sldId id="298" r:id="rId36"/>
    <p:sldId id="296" r:id="rId37"/>
    <p:sldId id="295" r:id="rId38"/>
    <p:sldId id="297" r:id="rId39"/>
    <p:sldId id="299" r:id="rId40"/>
    <p:sldId id="300" r:id="rId41"/>
    <p:sldId id="302" r:id="rId42"/>
    <p:sldId id="313" r:id="rId43"/>
    <p:sldId id="315" r:id="rId44"/>
    <p:sldId id="316" r:id="rId45"/>
    <p:sldId id="312" r:id="rId46"/>
    <p:sldId id="303" r:id="rId47"/>
    <p:sldId id="304" r:id="rId48"/>
    <p:sldId id="306" r:id="rId49"/>
    <p:sldId id="305" r:id="rId50"/>
    <p:sldId id="307" r:id="rId51"/>
    <p:sldId id="317" r:id="rId52"/>
    <p:sldId id="308" r:id="rId53"/>
    <p:sldId id="318" r:id="rId54"/>
    <p:sldId id="320" r:id="rId55"/>
    <p:sldId id="321" r:id="rId56"/>
    <p:sldId id="322" r:id="rId57"/>
    <p:sldId id="270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6600"/>
    <a:srgbClr val="6699FF"/>
    <a:srgbClr val="CCFFFF"/>
    <a:srgbClr val="3399FF"/>
    <a:srgbClr val="FF9933"/>
    <a:srgbClr val="33CC33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2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CB60BA-291E-4832-831C-4E69FE7D6506}" type="doc">
      <dgm:prSet loTypeId="urn:microsoft.com/office/officeart/2005/8/layout/chevron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15DD53-0A67-4E9F-9A69-5E68D3E9269B}">
      <dgm:prSet phldrT="[Text]" custT="1"/>
      <dgm:spPr/>
      <dgm:t>
        <a:bodyPr/>
        <a:lstStyle/>
        <a:p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</a:t>
          </a:r>
          <a:endParaRPr lang="en-US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5359F3-934F-4503-8344-10810CF1F3AF}" type="parTrans" cxnId="{4272D053-5F99-49B9-A4A1-31C4988AD5F8}">
      <dgm:prSet/>
      <dgm:spPr/>
      <dgm:t>
        <a:bodyPr/>
        <a:lstStyle/>
        <a:p>
          <a:endParaRPr lang="en-US"/>
        </a:p>
      </dgm:t>
    </dgm:pt>
    <dgm:pt modelId="{208086C6-ADBB-47FD-BDDE-A3F3506DF1BC}" type="sibTrans" cxnId="{4272D053-5F99-49B9-A4A1-31C4988AD5F8}">
      <dgm:prSet/>
      <dgm:spPr/>
      <dgm:t>
        <a:bodyPr/>
        <a:lstStyle/>
        <a:p>
          <a:endParaRPr lang="en-US"/>
        </a:p>
      </dgm:t>
    </dgm:pt>
    <dgm:pt modelId="{B6582DB5-796A-4FFF-97BC-FC31F6C988C3}">
      <dgm:prSet phldrT="[Text]" custT="1"/>
      <dgm:spPr/>
      <dgm:t>
        <a:bodyPr/>
        <a:lstStyle/>
        <a:p>
          <a:r>
            <a:rPr lang="en-US" sz="24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 CÔNG THỨC HÌNH HỌC KHÔNG GIAN LỚP 9</a:t>
          </a:r>
          <a:endParaRPr lang="en-US" sz="24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61F485-F145-4459-AF02-4C3742299C3E}" type="parTrans" cxnId="{A1F882A2-1D7D-49B2-98CD-E02E68DC389D}">
      <dgm:prSet/>
      <dgm:spPr/>
      <dgm:t>
        <a:bodyPr/>
        <a:lstStyle/>
        <a:p>
          <a:endParaRPr lang="en-US"/>
        </a:p>
      </dgm:t>
    </dgm:pt>
    <dgm:pt modelId="{0CB3A132-441C-43E4-8437-2B5467CE71D1}" type="sibTrans" cxnId="{A1F882A2-1D7D-49B2-98CD-E02E68DC389D}">
      <dgm:prSet/>
      <dgm:spPr/>
      <dgm:t>
        <a:bodyPr/>
        <a:lstStyle/>
        <a:p>
          <a:endParaRPr lang="en-US"/>
        </a:p>
      </dgm:t>
    </dgm:pt>
    <dgm:pt modelId="{D8AFECCF-83BB-4766-B01B-7EA651C088A8}">
      <dgm:prSet phldrT="[Text]" custT="1"/>
      <dgm:spPr/>
      <dgm:t>
        <a:bodyPr/>
        <a:lstStyle/>
        <a:p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II</a:t>
          </a:r>
          <a:endParaRPr lang="en-US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0ABED0-CD36-4A27-9A3F-12491B343C74}" type="parTrans" cxnId="{0E09E39C-F97F-47D8-BE88-E5A19F6E61C3}">
      <dgm:prSet/>
      <dgm:spPr/>
      <dgm:t>
        <a:bodyPr/>
        <a:lstStyle/>
        <a:p>
          <a:endParaRPr lang="en-US"/>
        </a:p>
      </dgm:t>
    </dgm:pt>
    <dgm:pt modelId="{27443D52-82FA-4FF5-8F39-8E8B6791AF9E}" type="sibTrans" cxnId="{0E09E39C-F97F-47D8-BE88-E5A19F6E61C3}">
      <dgm:prSet/>
      <dgm:spPr/>
      <dgm:t>
        <a:bodyPr/>
        <a:lstStyle/>
        <a:p>
          <a:endParaRPr lang="en-US"/>
        </a:p>
      </dgm:t>
    </dgm:pt>
    <dgm:pt modelId="{D857AF4C-C1CD-4809-9FBC-2CB07770C1A0}">
      <dgm:prSet phldrT="[Text]" custT="1"/>
      <dgm:spPr/>
      <dgm:t>
        <a:bodyPr/>
        <a:lstStyle/>
        <a:p>
          <a:r>
            <a:rPr lang="en-US" sz="24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 DẠNG BÀI TOÁN HÌNH HỌC KHÔNG GIAN </a:t>
          </a:r>
          <a:endParaRPr lang="en-US" sz="24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D0C5DD-642C-46CD-BD14-D3944EA3E457}" type="parTrans" cxnId="{455D7014-5204-4B64-9E63-876A759AC90B}">
      <dgm:prSet/>
      <dgm:spPr/>
      <dgm:t>
        <a:bodyPr/>
        <a:lstStyle/>
        <a:p>
          <a:endParaRPr lang="en-US"/>
        </a:p>
      </dgm:t>
    </dgm:pt>
    <dgm:pt modelId="{44EA89E1-BE0C-4CE1-9BC7-6D4B7D90527B}" type="sibTrans" cxnId="{455D7014-5204-4B64-9E63-876A759AC90B}">
      <dgm:prSet/>
      <dgm:spPr/>
      <dgm:t>
        <a:bodyPr/>
        <a:lstStyle/>
        <a:p>
          <a:endParaRPr lang="en-US"/>
        </a:p>
      </dgm:t>
    </dgm:pt>
    <dgm:pt modelId="{48DB4CEE-9398-41DF-B554-F9DD16E1DE03}">
      <dgm:prSet phldrT="[Text]" custT="1"/>
      <dgm:spPr/>
      <dgm:t>
        <a:bodyPr/>
        <a:lstStyle/>
        <a:p>
          <a:r>
            <a: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III</a:t>
          </a:r>
          <a:endParaRPr lang="en-US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64571C-5638-4ADE-8307-A5F86A952ABB}" type="parTrans" cxnId="{64B92B73-2CC1-402D-9BC7-0E4951A46C2E}">
      <dgm:prSet/>
      <dgm:spPr/>
      <dgm:t>
        <a:bodyPr/>
        <a:lstStyle/>
        <a:p>
          <a:endParaRPr lang="en-US"/>
        </a:p>
      </dgm:t>
    </dgm:pt>
    <dgm:pt modelId="{AC1C2A73-7575-4014-8D32-B5042DE3AD6F}" type="sibTrans" cxnId="{64B92B73-2CC1-402D-9BC7-0E4951A46C2E}">
      <dgm:prSet/>
      <dgm:spPr/>
      <dgm:t>
        <a:bodyPr/>
        <a:lstStyle/>
        <a:p>
          <a:endParaRPr lang="en-US"/>
        </a:p>
      </dgm:t>
    </dgm:pt>
    <dgm:pt modelId="{6C7DAA1C-96E2-4BCA-9A89-99D26B05BF7A}">
      <dgm:prSet phldrT="[Text]" custT="1"/>
      <dgm:spPr/>
      <dgm:t>
        <a:bodyPr/>
        <a:lstStyle/>
        <a:p>
          <a:r>
            <a:rPr lang="en-US" sz="24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MỘT SỐ LỖI HỌC SINH THƯỜNG MẮC PHẢI</a:t>
          </a:r>
          <a:endParaRPr lang="en-US" sz="24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AC788C-FC64-4E8E-B2AC-CC4AC85471D7}" type="parTrans" cxnId="{7946A513-C724-43EF-B8CE-EA850E305A39}">
      <dgm:prSet/>
      <dgm:spPr/>
      <dgm:t>
        <a:bodyPr/>
        <a:lstStyle/>
        <a:p>
          <a:endParaRPr lang="en-US"/>
        </a:p>
      </dgm:t>
    </dgm:pt>
    <dgm:pt modelId="{A46918E8-E3A0-412C-BBA4-2D81ECD96AE7}" type="sibTrans" cxnId="{7946A513-C724-43EF-B8CE-EA850E305A39}">
      <dgm:prSet/>
      <dgm:spPr/>
      <dgm:t>
        <a:bodyPr/>
        <a:lstStyle/>
        <a:p>
          <a:endParaRPr lang="en-US"/>
        </a:p>
      </dgm:t>
    </dgm:pt>
    <dgm:pt modelId="{ADFDF389-4AB1-4EB0-B890-D9FDAC46E2CA}" type="pres">
      <dgm:prSet presAssocID="{61CB60BA-291E-4832-831C-4E69FE7D650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41F3B49-CC88-4FD1-9849-9D8F60106E3D}" type="pres">
      <dgm:prSet presAssocID="{4115DD53-0A67-4E9F-9A69-5E68D3E9269B}" presName="composite" presStyleCnt="0"/>
      <dgm:spPr/>
      <dgm:t>
        <a:bodyPr/>
        <a:lstStyle/>
        <a:p>
          <a:endParaRPr lang="en-US"/>
        </a:p>
      </dgm:t>
    </dgm:pt>
    <dgm:pt modelId="{7FDCD64A-EEC6-4082-8A1C-9E891BBA3C11}" type="pres">
      <dgm:prSet presAssocID="{4115DD53-0A67-4E9F-9A69-5E68D3E9269B}" presName="parentText" presStyleLbl="alignNode1" presStyleIdx="0" presStyleCnt="3" custLinFactNeighborY="-77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A963BB-3888-48E5-8D10-C51CBC523C41}" type="pres">
      <dgm:prSet presAssocID="{4115DD53-0A67-4E9F-9A69-5E68D3E9269B}" presName="descendantText" presStyleLbl="alignAcc1" presStyleIdx="0" presStyleCnt="3" custLinFactNeighborX="-273" custLinFactNeighborY="6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1B75FB-B380-478B-AF28-BC51168D71D9}" type="pres">
      <dgm:prSet presAssocID="{208086C6-ADBB-47FD-BDDE-A3F3506DF1BC}" presName="sp" presStyleCnt="0"/>
      <dgm:spPr/>
      <dgm:t>
        <a:bodyPr/>
        <a:lstStyle/>
        <a:p>
          <a:endParaRPr lang="en-US"/>
        </a:p>
      </dgm:t>
    </dgm:pt>
    <dgm:pt modelId="{8B874C47-C25F-4BBB-BD86-F4B33136F5AF}" type="pres">
      <dgm:prSet presAssocID="{D8AFECCF-83BB-4766-B01B-7EA651C088A8}" presName="composite" presStyleCnt="0"/>
      <dgm:spPr/>
      <dgm:t>
        <a:bodyPr/>
        <a:lstStyle/>
        <a:p>
          <a:endParaRPr lang="en-US"/>
        </a:p>
      </dgm:t>
    </dgm:pt>
    <dgm:pt modelId="{4095E914-49B0-42C2-B0B5-790528F35F86}" type="pres">
      <dgm:prSet presAssocID="{D8AFECCF-83BB-4766-B01B-7EA651C088A8}" presName="parentText" presStyleLbl="alignNode1" presStyleIdx="1" presStyleCnt="3" custLinFactNeighborY="291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36F10C-9D3D-44E0-A753-70C4C471D1D4}" type="pres">
      <dgm:prSet presAssocID="{D8AFECCF-83BB-4766-B01B-7EA651C088A8}" presName="descendantText" presStyleLbl="alignAcc1" presStyleIdx="1" presStyleCnt="3" custLinFactNeighborX="832" custLinFactNeighborY="78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D0AD59-E0E0-45AA-9F22-F69A9E27ED64}" type="pres">
      <dgm:prSet presAssocID="{27443D52-82FA-4FF5-8F39-8E8B6791AF9E}" presName="sp" presStyleCnt="0"/>
      <dgm:spPr/>
      <dgm:t>
        <a:bodyPr/>
        <a:lstStyle/>
        <a:p>
          <a:endParaRPr lang="en-US"/>
        </a:p>
      </dgm:t>
    </dgm:pt>
    <dgm:pt modelId="{D5205949-25EB-447F-977F-DA836FCBC4BE}" type="pres">
      <dgm:prSet presAssocID="{48DB4CEE-9398-41DF-B554-F9DD16E1DE03}" presName="composite" presStyleCnt="0"/>
      <dgm:spPr/>
      <dgm:t>
        <a:bodyPr/>
        <a:lstStyle/>
        <a:p>
          <a:endParaRPr lang="en-US"/>
        </a:p>
      </dgm:t>
    </dgm:pt>
    <dgm:pt modelId="{74A69CB7-9355-43A1-A1C5-D36F100B0137}" type="pres">
      <dgm:prSet presAssocID="{48DB4CEE-9398-41DF-B554-F9DD16E1DE03}" presName="parentText" presStyleLbl="alignNode1" presStyleIdx="2" presStyleCnt="3" custLinFactNeighborY="77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790E8F-0E6A-4211-AC87-F3874570085A}" type="pres">
      <dgm:prSet presAssocID="{48DB4CEE-9398-41DF-B554-F9DD16E1DE03}" presName="descendantText" presStyleLbl="alignAcc1" presStyleIdx="2" presStyleCnt="3" custLinFactNeighborY="36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5D7014-5204-4B64-9E63-876A759AC90B}" srcId="{D8AFECCF-83BB-4766-B01B-7EA651C088A8}" destId="{D857AF4C-C1CD-4809-9FBC-2CB07770C1A0}" srcOrd="0" destOrd="0" parTransId="{E0D0C5DD-642C-46CD-BD14-D3944EA3E457}" sibTransId="{44EA89E1-BE0C-4CE1-9BC7-6D4B7D90527B}"/>
    <dgm:cxn modelId="{64B92B73-2CC1-402D-9BC7-0E4951A46C2E}" srcId="{61CB60BA-291E-4832-831C-4E69FE7D6506}" destId="{48DB4CEE-9398-41DF-B554-F9DD16E1DE03}" srcOrd="2" destOrd="0" parTransId="{FD64571C-5638-4ADE-8307-A5F86A952ABB}" sibTransId="{AC1C2A73-7575-4014-8D32-B5042DE3AD6F}"/>
    <dgm:cxn modelId="{0E09E39C-F97F-47D8-BE88-E5A19F6E61C3}" srcId="{61CB60BA-291E-4832-831C-4E69FE7D6506}" destId="{D8AFECCF-83BB-4766-B01B-7EA651C088A8}" srcOrd="1" destOrd="0" parTransId="{360ABED0-CD36-4A27-9A3F-12491B343C74}" sibTransId="{27443D52-82FA-4FF5-8F39-8E8B6791AF9E}"/>
    <dgm:cxn modelId="{EEDDC58B-AA04-46CF-8DE4-6B325FB3BC9C}" type="presOf" srcId="{61CB60BA-291E-4832-831C-4E69FE7D6506}" destId="{ADFDF389-4AB1-4EB0-B890-D9FDAC46E2CA}" srcOrd="0" destOrd="0" presId="urn:microsoft.com/office/officeart/2005/8/layout/chevron2"/>
    <dgm:cxn modelId="{BB265C27-C484-4C7A-AF59-A221B77DCAC8}" type="presOf" srcId="{D857AF4C-C1CD-4809-9FBC-2CB07770C1A0}" destId="{4A36F10C-9D3D-44E0-A753-70C4C471D1D4}" srcOrd="0" destOrd="0" presId="urn:microsoft.com/office/officeart/2005/8/layout/chevron2"/>
    <dgm:cxn modelId="{696A5022-C3A8-400B-B551-6C46F3CA0B84}" type="presOf" srcId="{6C7DAA1C-96E2-4BCA-9A89-99D26B05BF7A}" destId="{C8790E8F-0E6A-4211-AC87-F3874570085A}" srcOrd="0" destOrd="0" presId="urn:microsoft.com/office/officeart/2005/8/layout/chevron2"/>
    <dgm:cxn modelId="{F92E5593-3787-4AEA-9DD5-E8E7FB4411EC}" type="presOf" srcId="{D8AFECCF-83BB-4766-B01B-7EA651C088A8}" destId="{4095E914-49B0-42C2-B0B5-790528F35F86}" srcOrd="0" destOrd="0" presId="urn:microsoft.com/office/officeart/2005/8/layout/chevron2"/>
    <dgm:cxn modelId="{EF5E98B5-903B-4C70-938E-E433CB77A9A9}" type="presOf" srcId="{B6582DB5-796A-4FFF-97BC-FC31F6C988C3}" destId="{C8A963BB-3888-48E5-8D10-C51CBC523C41}" srcOrd="0" destOrd="0" presId="urn:microsoft.com/office/officeart/2005/8/layout/chevron2"/>
    <dgm:cxn modelId="{8AA5B000-49B5-4DDE-B6BE-413E706CE845}" type="presOf" srcId="{4115DD53-0A67-4E9F-9A69-5E68D3E9269B}" destId="{7FDCD64A-EEC6-4082-8A1C-9E891BBA3C11}" srcOrd="0" destOrd="0" presId="urn:microsoft.com/office/officeart/2005/8/layout/chevron2"/>
    <dgm:cxn modelId="{4272D053-5F99-49B9-A4A1-31C4988AD5F8}" srcId="{61CB60BA-291E-4832-831C-4E69FE7D6506}" destId="{4115DD53-0A67-4E9F-9A69-5E68D3E9269B}" srcOrd="0" destOrd="0" parTransId="{A65359F3-934F-4503-8344-10810CF1F3AF}" sibTransId="{208086C6-ADBB-47FD-BDDE-A3F3506DF1BC}"/>
    <dgm:cxn modelId="{7946A513-C724-43EF-B8CE-EA850E305A39}" srcId="{48DB4CEE-9398-41DF-B554-F9DD16E1DE03}" destId="{6C7DAA1C-96E2-4BCA-9A89-99D26B05BF7A}" srcOrd="0" destOrd="0" parTransId="{1AAC788C-FC64-4E8E-B2AC-CC4AC85471D7}" sibTransId="{A46918E8-E3A0-412C-BBA4-2D81ECD96AE7}"/>
    <dgm:cxn modelId="{A1F882A2-1D7D-49B2-98CD-E02E68DC389D}" srcId="{4115DD53-0A67-4E9F-9A69-5E68D3E9269B}" destId="{B6582DB5-796A-4FFF-97BC-FC31F6C988C3}" srcOrd="0" destOrd="0" parTransId="{9E61F485-F145-4459-AF02-4C3742299C3E}" sibTransId="{0CB3A132-441C-43E4-8437-2B5467CE71D1}"/>
    <dgm:cxn modelId="{970F3E6C-2EB2-42D8-A22C-54F4A31202F0}" type="presOf" srcId="{48DB4CEE-9398-41DF-B554-F9DD16E1DE03}" destId="{74A69CB7-9355-43A1-A1C5-D36F100B0137}" srcOrd="0" destOrd="0" presId="urn:microsoft.com/office/officeart/2005/8/layout/chevron2"/>
    <dgm:cxn modelId="{A06F4920-B5A7-417D-B0C0-8D683C0F4E26}" type="presParOf" srcId="{ADFDF389-4AB1-4EB0-B890-D9FDAC46E2CA}" destId="{841F3B49-CC88-4FD1-9849-9D8F60106E3D}" srcOrd="0" destOrd="0" presId="urn:microsoft.com/office/officeart/2005/8/layout/chevron2"/>
    <dgm:cxn modelId="{84568A1F-4692-4EF9-BFB3-D6CC0471E822}" type="presParOf" srcId="{841F3B49-CC88-4FD1-9849-9D8F60106E3D}" destId="{7FDCD64A-EEC6-4082-8A1C-9E891BBA3C11}" srcOrd="0" destOrd="0" presId="urn:microsoft.com/office/officeart/2005/8/layout/chevron2"/>
    <dgm:cxn modelId="{31E0D62E-5391-4158-BE3C-9E9E8C3F6113}" type="presParOf" srcId="{841F3B49-CC88-4FD1-9849-9D8F60106E3D}" destId="{C8A963BB-3888-48E5-8D10-C51CBC523C41}" srcOrd="1" destOrd="0" presId="urn:microsoft.com/office/officeart/2005/8/layout/chevron2"/>
    <dgm:cxn modelId="{2E7C2984-A7C7-4067-8798-590FFC253E44}" type="presParOf" srcId="{ADFDF389-4AB1-4EB0-B890-D9FDAC46E2CA}" destId="{2B1B75FB-B380-478B-AF28-BC51168D71D9}" srcOrd="1" destOrd="0" presId="urn:microsoft.com/office/officeart/2005/8/layout/chevron2"/>
    <dgm:cxn modelId="{BCD2F3AB-A5B1-47CD-980F-BCF5F8050A22}" type="presParOf" srcId="{ADFDF389-4AB1-4EB0-B890-D9FDAC46E2CA}" destId="{8B874C47-C25F-4BBB-BD86-F4B33136F5AF}" srcOrd="2" destOrd="0" presId="urn:microsoft.com/office/officeart/2005/8/layout/chevron2"/>
    <dgm:cxn modelId="{EF036A6D-8D0E-4294-8B84-3206BDDA5D7A}" type="presParOf" srcId="{8B874C47-C25F-4BBB-BD86-F4B33136F5AF}" destId="{4095E914-49B0-42C2-B0B5-790528F35F86}" srcOrd="0" destOrd="0" presId="urn:microsoft.com/office/officeart/2005/8/layout/chevron2"/>
    <dgm:cxn modelId="{0170EA3A-CFAB-4E3F-8590-A93E7FF42684}" type="presParOf" srcId="{8B874C47-C25F-4BBB-BD86-F4B33136F5AF}" destId="{4A36F10C-9D3D-44E0-A753-70C4C471D1D4}" srcOrd="1" destOrd="0" presId="urn:microsoft.com/office/officeart/2005/8/layout/chevron2"/>
    <dgm:cxn modelId="{F5679D2A-DA5C-45DD-889B-7CDDAC4AB9A0}" type="presParOf" srcId="{ADFDF389-4AB1-4EB0-B890-D9FDAC46E2CA}" destId="{3FD0AD59-E0E0-45AA-9F22-F69A9E27ED64}" srcOrd="3" destOrd="0" presId="urn:microsoft.com/office/officeart/2005/8/layout/chevron2"/>
    <dgm:cxn modelId="{51316A5C-F247-4CDB-9E47-AFD0C1461102}" type="presParOf" srcId="{ADFDF389-4AB1-4EB0-B890-D9FDAC46E2CA}" destId="{D5205949-25EB-447F-977F-DA836FCBC4BE}" srcOrd="4" destOrd="0" presId="urn:microsoft.com/office/officeart/2005/8/layout/chevron2"/>
    <dgm:cxn modelId="{6DE63675-BCE0-41A6-B077-01BDE4FD33F8}" type="presParOf" srcId="{D5205949-25EB-447F-977F-DA836FCBC4BE}" destId="{74A69CB7-9355-43A1-A1C5-D36F100B0137}" srcOrd="0" destOrd="0" presId="urn:microsoft.com/office/officeart/2005/8/layout/chevron2"/>
    <dgm:cxn modelId="{9E88363C-AB3E-4A4A-AB81-2AB914A59144}" type="presParOf" srcId="{D5205949-25EB-447F-977F-DA836FCBC4BE}" destId="{C8790E8F-0E6A-4211-AC87-F3874570085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DCD64A-EEC6-4082-8A1C-9E891BBA3C11}">
      <dsp:nvSpPr>
        <dsp:cNvPr id="0" name=""/>
        <dsp:cNvSpPr/>
      </dsp:nvSpPr>
      <dsp:spPr>
        <a:xfrm rot="5400000">
          <a:off x="-326927" y="326927"/>
          <a:ext cx="2179519" cy="152566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</a:t>
          </a:r>
          <a:endParaRPr lang="en-US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762831"/>
        <a:ext cx="1525663" cy="653856"/>
      </dsp:txXfrm>
    </dsp:sp>
    <dsp:sp modelId="{C8A963BB-3888-48E5-8D10-C51CBC523C41}">
      <dsp:nvSpPr>
        <dsp:cNvPr id="0" name=""/>
        <dsp:cNvSpPr/>
      </dsp:nvSpPr>
      <dsp:spPr>
        <a:xfrm rot="5400000">
          <a:off x="3711559" y="-2190330"/>
          <a:ext cx="1416687" cy="58202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 CÔNG THỨC HÌNH HỌC KHÔNG GIAN LỚP 9</a:t>
          </a:r>
          <a:endParaRPr lang="en-US" sz="2400" b="1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509774" y="80612"/>
        <a:ext cx="5751101" cy="1278373"/>
      </dsp:txXfrm>
    </dsp:sp>
    <dsp:sp modelId="{4095E914-49B0-42C2-B0B5-790528F35F86}">
      <dsp:nvSpPr>
        <dsp:cNvPr id="0" name=""/>
        <dsp:cNvSpPr/>
      </dsp:nvSpPr>
      <dsp:spPr>
        <a:xfrm rot="5400000">
          <a:off x="-326927" y="2383315"/>
          <a:ext cx="2179519" cy="152566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II</a:t>
          </a:r>
          <a:endParaRPr lang="en-US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2819219"/>
        <a:ext cx="1525663" cy="653856"/>
      </dsp:txXfrm>
    </dsp:sp>
    <dsp:sp modelId="{4A36F10C-9D3D-44E0-A753-70C4C471D1D4}">
      <dsp:nvSpPr>
        <dsp:cNvPr id="0" name=""/>
        <dsp:cNvSpPr/>
      </dsp:nvSpPr>
      <dsp:spPr>
        <a:xfrm rot="5400000">
          <a:off x="3727448" y="-98067"/>
          <a:ext cx="1416687" cy="58202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 DẠNG BÀI TOÁN HÌNH HỌC KHÔNG GIAN </a:t>
          </a:r>
          <a:endParaRPr lang="en-US" sz="2400" b="1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525663" y="2172875"/>
        <a:ext cx="5751101" cy="1278373"/>
      </dsp:txXfrm>
    </dsp:sp>
    <dsp:sp modelId="{74A69CB7-9355-43A1-A1C5-D36F100B0137}">
      <dsp:nvSpPr>
        <dsp:cNvPr id="0" name=""/>
        <dsp:cNvSpPr/>
      </dsp:nvSpPr>
      <dsp:spPr>
        <a:xfrm rot="5400000">
          <a:off x="-326927" y="4312680"/>
          <a:ext cx="2179519" cy="152566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12700" stA="26000" endPos="32000" dist="12700" dir="5400000" sy="-100000" rotWithShape="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III</a:t>
          </a:r>
          <a:endParaRPr lang="en-US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4748584"/>
        <a:ext cx="1525663" cy="653856"/>
      </dsp:txXfrm>
    </dsp:sp>
    <dsp:sp modelId="{C8790E8F-0E6A-4211-AC87-F3874570085A}">
      <dsp:nvSpPr>
        <dsp:cNvPr id="0" name=""/>
        <dsp:cNvSpPr/>
      </dsp:nvSpPr>
      <dsp:spPr>
        <a:xfrm rot="5400000">
          <a:off x="3727448" y="1832623"/>
          <a:ext cx="1416687" cy="58202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MỘT SỐ LỖI HỌC SINH THƯỜNG MẮC PHẢI</a:t>
          </a:r>
          <a:endParaRPr lang="en-US" sz="2400" b="1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525663" y="4103566"/>
        <a:ext cx="5751101" cy="12783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32.wmf"/><Relationship Id="rId1" Type="http://schemas.openxmlformats.org/officeDocument/2006/relationships/image" Target="../media/image5.wmf"/><Relationship Id="rId4" Type="http://schemas.openxmlformats.org/officeDocument/2006/relationships/image" Target="../media/image48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9.wmf"/><Relationship Id="rId1" Type="http://schemas.openxmlformats.org/officeDocument/2006/relationships/image" Target="../media/image7.wmf"/><Relationship Id="rId5" Type="http://schemas.openxmlformats.org/officeDocument/2006/relationships/image" Target="../media/image51.wmf"/><Relationship Id="rId4" Type="http://schemas.openxmlformats.org/officeDocument/2006/relationships/image" Target="../media/image50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52.e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4" Type="http://schemas.openxmlformats.org/officeDocument/2006/relationships/image" Target="../media/image57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13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4" Type="http://schemas.openxmlformats.org/officeDocument/2006/relationships/image" Target="../media/image17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32.wmf"/><Relationship Id="rId1" Type="http://schemas.openxmlformats.org/officeDocument/2006/relationships/image" Target="../media/image62.wmf"/><Relationship Id="rId4" Type="http://schemas.openxmlformats.org/officeDocument/2006/relationships/image" Target="../media/image65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7" Type="http://schemas.openxmlformats.org/officeDocument/2006/relationships/image" Target="../media/image23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2.wmf"/><Relationship Id="rId4" Type="http://schemas.openxmlformats.org/officeDocument/2006/relationships/image" Target="../media/image34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0.wmf"/><Relationship Id="rId7" Type="http://schemas.openxmlformats.org/officeDocument/2006/relationships/image" Target="../media/image44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6" Type="http://schemas.openxmlformats.org/officeDocument/2006/relationships/image" Target="../media/image43.wmf"/><Relationship Id="rId5" Type="http://schemas.openxmlformats.org/officeDocument/2006/relationships/image" Target="../media/image42.wmf"/><Relationship Id="rId4" Type="http://schemas.openxmlformats.org/officeDocument/2006/relationships/image" Target="../media/image4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89B6-7133-4926-933C-386C8B18F578}" type="datetimeFigureOut">
              <a:rPr lang="en-US" smtClean="0">
                <a:solidFill>
                  <a:prstClr val="black"/>
                </a:solidFill>
              </a:rPr>
              <a:pPr/>
              <a:t>5/6/2024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712A6-C5F6-4EC1-8833-6E3AFD933E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076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89B6-7133-4926-933C-386C8B18F578}" type="datetimeFigureOut">
              <a:rPr lang="en-US" smtClean="0">
                <a:solidFill>
                  <a:prstClr val="black"/>
                </a:solidFill>
              </a:rPr>
              <a:pPr/>
              <a:t>5/6/2024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712A6-C5F6-4EC1-8833-6E3AFD933E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6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89B6-7133-4926-933C-386C8B18F578}" type="datetimeFigureOut">
              <a:rPr lang="en-US" smtClean="0">
                <a:solidFill>
                  <a:prstClr val="black"/>
                </a:solidFill>
              </a:rPr>
              <a:pPr/>
              <a:t>5/6/2024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712A6-C5F6-4EC1-8833-6E3AFD933E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307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  <a:cs typeface="Arial" panose="020B0604020202020204" pitchFamily="34" charset="0"/>
                <a:sym typeface="Arial" panose="020B0604020202020204" pitchFamily="34" charset="0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  <a:cs typeface="Arial" panose="020B0604020202020204" pitchFamily="34" charset="0"/>
                <a:sym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89B6-7133-4926-933C-386C8B18F578}" type="datetimeFigureOut">
              <a:rPr lang="en-US" smtClean="0">
                <a:solidFill>
                  <a:prstClr val="black"/>
                </a:solidFill>
              </a:rPr>
              <a:pPr/>
              <a:t>5/6/2024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712A6-C5F6-4EC1-8833-6E3AFD933E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211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89B6-7133-4926-933C-386C8B18F578}" type="datetimeFigureOut">
              <a:rPr lang="en-US" smtClean="0">
                <a:solidFill>
                  <a:prstClr val="black"/>
                </a:solidFill>
              </a:rPr>
              <a:pPr/>
              <a:t>5/6/2024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712A6-C5F6-4EC1-8833-6E3AFD933E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141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black"/>
                </a:solidFill>
                <a:effectLst/>
                <a:cs typeface="Arial" panose="020B0604020202020204" pitchFamily="34" charset="0"/>
                <a:sym typeface="Arial" panose="020B0604020202020204" pitchFamily="34" charset="0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black"/>
                </a:solidFill>
                <a:effectLst/>
                <a:cs typeface="Arial" panose="020B0604020202020204" pitchFamily="34" charset="0"/>
                <a:sym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89B6-7133-4926-933C-386C8B18F578}" type="datetimeFigureOut">
              <a:rPr lang="en-US" smtClean="0">
                <a:solidFill>
                  <a:prstClr val="black"/>
                </a:solidFill>
              </a:rPr>
              <a:pPr/>
              <a:t>5/6/2024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712A6-C5F6-4EC1-8833-6E3AFD933E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296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89B6-7133-4926-933C-386C8B18F578}" type="datetimeFigureOut">
              <a:rPr lang="en-US" smtClean="0">
                <a:solidFill>
                  <a:prstClr val="black"/>
                </a:solidFill>
              </a:rPr>
              <a:pPr/>
              <a:t>5/6/2024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712A6-C5F6-4EC1-8833-6E3AFD933E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236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89B6-7133-4926-933C-386C8B18F578}" type="datetimeFigureOut">
              <a:rPr lang="en-US" smtClean="0">
                <a:solidFill>
                  <a:prstClr val="black"/>
                </a:solidFill>
              </a:rPr>
              <a:pPr/>
              <a:t>5/6/2024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712A6-C5F6-4EC1-8833-6E3AFD933E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1746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89B6-7133-4926-933C-386C8B18F578}" type="datetimeFigureOut">
              <a:rPr lang="en-US" smtClean="0">
                <a:solidFill>
                  <a:prstClr val="black"/>
                </a:solidFill>
              </a:rPr>
              <a:pPr/>
              <a:t>5/6/2024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712A6-C5F6-4EC1-8833-6E3AFD933E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3258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1F7CD-275D-4106-97DB-BF558E3873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4662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72D70-FB4D-496B-9E55-D24F4338F8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225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89B6-7133-4926-933C-386C8B18F578}" type="datetimeFigureOut">
              <a:rPr lang="en-US" smtClean="0">
                <a:solidFill>
                  <a:prstClr val="black"/>
                </a:solidFill>
              </a:rPr>
              <a:pPr/>
              <a:t>5/6/2024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88E712A6-C5F6-4EC1-8833-6E3AFD933E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608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93C6A-7155-48AB-A686-E99CD9827B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0809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1CC89-35D0-4565-A047-7BE37100DCD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8954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6951F-6766-4B25-AC41-2B5CC63F35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086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EE3BA-FE4A-4432-A2BF-A0327C77381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5664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D4356-B6AC-4434-B6BC-C7B93ECD283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369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CABAA-F381-4CC2-AC67-834AC9B2875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869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E460E-1D1D-419D-9F9C-214A8C2DEB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2670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CE867-E476-4333-A70F-7F726E51553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818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80E266-9505-48D4-93AD-FEC137A16B6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5406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FCB7EC7-6610-4C5A-B94A-C0FE1DC1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F14-DA11-4E43-87F3-BE07CCE51531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5/6/2024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D86F19C-D440-4F57-9BDC-07395BAF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8DEB811-DCFD-4CC2-A7DD-FDD13157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132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89B6-7133-4926-933C-386C8B18F578}" type="datetimeFigureOut">
              <a:rPr lang="en-US" smtClean="0">
                <a:solidFill>
                  <a:prstClr val="black"/>
                </a:solidFill>
              </a:rPr>
              <a:pPr/>
              <a:t>5/6/2024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712A6-C5F6-4EC1-8833-6E3AFD933E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7854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D59-6977-44DD-8E4E-5EC5FBCC1A34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5/6/2024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9275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7454484-8038-40A1-A8F6-6E672B55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9C2E-4D1E-4F59-91D1-95B83ABEEBF7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5/6/2024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0FC74CE-79B6-4B2B-9C3C-FB9E11250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BDF9EEF-DFF9-4634-AC52-6B7FC573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9621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E0CB401-6D82-4712-B9E2-C59E3520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6A1F-9E99-4E72-9D09-5F6A6C41B36D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5/6/2024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B04DB14-2C5A-43F3-8064-E7F713324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B52E516-77F2-401D-B9B5-9210EF44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6984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F8139E17-5C6E-4A2B-BB0E-4DAE9E5CD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F7B2-BB06-4C2C-A0BF-C3C4D1F4133B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5/6/2024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B4A3704-8A44-465E-8FF3-26CB1F40A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FA5BFB1-52BA-4AC8-85AB-F8756C77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9263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Text">
  <p:cSld name="Title + Text"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18"/>
          <p:cNvSpPr txBox="1">
            <a:spLocks noGrp="1"/>
          </p:cNvSpPr>
          <p:nvPr>
            <p:ph type="subTitle" idx="1"/>
          </p:nvPr>
        </p:nvSpPr>
        <p:spPr>
          <a:xfrm>
            <a:off x="1186800" y="2346992"/>
            <a:ext cx="10045200" cy="370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9pPr>
          </a:lstStyle>
          <a:p>
            <a:endParaRPr/>
          </a:p>
        </p:txBody>
      </p:sp>
      <p:sp>
        <p:nvSpPr>
          <p:cNvPr id="532" name="Google Shape;532;p18"/>
          <p:cNvSpPr txBox="1">
            <a:spLocks noGrp="1"/>
          </p:cNvSpPr>
          <p:nvPr>
            <p:ph type="title"/>
          </p:nvPr>
        </p:nvSpPr>
        <p:spPr>
          <a:xfrm>
            <a:off x="6096000" y="720000"/>
            <a:ext cx="5136000" cy="138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16641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1F7CD-275D-4106-97DB-BF558E3873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174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72D70-FB4D-496B-9E55-D24F4338F8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9486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93C6A-7155-48AB-A686-E99CD9827B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8002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1CC89-35D0-4565-A047-7BE37100DCD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5159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6951F-6766-4B25-AC41-2B5CC63F35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560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89B6-7133-4926-933C-386C8B18F578}" type="datetimeFigureOut">
              <a:rPr lang="en-US" smtClean="0">
                <a:solidFill>
                  <a:prstClr val="black"/>
                </a:solidFill>
              </a:rPr>
              <a:pPr/>
              <a:t>5/6/2024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712A6-C5F6-4EC1-8833-6E3AFD933E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0651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EE3BA-FE4A-4432-A2BF-A0327C77381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9189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D4356-B6AC-4434-B6BC-C7B93ECD283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8512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CABAA-F381-4CC2-AC67-834AC9B2875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0865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E460E-1D1D-419D-9F9C-214A8C2DEB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6245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CE867-E476-4333-A70F-7F726E51553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0751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80E266-9505-48D4-93AD-FEC137A16B6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955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89B6-7133-4926-933C-386C8B18F578}" type="datetimeFigureOut">
              <a:rPr lang="en-US" smtClean="0">
                <a:solidFill>
                  <a:prstClr val="black"/>
                </a:solidFill>
              </a:rPr>
              <a:pPr/>
              <a:t>5/6/2024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712A6-C5F6-4EC1-8833-6E3AFD933E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107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89B6-7133-4926-933C-386C8B18F578}" type="datetimeFigureOut">
              <a:rPr lang="en-US" smtClean="0">
                <a:solidFill>
                  <a:prstClr val="black"/>
                </a:solidFill>
              </a:rPr>
              <a:pPr/>
              <a:t>5/6/2024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712A6-C5F6-4EC1-8833-6E3AFD933E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264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89B6-7133-4926-933C-386C8B18F578}" type="datetimeFigureOut">
              <a:rPr lang="en-US" smtClean="0">
                <a:solidFill>
                  <a:prstClr val="black"/>
                </a:solidFill>
              </a:rPr>
              <a:pPr/>
              <a:t>5/6/2024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712A6-C5F6-4EC1-8833-6E3AFD933E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843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89B6-7133-4926-933C-386C8B18F578}" type="datetimeFigureOut">
              <a:rPr lang="en-US" smtClean="0">
                <a:solidFill>
                  <a:prstClr val="black"/>
                </a:solidFill>
              </a:rPr>
              <a:pPr/>
              <a:t>5/6/2024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712A6-C5F6-4EC1-8833-6E3AFD933E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572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89B6-7133-4926-933C-386C8B18F578}" type="datetimeFigureOut">
              <a:rPr lang="en-US" smtClean="0">
                <a:solidFill>
                  <a:prstClr val="black"/>
                </a:solidFill>
              </a:rPr>
              <a:pPr/>
              <a:t>5/6/2024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712A6-C5F6-4EC1-8833-6E3AFD933E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318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A6D89B6-7133-4926-933C-386C8B18F578}" type="datetimeFigureOut">
              <a:rPr lang="en-US" smtClean="0">
                <a:solidFill>
                  <a:prstClr val="black"/>
                </a:solidFill>
                <a:cs typeface="Arial" panose="020B0604020202020204" pitchFamily="34" charset="0"/>
                <a:sym typeface="Arial" panose="020B0604020202020204" pitchFamily="34" charset="0"/>
              </a:rPr>
              <a:pPr/>
              <a:t>5/6/2024</a:t>
            </a:fld>
            <a:endParaRPr lang="en-US">
              <a:solidFill>
                <a:prstClr val="black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>
              <a:solidFill>
                <a:prstClr val="black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8E712A6-C5F6-4EC1-8833-6E3AFD933E9D}" type="slidenum">
              <a:rPr lang="en-US" smtClean="0">
                <a:solidFill>
                  <a:prstClr val="black"/>
                </a:solidFill>
                <a:cs typeface="Arial" panose="020B0604020202020204" pitchFamily="34" charset="0"/>
                <a:sym typeface="Arial" panose="020B0604020202020204" pitchFamily="34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21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C40B61-2E80-4131-BF11-619401185DD6}" type="slidenum">
              <a:rPr lang="en-US">
                <a:solidFill>
                  <a:srgbClr val="000000"/>
                </a:solidFill>
                <a:sym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480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DD17E59-F326-4EAB-9A75-5C024FF7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3E682C1-B5B6-47C4-AB88-E170BB98F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109728" tIns="54864" rIns="109728" bIns="5486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F4B4C99-2FF9-45BC-82B2-7B0E0F9BFE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l">
              <a:defRPr sz="11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63"/>
            <a:fld id="{316E9974-F0DC-4DB8-9A38-2F8F55216D11}" type="datetime1">
              <a:rPr lang="en-US" smtClean="0">
                <a:solidFill>
                  <a:srgbClr val="3F3F3F">
                    <a:tint val="75000"/>
                  </a:srgbClr>
                </a:solidFill>
              </a:rPr>
              <a:pPr defTabSz="914363"/>
              <a:t>5/6/2024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AAE8F89-1436-48C4-AAF8-D8D125555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ctr">
              <a:defRPr sz="11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63"/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8EE6940-2BBF-4D0B-8591-39778A538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r">
              <a:defRPr sz="11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63"/>
            <a:fld id="{F9C20B1D-C678-4C69-9E65-5611E138EDCC}" type="slidenum">
              <a:rPr lang="en-US" smtClean="0">
                <a:solidFill>
                  <a:srgbClr val="3F3F3F">
                    <a:tint val="75000"/>
                  </a:srgbClr>
                </a:solidFill>
              </a:rPr>
              <a:pPr defTabSz="914363"/>
              <a:t>‹#›</a:t>
            </a:fld>
            <a:endParaRPr lang="en-US">
              <a:solidFill>
                <a:srgbClr val="3F3F3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0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</p:sldLayoutIdLst>
  <p:hf sldNum="0" hdr="0" ftr="0" dt="0"/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sz="44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1" indent="-228591" algn="l" defTabSz="91436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33" kern="1200">
          <a:solidFill>
            <a:schemeClr val="tx1"/>
          </a:solidFill>
          <a:latin typeface="+mn-lt"/>
          <a:ea typeface="+mn-ea"/>
          <a:cs typeface="+mn-cs"/>
        </a:defRPr>
      </a:lvl1pPr>
      <a:lvl2pPr marL="685773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4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6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8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C40B61-2E80-4131-BF11-619401185DD6}" type="slidenum">
              <a:rPr lang="en-US">
                <a:solidFill>
                  <a:srgbClr val="000000"/>
                </a:solidFill>
                <a:sym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930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34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28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35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image" Target="../media/image27.png"/><Relationship Id="rId18" Type="http://schemas.openxmlformats.org/officeDocument/2006/relationships/image" Target="../media/image41.wmf"/><Relationship Id="rId26" Type="http://schemas.openxmlformats.org/officeDocument/2006/relationships/image" Target="../media/image9.wmf"/><Relationship Id="rId3" Type="http://schemas.openxmlformats.org/officeDocument/2006/relationships/image" Target="../media/image45.png"/><Relationship Id="rId21" Type="http://schemas.openxmlformats.org/officeDocument/2006/relationships/oleObject" Target="../embeddings/oleObject37.bin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40.wmf"/><Relationship Id="rId17" Type="http://schemas.openxmlformats.org/officeDocument/2006/relationships/oleObject" Target="../embeddings/oleObject35.bin"/><Relationship Id="rId25" Type="http://schemas.openxmlformats.org/officeDocument/2006/relationships/oleObject" Target="../embeddings/oleObject39.bin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30.png"/><Relationship Id="rId20" Type="http://schemas.openxmlformats.org/officeDocument/2006/relationships/image" Target="../media/image42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26.png"/><Relationship Id="rId11" Type="http://schemas.openxmlformats.org/officeDocument/2006/relationships/oleObject" Target="../embeddings/oleObject34.bin"/><Relationship Id="rId24" Type="http://schemas.openxmlformats.org/officeDocument/2006/relationships/image" Target="../media/image44.wmf"/><Relationship Id="rId5" Type="http://schemas.openxmlformats.org/officeDocument/2006/relationships/image" Target="../media/image25.png"/><Relationship Id="rId15" Type="http://schemas.openxmlformats.org/officeDocument/2006/relationships/image" Target="../media/image29.png"/><Relationship Id="rId23" Type="http://schemas.openxmlformats.org/officeDocument/2006/relationships/oleObject" Target="../embeddings/oleObject38.bin"/><Relationship Id="rId28" Type="http://schemas.microsoft.com/office/2007/relationships/hdphoto" Target="../media/hdphoto2.wdp"/><Relationship Id="rId10" Type="http://schemas.openxmlformats.org/officeDocument/2006/relationships/image" Target="../media/image39.wmf"/><Relationship Id="rId19" Type="http://schemas.openxmlformats.org/officeDocument/2006/relationships/oleObject" Target="../embeddings/oleObject36.bin"/><Relationship Id="rId4" Type="http://schemas.openxmlformats.org/officeDocument/2006/relationships/image" Target="../media/image24.png"/><Relationship Id="rId9" Type="http://schemas.openxmlformats.org/officeDocument/2006/relationships/oleObject" Target="../embeddings/oleObject33.bin"/><Relationship Id="rId14" Type="http://schemas.openxmlformats.org/officeDocument/2006/relationships/image" Target="../media/image28.png"/><Relationship Id="rId22" Type="http://schemas.openxmlformats.org/officeDocument/2006/relationships/image" Target="../media/image43.wmf"/><Relationship Id="rId27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2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41.bin"/><Relationship Id="rId10" Type="http://schemas.openxmlformats.org/officeDocument/2006/relationships/image" Target="../media/image4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43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51.w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48.bin"/><Relationship Id="rId5" Type="http://schemas.openxmlformats.org/officeDocument/2006/relationships/oleObject" Target="../embeddings/oleObject45.bin"/><Relationship Id="rId10" Type="http://schemas.openxmlformats.org/officeDocument/2006/relationships/image" Target="../media/image5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47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13" Type="http://schemas.openxmlformats.org/officeDocument/2006/relationships/image" Target="../media/image13.wmf"/><Relationship Id="rId3" Type="http://schemas.openxmlformats.org/officeDocument/2006/relationships/image" Target="../media/image45.png"/><Relationship Id="rId7" Type="http://schemas.openxmlformats.org/officeDocument/2006/relationships/image" Target="../media/image53.png"/><Relationship Id="rId12" Type="http://schemas.openxmlformats.org/officeDocument/2006/relationships/oleObject" Target="../embeddings/oleObject5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6.png"/><Relationship Id="rId11" Type="http://schemas.openxmlformats.org/officeDocument/2006/relationships/image" Target="../media/image52.emf"/><Relationship Id="rId5" Type="http://schemas.openxmlformats.org/officeDocument/2006/relationships/image" Target="../media/image25.png"/><Relationship Id="rId15" Type="http://schemas.openxmlformats.org/officeDocument/2006/relationships/image" Target="../media/image14.wmf"/><Relationship Id="rId10" Type="http://schemas.openxmlformats.org/officeDocument/2006/relationships/oleObject" Target="../embeddings/oleObject50.bin"/><Relationship Id="rId4" Type="http://schemas.openxmlformats.org/officeDocument/2006/relationships/image" Target="../media/image24.png"/><Relationship Id="rId9" Type="http://schemas.openxmlformats.org/officeDocument/2006/relationships/image" Target="../media/image11.wmf"/><Relationship Id="rId14" Type="http://schemas.openxmlformats.org/officeDocument/2006/relationships/oleObject" Target="../embeddings/oleObject52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3" Type="http://schemas.openxmlformats.org/officeDocument/2006/relationships/oleObject" Target="../embeddings/oleObject53.bin"/><Relationship Id="rId7" Type="http://schemas.openxmlformats.org/officeDocument/2006/relationships/oleObject" Target="../embeddings/oleObject55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54.bin"/><Relationship Id="rId10" Type="http://schemas.openxmlformats.org/officeDocument/2006/relationships/image" Target="../media/image57.wmf"/><Relationship Id="rId4" Type="http://schemas.openxmlformats.org/officeDocument/2006/relationships/image" Target="../media/image54.wmf"/><Relationship Id="rId9" Type="http://schemas.openxmlformats.org/officeDocument/2006/relationships/oleObject" Target="../embeddings/oleObject56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oleObject" Target="../embeddings/oleObject57.bin"/><Relationship Id="rId7" Type="http://schemas.openxmlformats.org/officeDocument/2006/relationships/oleObject" Target="../embeddings/oleObject59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58.bin"/><Relationship Id="rId4" Type="http://schemas.openxmlformats.org/officeDocument/2006/relationships/image" Target="../media/image13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13" Type="http://schemas.openxmlformats.org/officeDocument/2006/relationships/image" Target="../media/image62.wmf"/><Relationship Id="rId3" Type="http://schemas.openxmlformats.org/officeDocument/2006/relationships/image" Target="../media/image28.png"/><Relationship Id="rId7" Type="http://schemas.openxmlformats.org/officeDocument/2006/relationships/oleObject" Target="../embeddings/oleObject60.bin"/><Relationship Id="rId12" Type="http://schemas.openxmlformats.org/officeDocument/2006/relationships/oleObject" Target="../embeddings/oleObject62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0.png"/><Relationship Id="rId11" Type="http://schemas.openxmlformats.org/officeDocument/2006/relationships/image" Target="../media/image63.png"/><Relationship Id="rId5" Type="http://schemas.openxmlformats.org/officeDocument/2006/relationships/image" Target="../media/image26.png"/><Relationship Id="rId15" Type="http://schemas.openxmlformats.org/officeDocument/2006/relationships/image" Target="../media/image17.wmf"/><Relationship Id="rId10" Type="http://schemas.openxmlformats.org/officeDocument/2006/relationships/image" Target="../media/image61.wmf"/><Relationship Id="rId4" Type="http://schemas.openxmlformats.org/officeDocument/2006/relationships/image" Target="../media/image24.png"/><Relationship Id="rId9" Type="http://schemas.openxmlformats.org/officeDocument/2006/relationships/oleObject" Target="../embeddings/oleObject61.bin"/><Relationship Id="rId14" Type="http://schemas.openxmlformats.org/officeDocument/2006/relationships/oleObject" Target="../embeddings/oleObject63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oleObject" Target="../embeddings/oleObject64.bin"/><Relationship Id="rId7" Type="http://schemas.openxmlformats.org/officeDocument/2006/relationships/oleObject" Target="../embeddings/oleObject66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65.bin"/><Relationship Id="rId10" Type="http://schemas.openxmlformats.org/officeDocument/2006/relationships/image" Target="../media/image65.wmf"/><Relationship Id="rId4" Type="http://schemas.openxmlformats.org/officeDocument/2006/relationships/image" Target="../media/image62.wmf"/><Relationship Id="rId9" Type="http://schemas.openxmlformats.org/officeDocument/2006/relationships/oleObject" Target="../embeddings/oleObject67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3" Type="http://schemas.openxmlformats.org/officeDocument/2006/relationships/oleObject" Target="../embeddings/oleObject68.bin"/><Relationship Id="rId7" Type="http://schemas.openxmlformats.org/officeDocument/2006/relationships/oleObject" Target="../embeddings/oleObject70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66.wmf"/><Relationship Id="rId5" Type="http://schemas.openxmlformats.org/officeDocument/2006/relationships/oleObject" Target="../embeddings/oleObject69.bin"/><Relationship Id="rId4" Type="http://schemas.openxmlformats.org/officeDocument/2006/relationships/image" Target="../media/image17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5.wdp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7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8.bin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8.w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5.bin"/><Relationship Id="rId10" Type="http://schemas.microsoft.com/office/2007/relationships/hdphoto" Target="../media/hdphoto1.wdp"/><Relationship Id="rId4" Type="http://schemas.openxmlformats.org/officeDocument/2006/relationships/image" Target="../media/image5.wmf"/><Relationship Id="rId9" Type="http://schemas.openxmlformats.org/officeDocument/2006/relationships/image" Target="../media/image10.png"/><Relationship Id="rId14" Type="http://schemas.openxmlformats.org/officeDocument/2006/relationships/image" Target="../media/image9.wmf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0.png"/><Relationship Id="rId5" Type="http://schemas.microsoft.com/office/2007/relationships/hdphoto" Target="../media/hdphoto9.wdp"/><Relationship Id="rId4" Type="http://schemas.openxmlformats.org/officeDocument/2006/relationships/image" Target="../media/image79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12.wdp"/><Relationship Id="rId4" Type="http://schemas.openxmlformats.org/officeDocument/2006/relationships/image" Target="../media/image82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15.wdp"/><Relationship Id="rId4" Type="http://schemas.openxmlformats.org/officeDocument/2006/relationships/image" Target="../media/image85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17.wdp"/><Relationship Id="rId4" Type="http://schemas.openxmlformats.org/officeDocument/2006/relationships/image" Target="../media/image87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11" Type="http://schemas.openxmlformats.org/officeDocument/2006/relationships/image" Target="../media/image15.jpeg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2.bin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20.wdp"/><Relationship Id="rId4" Type="http://schemas.openxmlformats.org/officeDocument/2006/relationships/image" Target="../media/image90.pn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22.wdp"/><Relationship Id="rId4" Type="http://schemas.openxmlformats.org/officeDocument/2006/relationships/image" Target="../media/image9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23.wdp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20.wdp"/><Relationship Id="rId4" Type="http://schemas.openxmlformats.org/officeDocument/2006/relationships/image" Target="../media/image9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6.wmf"/><Relationship Id="rId9" Type="http://schemas.openxmlformats.org/officeDocument/2006/relationships/image" Target="../media/image1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23.wdp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22.wdp"/><Relationship Id="rId4" Type="http://schemas.openxmlformats.org/officeDocument/2006/relationships/image" Target="../media/image92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image" Target="../media/image28.png"/><Relationship Id="rId18" Type="http://schemas.openxmlformats.org/officeDocument/2006/relationships/oleObject" Target="../embeddings/oleObject20.bin"/><Relationship Id="rId3" Type="http://schemas.openxmlformats.org/officeDocument/2006/relationships/image" Target="../media/image24.png"/><Relationship Id="rId21" Type="http://schemas.openxmlformats.org/officeDocument/2006/relationships/image" Target="../media/image22.wmf"/><Relationship Id="rId7" Type="http://schemas.openxmlformats.org/officeDocument/2006/relationships/image" Target="../media/image2.wmf"/><Relationship Id="rId12" Type="http://schemas.openxmlformats.org/officeDocument/2006/relationships/image" Target="../media/image27.png"/><Relationship Id="rId17" Type="http://schemas.openxmlformats.org/officeDocument/2006/relationships/image" Target="../media/image20.wmf"/><Relationship Id="rId2" Type="http://schemas.openxmlformats.org/officeDocument/2006/relationships/slideLayout" Target="../slideLayouts/slideLayout24.xml"/><Relationship Id="rId16" Type="http://schemas.openxmlformats.org/officeDocument/2006/relationships/oleObject" Target="../embeddings/oleObject19.bin"/><Relationship Id="rId20" Type="http://schemas.openxmlformats.org/officeDocument/2006/relationships/oleObject" Target="../embeddings/oleObject21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4.wmf"/><Relationship Id="rId5" Type="http://schemas.openxmlformats.org/officeDocument/2006/relationships/image" Target="../media/image26.png"/><Relationship Id="rId15" Type="http://schemas.openxmlformats.org/officeDocument/2006/relationships/image" Target="../media/image30.png"/><Relationship Id="rId23" Type="http://schemas.openxmlformats.org/officeDocument/2006/relationships/image" Target="../media/image23.wmf"/><Relationship Id="rId10" Type="http://schemas.openxmlformats.org/officeDocument/2006/relationships/oleObject" Target="../embeddings/oleObject18.bin"/><Relationship Id="rId19" Type="http://schemas.openxmlformats.org/officeDocument/2006/relationships/image" Target="../media/image21.wmf"/><Relationship Id="rId4" Type="http://schemas.openxmlformats.org/officeDocument/2006/relationships/image" Target="../media/image25.png"/><Relationship Id="rId9" Type="http://schemas.openxmlformats.org/officeDocument/2006/relationships/image" Target="../media/image3.wmf"/><Relationship Id="rId14" Type="http://schemas.openxmlformats.org/officeDocument/2006/relationships/image" Target="../media/image29.png"/><Relationship Id="rId22" Type="http://schemas.openxmlformats.org/officeDocument/2006/relationships/oleObject" Target="../embeddings/oleObject2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3989373" y="441589"/>
          <a:ext cx="7345922" cy="616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lowchart: Alternate Process 4"/>
          <p:cNvSpPr/>
          <p:nvPr/>
        </p:nvSpPr>
        <p:spPr>
          <a:xfrm>
            <a:off x="1712890" y="110836"/>
            <a:ext cx="2276483" cy="6289963"/>
          </a:xfrm>
          <a:prstGeom prst="flowChartAlternateProcess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b="1" dirty="0">
                <a:solidFill>
                  <a:srgbClr val="491C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CHỦ ĐỀ BÀI TOÁN HÌNH HỌC KHÔNG GIAN</a:t>
            </a:r>
          </a:p>
        </p:txBody>
      </p:sp>
    </p:spTree>
    <p:extLst>
      <p:ext uri="{BB962C8B-B14F-4D97-AF65-F5344CB8AC3E}">
        <p14:creationId xmlns:p14="http://schemas.microsoft.com/office/powerpoint/2010/main" val="265968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DCD64A-EEC6-4082-8A1C-9E891BBA3C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FDCD64A-EEC6-4082-8A1C-9E891BBA3C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A963BB-3888-48E5-8D10-C51CBC523C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C8A963BB-3888-48E5-8D10-C51CBC523C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95E914-49B0-42C2-B0B5-790528F35F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4095E914-49B0-42C2-B0B5-790528F35F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36F10C-9D3D-44E0-A753-70C4C471D1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4A36F10C-9D3D-44E0-A753-70C4C471D1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A69CB7-9355-43A1-A1C5-D36F100B01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74A69CB7-9355-43A1-A1C5-D36F100B01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790E8F-0E6A-4211-AC87-F38745700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C8790E8F-0E6A-4211-AC87-F38745700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0077" y="203563"/>
            <a:ext cx="1171727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Ví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2: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Một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người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thợ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cần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sơn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kín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mặt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xung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quanh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của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một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cái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trống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trụ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có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đường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kính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đáy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80 cm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chiều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cao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100 cm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bề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mặt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cần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sơn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của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người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thợ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? (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lấy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  3,14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)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430332" y="1596980"/>
            <a:ext cx="0" cy="5170868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42099" y="1647354"/>
            <a:ext cx="17732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Phân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endParaRPr lang="en-US" sz="2800" dirty="0">
              <a:solidFill>
                <a:srgbClr val="FF0066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3430" y="2140948"/>
            <a:ext cx="41744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xung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quanh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5794697" y="228180"/>
            <a:ext cx="26791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mặt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xung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quanh</a:t>
            </a:r>
            <a:endParaRPr 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4589219"/>
              </p:ext>
            </p:extLst>
          </p:nvPr>
        </p:nvGraphicFramePr>
        <p:xfrm>
          <a:off x="1147076" y="2611107"/>
          <a:ext cx="1828800" cy="5908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90" name="Equation" r:id="rId3" imgW="825480" imgH="266400" progId="Equation.DSMT4">
                  <p:embed/>
                </p:oleObj>
              </mc:Choice>
              <mc:Fallback>
                <p:oleObj name="Equation" r:id="rId3" imgW="82548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7076" y="2611107"/>
                        <a:ext cx="1828800" cy="5908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151114" y="3139509"/>
            <a:ext cx="43348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 = 80cm, h = 100cm</a:t>
            </a:r>
            <a:endParaRPr lang="en-US" sz="2800" i="1" dirty="0"/>
          </a:p>
        </p:txBody>
      </p:sp>
      <p:sp>
        <p:nvSpPr>
          <p:cNvPr id="12" name="Rectangle 11"/>
          <p:cNvSpPr/>
          <p:nvPr/>
        </p:nvSpPr>
        <p:spPr>
          <a:xfrm>
            <a:off x="2031788" y="653033"/>
            <a:ext cx="40527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đường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kính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đáy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80 cm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10283" y="655383"/>
            <a:ext cx="31341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chiều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cao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100 cm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1010" y="3766922"/>
            <a:ext cx="1943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tính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en-US" sz="2800" i="1" dirty="0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7371533"/>
              </p:ext>
            </p:extLst>
          </p:nvPr>
        </p:nvGraphicFramePr>
        <p:xfrm>
          <a:off x="2071770" y="3620117"/>
          <a:ext cx="914400" cy="8649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91" name="Equation" r:id="rId5" imgW="469800" imgH="444240" progId="Equation.DSMT4">
                  <p:embed/>
                </p:oleObj>
              </mc:Choice>
              <mc:Fallback>
                <p:oleObj name="Equation" r:id="rId5" imgW="46980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71770" y="3620117"/>
                        <a:ext cx="914400" cy="8649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4524995" y="1669125"/>
            <a:ext cx="7667005" cy="4081505"/>
            <a:chOff x="4524995" y="1669125"/>
            <a:chExt cx="7667005" cy="4081505"/>
          </a:xfrm>
        </p:grpSpPr>
        <p:sp>
          <p:nvSpPr>
            <p:cNvPr id="16" name="Rectangle 15"/>
            <p:cNvSpPr/>
            <p:nvPr/>
          </p:nvSpPr>
          <p:spPr>
            <a:xfrm>
              <a:off x="4538943" y="2127094"/>
              <a:ext cx="765305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Bề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mặt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cần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sơn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là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diện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xung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quanh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của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hình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trụ</a:t>
              </a:r>
              <a:endPara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792826" y="1669125"/>
              <a:ext cx="84189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u="sng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Giải</a:t>
              </a:r>
              <a:endParaRPr lang="en-US" sz="2800" u="sng" dirty="0">
                <a:solidFill>
                  <a:srgbClr val="FF0066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526974" y="2935575"/>
              <a:ext cx="385073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Bán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kính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đáy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hình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trụ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là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: </a:t>
              </a:r>
              <a:endParaRPr lang="en-US" sz="2800" dirty="0"/>
            </a:p>
          </p:txBody>
        </p:sp>
        <p:graphicFrame>
          <p:nvGraphicFramePr>
            <p:cNvPr id="19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05074669"/>
                </p:ext>
              </p:extLst>
            </p:nvPr>
          </p:nvGraphicFramePr>
          <p:xfrm>
            <a:off x="8207705" y="2825153"/>
            <a:ext cx="2743200" cy="800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92" name="Equation" r:id="rId7" imgW="1523880" imgH="444240" progId="Equation.DSMT4">
                    <p:embed/>
                  </p:oleObj>
                </mc:Choice>
                <mc:Fallback>
                  <p:oleObj name="Equation" r:id="rId7" imgW="1523880" imgH="4442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8207705" y="2825153"/>
                          <a:ext cx="2743200" cy="800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Rectangle 19"/>
            <p:cNvSpPr/>
            <p:nvPr/>
          </p:nvSpPr>
          <p:spPr>
            <a:xfrm>
              <a:off x="4524995" y="3919248"/>
              <a:ext cx="419537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Diện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bề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mặt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cần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sơn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là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:</a:t>
              </a:r>
              <a:endParaRPr lang="en-US" sz="2800" dirty="0"/>
            </a:p>
          </p:txBody>
        </p:sp>
        <p:graphicFrame>
          <p:nvGraphicFramePr>
            <p:cNvPr id="21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2853970"/>
                </p:ext>
              </p:extLst>
            </p:nvPr>
          </p:nvGraphicFramePr>
          <p:xfrm>
            <a:off x="5136297" y="4462229"/>
            <a:ext cx="6035040" cy="5906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93" name="Equation" r:id="rId9" imgW="2984400" imgH="291960" progId="Equation.DSMT4">
                    <p:embed/>
                  </p:oleObj>
                </mc:Choice>
                <mc:Fallback>
                  <p:oleObj name="Equation" r:id="rId9" imgW="2984400" imgH="29196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5136297" y="4462229"/>
                          <a:ext cx="6035040" cy="5906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" name="Rectangle 21"/>
            <p:cNvSpPr/>
            <p:nvPr/>
          </p:nvSpPr>
          <p:spPr>
            <a:xfrm>
              <a:off x="4538943" y="5227410"/>
              <a:ext cx="719620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Vậy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diện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bề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mặt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cần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sơn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khoảng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25120 </a:t>
              </a:r>
              <a:r>
                <a:rPr lang="en-US" sz="2800" i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cm</a:t>
              </a:r>
              <a:r>
                <a:rPr lang="en-US" sz="2800" i="1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529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10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682" y="0"/>
            <a:ext cx="273132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)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thể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0077" y="551291"/>
            <a:ext cx="1171727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Ví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1:</a:t>
            </a:r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Một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bồn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nước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inox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có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dạng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trụ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với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chiều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cao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1,75m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đáy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0,32m</a:t>
            </a:r>
            <a:r>
              <a:rPr lang="en-US" sz="2800" b="1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Hỏi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bồn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nước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này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đựng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đầy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được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bao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nhiêu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mét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khối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nước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? (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Bỏ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qua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bề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dày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của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bồn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nước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)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416684" y="1974843"/>
            <a:ext cx="0" cy="475488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42099" y="1875092"/>
            <a:ext cx="17732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Phân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endParaRPr lang="en-US" sz="2800" dirty="0">
              <a:solidFill>
                <a:srgbClr val="FF0066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3430" y="2368686"/>
            <a:ext cx="22204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5921368" y="1017199"/>
            <a:ext cx="55154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đựng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đầy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được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bao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nhiêu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mét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khối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9353" y="2923783"/>
            <a:ext cx="29878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 =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1,75m</a:t>
            </a:r>
            <a:r>
              <a:rPr lang="en-US" sz="2800" i="1" dirty="0" smtClean="0">
                <a:sym typeface="Arial" panose="020B0604020202020204" pitchFamily="34" charset="0"/>
              </a:rPr>
              <a:t>, </a:t>
            </a:r>
          </a:p>
          <a:p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</a:t>
            </a:r>
            <a:r>
              <a:rPr lang="en-US" sz="28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đáy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= 0,32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lang="en-US" sz="28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3671" y="1012648"/>
            <a:ext cx="29787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đáy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là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0,32m</a:t>
            </a:r>
            <a:r>
              <a:rPr lang="en-US" sz="2800" b="1" i="1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endParaRPr lang="en-US" sz="2800" i="1" baseline="300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7374" y="3936524"/>
            <a:ext cx="398859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Symbol" panose="05050102010706020507" pitchFamily="18" charset="2"/>
              <a:buChar char="Þ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áp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dụng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thức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algn="ctr"/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 =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</a:t>
            </a:r>
            <a:r>
              <a:rPr lang="en-US" sz="28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đáy</a:t>
            </a:r>
            <a:r>
              <a:rPr lang="en-US" sz="2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. h</a:t>
            </a:r>
            <a:endParaRPr lang="en-US" sz="2800" i="1" dirty="0"/>
          </a:p>
        </p:txBody>
      </p:sp>
      <p:sp>
        <p:nvSpPr>
          <p:cNvPr id="23" name="Rectangle 22"/>
          <p:cNvSpPr/>
          <p:nvPr/>
        </p:nvSpPr>
        <p:spPr>
          <a:xfrm>
            <a:off x="7801488" y="586854"/>
            <a:ext cx="26068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hiều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cao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1,75m</a:t>
            </a:r>
            <a:endParaRPr lang="en-US" sz="2800" i="1" dirty="0">
              <a:solidFill>
                <a:srgbClr val="FF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730131" y="578194"/>
            <a:ext cx="843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iện</a:t>
            </a:r>
            <a:endParaRPr lang="en-US" sz="2800" i="1" baseline="30000" dirty="0">
              <a:solidFill>
                <a:srgbClr val="FF000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550753" y="1896863"/>
            <a:ext cx="6856364" cy="2342857"/>
            <a:chOff x="4550753" y="1896863"/>
            <a:chExt cx="6856364" cy="2342857"/>
          </a:xfrm>
        </p:grpSpPr>
        <p:sp>
          <p:nvSpPr>
            <p:cNvPr id="15" name="Rectangle 14"/>
            <p:cNvSpPr/>
            <p:nvPr/>
          </p:nvSpPr>
          <p:spPr>
            <a:xfrm>
              <a:off x="7792826" y="1896863"/>
              <a:ext cx="84189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u="sng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Giải</a:t>
              </a:r>
              <a:endParaRPr lang="en-US" sz="2800" u="sng" dirty="0">
                <a:solidFill>
                  <a:srgbClr val="FF0066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550753" y="2524248"/>
              <a:ext cx="685636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Bồn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nước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đựng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đầy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được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số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mét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khối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nước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là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:</a:t>
              </a:r>
              <a:endParaRPr lang="en-US" sz="28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628294" y="3716500"/>
              <a:ext cx="646202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Vậy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bồn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nước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đựng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đầy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được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0,56 </a:t>
              </a:r>
              <a:r>
                <a:rPr lang="en-US" sz="2800" i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m</a:t>
              </a:r>
              <a:r>
                <a:rPr lang="en-US" sz="2800" i="1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3</a:t>
              </a:r>
              <a:r>
                <a:rPr lang="en-US" sz="2800" i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nước</a:t>
              </a:r>
              <a:endParaRPr lang="en-US" sz="2800" i="1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159113" y="3115545"/>
              <a:ext cx="535108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V = </a:t>
              </a:r>
              <a:r>
                <a:rPr lang="en-US" sz="2800" i="1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S</a:t>
              </a:r>
              <a:r>
                <a:rPr lang="en-US" sz="2800" i="1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đáy</a:t>
              </a:r>
              <a:r>
                <a:rPr lang="en-US" sz="2800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. </a:t>
              </a:r>
              <a:r>
                <a:rPr lang="en-US" sz="2800" i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 = 0,32.1,75 = 0,56 (m</a:t>
              </a:r>
              <a:r>
                <a:rPr lang="en-US" sz="2800" i="1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3</a:t>
              </a:r>
              <a:r>
                <a:rPr lang="en-US" sz="2800" i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)</a:t>
              </a:r>
              <a:endParaRPr lang="en-US" sz="28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31999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9" grpId="0"/>
      <p:bldP spid="11" grpId="0"/>
      <p:bldP spid="12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0077" y="551291"/>
            <a:ext cx="1171727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Ví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2:</a:t>
            </a:r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Một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chiếc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bình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trụ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có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toàn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phần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bằng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48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 cm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thể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của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chiếc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bình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đó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biết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chiều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cao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bằng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đường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kính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đáy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(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lấy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  3,14,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làm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tròn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đến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chữ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số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thập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phân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thứ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nhất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)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430332" y="1858741"/>
            <a:ext cx="0" cy="475488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42099" y="1909115"/>
            <a:ext cx="17732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Phân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endParaRPr lang="en-US" sz="2800" dirty="0">
              <a:solidFill>
                <a:srgbClr val="FF0066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3430" y="2402709"/>
            <a:ext cx="22204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243901" y="1003548"/>
            <a:ext cx="26791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hể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1114" y="3080636"/>
            <a:ext cx="341471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</a:t>
            </a:r>
            <a:r>
              <a:rPr lang="en-US" sz="28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tp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=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48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cm</a:t>
            </a:r>
            <a:r>
              <a:rPr lang="en-US" sz="28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</a:t>
            </a:r>
          </a:p>
          <a:p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 = d = 2R</a:t>
            </a:r>
            <a:endParaRPr lang="en-US" sz="2800" i="1" dirty="0"/>
          </a:p>
        </p:txBody>
      </p:sp>
      <p:sp>
        <p:nvSpPr>
          <p:cNvPr id="11" name="Rectangle 10"/>
          <p:cNvSpPr/>
          <p:nvPr/>
        </p:nvSpPr>
        <p:spPr>
          <a:xfrm>
            <a:off x="4859319" y="1012648"/>
            <a:ext cx="49824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chiều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cao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bằng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đường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kính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đáy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9135" y="4052434"/>
            <a:ext cx="30909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tính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R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từ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sz="28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en-US" sz="2800" i="1" dirty="0"/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8918163"/>
              </p:ext>
            </p:extLst>
          </p:nvPr>
        </p:nvGraphicFramePr>
        <p:xfrm>
          <a:off x="2456872" y="2375686"/>
          <a:ext cx="1624013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7" name="Equation" r:id="rId3" imgW="1624648" imgH="530319" progId="Equation.DSMT4">
                  <p:embed/>
                </p:oleObj>
              </mc:Choice>
              <mc:Fallback>
                <p:oleObj name="Equation" r:id="rId3" imgW="1624648" imgH="530319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56872" y="2375686"/>
                        <a:ext cx="1624013" cy="530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/>
          <p:cNvSpPr/>
          <p:nvPr/>
        </p:nvSpPr>
        <p:spPr>
          <a:xfrm>
            <a:off x="5781620" y="572386"/>
            <a:ext cx="53158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toàn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phần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bằng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48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 cm</a:t>
            </a:r>
            <a:r>
              <a:rPr lang="en-US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endParaRPr lang="en-US" sz="2800" dirty="0">
              <a:solidFill>
                <a:srgbClr val="FF000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496860" y="1930886"/>
            <a:ext cx="6645534" cy="4728619"/>
            <a:chOff x="4496860" y="1930886"/>
            <a:chExt cx="6645534" cy="4728619"/>
          </a:xfrm>
        </p:grpSpPr>
        <p:sp>
          <p:nvSpPr>
            <p:cNvPr id="14" name="Rectangle 13"/>
            <p:cNvSpPr/>
            <p:nvPr/>
          </p:nvSpPr>
          <p:spPr>
            <a:xfrm>
              <a:off x="4538943" y="2388855"/>
              <a:ext cx="284622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Ta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có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: </a:t>
              </a:r>
              <a:r>
                <a: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 = d = </a:t>
              </a:r>
              <a:r>
                <a:rPr lang="en-US" sz="2800" i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2R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792826" y="1930886"/>
              <a:ext cx="84189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u="sng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Giải</a:t>
              </a:r>
              <a:endParaRPr lang="en-US" sz="2800" u="sng" dirty="0">
                <a:solidFill>
                  <a:srgbClr val="FF0066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496860" y="4912529"/>
              <a:ext cx="460574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Thể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chiếc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bình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hình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trụ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là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:</a:t>
              </a:r>
              <a:endParaRPr lang="en-US" sz="28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510808" y="6136285"/>
              <a:ext cx="618150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Vậy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thể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chiếc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bình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khoảng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142,1 </a:t>
              </a:r>
              <a:r>
                <a:rPr lang="en-US" sz="2800" i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cm</a:t>
              </a:r>
              <a:r>
                <a:rPr lang="en-US" sz="2800" i="1" baseline="300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3</a:t>
              </a:r>
              <a:endParaRPr lang="en-US" sz="28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graphicFrame>
          <p:nvGraphicFramePr>
            <p:cNvPr id="21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83180800"/>
                </p:ext>
              </p:extLst>
            </p:nvPr>
          </p:nvGraphicFramePr>
          <p:xfrm>
            <a:off x="4559032" y="2972459"/>
            <a:ext cx="6583362" cy="1779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28" name="Equation" r:id="rId5" imgW="3340080" imgH="901440" progId="Equation.DSMT4">
                    <p:embed/>
                  </p:oleObj>
                </mc:Choice>
                <mc:Fallback>
                  <p:oleObj name="Equation" r:id="rId5" imgW="3340080" imgH="9014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559032" y="2972459"/>
                          <a:ext cx="6583362" cy="17795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" name="Object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72100506"/>
                </p:ext>
              </p:extLst>
            </p:nvPr>
          </p:nvGraphicFramePr>
          <p:xfrm>
            <a:off x="5036289" y="5457970"/>
            <a:ext cx="5577840" cy="7204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729" name="Equation" r:id="rId7" imgW="3047760" imgH="393480" progId="Equation.DSMT4">
                    <p:embed/>
                  </p:oleObj>
                </mc:Choice>
                <mc:Fallback>
                  <p:oleObj name="Equation" r:id="rId7" imgW="304776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5036289" y="5457970"/>
                          <a:ext cx="5577840" cy="72047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60551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5611" y="189915"/>
            <a:ext cx="39661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2.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toán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về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nón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248518" y="242151"/>
            <a:ext cx="8499689" cy="6155140"/>
            <a:chOff x="2268396" y="520889"/>
            <a:chExt cx="8499689" cy="6155140"/>
          </a:xfrm>
        </p:grpSpPr>
        <p:pic>
          <p:nvPicPr>
            <p:cNvPr id="48" name="Picture 34">
              <a:extLst>
                <a:ext uri="{FF2B5EF4-FFF2-40B4-BE49-F238E27FC236}">
                  <a16:creationId xmlns:a16="http://schemas.microsoft.com/office/drawing/2014/main" xmlns="" id="{944ABCA7-8DA1-3946-A98C-4D7B58577B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23452" flipH="1">
              <a:off x="2808578" y="3811140"/>
              <a:ext cx="1779588" cy="2119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oup 5"/>
            <p:cNvGrpSpPr/>
            <p:nvPr/>
          </p:nvGrpSpPr>
          <p:grpSpPr>
            <a:xfrm>
              <a:off x="2268396" y="520889"/>
              <a:ext cx="8499689" cy="6155140"/>
              <a:chOff x="2268396" y="520889"/>
              <a:chExt cx="8499689" cy="6155140"/>
            </a:xfrm>
          </p:grpSpPr>
          <p:pic>
            <p:nvPicPr>
              <p:cNvPr id="8" name="Picture 18">
                <a:extLst>
                  <a:ext uri="{FF2B5EF4-FFF2-40B4-BE49-F238E27FC236}">
                    <a16:creationId xmlns="" xmlns:a16="http://schemas.microsoft.com/office/drawing/2014/main" id="{21B54859-5632-124F-BCBB-1DDBA91CA4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419376">
                <a:off x="2268396" y="3525462"/>
                <a:ext cx="3001962" cy="12715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9">
                <a:extLst>
                  <a:ext uri="{FF2B5EF4-FFF2-40B4-BE49-F238E27FC236}">
                    <a16:creationId xmlns="" xmlns:a16="http://schemas.microsoft.com/office/drawing/2014/main" id="{A5B69C21-5E34-794A-BD64-0F812C3E4BE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570514">
                <a:off x="2541352" y="2774406"/>
                <a:ext cx="2962275" cy="15795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5">
                <a:extLst>
                  <a:ext uri="{FF2B5EF4-FFF2-40B4-BE49-F238E27FC236}">
                    <a16:creationId xmlns="" xmlns:a16="http://schemas.microsoft.com/office/drawing/2014/main" id="{6C193854-8696-9448-95B1-1C1B3051BF3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567187">
                <a:off x="2999331" y="1638297"/>
                <a:ext cx="1627259" cy="27429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5" name="Group 4"/>
              <p:cNvGrpSpPr/>
              <p:nvPr/>
            </p:nvGrpSpPr>
            <p:grpSpPr>
              <a:xfrm>
                <a:off x="4940490" y="1856095"/>
                <a:ext cx="2347415" cy="777923"/>
                <a:chOff x="4804012" y="1119116"/>
                <a:chExt cx="2347415" cy="777923"/>
              </a:xfrm>
            </p:grpSpPr>
            <p:sp>
              <p:nvSpPr>
                <p:cNvPr id="4" name="Rounded Rectangle 3"/>
                <p:cNvSpPr/>
                <p:nvPr/>
              </p:nvSpPr>
              <p:spPr>
                <a:xfrm>
                  <a:off x="4804012" y="1119116"/>
                  <a:ext cx="2347415" cy="777923"/>
                </a:xfrm>
                <a:prstGeom prst="roundRect">
                  <a:avLst/>
                </a:prstGeom>
                <a:noFill/>
                <a:ln w="57150">
                  <a:solidFill>
                    <a:srgbClr val="33CC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aphicFrame>
              <p:nvGraphicFramePr>
                <p:cNvPr id="21" name="Object 20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423981372"/>
                    </p:ext>
                  </p:extLst>
                </p:nvPr>
              </p:nvGraphicFramePr>
              <p:xfrm>
                <a:off x="5143547" y="1206121"/>
                <a:ext cx="1624013" cy="61912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9036" name="Equation" r:id="rId7" imgW="698400" imgH="266400" progId="Equation.DSMT4">
                        <p:embed/>
                      </p:oleObj>
                    </mc:Choice>
                    <mc:Fallback>
                      <p:oleObj name="Equation" r:id="rId7" imgW="698400" imgH="266400" progId="Equation.DSMT4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8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143547" y="1206121"/>
                              <a:ext cx="1624013" cy="619125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pSp>
            <p:nvGrpSpPr>
              <p:cNvPr id="26" name="Group 25"/>
              <p:cNvGrpSpPr/>
              <p:nvPr/>
            </p:nvGrpSpPr>
            <p:grpSpPr>
              <a:xfrm>
                <a:off x="5529618" y="3332328"/>
                <a:ext cx="3150358" cy="777923"/>
                <a:chOff x="5570561" y="2991134"/>
                <a:chExt cx="3150358" cy="777923"/>
              </a:xfrm>
            </p:grpSpPr>
            <p:sp>
              <p:nvSpPr>
                <p:cNvPr id="22" name="Rounded Rectangle 21"/>
                <p:cNvSpPr/>
                <p:nvPr/>
              </p:nvSpPr>
              <p:spPr>
                <a:xfrm>
                  <a:off x="5570561" y="2991134"/>
                  <a:ext cx="3150358" cy="777923"/>
                </a:xfrm>
                <a:prstGeom prst="roundRect">
                  <a:avLst/>
                </a:prstGeom>
                <a:noFill/>
                <a:ln w="57150">
                  <a:solidFill>
                    <a:srgbClr val="33CC3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aphicFrame>
              <p:nvGraphicFramePr>
                <p:cNvPr id="23" name="Object 22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4074904747"/>
                    </p:ext>
                  </p:extLst>
                </p:nvPr>
              </p:nvGraphicFramePr>
              <p:xfrm>
                <a:off x="5889293" y="3060819"/>
                <a:ext cx="2568575" cy="68103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9037" name="Equation" r:id="rId9" imgW="1104840" imgH="291960" progId="Equation.DSMT4">
                        <p:embed/>
                      </p:oleObj>
                    </mc:Choice>
                    <mc:Fallback>
                      <p:oleObj name="Equation" r:id="rId9" imgW="1104840" imgH="291960" progId="Equation.DSMT4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10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889293" y="3060819"/>
                              <a:ext cx="2568575" cy="681037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pSp>
            <p:nvGrpSpPr>
              <p:cNvPr id="27" name="Group 26"/>
              <p:cNvGrpSpPr/>
              <p:nvPr/>
            </p:nvGrpSpPr>
            <p:grpSpPr>
              <a:xfrm>
                <a:off x="5147482" y="4437794"/>
                <a:ext cx="2347415" cy="1103194"/>
                <a:chOff x="5338550" y="4137543"/>
                <a:chExt cx="2347415" cy="1103194"/>
              </a:xfrm>
            </p:grpSpPr>
            <p:sp>
              <p:nvSpPr>
                <p:cNvPr id="24" name="Rounded Rectangle 23"/>
                <p:cNvSpPr/>
                <p:nvPr/>
              </p:nvSpPr>
              <p:spPr>
                <a:xfrm>
                  <a:off x="5338550" y="4137543"/>
                  <a:ext cx="2347415" cy="1103194"/>
                </a:xfrm>
                <a:prstGeom prst="roundRect">
                  <a:avLst/>
                </a:prstGeom>
                <a:noFill/>
                <a:ln w="57150">
                  <a:solidFill>
                    <a:srgbClr val="FF993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aphicFrame>
              <p:nvGraphicFramePr>
                <p:cNvPr id="25" name="Object 24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012421778"/>
                    </p:ext>
                  </p:extLst>
                </p:nvPr>
              </p:nvGraphicFramePr>
              <p:xfrm>
                <a:off x="5502843" y="4138399"/>
                <a:ext cx="1920875" cy="106362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9038" name="Equation" r:id="rId11" imgW="825480" imgH="457200" progId="Equation.DSMT4">
                        <p:embed/>
                      </p:oleObj>
                    </mc:Choice>
                    <mc:Fallback>
                      <p:oleObj name="Equation" r:id="rId11" imgW="825480" imgH="457200" progId="Equation.DSMT4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12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502843" y="4138399"/>
                              <a:ext cx="1920875" cy="1063625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pic>
            <p:nvPicPr>
              <p:cNvPr id="28" name="Picture 8">
                <a:extLst>
                  <a:ext uri="{FF2B5EF4-FFF2-40B4-BE49-F238E27FC236}">
                    <a16:creationId xmlns="" xmlns:a16="http://schemas.microsoft.com/office/drawing/2014/main" id="{2CD3773D-5915-8048-9EF2-A5794951B1B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651078">
                <a:off x="7204331" y="1773508"/>
                <a:ext cx="1238250" cy="6338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6">
                <a:extLst>
                  <a:ext uri="{FF2B5EF4-FFF2-40B4-BE49-F238E27FC236}">
                    <a16:creationId xmlns="" xmlns:a16="http://schemas.microsoft.com/office/drawing/2014/main" id="{A041DEE9-5546-2C4B-926D-7867C8252E2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79669" y="941697"/>
                <a:ext cx="1282700" cy="10541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24">
                <a:extLst>
                  <a:ext uri="{FF2B5EF4-FFF2-40B4-BE49-F238E27FC236}">
                    <a16:creationId xmlns="" xmlns:a16="http://schemas.microsoft.com/office/drawing/2014/main" id="{256B2030-1AEE-C041-9572-D4D5CB35AF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55128">
                <a:off x="7334015" y="4913194"/>
                <a:ext cx="1496088" cy="7439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20">
                <a:extLst>
                  <a:ext uri="{FF2B5EF4-FFF2-40B4-BE49-F238E27FC236}">
                    <a16:creationId xmlns="" xmlns:a16="http://schemas.microsoft.com/office/drawing/2014/main" id="{5243B2C6-EA44-6949-8A30-68AC47C679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98140" y="4612942"/>
                <a:ext cx="1882003" cy="5498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38" name="Group 37"/>
              <p:cNvGrpSpPr/>
              <p:nvPr/>
            </p:nvGrpSpPr>
            <p:grpSpPr>
              <a:xfrm>
                <a:off x="8409296" y="520889"/>
                <a:ext cx="1512627" cy="1089547"/>
                <a:chOff x="7890680" y="575480"/>
                <a:chExt cx="1512627" cy="1089547"/>
              </a:xfrm>
            </p:grpSpPr>
            <p:graphicFrame>
              <p:nvGraphicFramePr>
                <p:cNvPr id="36" name="Object 35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185518467"/>
                    </p:ext>
                  </p:extLst>
                </p:nvPr>
              </p:nvGraphicFramePr>
              <p:xfrm>
                <a:off x="8130084" y="607041"/>
                <a:ext cx="1049338" cy="97313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9039" name="Equation" r:id="rId17" imgW="520560" imgH="482400" progId="Equation.DSMT4">
                        <p:embed/>
                      </p:oleObj>
                    </mc:Choice>
                    <mc:Fallback>
                      <p:oleObj name="Equation" r:id="rId17" imgW="520560" imgH="482400" progId="Equation.DSMT4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18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8130084" y="607041"/>
                              <a:ext cx="1049338" cy="973138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37" name="Rounded Rectangle 36"/>
                <p:cNvSpPr/>
                <p:nvPr/>
              </p:nvSpPr>
              <p:spPr>
                <a:xfrm>
                  <a:off x="7890680" y="575480"/>
                  <a:ext cx="1512627" cy="1089547"/>
                </a:xfrm>
                <a:prstGeom prst="roundRect">
                  <a:avLst/>
                </a:prstGeom>
                <a:noFill/>
                <a:ln w="57150">
                  <a:solidFill>
                    <a:srgbClr val="33CC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/>
              <p:cNvGrpSpPr/>
              <p:nvPr/>
            </p:nvGrpSpPr>
            <p:grpSpPr>
              <a:xfrm>
                <a:off x="8452514" y="1792406"/>
                <a:ext cx="1512627" cy="1089547"/>
                <a:chOff x="7890680" y="575480"/>
                <a:chExt cx="1512627" cy="1089547"/>
              </a:xfrm>
            </p:grpSpPr>
            <p:graphicFrame>
              <p:nvGraphicFramePr>
                <p:cNvPr id="40" name="Object 39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060802495"/>
                    </p:ext>
                  </p:extLst>
                </p:nvPr>
              </p:nvGraphicFramePr>
              <p:xfrm>
                <a:off x="8066229" y="607112"/>
                <a:ext cx="1176337" cy="97313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9040" name="Equation" r:id="rId19" imgW="583920" imgH="482400" progId="Equation.DSMT4">
                        <p:embed/>
                      </p:oleObj>
                    </mc:Choice>
                    <mc:Fallback>
                      <p:oleObj name="Equation" r:id="rId19" imgW="583920" imgH="482400" progId="Equation.DSMT4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20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8066229" y="607112"/>
                              <a:ext cx="1176337" cy="973137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1" name="Rounded Rectangle 40"/>
                <p:cNvSpPr/>
                <p:nvPr/>
              </p:nvSpPr>
              <p:spPr>
                <a:xfrm>
                  <a:off x="7890680" y="575480"/>
                  <a:ext cx="1512627" cy="1089547"/>
                </a:xfrm>
                <a:prstGeom prst="roundRect">
                  <a:avLst/>
                </a:prstGeom>
                <a:noFill/>
                <a:ln w="57150">
                  <a:solidFill>
                    <a:srgbClr val="33CC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2" name="Group 41"/>
              <p:cNvGrpSpPr/>
              <p:nvPr/>
            </p:nvGrpSpPr>
            <p:grpSpPr>
              <a:xfrm>
                <a:off x="9053017" y="3930555"/>
                <a:ext cx="1715068" cy="1214650"/>
                <a:chOff x="5338551" y="3860043"/>
                <a:chExt cx="1715068" cy="1214650"/>
              </a:xfrm>
            </p:grpSpPr>
            <p:sp>
              <p:nvSpPr>
                <p:cNvPr id="43" name="Rounded Rectangle 42"/>
                <p:cNvSpPr/>
                <p:nvPr/>
              </p:nvSpPr>
              <p:spPr>
                <a:xfrm>
                  <a:off x="5338551" y="3860043"/>
                  <a:ext cx="1715068" cy="1214650"/>
                </a:xfrm>
                <a:prstGeom prst="roundRect">
                  <a:avLst/>
                </a:prstGeom>
                <a:noFill/>
                <a:ln w="57150">
                  <a:solidFill>
                    <a:srgbClr val="FF993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aphicFrame>
              <p:nvGraphicFramePr>
                <p:cNvPr id="44" name="Object 43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571416107"/>
                    </p:ext>
                  </p:extLst>
                </p:nvPr>
              </p:nvGraphicFramePr>
              <p:xfrm>
                <a:off x="5377147" y="3874426"/>
                <a:ext cx="1625600" cy="11811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9041" name="Equation" r:id="rId21" imgW="698400" imgH="507960" progId="Equation.DSMT4">
                        <p:embed/>
                      </p:oleObj>
                    </mc:Choice>
                    <mc:Fallback>
                      <p:oleObj name="Equation" r:id="rId21" imgW="698400" imgH="507960" progId="Equation.DSMT4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22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377147" y="3874426"/>
                              <a:ext cx="1625600" cy="1181100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pSp>
            <p:nvGrpSpPr>
              <p:cNvPr id="45" name="Group 44"/>
              <p:cNvGrpSpPr/>
              <p:nvPr/>
            </p:nvGrpSpPr>
            <p:grpSpPr>
              <a:xfrm>
                <a:off x="8686802" y="5461379"/>
                <a:ext cx="1715068" cy="1214650"/>
                <a:chOff x="5338551" y="3860043"/>
                <a:chExt cx="1715068" cy="1214650"/>
              </a:xfrm>
            </p:grpSpPr>
            <p:sp>
              <p:nvSpPr>
                <p:cNvPr id="46" name="Rounded Rectangle 45"/>
                <p:cNvSpPr/>
                <p:nvPr/>
              </p:nvSpPr>
              <p:spPr>
                <a:xfrm>
                  <a:off x="5338551" y="3860043"/>
                  <a:ext cx="1715068" cy="1214650"/>
                </a:xfrm>
                <a:prstGeom prst="roundRect">
                  <a:avLst/>
                </a:prstGeom>
                <a:noFill/>
                <a:ln w="57150">
                  <a:solidFill>
                    <a:srgbClr val="FF993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aphicFrame>
              <p:nvGraphicFramePr>
                <p:cNvPr id="47" name="Object 46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407793177"/>
                    </p:ext>
                  </p:extLst>
                </p:nvPr>
              </p:nvGraphicFramePr>
              <p:xfrm>
                <a:off x="5464412" y="3933519"/>
                <a:ext cx="1447800" cy="106362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9042" name="Equation" r:id="rId23" imgW="622080" imgH="457200" progId="Equation.DSMT4">
                        <p:embed/>
                      </p:oleObj>
                    </mc:Choice>
                    <mc:Fallback>
                      <p:oleObj name="Equation" r:id="rId23" imgW="622080" imgH="457200" progId="Equation.DSMT4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24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464412" y="3933519"/>
                              <a:ext cx="1447800" cy="1063625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sp>
          <p:nvSpPr>
            <p:cNvPr id="49" name="Rounded Rectangle 48"/>
            <p:cNvSpPr/>
            <p:nvPr/>
          </p:nvSpPr>
          <p:spPr>
            <a:xfrm>
              <a:off x="4345916" y="5769127"/>
              <a:ext cx="2347415" cy="777923"/>
            </a:xfrm>
            <a:prstGeom prst="roundRect">
              <a:avLst/>
            </a:prstGeom>
            <a:noFill/>
            <a:ln w="571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50" name="Object 4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4353832"/>
                </p:ext>
              </p:extLst>
            </p:nvPr>
          </p:nvGraphicFramePr>
          <p:xfrm>
            <a:off x="4567075" y="5879903"/>
            <a:ext cx="1920240" cy="5158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043" name="Equation" r:id="rId25" imgW="850680" imgH="228600" progId="Equation.DSMT4">
                    <p:embed/>
                  </p:oleObj>
                </mc:Choice>
                <mc:Fallback>
                  <p:oleObj name="Equation" r:id="rId25" imgW="850680" imgH="2286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26"/>
                        <a:stretch>
                          <a:fillRect/>
                        </a:stretch>
                      </p:blipFill>
                      <p:spPr>
                        <a:xfrm>
                          <a:off x="4567075" y="5879903"/>
                          <a:ext cx="1920240" cy="5158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8960" y="1936321"/>
            <a:ext cx="2630329" cy="310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33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5682" y="0"/>
            <a:ext cx="83161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a)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xung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quanh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toàn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phần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0077" y="551291"/>
            <a:ext cx="1205020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Ví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Tính diện tích xung quanh của hình nón 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sinh bằng 10cm, đường kính đáy 8cm?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(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lấy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  3,14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)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430332" y="1920254"/>
            <a:ext cx="0" cy="475488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42099" y="1970628"/>
            <a:ext cx="17732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Phân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endParaRPr lang="en-US" sz="2800" dirty="0">
              <a:solidFill>
                <a:srgbClr val="FF0066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3430" y="2464222"/>
            <a:ext cx="41744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xung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quanh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2197289" y="592443"/>
            <a:ext cx="37121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iện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xung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quanh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3777" y="3609632"/>
            <a:ext cx="3757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 = 10cm, d = 8cm</a:t>
            </a:r>
            <a:endParaRPr lang="en-US" sz="2800" i="1" dirty="0"/>
          </a:p>
        </p:txBody>
      </p:sp>
      <p:sp>
        <p:nvSpPr>
          <p:cNvPr id="11" name="Rectangle 10"/>
          <p:cNvSpPr/>
          <p:nvPr/>
        </p:nvSpPr>
        <p:spPr>
          <a:xfrm>
            <a:off x="262759" y="1015508"/>
            <a:ext cx="3345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đường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kính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đáy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8cm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980336" y="575397"/>
            <a:ext cx="36647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đường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sinh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bằng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10cm</a:t>
            </a:r>
            <a:endParaRPr 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6409230"/>
              </p:ext>
            </p:extLst>
          </p:nvPr>
        </p:nvGraphicFramePr>
        <p:xfrm>
          <a:off x="1472324" y="3004702"/>
          <a:ext cx="1371600" cy="524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33" name="Equation" r:id="rId3" imgW="698400" imgH="266400" progId="Equation.DSMT4">
                  <p:embed/>
                </p:oleObj>
              </mc:Choice>
              <mc:Fallback>
                <p:oleObj name="Equation" r:id="rId3" imgW="69840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72324" y="3004702"/>
                        <a:ext cx="1371600" cy="5242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3"/>
          <p:cNvSpPr/>
          <p:nvPr/>
        </p:nvSpPr>
        <p:spPr>
          <a:xfrm>
            <a:off x="215601" y="4367424"/>
            <a:ext cx="1943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tính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en-US" sz="2800" i="1" dirty="0"/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2813933"/>
              </p:ext>
            </p:extLst>
          </p:nvPr>
        </p:nvGraphicFramePr>
        <p:xfrm>
          <a:off x="2126361" y="4220619"/>
          <a:ext cx="914400" cy="8649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34" name="Equation" r:id="rId5" imgW="469800" imgH="444240" progId="Equation.DSMT4">
                  <p:embed/>
                </p:oleObj>
              </mc:Choice>
              <mc:Fallback>
                <p:oleObj name="Equation" r:id="rId5" imgW="46980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6361" y="4220619"/>
                        <a:ext cx="914400" cy="8649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4550255" y="1992399"/>
            <a:ext cx="6589970" cy="3638936"/>
            <a:chOff x="4550255" y="1992399"/>
            <a:chExt cx="6589970" cy="3638936"/>
          </a:xfrm>
        </p:grpSpPr>
        <p:sp>
          <p:nvSpPr>
            <p:cNvPr id="14" name="Rectangle 13"/>
            <p:cNvSpPr/>
            <p:nvPr/>
          </p:nvSpPr>
          <p:spPr>
            <a:xfrm>
              <a:off x="7792826" y="1992399"/>
              <a:ext cx="84189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u="sng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Giải</a:t>
              </a:r>
              <a:endParaRPr lang="en-US" sz="2800" u="sng" dirty="0">
                <a:solidFill>
                  <a:srgbClr val="FF0066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566238" y="4677228"/>
              <a:ext cx="6573987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Vậy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diện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xung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quanh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hình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nón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khoảng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125,6 </a:t>
              </a:r>
              <a:r>
                <a:rPr lang="en-US" sz="2800" i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cm</a:t>
              </a:r>
              <a:r>
                <a:rPr lang="en-US" sz="2800" i="1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2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4550255" y="3449054"/>
              <a:ext cx="51764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Diện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xung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quanh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hình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nón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là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: </a:t>
              </a:r>
              <a:endParaRPr lang="en-US" sz="2800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554269" y="2594381"/>
              <a:ext cx="399019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Bán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kính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đáy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hình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nón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là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: </a:t>
              </a:r>
              <a:endParaRPr lang="en-US" sz="2800" dirty="0"/>
            </a:p>
          </p:txBody>
        </p:sp>
        <p:graphicFrame>
          <p:nvGraphicFramePr>
            <p:cNvPr id="27" name="Object 2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66318622"/>
                </p:ext>
              </p:extLst>
            </p:nvPr>
          </p:nvGraphicFramePr>
          <p:xfrm>
            <a:off x="8615363" y="2484438"/>
            <a:ext cx="2446337" cy="800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935" name="Equation" r:id="rId7" imgW="1358640" imgH="444240" progId="Equation.DSMT4">
                    <p:embed/>
                  </p:oleObj>
                </mc:Choice>
                <mc:Fallback>
                  <p:oleObj name="Equation" r:id="rId7" imgW="1358640" imgH="4442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8615363" y="2484438"/>
                          <a:ext cx="2446337" cy="800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17551614"/>
                </p:ext>
              </p:extLst>
            </p:nvPr>
          </p:nvGraphicFramePr>
          <p:xfrm>
            <a:off x="5656405" y="4058978"/>
            <a:ext cx="4846320" cy="5686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936" name="Equation" r:id="rId9" imgW="2489040" imgH="291960" progId="Equation.DSMT4">
                    <p:embed/>
                  </p:oleObj>
                </mc:Choice>
                <mc:Fallback>
                  <p:oleObj name="Equation" r:id="rId9" imgW="2489040" imgH="29196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5656405" y="4058978"/>
                          <a:ext cx="4846320" cy="56869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95234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  <p:bldP spid="9" grpId="0"/>
      <p:bldP spid="10" grpId="0"/>
      <p:bldP spid="11" grpId="0"/>
      <p:bldP spid="21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682" y="0"/>
            <a:ext cx="273132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)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thể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23995"/>
            <a:ext cx="121920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Ví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dụng cụ làm bằng thủy tinh dùng để </a:t>
            </a:r>
            <a:r>
              <a:rPr lang="vi-VN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dung </a:t>
            </a:r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 có dạng hình nón với độ dài đường sinh </a:t>
            </a:r>
            <a:r>
              <a:rPr lang="vi-VN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15cm </a:t>
            </a:r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diện tích xung quanh là 135</a:t>
            </a:r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l-GR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vi-VN" sz="28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Hãy </a:t>
            </a:r>
            <a:r>
              <a:rPr lang="vi-VN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</a:t>
            </a:r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 của dụng cụ đó(bỏ qua bề dày của dụng </a:t>
            </a:r>
            <a:r>
              <a:rPr lang="vi-VN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  3,14</a:t>
            </a:r>
            <a:r>
              <a:rPr lang="vi-VN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525866" y="2097680"/>
            <a:ext cx="0" cy="475488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51281" y="2011577"/>
            <a:ext cx="17732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Phân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endParaRPr lang="en-US" sz="2800" dirty="0">
              <a:solidFill>
                <a:srgbClr val="FF0066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2612" y="2505171"/>
            <a:ext cx="22204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707924" y="1412993"/>
            <a:ext cx="14620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hể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3944" y="3237692"/>
            <a:ext cx="29878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=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15cm</a:t>
            </a:r>
            <a:r>
              <a:rPr lang="en-US" sz="2800" i="1" dirty="0" smtClean="0">
                <a:sym typeface="Arial" panose="020B0604020202020204" pitchFamily="34" charset="0"/>
              </a:rPr>
              <a:t>, </a:t>
            </a:r>
          </a:p>
          <a:p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</a:t>
            </a:r>
            <a:r>
              <a:rPr lang="en-US" sz="28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xq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= 135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 cm</a:t>
            </a:r>
            <a:r>
              <a:rPr lang="en-US" sz="2800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4264081"/>
            <a:ext cx="454797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Symbol" panose="05050102010706020507" pitchFamily="18" charset="2"/>
              <a:buChar char="Þ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từ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sz="28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xq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Tính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từ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thức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Pytago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246848" y="982647"/>
            <a:ext cx="3183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đường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sinh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là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15cm</a:t>
            </a:r>
            <a:endParaRPr lang="en-US" sz="2800" i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46359" y="978805"/>
            <a:ext cx="55354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 tích xung quanh là 135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l-G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vi-VN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2808151"/>
              </p:ext>
            </p:extLst>
          </p:nvPr>
        </p:nvGraphicFramePr>
        <p:xfrm>
          <a:off x="2582507" y="2350211"/>
          <a:ext cx="1737360" cy="962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50" name="Equation" r:id="rId3" imgW="825480" imgH="457200" progId="Equation.DSMT4">
                  <p:embed/>
                </p:oleObj>
              </mc:Choice>
              <mc:Fallback>
                <p:oleObj name="Equation" r:id="rId3" imgW="8254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82507" y="2350211"/>
                        <a:ext cx="1737360" cy="9620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3055928"/>
              </p:ext>
            </p:extLst>
          </p:nvPr>
        </p:nvGraphicFramePr>
        <p:xfrm>
          <a:off x="1166860" y="5237306"/>
          <a:ext cx="1920240" cy="515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51" name="Equation" r:id="rId5" imgW="850680" imgH="228600" progId="Equation.DSMT4">
                  <p:embed/>
                </p:oleObj>
              </mc:Choice>
              <mc:Fallback>
                <p:oleObj name="Equation" r:id="rId5" imgW="8506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66860" y="5237306"/>
                        <a:ext cx="1920240" cy="5158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4591696" y="2033348"/>
            <a:ext cx="6518772" cy="4594737"/>
            <a:chOff x="4591696" y="2033348"/>
            <a:chExt cx="6518772" cy="4594737"/>
          </a:xfrm>
        </p:grpSpPr>
        <p:sp>
          <p:nvSpPr>
            <p:cNvPr id="15" name="Rectangle 14"/>
            <p:cNvSpPr/>
            <p:nvPr/>
          </p:nvSpPr>
          <p:spPr>
            <a:xfrm>
              <a:off x="7902008" y="2033348"/>
              <a:ext cx="84189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u="sng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Giải</a:t>
              </a:r>
              <a:endParaRPr lang="en-US" sz="2800" u="sng" dirty="0">
                <a:solidFill>
                  <a:srgbClr val="FF0066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591696" y="2865450"/>
              <a:ext cx="115506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Ta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có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: </a:t>
              </a:r>
              <a:endParaRPr lang="en-US" sz="28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696533" y="6104865"/>
              <a:ext cx="641393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Vậy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thể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hình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nón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khoảng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1017,36</a:t>
              </a:r>
              <a:r>
                <a:rPr lang="en-US" sz="2800" i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cm</a:t>
              </a:r>
              <a:r>
                <a:rPr lang="en-US" sz="2800" i="1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3</a:t>
              </a:r>
              <a:r>
                <a:rPr lang="en-US" sz="2800" i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endParaRPr lang="en-US" sz="2800" i="1" dirty="0"/>
            </a:p>
          </p:txBody>
        </p:sp>
        <p:graphicFrame>
          <p:nvGraphicFramePr>
            <p:cNvPr id="22" name="Object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9167817"/>
                </p:ext>
              </p:extLst>
            </p:nvPr>
          </p:nvGraphicFramePr>
          <p:xfrm>
            <a:off x="5695474" y="2632790"/>
            <a:ext cx="5303520" cy="9691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052" name="Equation" r:id="rId7" imgW="2641320" imgH="482400" progId="Equation.DSMT4">
                    <p:embed/>
                  </p:oleObj>
                </mc:Choice>
                <mc:Fallback>
                  <p:oleObj name="Equation" r:id="rId7" imgW="2641320" imgH="4824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5695474" y="2632790"/>
                          <a:ext cx="5303520" cy="96913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Rectangle 24"/>
            <p:cNvSpPr/>
            <p:nvPr/>
          </p:nvSpPr>
          <p:spPr>
            <a:xfrm>
              <a:off x="4621265" y="3536465"/>
              <a:ext cx="343074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Chiều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cao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hình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nón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là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:</a:t>
              </a:r>
              <a:endParaRPr lang="en-US" sz="2800" dirty="0"/>
            </a:p>
          </p:txBody>
        </p:sp>
        <p:graphicFrame>
          <p:nvGraphicFramePr>
            <p:cNvPr id="14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69918026"/>
                </p:ext>
              </p:extLst>
            </p:nvPr>
          </p:nvGraphicFramePr>
          <p:xfrm>
            <a:off x="5703580" y="4080193"/>
            <a:ext cx="4754880" cy="5912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053" name="Equation" r:id="rId9" imgW="2450880" imgH="304560" progId="Equation.DSMT4">
                    <p:embed/>
                  </p:oleObj>
                </mc:Choice>
                <mc:Fallback>
                  <p:oleObj name="Equation" r:id="rId9" imgW="2450880" imgH="30456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5703580" y="4080193"/>
                          <a:ext cx="4754880" cy="5912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" name="Rectangle 25"/>
            <p:cNvSpPr/>
            <p:nvPr/>
          </p:nvSpPr>
          <p:spPr>
            <a:xfrm>
              <a:off x="4596245" y="4657856"/>
              <a:ext cx="317266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Thể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hình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nón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là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:</a:t>
              </a:r>
              <a:endParaRPr lang="en-US" sz="2800" dirty="0"/>
            </a:p>
          </p:txBody>
        </p:sp>
        <p:graphicFrame>
          <p:nvGraphicFramePr>
            <p:cNvPr id="16" name="Object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85027737"/>
                </p:ext>
              </p:extLst>
            </p:nvPr>
          </p:nvGraphicFramePr>
          <p:xfrm>
            <a:off x="5161341" y="5228487"/>
            <a:ext cx="5490029" cy="837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054" name="Equation" r:id="rId11" imgW="2997000" imgH="457200" progId="Equation.DSMT4">
                    <p:embed/>
                  </p:oleObj>
                </mc:Choice>
                <mc:Fallback>
                  <p:oleObj name="Equation" r:id="rId11" imgW="2997000" imgH="457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5161341" y="5228487"/>
                          <a:ext cx="5490029" cy="83746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45517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9" grpId="0"/>
      <p:bldP spid="12" grpId="0"/>
      <p:bldP spid="23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5611" y="189915"/>
            <a:ext cx="45752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toán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về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nón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cụt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70042" y="891148"/>
            <a:ext cx="10055006" cy="4908753"/>
            <a:chOff x="1138511" y="1379879"/>
            <a:chExt cx="10055006" cy="4908753"/>
          </a:xfrm>
        </p:grpSpPr>
        <p:grpSp>
          <p:nvGrpSpPr>
            <p:cNvPr id="12" name="Group 11"/>
            <p:cNvGrpSpPr/>
            <p:nvPr/>
          </p:nvGrpSpPr>
          <p:grpSpPr>
            <a:xfrm>
              <a:off x="1138511" y="1379879"/>
              <a:ext cx="10055006" cy="4908753"/>
              <a:chOff x="1138511" y="1379879"/>
              <a:chExt cx="10055006" cy="4908753"/>
            </a:xfrm>
          </p:grpSpPr>
          <p:pic>
            <p:nvPicPr>
              <p:cNvPr id="48" name="Picture 34">
                <a:extLst>
                  <a:ext uri="{FF2B5EF4-FFF2-40B4-BE49-F238E27FC236}">
                    <a16:creationId xmlns:a16="http://schemas.microsoft.com/office/drawing/2014/main" xmlns="" id="{944ABCA7-8DA1-3946-A98C-4D7B58577B1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23452" flipH="1">
                <a:off x="3484739" y="3552722"/>
                <a:ext cx="1779588" cy="21193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18">
                <a:extLst>
                  <a:ext uri="{FF2B5EF4-FFF2-40B4-BE49-F238E27FC236}">
                    <a16:creationId xmlns="" xmlns:a16="http://schemas.microsoft.com/office/drawing/2014/main" id="{21B54859-5632-124F-BCBB-1DDBA91CA4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419376">
                <a:off x="2944557" y="3267044"/>
                <a:ext cx="3001962" cy="12715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9">
                <a:extLst>
                  <a:ext uri="{FF2B5EF4-FFF2-40B4-BE49-F238E27FC236}">
                    <a16:creationId xmlns="" xmlns:a16="http://schemas.microsoft.com/office/drawing/2014/main" id="{A5B69C21-5E34-794A-BD64-0F812C3E4BE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570514">
                <a:off x="3217513" y="2515988"/>
                <a:ext cx="2962275" cy="15795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5">
                <a:extLst>
                  <a:ext uri="{FF2B5EF4-FFF2-40B4-BE49-F238E27FC236}">
                    <a16:creationId xmlns="" xmlns:a16="http://schemas.microsoft.com/office/drawing/2014/main" id="{6C193854-8696-9448-95B1-1C1B3051BF3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567187">
                <a:off x="3675492" y="1379879"/>
                <a:ext cx="1627259" cy="27429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Rounded Rectangle 3"/>
              <p:cNvSpPr/>
              <p:nvPr/>
            </p:nvSpPr>
            <p:spPr>
              <a:xfrm>
                <a:off x="5616651" y="1597677"/>
                <a:ext cx="3186158" cy="777923"/>
              </a:xfrm>
              <a:prstGeom prst="roundRect">
                <a:avLst/>
              </a:prstGeom>
              <a:noFill/>
              <a:ln w="57150">
                <a:solidFill>
                  <a:srgbClr val="33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>
                <a:off x="6205779" y="3073910"/>
                <a:ext cx="4987738" cy="777923"/>
              </a:xfrm>
              <a:prstGeom prst="roundRect">
                <a:avLst/>
              </a:prstGeom>
              <a:noFill/>
              <a:ln w="57150">
                <a:solidFill>
                  <a:srgbClr val="33CC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Rounded Rectangle 23"/>
              <p:cNvSpPr/>
              <p:nvPr/>
            </p:nvSpPr>
            <p:spPr>
              <a:xfrm>
                <a:off x="5823643" y="4179376"/>
                <a:ext cx="3887916" cy="1103194"/>
              </a:xfrm>
              <a:prstGeom prst="roundRect">
                <a:avLst/>
              </a:prstGeom>
              <a:noFill/>
              <a:ln w="57150">
                <a:solidFill>
                  <a:srgbClr val="FF99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Rounded Rectangle 48"/>
              <p:cNvSpPr/>
              <p:nvPr/>
            </p:nvSpPr>
            <p:spPr>
              <a:xfrm>
                <a:off x="5022077" y="5510709"/>
                <a:ext cx="3081399" cy="777923"/>
              </a:xfrm>
              <a:prstGeom prst="roundRect">
                <a:avLst/>
              </a:prstGeom>
              <a:noFill/>
              <a:ln w="571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38511" y="2107086"/>
                <a:ext cx="2758950" cy="2604062"/>
              </a:xfrm>
              <a:prstGeom prst="rect">
                <a:avLst/>
              </a:prstGeom>
            </p:spPr>
          </p:pic>
          <p:graphicFrame>
            <p:nvGraphicFramePr>
              <p:cNvPr id="60" name="Object 59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59190631"/>
                  </p:ext>
                </p:extLst>
              </p:nvPr>
            </p:nvGraphicFramePr>
            <p:xfrm>
              <a:off x="5772052" y="1708156"/>
              <a:ext cx="2834640" cy="6864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845" name="Equation" r:id="rId8" imgW="1155600" imgH="279360" progId="Equation.DSMT4">
                      <p:embed/>
                    </p:oleObj>
                  </mc:Choice>
                  <mc:Fallback>
                    <p:oleObj name="Equation" r:id="rId8" imgW="1155600" imgH="27936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9"/>
                          <a:stretch>
                            <a:fillRect/>
                          </a:stretch>
                        </p:blipFill>
                        <p:spPr>
                          <a:xfrm>
                            <a:off x="5772052" y="1708156"/>
                            <a:ext cx="2834640" cy="686472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3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32842138"/>
                </p:ext>
              </p:extLst>
            </p:nvPr>
          </p:nvGraphicFramePr>
          <p:xfrm>
            <a:off x="6391001" y="3119219"/>
            <a:ext cx="4516437" cy="6794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46" name="Equation" r:id="rId10" imgW="4516988" imgH="679573" progId="Equation.DSMT4">
                    <p:embed/>
                  </p:oleObj>
                </mc:Choice>
                <mc:Fallback>
                  <p:oleObj name="Equation" r:id="rId10" imgW="4516988" imgH="679573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6391001" y="3119219"/>
                          <a:ext cx="4516437" cy="6794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26759259"/>
                </p:ext>
              </p:extLst>
            </p:nvPr>
          </p:nvGraphicFramePr>
          <p:xfrm>
            <a:off x="5971934" y="4262429"/>
            <a:ext cx="3657600" cy="997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47" name="Equation" r:id="rId12" imgW="1676160" imgH="457200" progId="Equation.DSMT4">
                    <p:embed/>
                  </p:oleObj>
                </mc:Choice>
                <mc:Fallback>
                  <p:oleObj name="Equation" r:id="rId12" imgW="1676160" imgH="457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5971934" y="4262429"/>
                          <a:ext cx="3657600" cy="99739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2" name="Object 6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43677881"/>
                </p:ext>
              </p:extLst>
            </p:nvPr>
          </p:nvGraphicFramePr>
          <p:xfrm>
            <a:off x="5164959" y="5529645"/>
            <a:ext cx="2838450" cy="687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48" name="Equation" r:id="rId14" imgW="1257120" imgH="304560" progId="Equation.DSMT4">
                    <p:embed/>
                  </p:oleObj>
                </mc:Choice>
                <mc:Fallback>
                  <p:oleObj name="Equation" r:id="rId14" imgW="1257120" imgH="30456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5164959" y="5529645"/>
                          <a:ext cx="2838450" cy="6873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28475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5682" y="0"/>
            <a:ext cx="83161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a)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xung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quanh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toàn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phần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0077" y="551291"/>
            <a:ext cx="1157085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Ví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cụt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19cm,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34 cm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23cm (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lấy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  3,14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430332" y="1920254"/>
            <a:ext cx="0" cy="475488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42099" y="1970628"/>
            <a:ext cx="17732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Phân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endParaRPr lang="en-US" sz="2800" dirty="0">
              <a:solidFill>
                <a:srgbClr val="FF0066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3430" y="2464222"/>
            <a:ext cx="41997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xung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quanh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và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đáy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chậu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9709" y="3975391"/>
            <a:ext cx="9909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Biết</a:t>
            </a:r>
            <a:endParaRPr lang="en-US" sz="2800" i="1" dirty="0">
              <a:solidFill>
                <a:srgbClr val="000000"/>
              </a:solidFill>
            </a:endParaRPr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2169039"/>
              </p:ext>
            </p:extLst>
          </p:nvPr>
        </p:nvGraphicFramePr>
        <p:xfrm>
          <a:off x="595313" y="3443288"/>
          <a:ext cx="2817812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82" name="Equation" r:id="rId3" imgW="1434960" imgH="279360" progId="Equation.DSMT4">
                  <p:embed/>
                </p:oleObj>
              </mc:Choice>
              <mc:Fallback>
                <p:oleObj name="Equation" r:id="rId3" imgW="143496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5313" y="3443288"/>
                        <a:ext cx="2817812" cy="547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5011121"/>
              </p:ext>
            </p:extLst>
          </p:nvPr>
        </p:nvGraphicFramePr>
        <p:xfrm>
          <a:off x="203200" y="4494213"/>
          <a:ext cx="4171950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83" name="Equation" r:id="rId5" imgW="2120760" imgH="241200" progId="Equation.DSMT4">
                  <p:embed/>
                </p:oleObj>
              </mc:Choice>
              <mc:Fallback>
                <p:oleObj name="Equation" r:id="rId5" imgW="212076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3200" y="4494213"/>
                        <a:ext cx="4171950" cy="474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/>
          <p:cNvSpPr/>
          <p:nvPr/>
        </p:nvSpPr>
        <p:spPr>
          <a:xfrm>
            <a:off x="243273" y="5049937"/>
            <a:ext cx="349166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Symbol" panose="05050102010706020507" pitchFamily="18" charset="2"/>
              <a:buChar char="Þ"/>
            </a:pP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Áp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dụng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công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thức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</a:p>
          <a:p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trực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tiếp</a:t>
            </a: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94768" y="584352"/>
            <a:ext cx="67233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31807" y="1008760"/>
            <a:ext cx="4309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19cm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84784" y="1007571"/>
            <a:ext cx="48670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34 cm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2299" y="1429602"/>
            <a:ext cx="34563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23cm </a:t>
            </a:r>
            <a:endParaRPr lang="en-US" sz="2800" dirty="0">
              <a:solidFill>
                <a:srgbClr val="FF0000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498739" y="1992399"/>
            <a:ext cx="7517250" cy="2680015"/>
            <a:chOff x="4498739" y="1992399"/>
            <a:chExt cx="7517250" cy="2680015"/>
          </a:xfrm>
        </p:grpSpPr>
        <p:sp>
          <p:nvSpPr>
            <p:cNvPr id="14" name="Rectangle 13"/>
            <p:cNvSpPr/>
            <p:nvPr/>
          </p:nvSpPr>
          <p:spPr>
            <a:xfrm>
              <a:off x="7792826" y="1992399"/>
              <a:ext cx="84189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u="sng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Giải</a:t>
              </a:r>
              <a:endParaRPr lang="en-US" sz="2800" u="sng" dirty="0">
                <a:solidFill>
                  <a:srgbClr val="FF0066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566238" y="4149194"/>
              <a:ext cx="744975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Vậy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diện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nhôm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cần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dùng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khoảng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4961,2 </a:t>
              </a:r>
              <a:r>
                <a:rPr lang="en-US" sz="2800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cm</a:t>
              </a:r>
              <a:r>
                <a:rPr lang="en-US" sz="2800" i="1" baseline="300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2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4498739" y="2560412"/>
              <a:ext cx="434766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Diện</a:t>
              </a:r>
              <a:r>
                <a:rPr 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nhôm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cần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dùng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là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: </a:t>
              </a:r>
              <a:endParaRPr lang="en-US" sz="2800" dirty="0">
                <a:solidFill>
                  <a:srgbClr val="000000"/>
                </a:solidFill>
              </a:endParaRPr>
            </a:p>
          </p:txBody>
        </p:sp>
        <p:graphicFrame>
          <p:nvGraphicFramePr>
            <p:cNvPr id="9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8751598"/>
                </p:ext>
              </p:extLst>
            </p:nvPr>
          </p:nvGraphicFramePr>
          <p:xfrm>
            <a:off x="4687888" y="3102847"/>
            <a:ext cx="2816225" cy="5476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84" name="Equation" r:id="rId7" imgW="2816415" imgH="547263" progId="Equation.DSMT4">
                    <p:embed/>
                  </p:oleObj>
                </mc:Choice>
                <mc:Fallback>
                  <p:oleObj name="Equation" r:id="rId7" imgW="2816415" imgH="547263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4687888" y="3102847"/>
                          <a:ext cx="2816225" cy="5476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73425489"/>
                </p:ext>
              </p:extLst>
            </p:nvPr>
          </p:nvGraphicFramePr>
          <p:xfrm>
            <a:off x="4664297" y="3610109"/>
            <a:ext cx="6411533" cy="5342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85" name="Equation" r:id="rId9" imgW="3352680" imgH="279360" progId="Equation.DSMT4">
                    <p:embed/>
                  </p:oleObj>
                </mc:Choice>
                <mc:Fallback>
                  <p:oleObj name="Equation" r:id="rId9" imgW="3352680" imgH="27936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4664297" y="3610109"/>
                          <a:ext cx="6411533" cy="53429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452901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  <p:bldP spid="10" grpId="0"/>
      <p:bldP spid="23" grpId="0"/>
      <p:bldP spid="2" grpId="0"/>
      <p:bldP spid="12" grpId="0"/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682" y="0"/>
            <a:ext cx="273132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)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thể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23995"/>
            <a:ext cx="121920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Ví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xô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cụt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10cm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5cm,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20cm.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xô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(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lấy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  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3,14,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làm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tròn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đến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chữ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số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thập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phân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thứ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nhất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)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525866" y="1861194"/>
            <a:ext cx="0" cy="475488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51281" y="1775091"/>
            <a:ext cx="17732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Phân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endParaRPr lang="en-US" sz="2800" dirty="0">
              <a:solidFill>
                <a:srgbClr val="FF0066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2612" y="2268685"/>
            <a:ext cx="22204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thể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10878" y="985627"/>
            <a:ext cx="17830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dung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5475" y="3742186"/>
            <a:ext cx="2987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Biết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99545" y="4768580"/>
            <a:ext cx="349166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Symbol" panose="05050102010706020507" pitchFamily="18" charset="2"/>
              <a:buChar char="Þ"/>
            </a:pP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Áp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dụng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công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thức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</a:p>
          <a:p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trực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tiếp</a:t>
            </a: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158281" y="554617"/>
            <a:ext cx="16450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974100"/>
            <a:ext cx="60773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10cm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5cm,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20cm</a:t>
            </a:r>
            <a:endParaRPr 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4157843"/>
              </p:ext>
            </p:extLst>
          </p:nvPr>
        </p:nvGraphicFramePr>
        <p:xfrm>
          <a:off x="674720" y="2843535"/>
          <a:ext cx="3200400" cy="8727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83" name="Equation" r:id="rId3" imgW="1676160" imgH="457200" progId="Equation.DSMT4">
                  <p:embed/>
                </p:oleObj>
              </mc:Choice>
              <mc:Fallback>
                <p:oleObj name="Equation" r:id="rId3" imgW="167616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4720" y="2843535"/>
                        <a:ext cx="3200400" cy="8727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0876862"/>
              </p:ext>
            </p:extLst>
          </p:nvPr>
        </p:nvGraphicFramePr>
        <p:xfrm>
          <a:off x="263580" y="4268449"/>
          <a:ext cx="4023360" cy="474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84" name="Equation" r:id="rId5" imgW="2044440" imgH="241200" progId="Equation.DSMT4">
                  <p:embed/>
                </p:oleObj>
              </mc:Choice>
              <mc:Fallback>
                <p:oleObj name="Equation" r:id="rId5" imgW="204444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3580" y="4268449"/>
                        <a:ext cx="4023360" cy="4748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4686397" y="1796862"/>
            <a:ext cx="7303834" cy="2469723"/>
            <a:chOff x="4686397" y="1796862"/>
            <a:chExt cx="7303834" cy="2469723"/>
          </a:xfrm>
        </p:grpSpPr>
        <p:sp>
          <p:nvSpPr>
            <p:cNvPr id="15" name="Rectangle 14"/>
            <p:cNvSpPr/>
            <p:nvPr/>
          </p:nvSpPr>
          <p:spPr>
            <a:xfrm>
              <a:off x="7902008" y="1796862"/>
              <a:ext cx="84189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u="sng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Giải</a:t>
              </a:r>
              <a:endParaRPr lang="en-US" sz="2800" u="sng" dirty="0">
                <a:solidFill>
                  <a:srgbClr val="FF0066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786685" y="3743365"/>
              <a:ext cx="623439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Vậy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thể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hình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nón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khoảng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3663,3</a:t>
              </a:r>
              <a:r>
                <a:rPr lang="en-US" sz="2800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cm</a:t>
              </a:r>
              <a:r>
                <a:rPr lang="en-US" sz="2800" i="1" baseline="300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3</a:t>
              </a:r>
              <a:r>
                <a:rPr lang="en-US" sz="2800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endParaRPr lang="en-US" sz="2800" i="1" dirty="0">
                <a:solidFill>
                  <a:srgbClr val="000000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686397" y="2296356"/>
              <a:ext cx="309251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Dung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của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xô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là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:</a:t>
              </a:r>
              <a:endParaRPr lang="en-US" sz="2800" dirty="0">
                <a:solidFill>
                  <a:srgbClr val="000000"/>
                </a:solidFill>
              </a:endParaRPr>
            </a:p>
          </p:txBody>
        </p:sp>
        <p:graphicFrame>
          <p:nvGraphicFramePr>
            <p:cNvPr id="13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91778221"/>
                </p:ext>
              </p:extLst>
            </p:nvPr>
          </p:nvGraphicFramePr>
          <p:xfrm>
            <a:off x="4726278" y="2914806"/>
            <a:ext cx="7263953" cy="6954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785" name="Equation" r:id="rId7" imgW="4775040" imgH="457200" progId="Equation.DSMT4">
                    <p:embed/>
                  </p:oleObj>
                </mc:Choice>
                <mc:Fallback>
                  <p:oleObj name="Equation" r:id="rId7" imgW="4775040" imgH="457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4726278" y="2914806"/>
                          <a:ext cx="7263953" cy="69548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108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9" grpId="0"/>
      <p:bldP spid="12" grpId="0"/>
      <p:bldP spid="8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5611" y="189915"/>
            <a:ext cx="20762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4.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cầu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28934" y="847458"/>
            <a:ext cx="9993515" cy="4414792"/>
            <a:chOff x="728934" y="847458"/>
            <a:chExt cx="9993515" cy="4414792"/>
          </a:xfrm>
        </p:grpSpPr>
        <p:pic>
          <p:nvPicPr>
            <p:cNvPr id="30" name="Picture 6">
              <a:extLst>
                <a:ext uri="{FF2B5EF4-FFF2-40B4-BE49-F238E27FC236}">
                  <a16:creationId xmlns="" xmlns:a16="http://schemas.microsoft.com/office/drawing/2014/main" id="{A041DEE9-5546-2C4B-926D-7867C8252E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201129" flipV="1">
              <a:off x="7282287" y="1098296"/>
              <a:ext cx="1282700" cy="10081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8">
              <a:extLst>
                <a:ext uri="{FF2B5EF4-FFF2-40B4-BE49-F238E27FC236}">
                  <a16:creationId xmlns="" xmlns:a16="http://schemas.microsoft.com/office/drawing/2014/main" id="{21B54859-5632-124F-BCBB-1DDBA91CA4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19376">
              <a:off x="2248518" y="3246724"/>
              <a:ext cx="3001962" cy="12715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5">
              <a:extLst>
                <a:ext uri="{FF2B5EF4-FFF2-40B4-BE49-F238E27FC236}">
                  <a16:creationId xmlns="" xmlns:a16="http://schemas.microsoft.com/office/drawing/2014/main" id="{6C193854-8696-9448-95B1-1C1B3051BF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67187">
              <a:off x="2979453" y="1359559"/>
              <a:ext cx="1627259" cy="2742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ounded Rectangle 3"/>
            <p:cNvSpPr/>
            <p:nvPr/>
          </p:nvSpPr>
          <p:spPr>
            <a:xfrm>
              <a:off x="4920612" y="1577357"/>
              <a:ext cx="2347415" cy="777923"/>
            </a:xfrm>
            <a:prstGeom prst="roundRect">
              <a:avLst/>
            </a:prstGeom>
            <a:noFill/>
            <a:ln w="57150">
              <a:solidFill>
                <a:srgbClr val="33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5127604" y="4159056"/>
              <a:ext cx="2347415" cy="1103194"/>
            </a:xfrm>
            <a:prstGeom prst="roundRect">
              <a:avLst/>
            </a:prstGeom>
            <a:noFill/>
            <a:ln w="57150"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35" name="Picture 20">
              <a:extLst>
                <a:ext uri="{FF2B5EF4-FFF2-40B4-BE49-F238E27FC236}">
                  <a16:creationId xmlns="" xmlns:a16="http://schemas.microsoft.com/office/drawing/2014/main" id="{5243B2C6-EA44-6949-8A30-68AC47C679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57595" flipV="1">
              <a:off x="7278262" y="4334204"/>
              <a:ext cx="1882003" cy="549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8" name="Group 37"/>
            <p:cNvGrpSpPr/>
            <p:nvPr/>
          </p:nvGrpSpPr>
          <p:grpSpPr>
            <a:xfrm>
              <a:off x="8518207" y="847458"/>
              <a:ext cx="1656103" cy="1089547"/>
              <a:chOff x="7890680" y="575480"/>
              <a:chExt cx="1656103" cy="1089547"/>
            </a:xfrm>
          </p:grpSpPr>
          <p:graphicFrame>
            <p:nvGraphicFramePr>
              <p:cNvPr id="36" name="Object 3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46765948"/>
                  </p:ext>
                </p:extLst>
              </p:nvPr>
            </p:nvGraphicFramePr>
            <p:xfrm>
              <a:off x="7913223" y="582097"/>
              <a:ext cx="1484313" cy="102393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786" name="Equation" r:id="rId7" imgW="736560" imgH="507960" progId="Equation.DSMT4">
                      <p:embed/>
                    </p:oleObj>
                  </mc:Choice>
                  <mc:Fallback>
                    <p:oleObj name="Equation" r:id="rId7" imgW="736560" imgH="50796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8"/>
                          <a:stretch>
                            <a:fillRect/>
                          </a:stretch>
                        </p:blipFill>
                        <p:spPr>
                          <a:xfrm>
                            <a:off x="7913223" y="582097"/>
                            <a:ext cx="1484313" cy="1023938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7" name="Rounded Rectangle 36"/>
              <p:cNvSpPr/>
              <p:nvPr/>
            </p:nvSpPr>
            <p:spPr>
              <a:xfrm>
                <a:off x="7890680" y="575480"/>
                <a:ext cx="1656103" cy="1089547"/>
              </a:xfrm>
              <a:prstGeom prst="roundRect">
                <a:avLst/>
              </a:prstGeom>
              <a:noFill/>
              <a:ln w="57150">
                <a:solidFill>
                  <a:srgbClr val="33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>
              <a:off x="9007381" y="3870758"/>
              <a:ext cx="1715068" cy="1214650"/>
              <a:chOff x="5338551" y="3860043"/>
              <a:chExt cx="1715068" cy="1214650"/>
            </a:xfrm>
          </p:grpSpPr>
          <p:sp>
            <p:nvSpPr>
              <p:cNvPr id="43" name="Rounded Rectangle 42"/>
              <p:cNvSpPr/>
              <p:nvPr/>
            </p:nvSpPr>
            <p:spPr>
              <a:xfrm>
                <a:off x="5338551" y="3860043"/>
                <a:ext cx="1715068" cy="1214650"/>
              </a:xfrm>
              <a:prstGeom prst="roundRect">
                <a:avLst/>
              </a:prstGeom>
              <a:noFill/>
              <a:ln w="57150">
                <a:solidFill>
                  <a:srgbClr val="FF99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graphicFrame>
            <p:nvGraphicFramePr>
              <p:cNvPr id="44" name="Object 4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15807748"/>
                  </p:ext>
                </p:extLst>
              </p:nvPr>
            </p:nvGraphicFramePr>
            <p:xfrm>
              <a:off x="5377147" y="3874426"/>
              <a:ext cx="1625600" cy="11811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787" name="Equation" r:id="rId9" imgW="698400" imgH="507960" progId="Equation.DSMT4">
                      <p:embed/>
                    </p:oleObj>
                  </mc:Choice>
                  <mc:Fallback>
                    <p:oleObj name="Equation" r:id="rId9" imgW="698400" imgH="50796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0"/>
                          <a:stretch>
                            <a:fillRect/>
                          </a:stretch>
                        </p:blipFill>
                        <p:spPr>
                          <a:xfrm>
                            <a:off x="5377147" y="3874426"/>
                            <a:ext cx="1625600" cy="11811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28934" y="1932759"/>
              <a:ext cx="2490785" cy="2599492"/>
            </a:xfrm>
            <a:prstGeom prst="rect">
              <a:avLst/>
            </a:prstGeom>
          </p:spPr>
        </p:pic>
        <p:graphicFrame>
          <p:nvGraphicFramePr>
            <p:cNvPr id="56" name="Object 5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27006681"/>
                </p:ext>
              </p:extLst>
            </p:nvPr>
          </p:nvGraphicFramePr>
          <p:xfrm>
            <a:off x="5346700" y="1719263"/>
            <a:ext cx="1593850" cy="5318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788" name="Equation" r:id="rId12" imgW="685800" imgH="228600" progId="Equation.DSMT4">
                    <p:embed/>
                  </p:oleObj>
                </mc:Choice>
                <mc:Fallback>
                  <p:oleObj name="Equation" r:id="rId12" imgW="685800" imgH="2286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5346700" y="1719263"/>
                          <a:ext cx="1593850" cy="5318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" name="Object 5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28556598"/>
                </p:ext>
              </p:extLst>
            </p:nvPr>
          </p:nvGraphicFramePr>
          <p:xfrm>
            <a:off x="5512897" y="4177295"/>
            <a:ext cx="1645920" cy="10210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789" name="Equation" r:id="rId14" imgW="736560" imgH="457200" progId="Equation.DSMT4">
                    <p:embed/>
                  </p:oleObj>
                </mc:Choice>
                <mc:Fallback>
                  <p:oleObj name="Equation" r:id="rId14" imgW="736560" imgH="457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5512897" y="4177295"/>
                          <a:ext cx="1645920" cy="102108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59055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50627" y="272954"/>
            <a:ext cx="10795379" cy="1009935"/>
          </a:xfrm>
          <a:prstGeom prst="roundRect">
            <a:avLst/>
          </a:prstGeom>
          <a:solidFill>
            <a:srgbClr val="CCFFFF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CÁC CÔNG THỨC HÌNH HỌC KHÔNG GIAN LỚP 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2955" y="1555845"/>
            <a:ext cx="20120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1.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trụ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05306" y="2445250"/>
            <a:ext cx="2373738" cy="3208532"/>
            <a:chOff x="605306" y="2445250"/>
            <a:chExt cx="2373738" cy="3208532"/>
          </a:xfrm>
        </p:grpSpPr>
        <p:grpSp>
          <p:nvGrpSpPr>
            <p:cNvPr id="25" name="Group 24"/>
            <p:cNvGrpSpPr/>
            <p:nvPr/>
          </p:nvGrpSpPr>
          <p:grpSpPr>
            <a:xfrm>
              <a:off x="622209" y="5060213"/>
              <a:ext cx="2356835" cy="593569"/>
              <a:chOff x="3920213" y="2625238"/>
              <a:chExt cx="2356835" cy="593569"/>
            </a:xfrm>
          </p:grpSpPr>
          <p:sp>
            <p:nvSpPr>
              <p:cNvPr id="22" name="Freeform 21"/>
              <p:cNvSpPr/>
              <p:nvPr/>
            </p:nvSpPr>
            <p:spPr>
              <a:xfrm>
                <a:off x="3920213" y="2625238"/>
                <a:ext cx="2356835" cy="311673"/>
              </a:xfrm>
              <a:custGeom>
                <a:avLst/>
                <a:gdLst>
                  <a:gd name="connsiteX0" fmla="*/ 1178417 w 2356835"/>
                  <a:gd name="connsiteY0" fmla="*/ 0 h 311673"/>
                  <a:gd name="connsiteX1" fmla="*/ 1415909 w 2356835"/>
                  <a:gd name="connsiteY1" fmla="*/ 5986 h 311673"/>
                  <a:gd name="connsiteX2" fmla="*/ 1415910 w 2356835"/>
                  <a:gd name="connsiteY2" fmla="*/ 5986 h 311673"/>
                  <a:gd name="connsiteX3" fmla="*/ 2356835 w 2356835"/>
                  <a:gd name="connsiteY3" fmla="*/ 294604 h 311673"/>
                  <a:gd name="connsiteX4" fmla="*/ 2356835 w 2356835"/>
                  <a:gd name="connsiteY4" fmla="*/ 311673 h 311673"/>
                  <a:gd name="connsiteX5" fmla="*/ 1 w 2356835"/>
                  <a:gd name="connsiteY5" fmla="*/ 311673 h 311673"/>
                  <a:gd name="connsiteX6" fmla="*/ 1 w 2356835"/>
                  <a:gd name="connsiteY6" fmla="*/ 294609 h 311673"/>
                  <a:gd name="connsiteX7" fmla="*/ 0 w 2356835"/>
                  <a:gd name="connsiteY7" fmla="*/ 294604 h 311673"/>
                  <a:gd name="connsiteX8" fmla="*/ 1178417 w 2356835"/>
                  <a:gd name="connsiteY8" fmla="*/ 0 h 311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56835" h="311673">
                    <a:moveTo>
                      <a:pt x="1178417" y="0"/>
                    </a:moveTo>
                    <a:cubicBezTo>
                      <a:pt x="1259770" y="0"/>
                      <a:pt x="1339197" y="2061"/>
                      <a:pt x="1415909" y="5986"/>
                    </a:cubicBezTo>
                    <a:lnTo>
                      <a:pt x="1415910" y="5986"/>
                    </a:lnTo>
                    <a:cubicBezTo>
                      <a:pt x="1952895" y="33456"/>
                      <a:pt x="2356835" y="152237"/>
                      <a:pt x="2356835" y="294604"/>
                    </a:cubicBezTo>
                    <a:lnTo>
                      <a:pt x="2356835" y="311673"/>
                    </a:lnTo>
                    <a:lnTo>
                      <a:pt x="1" y="311673"/>
                    </a:lnTo>
                    <a:lnTo>
                      <a:pt x="1" y="294609"/>
                    </a:lnTo>
                    <a:lnTo>
                      <a:pt x="0" y="294604"/>
                    </a:lnTo>
                    <a:cubicBezTo>
                      <a:pt x="0" y="131899"/>
                      <a:pt x="527595" y="0"/>
                      <a:pt x="1178417" y="0"/>
                    </a:cubicBezTo>
                    <a:close/>
                  </a:path>
                </a:pathLst>
              </a:custGeom>
              <a:noFill/>
              <a:ln w="38100">
                <a:solidFill>
                  <a:schemeClr val="tx2">
                    <a:lumMod val="95000"/>
                    <a:lumOff val="5000"/>
                  </a:schemeClr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3936500" y="2684551"/>
                <a:ext cx="2321960" cy="53425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8" name="Can 7"/>
            <p:cNvSpPr/>
            <p:nvPr/>
          </p:nvSpPr>
          <p:spPr>
            <a:xfrm>
              <a:off x="605306" y="2485623"/>
              <a:ext cx="2356833" cy="3134588"/>
            </a:xfrm>
            <a:prstGeom prst="can">
              <a:avLst/>
            </a:prstGeom>
            <a:noFill/>
            <a:ln w="3810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1773449" y="2742477"/>
              <a:ext cx="0" cy="2560320"/>
            </a:xfrm>
            <a:prstGeom prst="line">
              <a:avLst/>
            </a:prstGeom>
            <a:ln w="38100">
              <a:solidFill>
                <a:schemeClr val="tx2">
                  <a:lumMod val="95000"/>
                  <a:lumOff val="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 flipV="1">
              <a:off x="1779165" y="2766353"/>
              <a:ext cx="1188720" cy="25758"/>
            </a:xfrm>
            <a:prstGeom prst="line">
              <a:avLst/>
            </a:prstGeom>
            <a:ln w="3810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 flipV="1">
              <a:off x="1767179" y="5302357"/>
              <a:ext cx="1188720" cy="25758"/>
            </a:xfrm>
            <a:prstGeom prst="line">
              <a:avLst/>
            </a:prstGeom>
            <a:ln w="38100">
              <a:solidFill>
                <a:schemeClr val="tx2">
                  <a:lumMod val="95000"/>
                  <a:lumOff val="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2137026" y="2445250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460746" y="3851098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36573" y="5756476"/>
            <a:ext cx="27142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11467" y="1943633"/>
            <a:ext cx="70462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Chu vi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2" name="Object 31"/>
          <p:cNvGraphicFramePr>
            <a:graphicFrameLocks noChangeAspect="1"/>
          </p:cNvGraphicFramePr>
          <p:nvPr/>
        </p:nvGraphicFramePr>
        <p:xfrm>
          <a:off x="6783601" y="2583812"/>
          <a:ext cx="1920240" cy="620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4" name="Equation" r:id="rId3" imgW="825480" imgH="266400" progId="Equation.DSMT4">
                  <p:embed/>
                </p:oleObj>
              </mc:Choice>
              <mc:Fallback>
                <p:oleObj name="Equation" r:id="rId3" imgW="82548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83601" y="2583812"/>
                        <a:ext cx="1920240" cy="6203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3684895" y="3283388"/>
            <a:ext cx="86253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+ 2.Diện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endParaRPr lang="en-US" sz="25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4" name="Object 33"/>
          <p:cNvGraphicFramePr>
            <a:graphicFrameLocks noChangeAspect="1"/>
          </p:cNvGraphicFramePr>
          <p:nvPr/>
        </p:nvGraphicFramePr>
        <p:xfrm>
          <a:off x="6321070" y="3852057"/>
          <a:ext cx="3070225" cy="68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5" name="Equation" r:id="rId5" imgW="1320480" imgH="291960" progId="Equation.DSMT4">
                  <p:embed/>
                </p:oleObj>
              </mc:Choice>
              <mc:Fallback>
                <p:oleObj name="Equation" r:id="rId5" imgW="1320480" imgH="291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21070" y="3852057"/>
                        <a:ext cx="3070225" cy="681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3727389" y="4566278"/>
            <a:ext cx="5363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6" name="Object 35"/>
          <p:cNvGraphicFramePr>
            <a:graphicFrameLocks noChangeAspect="1"/>
          </p:cNvGraphicFramePr>
          <p:nvPr/>
        </p:nvGraphicFramePr>
        <p:xfrm>
          <a:off x="6946900" y="5249863"/>
          <a:ext cx="1625600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6" name="Equation" r:id="rId7" imgW="698400" imgH="228600" progId="Equation.DSMT4">
                  <p:embed/>
                </p:oleObj>
              </mc:Choice>
              <mc:Fallback>
                <p:oleObj name="Equation" r:id="rId7" imgW="6984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946900" y="5249863"/>
                        <a:ext cx="1625600" cy="531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026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9" grpId="0"/>
      <p:bldP spid="31" grpId="0"/>
      <p:bldP spid="33" grpId="0"/>
      <p:bldP spid="3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5682" y="0"/>
            <a:ext cx="83161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a)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xung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quanh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toàn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phần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0077" y="551291"/>
            <a:ext cx="1157085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Ví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Bơm căng quả bóng hình cầu có đường 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24cm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Tính diện tích da dùng để làm quả bóng? 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lấy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  3,14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430332" y="1920254"/>
            <a:ext cx="0" cy="475488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42099" y="1970628"/>
            <a:ext cx="17732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Phân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endParaRPr lang="en-US" sz="2800" dirty="0">
              <a:solidFill>
                <a:srgbClr val="FF0066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3430" y="2464222"/>
            <a:ext cx="41997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mặt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cầu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6061" y="3538663"/>
            <a:ext cx="24593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Biết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 = 24cm</a:t>
            </a:r>
            <a:endParaRPr lang="en-US" sz="2800" i="1" dirty="0">
              <a:solidFill>
                <a:srgbClr val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987640" y="584350"/>
            <a:ext cx="15119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326136" y="585679"/>
            <a:ext cx="28761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24cm</a:t>
            </a:r>
            <a:endParaRPr 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5925179"/>
              </p:ext>
            </p:extLst>
          </p:nvPr>
        </p:nvGraphicFramePr>
        <p:xfrm>
          <a:off x="1361554" y="2906618"/>
          <a:ext cx="1593850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62" name="Equation" r:id="rId3" imgW="685800" imgH="228600" progId="Equation.DSMT4">
                  <p:embed/>
                </p:oleObj>
              </mc:Choice>
              <mc:Fallback>
                <p:oleObj name="Equation" r:id="rId3" imgW="6858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61554" y="2906618"/>
                        <a:ext cx="1593850" cy="531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3"/>
          <p:cNvSpPr/>
          <p:nvPr/>
        </p:nvSpPr>
        <p:spPr>
          <a:xfrm>
            <a:off x="215601" y="4367424"/>
            <a:ext cx="1943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tính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en-US" sz="2800" i="1" dirty="0"/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4145058"/>
              </p:ext>
            </p:extLst>
          </p:nvPr>
        </p:nvGraphicFramePr>
        <p:xfrm>
          <a:off x="2126361" y="4220619"/>
          <a:ext cx="914400" cy="8649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63" name="Equation" r:id="rId5" imgW="469800" imgH="444240" progId="Equation.DSMT4">
                  <p:embed/>
                </p:oleObj>
              </mc:Choice>
              <mc:Fallback>
                <p:oleObj name="Equation" r:id="rId5" imgW="46980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6361" y="4220619"/>
                        <a:ext cx="914400" cy="8649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4649329" y="1965104"/>
            <a:ext cx="7210576" cy="4198497"/>
            <a:chOff x="4649329" y="1965104"/>
            <a:chExt cx="7210576" cy="4198497"/>
          </a:xfrm>
        </p:grpSpPr>
        <p:sp>
          <p:nvSpPr>
            <p:cNvPr id="27" name="Rectangle 26"/>
            <p:cNvSpPr/>
            <p:nvPr/>
          </p:nvSpPr>
          <p:spPr>
            <a:xfrm>
              <a:off x="7915657" y="1965104"/>
              <a:ext cx="84189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u="sng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Giải</a:t>
              </a:r>
              <a:endParaRPr lang="en-US" sz="2800" u="sng" dirty="0">
                <a:solidFill>
                  <a:srgbClr val="FF0066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689069" y="5209494"/>
              <a:ext cx="6952471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Vậy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diện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 dùng để làm quả </a:t>
              </a:r>
              <a:r>
                <a:rPr lang="vi-VN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bóng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khoảng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1808,64 </a:t>
              </a:r>
              <a:r>
                <a:rPr lang="en-US" sz="2800" i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cm</a:t>
              </a:r>
              <a:r>
                <a:rPr lang="en-US" sz="2800" i="1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2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673086" y="3981320"/>
              <a:ext cx="575189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Diện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 dùng để làm quả bóng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là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: </a:t>
              </a:r>
              <a:endParaRPr lang="en-US" sz="2800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4677100" y="3304070"/>
              <a:ext cx="334097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Bán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kính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hình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cầu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là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: </a:t>
              </a:r>
              <a:endParaRPr lang="en-US" sz="2800" dirty="0"/>
            </a:p>
          </p:txBody>
        </p:sp>
        <p:graphicFrame>
          <p:nvGraphicFramePr>
            <p:cNvPr id="31" name="Object 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75885218"/>
                </p:ext>
              </p:extLst>
            </p:nvPr>
          </p:nvGraphicFramePr>
          <p:xfrm>
            <a:off x="7837488" y="3221422"/>
            <a:ext cx="2720975" cy="800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764" name="Equation" r:id="rId7" imgW="1511280" imgH="444240" progId="Equation.DSMT4">
                    <p:embed/>
                  </p:oleObj>
                </mc:Choice>
                <mc:Fallback>
                  <p:oleObj name="Equation" r:id="rId7" imgW="1511280" imgH="4442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7837488" y="3221422"/>
                          <a:ext cx="2720975" cy="800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Rectangle 12"/>
            <p:cNvSpPr/>
            <p:nvPr/>
          </p:nvSpPr>
          <p:spPr>
            <a:xfrm>
              <a:off x="4649329" y="2398173"/>
              <a:ext cx="7210576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Diện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tích 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 dùng để làm quả </a:t>
              </a:r>
              <a:r>
                <a:rPr lang="vi-VN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bóng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diện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tích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mặt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cầu</a:t>
              </a:r>
              <a:endParaRPr lang="en-US" sz="2800" dirty="0"/>
            </a:p>
          </p:txBody>
        </p:sp>
        <p:graphicFrame>
          <p:nvGraphicFramePr>
            <p:cNvPr id="17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7854000"/>
                </p:ext>
              </p:extLst>
            </p:nvPr>
          </p:nvGraphicFramePr>
          <p:xfrm>
            <a:off x="5146983" y="4590125"/>
            <a:ext cx="5007507" cy="4868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765" name="Equation" r:id="rId9" imgW="2743200" imgH="266400" progId="Equation.DSMT4">
                    <p:embed/>
                  </p:oleObj>
                </mc:Choice>
                <mc:Fallback>
                  <p:oleObj name="Equation" r:id="rId9" imgW="2743200" imgH="2664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5146983" y="4590125"/>
                          <a:ext cx="5007507" cy="48684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56371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  <p:bldP spid="10" grpId="0"/>
      <p:bldP spid="2" grpId="0"/>
      <p:bldP spid="12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682" y="0"/>
            <a:ext cx="273132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)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thể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23995"/>
            <a:ext cx="121920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Ví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  <a:r>
              <a:rPr lang="el-GR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</a:t>
            </a:r>
            <a:r>
              <a:rPr lang="en-US" sz="2800" b="1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(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lấy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  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3,14,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làm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tròn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đến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chữ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số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thập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phân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thứ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nhất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)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525866" y="1861194"/>
            <a:ext cx="0" cy="475488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51281" y="1775091"/>
            <a:ext cx="17732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Phân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endParaRPr lang="en-US" sz="2800" dirty="0">
              <a:solidFill>
                <a:srgbClr val="FF0066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2612" y="2268685"/>
            <a:ext cx="35348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thể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cầu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42665" y="534867"/>
            <a:ext cx="17830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hể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2246" y="3831632"/>
            <a:ext cx="2987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Biết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=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cm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2249" y="4492265"/>
            <a:ext cx="2326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Symbol" panose="05050102010706020507" pitchFamily="18" charset="2"/>
              <a:buChar char="Þ"/>
            </a:pP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Tính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từ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215944" y="549098"/>
            <a:ext cx="46025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16</a:t>
            </a:r>
            <a:r>
              <a:rPr lang="el-G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cm</a:t>
            </a:r>
            <a:r>
              <a:rPr lang="en-US" sz="28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776595"/>
              </p:ext>
            </p:extLst>
          </p:nvPr>
        </p:nvGraphicFramePr>
        <p:xfrm>
          <a:off x="1443752" y="2838469"/>
          <a:ext cx="1463040" cy="9076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3" name="Equation" r:id="rId3" imgW="736560" imgH="457200" progId="Equation.DSMT4">
                  <p:embed/>
                </p:oleObj>
              </mc:Choice>
              <mc:Fallback>
                <p:oleObj name="Equation" r:id="rId3" imgW="73656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43752" y="2838469"/>
                        <a:ext cx="1463040" cy="9076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" name="Group 16"/>
          <p:cNvGrpSpPr/>
          <p:nvPr/>
        </p:nvGrpSpPr>
        <p:grpSpPr>
          <a:xfrm>
            <a:off x="4646009" y="1796862"/>
            <a:ext cx="6256917" cy="3496665"/>
            <a:chOff x="4646009" y="1796862"/>
            <a:chExt cx="6256917" cy="3496665"/>
          </a:xfrm>
        </p:grpSpPr>
        <p:sp>
          <p:nvSpPr>
            <p:cNvPr id="15" name="Rectangle 14"/>
            <p:cNvSpPr/>
            <p:nvPr/>
          </p:nvSpPr>
          <p:spPr>
            <a:xfrm>
              <a:off x="7902008" y="1796862"/>
              <a:ext cx="84189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u="sng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Giải</a:t>
              </a:r>
              <a:endParaRPr lang="en-US" sz="2800" u="sng" dirty="0">
                <a:solidFill>
                  <a:srgbClr val="FF0066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646009" y="4770307"/>
              <a:ext cx="587532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Vậy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thể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hình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nón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khoảng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33,5</a:t>
              </a:r>
              <a:r>
                <a:rPr lang="en-US" sz="2800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cm</a:t>
              </a:r>
              <a:r>
                <a:rPr lang="en-US" sz="2800" i="1" baseline="300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3</a:t>
              </a:r>
              <a:r>
                <a:rPr lang="en-US" sz="2800" i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endParaRPr lang="en-US" sz="2800" i="1" dirty="0">
                <a:solidFill>
                  <a:srgbClr val="000000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686397" y="2296356"/>
              <a:ext cx="115506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Ta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có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: </a:t>
              </a:r>
              <a:endParaRPr lang="en-US" sz="2800" dirty="0">
                <a:solidFill>
                  <a:srgbClr val="000000"/>
                </a:solidFill>
              </a:endParaRPr>
            </a:p>
          </p:txBody>
        </p:sp>
        <p:graphicFrame>
          <p:nvGraphicFramePr>
            <p:cNvPr id="21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06766138"/>
                </p:ext>
              </p:extLst>
            </p:nvPr>
          </p:nvGraphicFramePr>
          <p:xfrm>
            <a:off x="4679926" y="2788823"/>
            <a:ext cx="6223000" cy="457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24" name="Equation" r:id="rId5" imgW="3111480" imgH="228600" progId="Equation.DSMT4">
                    <p:embed/>
                  </p:oleObj>
                </mc:Choice>
                <mc:Fallback>
                  <p:oleObj name="Equation" r:id="rId5" imgW="3111480" imgH="2286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679926" y="2788823"/>
                          <a:ext cx="6223000" cy="4572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" name="Rectangle 21"/>
            <p:cNvSpPr/>
            <p:nvPr/>
          </p:nvSpPr>
          <p:spPr>
            <a:xfrm>
              <a:off x="4684053" y="3349088"/>
              <a:ext cx="313098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Thể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hình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cầu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là</a:t>
              </a:r>
              <a:r>
                <a: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:</a:t>
              </a:r>
              <a:endParaRPr lang="en-US" sz="2800" dirty="0">
                <a:solidFill>
                  <a:srgbClr val="000000"/>
                </a:solidFill>
              </a:endParaRPr>
            </a:p>
          </p:txBody>
        </p:sp>
        <p:graphicFrame>
          <p:nvGraphicFramePr>
            <p:cNvPr id="16" name="Object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98865404"/>
                </p:ext>
              </p:extLst>
            </p:nvPr>
          </p:nvGraphicFramePr>
          <p:xfrm>
            <a:off x="5565971" y="3902246"/>
            <a:ext cx="4647174" cy="862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25" name="Equation" r:id="rId7" imgW="2463480" imgH="457200" progId="Equation.DSMT4">
                    <p:embed/>
                  </p:oleObj>
                </mc:Choice>
                <mc:Fallback>
                  <p:oleObj name="Equation" r:id="rId7" imgW="2463480" imgH="457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5565971" y="3902246"/>
                          <a:ext cx="4647174" cy="86236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57119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9" grpId="0"/>
      <p:bldP spid="12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0944" y="218365"/>
            <a:ext cx="115661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Ngoài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các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dạng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cơ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bản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ở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trên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học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sinh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thể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gặp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các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câu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không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gian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dạng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tổng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hợp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(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trong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các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đề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thử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vào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lớp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10 THPT).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đó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học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sinh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cần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vận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linh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hoạt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các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công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thức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để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toán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96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5682" y="0"/>
            <a:ext cx="85250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Một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số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ví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về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không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gian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dạng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tổng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hợp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22830" y="610316"/>
            <a:ext cx="11533763" cy="4794197"/>
            <a:chOff x="122830" y="610316"/>
            <a:chExt cx="11533763" cy="4794197"/>
          </a:xfrm>
        </p:grpSpPr>
        <p:grpSp>
          <p:nvGrpSpPr>
            <p:cNvPr id="5" name="Group 4"/>
            <p:cNvGrpSpPr/>
            <p:nvPr/>
          </p:nvGrpSpPr>
          <p:grpSpPr>
            <a:xfrm>
              <a:off x="445954" y="610316"/>
              <a:ext cx="11210639" cy="2255714"/>
              <a:chOff x="445954" y="610316"/>
              <a:chExt cx="11210639" cy="2255714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</a:extLst>
              </a:blip>
              <a:srcRect b="68214"/>
              <a:stretch/>
            </p:blipFill>
            <p:spPr>
              <a:xfrm>
                <a:off x="493807" y="1231638"/>
                <a:ext cx="11162786" cy="1634392"/>
              </a:xfrm>
              <a:prstGeom prst="rect">
                <a:avLst/>
              </a:prstGeom>
            </p:spPr>
          </p:pic>
          <p:sp>
            <p:nvSpPr>
              <p:cNvPr id="4" name="Rectangle 3"/>
              <p:cNvSpPr/>
              <p:nvPr/>
            </p:nvSpPr>
            <p:spPr>
              <a:xfrm>
                <a:off x="445954" y="610316"/>
                <a:ext cx="1004787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 pitchFamily="34" charset="0"/>
                  </a:rPr>
                  <a:t>Đề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 pitchFamily="34" charset="0"/>
                  </a:rPr>
                  <a:t>thi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 pitchFamily="34" charset="0"/>
                  </a:rPr>
                  <a:t>thử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 pitchFamily="34" charset="0"/>
                  </a:rPr>
                  <a:t>vào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 pitchFamily="34" charset="0"/>
                  </a:rPr>
                  <a:t>lớp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 pitchFamily="34" charset="0"/>
                  </a:rPr>
                  <a:t> 10 THCS </a:t>
                </a:r>
                <a:r>
                  <a:rPr lang="en-US" sz="28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 pitchFamily="34" charset="0"/>
                  </a:rPr>
                  <a:t>Đền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 pitchFamily="34" charset="0"/>
                  </a:rPr>
                  <a:t>Lừ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 pitchFamily="34" charset="0"/>
                  </a:rPr>
                  <a:t>quận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 pitchFamily="34" charset="0"/>
                  </a:rPr>
                  <a:t>Hoàng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rial" panose="020B0604020202020204" pitchFamily="34" charset="0"/>
                  </a:rPr>
                  <a:t> Mai 2020-2021</a:t>
                </a:r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p:grp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26855" t="31742" r="37812"/>
            <a:stretch/>
          </p:blipFill>
          <p:spPr>
            <a:xfrm>
              <a:off x="122830" y="2934268"/>
              <a:ext cx="2776025" cy="2470245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2837268" y="3094208"/>
            <a:ext cx="9354732" cy="2487726"/>
            <a:chOff x="2837268" y="3094208"/>
            <a:chExt cx="9354732" cy="248772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37268" y="3524536"/>
              <a:ext cx="9354732" cy="2057398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2975089" y="3094208"/>
              <a:ext cx="25474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i="1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Hướng</a:t>
              </a:r>
              <a:r>
                <a:rPr lang="en-US" sz="2800" b="1" i="1" dirty="0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i="1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dẫn</a:t>
              </a:r>
              <a:r>
                <a:rPr lang="en-US" sz="2800" b="1" i="1" dirty="0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i="1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giải</a:t>
              </a:r>
              <a:endParaRPr lang="en-US" sz="2800" i="1" dirty="0">
                <a:solidFill>
                  <a:srgbClr val="FF006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466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5682" y="0"/>
            <a:ext cx="85250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Một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số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ví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về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không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gian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dạng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tổng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hợp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97094" y="0"/>
            <a:ext cx="11261998" cy="2743857"/>
            <a:chOff x="397094" y="0"/>
            <a:chExt cx="11261998" cy="2743857"/>
          </a:xfrm>
        </p:grpSpPr>
        <p:sp>
          <p:nvSpPr>
            <p:cNvPr id="10" name="Rectangle 9"/>
            <p:cNvSpPr/>
            <p:nvPr/>
          </p:nvSpPr>
          <p:spPr>
            <a:xfrm>
              <a:off x="445954" y="610316"/>
              <a:ext cx="711111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Đề</a:t>
              </a:r>
              <a:r>
                <a:rPr lang="en-US" sz="28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thi</a:t>
              </a:r>
              <a:r>
                <a:rPr lang="en-US" sz="28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thử</a:t>
              </a:r>
              <a:r>
                <a:rPr lang="en-US" sz="28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vào</a:t>
              </a:r>
              <a:r>
                <a:rPr lang="en-US" sz="28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lớp</a:t>
              </a:r>
              <a:r>
                <a:rPr lang="en-US" sz="28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10 THPT H.A.S 2021-2022</a:t>
              </a:r>
              <a:endParaRPr lang="en-US" sz="2800" dirty="0">
                <a:solidFill>
                  <a:srgbClr val="0070C0"/>
                </a:solidFill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7094" y="1181757"/>
              <a:ext cx="9505950" cy="156210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92217" y="0"/>
              <a:ext cx="1666875" cy="2381250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313776" y="2637111"/>
            <a:ext cx="10600067" cy="3790950"/>
            <a:chOff x="313776" y="2637111"/>
            <a:chExt cx="10600067" cy="3790950"/>
          </a:xfrm>
        </p:grpSpPr>
        <p:sp>
          <p:nvSpPr>
            <p:cNvPr id="11" name="Rectangle 10"/>
            <p:cNvSpPr/>
            <p:nvPr/>
          </p:nvSpPr>
          <p:spPr>
            <a:xfrm>
              <a:off x="313776" y="2914904"/>
              <a:ext cx="25474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i="1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Hướng</a:t>
              </a:r>
              <a:r>
                <a:rPr lang="en-US" sz="2800" b="1" i="1" dirty="0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i="1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dẫn</a:t>
              </a:r>
              <a:r>
                <a:rPr lang="en-US" sz="2800" b="1" i="1" dirty="0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i="1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giải</a:t>
              </a:r>
              <a:endParaRPr lang="en-US" sz="2800" i="1" dirty="0">
                <a:solidFill>
                  <a:srgbClr val="FF0066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70018" y="2637111"/>
              <a:ext cx="7743825" cy="37909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562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5682" y="0"/>
            <a:ext cx="85250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Một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số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ví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về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không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gian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dạng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tổng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hợp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5766" y="610316"/>
            <a:ext cx="11890663" cy="3110347"/>
            <a:chOff x="15766" y="610316"/>
            <a:chExt cx="11890663" cy="311034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766" y="655101"/>
              <a:ext cx="11890663" cy="3065562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445954" y="610316"/>
              <a:ext cx="1046671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Đề</a:t>
              </a:r>
              <a:r>
                <a:rPr lang="en-US" sz="28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thi</a:t>
              </a:r>
              <a:r>
                <a:rPr lang="en-US" sz="28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thử</a:t>
              </a:r>
              <a:r>
                <a:rPr lang="en-US" sz="28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vào</a:t>
              </a:r>
              <a:r>
                <a:rPr lang="en-US" sz="28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lớp</a:t>
              </a:r>
              <a:r>
                <a:rPr lang="en-US" sz="28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10 THCS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Tây</a:t>
              </a:r>
              <a:r>
                <a:rPr lang="en-US" sz="28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Sơn</a:t>
              </a:r>
              <a:r>
                <a:rPr lang="en-US" sz="28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quận</a:t>
              </a:r>
              <a:r>
                <a:rPr lang="en-US" sz="28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Hai</a:t>
              </a:r>
              <a:r>
                <a:rPr lang="en-US" sz="28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Bà</a:t>
              </a:r>
              <a:r>
                <a:rPr lang="en-US" sz="28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Trưng</a:t>
              </a:r>
              <a:r>
                <a:rPr lang="en-US" sz="2800" b="1" dirty="0" smtClean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2020-2021</a:t>
              </a:r>
              <a:endParaRPr lang="en-US" sz="28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34949" y="3797773"/>
            <a:ext cx="11935493" cy="2729151"/>
            <a:chOff x="234949" y="3797773"/>
            <a:chExt cx="11935493" cy="2729151"/>
          </a:xfrm>
        </p:grpSpPr>
        <p:sp>
          <p:nvSpPr>
            <p:cNvPr id="12" name="Rectangle 11"/>
            <p:cNvSpPr/>
            <p:nvPr/>
          </p:nvSpPr>
          <p:spPr>
            <a:xfrm>
              <a:off x="234949" y="3797773"/>
              <a:ext cx="25474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i="1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Hướng</a:t>
              </a:r>
              <a:r>
                <a:rPr lang="en-US" sz="2800" b="1" i="1" dirty="0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i="1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dẫn</a:t>
              </a:r>
              <a:r>
                <a:rPr lang="en-US" sz="2800" b="1" i="1" dirty="0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i="1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giải</a:t>
              </a:r>
              <a:endParaRPr lang="en-US" sz="2800" i="1" dirty="0">
                <a:solidFill>
                  <a:srgbClr val="FF0066"/>
                </a:solidFill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948972" y="3964700"/>
              <a:ext cx="9221470" cy="25622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215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50627" y="272954"/>
            <a:ext cx="10795379" cy="1009935"/>
          </a:xfrm>
          <a:prstGeom prst="roundRect">
            <a:avLst/>
          </a:prstGeom>
          <a:solidFill>
            <a:srgbClr val="CCFFFF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LỖI HỌC SINH THƯỜNG MẮC PHẢI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9028" y="2031724"/>
            <a:ext cx="11878771" cy="345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326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50627" y="272954"/>
            <a:ext cx="10795379" cy="1009935"/>
          </a:xfrm>
          <a:prstGeom prst="roundRect">
            <a:avLst/>
          </a:prstGeom>
          <a:solidFill>
            <a:srgbClr val="CCFFFF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LỖI HỌC SINH THƯỜNG MẮC PHẢI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9539" y="1205944"/>
            <a:ext cx="1173246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5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1. 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Học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sinh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chưa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xác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định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đúng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yêu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cầu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đề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+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Nhầm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lẫn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giữa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xung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quanh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toàn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phần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…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+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Khi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đề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bổ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sung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thêm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điều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kiện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06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50627" y="272954"/>
            <a:ext cx="10795379" cy="1009935"/>
          </a:xfrm>
          <a:prstGeom prst="roundRect">
            <a:avLst/>
          </a:prstGeom>
          <a:solidFill>
            <a:srgbClr val="CCFFFF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LỖI HỌC SINH THƯỜNG MẮC PHẢI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9539" y="1205944"/>
            <a:ext cx="1173246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5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1. 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Học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sinh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chưa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xác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định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đúng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yêu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cầu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đề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+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Nhầm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lẫn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giữa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xung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quanh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toàn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phần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…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+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Khi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đề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bổ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sung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thêm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điều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kiện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864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14707" b="2832"/>
          <a:stretch/>
        </p:blipFill>
        <p:spPr>
          <a:xfrm>
            <a:off x="202032" y="599090"/>
            <a:ext cx="11863844" cy="197068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9473" y="118055"/>
            <a:ext cx="11162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Ví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1: (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Đề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thi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thử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THCS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Ngô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Gia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Tự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quận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Hai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Trưng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2020 - 2021)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923282" y="1087821"/>
            <a:ext cx="977462" cy="87971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313776" y="2725718"/>
            <a:ext cx="11677210" cy="2855276"/>
            <a:chOff x="313776" y="2725718"/>
            <a:chExt cx="11677210" cy="285527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84614" y="3490913"/>
              <a:ext cx="11606372" cy="2090081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313776" y="2725718"/>
              <a:ext cx="25474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i="1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Hướng</a:t>
              </a:r>
              <a:r>
                <a:rPr lang="en-US" sz="2800" b="1" i="1" dirty="0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i="1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dẫn</a:t>
              </a:r>
              <a:r>
                <a:rPr lang="en-US" sz="2800" b="1" i="1" dirty="0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i="1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giải</a:t>
              </a:r>
              <a:endParaRPr lang="en-US" sz="2800" i="1" dirty="0">
                <a:solidFill>
                  <a:srgbClr val="FF0066"/>
                </a:solidFill>
              </a:endParaRPr>
            </a:p>
          </p:txBody>
        </p:sp>
      </p:grpSp>
      <p:sp>
        <p:nvSpPr>
          <p:cNvPr id="18" name="Oval 17"/>
          <p:cNvSpPr/>
          <p:nvPr/>
        </p:nvSpPr>
        <p:spPr>
          <a:xfrm>
            <a:off x="6427075" y="4834759"/>
            <a:ext cx="1392622" cy="87971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17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6602" y="136478"/>
            <a:ext cx="21178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2.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nón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9277" y="5360691"/>
            <a:ext cx="269496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sz="28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957127" y="674388"/>
            <a:ext cx="7915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2" name="Object 31"/>
          <p:cNvGraphicFramePr>
            <a:graphicFrameLocks noChangeAspect="1"/>
          </p:cNvGraphicFramePr>
          <p:nvPr/>
        </p:nvGraphicFramePr>
        <p:xfrm>
          <a:off x="7177088" y="1314684"/>
          <a:ext cx="1624012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5" name="Equation" r:id="rId3" imgW="698400" imgH="266400" progId="Equation.DSMT4">
                  <p:embed/>
                </p:oleObj>
              </mc:Choice>
              <mc:Fallback>
                <p:oleObj name="Equation" r:id="rId3" imgW="69840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177088" y="1314684"/>
                        <a:ext cx="1624012" cy="620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3930555" y="2014143"/>
            <a:ext cx="86253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endParaRPr lang="en-US" sz="25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4" name="Object 33"/>
          <p:cNvGraphicFramePr>
            <a:graphicFrameLocks noChangeAspect="1"/>
          </p:cNvGraphicFramePr>
          <p:nvPr/>
        </p:nvGraphicFramePr>
        <p:xfrm>
          <a:off x="6818313" y="2583097"/>
          <a:ext cx="2568575" cy="68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6" name="Equation" r:id="rId5" imgW="1104840" imgH="291960" progId="Equation.DSMT4">
                  <p:embed/>
                </p:oleObj>
              </mc:Choice>
              <mc:Fallback>
                <p:oleObj name="Equation" r:id="rId5" imgW="1104840" imgH="291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18313" y="2583097"/>
                        <a:ext cx="2568575" cy="681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3973049" y="3297033"/>
            <a:ext cx="58119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6641518"/>
              </p:ext>
            </p:extLst>
          </p:nvPr>
        </p:nvGraphicFramePr>
        <p:xfrm>
          <a:off x="7045325" y="3906056"/>
          <a:ext cx="1737360" cy="962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7" name="Equation" r:id="rId7" imgW="825480" imgH="457200" progId="Equation.DSMT4">
                  <p:embed/>
                </p:oleObj>
              </mc:Choice>
              <mc:Fallback>
                <p:oleObj name="Equation" r:id="rId7" imgW="8254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045325" y="3906056"/>
                        <a:ext cx="1737360" cy="9620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133457" y="1121001"/>
            <a:ext cx="3429000" cy="4043126"/>
            <a:chOff x="196519" y="1310187"/>
            <a:chExt cx="3429000" cy="4043126"/>
          </a:xfrm>
        </p:grpSpPr>
        <p:pic>
          <p:nvPicPr>
            <p:cNvPr id="50197" name="Picture 21" descr="Công thức tính: [Diện Tích] [Thể tích] Hình Nón &amp; bài tập tham khảo - Công  Thức Toán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519" y="1310187"/>
              <a:ext cx="3429000" cy="40431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TextBox 42"/>
            <p:cNvSpPr txBox="1"/>
            <p:nvPr/>
          </p:nvSpPr>
          <p:spPr>
            <a:xfrm>
              <a:off x="1508968" y="2940337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491262" y="4425995"/>
              <a:ext cx="4042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848985" y="2611298"/>
              <a:ext cx="2840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</a:p>
          </p:txBody>
        </p:sp>
      </p:grp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5678604" y="3157867"/>
          <a:ext cx="320040" cy="96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8" name="Equation" r:id="rId11" imgW="152280" imgH="457200" progId="Equation.DSMT4">
                  <p:embed/>
                </p:oleObj>
              </mc:Choice>
              <mc:Fallback>
                <p:oleObj name="Equation" r:id="rId11" imgW="1522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678604" y="3157867"/>
                        <a:ext cx="320040" cy="9601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TextBox 60"/>
          <p:cNvSpPr txBox="1"/>
          <p:nvPr/>
        </p:nvSpPr>
        <p:spPr>
          <a:xfrm>
            <a:off x="3870231" y="4852878"/>
            <a:ext cx="6378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R, h, l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Pytago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6885272" y="5442022"/>
          <a:ext cx="1920240" cy="515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69" name="Equation" r:id="rId13" imgW="850680" imgH="228600" progId="Equation.DSMT4">
                  <p:embed/>
                </p:oleObj>
              </mc:Choice>
              <mc:Fallback>
                <p:oleObj name="Equation" r:id="rId13" imgW="8506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885272" y="5442022"/>
                        <a:ext cx="1920240" cy="5158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9928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9" grpId="0"/>
      <p:bldP spid="31" grpId="0"/>
      <p:bldP spid="33" grpId="0"/>
      <p:bldP spid="35" grpId="0"/>
      <p:bldP spid="6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8710" y="643224"/>
            <a:ext cx="11472368" cy="23845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3046" y="31532"/>
            <a:ext cx="105864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Ví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2: (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Đề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thi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thử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THCS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Lê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Quý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Đôn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quận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Cầu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Giấy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2020 - 2021)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4503682" y="1300841"/>
            <a:ext cx="1250732" cy="87971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313776" y="2441938"/>
            <a:ext cx="11217109" cy="3236358"/>
            <a:chOff x="313776" y="2441938"/>
            <a:chExt cx="11217109" cy="3236358"/>
          </a:xfrm>
        </p:grpSpPr>
        <p:sp>
          <p:nvSpPr>
            <p:cNvPr id="5" name="Rectangle 4"/>
            <p:cNvSpPr/>
            <p:nvPr/>
          </p:nvSpPr>
          <p:spPr>
            <a:xfrm>
              <a:off x="313776" y="2441938"/>
              <a:ext cx="25474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i="1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Hướng</a:t>
              </a:r>
              <a:r>
                <a:rPr lang="en-US" sz="2800" b="1" i="1" dirty="0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i="1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dẫn</a:t>
              </a:r>
              <a:r>
                <a:rPr lang="en-US" sz="2800" b="1" i="1" dirty="0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i="1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giải</a:t>
              </a:r>
              <a:endParaRPr lang="en-US" sz="2800" i="1" dirty="0">
                <a:solidFill>
                  <a:srgbClr val="FF0066"/>
                </a:soli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2800" y="3115168"/>
              <a:ext cx="11058085" cy="128341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20262" y="4783193"/>
              <a:ext cx="9490842" cy="674066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8270107" y="4785744"/>
              <a:ext cx="850392" cy="8925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26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8478</a:t>
              </a:r>
            </a:p>
            <a:p>
              <a:endParaRPr lang="en-US" sz="2600" dirty="0"/>
            </a:p>
          </p:txBody>
        </p:sp>
      </p:grpSp>
      <p:sp>
        <p:nvSpPr>
          <p:cNvPr id="11" name="Oval 10"/>
          <p:cNvSpPr/>
          <p:nvPr/>
        </p:nvSpPr>
        <p:spPr>
          <a:xfrm>
            <a:off x="4514192" y="4574814"/>
            <a:ext cx="1429408" cy="87971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18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3421" y="766104"/>
            <a:ext cx="11661876" cy="229240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8453" y="157655"/>
            <a:ext cx="110085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Ví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3: (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Đề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thi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thử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THCS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Nguyễn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Trãi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quận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Thanh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Xuân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2020- 2021)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483363" y="906703"/>
            <a:ext cx="1770995" cy="87971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313776" y="2441938"/>
            <a:ext cx="9453042" cy="2524200"/>
            <a:chOff x="313776" y="2441938"/>
            <a:chExt cx="9453042" cy="2524200"/>
          </a:xfrm>
        </p:grpSpPr>
        <p:sp>
          <p:nvSpPr>
            <p:cNvPr id="9" name="Rectangle 8"/>
            <p:cNvSpPr/>
            <p:nvPr/>
          </p:nvSpPr>
          <p:spPr>
            <a:xfrm>
              <a:off x="313776" y="2441938"/>
              <a:ext cx="25474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i="1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Hướng</a:t>
              </a:r>
              <a:r>
                <a:rPr lang="en-US" sz="2800" b="1" i="1" dirty="0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i="1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dẫn</a:t>
              </a:r>
              <a:r>
                <a:rPr lang="en-US" sz="2800" b="1" i="1" dirty="0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b="1" i="1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giải</a:t>
              </a:r>
              <a:endParaRPr lang="en-US" sz="2800" i="1" dirty="0">
                <a:solidFill>
                  <a:srgbClr val="FF0066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57023" y="3172482"/>
              <a:ext cx="9409795" cy="1793656"/>
            </a:xfrm>
            <a:prstGeom prst="rect">
              <a:avLst/>
            </a:prstGeom>
          </p:spPr>
        </p:pic>
      </p:grpSp>
      <p:sp>
        <p:nvSpPr>
          <p:cNvPr id="12" name="Oval 11"/>
          <p:cNvSpPr/>
          <p:nvPr/>
        </p:nvSpPr>
        <p:spPr>
          <a:xfrm>
            <a:off x="4056991" y="4306800"/>
            <a:ext cx="1770995" cy="87971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4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5957" y="256190"/>
            <a:ext cx="8159312" cy="60832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8246662" y="6334780"/>
            <a:ext cx="40613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Nguồn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Page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Toán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THCS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23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4059" y="250443"/>
            <a:ext cx="5813521" cy="47629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2716" y="503511"/>
            <a:ext cx="5864723" cy="48409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7795902" y="6161359"/>
            <a:ext cx="40613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Nguồn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Page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Toán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THCS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05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4560"/>
          <a:stretch/>
        </p:blipFill>
        <p:spPr>
          <a:xfrm>
            <a:off x="5930983" y="268006"/>
            <a:ext cx="6261017" cy="57075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52240"/>
            <a:ext cx="6640436" cy="55336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7795902" y="6161359"/>
            <a:ext cx="40613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Nguồn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Page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Toán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THCS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04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9264" y="167508"/>
            <a:ext cx="8015288" cy="62760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8233726" y="6334780"/>
            <a:ext cx="40613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Nguồn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Page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Toán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THCS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42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6922" y="0"/>
            <a:ext cx="1176910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buFont typeface="Symbol" panose="05050102010706020507" pitchFamily="18" charset="2"/>
              <a:buChar char="Þ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Giáo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viên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học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sinh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thường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nhầm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lẫn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đề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cho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hao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hụt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3%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nghĩa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lượng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da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làm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quả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bóng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97%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tìm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lượng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da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dùng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lấy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sz="2800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xq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/97%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>
              <a:lnSpc>
                <a:spcPct val="200000"/>
              </a:lnSpc>
            </a:pPr>
            <a:r>
              <a:rPr lang="en-US" sz="28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Nguyên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nhân</a:t>
            </a:r>
            <a:r>
              <a:rPr lang="en-US" sz="2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: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Tỉ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lệ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hao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hụt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nguyên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vật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liệu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một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từ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ngữ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chuyên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ngành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giáo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viên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học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sinh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thường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gặp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.</a:t>
            </a:r>
            <a:endParaRPr lang="en-US" sz="2800" b="1" i="1" dirty="0"/>
          </a:p>
        </p:txBody>
      </p:sp>
      <p:grpSp>
        <p:nvGrpSpPr>
          <p:cNvPr id="8" name="Group 7"/>
          <p:cNvGrpSpPr/>
          <p:nvPr/>
        </p:nvGrpSpPr>
        <p:grpSpPr>
          <a:xfrm>
            <a:off x="834155" y="3365204"/>
            <a:ext cx="10028286" cy="1132820"/>
            <a:chOff x="834155" y="4721038"/>
            <a:chExt cx="10028286" cy="1132820"/>
          </a:xfrm>
        </p:grpSpPr>
        <p:sp>
          <p:nvSpPr>
            <p:cNvPr id="3" name="Rectangle 2"/>
            <p:cNvSpPr/>
            <p:nvPr/>
          </p:nvSpPr>
          <p:spPr>
            <a:xfrm>
              <a:off x="834155" y="5041604"/>
              <a:ext cx="494077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Tỉ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lệ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hao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hụt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nguyên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vật</a:t>
              </a:r>
              <a:r>
                <a:rPr lang="en-US" sz="2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liệu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=</a:t>
              </a:r>
              <a:r>
                <a:rPr lang="en-US" sz="2800" b="1" dirty="0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endParaRPr lang="en-US" sz="28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930154" y="4721038"/>
              <a:ext cx="247696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Lượng</a:t>
              </a:r>
              <a:r>
                <a:rPr lang="en-US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hao</a:t>
              </a:r>
              <a:r>
                <a:rPr lang="en-US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hụt</a:t>
              </a:r>
              <a:endParaRPr lang="en-US" sz="28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821313" y="5330638"/>
              <a:ext cx="487825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Định</a:t>
              </a:r>
              <a:r>
                <a:rPr lang="en-US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mức</a:t>
              </a:r>
              <a:r>
                <a:rPr lang="en-US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sử</a:t>
              </a:r>
              <a:r>
                <a:rPr lang="en-US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dụng</a:t>
              </a:r>
              <a:r>
                <a:rPr lang="en-US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nguyên</a:t>
              </a:r>
              <a:r>
                <a:rPr lang="en-US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sz="28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liệu</a:t>
              </a:r>
              <a:endParaRPr lang="en-US" sz="2800" dirty="0"/>
            </a:p>
          </p:txBody>
        </p:sp>
        <p:cxnSp>
          <p:nvCxnSpPr>
            <p:cNvPr id="7" name="Straight Connector 6"/>
            <p:cNvCxnSpPr>
              <a:stCxn id="3" idx="3"/>
            </p:cNvCxnSpPr>
            <p:nvPr/>
          </p:nvCxnSpPr>
          <p:spPr>
            <a:xfrm>
              <a:off x="5774931" y="5303214"/>
              <a:ext cx="508751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/>
          <p:cNvSpPr/>
          <p:nvPr/>
        </p:nvSpPr>
        <p:spPr>
          <a:xfrm>
            <a:off x="257501" y="4698154"/>
            <a:ext cx="122760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1414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 mức là gì? Là lượng nguyên vật liệu sử dụng tính trên 1 đơn vị </a:t>
            </a:r>
            <a:r>
              <a:rPr lang="vi-VN" sz="2800" b="1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 phẩm</a:t>
            </a:r>
            <a:r>
              <a:rPr lang="vi-VN" sz="2800" dirty="0">
                <a:solidFill>
                  <a:srgbClr val="1414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18593" y="5575767"/>
            <a:ext cx="896006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en-US" sz="3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NVL </a:t>
            </a:r>
            <a:r>
              <a:rPr lang="en-US" sz="3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thực</a:t>
            </a:r>
            <a:r>
              <a:rPr lang="en-US" sz="3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tế</a:t>
            </a:r>
            <a:r>
              <a:rPr lang="en-US" sz="3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 </a:t>
            </a:r>
            <a:r>
              <a:rPr lang="en-US" sz="3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Định</a:t>
            </a:r>
            <a:r>
              <a:rPr lang="en-US" sz="3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mức</a:t>
            </a:r>
            <a:r>
              <a:rPr lang="en-US" sz="3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+ </a:t>
            </a:r>
            <a:r>
              <a:rPr lang="en-US" sz="3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Định</a:t>
            </a:r>
            <a:r>
              <a:rPr lang="en-US" sz="3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mức</a:t>
            </a:r>
            <a:r>
              <a:rPr lang="en-US" sz="3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Tỉ</a:t>
            </a:r>
            <a:r>
              <a:rPr lang="en-US" sz="3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lệ</a:t>
            </a:r>
            <a:r>
              <a:rPr lang="en-US" sz="3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hao</a:t>
            </a:r>
            <a:r>
              <a:rPr lang="en-US" sz="3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hụt</a:t>
            </a:r>
            <a:endParaRPr lang="en-US" sz="3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58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9" grpId="0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7505" y="0"/>
            <a:ext cx="5002417" cy="873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Biện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pháp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khắc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phục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: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5050" y="807956"/>
            <a:ext cx="111593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video,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phỏng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Hướng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dẫn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HS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tìm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từ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khóa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trước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giải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bài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toán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99583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50627" y="272954"/>
            <a:ext cx="10795379" cy="1009935"/>
          </a:xfrm>
          <a:prstGeom prst="roundRect">
            <a:avLst/>
          </a:prstGeom>
          <a:solidFill>
            <a:srgbClr val="CCFFFF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LỖI HỌC SINH THƯỜNG MẮC PHẢI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9539" y="1205944"/>
            <a:ext cx="11732461" cy="1527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5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2. 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Học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sinh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quên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viết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công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thức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hoặc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viết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công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thức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sai</a:t>
            </a:r>
            <a:endParaRPr lang="en-US" sz="3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22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7505" y="0"/>
            <a:ext cx="5002417" cy="873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Biện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pháp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khắc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phục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: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5176" y="869118"/>
            <a:ext cx="1012209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Lưu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ý HS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: 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đúng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0,25đ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hướng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…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622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6602" y="136478"/>
            <a:ext cx="27270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nón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cụt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9277" y="5360691"/>
            <a:ext cx="344357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</a:t>
            </a:r>
            <a:r>
              <a:rPr 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sz="28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957127" y="674388"/>
            <a:ext cx="35814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2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6893246"/>
              </p:ext>
            </p:extLst>
          </p:nvPr>
        </p:nvGraphicFramePr>
        <p:xfrm>
          <a:off x="6645275" y="1300163"/>
          <a:ext cx="2687638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62" name="Equation" r:id="rId3" imgW="1155600" imgH="279360" progId="Equation.DSMT4">
                  <p:embed/>
                </p:oleObj>
              </mc:Choice>
              <mc:Fallback>
                <p:oleObj name="Equation" r:id="rId3" imgW="115560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45275" y="1300163"/>
                        <a:ext cx="2687638" cy="650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3930555" y="2014143"/>
            <a:ext cx="8625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9082641"/>
              </p:ext>
            </p:extLst>
          </p:nvPr>
        </p:nvGraphicFramePr>
        <p:xfrm>
          <a:off x="5843588" y="2582863"/>
          <a:ext cx="4518025" cy="68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63" name="Equation" r:id="rId5" imgW="1942920" imgH="291960" progId="Equation.DSMT4">
                  <p:embed/>
                </p:oleObj>
              </mc:Choice>
              <mc:Fallback>
                <p:oleObj name="Equation" r:id="rId5" imgW="1942920" imgH="291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843588" y="2582863"/>
                        <a:ext cx="4518025" cy="681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3973049" y="3297033"/>
            <a:ext cx="14510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541437"/>
              </p:ext>
            </p:extLst>
          </p:nvPr>
        </p:nvGraphicFramePr>
        <p:xfrm>
          <a:off x="5798513" y="3726401"/>
          <a:ext cx="3657600" cy="997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64" name="Equation" r:id="rId7" imgW="1676160" imgH="457200" progId="Equation.DSMT4">
                  <p:embed/>
                </p:oleObj>
              </mc:Choice>
              <mc:Fallback>
                <p:oleObj name="Equation" r:id="rId7" imgW="167616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798513" y="3726401"/>
                        <a:ext cx="3657600" cy="9973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0561074"/>
              </p:ext>
            </p:extLst>
          </p:nvPr>
        </p:nvGraphicFramePr>
        <p:xfrm>
          <a:off x="6426200" y="5356225"/>
          <a:ext cx="2838450" cy="68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65" name="Equation" r:id="rId9" imgW="1257120" imgH="304560" progId="Equation.DSMT4">
                  <p:embed/>
                </p:oleObj>
              </mc:Choice>
              <mc:Fallback>
                <p:oleObj name="Equation" r:id="rId9" imgW="1257120" imgH="304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426200" y="5356225"/>
                        <a:ext cx="2838450" cy="687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206298" y="1496012"/>
            <a:ext cx="3429000" cy="3276601"/>
            <a:chOff x="265933" y="1535769"/>
            <a:chExt cx="3429000" cy="3276601"/>
          </a:xfrm>
        </p:grpSpPr>
        <p:pic>
          <p:nvPicPr>
            <p:cNvPr id="51208" name="Picture 8" descr="Công thức tính: [Diện Tích] [Thể tích] Khối Nón Cụt &amp; bài tập tham khảo -  Công Thức Toán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933" y="1535769"/>
              <a:ext cx="3429000" cy="32766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" name="Straight Connector 2"/>
            <p:cNvCxnSpPr/>
            <p:nvPr/>
          </p:nvCxnSpPr>
          <p:spPr>
            <a:xfrm>
              <a:off x="2033752" y="2112580"/>
              <a:ext cx="914400" cy="0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2546616" y="3970897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2800" i="1" baseline="-25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252325" y="1595559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2800" i="1" baseline="-25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601458" y="2860458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337716" y="2768953"/>
              <a:ext cx="2840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2979683" y="2096814"/>
              <a:ext cx="0" cy="2011680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3920021" y="4801363"/>
            <a:ext cx="6728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b="1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</a:t>
            </a:r>
            <a:r>
              <a:rPr lang="en-US" sz="2800" b="1" i="1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</a:t>
            </a:r>
            <a:r>
              <a:rPr lang="en-US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h, l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Pytago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25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9" grpId="0"/>
      <p:bldP spid="31" grpId="0"/>
      <p:bldP spid="33" grpId="0"/>
      <p:bldP spid="35" grpId="0"/>
      <p:bldP spid="2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50627" y="272954"/>
            <a:ext cx="10795379" cy="1009935"/>
          </a:xfrm>
          <a:prstGeom prst="roundRect">
            <a:avLst/>
          </a:prstGeom>
          <a:solidFill>
            <a:srgbClr val="CCFFFF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LỖI HỌC SINH THƯỜNG MẮC PHẢI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9539" y="1205944"/>
            <a:ext cx="1173246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5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r>
              <a:rPr lang="en-US" sz="55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 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Học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sinh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để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nguyên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ký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hiệu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hoặc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bấm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máy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ký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hiệu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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4124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7505" y="0"/>
            <a:ext cx="5002417" cy="873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Biện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pháp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khắc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phục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: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5176" y="869118"/>
            <a:ext cx="1012209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Nhấn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mạnh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cho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HS:</a:t>
            </a: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Nếu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đề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bài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không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cho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  3,14 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không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thay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để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nguyên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Nếu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bài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cho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  3,14 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không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bấm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ký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hiệu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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trong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máy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tính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mà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bấm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3,14.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5159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50627" y="272954"/>
            <a:ext cx="10795379" cy="1009935"/>
          </a:xfrm>
          <a:prstGeom prst="roundRect">
            <a:avLst/>
          </a:prstGeom>
          <a:solidFill>
            <a:srgbClr val="CCFFFF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LỖI HỌC SINH THƯỜNG MẮC PHẢI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9539" y="1205944"/>
            <a:ext cx="1173246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5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4. 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Học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sinh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quên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viết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đơn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vị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hoặc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viết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nhầm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đơn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vị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+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Nhầm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đơn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vị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khi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thể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endParaRPr lang="en-US" sz="3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+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Không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biết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cách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chuyển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đổi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1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số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đơn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vị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như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lít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(l),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mililit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(ml)</a:t>
            </a:r>
            <a:endParaRPr lang="en-US" sz="3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31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7505" y="0"/>
            <a:ext cx="5002417" cy="873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Biện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pháp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khắc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phục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: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36581" y="792191"/>
            <a:ext cx="10831773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endPara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Cách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viết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đơn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vị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tương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ứng</a:t>
            </a: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Ôn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tập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cho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HS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cách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đổi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một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số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đơn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vị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đo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thường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gặp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092984"/>
              </p:ext>
            </p:extLst>
          </p:nvPr>
        </p:nvGraphicFramePr>
        <p:xfrm>
          <a:off x="1417145" y="2337896"/>
          <a:ext cx="8546661" cy="2179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48887"/>
                <a:gridCol w="2848887"/>
                <a:gridCol w="2848887"/>
              </a:tblGrid>
              <a:tr h="544850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</a:t>
                      </a:r>
                      <a:r>
                        <a:rPr lang="en-US" sz="2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endParaRPr lang="en-US" sz="2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150" marR="96150" marT="48075" marB="48075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</a:t>
                      </a:r>
                      <a:r>
                        <a:rPr lang="en-US" sz="2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2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endParaRPr lang="en-US" sz="2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150" marR="96150" marT="48075" marB="480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</a:t>
                      </a:r>
                      <a:r>
                        <a:rPr lang="en-US" sz="2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5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5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endParaRPr lang="en-US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150" marR="96150" marT="48075" marB="480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544850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150" marR="96150" marT="48075" marB="48075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r>
                        <a:rPr lang="en-US" sz="25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150" marR="96150" marT="48075" marB="480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r>
                        <a:rPr lang="en-US" sz="25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150" marR="96150" marT="48075" marB="480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44850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150" marR="96150" marT="48075" marB="48075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r>
                        <a:rPr lang="en-US" sz="25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150" marR="96150" marT="48075" marB="480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r>
                        <a:rPr lang="en-US" sz="25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150" marR="96150" marT="48075" marB="480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544850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150" marR="96150" marT="48075" marB="48075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5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150" marR="96150" marT="48075" marB="480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5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150" marR="96150" marT="48075" marB="48075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577964" y="5419975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dm</a:t>
            </a:r>
            <a:r>
              <a:rPr lang="en-US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1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83133" y="5446251"/>
            <a:ext cx="20810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cm</a:t>
            </a:r>
            <a:r>
              <a:rPr lang="en-US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1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ml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464327" y="5440996"/>
            <a:ext cx="21611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1000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ml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51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/>
      <p:bldP spid="6" grpId="0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50627" y="272954"/>
            <a:ext cx="10795379" cy="1009935"/>
          </a:xfrm>
          <a:prstGeom prst="roundRect">
            <a:avLst/>
          </a:prstGeom>
          <a:solidFill>
            <a:srgbClr val="CCFFFF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LỖI HỌC SINH THƯỜNG MẮC PHẢI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9539" y="1205944"/>
            <a:ext cx="1173246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5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5. 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Học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sinh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sử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dụng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sai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dấu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“=”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và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dấu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“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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368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31082" y="957974"/>
            <a:ext cx="11960918" cy="3213975"/>
            <a:chOff x="228302" y="-131466"/>
            <a:chExt cx="6125202" cy="1645881"/>
          </a:xfrm>
        </p:grpSpPr>
        <p:pic>
          <p:nvPicPr>
            <p:cNvPr id="6" name="Picture 10" descr="https://hoctot.hocmai.vn/wp-content/uploads/2022/01/0001-1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6198"/>
            <a:stretch/>
          </p:blipFill>
          <p:spPr bwMode="auto">
            <a:xfrm>
              <a:off x="271167" y="-131466"/>
              <a:ext cx="6082337" cy="1187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0" descr="https://hoctot.hocmai.vn/wp-content/uploads/2022/01/0001-1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3946" b="52114"/>
            <a:stretch/>
          </p:blipFill>
          <p:spPr bwMode="auto">
            <a:xfrm>
              <a:off x="228302" y="1175390"/>
              <a:ext cx="6082337" cy="339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" name="Picture 6" descr="Hà Nội công bố đáp án chính thức đề thi vào lớp 10 THPT năm 2020 - Ảnh minh hoạ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330" b="81253"/>
          <a:stretch/>
        </p:blipFill>
        <p:spPr bwMode="auto">
          <a:xfrm>
            <a:off x="0" y="4897948"/>
            <a:ext cx="12192000" cy="126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>
            <a:off x="3375388" y="5465055"/>
            <a:ext cx="731520" cy="73152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960803" y="5426386"/>
            <a:ext cx="731520" cy="73152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784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66700" y="275841"/>
            <a:ext cx="11756978" cy="5864514"/>
            <a:chOff x="266700" y="275841"/>
            <a:chExt cx="11756978" cy="5864514"/>
          </a:xfrm>
        </p:grpSpPr>
        <p:pic>
          <p:nvPicPr>
            <p:cNvPr id="32770" name="Picture 2" descr=" 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6820"/>
            <a:stretch/>
          </p:blipFill>
          <p:spPr bwMode="auto">
            <a:xfrm>
              <a:off x="477672" y="275841"/>
              <a:ext cx="11546006" cy="2151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2" descr=" 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0" t="40298" r="5938" b="52628"/>
            <a:stretch/>
          </p:blipFill>
          <p:spPr bwMode="auto">
            <a:xfrm>
              <a:off x="685800" y="2764524"/>
              <a:ext cx="10763250" cy="12512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772" name="Picture 4" descr="Đáp án chính thức môn Toán thi vào lớp 10 tại Hà Nội năm 2021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33" t="59305" r="4260" b="31640"/>
            <a:stretch/>
          </p:blipFill>
          <p:spPr bwMode="auto">
            <a:xfrm>
              <a:off x="266700" y="4461680"/>
              <a:ext cx="11620500" cy="16786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Oval 5"/>
          <p:cNvSpPr/>
          <p:nvPr/>
        </p:nvSpPr>
        <p:spPr>
          <a:xfrm>
            <a:off x="3334445" y="5001031"/>
            <a:ext cx="731520" cy="73152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588600" y="4989658"/>
            <a:ext cx="731520" cy="73152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25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84965" y="1059143"/>
            <a:ext cx="10865351" cy="4907179"/>
            <a:chOff x="709028" y="48490"/>
            <a:chExt cx="10865351" cy="4907179"/>
          </a:xfrm>
        </p:grpSpPr>
        <p:grpSp>
          <p:nvGrpSpPr>
            <p:cNvPr id="2" name="Group 1"/>
            <p:cNvGrpSpPr/>
            <p:nvPr/>
          </p:nvGrpSpPr>
          <p:grpSpPr>
            <a:xfrm>
              <a:off x="755844" y="48490"/>
              <a:ext cx="10732603" cy="3323360"/>
              <a:chOff x="-139194" y="-4752975"/>
              <a:chExt cx="12378819" cy="3833112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 rotWithShape="1">
              <a:blip r:embed="rId2"/>
              <a:srcRect b="86504"/>
              <a:stretch/>
            </p:blipFill>
            <p:spPr>
              <a:xfrm>
                <a:off x="-47625" y="-4752975"/>
                <a:ext cx="12287250" cy="2208558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2"/>
              <a:srcRect t="39933" b="51071"/>
              <a:stretch/>
            </p:blipFill>
            <p:spPr>
              <a:xfrm>
                <a:off x="-139194" y="-2391985"/>
                <a:ext cx="12287249" cy="1472122"/>
              </a:xfrm>
              <a:prstGeom prst="rect">
                <a:avLst/>
              </a:prstGeom>
            </p:spPr>
          </p:pic>
        </p:grpSp>
        <p:pic>
          <p:nvPicPr>
            <p:cNvPr id="37890" name="Picture 2" descr="https://media.laodong.vn/Storage/NewsPortal/2022/6/22/1059230/7060Cddd18d8db8682c9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2270"/>
            <a:stretch/>
          </p:blipFill>
          <p:spPr bwMode="auto">
            <a:xfrm>
              <a:off x="709028" y="3657601"/>
              <a:ext cx="10865351" cy="1298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Oval 8"/>
          <p:cNvSpPr/>
          <p:nvPr/>
        </p:nvSpPr>
        <p:spPr>
          <a:xfrm>
            <a:off x="3102433" y="4946441"/>
            <a:ext cx="731520" cy="73152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417400" y="4430100"/>
            <a:ext cx="731520" cy="73152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97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7505" y="0"/>
            <a:ext cx="5002417" cy="873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Biện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pháp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khắc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phục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: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8573" y="800880"/>
            <a:ext cx="1172342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Nhấn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mạnh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cho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HS: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Dấu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“=” hay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dấu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“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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”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dùng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để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chỉ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mối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quan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hệ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giữa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2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vế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: 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làm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tròn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hoặc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thay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một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giá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trị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xấp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xỉ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ta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dùng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dấu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“”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không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làm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tròn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hay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thay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giá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trị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xấp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xỉ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ta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dùng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dấu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“=”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14013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31082" y="-161143"/>
            <a:ext cx="11960918" cy="3213975"/>
            <a:chOff x="228302" y="-131466"/>
            <a:chExt cx="6125202" cy="1645881"/>
          </a:xfrm>
        </p:grpSpPr>
        <p:pic>
          <p:nvPicPr>
            <p:cNvPr id="16" name="Picture 10" descr="https://hoctot.hocmai.vn/wp-content/uploads/2022/01/0001-1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6198"/>
            <a:stretch/>
          </p:blipFill>
          <p:spPr bwMode="auto">
            <a:xfrm>
              <a:off x="271167" y="-131466"/>
              <a:ext cx="6082337" cy="1187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0" descr="https://hoctot.hocmai.vn/wp-content/uploads/2022/01/0001-1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3946" b="52114"/>
            <a:stretch/>
          </p:blipFill>
          <p:spPr bwMode="auto">
            <a:xfrm>
              <a:off x="228302" y="1175390"/>
              <a:ext cx="6082337" cy="339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Picture 6" descr="Hà Nội công bố đáp án chính thức đề thi vào lớp 10 THPT năm 2020 - Ảnh minh hoạ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28" t="11330" r="43758" b="81253"/>
          <a:stretch/>
        </p:blipFill>
        <p:spPr bwMode="auto">
          <a:xfrm>
            <a:off x="1653264" y="3533176"/>
            <a:ext cx="8326310" cy="206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2140" y="0"/>
            <a:ext cx="139493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Ví</a:t>
            </a:r>
            <a:r>
              <a:rPr lang="en-US" sz="3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dụ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:</a:t>
            </a:r>
            <a:endParaRPr lang="en-US" sz="3500" dirty="0">
              <a:solidFill>
                <a:srgbClr val="00206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657600" y="4626594"/>
            <a:ext cx="3657600" cy="65509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rved Up Arrow 4"/>
          <p:cNvSpPr/>
          <p:nvPr/>
        </p:nvSpPr>
        <p:spPr>
          <a:xfrm>
            <a:off x="3807725" y="5418164"/>
            <a:ext cx="2183641" cy="731520"/>
          </a:xfrm>
          <a:prstGeom prst="curvedUp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urved Up Arrow 5"/>
          <p:cNvSpPr/>
          <p:nvPr/>
        </p:nvSpPr>
        <p:spPr>
          <a:xfrm>
            <a:off x="6307540" y="5447734"/>
            <a:ext cx="2183641" cy="731520"/>
          </a:xfrm>
          <a:prstGeom prst="curvedUpArrow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56921" y="6195235"/>
            <a:ext cx="252024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Thay</a:t>
            </a:r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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3,14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en-US" sz="30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5120185" y="4656164"/>
            <a:ext cx="3723564" cy="65509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038872" y="6224805"/>
            <a:ext cx="549381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Không</a:t>
            </a:r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làm</a:t>
            </a:r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tròn</a:t>
            </a:r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2 </a:t>
            </a:r>
            <a:r>
              <a:rPr lang="en-US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vế</a:t>
            </a:r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bằng</a:t>
            </a:r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nhau</a:t>
            </a:r>
            <a:endParaRPr lang="en-US" sz="3000" b="1" dirty="0">
              <a:solidFill>
                <a:srgbClr val="0070C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590038" y="4632544"/>
            <a:ext cx="731520" cy="73152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144444" y="4634819"/>
            <a:ext cx="731520" cy="73152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297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6" grpId="0" animBg="1"/>
      <p:bldP spid="7" grpId="0"/>
      <p:bldP spid="8" grpId="0" animBg="1"/>
      <p:bldP spid="8" grpId="1" animBg="1"/>
      <p:bldP spid="9" grpId="0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6602" y="136478"/>
            <a:ext cx="20762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4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cầu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88560" y="5455284"/>
            <a:ext cx="40050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862533" y="1935630"/>
            <a:ext cx="68178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4.Diện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2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9740361"/>
              </p:ext>
            </p:extLst>
          </p:nvPr>
        </p:nvGraphicFramePr>
        <p:xfrm>
          <a:off x="7096125" y="2620963"/>
          <a:ext cx="1595438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6" name="Equation" r:id="rId3" imgW="685800" imgH="228600" progId="Equation.DSMT4">
                  <p:embed/>
                </p:oleObj>
              </mc:Choice>
              <mc:Fallback>
                <p:oleObj name="Equation" r:id="rId3" imgW="6858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096125" y="2620963"/>
                        <a:ext cx="1595438" cy="531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3882896" y="3297033"/>
            <a:ext cx="71609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250190"/>
              </p:ext>
            </p:extLst>
          </p:nvPr>
        </p:nvGraphicFramePr>
        <p:xfrm>
          <a:off x="7148513" y="3906838"/>
          <a:ext cx="1645920" cy="102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7" name="Equation" r:id="rId5" imgW="736560" imgH="457200" progId="Equation.DSMT4">
                  <p:embed/>
                </p:oleObj>
              </mc:Choice>
              <mc:Fallback>
                <p:oleObj name="Equation" r:id="rId5" imgW="73656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148513" y="3906838"/>
                        <a:ext cx="1645920" cy="10210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4284403"/>
              </p:ext>
            </p:extLst>
          </p:nvPr>
        </p:nvGraphicFramePr>
        <p:xfrm>
          <a:off x="6971661" y="3126007"/>
          <a:ext cx="347662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8" name="Equation" r:id="rId7" imgW="164880" imgH="457200" progId="Equation.DSMT4">
                  <p:embed/>
                </p:oleObj>
              </mc:Choice>
              <mc:Fallback>
                <p:oleObj name="Equation" r:id="rId7" imgW="1648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971661" y="3126007"/>
                        <a:ext cx="347662" cy="960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383457" y="1611548"/>
            <a:ext cx="3215150" cy="3352801"/>
            <a:chOff x="589935" y="1346077"/>
            <a:chExt cx="3215150" cy="3352801"/>
          </a:xfrm>
        </p:grpSpPr>
        <p:pic>
          <p:nvPicPr>
            <p:cNvPr id="3138" name="Picture 66" descr="Cách tính diện tích mặt cầu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05" r="16131"/>
            <a:stretch/>
          </p:blipFill>
          <p:spPr bwMode="auto">
            <a:xfrm>
              <a:off x="589935" y="1346077"/>
              <a:ext cx="3215150" cy="3352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Oval 3"/>
            <p:cNvSpPr/>
            <p:nvPr/>
          </p:nvSpPr>
          <p:spPr>
            <a:xfrm>
              <a:off x="1847651" y="2794969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2583146" y="2616064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559093" y="2502053"/>
              <a:ext cx="289853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2045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9" grpId="0"/>
      <p:bldP spid="31" grpId="0"/>
      <p:bldP spid="3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459397" y="0"/>
            <a:ext cx="10732603" cy="3323360"/>
            <a:chOff x="-139194" y="-4752975"/>
            <a:chExt cx="12378819" cy="383311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b="86504"/>
            <a:stretch/>
          </p:blipFill>
          <p:spPr>
            <a:xfrm>
              <a:off x="-47625" y="-4752975"/>
              <a:ext cx="12287250" cy="220855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t="39933" b="51071"/>
            <a:stretch/>
          </p:blipFill>
          <p:spPr>
            <a:xfrm>
              <a:off x="-139194" y="-2391985"/>
              <a:ext cx="12287249" cy="1472122"/>
            </a:xfrm>
            <a:prstGeom prst="rect">
              <a:avLst/>
            </a:prstGeom>
          </p:spPr>
        </p:pic>
      </p:grpSp>
      <p:pic>
        <p:nvPicPr>
          <p:cNvPr id="5" name="Picture 2" descr="https://media.laodong.vn/Storage/NewsPortal/2022/6/22/1059230/7060Cddd18d8db8682c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31" t="92270" r="21016"/>
          <a:stretch/>
        </p:blipFill>
        <p:spPr bwMode="auto">
          <a:xfrm>
            <a:off x="764275" y="3671966"/>
            <a:ext cx="10715030" cy="204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2140" y="0"/>
            <a:ext cx="139493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Ví</a:t>
            </a:r>
            <a:r>
              <a:rPr lang="en-US" sz="3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dụ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:</a:t>
            </a:r>
            <a:endParaRPr lang="en-US" sz="3500" dirty="0">
              <a:solidFill>
                <a:srgbClr val="00206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847462" y="3630307"/>
            <a:ext cx="3657600" cy="65509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rved Up Arrow 8"/>
          <p:cNvSpPr/>
          <p:nvPr/>
        </p:nvSpPr>
        <p:spPr>
          <a:xfrm>
            <a:off x="8447964" y="4271752"/>
            <a:ext cx="2183641" cy="731520"/>
          </a:xfrm>
          <a:prstGeom prst="curvedUp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urved Up Arrow 9"/>
          <p:cNvSpPr/>
          <p:nvPr/>
        </p:nvSpPr>
        <p:spPr>
          <a:xfrm>
            <a:off x="1885665" y="5092892"/>
            <a:ext cx="2183641" cy="731520"/>
          </a:xfrm>
          <a:prstGeom prst="curvedUpArrow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38605" y="4994232"/>
            <a:ext cx="252024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Thay</a:t>
            </a:r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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3,14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en-US" sz="30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735541" y="4355913"/>
            <a:ext cx="3109414" cy="65509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221212" y="5869963"/>
            <a:ext cx="340150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 </a:t>
            </a:r>
            <a:r>
              <a:rPr lang="en-US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chỉ</a:t>
            </a:r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xấp</a:t>
            </a:r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xỉ</a:t>
            </a:r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1133,54</a:t>
            </a:r>
            <a:endParaRPr lang="en-US" sz="3000" b="1" dirty="0">
              <a:solidFill>
                <a:srgbClr val="0070C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8752605" y="3608962"/>
            <a:ext cx="731520" cy="73152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971942" y="4293625"/>
            <a:ext cx="731520" cy="73152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013017" y="5857163"/>
            <a:ext cx="658706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 </a:t>
            </a:r>
            <a:r>
              <a:rPr lang="en-US" sz="3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Đáp</a:t>
            </a:r>
            <a:r>
              <a:rPr lang="en-US" sz="3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án</a:t>
            </a:r>
            <a:r>
              <a:rPr lang="en-US" sz="3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không</a:t>
            </a:r>
            <a:r>
              <a:rPr lang="en-US" sz="3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tính</a:t>
            </a:r>
            <a:r>
              <a:rPr lang="en-US" sz="3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trên</a:t>
            </a:r>
            <a:r>
              <a:rPr lang="en-US" sz="3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cùng</a:t>
            </a:r>
            <a:r>
              <a:rPr lang="en-US" sz="3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1 </a:t>
            </a:r>
            <a:r>
              <a:rPr lang="en-US" sz="30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hàng</a:t>
            </a:r>
            <a:endParaRPr lang="en-US" sz="3000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34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10" grpId="0" animBg="1"/>
      <p:bldP spid="11" grpId="0"/>
      <p:bldP spid="12" grpId="0" animBg="1"/>
      <p:bldP spid="12" grpId="1" animBg="1"/>
      <p:bldP spid="13" grpId="0"/>
      <p:bldP spid="14" grpId="0" animBg="1"/>
      <p:bldP spid="15" grpId="0" animBg="1"/>
      <p:bldP spid="1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50627" y="272954"/>
            <a:ext cx="10795379" cy="1009935"/>
          </a:xfrm>
          <a:prstGeom prst="roundRect">
            <a:avLst/>
          </a:prstGeom>
          <a:solidFill>
            <a:srgbClr val="CCFFFF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LỖI HỌC SINH THƯỜNG MẮC PHẢI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9539" y="1205944"/>
            <a:ext cx="1173246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55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6</a:t>
            </a:r>
            <a:r>
              <a:rPr lang="en-US" sz="55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 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Học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sinh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quên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kết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luận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hoặc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kết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luận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sai</a:t>
            </a:r>
            <a:endParaRPr lang="en-US" sz="3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17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7505" y="0"/>
            <a:ext cx="5002417" cy="873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Biện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pháp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khắc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phục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: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8573" y="800880"/>
            <a:ext cx="11723427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Nhấn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mạnh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cho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HS: </a:t>
            </a: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457200" indent="-4572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Cần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ghi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kết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luận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sau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giải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xong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bài</a:t>
            </a: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457200" indent="-4572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kết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luận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cần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lưu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ý: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Nếu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trong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tính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toán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i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làm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tròn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hoặc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thay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giá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trị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xấp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xỉ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(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dấu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“”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)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thì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kết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luận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“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xấp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xỉ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”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hoặc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“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khoảng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”.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Nếu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tính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toán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b="1" i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không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làm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tròn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hoặc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thay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giá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trị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xấp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xỉ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chỉ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có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dấu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“=”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thì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luận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“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là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”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hoặc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“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bằng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”.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3074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66700" y="275841"/>
            <a:ext cx="11756978" cy="5864514"/>
            <a:chOff x="266700" y="275841"/>
            <a:chExt cx="11756978" cy="5864514"/>
          </a:xfrm>
        </p:grpSpPr>
        <p:pic>
          <p:nvPicPr>
            <p:cNvPr id="32770" name="Picture 2" descr=" 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6820"/>
            <a:stretch/>
          </p:blipFill>
          <p:spPr bwMode="auto">
            <a:xfrm>
              <a:off x="477672" y="275841"/>
              <a:ext cx="11546006" cy="2151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2" descr=" 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40" t="40298" r="5938" b="52628"/>
            <a:stretch/>
          </p:blipFill>
          <p:spPr bwMode="auto">
            <a:xfrm>
              <a:off x="685800" y="2764524"/>
              <a:ext cx="10763250" cy="12512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772" name="Picture 4" descr="Đáp án chính thức môn Toán thi vào lớp 10 tại Hà Nội năm 2021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33" t="59305" r="4260" b="31640"/>
            <a:stretch/>
          </p:blipFill>
          <p:spPr bwMode="auto">
            <a:xfrm>
              <a:off x="266700" y="4461680"/>
              <a:ext cx="11620500" cy="16786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Oval 5"/>
          <p:cNvSpPr/>
          <p:nvPr/>
        </p:nvSpPr>
        <p:spPr>
          <a:xfrm>
            <a:off x="3334445" y="5001031"/>
            <a:ext cx="731520" cy="73152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226332" y="5480977"/>
            <a:ext cx="1358110" cy="73152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11449" y="150128"/>
            <a:ext cx="139493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Ví</a:t>
            </a:r>
            <a:r>
              <a:rPr lang="en-US" sz="3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5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dụ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:</a:t>
            </a:r>
            <a:endParaRPr lang="en-US" sz="35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23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77470" y="1337481"/>
            <a:ext cx="6318913" cy="30843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 THÀNH CẢM ƠN CÁC QUÝ VỊ </a:t>
            </a:r>
          </a:p>
          <a:p>
            <a:pPr algn="ctr"/>
            <a:r>
              <a:rPr lang="en-US" sz="4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 LẮNG NGHE!!!</a:t>
            </a:r>
          </a:p>
        </p:txBody>
      </p:sp>
    </p:spTree>
    <p:extLst>
      <p:ext uri="{BB962C8B-B14F-4D97-AF65-F5344CB8AC3E}">
        <p14:creationId xmlns:p14="http://schemas.microsoft.com/office/powerpoint/2010/main" val="158577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50627" y="272954"/>
            <a:ext cx="10795379" cy="1009935"/>
          </a:xfrm>
          <a:prstGeom prst="roundRect">
            <a:avLst/>
          </a:prstGeom>
          <a:solidFill>
            <a:srgbClr val="CCFFFF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CÁC DẠNG BÀI TOÁN HÌNH HỌC KHÔNG GIAN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177605" y="3381870"/>
            <a:ext cx="1648496" cy="1287888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LOẠI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369419" y="1899248"/>
            <a:ext cx="6864226" cy="787757"/>
          </a:xfrm>
          <a:prstGeom prst="roundRect">
            <a:avLst/>
          </a:prstGeom>
          <a:solidFill>
            <a:srgbClr val="CCFFCC"/>
          </a:solidFill>
          <a:ln w="38100"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Arrow Connector 15"/>
          <p:cNvCxnSpPr>
            <a:stCxn id="4" idx="3"/>
            <a:endCxn id="8" idx="1"/>
          </p:cNvCxnSpPr>
          <p:nvPr/>
        </p:nvCxnSpPr>
        <p:spPr>
          <a:xfrm flipV="1">
            <a:off x="2826101" y="2293127"/>
            <a:ext cx="1543318" cy="1732687"/>
          </a:xfrm>
          <a:prstGeom prst="straightConnector1">
            <a:avLst/>
          </a:prstGeom>
          <a:ln w="38100">
            <a:solidFill>
              <a:schemeClr val="accent5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4395210" y="3064522"/>
            <a:ext cx="6852083" cy="787757"/>
          </a:xfrm>
          <a:prstGeom prst="roundRect">
            <a:avLst/>
          </a:prstGeom>
          <a:solidFill>
            <a:srgbClr val="CCFFCC"/>
          </a:solidFill>
          <a:ln w="38100"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Arrow Connector 18"/>
          <p:cNvCxnSpPr>
            <a:stCxn id="4" idx="3"/>
            <a:endCxn id="18" idx="1"/>
          </p:cNvCxnSpPr>
          <p:nvPr/>
        </p:nvCxnSpPr>
        <p:spPr>
          <a:xfrm flipV="1">
            <a:off x="2826101" y="3458401"/>
            <a:ext cx="1569109" cy="567413"/>
          </a:xfrm>
          <a:prstGeom prst="straightConnector1">
            <a:avLst/>
          </a:prstGeom>
          <a:ln w="38100">
            <a:solidFill>
              <a:schemeClr val="accent5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4378797" y="4159457"/>
            <a:ext cx="6854848" cy="787757"/>
          </a:xfrm>
          <a:prstGeom prst="roundRect">
            <a:avLst/>
          </a:prstGeom>
          <a:solidFill>
            <a:srgbClr val="CCFFCC"/>
          </a:solidFill>
          <a:ln w="38100"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cụt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Arrow Connector 22"/>
          <p:cNvCxnSpPr>
            <a:stCxn id="4" idx="3"/>
            <a:endCxn id="22" idx="1"/>
          </p:cNvCxnSpPr>
          <p:nvPr/>
        </p:nvCxnSpPr>
        <p:spPr>
          <a:xfrm>
            <a:off x="2826101" y="4025814"/>
            <a:ext cx="1552696" cy="527522"/>
          </a:xfrm>
          <a:prstGeom prst="straightConnector1">
            <a:avLst/>
          </a:prstGeom>
          <a:ln w="38100">
            <a:solidFill>
              <a:schemeClr val="accent5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4432723" y="5240325"/>
            <a:ext cx="6841865" cy="787757"/>
          </a:xfrm>
          <a:prstGeom prst="roundRect">
            <a:avLst/>
          </a:prstGeom>
          <a:solidFill>
            <a:srgbClr val="CCFFCC"/>
          </a:solidFill>
          <a:ln w="38100"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" name="Straight Arrow Connector 25"/>
          <p:cNvCxnSpPr>
            <a:stCxn id="4" idx="3"/>
            <a:endCxn id="25" idx="1"/>
          </p:cNvCxnSpPr>
          <p:nvPr/>
        </p:nvCxnSpPr>
        <p:spPr>
          <a:xfrm>
            <a:off x="2826101" y="4025814"/>
            <a:ext cx="1606622" cy="1608390"/>
          </a:xfrm>
          <a:prstGeom prst="straightConnector1">
            <a:avLst/>
          </a:prstGeom>
          <a:ln w="38100">
            <a:solidFill>
              <a:schemeClr val="accent5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031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8" grpId="0" animBg="1"/>
      <p:bldP spid="22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4263" y="446617"/>
            <a:ext cx="106516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Nếu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toán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cho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đầy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đủ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các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dữ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kiện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R, h, 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</a:t>
            </a:r>
            <a:r>
              <a:rPr lang="en-US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thì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áp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công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thức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để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6605" y="1827812"/>
            <a:ext cx="105258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Nếu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toán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chưa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cho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đầy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đủ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các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dữ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kiện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R, h, l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mà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cho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dữ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kiện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khác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đường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kính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đáy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toàn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… )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thì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cần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áp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công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thức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phù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hợp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hoặc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tìm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R, </a:t>
            </a:r>
            <a:r>
              <a:rPr lang="en-US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h, l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rồi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mới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áp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công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thức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51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5611" y="189915"/>
            <a:ext cx="386035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1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toán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về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trụ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1096625" y="520889"/>
            <a:ext cx="9671460" cy="6155140"/>
            <a:chOff x="564362" y="166047"/>
            <a:chExt cx="9671460" cy="6155140"/>
          </a:xfrm>
        </p:grpSpPr>
        <p:pic>
          <p:nvPicPr>
            <p:cNvPr id="8" name="Picture 18">
              <a:extLst>
                <a:ext uri="{FF2B5EF4-FFF2-40B4-BE49-F238E27FC236}">
                  <a16:creationId xmlns="" xmlns:a16="http://schemas.microsoft.com/office/drawing/2014/main" id="{21B54859-5632-124F-BCBB-1DDBA91CA4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19376">
              <a:off x="1736133" y="3170620"/>
              <a:ext cx="3001962" cy="12715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9">
              <a:extLst>
                <a:ext uri="{FF2B5EF4-FFF2-40B4-BE49-F238E27FC236}">
                  <a16:creationId xmlns="" xmlns:a16="http://schemas.microsoft.com/office/drawing/2014/main" id="{A5B69C21-5E34-794A-BD64-0F812C3E4B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70514">
              <a:off x="2009089" y="2419564"/>
              <a:ext cx="2962275" cy="15795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5">
              <a:extLst>
                <a:ext uri="{FF2B5EF4-FFF2-40B4-BE49-F238E27FC236}">
                  <a16:creationId xmlns="" xmlns:a16="http://schemas.microsoft.com/office/drawing/2014/main" id="{6C193854-8696-9448-95B1-1C1B3051BF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67187">
              <a:off x="2467068" y="1283455"/>
              <a:ext cx="1627259" cy="2742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" name="Group 10"/>
            <p:cNvGrpSpPr/>
            <p:nvPr/>
          </p:nvGrpSpPr>
          <p:grpSpPr>
            <a:xfrm>
              <a:off x="564362" y="2076761"/>
              <a:ext cx="2078258" cy="2809138"/>
              <a:chOff x="605306" y="2445250"/>
              <a:chExt cx="2373738" cy="3208532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622209" y="5060213"/>
                <a:ext cx="2356835" cy="593569"/>
                <a:chOff x="3920213" y="2625238"/>
                <a:chExt cx="2356835" cy="593569"/>
              </a:xfrm>
            </p:grpSpPr>
            <p:sp>
              <p:nvSpPr>
                <p:cNvPr id="19" name="Freeform 18"/>
                <p:cNvSpPr/>
                <p:nvPr/>
              </p:nvSpPr>
              <p:spPr>
                <a:xfrm>
                  <a:off x="3920213" y="2625238"/>
                  <a:ext cx="2356835" cy="311673"/>
                </a:xfrm>
                <a:custGeom>
                  <a:avLst/>
                  <a:gdLst>
                    <a:gd name="connsiteX0" fmla="*/ 1178417 w 2356835"/>
                    <a:gd name="connsiteY0" fmla="*/ 0 h 311673"/>
                    <a:gd name="connsiteX1" fmla="*/ 1415909 w 2356835"/>
                    <a:gd name="connsiteY1" fmla="*/ 5986 h 311673"/>
                    <a:gd name="connsiteX2" fmla="*/ 1415910 w 2356835"/>
                    <a:gd name="connsiteY2" fmla="*/ 5986 h 311673"/>
                    <a:gd name="connsiteX3" fmla="*/ 2356835 w 2356835"/>
                    <a:gd name="connsiteY3" fmla="*/ 294604 h 311673"/>
                    <a:gd name="connsiteX4" fmla="*/ 2356835 w 2356835"/>
                    <a:gd name="connsiteY4" fmla="*/ 311673 h 311673"/>
                    <a:gd name="connsiteX5" fmla="*/ 1 w 2356835"/>
                    <a:gd name="connsiteY5" fmla="*/ 311673 h 311673"/>
                    <a:gd name="connsiteX6" fmla="*/ 1 w 2356835"/>
                    <a:gd name="connsiteY6" fmla="*/ 294609 h 311673"/>
                    <a:gd name="connsiteX7" fmla="*/ 0 w 2356835"/>
                    <a:gd name="connsiteY7" fmla="*/ 294604 h 311673"/>
                    <a:gd name="connsiteX8" fmla="*/ 1178417 w 2356835"/>
                    <a:gd name="connsiteY8" fmla="*/ 0 h 311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56835" h="311673">
                      <a:moveTo>
                        <a:pt x="1178417" y="0"/>
                      </a:moveTo>
                      <a:cubicBezTo>
                        <a:pt x="1259770" y="0"/>
                        <a:pt x="1339197" y="2061"/>
                        <a:pt x="1415909" y="5986"/>
                      </a:cubicBezTo>
                      <a:lnTo>
                        <a:pt x="1415910" y="5986"/>
                      </a:lnTo>
                      <a:cubicBezTo>
                        <a:pt x="1952895" y="33456"/>
                        <a:pt x="2356835" y="152237"/>
                        <a:pt x="2356835" y="294604"/>
                      </a:cubicBezTo>
                      <a:lnTo>
                        <a:pt x="2356835" y="311673"/>
                      </a:lnTo>
                      <a:lnTo>
                        <a:pt x="1" y="311673"/>
                      </a:lnTo>
                      <a:lnTo>
                        <a:pt x="1" y="294609"/>
                      </a:lnTo>
                      <a:lnTo>
                        <a:pt x="0" y="294604"/>
                      </a:lnTo>
                      <a:cubicBezTo>
                        <a:pt x="0" y="131899"/>
                        <a:pt x="527595" y="0"/>
                        <a:pt x="1178417" y="0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chemeClr val="tx2">
                      <a:lumMod val="95000"/>
                      <a:lumOff val="5000"/>
                    </a:schemeClr>
                  </a:solidFill>
                  <a:prstDash val="lg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" name="Oval 19"/>
                <p:cNvSpPr/>
                <p:nvPr/>
              </p:nvSpPr>
              <p:spPr>
                <a:xfrm>
                  <a:off x="3936500" y="2684551"/>
                  <a:ext cx="2321960" cy="53425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13" name="Can 12"/>
              <p:cNvSpPr/>
              <p:nvPr/>
            </p:nvSpPr>
            <p:spPr>
              <a:xfrm>
                <a:off x="605306" y="2485623"/>
                <a:ext cx="2356833" cy="3134588"/>
              </a:xfrm>
              <a:prstGeom prst="can">
                <a:avLst/>
              </a:prstGeom>
              <a:solidFill>
                <a:schemeClr val="bg1"/>
              </a:solidFill>
              <a:ln w="38100">
                <a:solidFill>
                  <a:schemeClr val="tx2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1773449" y="2742477"/>
                <a:ext cx="0" cy="2560320"/>
              </a:xfrm>
              <a:prstGeom prst="line">
                <a:avLst/>
              </a:prstGeom>
              <a:ln w="38100">
                <a:solidFill>
                  <a:schemeClr val="tx2">
                    <a:lumMod val="95000"/>
                    <a:lumOff val="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flipH="1" flipV="1">
                <a:off x="1779165" y="2766353"/>
                <a:ext cx="1188720" cy="25758"/>
              </a:xfrm>
              <a:prstGeom prst="line">
                <a:avLst/>
              </a:prstGeom>
              <a:ln w="38100">
                <a:solidFill>
                  <a:schemeClr val="tx2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H="1" flipV="1">
                <a:off x="1767179" y="5302357"/>
                <a:ext cx="1188720" cy="25758"/>
              </a:xfrm>
              <a:prstGeom prst="line">
                <a:avLst/>
              </a:prstGeom>
              <a:ln w="38100">
                <a:solidFill>
                  <a:schemeClr val="tx2">
                    <a:lumMod val="95000"/>
                    <a:lumOff val="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Box 16"/>
              <p:cNvSpPr txBox="1"/>
              <p:nvPr/>
            </p:nvSpPr>
            <p:spPr>
              <a:xfrm>
                <a:off x="2137026" y="2445250"/>
                <a:ext cx="34176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413981" y="3851098"/>
                <a:ext cx="3642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i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4408227" y="1501253"/>
              <a:ext cx="2347415" cy="777923"/>
              <a:chOff x="4804012" y="1119116"/>
              <a:chExt cx="2347415" cy="777923"/>
            </a:xfrm>
          </p:grpSpPr>
          <p:sp>
            <p:nvSpPr>
              <p:cNvPr id="4" name="Rounded Rectangle 3"/>
              <p:cNvSpPr/>
              <p:nvPr/>
            </p:nvSpPr>
            <p:spPr>
              <a:xfrm>
                <a:off x="4804012" y="1119116"/>
                <a:ext cx="2347415" cy="777923"/>
              </a:xfrm>
              <a:prstGeom prst="roundRect">
                <a:avLst/>
              </a:prstGeom>
              <a:noFill/>
              <a:ln w="57150">
                <a:solidFill>
                  <a:srgbClr val="33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21" name="Object 2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995744" y="1205388"/>
              <a:ext cx="1920240" cy="6203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013" name="Equation" r:id="rId6" imgW="825480" imgH="266400" progId="Equation.DSMT4">
                      <p:embed/>
                    </p:oleObj>
                  </mc:Choice>
                  <mc:Fallback>
                    <p:oleObj name="Equation" r:id="rId6" imgW="825480" imgH="26640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7"/>
                          <a:stretch>
                            <a:fillRect/>
                          </a:stretch>
                        </p:blipFill>
                        <p:spPr>
                          <a:xfrm>
                            <a:off x="4995744" y="1205388"/>
                            <a:ext cx="1920240" cy="620384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6" name="Group 25"/>
            <p:cNvGrpSpPr/>
            <p:nvPr/>
          </p:nvGrpSpPr>
          <p:grpSpPr>
            <a:xfrm>
              <a:off x="4997355" y="2977486"/>
              <a:ext cx="3150358" cy="777923"/>
              <a:chOff x="5570561" y="2991134"/>
              <a:chExt cx="3150358" cy="777923"/>
            </a:xfrm>
          </p:grpSpPr>
          <p:sp>
            <p:nvSpPr>
              <p:cNvPr id="22" name="Rounded Rectangle 21"/>
              <p:cNvSpPr/>
              <p:nvPr/>
            </p:nvSpPr>
            <p:spPr>
              <a:xfrm>
                <a:off x="5570561" y="2991134"/>
                <a:ext cx="3150358" cy="777923"/>
              </a:xfrm>
              <a:prstGeom prst="roundRect">
                <a:avLst/>
              </a:prstGeom>
              <a:noFill/>
              <a:ln w="57150">
                <a:solidFill>
                  <a:srgbClr val="33CC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23" name="Object 2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638682" y="3060487"/>
              <a:ext cx="3070225" cy="6810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014" name="Equation" r:id="rId8" imgW="1320480" imgH="291960" progId="Equation.DSMT4">
                      <p:embed/>
                    </p:oleObj>
                  </mc:Choice>
                  <mc:Fallback>
                    <p:oleObj name="Equation" r:id="rId8" imgW="1320480" imgH="29196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9"/>
                          <a:stretch>
                            <a:fillRect/>
                          </a:stretch>
                        </p:blipFill>
                        <p:spPr>
                          <a:xfrm>
                            <a:off x="5638682" y="3060487"/>
                            <a:ext cx="3070225" cy="681037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7" name="Group 26"/>
            <p:cNvGrpSpPr/>
            <p:nvPr/>
          </p:nvGrpSpPr>
          <p:grpSpPr>
            <a:xfrm>
              <a:off x="4615219" y="4260376"/>
              <a:ext cx="2347415" cy="777923"/>
              <a:chOff x="5338550" y="4314967"/>
              <a:chExt cx="2347415" cy="777923"/>
            </a:xfrm>
          </p:grpSpPr>
          <p:sp>
            <p:nvSpPr>
              <p:cNvPr id="24" name="Rounded Rectangle 23"/>
              <p:cNvSpPr/>
              <p:nvPr/>
            </p:nvSpPr>
            <p:spPr>
              <a:xfrm>
                <a:off x="5338550" y="4314967"/>
                <a:ext cx="2347415" cy="777923"/>
              </a:xfrm>
              <a:prstGeom prst="roundRect">
                <a:avLst/>
              </a:prstGeom>
              <a:noFill/>
              <a:ln w="57150">
                <a:solidFill>
                  <a:srgbClr val="FF99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25" name="Object 2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650362" y="4403702"/>
              <a:ext cx="1625600" cy="5318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015" name="Equation" r:id="rId10" imgW="698400" imgH="228600" progId="Equation.DSMT4">
                      <p:embed/>
                    </p:oleObj>
                  </mc:Choice>
                  <mc:Fallback>
                    <p:oleObj name="Equation" r:id="rId10" imgW="698400" imgH="22860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5650362" y="4403702"/>
                            <a:ext cx="1625600" cy="531812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28" name="Picture 8">
              <a:extLst>
                <a:ext uri="{FF2B5EF4-FFF2-40B4-BE49-F238E27FC236}">
                  <a16:creationId xmlns="" xmlns:a16="http://schemas.microsoft.com/office/drawing/2014/main" id="{2CD3773D-5915-8048-9EF2-A5794951B1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51078">
              <a:off x="6672068" y="1418666"/>
              <a:ext cx="1238250" cy="6338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6">
              <a:extLst>
                <a:ext uri="{FF2B5EF4-FFF2-40B4-BE49-F238E27FC236}">
                  <a16:creationId xmlns="" xmlns:a16="http://schemas.microsoft.com/office/drawing/2014/main" id="{A041DEE9-5546-2C4B-926D-7867C8252E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7406" y="586855"/>
              <a:ext cx="1282700" cy="1054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24">
              <a:extLst>
                <a:ext uri="{FF2B5EF4-FFF2-40B4-BE49-F238E27FC236}">
                  <a16:creationId xmlns="" xmlns:a16="http://schemas.microsoft.com/office/drawing/2014/main" id="{256B2030-1AEE-C041-9572-D4D5CB35AF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55128">
              <a:off x="6801752" y="4558352"/>
              <a:ext cx="1496088" cy="7439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20">
              <a:extLst>
                <a:ext uri="{FF2B5EF4-FFF2-40B4-BE49-F238E27FC236}">
                  <a16:creationId xmlns="" xmlns:a16="http://schemas.microsoft.com/office/drawing/2014/main" id="{5243B2C6-EA44-6949-8A30-68AC47C679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5877" y="4258100"/>
              <a:ext cx="1882003" cy="549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8" name="Group 37"/>
            <p:cNvGrpSpPr/>
            <p:nvPr/>
          </p:nvGrpSpPr>
          <p:grpSpPr>
            <a:xfrm>
              <a:off x="7877033" y="166047"/>
              <a:ext cx="1512627" cy="1089547"/>
              <a:chOff x="7890680" y="575480"/>
              <a:chExt cx="1512627" cy="1089547"/>
            </a:xfrm>
          </p:grpSpPr>
          <p:graphicFrame>
            <p:nvGraphicFramePr>
              <p:cNvPr id="36" name="Object 3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8015525" y="606496"/>
              <a:ext cx="1280160" cy="97291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016" name="Equation" r:id="rId16" imgW="634680" imgH="482400" progId="Equation.DSMT4">
                      <p:embed/>
                    </p:oleObj>
                  </mc:Choice>
                  <mc:Fallback>
                    <p:oleObj name="Equation" r:id="rId16" imgW="634680" imgH="48240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7"/>
                          <a:stretch>
                            <a:fillRect/>
                          </a:stretch>
                        </p:blipFill>
                        <p:spPr>
                          <a:xfrm>
                            <a:off x="8015525" y="606496"/>
                            <a:ext cx="1280160" cy="972919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7" name="Rounded Rectangle 36"/>
              <p:cNvSpPr/>
              <p:nvPr/>
            </p:nvSpPr>
            <p:spPr>
              <a:xfrm>
                <a:off x="7890680" y="575480"/>
                <a:ext cx="1512627" cy="1089547"/>
              </a:xfrm>
              <a:prstGeom prst="roundRect">
                <a:avLst/>
              </a:prstGeom>
              <a:noFill/>
              <a:ln w="57150">
                <a:solidFill>
                  <a:srgbClr val="33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7920251" y="1437564"/>
              <a:ext cx="1512627" cy="1089547"/>
              <a:chOff x="7890680" y="575480"/>
              <a:chExt cx="1512627" cy="1089547"/>
            </a:xfrm>
          </p:grpSpPr>
          <p:graphicFrame>
            <p:nvGraphicFramePr>
              <p:cNvPr id="40" name="Object 3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8003179" y="606354"/>
              <a:ext cx="1304925" cy="97313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017" name="Equation" r:id="rId18" imgW="647640" imgH="482400" progId="Equation.DSMT4">
                      <p:embed/>
                    </p:oleObj>
                  </mc:Choice>
                  <mc:Fallback>
                    <p:oleObj name="Equation" r:id="rId18" imgW="647640" imgH="48240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19"/>
                          <a:stretch>
                            <a:fillRect/>
                          </a:stretch>
                        </p:blipFill>
                        <p:spPr>
                          <a:xfrm>
                            <a:off x="8003179" y="606354"/>
                            <a:ext cx="1304925" cy="973137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" name="Rounded Rectangle 40"/>
              <p:cNvSpPr/>
              <p:nvPr/>
            </p:nvSpPr>
            <p:spPr>
              <a:xfrm>
                <a:off x="7890680" y="575480"/>
                <a:ext cx="1512627" cy="1089547"/>
              </a:xfrm>
              <a:prstGeom prst="roundRect">
                <a:avLst/>
              </a:prstGeom>
              <a:noFill/>
              <a:ln w="57150">
                <a:solidFill>
                  <a:srgbClr val="33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>
              <a:off x="8520754" y="3575713"/>
              <a:ext cx="1715068" cy="1214650"/>
              <a:chOff x="5338551" y="3860043"/>
              <a:chExt cx="1715068" cy="1214650"/>
            </a:xfrm>
          </p:grpSpPr>
          <p:sp>
            <p:nvSpPr>
              <p:cNvPr id="43" name="Rounded Rectangle 42"/>
              <p:cNvSpPr/>
              <p:nvPr/>
            </p:nvSpPr>
            <p:spPr>
              <a:xfrm>
                <a:off x="5338551" y="3860043"/>
                <a:ext cx="1715068" cy="1214650"/>
              </a:xfrm>
              <a:prstGeom prst="roundRect">
                <a:avLst/>
              </a:prstGeom>
              <a:noFill/>
              <a:ln w="57150">
                <a:solidFill>
                  <a:srgbClr val="FF99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44" name="Object 4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91339" y="3874637"/>
              <a:ext cx="1595438" cy="11811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018" name="Equation" r:id="rId20" imgW="685800" imgH="507960" progId="Equation.DSMT4">
                      <p:embed/>
                    </p:oleObj>
                  </mc:Choice>
                  <mc:Fallback>
                    <p:oleObj name="Equation" r:id="rId20" imgW="685800" imgH="50796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21"/>
                          <a:stretch>
                            <a:fillRect/>
                          </a:stretch>
                        </p:blipFill>
                        <p:spPr>
                          <a:xfrm>
                            <a:off x="5391339" y="3874637"/>
                            <a:ext cx="1595438" cy="11811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5" name="Group 44"/>
            <p:cNvGrpSpPr/>
            <p:nvPr/>
          </p:nvGrpSpPr>
          <p:grpSpPr>
            <a:xfrm>
              <a:off x="8154539" y="5106537"/>
              <a:ext cx="1715068" cy="1214650"/>
              <a:chOff x="5338551" y="3860043"/>
              <a:chExt cx="1715068" cy="1214650"/>
            </a:xfrm>
          </p:grpSpPr>
          <p:sp>
            <p:nvSpPr>
              <p:cNvPr id="46" name="Rounded Rectangle 45"/>
              <p:cNvSpPr/>
              <p:nvPr/>
            </p:nvSpPr>
            <p:spPr>
              <a:xfrm>
                <a:off x="5338551" y="3860043"/>
                <a:ext cx="1715068" cy="1214650"/>
              </a:xfrm>
              <a:prstGeom prst="roundRect">
                <a:avLst/>
              </a:prstGeom>
              <a:noFill/>
              <a:ln w="57150">
                <a:solidFill>
                  <a:srgbClr val="FF99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47" name="Object 4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464412" y="3933519"/>
              <a:ext cx="1447800" cy="10636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019" name="Equation" r:id="rId22" imgW="622080" imgH="457200" progId="Equation.DSMT4">
                      <p:embed/>
                    </p:oleObj>
                  </mc:Choice>
                  <mc:Fallback>
                    <p:oleObj name="Equation" r:id="rId22" imgW="622080" imgH="457200" progId="Equation.DSMT4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23"/>
                          <a:stretch>
                            <a:fillRect/>
                          </a:stretch>
                        </p:blipFill>
                        <p:spPr>
                          <a:xfrm>
                            <a:off x="5464412" y="3933519"/>
                            <a:ext cx="1447800" cy="106362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  <p:extLst>
      <p:ext uri="{BB962C8B-B14F-4D97-AF65-F5344CB8AC3E}">
        <p14:creationId xmlns:p14="http://schemas.microsoft.com/office/powerpoint/2010/main" val="283424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5682" y="0"/>
            <a:ext cx="831618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a)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xung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quanh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toàn</a:t>
            </a:r>
            <a:r>
              <a:rPr 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phần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0077" y="551291"/>
            <a:ext cx="1171727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Ví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30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dụ</a:t>
            </a:r>
            <a:r>
              <a:rPr lang="en-US" sz="30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1:</a:t>
            </a:r>
            <a:r>
              <a:rPr lang="en-US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Một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hộp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sữa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hình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trụ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có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bán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kính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đáy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6cm,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chiều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cao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10cm.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vật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liệu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dùng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làm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vỏ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hộp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như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vậy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. (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Không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phần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mép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nối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) 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(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lấy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  3,14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430332" y="1988492"/>
            <a:ext cx="0" cy="475488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42099" y="2038866"/>
            <a:ext cx="17732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Phân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</a:t>
            </a:r>
            <a:endParaRPr lang="en-US" sz="2800" dirty="0">
              <a:solidFill>
                <a:srgbClr val="FF0066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3430" y="2532460"/>
            <a:ext cx="38939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diện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toàn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phần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259790" y="1001875"/>
            <a:ext cx="33462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d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iện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tích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vật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liệu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7425" y="3609631"/>
            <a:ext cx="3877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R = 6cm, h = 10cm</a:t>
            </a:r>
            <a:endParaRPr lang="en-US" sz="2800" i="1" dirty="0"/>
          </a:p>
        </p:txBody>
      </p:sp>
      <p:sp>
        <p:nvSpPr>
          <p:cNvPr id="11" name="Rectangle 10"/>
          <p:cNvSpPr/>
          <p:nvPr/>
        </p:nvSpPr>
        <p:spPr>
          <a:xfrm>
            <a:off x="8314939" y="578780"/>
            <a:ext cx="25170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chiều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cao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10cm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6062" y="4336731"/>
            <a:ext cx="349166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Symbol" panose="05050102010706020507" pitchFamily="18" charset="2"/>
              <a:buChar char="Þ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Áp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dụng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thức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</a:p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trực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tiếp</a:t>
            </a:r>
            <a:endParaRPr lang="en-US" sz="2800" i="1" dirty="0"/>
          </a:p>
        </p:txBody>
      </p:sp>
      <p:sp>
        <p:nvSpPr>
          <p:cNvPr id="21" name="Rectangle 20"/>
          <p:cNvSpPr/>
          <p:nvPr/>
        </p:nvSpPr>
        <p:spPr>
          <a:xfrm>
            <a:off x="5428204" y="575397"/>
            <a:ext cx="29322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án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kính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đáy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6cm</a:t>
            </a:r>
            <a:endParaRPr 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97284"/>
              </p:ext>
            </p:extLst>
          </p:nvPr>
        </p:nvGraphicFramePr>
        <p:xfrm>
          <a:off x="718760" y="3003015"/>
          <a:ext cx="3070225" cy="68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54" name="Equation" r:id="rId3" imgW="1320480" imgH="291960" progId="Equation.DSMT4">
                  <p:embed/>
                </p:oleObj>
              </mc:Choice>
              <mc:Fallback>
                <p:oleObj name="Equation" r:id="rId3" imgW="1320480" imgH="291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18760" y="3003015"/>
                        <a:ext cx="3070225" cy="681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4511647" y="2060637"/>
            <a:ext cx="7695417" cy="3194401"/>
            <a:chOff x="4511647" y="2060637"/>
            <a:chExt cx="7695417" cy="3194401"/>
          </a:xfrm>
        </p:grpSpPr>
        <p:sp>
          <p:nvSpPr>
            <p:cNvPr id="14" name="Rectangle 13"/>
            <p:cNvSpPr/>
            <p:nvPr/>
          </p:nvSpPr>
          <p:spPr>
            <a:xfrm>
              <a:off x="7792826" y="2060637"/>
              <a:ext cx="84189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u="sng" dirty="0" err="1" smtClean="0">
                  <a:solidFill>
                    <a:srgbClr val="FF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Giải</a:t>
              </a:r>
              <a:endParaRPr lang="en-US" sz="2800" u="sng" dirty="0">
                <a:solidFill>
                  <a:srgbClr val="FF0066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530184" y="2532707"/>
              <a:ext cx="7411607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Diện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vật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liệu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cần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dùng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làm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vỏ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hộp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là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diện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toàn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phần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của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hình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trụ</a:t>
              </a:r>
              <a:endParaRPr lang="en-US" sz="2800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511647" y="4731818"/>
              <a:ext cx="751680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Vậy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diện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vật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liệu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cần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dùng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khoảng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602,88 </a:t>
              </a:r>
              <a:r>
                <a:rPr lang="en-US" sz="2800" i="1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cm</a:t>
              </a:r>
              <a:r>
                <a:rPr lang="en-US" sz="2800" i="1" baseline="300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2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4550255" y="3517292"/>
              <a:ext cx="459452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Diện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tích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vật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liệu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cần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dùng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là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  <a:sym typeface="Arial" panose="020B0604020202020204" pitchFamily="34" charset="0"/>
                </a:rPr>
                <a:t>: </a:t>
              </a:r>
              <a:endParaRPr lang="en-US" sz="2800" dirty="0"/>
            </a:p>
          </p:txBody>
        </p:sp>
        <p:graphicFrame>
          <p:nvGraphicFramePr>
            <p:cNvPr id="23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76236251"/>
                </p:ext>
              </p:extLst>
            </p:nvPr>
          </p:nvGraphicFramePr>
          <p:xfrm>
            <a:off x="4526104" y="4128071"/>
            <a:ext cx="7680960" cy="5369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55" name="Equation" r:id="rId5" imgW="4178160" imgH="291960" progId="Equation.DSMT4">
                    <p:embed/>
                  </p:oleObj>
                </mc:Choice>
                <mc:Fallback>
                  <p:oleObj name="Equation" r:id="rId5" imgW="4178160" imgH="29196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526104" y="4128071"/>
                          <a:ext cx="7680960" cy="53694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1360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2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lank">
  <a:themeElements>
    <a:clrScheme name="Color of 2020">
      <a:dk1>
        <a:srgbClr val="3F3F3F"/>
      </a:dk1>
      <a:lt1>
        <a:sysClr val="window" lastClr="FFFFFF"/>
      </a:lt1>
      <a:dk2>
        <a:srgbClr val="1D4E89"/>
      </a:dk2>
      <a:lt2>
        <a:srgbClr val="E7E6E6"/>
      </a:lt2>
      <a:accent1>
        <a:srgbClr val="4FC1E9"/>
      </a:accent1>
      <a:accent2>
        <a:srgbClr val="48CFAD"/>
      </a:accent2>
      <a:accent3>
        <a:srgbClr val="A0D46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Custom 5">
      <a:majorFont>
        <a:latin typeface="A3.OpenSansBold-San"/>
        <a:ea typeface=""/>
        <a:cs typeface=""/>
      </a:majorFont>
      <a:minorFont>
        <a:latin typeface="A3.OpenSans-S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0A84C02-4F09-40FE-82F3-79312BC08B2E}" vid="{69A41932-5ED9-47B3-8A6B-37B62AB78E10}"/>
    </a:ext>
  </a:extLst>
</a:theme>
</file>

<file path=ppt/theme/theme4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2791</TotalTime>
  <Words>2529</Words>
  <Application>Microsoft Office PowerPoint</Application>
  <PresentationFormat>Widescreen</PresentationFormat>
  <Paragraphs>299</Paragraphs>
  <Slides>54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5" baseType="lpstr">
      <vt:lpstr>A3.OpenSansBold-San</vt:lpstr>
      <vt:lpstr>A3.OpenSans-San</vt:lpstr>
      <vt:lpstr>Arial</vt:lpstr>
      <vt:lpstr>Corbel</vt:lpstr>
      <vt:lpstr>Symbol</vt:lpstr>
      <vt:lpstr>Times New Roman</vt:lpstr>
      <vt:lpstr>Parallax</vt:lpstr>
      <vt:lpstr>9_Default Design</vt:lpstr>
      <vt:lpstr>Blank</vt:lpstr>
      <vt:lpstr>10_Default Design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THANH GIONG</cp:lastModifiedBy>
  <cp:revision>437</cp:revision>
  <dcterms:created xsi:type="dcterms:W3CDTF">2022-10-23T18:13:24Z</dcterms:created>
  <dcterms:modified xsi:type="dcterms:W3CDTF">2024-05-07T03:06:10Z</dcterms:modified>
</cp:coreProperties>
</file>