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3"/>
  </p:notesMasterIdLst>
  <p:sldIdLst>
    <p:sldId id="259" r:id="rId2"/>
    <p:sldId id="288" r:id="rId3"/>
    <p:sldId id="290" r:id="rId4"/>
    <p:sldId id="303" r:id="rId5"/>
    <p:sldId id="271" r:id="rId6"/>
    <p:sldId id="344" r:id="rId7"/>
    <p:sldId id="340" r:id="rId8"/>
    <p:sldId id="342" r:id="rId9"/>
    <p:sldId id="310" r:id="rId10"/>
    <p:sldId id="306" r:id="rId11"/>
    <p:sldId id="305" r:id="rId12"/>
    <p:sldId id="316" r:id="rId13"/>
    <p:sldId id="326" r:id="rId14"/>
    <p:sldId id="304" r:id="rId15"/>
    <p:sldId id="338" r:id="rId16"/>
    <p:sldId id="321" r:id="rId17"/>
    <p:sldId id="341" r:id="rId18"/>
    <p:sldId id="298" r:id="rId19"/>
    <p:sldId id="339" r:id="rId20"/>
    <p:sldId id="343" r:id="rId21"/>
    <p:sldId id="267" r:id="rId22"/>
  </p:sldIdLst>
  <p:sldSz cx="18288000" cy="10287000"/>
  <p:notesSz cx="7010400" cy="9296400"/>
  <p:embeddedFontLst>
    <p:embeddedFont>
      <p:font typeface="Brush Script MT" panose="03060802040406070304" pitchFamily="66" charset="0"/>
      <p:italic r:id="rId24"/>
    </p:embeddedFont>
    <p:embeddedFont>
      <p:font typeface="Calibri" panose="020F0502020204030204" pitchFamily="34" charset="0"/>
      <p:regular r:id="rId25"/>
      <p:bold r:id="rId26"/>
      <p:italic r:id="rId27"/>
      <p:boldItalic r:id="rId28"/>
    </p:embeddedFont>
    <p:embeddedFont>
      <p:font typeface="Muli Bold" panose="020B0604020202020204" charset="0"/>
      <p:regular r:id="rId29"/>
      <p:bold r:id="rId30"/>
    </p:embeddedFont>
    <p:embeddedFont>
      <p:font typeface="Roboto" panose="02000000000000000000" pitchFamily="2" charset="0"/>
      <p:regular r:id="rId31"/>
      <p:bold r:id="rId32"/>
      <p:italic r:id="rId33"/>
      <p:boldItalic r:id="rId34"/>
    </p:embeddedFont>
    <p:embeddedFont>
      <p:font typeface="Roboto Bold" panose="02000000000000000000" charset="0"/>
      <p:bold r:id="rId35"/>
    </p:embeddedFont>
    <p:embeddedFont>
      <p:font typeface="Roboto Mono Regular"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585" autoAdjust="0"/>
    <p:restoredTop sz="86181" autoAdjust="0"/>
  </p:normalViewPr>
  <p:slideViewPr>
    <p:cSldViewPr>
      <p:cViewPr varScale="1">
        <p:scale>
          <a:sx n="57" d="100"/>
          <a:sy n="57" d="100"/>
        </p:scale>
        <p:origin x="336" y="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p:cViewPr varScale="1">
        <p:scale>
          <a:sx n="65" d="100"/>
          <a:sy n="65" d="100"/>
        </p:scale>
        <p:origin x="3154" y="5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1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05.07.2023</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54263" y="520700"/>
            <a:ext cx="4638675" cy="26098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C891A5-920A-44FC-9683-B7DF56E42F0D}" type="slidenum">
              <a:rPr lang="en-US" smtClean="0"/>
              <a:t>1</a:t>
            </a:fld>
            <a:endParaRPr lang="en-US"/>
          </a:p>
        </p:txBody>
      </p:sp>
    </p:spTree>
    <p:extLst>
      <p:ext uri="{BB962C8B-B14F-4D97-AF65-F5344CB8AC3E}">
        <p14:creationId xmlns:p14="http://schemas.microsoft.com/office/powerpoint/2010/main" val="16030046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05.07.2023</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1. QUẢNG ÍCH LÀ ĐƠN VỊ TƯ VẤN, XÂY DỰNG &amp; VẬN HÀNH CHÍNH THỨC HỆ THỐNG CSDL BỘ GD&amp;ĐT</a:t>
            </a:r>
          </a:p>
          <a:p>
            <a:pPr lvl="0"/>
            <a:r>
              <a:rPr lang="en-US"/>
              <a:t>2. Hiện tại hệ thống eNetViet tích hợp CSDL Ngành đã được triển khai tới gần 20 tỉnh thành trên cả nước, trong đó có 4/5 thành phố trực thuộc TW</a:t>
            </a:r>
          </a:p>
          <a:p>
            <a:pPr lvl="0"/>
            <a:r>
              <a:rPr lang="en-US"/>
              <a:t>3. Công cụ hỗ trợ đắc lực cho ngành GD&amp;ĐT trong việc truyền thông, quản lý điều hành và liên lạc thông tin trong dịch covid-19</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0453" cy="348615"/>
          </a:xfrm>
          <a:prstGeom prst="rect">
            <a:avLst/>
          </a:prstGeom>
        </p:spPr>
        <p:txBody>
          <a:bodyPr vert="horz" lIns="93177" tIns="46589" rIns="93177" bIns="46589" rtlCol="0"/>
          <a:lstStyle>
            <a:lvl1pPr algn="l">
              <a:defRPr sz="1200"/>
            </a:lvl1pPr>
          </a:lstStyle>
          <a:p>
            <a:endParaRPr lang="cs-CZ"/>
          </a:p>
        </p:txBody>
      </p:sp>
      <p:sp>
        <p:nvSpPr>
          <p:cNvPr id="3" name="Date Placeholder 2"/>
          <p:cNvSpPr>
            <a:spLocks noGrp="1"/>
          </p:cNvSpPr>
          <p:nvPr>
            <p:ph type="dt" idx="1"/>
          </p:nvPr>
        </p:nvSpPr>
        <p:spPr>
          <a:xfrm>
            <a:off x="5295125" y="0"/>
            <a:ext cx="4050453" cy="348615"/>
          </a:xfrm>
          <a:prstGeom prst="rect">
            <a:avLst/>
          </a:prstGeom>
        </p:spPr>
        <p:txBody>
          <a:bodyPr vert="horz" lIns="93177" tIns="46589" rIns="93177" bIns="46589" rtlCol="0"/>
          <a:lstStyle>
            <a:lvl1pPr algn="r">
              <a:defRPr sz="1200"/>
            </a:lvl1pPr>
          </a:lstStyle>
          <a:p>
            <a:fld id="{B7268E1E-0E44-426D-905E-8AD9B19D2182}" type="datetimeFigureOut">
              <a:rPr lang="cs-CZ" smtClean="0"/>
              <a:t>05.07.2023</a:t>
            </a:fld>
            <a:endParaRPr lang="cs-CZ"/>
          </a:p>
        </p:txBody>
      </p:sp>
      <p:sp>
        <p:nvSpPr>
          <p:cNvPr id="4" name="Slide Image Placeholder 3"/>
          <p:cNvSpPr>
            <a:spLocks noGrp="1" noRot="1" noChangeAspect="1"/>
          </p:cNvSpPr>
          <p:nvPr>
            <p:ph type="sldImg" idx="2"/>
          </p:nvPr>
        </p:nvSpPr>
        <p:spPr>
          <a:xfrm>
            <a:off x="2354263" y="520700"/>
            <a:ext cx="4638675" cy="2609850"/>
          </a:xfrm>
          <a:prstGeom prst="rect">
            <a:avLst/>
          </a:prstGeom>
          <a:noFill/>
          <a:ln w="12700">
            <a:solidFill>
              <a:prstClr val="black"/>
            </a:solidFill>
          </a:ln>
        </p:spPr>
        <p:txBody>
          <a:bodyPr vert="horz" lIns="93177" tIns="46589" rIns="93177" bIns="46589" rtlCol="0" anchor="ctr"/>
          <a:lstStyle/>
          <a:p>
            <a:endParaRPr lang="cs-CZ"/>
          </a:p>
        </p:txBody>
      </p:sp>
      <p:sp>
        <p:nvSpPr>
          <p:cNvPr id="5" name="Notes Placeholder 4"/>
          <p:cNvSpPr>
            <a:spLocks noGrp="1"/>
          </p:cNvSpPr>
          <p:nvPr>
            <p:ph type="body" sz="quarter" idx="3"/>
          </p:nvPr>
        </p:nvSpPr>
        <p:spPr>
          <a:xfrm>
            <a:off x="934720" y="3305386"/>
            <a:ext cx="7477760" cy="3132694"/>
          </a:xfrm>
          <a:prstGeom prst="rect">
            <a:avLst/>
          </a:prstGeom>
        </p:spPr>
        <p:txBody>
          <a:bodyPr vert="horz" lIns="93177" tIns="46589" rIns="93177" bIns="46589" rtlCol="0"/>
          <a:lstStyle/>
          <a:p>
            <a:pPr lvl="0"/>
            <a:r>
              <a:rPr lang="en-US"/>
              <a:t>1. 1 trong 4 sản phẩm xuất sắc đạt Giải sao khuê 2021 lĩnh vực ứng dụng CNTT trong ngành GD&amp;ĐT (là giải thưởng uy tín, danh giá nhất về lĩnh vực CNTT)</a:t>
            </a:r>
          </a:p>
        </p:txBody>
      </p:sp>
      <p:sp>
        <p:nvSpPr>
          <p:cNvPr id="6" name="Footer Placeholder 5"/>
          <p:cNvSpPr>
            <a:spLocks noGrp="1"/>
          </p:cNvSpPr>
          <p:nvPr>
            <p:ph type="ftr" sz="quarter" idx="4"/>
          </p:nvPr>
        </p:nvSpPr>
        <p:spPr>
          <a:xfrm>
            <a:off x="0" y="6610774"/>
            <a:ext cx="4050453" cy="347002"/>
          </a:xfrm>
          <a:prstGeom prst="rect">
            <a:avLst/>
          </a:prstGeom>
        </p:spPr>
        <p:txBody>
          <a:bodyPr vert="horz" lIns="93177" tIns="46589" rIns="93177" bIns="46589" rtlCol="0" anchor="b"/>
          <a:lstStyle>
            <a:lvl1pPr algn="l">
              <a:defRPr sz="1200"/>
            </a:lvl1pPr>
          </a:lstStyle>
          <a:p>
            <a:endParaRPr lang="cs-CZ"/>
          </a:p>
        </p:txBody>
      </p:sp>
      <p:sp>
        <p:nvSpPr>
          <p:cNvPr id="7" name="Slide Number Placeholder 6"/>
          <p:cNvSpPr>
            <a:spLocks noGrp="1"/>
          </p:cNvSpPr>
          <p:nvPr>
            <p:ph type="sldNum" sz="quarter" idx="5"/>
          </p:nvPr>
        </p:nvSpPr>
        <p:spPr>
          <a:xfrm>
            <a:off x="5295125" y="6610774"/>
            <a:ext cx="4050453" cy="347002"/>
          </a:xfrm>
          <a:prstGeom prst="rect">
            <a:avLst/>
          </a:prstGeom>
        </p:spPr>
        <p:txBody>
          <a:bodyPr vert="horz" lIns="93177" tIns="46589" rIns="93177" bIns="46589"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246958"/>
            <a:ext cx="18288000" cy="1152128"/>
          </a:xfrm>
          <a:prstGeom prst="rect">
            <a:avLst/>
          </a:prstGeom>
        </p:spPr>
        <p:txBody>
          <a:bodyPr anchor="ctr"/>
          <a:lstStyle>
            <a:lvl1pPr marL="0" indent="0" algn="ctr">
              <a:buNone/>
              <a:defRPr sz="72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1399085"/>
            <a:ext cx="18288000" cy="576065"/>
          </a:xfrm>
          <a:prstGeom prst="rect">
            <a:avLst/>
          </a:prstGeom>
        </p:spPr>
        <p:txBody>
          <a:bodyPr anchor="ctr"/>
          <a:lstStyle>
            <a:lvl1pPr marL="0" indent="0" algn="ctr">
              <a:buNone/>
              <a:defRPr sz="2801"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06812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7.xml"/><Relationship Id="rId5" Type="http://schemas.openxmlformats.org/officeDocument/2006/relationships/image" Target="../media/image27.png"/><Relationship Id="rId4" Type="http://schemas.openxmlformats.org/officeDocument/2006/relationships/image" Target="../media/image26.jp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3" Type="http://schemas.openxmlformats.org/officeDocument/2006/relationships/image" Target="../media/image29.svg"/><Relationship Id="rId7" Type="http://schemas.openxmlformats.org/officeDocument/2006/relationships/image" Target="../media/image33.svg"/><Relationship Id="rId12" Type="http://schemas.openxmlformats.org/officeDocument/2006/relationships/image" Target="../media/image38.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11" Type="http://schemas.openxmlformats.org/officeDocument/2006/relationships/image" Target="../media/image37.svg"/><Relationship Id="rId5" Type="http://schemas.openxmlformats.org/officeDocument/2006/relationships/image" Target="../media/image31.sv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svg"/><Relationship Id="rId14" Type="http://schemas.openxmlformats.org/officeDocument/2006/relationships/image" Target="../media/image40.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hyperlink" Target="https://quangich.com/" TargetMode="Externa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215096" y="22539"/>
            <a:ext cx="18685380" cy="438912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flipV="1">
            <a:off x="0" y="22542"/>
            <a:ext cx="18288000" cy="4358994"/>
          </a:xfrm>
          <a:prstGeom prst="rect">
            <a:avLst/>
          </a:prstGeom>
        </p:spPr>
      </p:pic>
      <p:sp>
        <p:nvSpPr>
          <p:cNvPr id="5" name="TextBox 5"/>
          <p:cNvSpPr txBox="1"/>
          <p:nvPr/>
        </p:nvSpPr>
        <p:spPr>
          <a:xfrm>
            <a:off x="2705099" y="4652395"/>
            <a:ext cx="12877799" cy="682879"/>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lnSpc>
                <a:spcPts val="4632"/>
              </a:lnSpc>
            </a:pPr>
            <a:r>
              <a:rPr lang="en-US" sz="8000" b="1" spc="165" dirty="0">
                <a:latin typeface="Times New Roman" panose="02020603050405020304" pitchFamily="18" charset="0"/>
                <a:ea typeface="Tahoma" panose="020B0604030504040204" pitchFamily="34" charset="0"/>
                <a:cs typeface="Times New Roman" panose="02020603050405020304" pitchFamily="18" charset="0"/>
              </a:rPr>
              <a:t>TẬP HUẤN CHUYÊN ĐỀ</a:t>
            </a:r>
          </a:p>
        </p:txBody>
      </p:sp>
      <p:sp>
        <p:nvSpPr>
          <p:cNvPr id="6" name="TextBox 6"/>
          <p:cNvSpPr txBox="1"/>
          <p:nvPr/>
        </p:nvSpPr>
        <p:spPr>
          <a:xfrm>
            <a:off x="150897" y="5508876"/>
            <a:ext cx="17804673" cy="1728678"/>
          </a:xfrm>
          <a:prstGeom prst="rect">
            <a:avLst/>
          </a:prstGeom>
          <a:effectLst>
            <a:outerShdw blurRad="38100" dist="38100" dir="2700000" algn="tl" rotWithShape="0">
              <a:schemeClr val="tx2">
                <a:lumMod val="75000"/>
                <a:alpha val="40000"/>
              </a:schemeClr>
            </a:outerShdw>
          </a:effectLst>
        </p:spPr>
        <p:txBody>
          <a:bodyPr wrap="square" lIns="0" tIns="0" rIns="0" bIns="0" rtlCol="0" anchor="t">
            <a:spAutoFit/>
          </a:bodyPr>
          <a:lstStyle/>
          <a:p>
            <a:pPr algn="ctr">
              <a:lnSpc>
                <a:spcPts val="7147"/>
              </a:lnSpc>
            </a:pPr>
            <a:r>
              <a:rPr lang="en-US" sz="4500" b="1" dirty="0">
                <a:latin typeface="Times New Roman" panose="02020603050405020304" pitchFamily="18" charset="0"/>
                <a:ea typeface="Tahoma" panose="020B0604030504040204" pitchFamily="34" charset="0"/>
                <a:cs typeface="Times New Roman" panose="02020603050405020304" pitchFamily="18" charset="0"/>
              </a:rPr>
              <a:t>PHẦN MỀM QUẢN LÝ HỒ SƠ SỔ SÁCH </a:t>
            </a:r>
          </a:p>
          <a:p>
            <a:pPr algn="ctr">
              <a:lnSpc>
                <a:spcPts val="7147"/>
              </a:lnSpc>
            </a:pPr>
            <a:r>
              <a:rPr lang="en-US" sz="4500" b="1" dirty="0">
                <a:latin typeface="Times New Roman" panose="02020603050405020304" pitchFamily="18" charset="0"/>
                <a:ea typeface="Tahoma" panose="020B0604030504040204" pitchFamily="34" charset="0"/>
                <a:cs typeface="Times New Roman" panose="02020603050405020304" pitchFamily="18" charset="0"/>
              </a:rPr>
              <a:t>PHẦN MỀM THƯ VIỆN ĐIỆN TỬ</a:t>
            </a:r>
          </a:p>
        </p:txBody>
      </p:sp>
      <p:sp>
        <p:nvSpPr>
          <p:cNvPr id="8" name="TextBox 8"/>
          <p:cNvSpPr txBox="1"/>
          <p:nvPr/>
        </p:nvSpPr>
        <p:spPr>
          <a:xfrm>
            <a:off x="6629400" y="8056832"/>
            <a:ext cx="12041580" cy="615553"/>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r>
              <a:rPr lang="en-US" sz="4000" i="1" spc="48" dirty="0">
                <a:latin typeface="Times New Roman" panose="02020603050405020304" pitchFamily="18" charset="0"/>
                <a:ea typeface="Tahoma" panose="020B0604030504040204" pitchFamily="34" charset="0"/>
                <a:cs typeface="Times New Roman" panose="02020603050405020304" pitchFamily="18" charset="0"/>
              </a:rPr>
              <a:t>Hà </a:t>
            </a:r>
            <a:r>
              <a:rPr lang="en-US" sz="4000" i="1" spc="48" dirty="0" err="1">
                <a:latin typeface="Times New Roman" panose="02020603050405020304" pitchFamily="18" charset="0"/>
                <a:ea typeface="Tahoma" panose="020B0604030504040204" pitchFamily="34" charset="0"/>
                <a:cs typeface="Times New Roman" panose="02020603050405020304" pitchFamily="18" charset="0"/>
              </a:rPr>
              <a:t>Nội</a:t>
            </a:r>
            <a:r>
              <a:rPr lang="en-US" sz="4000" i="1" spc="48" dirty="0">
                <a:latin typeface="Times New Roman" panose="02020603050405020304" pitchFamily="18" charset="0"/>
                <a:ea typeface="Tahoma" panose="020B0604030504040204" pitchFamily="34" charset="0"/>
                <a:cs typeface="Times New Roman" panose="02020603050405020304" pitchFamily="18" charset="0"/>
              </a:rPr>
              <a:t>, </a:t>
            </a:r>
            <a:r>
              <a:rPr lang="en-US" sz="4000" i="1" spc="48" dirty="0" err="1">
                <a:latin typeface="Times New Roman" panose="02020603050405020304" pitchFamily="18" charset="0"/>
                <a:ea typeface="Tahoma" panose="020B0604030504040204" pitchFamily="34" charset="0"/>
                <a:cs typeface="Times New Roman" panose="02020603050405020304" pitchFamily="18" charset="0"/>
              </a:rPr>
              <a:t>ngày</a:t>
            </a:r>
            <a:r>
              <a:rPr lang="en-US" sz="4000" i="1" spc="48" dirty="0">
                <a:latin typeface="Times New Roman" panose="02020603050405020304" pitchFamily="18" charset="0"/>
                <a:ea typeface="Tahoma" panose="020B0604030504040204" pitchFamily="34" charset="0"/>
                <a:cs typeface="Times New Roman" panose="02020603050405020304" pitchFamily="18" charset="0"/>
              </a:rPr>
              <a:t> 5 </a:t>
            </a:r>
            <a:r>
              <a:rPr lang="en-US" sz="4000" i="1" spc="48" dirty="0" err="1">
                <a:latin typeface="Times New Roman" panose="02020603050405020304" pitchFamily="18" charset="0"/>
                <a:ea typeface="Tahoma" panose="020B0604030504040204" pitchFamily="34" charset="0"/>
                <a:cs typeface="Times New Roman" panose="02020603050405020304" pitchFamily="18" charset="0"/>
              </a:rPr>
              <a:t>tháng</a:t>
            </a:r>
            <a:r>
              <a:rPr lang="en-US" sz="4000" i="1" spc="48" dirty="0">
                <a:latin typeface="Times New Roman" panose="02020603050405020304" pitchFamily="18" charset="0"/>
                <a:ea typeface="Tahoma" panose="020B0604030504040204" pitchFamily="34" charset="0"/>
                <a:cs typeface="Times New Roman" panose="02020603050405020304" pitchFamily="18" charset="0"/>
              </a:rPr>
              <a:t> 7 </a:t>
            </a:r>
            <a:r>
              <a:rPr lang="en-US" sz="4000" i="1" spc="48" dirty="0" err="1">
                <a:latin typeface="Times New Roman" panose="02020603050405020304" pitchFamily="18" charset="0"/>
                <a:ea typeface="Tahoma" panose="020B0604030504040204" pitchFamily="34" charset="0"/>
                <a:cs typeface="Times New Roman" panose="02020603050405020304" pitchFamily="18" charset="0"/>
              </a:rPr>
              <a:t>năm</a:t>
            </a:r>
            <a:r>
              <a:rPr lang="en-US" sz="4000" i="1" spc="48" dirty="0">
                <a:latin typeface="Times New Roman" panose="02020603050405020304" pitchFamily="18" charset="0"/>
                <a:ea typeface="Tahoma" panose="020B0604030504040204" pitchFamily="34" charset="0"/>
                <a:cs typeface="Times New Roman" panose="02020603050405020304" pitchFamily="18" charset="0"/>
              </a:rPr>
              <a:t> 2023</a:t>
            </a:r>
          </a:p>
        </p:txBody>
      </p:sp>
      <p:pic>
        <p:nvPicPr>
          <p:cNvPr id="13" name="Picture 1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V="1">
            <a:off x="-363816" y="8702510"/>
            <a:ext cx="18834101" cy="4526280"/>
          </a:xfrm>
          <a:prstGeom prst="rect">
            <a:avLst/>
          </a:prstGeom>
        </p:spPr>
      </p:pic>
      <p:pic>
        <p:nvPicPr>
          <p:cNvPr id="14"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V="1">
            <a:off x="-228600" y="8702508"/>
            <a:ext cx="18503096" cy="4047234"/>
          </a:xfrm>
          <a:prstGeom prst="rect">
            <a:avLst/>
          </a:prstGeom>
        </p:spPr>
      </p:pic>
      <p:sp>
        <p:nvSpPr>
          <p:cNvPr id="21" name="TextBox 5"/>
          <p:cNvSpPr txBox="1"/>
          <p:nvPr/>
        </p:nvSpPr>
        <p:spPr>
          <a:xfrm>
            <a:off x="1905196" y="656166"/>
            <a:ext cx="14477606" cy="692497"/>
          </a:xfrm>
          <a:prstGeom prst="rect">
            <a:avLst/>
          </a:prstGeom>
          <a:effectLst>
            <a:outerShdw blurRad="50800" dist="38100" dir="2700000" algn="tl" rotWithShape="0">
              <a:schemeClr val="tx2">
                <a:lumMod val="75000"/>
                <a:alpha val="40000"/>
              </a:schemeClr>
            </a:outerShdw>
          </a:effectLst>
        </p:spPr>
        <p:txBody>
          <a:bodyPr wrap="square" lIns="0" tIns="0" rIns="0" bIns="0" rtlCol="0" anchor="t">
            <a:spAutoFit/>
          </a:bodyPr>
          <a:lstStyle/>
          <a:p>
            <a:pPr algn="ctr"/>
            <a:r>
              <a:rPr lang="en-US" sz="4500" b="1" spc="165" dirty="0">
                <a:latin typeface="Times New Roman" panose="02020603050405020304" pitchFamily="18" charset="0"/>
                <a:ea typeface="Tahoma" panose="020B0604030504040204" pitchFamily="34" charset="0"/>
                <a:cs typeface="Times New Roman" panose="02020603050405020304" pitchFamily="18" charset="0"/>
              </a:rPr>
              <a:t>TRƯỜNG TIỂU HỌC CỰ KHÊ</a:t>
            </a:r>
          </a:p>
        </p:txBody>
      </p:sp>
      <p:cxnSp>
        <p:nvCxnSpPr>
          <p:cNvPr id="11" name="Straight Connector 10"/>
          <p:cNvCxnSpPr/>
          <p:nvPr/>
        </p:nvCxnSpPr>
        <p:spPr>
          <a:xfrm>
            <a:off x="6629400" y="1866900"/>
            <a:ext cx="5408024" cy="0"/>
          </a:xfrm>
          <a:prstGeom prst="line">
            <a:avLst/>
          </a:prstGeom>
          <a:ln>
            <a:solidFill>
              <a:schemeClr val="bg1"/>
            </a:solidFill>
          </a:ln>
        </p:spPr>
        <p:style>
          <a:lnRef idx="2">
            <a:schemeClr val="accent6"/>
          </a:lnRef>
          <a:fillRef idx="0">
            <a:schemeClr val="accent6"/>
          </a:fillRef>
          <a:effectRef idx="1">
            <a:schemeClr val="accent6"/>
          </a:effectRef>
          <a:fontRef idx="minor">
            <a:schemeClr val="tx1"/>
          </a:fontRef>
        </p:style>
      </p:cxnSp>
      <p:pic>
        <p:nvPicPr>
          <p:cNvPr id="4" name="Picture 3">
            <a:extLst>
              <a:ext uri="{FF2B5EF4-FFF2-40B4-BE49-F238E27FC236}">
                <a16:creationId xmlns:a16="http://schemas.microsoft.com/office/drawing/2014/main" id="{E47D73A6-FBC2-3D2F-A321-A0ABFD8D1ABF}"/>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582898" y="331693"/>
            <a:ext cx="2313766" cy="1905000"/>
          </a:xfrm>
          <a:prstGeom prst="rect">
            <a:avLst/>
          </a:prstGeom>
        </p:spPr>
      </p:pic>
      <p:pic>
        <p:nvPicPr>
          <p:cNvPr id="1026" name="Picture 2">
            <a:extLst>
              <a:ext uri="{FF2B5EF4-FFF2-40B4-BE49-F238E27FC236}">
                <a16:creationId xmlns:a16="http://schemas.microsoft.com/office/drawing/2014/main" id="{B1A939BF-BF3F-E51E-D36D-E50AC1850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21874" y="151160"/>
            <a:ext cx="2033825" cy="2085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1957546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AutoShape 10">
            <a:extLst>
              <a:ext uri="{FF2B5EF4-FFF2-40B4-BE49-F238E27FC236}">
                <a16:creationId xmlns:a16="http://schemas.microsoft.com/office/drawing/2014/main" id="{A79A66D4-5580-E8FF-1546-7E11650E3DDA}"/>
              </a:ext>
            </a:extLst>
          </p:cNvPr>
          <p:cNvSpPr/>
          <p:nvPr/>
        </p:nvSpPr>
        <p:spPr>
          <a:xfrm rot="-5400000">
            <a:off x="3327545" y="5541531"/>
            <a:ext cx="5332797" cy="0"/>
          </a:xfrm>
          <a:prstGeom prst="line">
            <a:avLst/>
          </a:prstGeom>
          <a:ln w="47625" cap="flat">
            <a:solidFill>
              <a:srgbClr val="FFFF00"/>
            </a:solidFill>
            <a:prstDash val="solid"/>
            <a:headEnd type="none" w="sm" len="sm"/>
            <a:tailEnd type="none" w="sm" len="sm"/>
          </a:ln>
        </p:spPr>
      </p:sp>
      <p:sp>
        <p:nvSpPr>
          <p:cNvPr id="21" name="AutoShape 11">
            <a:extLst>
              <a:ext uri="{FF2B5EF4-FFF2-40B4-BE49-F238E27FC236}">
                <a16:creationId xmlns:a16="http://schemas.microsoft.com/office/drawing/2014/main" id="{29614A73-D28D-3236-1DE7-86876EBA6538}"/>
              </a:ext>
            </a:extLst>
          </p:cNvPr>
          <p:cNvSpPr/>
          <p:nvPr/>
        </p:nvSpPr>
        <p:spPr>
          <a:xfrm>
            <a:off x="9880783" y="2875131"/>
            <a:ext cx="2538797" cy="0"/>
          </a:xfrm>
          <a:prstGeom prst="line">
            <a:avLst/>
          </a:prstGeom>
          <a:ln w="47625" cap="flat">
            <a:solidFill>
              <a:srgbClr val="FFFF00"/>
            </a:solidFill>
            <a:prstDash val="solid"/>
            <a:headEnd type="oval" w="lg" len="lg"/>
            <a:tailEnd type="triangle" w="lg" len="med"/>
          </a:ln>
        </p:spPr>
      </p:sp>
      <p:sp>
        <p:nvSpPr>
          <p:cNvPr id="22" name="AutoShape 12">
            <a:extLst>
              <a:ext uri="{FF2B5EF4-FFF2-40B4-BE49-F238E27FC236}">
                <a16:creationId xmlns:a16="http://schemas.microsoft.com/office/drawing/2014/main" id="{96674ADB-B9BA-26B6-69E7-1A1B4F531098}"/>
              </a:ext>
            </a:extLst>
          </p:cNvPr>
          <p:cNvSpPr/>
          <p:nvPr/>
        </p:nvSpPr>
        <p:spPr>
          <a:xfrm>
            <a:off x="9880783" y="8182138"/>
            <a:ext cx="2538797" cy="0"/>
          </a:xfrm>
          <a:prstGeom prst="line">
            <a:avLst/>
          </a:prstGeom>
          <a:ln w="47625" cap="flat">
            <a:solidFill>
              <a:srgbClr val="FFFF00"/>
            </a:solidFill>
            <a:prstDash val="solid"/>
            <a:headEnd type="oval" w="lg" len="lg"/>
            <a:tailEnd type="triangle" w="lg" len="med"/>
          </a:ln>
        </p:spPr>
      </p:sp>
      <p:sp>
        <p:nvSpPr>
          <p:cNvPr id="23" name="AutoShape 13">
            <a:extLst>
              <a:ext uri="{FF2B5EF4-FFF2-40B4-BE49-F238E27FC236}">
                <a16:creationId xmlns:a16="http://schemas.microsoft.com/office/drawing/2014/main" id="{D26F7E3A-EA0D-84E3-0018-8AACE0A2B8C5}"/>
              </a:ext>
            </a:extLst>
          </p:cNvPr>
          <p:cNvSpPr/>
          <p:nvPr/>
        </p:nvSpPr>
        <p:spPr>
          <a:xfrm>
            <a:off x="5973016" y="2847363"/>
            <a:ext cx="944235" cy="0"/>
          </a:xfrm>
          <a:prstGeom prst="line">
            <a:avLst/>
          </a:prstGeom>
          <a:ln w="47625" cap="flat">
            <a:solidFill>
              <a:srgbClr val="FFFF00"/>
            </a:solidFill>
            <a:prstDash val="solid"/>
            <a:headEnd type="none" w="sm" len="sm"/>
            <a:tailEnd type="oval" w="lg" len="lg"/>
          </a:ln>
        </p:spPr>
      </p:sp>
      <p:sp>
        <p:nvSpPr>
          <p:cNvPr id="24" name="AutoShape 14">
            <a:extLst>
              <a:ext uri="{FF2B5EF4-FFF2-40B4-BE49-F238E27FC236}">
                <a16:creationId xmlns:a16="http://schemas.microsoft.com/office/drawing/2014/main" id="{040B5082-C943-0BFA-617D-ACC4B9475566}"/>
              </a:ext>
            </a:extLst>
          </p:cNvPr>
          <p:cNvSpPr/>
          <p:nvPr/>
        </p:nvSpPr>
        <p:spPr>
          <a:xfrm>
            <a:off x="4599916" y="5520687"/>
            <a:ext cx="2317337" cy="0"/>
          </a:xfrm>
          <a:prstGeom prst="line">
            <a:avLst/>
          </a:prstGeom>
          <a:ln w="47625" cap="flat">
            <a:solidFill>
              <a:srgbClr val="FFFF00"/>
            </a:solidFill>
            <a:prstDash val="solid"/>
            <a:headEnd type="none" w="sm" len="sm"/>
            <a:tailEnd type="oval" w="lg" len="lg"/>
          </a:ln>
        </p:spPr>
      </p:sp>
      <p:sp>
        <p:nvSpPr>
          <p:cNvPr id="25" name="AutoShape 15">
            <a:extLst>
              <a:ext uri="{FF2B5EF4-FFF2-40B4-BE49-F238E27FC236}">
                <a16:creationId xmlns:a16="http://schemas.microsoft.com/office/drawing/2014/main" id="{CBF005E5-F5AC-B916-B122-D8EEAE81F2B6}"/>
              </a:ext>
            </a:extLst>
          </p:cNvPr>
          <p:cNvSpPr/>
          <p:nvPr/>
        </p:nvSpPr>
        <p:spPr>
          <a:xfrm>
            <a:off x="5973016" y="8180160"/>
            <a:ext cx="944235" cy="0"/>
          </a:xfrm>
          <a:prstGeom prst="line">
            <a:avLst/>
          </a:prstGeom>
          <a:ln w="47625" cap="flat">
            <a:solidFill>
              <a:srgbClr val="FFFF00"/>
            </a:solidFill>
            <a:prstDash val="solid"/>
            <a:headEnd type="none" w="sm" len="sm"/>
            <a:tailEnd type="oval" w="lg" len="lg"/>
          </a:ln>
        </p:spPr>
      </p:sp>
      <p:sp>
        <p:nvSpPr>
          <p:cNvPr id="26" name="AutoShape 16">
            <a:extLst>
              <a:ext uri="{FF2B5EF4-FFF2-40B4-BE49-F238E27FC236}">
                <a16:creationId xmlns:a16="http://schemas.microsoft.com/office/drawing/2014/main" id="{1C775D3C-982F-53A8-8A2F-5FF98E5CC08A}"/>
              </a:ext>
            </a:extLst>
          </p:cNvPr>
          <p:cNvSpPr/>
          <p:nvPr/>
        </p:nvSpPr>
        <p:spPr>
          <a:xfrm>
            <a:off x="9880783" y="5496874"/>
            <a:ext cx="2538797" cy="0"/>
          </a:xfrm>
          <a:prstGeom prst="line">
            <a:avLst/>
          </a:prstGeom>
          <a:ln w="47625" cap="flat">
            <a:solidFill>
              <a:srgbClr val="FFFF00"/>
            </a:solidFill>
            <a:prstDash val="solid"/>
            <a:headEnd type="oval" w="lg" len="lg"/>
            <a:tailEnd type="triangle" w="lg" len="med"/>
          </a:ln>
        </p:spPr>
      </p:sp>
      <p:grpSp>
        <p:nvGrpSpPr>
          <p:cNvPr id="27" name="Group 17">
            <a:extLst>
              <a:ext uri="{FF2B5EF4-FFF2-40B4-BE49-F238E27FC236}">
                <a16:creationId xmlns:a16="http://schemas.microsoft.com/office/drawing/2014/main" id="{7BC78A2F-4A34-8A8C-A3CD-A15F4D36981F}"/>
              </a:ext>
            </a:extLst>
          </p:cNvPr>
          <p:cNvGrpSpPr/>
          <p:nvPr/>
        </p:nvGrpSpPr>
        <p:grpSpPr>
          <a:xfrm>
            <a:off x="5853852" y="5406384"/>
            <a:ext cx="280187" cy="280187"/>
            <a:chOff x="0" y="0"/>
            <a:chExt cx="6350000" cy="6350000"/>
          </a:xfrm>
          <a:solidFill>
            <a:srgbClr val="21548D"/>
          </a:solidFill>
        </p:grpSpPr>
        <p:sp>
          <p:nvSpPr>
            <p:cNvPr id="28" name="Freeform 18">
              <a:extLst>
                <a:ext uri="{FF2B5EF4-FFF2-40B4-BE49-F238E27FC236}">
                  <a16:creationId xmlns:a16="http://schemas.microsoft.com/office/drawing/2014/main" id="{F1B30AE1-DF64-57FF-4944-3A662C43CCC8}"/>
                </a:ext>
              </a:extLst>
            </p:cNvPr>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grpFill/>
            <a:ln>
              <a:solidFill>
                <a:srgbClr val="21548D"/>
              </a:solidFill>
            </a:ln>
          </p:spPr>
        </p:sp>
      </p:grpSp>
      <p:pic>
        <p:nvPicPr>
          <p:cNvPr id="29" name="Picture 19">
            <a:extLst>
              <a:ext uri="{FF2B5EF4-FFF2-40B4-BE49-F238E27FC236}">
                <a16:creationId xmlns:a16="http://schemas.microsoft.com/office/drawing/2014/main" id="{181743D7-D9AE-35A8-A774-A70034C6F399}"/>
              </a:ext>
            </a:extLst>
          </p:cNvPr>
          <p:cNvPicPr>
            <a:picLocks noChangeAspect="1"/>
          </p:cNvPicPr>
          <p:nvPr/>
        </p:nvPicPr>
        <p:blipFill>
          <a:blip r:embed="rId2"/>
          <a:srcRect/>
          <a:stretch>
            <a:fillRect/>
          </a:stretch>
        </p:blipFill>
        <p:spPr>
          <a:xfrm>
            <a:off x="12649200" y="4000500"/>
            <a:ext cx="3322904" cy="3179718"/>
          </a:xfrm>
          <a:prstGeom prst="rect">
            <a:avLst/>
          </a:prstGeom>
        </p:spPr>
      </p:pic>
      <p:pic>
        <p:nvPicPr>
          <p:cNvPr id="30" name="Picture 20">
            <a:extLst>
              <a:ext uri="{FF2B5EF4-FFF2-40B4-BE49-F238E27FC236}">
                <a16:creationId xmlns:a16="http://schemas.microsoft.com/office/drawing/2014/main" id="{CD9C7AB5-B77E-5CF3-1F2F-14DDF2302C32}"/>
              </a:ext>
            </a:extLst>
          </p:cNvPr>
          <p:cNvPicPr>
            <a:picLocks noChangeAspect="1"/>
          </p:cNvPicPr>
          <p:nvPr/>
        </p:nvPicPr>
        <p:blipFill>
          <a:blip r:embed="rId3"/>
          <a:srcRect/>
          <a:stretch>
            <a:fillRect/>
          </a:stretch>
        </p:blipFill>
        <p:spPr>
          <a:xfrm>
            <a:off x="12644270" y="6843224"/>
            <a:ext cx="3332760" cy="2725457"/>
          </a:xfrm>
          <a:prstGeom prst="rect">
            <a:avLst/>
          </a:prstGeom>
        </p:spPr>
      </p:pic>
      <p:pic>
        <p:nvPicPr>
          <p:cNvPr id="31" name="Picture 21">
            <a:extLst>
              <a:ext uri="{FF2B5EF4-FFF2-40B4-BE49-F238E27FC236}">
                <a16:creationId xmlns:a16="http://schemas.microsoft.com/office/drawing/2014/main" id="{914AEBF7-A2BF-EE7C-8014-9500169F49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47637" y="3963651"/>
            <a:ext cx="2774729" cy="2421605"/>
          </a:xfrm>
          <a:prstGeom prst="rect">
            <a:avLst/>
          </a:prstGeom>
        </p:spPr>
      </p:pic>
      <p:pic>
        <p:nvPicPr>
          <p:cNvPr id="32" name="Picture 22">
            <a:extLst>
              <a:ext uri="{FF2B5EF4-FFF2-40B4-BE49-F238E27FC236}">
                <a16:creationId xmlns:a16="http://schemas.microsoft.com/office/drawing/2014/main" id="{89420C62-8CDC-BA0E-0BBE-65D4C63CC3D3}"/>
              </a:ext>
            </a:extLst>
          </p:cNvPr>
          <p:cNvPicPr>
            <a:picLocks noChangeAspect="1"/>
          </p:cNvPicPr>
          <p:nvPr/>
        </p:nvPicPr>
        <p:blipFill>
          <a:blip r:embed="rId5"/>
          <a:srcRect/>
          <a:stretch>
            <a:fillRect/>
          </a:stretch>
        </p:blipFill>
        <p:spPr>
          <a:xfrm>
            <a:off x="12649200" y="1926524"/>
            <a:ext cx="3322904" cy="2097314"/>
          </a:xfrm>
          <a:prstGeom prst="rect">
            <a:avLst/>
          </a:prstGeom>
        </p:spPr>
      </p:pic>
      <p:sp>
        <p:nvSpPr>
          <p:cNvPr id="33" name="TextBox 24">
            <a:extLst>
              <a:ext uri="{FF2B5EF4-FFF2-40B4-BE49-F238E27FC236}">
                <a16:creationId xmlns:a16="http://schemas.microsoft.com/office/drawing/2014/main" id="{5007C3DF-D63A-7AC6-7C4F-59B7250EC4E2}"/>
              </a:ext>
            </a:extLst>
          </p:cNvPr>
          <p:cNvSpPr txBox="1"/>
          <p:nvPr/>
        </p:nvSpPr>
        <p:spPr>
          <a:xfrm>
            <a:off x="2111287" y="6400035"/>
            <a:ext cx="2847431" cy="965008"/>
          </a:xfrm>
          <a:prstGeom prst="rect">
            <a:avLst/>
          </a:prstGeom>
        </p:spPr>
        <p:txBody>
          <a:bodyPr lIns="0" tIns="0" rIns="0" bIns="0" rtlCol="0" anchor="t">
            <a:spAutoFit/>
          </a:bodyPr>
          <a:lstStyle/>
          <a:p>
            <a:pPr algn="ctr">
              <a:lnSpc>
                <a:spcPts val="3920"/>
              </a:lnSpc>
            </a:pPr>
            <a:r>
              <a:rPr lang="en-US" sz="2799">
                <a:latin typeface="Roboto Bold"/>
              </a:rPr>
              <a:t>Thẻ thông minh</a:t>
            </a:r>
          </a:p>
          <a:p>
            <a:pPr algn="ctr">
              <a:lnSpc>
                <a:spcPts val="3920"/>
              </a:lnSpc>
              <a:spcBef>
                <a:spcPct val="0"/>
              </a:spcBef>
            </a:pPr>
            <a:r>
              <a:rPr lang="en-US" sz="2799">
                <a:latin typeface="Roboto Bold"/>
              </a:rPr>
              <a:t>"3 in 1"</a:t>
            </a:r>
          </a:p>
        </p:txBody>
      </p:sp>
      <p:sp>
        <p:nvSpPr>
          <p:cNvPr id="34" name="TextBox 25">
            <a:extLst>
              <a:ext uri="{FF2B5EF4-FFF2-40B4-BE49-F238E27FC236}">
                <a16:creationId xmlns:a16="http://schemas.microsoft.com/office/drawing/2014/main" id="{3431A0A6-4E2C-C5E8-E523-A2715C6CE64F}"/>
              </a:ext>
            </a:extLst>
          </p:cNvPr>
          <p:cNvSpPr txBox="1"/>
          <p:nvPr/>
        </p:nvSpPr>
        <p:spPr>
          <a:xfrm>
            <a:off x="6917251" y="2559073"/>
            <a:ext cx="2847431" cy="464871"/>
          </a:xfrm>
          <a:prstGeom prst="rect">
            <a:avLst/>
          </a:prstGeom>
        </p:spPr>
        <p:txBody>
          <a:bodyPr lIns="0" tIns="0" rIns="0" bIns="0" rtlCol="0" anchor="t">
            <a:spAutoFit/>
          </a:bodyPr>
          <a:lstStyle/>
          <a:p>
            <a:pPr algn="ctr">
              <a:lnSpc>
                <a:spcPts val="3920"/>
              </a:lnSpc>
              <a:spcBef>
                <a:spcPct val="0"/>
              </a:spcBef>
            </a:pPr>
            <a:r>
              <a:rPr lang="en-US" sz="2799">
                <a:latin typeface="Roboto Bold"/>
              </a:rPr>
              <a:t>Thẻ học sinh</a:t>
            </a:r>
          </a:p>
        </p:txBody>
      </p:sp>
      <p:sp>
        <p:nvSpPr>
          <p:cNvPr id="35" name="TextBox 26">
            <a:extLst>
              <a:ext uri="{FF2B5EF4-FFF2-40B4-BE49-F238E27FC236}">
                <a16:creationId xmlns:a16="http://schemas.microsoft.com/office/drawing/2014/main" id="{11A878A1-2CA1-5250-8738-0D909B9667F9}"/>
              </a:ext>
            </a:extLst>
          </p:cNvPr>
          <p:cNvSpPr txBox="1"/>
          <p:nvPr/>
        </p:nvSpPr>
        <p:spPr>
          <a:xfrm>
            <a:off x="6917251" y="4958956"/>
            <a:ext cx="2847431" cy="965008"/>
          </a:xfrm>
          <a:prstGeom prst="rect">
            <a:avLst/>
          </a:prstGeom>
        </p:spPr>
        <p:txBody>
          <a:bodyPr lIns="0" tIns="0" rIns="0" bIns="0" rtlCol="0" anchor="t">
            <a:spAutoFit/>
          </a:bodyPr>
          <a:lstStyle/>
          <a:p>
            <a:pPr algn="ctr">
              <a:lnSpc>
                <a:spcPts val="3920"/>
              </a:lnSpc>
            </a:pPr>
            <a:r>
              <a:rPr lang="en-US" sz="2799">
                <a:latin typeface="Roboto Bold"/>
              </a:rPr>
              <a:t>Thẻ mượn trả</a:t>
            </a:r>
          </a:p>
          <a:p>
            <a:pPr algn="ctr">
              <a:lnSpc>
                <a:spcPts val="3920"/>
              </a:lnSpc>
              <a:spcBef>
                <a:spcPct val="0"/>
              </a:spcBef>
            </a:pPr>
            <a:r>
              <a:rPr lang="en-US" sz="2799">
                <a:latin typeface="Roboto Bold"/>
              </a:rPr>
              <a:t>sách thư viện</a:t>
            </a:r>
          </a:p>
        </p:txBody>
      </p:sp>
      <p:sp>
        <p:nvSpPr>
          <p:cNvPr id="36" name="TextBox 27">
            <a:extLst>
              <a:ext uri="{FF2B5EF4-FFF2-40B4-BE49-F238E27FC236}">
                <a16:creationId xmlns:a16="http://schemas.microsoft.com/office/drawing/2014/main" id="{EC8526CC-38B7-975F-672A-797ABF983435}"/>
              </a:ext>
            </a:extLst>
          </p:cNvPr>
          <p:cNvSpPr txBox="1"/>
          <p:nvPr/>
        </p:nvSpPr>
        <p:spPr>
          <a:xfrm>
            <a:off x="6917251" y="7670012"/>
            <a:ext cx="2847431" cy="965008"/>
          </a:xfrm>
          <a:prstGeom prst="rect">
            <a:avLst/>
          </a:prstGeom>
        </p:spPr>
        <p:txBody>
          <a:bodyPr lIns="0" tIns="0" rIns="0" bIns="0" rtlCol="0" anchor="t">
            <a:spAutoFit/>
          </a:bodyPr>
          <a:lstStyle/>
          <a:p>
            <a:pPr algn="ctr">
              <a:lnSpc>
                <a:spcPts val="3920"/>
              </a:lnSpc>
            </a:pPr>
            <a:r>
              <a:rPr lang="en-US" sz="2799">
                <a:latin typeface="Roboto Bold"/>
              </a:rPr>
              <a:t>Thẻ điểm danh</a:t>
            </a:r>
          </a:p>
          <a:p>
            <a:pPr algn="ctr">
              <a:lnSpc>
                <a:spcPts val="3920"/>
              </a:lnSpc>
              <a:spcBef>
                <a:spcPct val="0"/>
              </a:spcBef>
            </a:pPr>
            <a:r>
              <a:rPr lang="en-US" sz="2799">
                <a:latin typeface="Roboto Bold"/>
              </a:rPr>
              <a:t>thông minh</a:t>
            </a:r>
          </a:p>
        </p:txBody>
      </p:sp>
    </p:spTree>
    <p:extLst>
      <p:ext uri="{BB962C8B-B14F-4D97-AF65-F5344CB8AC3E}">
        <p14:creationId xmlns:p14="http://schemas.microsoft.com/office/powerpoint/2010/main" val="97600602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4468DB5D-A467-67C6-5462-81BB0055D6B2}"/>
              </a:ext>
            </a:extLst>
          </p:cNvPr>
          <p:cNvSpPr>
            <a:spLocks noGrp="1"/>
          </p:cNvSpPr>
          <p:nvPr>
            <p:ph type="title"/>
          </p:nvPr>
        </p:nvSpPr>
        <p:spPr>
          <a:xfrm>
            <a:off x="457200" y="1028700"/>
            <a:ext cx="8686800" cy="2354263"/>
          </a:xfrm>
        </p:spPr>
        <p:txBody>
          <a:bodyPr>
            <a:noAutofit/>
          </a:bodyPr>
          <a:lstStyle/>
          <a:p>
            <a:r>
              <a:rPr lang="vi-VN" sz="4800" b="1">
                <a:latin typeface="Arial" panose="020B0604020202020204" pitchFamily="34" charset="0"/>
                <a:cs typeface="Arial" panose="020B0604020202020204" pitchFamily="34" charset="0"/>
              </a:rPr>
              <a:t>2. </a:t>
            </a:r>
            <a:r>
              <a:rPr lang="en-US" sz="4800" b="1">
                <a:latin typeface="Arial" panose="020B0604020202020204" pitchFamily="34" charset="0"/>
                <a:cs typeface="Arial" panose="020B0604020202020204" pitchFamily="34" charset="0"/>
              </a:rPr>
              <a:t>PH</a:t>
            </a:r>
            <a:r>
              <a:rPr lang="vi-VN" sz="4800" b="1">
                <a:latin typeface="Arial" panose="020B0604020202020204" pitchFamily="34" charset="0"/>
                <a:cs typeface="Arial" panose="020B0604020202020204" pitchFamily="34" charset="0"/>
              </a:rPr>
              <a:t>ẦN MỀM</a:t>
            </a:r>
            <a:r>
              <a:rPr lang="en-US" sz="4800" b="1">
                <a:latin typeface="Arial" panose="020B0604020202020204" pitchFamily="34" charset="0"/>
                <a:cs typeface="Arial" panose="020B0604020202020204" pitchFamily="34" charset="0"/>
              </a:rPr>
              <a:t> </a:t>
            </a:r>
            <a:br>
              <a:rPr lang="vi-VN" sz="4800">
                <a:latin typeface="Arial" panose="020B0604020202020204" pitchFamily="34" charset="0"/>
                <a:cs typeface="Arial" panose="020B0604020202020204" pitchFamily="34" charset="0"/>
              </a:rPr>
            </a:br>
            <a:r>
              <a:rPr lang="en-US" sz="4800">
                <a:latin typeface="Arial" panose="020B0604020202020204" pitchFamily="34" charset="0"/>
                <a:cs typeface="Arial" panose="020B0604020202020204" pitchFamily="34" charset="0"/>
              </a:rPr>
              <a:t>quản lý hồ sơ sổ sách</a:t>
            </a:r>
          </a:p>
        </p:txBody>
      </p:sp>
      <p:sp>
        <p:nvSpPr>
          <p:cNvPr id="7" name="Content Placeholder 6">
            <a:extLst>
              <a:ext uri="{FF2B5EF4-FFF2-40B4-BE49-F238E27FC236}">
                <a16:creationId xmlns:a16="http://schemas.microsoft.com/office/drawing/2014/main" id="{3AC821DF-3BE5-9FCB-0EEF-945F1E0C522A}"/>
              </a:ext>
            </a:extLst>
          </p:cNvPr>
          <p:cNvSpPr>
            <a:spLocks noGrp="1"/>
          </p:cNvSpPr>
          <p:nvPr>
            <p:ph idx="1"/>
          </p:nvPr>
        </p:nvSpPr>
        <p:spPr>
          <a:xfrm>
            <a:off x="1066800" y="4099418"/>
            <a:ext cx="8839200" cy="5029200"/>
          </a:xfrm>
        </p:spPr>
        <p:txBody>
          <a:bodyPr>
            <a:normAutofit fontScale="92500"/>
          </a:bodyPr>
          <a:lstStyle/>
          <a:p>
            <a:pPr algn="just">
              <a:lnSpc>
                <a:spcPct val="150000"/>
              </a:lnSpc>
              <a:spcBef>
                <a:spcPts val="1200"/>
              </a:spcBef>
            </a:pPr>
            <a:r>
              <a:rPr lang="en-US" kern="100">
                <a:latin typeface="Arial" panose="020B0604020202020204" pitchFamily="34" charset="0"/>
                <a:cs typeface="Arial" panose="020B0604020202020204" pitchFamily="34" charset="0"/>
              </a:rPr>
              <a:t>Là </a:t>
            </a:r>
            <a:r>
              <a:rPr lang="vi-VN" kern="100">
                <a:latin typeface="Arial" panose="020B0604020202020204" pitchFamily="34" charset="0"/>
                <a:cs typeface="Arial" panose="020B0604020202020204" pitchFamily="34" charset="0"/>
              </a:rPr>
              <a:t>phần </a:t>
            </a:r>
            <a:r>
              <a:rPr lang="vi-VN" kern="100">
                <a:effectLst/>
                <a:latin typeface="Arial" panose="020B0604020202020204" pitchFamily="34" charset="0"/>
                <a:ea typeface="Calibri" panose="020F0502020204030204" pitchFamily="34" charset="0"/>
                <a:cs typeface="Arial" panose="020B0604020202020204" pitchFamily="34" charset="0"/>
              </a:rPr>
              <a:t>mềm được thiết kế để lưu trữ, quản lý</a:t>
            </a:r>
            <a:r>
              <a:rPr lang="en-US" kern="100">
                <a:effectLst/>
                <a:latin typeface="Arial" panose="020B0604020202020204" pitchFamily="34" charset="0"/>
                <a:ea typeface="Calibri" panose="020F0502020204030204" pitchFamily="34" charset="0"/>
                <a:cs typeface="Arial" panose="020B0604020202020204" pitchFamily="34" charset="0"/>
              </a:rPr>
              <a:t>, phê duyệt</a:t>
            </a:r>
            <a:r>
              <a:rPr lang="vi-VN" kern="100">
                <a:effectLst/>
                <a:latin typeface="Arial" panose="020B0604020202020204" pitchFamily="34" charset="0"/>
                <a:ea typeface="Calibri" panose="020F0502020204030204" pitchFamily="34" charset="0"/>
                <a:cs typeface="Arial" panose="020B0604020202020204" pitchFamily="34" charset="0"/>
              </a:rPr>
              <a:t> và sắp xếp các tệp và tài liệu điện tử</a:t>
            </a:r>
            <a:r>
              <a:rPr lang="en-US" kern="100">
                <a:effectLst/>
                <a:latin typeface="Arial" panose="020B0604020202020204" pitchFamily="34" charset="0"/>
                <a:ea typeface="Calibri" panose="020F0502020204030204" pitchFamily="34" charset="0"/>
                <a:cs typeface="Arial" panose="020B0604020202020204" pitchFamily="34" charset="0"/>
              </a:rPr>
              <a:t> một cách khoa học.</a:t>
            </a:r>
            <a:r>
              <a:rPr lang="vi-VN" kern="100">
                <a:effectLst/>
                <a:latin typeface="Arial" panose="020B0604020202020204" pitchFamily="34" charset="0"/>
                <a:ea typeface="Calibri" panose="020F0502020204030204" pitchFamily="34" charset="0"/>
                <a:cs typeface="Arial" panose="020B0604020202020204" pitchFamily="34" charset="0"/>
              </a:rPr>
              <a:t> </a:t>
            </a:r>
            <a:r>
              <a:rPr lang="en-US" kern="100">
                <a:effectLst/>
                <a:latin typeface="Arial" panose="020B0604020202020204" pitchFamily="34" charset="0"/>
                <a:ea typeface="Calibri" panose="020F0502020204030204" pitchFamily="34" charset="0"/>
                <a:cs typeface="Arial" panose="020B0604020202020204" pitchFamily="34" charset="0"/>
              </a:rPr>
              <a:t>C</a:t>
            </a:r>
            <a:r>
              <a:rPr lang="vi-VN" kern="100">
                <a:effectLst/>
                <a:latin typeface="Arial" panose="020B0604020202020204" pitchFamily="34" charset="0"/>
                <a:ea typeface="Calibri" panose="020F0502020204030204" pitchFamily="34" charset="0"/>
                <a:cs typeface="Arial" panose="020B0604020202020204" pitchFamily="34" charset="0"/>
              </a:rPr>
              <a:t>ung cấp một nền tảng an toàn và tập trung cho</a:t>
            </a:r>
            <a:r>
              <a:rPr lang="en-US" kern="100">
                <a:effectLst/>
                <a:latin typeface="Arial" panose="020B0604020202020204" pitchFamily="34" charset="0"/>
                <a:ea typeface="Calibri" panose="020F0502020204030204" pitchFamily="34" charset="0"/>
                <a:cs typeface="Arial" panose="020B0604020202020204" pitchFamily="34" charset="0"/>
              </a:rPr>
              <a:t> </a:t>
            </a:r>
            <a:r>
              <a:rPr lang="en-US" kern="100">
                <a:latin typeface="Arial" panose="020B0604020202020204" pitchFamily="34" charset="0"/>
                <a:ea typeface="Calibri" panose="020F0502020204030204" pitchFamily="34" charset="0"/>
                <a:cs typeface="Arial" panose="020B0604020202020204" pitchFamily="34" charset="0"/>
              </a:rPr>
              <a:t>cấp quản lý</a:t>
            </a:r>
            <a:r>
              <a:rPr lang="en-US" kern="100">
                <a:effectLst/>
                <a:latin typeface="Arial" panose="020B0604020202020204" pitchFamily="34" charset="0"/>
                <a:ea typeface="Calibri" panose="020F0502020204030204" pitchFamily="34" charset="0"/>
                <a:cs typeface="Arial" panose="020B0604020202020204" pitchFamily="34" charset="0"/>
              </a:rPr>
              <a:t>,</a:t>
            </a:r>
            <a:r>
              <a:rPr lang="vi-VN" kern="100">
                <a:effectLst/>
                <a:latin typeface="Arial" panose="020B0604020202020204" pitchFamily="34" charset="0"/>
                <a:ea typeface="Calibri" panose="020F0502020204030204" pitchFamily="34" charset="0"/>
                <a:cs typeface="Arial" panose="020B0604020202020204" pitchFamily="34" charset="0"/>
              </a:rPr>
              <a:t> quản trị viên và giáo viên để truy cập và chia sẻ thông tin giáo dục quan trọng, chẳng hạn như</a:t>
            </a:r>
            <a:r>
              <a:rPr lang="en-US" kern="100">
                <a:effectLst/>
                <a:latin typeface="Arial" panose="020B0604020202020204" pitchFamily="34" charset="0"/>
                <a:ea typeface="Calibri" panose="020F0502020204030204" pitchFamily="34" charset="0"/>
                <a:cs typeface="Arial" panose="020B0604020202020204" pitchFamily="34" charset="0"/>
              </a:rPr>
              <a:t>: Kế hoạch giảng dạy, giáo án điện tử…</a:t>
            </a:r>
          </a:p>
        </p:txBody>
      </p:sp>
      <p:pic>
        <p:nvPicPr>
          <p:cNvPr id="8" name="Picture 7">
            <a:extLst>
              <a:ext uri="{FF2B5EF4-FFF2-40B4-BE49-F238E27FC236}">
                <a16:creationId xmlns:a16="http://schemas.microsoft.com/office/drawing/2014/main" id="{4C1FBA3D-D133-4EF2-8F86-5DC264778CFC}"/>
              </a:ext>
            </a:extLst>
          </p:cNvPr>
          <p:cNvPicPr>
            <a:picLocks noChangeAspect="1"/>
          </p:cNvPicPr>
          <p:nvPr/>
        </p:nvPicPr>
        <p:blipFill>
          <a:blip r:embed="rId2"/>
          <a:srcRect/>
          <a:stretch>
            <a:fillRect/>
          </a:stretch>
        </p:blipFill>
        <p:spPr>
          <a:xfrm>
            <a:off x="10820400" y="4694161"/>
            <a:ext cx="6034230" cy="5295565"/>
          </a:xfrm>
          <a:prstGeom prst="rect">
            <a:avLst/>
          </a:prstGeom>
        </p:spPr>
      </p:pic>
      <p:sp>
        <p:nvSpPr>
          <p:cNvPr id="2" name="Rectangle: Rounded Corners 1">
            <a:extLst>
              <a:ext uri="{FF2B5EF4-FFF2-40B4-BE49-F238E27FC236}">
                <a16:creationId xmlns:a16="http://schemas.microsoft.com/office/drawing/2014/main" id="{930357B8-779D-8BA8-BD70-866C1CCE4066}"/>
              </a:ext>
            </a:extLst>
          </p:cNvPr>
          <p:cNvSpPr/>
          <p:nvPr/>
        </p:nvSpPr>
        <p:spPr>
          <a:xfrm>
            <a:off x="9165771" y="738679"/>
            <a:ext cx="8610600" cy="2934304"/>
          </a:xfrm>
          <a:prstGeom prst="round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2"/>
          </a:lnRef>
          <a:fillRef idx="1">
            <a:schemeClr val="lt1"/>
          </a:fillRef>
          <a:effectRef idx="0">
            <a:schemeClr val="accent2"/>
          </a:effectRef>
          <a:fontRef idx="minor">
            <a:schemeClr val="dk1"/>
          </a:fontRef>
        </p:style>
        <p:txBody>
          <a:bodyPr rtlCol="0" anchor="ctr"/>
          <a:lstStyle/>
          <a:p>
            <a:r>
              <a:rPr lang="en-US" sz="3600" b="1">
                <a:solidFill>
                  <a:schemeClr val="tx1"/>
                </a:solidFill>
                <a:latin typeface="Arial" panose="020B0604020202020204" pitchFamily="34" charset="0"/>
                <a:cs typeface="Arial" panose="020B0604020202020204" pitchFamily="34" charset="0"/>
              </a:rPr>
              <a:t>Căn cứ:</a:t>
            </a:r>
          </a:p>
          <a:p>
            <a:r>
              <a:rPr lang="vi-VN" sz="3600" b="1">
                <a:solidFill>
                  <a:schemeClr val="tx1"/>
                </a:solidFill>
                <a:latin typeface="Arial" panose="020B0604020202020204" pitchFamily="34" charset="0"/>
                <a:cs typeface="Arial" panose="020B0604020202020204" pitchFamily="34" charset="0"/>
              </a:rPr>
              <a:t>Thông tư 52/2020/TT-BGDĐT</a:t>
            </a:r>
            <a:r>
              <a:rPr lang="en-US" sz="3600" b="1">
                <a:solidFill>
                  <a:schemeClr val="tx1"/>
                </a:solidFill>
                <a:latin typeface="Arial" panose="020B0604020202020204" pitchFamily="34" charset="0"/>
                <a:cs typeface="Arial" panose="020B0604020202020204" pitchFamily="34" charset="0"/>
              </a:rPr>
              <a:t> (MN)</a:t>
            </a:r>
          </a:p>
          <a:p>
            <a:r>
              <a:rPr lang="vi-VN" sz="3600" b="1">
                <a:solidFill>
                  <a:schemeClr val="tx1"/>
                </a:solidFill>
                <a:latin typeface="Arial" panose="020B0604020202020204" pitchFamily="34" charset="0"/>
                <a:cs typeface="Arial" panose="020B0604020202020204" pitchFamily="34" charset="0"/>
              </a:rPr>
              <a:t>Thông tư 28/2020/TT-BGDĐT</a:t>
            </a:r>
            <a:r>
              <a:rPr lang="en-US" sz="3600" b="1">
                <a:solidFill>
                  <a:schemeClr val="tx1"/>
                </a:solidFill>
                <a:latin typeface="Arial" panose="020B0604020202020204" pitchFamily="34" charset="0"/>
                <a:cs typeface="Arial" panose="020B0604020202020204" pitchFamily="34" charset="0"/>
              </a:rPr>
              <a:t> (TH)</a:t>
            </a:r>
          </a:p>
          <a:p>
            <a:r>
              <a:rPr lang="vi-VN" sz="3600" b="1">
                <a:solidFill>
                  <a:schemeClr val="tx1"/>
                </a:solidFill>
                <a:latin typeface="Arial" panose="020B0604020202020204" pitchFamily="34" charset="0"/>
                <a:cs typeface="Arial" panose="020B0604020202020204" pitchFamily="34" charset="0"/>
              </a:rPr>
              <a:t>Thông tư 32/2020/TT-BGDĐT</a:t>
            </a:r>
            <a:r>
              <a:rPr lang="en-US" sz="3600" b="1">
                <a:solidFill>
                  <a:schemeClr val="tx1"/>
                </a:solidFill>
                <a:latin typeface="Arial" panose="020B0604020202020204" pitchFamily="34" charset="0"/>
                <a:cs typeface="Arial" panose="020B0604020202020204" pitchFamily="34" charset="0"/>
              </a:rPr>
              <a:t> (THCS)</a:t>
            </a:r>
          </a:p>
        </p:txBody>
      </p:sp>
    </p:spTree>
    <p:extLst>
      <p:ext uri="{BB962C8B-B14F-4D97-AF65-F5344CB8AC3E}">
        <p14:creationId xmlns:p14="http://schemas.microsoft.com/office/powerpoint/2010/main" val="63490370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661E30-54E7-3C1C-A726-2A2F9F859C35}"/>
              </a:ext>
            </a:extLst>
          </p:cNvPr>
          <p:cNvSpPr>
            <a:spLocks noGrp="1"/>
          </p:cNvSpPr>
          <p:nvPr>
            <p:ph idx="1"/>
          </p:nvPr>
        </p:nvSpPr>
        <p:spPr>
          <a:xfrm>
            <a:off x="914400" y="2781300"/>
            <a:ext cx="8229600" cy="5867400"/>
          </a:xfrm>
        </p:spPr>
        <p:txBody>
          <a:bodyPr>
            <a:normAutofit fontScale="92500" lnSpcReduction="10000"/>
          </a:bodyPr>
          <a:lstStyle/>
          <a:p>
            <a:r>
              <a:rPr lang="en-US">
                <a:latin typeface="Arial" panose="020B0604020202020204" pitchFamily="34" charset="0"/>
                <a:cs typeface="Arial" panose="020B0604020202020204" pitchFamily="34" charset="0"/>
              </a:rPr>
              <a:t>Số hóa quy trình quản lý, trình ký, sắp xếp tài liệu, sổ sách một cách khoa học;</a:t>
            </a:r>
          </a:p>
          <a:p>
            <a:r>
              <a:rPr lang="en-US">
                <a:latin typeface="Arial" panose="020B0604020202020204" pitchFamily="34" charset="0"/>
                <a:cs typeface="Arial" panose="020B0604020202020204" pitchFamily="34" charset="0"/>
              </a:rPr>
              <a:t>Cấp quản lý xem, nhận xét, ký duyệt nhanh, thuận tiện;</a:t>
            </a:r>
          </a:p>
          <a:p>
            <a:r>
              <a:rPr lang="en-US">
                <a:latin typeface="Arial" panose="020B0604020202020204" pitchFamily="34" charset="0"/>
                <a:cs typeface="Arial" panose="020B0604020202020204" pitchFamily="34" charset="0"/>
              </a:rPr>
              <a:t>Giáo viên giảm được thời gian</a:t>
            </a:r>
          </a:p>
          <a:p>
            <a:r>
              <a:rPr lang="en-US">
                <a:latin typeface="Arial" panose="020B0604020202020204" pitchFamily="34" charset="0"/>
                <a:cs typeface="Arial" panose="020B0604020202020204" pitchFamily="34" charset="0"/>
              </a:rPr>
              <a:t>Lưu trữ dữ liệu lâu dài;</a:t>
            </a:r>
          </a:p>
          <a:p>
            <a:r>
              <a:rPr lang="en-US">
                <a:latin typeface="Arial" panose="020B0604020202020204" pitchFamily="34" charset="0"/>
                <a:cs typeface="Arial" panose="020B0604020202020204" pitchFamily="34" charset="0"/>
              </a:rPr>
              <a:t>Chỉnh sửa, bổ sung liệu or tái sử dụng tài liệu linh hoạt.  </a:t>
            </a:r>
          </a:p>
          <a:p>
            <a:r>
              <a:rPr lang="en-US">
                <a:latin typeface="Arial" panose="020B0604020202020204" pitchFamily="34" charset="0"/>
                <a:cs typeface="Arial" panose="020B0604020202020204" pitchFamily="34" charset="0"/>
              </a:rPr>
              <a:t>Cơ chế chia sẻ tài liệu dùng làm minh chứng cho việc thanh kiểm tra sổ sách;</a:t>
            </a:r>
          </a:p>
          <a:p>
            <a:r>
              <a:rPr lang="en-US">
                <a:latin typeface="Arial" panose="020B0604020202020204" pitchFamily="34" charset="0"/>
                <a:cs typeface="Arial" panose="020B0604020202020204" pitchFamily="34" charset="0"/>
              </a:rPr>
              <a:t>Truy cập theo thời gian thực, đa nền tảng;</a:t>
            </a:r>
          </a:p>
          <a:p>
            <a:r>
              <a:rPr lang="en-US">
                <a:latin typeface="Arial" panose="020B0604020202020204" pitchFamily="34" charset="0"/>
                <a:cs typeface="Arial" panose="020B0604020202020204" pitchFamily="34" charset="0"/>
              </a:rPr>
              <a:t>Đảm bảo an toàn bảo mật thông tin</a:t>
            </a:r>
          </a:p>
          <a:p>
            <a:pPr marL="0" indent="0">
              <a:buNone/>
            </a:pPr>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sp>
        <p:nvSpPr>
          <p:cNvPr id="4" name="Title 4">
            <a:extLst>
              <a:ext uri="{FF2B5EF4-FFF2-40B4-BE49-F238E27FC236}">
                <a16:creationId xmlns:a16="http://schemas.microsoft.com/office/drawing/2014/main" id="{96625581-BB95-D9BC-7E65-56DA9A82B319}"/>
              </a:ext>
            </a:extLst>
          </p:cNvPr>
          <p:cNvSpPr txBox="1">
            <a:spLocks/>
          </p:cNvSpPr>
          <p:nvPr/>
        </p:nvSpPr>
        <p:spPr>
          <a:xfrm>
            <a:off x="1447800" y="1447800"/>
            <a:ext cx="3149292"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a:latin typeface="Arial" panose="020B0604020202020204" pitchFamily="34" charset="0"/>
                <a:cs typeface="Arial" panose="020B0604020202020204" pitchFamily="34" charset="0"/>
              </a:rPr>
              <a:t>Lợi ích</a:t>
            </a:r>
          </a:p>
        </p:txBody>
      </p:sp>
      <p:pic>
        <p:nvPicPr>
          <p:cNvPr id="6" name="Picture 5">
            <a:extLst>
              <a:ext uri="{FF2B5EF4-FFF2-40B4-BE49-F238E27FC236}">
                <a16:creationId xmlns:a16="http://schemas.microsoft.com/office/drawing/2014/main" id="{88AB7D87-E431-D1C7-909E-36DA67F11CE3}"/>
              </a:ext>
            </a:extLst>
          </p:cNvPr>
          <p:cNvPicPr>
            <a:picLocks noChangeAspect="1"/>
          </p:cNvPicPr>
          <p:nvPr/>
        </p:nvPicPr>
        <p:blipFill>
          <a:blip r:embed="rId2"/>
          <a:stretch>
            <a:fillRect/>
          </a:stretch>
        </p:blipFill>
        <p:spPr>
          <a:xfrm>
            <a:off x="9372600" y="3009900"/>
            <a:ext cx="8305882" cy="4876800"/>
          </a:xfrm>
          <a:prstGeom prst="rect">
            <a:avLst/>
          </a:prstGeom>
        </p:spPr>
      </p:pic>
    </p:spTree>
    <p:extLst>
      <p:ext uri="{BB962C8B-B14F-4D97-AF65-F5344CB8AC3E}">
        <p14:creationId xmlns:p14="http://schemas.microsoft.com/office/powerpoint/2010/main" val="249990260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1661E30-54E7-3C1C-A726-2A2F9F859C35}"/>
              </a:ext>
            </a:extLst>
          </p:cNvPr>
          <p:cNvSpPr>
            <a:spLocks noGrp="1"/>
          </p:cNvSpPr>
          <p:nvPr>
            <p:ph idx="1"/>
          </p:nvPr>
        </p:nvSpPr>
        <p:spPr>
          <a:xfrm>
            <a:off x="883920" y="3840843"/>
            <a:ext cx="5364480" cy="2902857"/>
          </a:xfrm>
        </p:spPr>
        <p:txBody>
          <a:bodyPr>
            <a:normAutofit/>
          </a:bodyPr>
          <a:lstStyle/>
          <a:p>
            <a:r>
              <a:rPr lang="en-US" sz="2800">
                <a:latin typeface="Arial" panose="020B0604020202020204" pitchFamily="34" charset="0"/>
                <a:cs typeface="Arial" panose="020B0604020202020204" pitchFamily="34" charset="0"/>
              </a:rPr>
              <a:t>Khai báo tài khoản ( đồng bộ với tài khoản trên CSDL)</a:t>
            </a:r>
          </a:p>
          <a:p>
            <a:r>
              <a:rPr lang="en-US" sz="2800">
                <a:latin typeface="Arial" panose="020B0604020202020204" pitchFamily="34" charset="0"/>
                <a:cs typeface="Arial" panose="020B0604020202020204" pitchFamily="34" charset="0"/>
              </a:rPr>
              <a:t>Khai báo danh mục mẫu sổ</a:t>
            </a:r>
          </a:p>
          <a:p>
            <a:r>
              <a:rPr lang="en-US" sz="2800">
                <a:latin typeface="Arial" panose="020B0604020202020204" pitchFamily="34" charset="0"/>
                <a:cs typeface="Arial" panose="020B0604020202020204" pitchFamily="34" charset="0"/>
              </a:rPr>
              <a:t>Khai báo danh mục tuần học</a:t>
            </a:r>
          </a:p>
          <a:p>
            <a:r>
              <a:rPr lang="en-US" sz="2800">
                <a:latin typeface="Arial" panose="020B0604020202020204" pitchFamily="34" charset="0"/>
                <a:cs typeface="Arial" panose="020B0604020202020204" pitchFamily="34" charset="0"/>
              </a:rPr>
              <a:t>Phần quyền đối tượng</a:t>
            </a: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sp>
        <p:nvSpPr>
          <p:cNvPr id="4" name="Title 4">
            <a:extLst>
              <a:ext uri="{FF2B5EF4-FFF2-40B4-BE49-F238E27FC236}">
                <a16:creationId xmlns:a16="http://schemas.microsoft.com/office/drawing/2014/main" id="{96625581-BB95-D9BC-7E65-56DA9A82B319}"/>
              </a:ext>
            </a:extLst>
          </p:cNvPr>
          <p:cNvSpPr txBox="1">
            <a:spLocks/>
          </p:cNvSpPr>
          <p:nvPr/>
        </p:nvSpPr>
        <p:spPr>
          <a:xfrm>
            <a:off x="1778154" y="2461174"/>
            <a:ext cx="3149292" cy="10668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 panose="020B0604020202020204" pitchFamily="34" charset="0"/>
                <a:cs typeface="Arial" panose="020B0604020202020204" pitchFamily="34" charset="0"/>
              </a:rPr>
              <a:t>QTV</a:t>
            </a:r>
          </a:p>
        </p:txBody>
      </p:sp>
      <p:pic>
        <p:nvPicPr>
          <p:cNvPr id="5" name="Picture 4">
            <a:extLst>
              <a:ext uri="{FF2B5EF4-FFF2-40B4-BE49-F238E27FC236}">
                <a16:creationId xmlns:a16="http://schemas.microsoft.com/office/drawing/2014/main" id="{942B9760-31D3-DBD2-CEFD-CAFCA586B598}"/>
              </a:ext>
            </a:extLst>
          </p:cNvPr>
          <p:cNvPicPr>
            <a:picLocks noChangeAspect="1"/>
          </p:cNvPicPr>
          <p:nvPr/>
        </p:nvPicPr>
        <p:blipFill>
          <a:blip r:embed="rId2"/>
          <a:stretch>
            <a:fillRect/>
          </a:stretch>
        </p:blipFill>
        <p:spPr>
          <a:xfrm>
            <a:off x="3352800" y="6375209"/>
            <a:ext cx="12186276" cy="3721291"/>
          </a:xfrm>
          <a:prstGeom prst="rect">
            <a:avLst/>
          </a:prstGeom>
        </p:spPr>
      </p:pic>
      <p:sp>
        <p:nvSpPr>
          <p:cNvPr id="7" name="Content Placeholder 2">
            <a:extLst>
              <a:ext uri="{FF2B5EF4-FFF2-40B4-BE49-F238E27FC236}">
                <a16:creationId xmlns:a16="http://schemas.microsoft.com/office/drawing/2014/main" id="{6A0AFAF8-0DB4-F378-024D-18A2D72DAF46}"/>
              </a:ext>
            </a:extLst>
          </p:cNvPr>
          <p:cNvSpPr txBox="1">
            <a:spLocks/>
          </p:cNvSpPr>
          <p:nvPr/>
        </p:nvSpPr>
        <p:spPr>
          <a:xfrm>
            <a:off x="6841349" y="3840843"/>
            <a:ext cx="5364480" cy="914401"/>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a:latin typeface="Arial" panose="020B0604020202020204" pitchFamily="34" charset="0"/>
                <a:cs typeface="Arial" panose="020B0604020202020204" pitchFamily="34" charset="0"/>
              </a:rPr>
              <a:t>Nộp file tài liệu, hồ sơ, sổ theo quy định (Tuần, tháng, năm)</a:t>
            </a: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sp>
        <p:nvSpPr>
          <p:cNvPr id="8" name="Title 4">
            <a:extLst>
              <a:ext uri="{FF2B5EF4-FFF2-40B4-BE49-F238E27FC236}">
                <a16:creationId xmlns:a16="http://schemas.microsoft.com/office/drawing/2014/main" id="{4F9300D4-A050-ED67-241B-B6DA52949177}"/>
              </a:ext>
            </a:extLst>
          </p:cNvPr>
          <p:cNvSpPr txBox="1">
            <a:spLocks/>
          </p:cNvSpPr>
          <p:nvPr/>
        </p:nvSpPr>
        <p:spPr>
          <a:xfrm>
            <a:off x="7735583" y="2461174"/>
            <a:ext cx="3149292" cy="10668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 panose="020B0604020202020204" pitchFamily="34" charset="0"/>
                <a:cs typeface="Arial" panose="020B0604020202020204" pitchFamily="34" charset="0"/>
              </a:rPr>
              <a:t>Giáo viên</a:t>
            </a:r>
          </a:p>
        </p:txBody>
      </p:sp>
      <p:sp>
        <p:nvSpPr>
          <p:cNvPr id="9" name="Content Placeholder 2">
            <a:extLst>
              <a:ext uri="{FF2B5EF4-FFF2-40B4-BE49-F238E27FC236}">
                <a16:creationId xmlns:a16="http://schemas.microsoft.com/office/drawing/2014/main" id="{AC7B23C9-00A6-491E-A417-1DCE3761C344}"/>
              </a:ext>
            </a:extLst>
          </p:cNvPr>
          <p:cNvSpPr txBox="1">
            <a:spLocks/>
          </p:cNvSpPr>
          <p:nvPr/>
        </p:nvSpPr>
        <p:spPr>
          <a:xfrm>
            <a:off x="12780635" y="3840843"/>
            <a:ext cx="5364480" cy="1953795"/>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a:latin typeface="Arial" panose="020B0604020202020204" pitchFamily="34" charset="0"/>
                <a:cs typeface="Arial" panose="020B0604020202020204" pitchFamily="34" charset="0"/>
              </a:rPr>
              <a:t>Phê duyệt hồ sơ, sổ sách theo chức năng nhiệm vụ</a:t>
            </a:r>
          </a:p>
          <a:p>
            <a:r>
              <a:rPr lang="en-US" sz="2800">
                <a:latin typeface="Arial" panose="020B0604020202020204" pitchFamily="34" charset="0"/>
                <a:cs typeface="Arial" panose="020B0604020202020204" pitchFamily="34" charset="0"/>
              </a:rPr>
              <a:t>Tổng hợp báo cáo số liệu</a:t>
            </a:r>
          </a:p>
          <a:p>
            <a:endParaRPr lang="en-US" sz="2800">
              <a:latin typeface="Arial" panose="020B0604020202020204" pitchFamily="34" charset="0"/>
              <a:cs typeface="Arial" panose="020B0604020202020204" pitchFamily="34" charset="0"/>
            </a:endParaRPr>
          </a:p>
          <a:p>
            <a:endParaRPr lang="en-US" sz="2800">
              <a:latin typeface="Arial" panose="020B0604020202020204" pitchFamily="34" charset="0"/>
              <a:cs typeface="Arial" panose="020B0604020202020204" pitchFamily="34" charset="0"/>
            </a:endParaRPr>
          </a:p>
        </p:txBody>
      </p:sp>
      <p:sp>
        <p:nvSpPr>
          <p:cNvPr id="10" name="Title 4">
            <a:extLst>
              <a:ext uri="{FF2B5EF4-FFF2-40B4-BE49-F238E27FC236}">
                <a16:creationId xmlns:a16="http://schemas.microsoft.com/office/drawing/2014/main" id="{DD195C2E-7B21-29C3-29AA-4CABA32A914C}"/>
              </a:ext>
            </a:extLst>
          </p:cNvPr>
          <p:cNvSpPr txBox="1">
            <a:spLocks/>
          </p:cNvSpPr>
          <p:nvPr/>
        </p:nvSpPr>
        <p:spPr>
          <a:xfrm>
            <a:off x="13674869" y="2461174"/>
            <a:ext cx="3149292" cy="1066800"/>
          </a:xfrm>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a:latin typeface="Arial" panose="020B0604020202020204" pitchFamily="34" charset="0"/>
                <a:cs typeface="Arial" panose="020B0604020202020204" pitchFamily="34" charset="0"/>
              </a:rPr>
              <a:t>CB Quản lý</a:t>
            </a:r>
          </a:p>
        </p:txBody>
      </p:sp>
      <p:sp>
        <p:nvSpPr>
          <p:cNvPr id="11" name="Title 4">
            <a:extLst>
              <a:ext uri="{FF2B5EF4-FFF2-40B4-BE49-F238E27FC236}">
                <a16:creationId xmlns:a16="http://schemas.microsoft.com/office/drawing/2014/main" id="{CF8FA5CC-5C7A-DB0A-545B-F008A66BFEC4}"/>
              </a:ext>
            </a:extLst>
          </p:cNvPr>
          <p:cNvSpPr txBox="1">
            <a:spLocks/>
          </p:cNvSpPr>
          <p:nvPr/>
        </p:nvSpPr>
        <p:spPr>
          <a:xfrm>
            <a:off x="1600200" y="578948"/>
            <a:ext cx="8534400" cy="10668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800" b="1">
                <a:latin typeface="Arial" panose="020B0604020202020204" pitchFamily="34" charset="0"/>
                <a:cs typeface="Arial" panose="020B0604020202020204" pitchFamily="34" charset="0"/>
              </a:rPr>
              <a:t>Quy trình thực hiện</a:t>
            </a:r>
          </a:p>
        </p:txBody>
      </p:sp>
      <p:sp>
        <p:nvSpPr>
          <p:cNvPr id="12" name="Arrow: Right 11">
            <a:extLst>
              <a:ext uri="{FF2B5EF4-FFF2-40B4-BE49-F238E27FC236}">
                <a16:creationId xmlns:a16="http://schemas.microsoft.com/office/drawing/2014/main" id="{151C41DD-B359-024C-BB63-D4D79EA34A6B}"/>
              </a:ext>
            </a:extLst>
          </p:cNvPr>
          <p:cNvSpPr/>
          <p:nvPr/>
        </p:nvSpPr>
        <p:spPr>
          <a:xfrm>
            <a:off x="5715000" y="2870580"/>
            <a:ext cx="1371600" cy="39188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13" name="Arrow: Right 12">
            <a:extLst>
              <a:ext uri="{FF2B5EF4-FFF2-40B4-BE49-F238E27FC236}">
                <a16:creationId xmlns:a16="http://schemas.microsoft.com/office/drawing/2014/main" id="{0C9484BB-EDA2-CD18-4107-457D628D2A2F}"/>
              </a:ext>
            </a:extLst>
          </p:cNvPr>
          <p:cNvSpPr/>
          <p:nvPr/>
        </p:nvSpPr>
        <p:spPr>
          <a:xfrm>
            <a:off x="11568007" y="2868388"/>
            <a:ext cx="1371600" cy="39188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41821647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06D271B-AE28-4595-9CFC-92CC5C9AEA25}"/>
              </a:ext>
            </a:extLst>
          </p:cNvPr>
          <p:cNvPicPr>
            <a:picLocks noChangeAspect="1"/>
          </p:cNvPicPr>
          <p:nvPr/>
        </p:nvPicPr>
        <p:blipFill>
          <a:blip r:embed="rId2">
            <a:alphaModFix amt="20000"/>
            <a:extLst>
              <a:ext uri="{28A0092B-C50C-407E-A947-70E740481C1C}">
                <a14:useLocalDpi xmlns:a14="http://schemas.microsoft.com/office/drawing/2010/main" val="0"/>
              </a:ext>
            </a:extLst>
          </a:blip>
          <a:stretch>
            <a:fillRect/>
          </a:stretch>
        </p:blipFill>
        <p:spPr>
          <a:xfrm>
            <a:off x="0" y="46176"/>
            <a:ext cx="18284371" cy="10278924"/>
          </a:xfrm>
          <a:prstGeom prst="rect">
            <a:avLst/>
          </a:prstGeom>
        </p:spPr>
      </p:pic>
      <p:sp>
        <p:nvSpPr>
          <p:cNvPr id="4" name="Title 1">
            <a:extLst>
              <a:ext uri="{FF2B5EF4-FFF2-40B4-BE49-F238E27FC236}">
                <a16:creationId xmlns:a16="http://schemas.microsoft.com/office/drawing/2014/main" id="{BDAF0017-5C68-AEF4-3BF1-C1C460298ED7}"/>
              </a:ext>
            </a:extLst>
          </p:cNvPr>
          <p:cNvSpPr txBox="1">
            <a:spLocks/>
          </p:cNvSpPr>
          <p:nvPr/>
        </p:nvSpPr>
        <p:spPr>
          <a:xfrm>
            <a:off x="662212" y="5395740"/>
            <a:ext cx="16959945" cy="4343400"/>
          </a:xfrm>
          <a:prstGeom prst="rect">
            <a:avLst/>
          </a:prstGeom>
        </p:spPr>
        <p:txBody>
          <a:bodyPr vert="horz" lIns="137160" tIns="68580" rIns="137160" bIns="68580" rtlCol="0" anchor="t">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just"/>
            <a:r>
              <a:rPr lang="en-US" sz="3200" b="1">
                <a:latin typeface="Arial" panose="020B0604020202020204" pitchFamily="34" charset="0"/>
                <a:cs typeface="Arial" panose="020B0604020202020204" pitchFamily="34" charset="0"/>
              </a:rPr>
              <a:t>1 giải pháp 8 lợi ích cho trường học:</a:t>
            </a:r>
          </a:p>
          <a:p>
            <a:pPr marL="571500" indent="-571500" algn="just">
              <a:buFontTx/>
              <a:buChar char="-"/>
            </a:pPr>
            <a:r>
              <a:rPr lang="en-US" sz="3200">
                <a:latin typeface="Arial" panose="020B0604020202020204" pitchFamily="34" charset="0"/>
                <a:cs typeface="Arial" panose="020B0604020202020204" pitchFamily="34" charset="0"/>
              </a:rPr>
              <a:t>Góp phần xây dựng trường học thông minh hiện đại;</a:t>
            </a:r>
          </a:p>
          <a:p>
            <a:pPr marL="571500" indent="-571500" algn="just">
              <a:buFontTx/>
              <a:buChar char="-"/>
            </a:pPr>
            <a:r>
              <a:rPr lang="en-US" sz="3200">
                <a:latin typeface="Arial" panose="020B0604020202020204" pitchFamily="34" charset="0"/>
                <a:cs typeface="Arial" panose="020B0604020202020204" pitchFamily="34" charset="0"/>
              </a:rPr>
              <a:t>Đảm bảo công tác an ninh trường học, an toàn cho HS;</a:t>
            </a:r>
          </a:p>
          <a:p>
            <a:pPr marL="571500" indent="-571500" algn="just">
              <a:buFontTx/>
              <a:buChar char="-"/>
            </a:pPr>
            <a:r>
              <a:rPr lang="en-US" sz="3200">
                <a:latin typeface="Arial" panose="020B0604020202020204" pitchFamily="34" charset="0"/>
                <a:cs typeface="Arial" panose="020B0604020202020204" pitchFamily="34" charset="0"/>
              </a:rPr>
              <a:t>Nâng cao hình ảnh và thương hiệu nhà trường đến xã hội;</a:t>
            </a:r>
          </a:p>
          <a:p>
            <a:pPr marL="571500" indent="-571500" algn="just">
              <a:buFontTx/>
              <a:buChar char="-"/>
            </a:pPr>
            <a:r>
              <a:rPr lang="en-US" sz="3200">
                <a:latin typeface="Arial" panose="020B0604020202020204" pitchFamily="34" charset="0"/>
                <a:cs typeface="Arial" panose="020B0604020202020204" pitchFamily="34" charset="0"/>
              </a:rPr>
              <a:t>Hỗ trợ BGH nắm bắt tình hình HS đi học, nghỉ học toàn trường nhanh, kịp thời, hiệu quả;</a:t>
            </a:r>
          </a:p>
          <a:p>
            <a:pPr marL="571500" indent="-571500" algn="just">
              <a:buFontTx/>
              <a:buChar char="-"/>
            </a:pPr>
            <a:r>
              <a:rPr lang="en-US" sz="3200">
                <a:latin typeface="Arial" panose="020B0604020202020204" pitchFamily="34" charset="0"/>
                <a:cs typeface="Arial" panose="020B0604020202020204" pitchFamily="34" charset="0"/>
              </a:rPr>
              <a:t>Tích hợp với Pm CSDL hỗ trợ GV không phải điểm danh và nhập chuyên cần;</a:t>
            </a:r>
          </a:p>
          <a:p>
            <a:pPr marL="571500" indent="-571500" algn="just">
              <a:buFontTx/>
              <a:buChar char="-"/>
            </a:pPr>
            <a:r>
              <a:rPr lang="en-US" sz="3200">
                <a:latin typeface="Arial" panose="020B0604020202020204" pitchFamily="34" charset="0"/>
                <a:cs typeface="Arial" panose="020B0604020202020204" pitchFamily="34" charset="0"/>
              </a:rPr>
              <a:t>Tích hợp với Pm quản lý THƯ VIỆN, dùng thẻ HS để mượn trả sách;</a:t>
            </a:r>
          </a:p>
          <a:p>
            <a:pPr marL="571500" indent="-571500" algn="just">
              <a:buFontTx/>
              <a:buChar char="-"/>
            </a:pPr>
            <a:r>
              <a:rPr lang="en-US" sz="3200">
                <a:latin typeface="Arial" panose="020B0604020202020204" pitchFamily="34" charset="0"/>
                <a:cs typeface="Arial" panose="020B0604020202020204" pitchFamily="34" charset="0"/>
              </a:rPr>
              <a:t>CMHS (An tâm) khi nhận thông báo con đến trường và rời khỏi trường qua eNetViet;</a:t>
            </a:r>
          </a:p>
          <a:p>
            <a:pPr marL="571500" indent="-571500" algn="just">
              <a:buFontTx/>
              <a:buChar char="-"/>
            </a:pPr>
            <a:r>
              <a:rPr lang="en-US" sz="3200">
                <a:latin typeface="Arial" panose="020B0604020202020204" pitchFamily="34" charset="0"/>
                <a:cs typeface="Arial" panose="020B0604020202020204" pitchFamily="34" charset="0"/>
              </a:rPr>
              <a:t>Nâng cao ý thức của học sinh đi học đúng giờ.</a:t>
            </a:r>
          </a:p>
        </p:txBody>
      </p:sp>
      <p:pic>
        <p:nvPicPr>
          <p:cNvPr id="5" name="Picture 4">
            <a:extLst>
              <a:ext uri="{FF2B5EF4-FFF2-40B4-BE49-F238E27FC236}">
                <a16:creationId xmlns:a16="http://schemas.microsoft.com/office/drawing/2014/main" id="{B32D1833-79C8-56B3-25AA-A55C5DE1EC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6439" y="1585741"/>
            <a:ext cx="5199321" cy="3344955"/>
          </a:xfrm>
          <a:prstGeom prst="rect">
            <a:avLst/>
          </a:prstGeom>
        </p:spPr>
      </p:pic>
      <p:pic>
        <p:nvPicPr>
          <p:cNvPr id="7" name="Picture 6">
            <a:extLst>
              <a:ext uri="{FF2B5EF4-FFF2-40B4-BE49-F238E27FC236}">
                <a16:creationId xmlns:a16="http://schemas.microsoft.com/office/drawing/2014/main" id="{0C91C969-3711-415E-367E-2F4D76AD17A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8723" y="1585740"/>
            <a:ext cx="5682462" cy="3344956"/>
          </a:xfrm>
          <a:prstGeom prst="rect">
            <a:avLst/>
          </a:prstGeom>
        </p:spPr>
      </p:pic>
      <p:pic>
        <p:nvPicPr>
          <p:cNvPr id="8" name="Picture 7">
            <a:extLst>
              <a:ext uri="{FF2B5EF4-FFF2-40B4-BE49-F238E27FC236}">
                <a16:creationId xmlns:a16="http://schemas.microsoft.com/office/drawing/2014/main" id="{1BD706FD-AAB3-E3A3-F252-1112F9A6756B}"/>
              </a:ext>
            </a:extLst>
          </p:cNvPr>
          <p:cNvPicPr>
            <a:picLocks noChangeAspect="1"/>
          </p:cNvPicPr>
          <p:nvPr/>
        </p:nvPicPr>
        <p:blipFill>
          <a:blip r:embed="rId5"/>
          <a:stretch>
            <a:fillRect/>
          </a:stretch>
        </p:blipFill>
        <p:spPr>
          <a:xfrm>
            <a:off x="12245038" y="1534886"/>
            <a:ext cx="5413405" cy="3395810"/>
          </a:xfrm>
          <a:prstGeom prst="rect">
            <a:avLst/>
          </a:prstGeom>
        </p:spPr>
      </p:pic>
      <p:sp>
        <p:nvSpPr>
          <p:cNvPr id="2" name="Text Placeholder 2">
            <a:extLst>
              <a:ext uri="{FF2B5EF4-FFF2-40B4-BE49-F238E27FC236}">
                <a16:creationId xmlns:a16="http://schemas.microsoft.com/office/drawing/2014/main" id="{C5849894-41C1-6887-BDEE-39D3CD233FAA}"/>
              </a:ext>
            </a:extLst>
          </p:cNvPr>
          <p:cNvSpPr txBox="1">
            <a:spLocks/>
          </p:cNvSpPr>
          <p:nvPr/>
        </p:nvSpPr>
        <p:spPr>
          <a:xfrm>
            <a:off x="304803" y="396858"/>
            <a:ext cx="10961914" cy="8382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vi-VN" sz="4800" b="1">
                <a:latin typeface="Arial" panose="020B0604020202020204" pitchFamily="34" charset="0"/>
                <a:cs typeface="Arial" panose="020B0604020202020204" pitchFamily="34" charset="0"/>
              </a:rPr>
              <a:t>3. </a:t>
            </a:r>
            <a:r>
              <a:rPr lang="en-US" sz="4800" b="1">
                <a:latin typeface="Arial" panose="020B0604020202020204" pitchFamily="34" charset="0"/>
                <a:cs typeface="Arial" panose="020B0604020202020204" pitchFamily="34" charset="0"/>
              </a:rPr>
              <a:t>GIẢI PHÁP</a:t>
            </a:r>
            <a:r>
              <a:rPr lang="vi-VN" sz="4800" b="1">
                <a:latin typeface="Arial" panose="020B0604020202020204" pitchFamily="34" charset="0"/>
                <a:cs typeface="Arial" panose="020B0604020202020204" pitchFamily="34" charset="0"/>
              </a:rPr>
              <a:t> </a:t>
            </a:r>
            <a:r>
              <a:rPr lang="en-US" sz="4800" b="1">
                <a:latin typeface="Arial" panose="020B0604020202020204" pitchFamily="34" charset="0"/>
                <a:cs typeface="Arial" panose="020B0604020202020204" pitchFamily="34" charset="0"/>
              </a:rPr>
              <a:t>Điểm danh thông minh</a:t>
            </a:r>
            <a:r>
              <a:rPr lang="vi-VN" sz="4800" b="1">
                <a:latin typeface="Arial" panose="020B0604020202020204" pitchFamily="34" charset="0"/>
                <a:cs typeface="Arial" panose="020B0604020202020204" pitchFamily="34" charset="0"/>
              </a:rPr>
              <a:t> </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5951390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567224-08AC-4711-B488-A64147ABB61F}"/>
              </a:ext>
            </a:extLst>
          </p:cNvPr>
          <p:cNvSpPr>
            <a:spLocks noGrp="1"/>
          </p:cNvSpPr>
          <p:nvPr>
            <p:ph type="title"/>
          </p:nvPr>
        </p:nvSpPr>
        <p:spPr>
          <a:xfrm>
            <a:off x="2095499" y="313019"/>
            <a:ext cx="12313921" cy="1371602"/>
          </a:xfrm>
        </p:spPr>
        <p:txBody>
          <a:bodyPr>
            <a:normAutofit/>
          </a:bodyPr>
          <a:lstStyle/>
          <a:p>
            <a:r>
              <a:rPr lang="en-US" sz="4800" b="1">
                <a:latin typeface="Arial" panose="020B0604020202020204" pitchFamily="34" charset="0"/>
                <a:cs typeface="Arial" panose="020B0604020202020204" pitchFamily="34" charset="0"/>
              </a:rPr>
              <a:t>Mô hình giải pháp điểm danh thông minh</a:t>
            </a:r>
          </a:p>
        </p:txBody>
      </p:sp>
      <p:pic>
        <p:nvPicPr>
          <p:cNvPr id="5" name="Content Placeholder 4" descr="Schoolhouse">
            <a:extLst>
              <a:ext uri="{FF2B5EF4-FFF2-40B4-BE49-F238E27FC236}">
                <a16:creationId xmlns:a16="http://schemas.microsoft.com/office/drawing/2014/main" id="{28D7086A-629D-4627-A951-D4792B8DB905}"/>
              </a:ext>
            </a:extLst>
          </p:cNvPr>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905500" y="3359891"/>
            <a:ext cx="2319867" cy="2319867"/>
          </a:xfrm>
        </p:spPr>
      </p:pic>
      <p:pic>
        <p:nvPicPr>
          <p:cNvPr id="7" name="Graphic 6" descr="Employee badge">
            <a:extLst>
              <a:ext uri="{FF2B5EF4-FFF2-40B4-BE49-F238E27FC236}">
                <a16:creationId xmlns:a16="http://schemas.microsoft.com/office/drawing/2014/main" id="{AB910671-55E7-4CBA-85EB-6D0F99C7D77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90750" y="4003359"/>
            <a:ext cx="1524000" cy="1524000"/>
          </a:xfrm>
          <a:prstGeom prst="rect">
            <a:avLst/>
          </a:prstGeom>
        </p:spPr>
      </p:pic>
      <p:pic>
        <p:nvPicPr>
          <p:cNvPr id="9" name="Graphic 8" descr="Classroom">
            <a:extLst>
              <a:ext uri="{FF2B5EF4-FFF2-40B4-BE49-F238E27FC236}">
                <a16:creationId xmlns:a16="http://schemas.microsoft.com/office/drawing/2014/main" id="{EEC7AD30-3485-4D61-8FB0-3C894130E049}"/>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3952289" y="7336109"/>
            <a:ext cx="1524000" cy="1524000"/>
          </a:xfrm>
          <a:prstGeom prst="rect">
            <a:avLst/>
          </a:prstGeom>
        </p:spPr>
      </p:pic>
      <p:pic>
        <p:nvPicPr>
          <p:cNvPr id="11" name="Graphic 10" descr="Man and woman">
            <a:extLst>
              <a:ext uri="{FF2B5EF4-FFF2-40B4-BE49-F238E27FC236}">
                <a16:creationId xmlns:a16="http://schemas.microsoft.com/office/drawing/2014/main" id="{DB4FD074-22EF-4984-9BE1-51730C29AF4B}"/>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13950453" y="1577297"/>
            <a:ext cx="1524000" cy="1524000"/>
          </a:xfrm>
          <a:prstGeom prst="rect">
            <a:avLst/>
          </a:prstGeom>
        </p:spPr>
      </p:pic>
      <p:pic>
        <p:nvPicPr>
          <p:cNvPr id="13" name="Graphic 12" descr="Server">
            <a:extLst>
              <a:ext uri="{FF2B5EF4-FFF2-40B4-BE49-F238E27FC236}">
                <a16:creationId xmlns:a16="http://schemas.microsoft.com/office/drawing/2014/main" id="{B6504B59-FA17-4A4C-9B7E-16464D429ACD}"/>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725236" y="4029836"/>
            <a:ext cx="1778847" cy="1778847"/>
          </a:xfrm>
          <a:prstGeom prst="rect">
            <a:avLst/>
          </a:prstGeom>
        </p:spPr>
      </p:pic>
      <p:sp>
        <p:nvSpPr>
          <p:cNvPr id="14" name="Title 1">
            <a:extLst>
              <a:ext uri="{FF2B5EF4-FFF2-40B4-BE49-F238E27FC236}">
                <a16:creationId xmlns:a16="http://schemas.microsoft.com/office/drawing/2014/main" id="{ABB2E7BF-D8F1-4C98-A0F4-5B3C71E451B1}"/>
              </a:ext>
            </a:extLst>
          </p:cNvPr>
          <p:cNvSpPr txBox="1">
            <a:spLocks/>
          </p:cNvSpPr>
          <p:nvPr/>
        </p:nvSpPr>
        <p:spPr>
          <a:xfrm>
            <a:off x="1565446" y="5679758"/>
            <a:ext cx="2939960" cy="1955426"/>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a:latin typeface="Arial" panose="020B0604020202020204" pitchFamily="34" charset="0"/>
                <a:cs typeface="Arial" panose="020B0604020202020204" pitchFamily="34" charset="0"/>
              </a:rPr>
              <a:t>Học sinh</a:t>
            </a:r>
          </a:p>
          <a:p>
            <a:pPr algn="ctr"/>
            <a:r>
              <a:rPr lang="en-US" sz="2400">
                <a:latin typeface="Arial" panose="020B0604020202020204" pitchFamily="34" charset="0"/>
                <a:cs typeface="Arial" panose="020B0604020202020204" pitchFamily="34" charset="0"/>
              </a:rPr>
              <a:t>Thẻ từ;</a:t>
            </a:r>
          </a:p>
          <a:p>
            <a:pPr algn="ctr"/>
            <a:r>
              <a:rPr lang="en-US" sz="2400">
                <a:latin typeface="Arial" panose="020B0604020202020204" pitchFamily="34" charset="0"/>
                <a:cs typeface="Arial" panose="020B0604020202020204" pitchFamily="34" charset="0"/>
              </a:rPr>
              <a:t>Vân tay;</a:t>
            </a:r>
          </a:p>
          <a:p>
            <a:pPr algn="ctr"/>
            <a:r>
              <a:rPr lang="en-US" sz="2400">
                <a:latin typeface="Arial" panose="020B0604020202020204" pitchFamily="34" charset="0"/>
                <a:cs typeface="Arial" panose="020B0604020202020204" pitchFamily="34" charset="0"/>
              </a:rPr>
              <a:t>Nhận diện </a:t>
            </a:r>
          </a:p>
          <a:p>
            <a:pPr algn="ctr"/>
            <a:r>
              <a:rPr lang="en-US" sz="2400">
                <a:latin typeface="Arial" panose="020B0604020202020204" pitchFamily="34" charset="0"/>
                <a:cs typeface="Arial" panose="020B0604020202020204" pitchFamily="34" charset="0"/>
              </a:rPr>
              <a:t>khuôn mặt</a:t>
            </a:r>
          </a:p>
        </p:txBody>
      </p:sp>
      <p:sp>
        <p:nvSpPr>
          <p:cNvPr id="15" name="Title 1">
            <a:extLst>
              <a:ext uri="{FF2B5EF4-FFF2-40B4-BE49-F238E27FC236}">
                <a16:creationId xmlns:a16="http://schemas.microsoft.com/office/drawing/2014/main" id="{3FCEDD5A-34CD-4BDA-A54D-EE793CEA5836}"/>
              </a:ext>
            </a:extLst>
          </p:cNvPr>
          <p:cNvSpPr txBox="1">
            <a:spLocks/>
          </p:cNvSpPr>
          <p:nvPr/>
        </p:nvSpPr>
        <p:spPr>
          <a:xfrm>
            <a:off x="5706910" y="5157741"/>
            <a:ext cx="2758440" cy="2178368"/>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a:latin typeface="Arial" panose="020B0604020202020204" pitchFamily="34" charset="0"/>
                <a:cs typeface="Arial" panose="020B0604020202020204" pitchFamily="34" charset="0"/>
              </a:rPr>
              <a:t>Nhà trường</a:t>
            </a:r>
          </a:p>
          <a:p>
            <a:pPr algn="ctr"/>
            <a:r>
              <a:rPr lang="en-US" sz="2400">
                <a:latin typeface="Arial" panose="020B0604020202020204" pitchFamily="34" charset="0"/>
                <a:cs typeface="Arial" panose="020B0604020202020204" pitchFamily="34" charset="0"/>
              </a:rPr>
              <a:t>Máy nhận diện điểm danh</a:t>
            </a:r>
          </a:p>
        </p:txBody>
      </p:sp>
      <p:sp>
        <p:nvSpPr>
          <p:cNvPr id="16" name="Title 1">
            <a:extLst>
              <a:ext uri="{FF2B5EF4-FFF2-40B4-BE49-F238E27FC236}">
                <a16:creationId xmlns:a16="http://schemas.microsoft.com/office/drawing/2014/main" id="{BD84A9A3-7C04-4F9C-BB33-2261D95A4C63}"/>
              </a:ext>
            </a:extLst>
          </p:cNvPr>
          <p:cNvSpPr txBox="1">
            <a:spLocks/>
          </p:cNvSpPr>
          <p:nvPr/>
        </p:nvSpPr>
        <p:spPr>
          <a:xfrm>
            <a:off x="9145096" y="5577037"/>
            <a:ext cx="2758440" cy="137160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2400">
                <a:latin typeface="Arial" panose="020B0604020202020204" pitchFamily="34" charset="0"/>
                <a:cs typeface="Arial" panose="020B0604020202020204" pitchFamily="34" charset="0"/>
              </a:rPr>
              <a:t>Hệ sinh thái PM QIR</a:t>
            </a:r>
          </a:p>
        </p:txBody>
      </p:sp>
      <p:sp>
        <p:nvSpPr>
          <p:cNvPr id="17" name="Title 1">
            <a:extLst>
              <a:ext uri="{FF2B5EF4-FFF2-40B4-BE49-F238E27FC236}">
                <a16:creationId xmlns:a16="http://schemas.microsoft.com/office/drawing/2014/main" id="{BEB1A973-1CB6-4E22-98B8-FDD12BF83EE6}"/>
              </a:ext>
            </a:extLst>
          </p:cNvPr>
          <p:cNvSpPr txBox="1">
            <a:spLocks/>
          </p:cNvSpPr>
          <p:nvPr/>
        </p:nvSpPr>
        <p:spPr>
          <a:xfrm>
            <a:off x="13383456" y="2710128"/>
            <a:ext cx="2758440" cy="137160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latin typeface="Arial" panose="020B0604020202020204" pitchFamily="34" charset="0"/>
                <a:cs typeface="Arial" panose="020B0604020202020204" pitchFamily="34" charset="0"/>
              </a:rPr>
              <a:t>PHHS</a:t>
            </a:r>
          </a:p>
        </p:txBody>
      </p:sp>
      <p:sp>
        <p:nvSpPr>
          <p:cNvPr id="18" name="Title 1">
            <a:extLst>
              <a:ext uri="{FF2B5EF4-FFF2-40B4-BE49-F238E27FC236}">
                <a16:creationId xmlns:a16="http://schemas.microsoft.com/office/drawing/2014/main" id="{56B3EA97-3450-4B72-B972-840B50175DC6}"/>
              </a:ext>
            </a:extLst>
          </p:cNvPr>
          <p:cNvSpPr txBox="1">
            <a:spLocks/>
          </p:cNvSpPr>
          <p:nvPr/>
        </p:nvSpPr>
        <p:spPr>
          <a:xfrm>
            <a:off x="13329263" y="8772158"/>
            <a:ext cx="2713860" cy="99441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latin typeface="Arial" panose="020B0604020202020204" pitchFamily="34" charset="0"/>
                <a:cs typeface="Arial" panose="020B0604020202020204" pitchFamily="34" charset="0"/>
              </a:rPr>
              <a:t>Giáo viên</a:t>
            </a:r>
          </a:p>
        </p:txBody>
      </p:sp>
      <p:sp>
        <p:nvSpPr>
          <p:cNvPr id="19" name="Arrow: Right 18">
            <a:extLst>
              <a:ext uri="{FF2B5EF4-FFF2-40B4-BE49-F238E27FC236}">
                <a16:creationId xmlns:a16="http://schemas.microsoft.com/office/drawing/2014/main" id="{B1487EBD-56EC-4CB8-9DDC-E0146DCDEB69}"/>
              </a:ext>
            </a:extLst>
          </p:cNvPr>
          <p:cNvSpPr/>
          <p:nvPr/>
        </p:nvSpPr>
        <p:spPr>
          <a:xfrm>
            <a:off x="8557260" y="4723028"/>
            <a:ext cx="708660" cy="27616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700">
              <a:solidFill>
                <a:schemeClr val="tx1"/>
              </a:solidFill>
            </a:endParaRPr>
          </a:p>
        </p:txBody>
      </p:sp>
      <p:sp>
        <p:nvSpPr>
          <p:cNvPr id="20" name="Arrow: Right 19">
            <a:extLst>
              <a:ext uri="{FF2B5EF4-FFF2-40B4-BE49-F238E27FC236}">
                <a16:creationId xmlns:a16="http://schemas.microsoft.com/office/drawing/2014/main" id="{81BF5A24-2960-44B0-9FC1-19CE0434D79D}"/>
              </a:ext>
            </a:extLst>
          </p:cNvPr>
          <p:cNvSpPr/>
          <p:nvPr/>
        </p:nvSpPr>
        <p:spPr>
          <a:xfrm rot="20258258">
            <a:off x="11913438" y="3975410"/>
            <a:ext cx="812418" cy="212636"/>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700">
              <a:solidFill>
                <a:schemeClr val="tx1"/>
              </a:solidFill>
            </a:endParaRPr>
          </a:p>
        </p:txBody>
      </p:sp>
      <p:sp>
        <p:nvSpPr>
          <p:cNvPr id="21" name="Arrow: Right 20">
            <a:extLst>
              <a:ext uri="{FF2B5EF4-FFF2-40B4-BE49-F238E27FC236}">
                <a16:creationId xmlns:a16="http://schemas.microsoft.com/office/drawing/2014/main" id="{3CECF5D1-6C85-4E0C-9003-8AB3107CB6DA}"/>
              </a:ext>
            </a:extLst>
          </p:cNvPr>
          <p:cNvSpPr/>
          <p:nvPr/>
        </p:nvSpPr>
        <p:spPr>
          <a:xfrm>
            <a:off x="11963400" y="4861112"/>
            <a:ext cx="812418" cy="22473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700">
              <a:solidFill>
                <a:schemeClr val="tx1"/>
              </a:solidFill>
            </a:endParaRPr>
          </a:p>
        </p:txBody>
      </p:sp>
      <p:sp>
        <p:nvSpPr>
          <p:cNvPr id="23" name="Arrow: Right 22">
            <a:extLst>
              <a:ext uri="{FF2B5EF4-FFF2-40B4-BE49-F238E27FC236}">
                <a16:creationId xmlns:a16="http://schemas.microsoft.com/office/drawing/2014/main" id="{7255CD00-8F71-4FA7-B059-E85B1B211EEA}"/>
              </a:ext>
            </a:extLst>
          </p:cNvPr>
          <p:cNvSpPr/>
          <p:nvPr/>
        </p:nvSpPr>
        <p:spPr>
          <a:xfrm>
            <a:off x="4362638" y="4765359"/>
            <a:ext cx="708660" cy="276168"/>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700">
              <a:solidFill>
                <a:schemeClr val="tx1"/>
              </a:solidFill>
            </a:endParaRPr>
          </a:p>
        </p:txBody>
      </p:sp>
      <p:pic>
        <p:nvPicPr>
          <p:cNvPr id="4" name="Picture 3">
            <a:extLst>
              <a:ext uri="{FF2B5EF4-FFF2-40B4-BE49-F238E27FC236}">
                <a16:creationId xmlns:a16="http://schemas.microsoft.com/office/drawing/2014/main" id="{4E78CCAB-D1B5-483D-A194-0620A79C651A}"/>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3950454" y="4416953"/>
            <a:ext cx="1624448" cy="1606791"/>
          </a:xfrm>
          <a:prstGeom prst="rect">
            <a:avLst/>
          </a:prstGeom>
        </p:spPr>
      </p:pic>
      <p:sp>
        <p:nvSpPr>
          <p:cNvPr id="24" name="Title 1">
            <a:extLst>
              <a:ext uri="{FF2B5EF4-FFF2-40B4-BE49-F238E27FC236}">
                <a16:creationId xmlns:a16="http://schemas.microsoft.com/office/drawing/2014/main" id="{BCB2028F-A019-44C4-A83D-44A13B5CA72B}"/>
              </a:ext>
            </a:extLst>
          </p:cNvPr>
          <p:cNvSpPr txBox="1">
            <a:spLocks/>
          </p:cNvSpPr>
          <p:nvPr/>
        </p:nvSpPr>
        <p:spPr>
          <a:xfrm>
            <a:off x="13710044" y="5945507"/>
            <a:ext cx="2105264" cy="994410"/>
          </a:xfrm>
          <a:prstGeom prst="rect">
            <a:avLst/>
          </a:prstGeom>
        </p:spPr>
        <p:txBody>
          <a:bodyPr vert="horz" lIns="137160" tIns="68580" rIns="137160" bIns="6858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3600">
                <a:latin typeface="Arial" panose="020B0604020202020204" pitchFamily="34" charset="0"/>
                <a:cs typeface="Arial" panose="020B0604020202020204" pitchFamily="34" charset="0"/>
              </a:rPr>
              <a:t>BGH</a:t>
            </a:r>
          </a:p>
        </p:txBody>
      </p:sp>
      <p:sp>
        <p:nvSpPr>
          <p:cNvPr id="25" name="Arrow: Right 24">
            <a:extLst>
              <a:ext uri="{FF2B5EF4-FFF2-40B4-BE49-F238E27FC236}">
                <a16:creationId xmlns:a16="http://schemas.microsoft.com/office/drawing/2014/main" id="{C87C6C98-748E-40C4-A414-8E6CB663CEC4}"/>
              </a:ext>
            </a:extLst>
          </p:cNvPr>
          <p:cNvSpPr/>
          <p:nvPr/>
        </p:nvSpPr>
        <p:spPr>
          <a:xfrm rot="2062777">
            <a:off x="11957497" y="5729558"/>
            <a:ext cx="790538" cy="240444"/>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sz="2700">
              <a:solidFill>
                <a:schemeClr val="tx1"/>
              </a:solidFill>
            </a:endParaRPr>
          </a:p>
        </p:txBody>
      </p:sp>
      <p:pic>
        <p:nvPicPr>
          <p:cNvPr id="8" name="Picture 7">
            <a:extLst>
              <a:ext uri="{FF2B5EF4-FFF2-40B4-BE49-F238E27FC236}">
                <a16:creationId xmlns:a16="http://schemas.microsoft.com/office/drawing/2014/main" id="{377E7313-E947-4E70-91B9-929E635EA255}"/>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738360" y="1997300"/>
            <a:ext cx="1524000" cy="1524000"/>
          </a:xfrm>
          <a:prstGeom prst="rect">
            <a:avLst/>
          </a:prstGeom>
        </p:spPr>
      </p:pic>
      <p:sp>
        <p:nvSpPr>
          <p:cNvPr id="26" name="Flowchart: Magnetic Disk 25">
            <a:extLst>
              <a:ext uri="{FF2B5EF4-FFF2-40B4-BE49-F238E27FC236}">
                <a16:creationId xmlns:a16="http://schemas.microsoft.com/office/drawing/2014/main" id="{7CBE8736-902A-4B1A-A453-10BC63562C44}"/>
              </a:ext>
            </a:extLst>
          </p:cNvPr>
          <p:cNvSpPr/>
          <p:nvPr/>
        </p:nvSpPr>
        <p:spPr>
          <a:xfrm>
            <a:off x="8611127" y="7511954"/>
            <a:ext cx="1524000" cy="1260204"/>
          </a:xfrm>
          <a:prstGeom prst="flowChartMagneticDisk">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a:solidFill>
                  <a:schemeClr val="tx1"/>
                </a:solidFill>
              </a:rPr>
              <a:t>CSDL</a:t>
            </a:r>
          </a:p>
        </p:txBody>
      </p:sp>
      <p:cxnSp>
        <p:nvCxnSpPr>
          <p:cNvPr id="28" name="Straight Arrow Connector 27">
            <a:extLst>
              <a:ext uri="{FF2B5EF4-FFF2-40B4-BE49-F238E27FC236}">
                <a16:creationId xmlns:a16="http://schemas.microsoft.com/office/drawing/2014/main" id="{D6CB8924-6B09-40CF-B9AC-21FAA18D4D74}"/>
              </a:ext>
            </a:extLst>
          </p:cNvPr>
          <p:cNvCxnSpPr>
            <a:cxnSpLocks/>
          </p:cNvCxnSpPr>
          <p:nvPr/>
        </p:nvCxnSpPr>
        <p:spPr>
          <a:xfrm flipV="1">
            <a:off x="10614660" y="3521303"/>
            <a:ext cx="0" cy="6933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55CA4BC5-223C-45E3-8DA7-05F89F71B6CA}"/>
              </a:ext>
            </a:extLst>
          </p:cNvPr>
          <p:cNvCxnSpPr>
            <a:cxnSpLocks/>
          </p:cNvCxnSpPr>
          <p:nvPr/>
        </p:nvCxnSpPr>
        <p:spPr>
          <a:xfrm flipH="1">
            <a:off x="9933692" y="6939917"/>
            <a:ext cx="316523" cy="452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33" name="Picture 32">
            <a:extLst>
              <a:ext uri="{FF2B5EF4-FFF2-40B4-BE49-F238E27FC236}">
                <a16:creationId xmlns:a16="http://schemas.microsoft.com/office/drawing/2014/main" id="{E06D8706-41F7-4CAA-9403-916F81416F55}"/>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95263" y="190064"/>
            <a:ext cx="1462088" cy="1203785"/>
          </a:xfrm>
          <a:prstGeom prst="rect">
            <a:avLst/>
          </a:prstGeom>
        </p:spPr>
      </p:pic>
      <p:cxnSp>
        <p:nvCxnSpPr>
          <p:cNvPr id="31" name="Straight Arrow Connector 30">
            <a:extLst>
              <a:ext uri="{FF2B5EF4-FFF2-40B4-BE49-F238E27FC236}">
                <a16:creationId xmlns:a16="http://schemas.microsoft.com/office/drawing/2014/main" id="{F4F0D546-3CA9-4A57-9B15-79A40E14AF83}"/>
              </a:ext>
            </a:extLst>
          </p:cNvPr>
          <p:cNvCxnSpPr>
            <a:cxnSpLocks/>
          </p:cNvCxnSpPr>
          <p:nvPr/>
        </p:nvCxnSpPr>
        <p:spPr>
          <a:xfrm>
            <a:off x="11067755" y="6944821"/>
            <a:ext cx="316523" cy="45251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5" name="Flowchart: Internal Storage 34">
            <a:extLst>
              <a:ext uri="{FF2B5EF4-FFF2-40B4-BE49-F238E27FC236}">
                <a16:creationId xmlns:a16="http://schemas.microsoft.com/office/drawing/2014/main" id="{64FB2E10-8F9F-4592-8DBF-B92E16441DBD}"/>
              </a:ext>
            </a:extLst>
          </p:cNvPr>
          <p:cNvSpPr/>
          <p:nvPr/>
        </p:nvSpPr>
        <p:spPr>
          <a:xfrm>
            <a:off x="10986281" y="7544823"/>
            <a:ext cx="1716858" cy="1171254"/>
          </a:xfrm>
          <a:prstGeom prst="flowChartInternalStorage">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2700">
                <a:solidFill>
                  <a:schemeClr val="tx1"/>
                </a:solidFill>
              </a:rPr>
              <a:t>Thư viện</a:t>
            </a:r>
          </a:p>
          <a:p>
            <a:pPr algn="ctr"/>
            <a:r>
              <a:rPr lang="en-US" sz="2700">
                <a:solidFill>
                  <a:schemeClr val="tx1"/>
                </a:solidFill>
              </a:rPr>
              <a:t>V-Lib</a:t>
            </a:r>
          </a:p>
        </p:txBody>
      </p:sp>
    </p:spTree>
    <p:extLst>
      <p:ext uri="{BB962C8B-B14F-4D97-AF65-F5344CB8AC3E}">
        <p14:creationId xmlns:p14="http://schemas.microsoft.com/office/powerpoint/2010/main" val="346909201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32FF1E3D-1107-8CD6-4DD9-967A2C41DE36}"/>
              </a:ext>
            </a:extLst>
          </p:cNvPr>
          <p:cNvSpPr txBox="1">
            <a:spLocks/>
          </p:cNvSpPr>
          <p:nvPr/>
        </p:nvSpPr>
        <p:spPr>
          <a:xfrm>
            <a:off x="1066800" y="723900"/>
            <a:ext cx="7086600" cy="1031987"/>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800" b="1">
                <a:latin typeface="Arial" panose="020B0604020202020204" pitchFamily="34" charset="0"/>
                <a:cs typeface="Arial" panose="020B0604020202020204" pitchFamily="34" charset="0"/>
              </a:rPr>
              <a:t>Quy trình triển khai</a:t>
            </a:r>
            <a:endParaRPr lang="en-US" sz="4800" b="1" dirty="0">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C1D7C1E5-ED65-EDD3-3B4B-7F9099E36C93}"/>
              </a:ext>
            </a:extLst>
          </p:cNvPr>
          <p:cNvSpPr/>
          <p:nvPr/>
        </p:nvSpPr>
        <p:spPr>
          <a:xfrm>
            <a:off x="2362200" y="3086099"/>
            <a:ext cx="2286357" cy="1635009"/>
          </a:xfrm>
          <a:prstGeom prst="rect">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en-US" sz="2400">
                <a:solidFill>
                  <a:schemeClr val="tx1"/>
                </a:solidFill>
              </a:rPr>
              <a:t>Tiếp nhận nhu cầu của nhà trường</a:t>
            </a:r>
          </a:p>
        </p:txBody>
      </p:sp>
      <p:sp>
        <p:nvSpPr>
          <p:cNvPr id="3" name="Rectangle: Rounded Corners 2">
            <a:extLst>
              <a:ext uri="{FF2B5EF4-FFF2-40B4-BE49-F238E27FC236}">
                <a16:creationId xmlns:a16="http://schemas.microsoft.com/office/drawing/2014/main" id="{EDDBF081-6AFB-ED96-37D5-DBE95D5B9560}"/>
              </a:ext>
            </a:extLst>
          </p:cNvPr>
          <p:cNvSpPr/>
          <p:nvPr/>
        </p:nvSpPr>
        <p:spPr>
          <a:xfrm>
            <a:off x="6684251" y="3086102"/>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Từ vấn </a:t>
            </a:r>
          </a:p>
          <a:p>
            <a:pPr algn="ctr"/>
            <a:r>
              <a:rPr lang="en-US" sz="2400">
                <a:solidFill>
                  <a:schemeClr val="tx1"/>
                </a:solidFill>
              </a:rPr>
              <a:t>giải pháp</a:t>
            </a:r>
          </a:p>
        </p:txBody>
      </p:sp>
      <p:sp>
        <p:nvSpPr>
          <p:cNvPr id="5" name="Rectangle: Rounded Corners 4">
            <a:extLst>
              <a:ext uri="{FF2B5EF4-FFF2-40B4-BE49-F238E27FC236}">
                <a16:creationId xmlns:a16="http://schemas.microsoft.com/office/drawing/2014/main" id="{15A7BD57-EF25-F388-62E0-541838F4579D}"/>
              </a:ext>
            </a:extLst>
          </p:cNvPr>
          <p:cNvSpPr/>
          <p:nvPr/>
        </p:nvSpPr>
        <p:spPr>
          <a:xfrm>
            <a:off x="10267173" y="3086098"/>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Khảo sát</a:t>
            </a:r>
          </a:p>
        </p:txBody>
      </p:sp>
      <p:sp>
        <p:nvSpPr>
          <p:cNvPr id="6" name="Rectangle: Rounded Corners 5">
            <a:extLst>
              <a:ext uri="{FF2B5EF4-FFF2-40B4-BE49-F238E27FC236}">
                <a16:creationId xmlns:a16="http://schemas.microsoft.com/office/drawing/2014/main" id="{FF48D276-2D55-CC1F-156E-83FB5B1C17FA}"/>
              </a:ext>
            </a:extLst>
          </p:cNvPr>
          <p:cNvSpPr/>
          <p:nvPr/>
        </p:nvSpPr>
        <p:spPr>
          <a:xfrm>
            <a:off x="14013576" y="3086100"/>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Báo giá</a:t>
            </a:r>
          </a:p>
        </p:txBody>
      </p:sp>
      <p:sp>
        <p:nvSpPr>
          <p:cNvPr id="8" name="Rectangle: Rounded Corners 7">
            <a:extLst>
              <a:ext uri="{FF2B5EF4-FFF2-40B4-BE49-F238E27FC236}">
                <a16:creationId xmlns:a16="http://schemas.microsoft.com/office/drawing/2014/main" id="{485B2E76-E58F-67FE-59C4-58E9678694A1}"/>
              </a:ext>
            </a:extLst>
          </p:cNvPr>
          <p:cNvSpPr/>
          <p:nvPr/>
        </p:nvSpPr>
        <p:spPr>
          <a:xfrm>
            <a:off x="14006319" y="6896100"/>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Ký Hợp đồng</a:t>
            </a:r>
          </a:p>
        </p:txBody>
      </p:sp>
      <p:sp>
        <p:nvSpPr>
          <p:cNvPr id="10" name="Rectangle: Rounded Corners 9">
            <a:extLst>
              <a:ext uri="{FF2B5EF4-FFF2-40B4-BE49-F238E27FC236}">
                <a16:creationId xmlns:a16="http://schemas.microsoft.com/office/drawing/2014/main" id="{8F6F3BD4-2A20-3732-461B-C0DAA83D6AC1}"/>
              </a:ext>
            </a:extLst>
          </p:cNvPr>
          <p:cNvSpPr/>
          <p:nvPr/>
        </p:nvSpPr>
        <p:spPr>
          <a:xfrm>
            <a:off x="10503938" y="6896098"/>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Thi công lắp đặt</a:t>
            </a:r>
          </a:p>
        </p:txBody>
      </p:sp>
      <p:sp>
        <p:nvSpPr>
          <p:cNvPr id="12" name="Rectangle: Rounded Corners 11">
            <a:extLst>
              <a:ext uri="{FF2B5EF4-FFF2-40B4-BE49-F238E27FC236}">
                <a16:creationId xmlns:a16="http://schemas.microsoft.com/office/drawing/2014/main" id="{5B9846B9-7380-CBF8-0CC2-0913F9E1EF42}"/>
              </a:ext>
            </a:extLst>
          </p:cNvPr>
          <p:cNvSpPr/>
          <p:nvPr/>
        </p:nvSpPr>
        <p:spPr>
          <a:xfrm>
            <a:off x="6599676" y="6896099"/>
            <a:ext cx="2114550" cy="163500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solidFill>
                  <a:schemeClr val="tx1"/>
                </a:solidFill>
              </a:rPr>
              <a:t>HDSD và Đào tạo vận hành</a:t>
            </a:r>
          </a:p>
        </p:txBody>
      </p:sp>
      <p:sp>
        <p:nvSpPr>
          <p:cNvPr id="13" name="Rectangle: Rounded Corners 12">
            <a:extLst>
              <a:ext uri="{FF2B5EF4-FFF2-40B4-BE49-F238E27FC236}">
                <a16:creationId xmlns:a16="http://schemas.microsoft.com/office/drawing/2014/main" id="{38A4C549-C422-2D10-B615-598D7C5E4319}"/>
              </a:ext>
            </a:extLst>
          </p:cNvPr>
          <p:cNvSpPr/>
          <p:nvPr/>
        </p:nvSpPr>
        <p:spPr>
          <a:xfrm>
            <a:off x="2364857" y="6896100"/>
            <a:ext cx="2114550" cy="1635009"/>
          </a:xfrm>
          <a:prstGeom prst="roundRect">
            <a:avLst/>
          </a:prstGeom>
        </p:spPr>
        <p:style>
          <a:lnRef idx="3">
            <a:schemeClr val="lt1"/>
          </a:lnRef>
          <a:fillRef idx="1">
            <a:schemeClr val="accent3"/>
          </a:fillRef>
          <a:effectRef idx="1">
            <a:schemeClr val="accent3"/>
          </a:effectRef>
          <a:fontRef idx="minor">
            <a:schemeClr val="lt1"/>
          </a:fontRef>
        </p:style>
        <p:txBody>
          <a:bodyPr rtlCol="0" anchor="ctr"/>
          <a:lstStyle/>
          <a:p>
            <a:pPr algn="ctr"/>
            <a:r>
              <a:rPr lang="en-US" sz="2400">
                <a:solidFill>
                  <a:schemeClr val="tx1"/>
                </a:solidFill>
              </a:rPr>
              <a:t>Nghiệm thu và thanh toán</a:t>
            </a:r>
          </a:p>
        </p:txBody>
      </p:sp>
      <p:cxnSp>
        <p:nvCxnSpPr>
          <p:cNvPr id="14" name="Straight Arrow Connector 13">
            <a:extLst>
              <a:ext uri="{FF2B5EF4-FFF2-40B4-BE49-F238E27FC236}">
                <a16:creationId xmlns:a16="http://schemas.microsoft.com/office/drawing/2014/main" id="{F8178F3E-F189-52A2-324B-9D133E383123}"/>
              </a:ext>
            </a:extLst>
          </p:cNvPr>
          <p:cNvCxnSpPr>
            <a:cxnSpLocks/>
            <a:stCxn id="2" idx="3"/>
            <a:endCxn id="3" idx="1"/>
          </p:cNvCxnSpPr>
          <p:nvPr/>
        </p:nvCxnSpPr>
        <p:spPr>
          <a:xfrm>
            <a:off x="4648557" y="3903604"/>
            <a:ext cx="2035694" cy="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BA7C410E-B242-6B45-EDB3-9AF2114252F8}"/>
              </a:ext>
            </a:extLst>
          </p:cNvPr>
          <p:cNvCxnSpPr>
            <a:cxnSpLocks/>
            <a:stCxn id="3" idx="3"/>
            <a:endCxn id="5" idx="1"/>
          </p:cNvCxnSpPr>
          <p:nvPr/>
        </p:nvCxnSpPr>
        <p:spPr>
          <a:xfrm flipV="1">
            <a:off x="8798801" y="3903603"/>
            <a:ext cx="1468372" cy="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33E1DD97-568B-723C-9048-BF5697780521}"/>
              </a:ext>
            </a:extLst>
          </p:cNvPr>
          <p:cNvCxnSpPr>
            <a:cxnSpLocks/>
            <a:stCxn id="5" idx="3"/>
            <a:endCxn id="6" idx="1"/>
          </p:cNvCxnSpPr>
          <p:nvPr/>
        </p:nvCxnSpPr>
        <p:spPr>
          <a:xfrm>
            <a:off x="12381723" y="3903603"/>
            <a:ext cx="1631853"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8C16D83-972E-C2AD-E704-BC80F97B9B25}"/>
              </a:ext>
            </a:extLst>
          </p:cNvPr>
          <p:cNvCxnSpPr>
            <a:cxnSpLocks/>
            <a:stCxn id="6" idx="2"/>
            <a:endCxn id="8" idx="0"/>
          </p:cNvCxnSpPr>
          <p:nvPr/>
        </p:nvCxnSpPr>
        <p:spPr>
          <a:xfrm flipH="1">
            <a:off x="15063594" y="4721109"/>
            <a:ext cx="7257" cy="21749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660E79DF-C3EA-CB27-E4D5-1C31D9FE1F0A}"/>
              </a:ext>
            </a:extLst>
          </p:cNvPr>
          <p:cNvCxnSpPr>
            <a:cxnSpLocks/>
            <a:stCxn id="8" idx="1"/>
            <a:endCxn id="10" idx="3"/>
          </p:cNvCxnSpPr>
          <p:nvPr/>
        </p:nvCxnSpPr>
        <p:spPr>
          <a:xfrm flipH="1" flipV="1">
            <a:off x="12618488" y="7713603"/>
            <a:ext cx="1387831" cy="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637D233A-57BD-8843-239F-BCF7A89E0C26}"/>
              </a:ext>
            </a:extLst>
          </p:cNvPr>
          <p:cNvCxnSpPr>
            <a:cxnSpLocks/>
            <a:stCxn id="10" idx="1"/>
            <a:endCxn id="12" idx="3"/>
          </p:cNvCxnSpPr>
          <p:nvPr/>
        </p:nvCxnSpPr>
        <p:spPr>
          <a:xfrm flipH="1">
            <a:off x="8714226" y="7713603"/>
            <a:ext cx="1789712"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99E0491F-E2CC-77A6-4249-D4F3BF3C281C}"/>
              </a:ext>
            </a:extLst>
          </p:cNvPr>
          <p:cNvCxnSpPr>
            <a:cxnSpLocks/>
            <a:stCxn id="12" idx="1"/>
            <a:endCxn id="13" idx="3"/>
          </p:cNvCxnSpPr>
          <p:nvPr/>
        </p:nvCxnSpPr>
        <p:spPr>
          <a:xfrm flipH="1">
            <a:off x="4479407" y="7713604"/>
            <a:ext cx="2120269"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39807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3F078D0-5746-DC1A-2D25-4AF607FD779F}"/>
              </a:ext>
            </a:extLst>
          </p:cNvPr>
          <p:cNvSpPr txBox="1">
            <a:spLocks/>
          </p:cNvSpPr>
          <p:nvPr/>
        </p:nvSpPr>
        <p:spPr>
          <a:xfrm>
            <a:off x="2422559" y="598511"/>
            <a:ext cx="9286877" cy="795338"/>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800" b="1">
                <a:latin typeface="Arial" panose="020B0604020202020204" pitchFamily="34" charset="0"/>
                <a:cs typeface="Arial" panose="020B0604020202020204" pitchFamily="34" charset="0"/>
              </a:rPr>
              <a:t>Báo giá</a:t>
            </a:r>
          </a:p>
        </p:txBody>
      </p:sp>
      <p:pic>
        <p:nvPicPr>
          <p:cNvPr id="7" name="Picture 6">
            <a:extLst>
              <a:ext uri="{FF2B5EF4-FFF2-40B4-BE49-F238E27FC236}">
                <a16:creationId xmlns:a16="http://schemas.microsoft.com/office/drawing/2014/main" id="{D4228F30-7F57-8CBF-1F21-CF5DB56C8C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5263" y="190064"/>
            <a:ext cx="1462088" cy="1203785"/>
          </a:xfrm>
          <a:prstGeom prst="rect">
            <a:avLst/>
          </a:prstGeom>
        </p:spPr>
      </p:pic>
      <p:sp>
        <p:nvSpPr>
          <p:cNvPr id="15" name="Content Placeholder 14">
            <a:extLst>
              <a:ext uri="{FF2B5EF4-FFF2-40B4-BE49-F238E27FC236}">
                <a16:creationId xmlns:a16="http://schemas.microsoft.com/office/drawing/2014/main" id="{AB09DCE7-D9E6-E7C0-FEC0-1B9B2236B2A8}"/>
              </a:ext>
            </a:extLst>
          </p:cNvPr>
          <p:cNvSpPr>
            <a:spLocks noGrp="1"/>
          </p:cNvSpPr>
          <p:nvPr>
            <p:ph idx="1"/>
          </p:nvPr>
        </p:nvSpPr>
        <p:spPr>
          <a:xfrm>
            <a:off x="1822484" y="1977992"/>
            <a:ext cx="14643033" cy="7320014"/>
          </a:xfrm>
        </p:spPr>
        <p:txBody>
          <a:bodyPr>
            <a:normAutofit/>
          </a:bodyPr>
          <a:lstStyle/>
          <a:p>
            <a:pPr marL="771525" indent="-771525">
              <a:buAutoNum type="arabicPeriod"/>
            </a:pPr>
            <a:r>
              <a:rPr lang="vi-VN" sz="3600" b="1">
                <a:latin typeface="Arial (Body)"/>
              </a:rPr>
              <a:t>Đơn giá thẻ: </a:t>
            </a:r>
            <a:r>
              <a:rPr lang="en-US" sz="3600" b="1">
                <a:latin typeface="Arial (Body)"/>
              </a:rPr>
              <a:t>130.000 vnđ/ thẻ/ khóa học </a:t>
            </a:r>
            <a:r>
              <a:rPr lang="en-US" sz="3600">
                <a:latin typeface="Arial (Body)"/>
              </a:rPr>
              <a:t>(đã bao gồm VAT)</a:t>
            </a:r>
          </a:p>
          <a:p>
            <a:pPr marL="0" indent="0">
              <a:buNone/>
            </a:pPr>
            <a:r>
              <a:rPr lang="en-US" sz="3600" b="1">
                <a:latin typeface="Arial (Body)"/>
              </a:rPr>
              <a:t> </a:t>
            </a:r>
            <a:r>
              <a:rPr lang="en-US" sz="3600" u="sng">
                <a:latin typeface="Arial (Body)"/>
              </a:rPr>
              <a:t>Bao gồm:</a:t>
            </a:r>
          </a:p>
          <a:p>
            <a:pPr>
              <a:buFontTx/>
              <a:buChar char="-"/>
            </a:pPr>
            <a:r>
              <a:rPr lang="en-US" sz="3600">
                <a:latin typeface="Arial (Body)"/>
              </a:rPr>
              <a:t>In thẻ: 100.000 vnđ/HS/Khóa học</a:t>
            </a:r>
          </a:p>
          <a:p>
            <a:pPr>
              <a:buFontTx/>
              <a:buChar char="-"/>
            </a:pPr>
            <a:r>
              <a:rPr lang="en-US" sz="3600">
                <a:latin typeface="Arial (Body)"/>
              </a:rPr>
              <a:t>Phí chụp ảnh: 12.000vnđ/ file ảnh </a:t>
            </a:r>
            <a:r>
              <a:rPr lang="en-US" sz="3600" i="1">
                <a:latin typeface="Arial (Body)"/>
              </a:rPr>
              <a:t>(nhà trường có thể chủ động)</a:t>
            </a:r>
          </a:p>
          <a:p>
            <a:pPr>
              <a:buFontTx/>
              <a:buChar char="-"/>
            </a:pPr>
            <a:r>
              <a:rPr lang="en-US" sz="3600">
                <a:latin typeface="Arial (Body)"/>
              </a:rPr>
              <a:t>Bao, dây đeo: 15.000vnđ/bao, dây </a:t>
            </a:r>
            <a:r>
              <a:rPr lang="en-US" sz="3600" i="1">
                <a:latin typeface="Arial (Body)"/>
              </a:rPr>
              <a:t>(nhà trường có thể chủ động)</a:t>
            </a:r>
          </a:p>
          <a:p>
            <a:pPr marL="0" indent="0">
              <a:buNone/>
            </a:pPr>
            <a:r>
              <a:rPr lang="en-US" sz="3600" b="1">
                <a:latin typeface="Arial (Body)"/>
              </a:rPr>
              <a:t>2. Thẻ mất in lại: 40.000vnđ/ thẻ</a:t>
            </a:r>
          </a:p>
          <a:p>
            <a:pPr marL="0" indent="0">
              <a:buNone/>
            </a:pPr>
            <a:r>
              <a:rPr lang="en-US" sz="3600" b="1">
                <a:latin typeface="Arial (Body)"/>
              </a:rPr>
              <a:t>3. Bảo hành: </a:t>
            </a:r>
          </a:p>
          <a:p>
            <a:pPr>
              <a:buFontTx/>
              <a:buChar char="-"/>
            </a:pPr>
            <a:r>
              <a:rPr lang="en-US" sz="3600">
                <a:latin typeface="Arial (Body)"/>
              </a:rPr>
              <a:t>12 tháng đối với phần thiết bị</a:t>
            </a:r>
          </a:p>
          <a:p>
            <a:pPr marL="0" indent="0">
              <a:buNone/>
            </a:pPr>
            <a:r>
              <a:rPr lang="en-US" sz="3600" b="1">
                <a:latin typeface="Arial (Body)"/>
              </a:rPr>
              <a:t>4. Bảo trì: Có 2 lựa chọn.</a:t>
            </a:r>
          </a:p>
          <a:p>
            <a:pPr>
              <a:buFontTx/>
              <a:buChar char="-"/>
            </a:pPr>
            <a:r>
              <a:rPr lang="en-US" sz="3600">
                <a:latin typeface="Arial (Body)"/>
              </a:rPr>
              <a:t>Pa1: Ký hợp đồng bảo trì háng năm: 10% giá trị hợp đồng/ năm</a:t>
            </a:r>
          </a:p>
          <a:p>
            <a:pPr>
              <a:buFontTx/>
              <a:buChar char="-"/>
            </a:pPr>
            <a:r>
              <a:rPr lang="vi-VN" sz="3600">
                <a:latin typeface="Arial (Body)"/>
              </a:rPr>
              <a:t>P</a:t>
            </a:r>
            <a:r>
              <a:rPr lang="en-US" sz="3600">
                <a:latin typeface="Arial (Body)"/>
              </a:rPr>
              <a:t>a</a:t>
            </a:r>
            <a:r>
              <a:rPr lang="vi-VN" sz="3600">
                <a:latin typeface="Arial (Body)"/>
              </a:rPr>
              <a:t>2: Lỗi, hỏng nhà trường báo, công ty sẽ báo giá theo sự vụ</a:t>
            </a:r>
            <a:endParaRPr lang="en-US" sz="3600">
              <a:latin typeface="Arial (Body)"/>
            </a:endParaRPr>
          </a:p>
          <a:p>
            <a:pPr>
              <a:buFontTx/>
              <a:buChar char="-"/>
            </a:pPr>
            <a:endParaRPr lang="en-US" sz="3600"/>
          </a:p>
        </p:txBody>
      </p:sp>
    </p:spTree>
    <p:extLst>
      <p:ext uri="{BB962C8B-B14F-4D97-AF65-F5344CB8AC3E}">
        <p14:creationId xmlns:p14="http://schemas.microsoft.com/office/powerpoint/2010/main" val="338371398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Content Placeholder 2">
            <a:extLst>
              <a:ext uri="{FF2B5EF4-FFF2-40B4-BE49-F238E27FC236}">
                <a16:creationId xmlns:a16="http://schemas.microsoft.com/office/drawing/2014/main" id="{6ABCE395-3BA7-8EDE-76B6-2D61527028F1}"/>
              </a:ext>
            </a:extLst>
          </p:cNvPr>
          <p:cNvSpPr txBox="1">
            <a:spLocks/>
          </p:cNvSpPr>
          <p:nvPr/>
        </p:nvSpPr>
        <p:spPr>
          <a:xfrm>
            <a:off x="838200" y="2992208"/>
            <a:ext cx="9732343" cy="2626183"/>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lnSpc>
                <a:spcPct val="120000"/>
              </a:lnSpc>
              <a:spcAft>
                <a:spcPts val="600"/>
              </a:spcAft>
              <a:buFont typeface="Arial" panose="020B0604020202020204" pitchFamily="34" charset="0"/>
              <a:buNone/>
            </a:pPr>
            <a:r>
              <a:rPr lang="en-US" sz="2400" b="1">
                <a:latin typeface="Arial" panose="020B0604020202020204" pitchFamily="34" charset="0"/>
                <a:cs typeface="Arial" panose="020B0604020202020204" pitchFamily="34" charset="0"/>
              </a:rPr>
              <a:t>eNetViet </a:t>
            </a:r>
            <a:r>
              <a:rPr lang="en-US" sz="2400">
                <a:latin typeface="Arial" panose="020B0604020202020204" pitchFamily="34" charset="0"/>
                <a:cs typeface="Arial" panose="020B0604020202020204" pitchFamily="34" charset="0"/>
              </a:rPr>
              <a:t>l</a:t>
            </a:r>
            <a:r>
              <a:rPr lang="vi-VN" sz="2400">
                <a:latin typeface="Arial" panose="020B0604020202020204" pitchFamily="34" charset="0"/>
                <a:cs typeface="Arial" panose="020B0604020202020204" pitchFamily="34" charset="0"/>
              </a:rPr>
              <a:t>à </a:t>
            </a:r>
            <a:r>
              <a:rPr lang="en-US" sz="2400">
                <a:latin typeface="Arial" panose="020B0604020202020204" pitchFamily="34" charset="0"/>
                <a:cs typeface="Arial" panose="020B0604020202020204" pitchFamily="34" charset="0"/>
              </a:rPr>
              <a:t>ứ</a:t>
            </a:r>
            <a:r>
              <a:rPr lang="vi-VN" sz="2400">
                <a:latin typeface="Arial" panose="020B0604020202020204" pitchFamily="34" charset="0"/>
                <a:cs typeface="Arial" panose="020B0604020202020204" pitchFamily="34" charset="0"/>
              </a:rPr>
              <a:t>ng dụng</a:t>
            </a:r>
            <a:r>
              <a:rPr lang="en-US" sz="2400">
                <a:latin typeface="Arial" panose="020B0604020202020204" pitchFamily="34" charset="0"/>
                <a:cs typeface="Arial" panose="020B0604020202020204" pitchFamily="34" charset="0"/>
              </a:rPr>
              <a:t> liên lạc điện tử, kết nối giữa Nhà trường và Gia đình, nhằm truyền tải thông tin về tình hình kết quả học tập, hình ảnh hoạt động của học sinh và nhà trường đến cha mẹ học sinh. Đồng thời là công cụ hỗ trợ CBQL ngành giáo dục trong công tác chỉ đạo điều hành, tổng hợp thống kê báo cáo từ cấp Sở GDĐT, Phòng GDĐT đến đơn vị trường học.</a:t>
            </a:r>
          </a:p>
        </p:txBody>
      </p:sp>
      <p:sp>
        <p:nvSpPr>
          <p:cNvPr id="4" name="TextBox 3">
            <a:extLst>
              <a:ext uri="{FF2B5EF4-FFF2-40B4-BE49-F238E27FC236}">
                <a16:creationId xmlns:a16="http://schemas.microsoft.com/office/drawing/2014/main" id="{2ED18C0E-6086-59C5-B549-A37F132179B9}"/>
              </a:ext>
            </a:extLst>
          </p:cNvPr>
          <p:cNvSpPr txBox="1"/>
          <p:nvPr/>
        </p:nvSpPr>
        <p:spPr>
          <a:xfrm>
            <a:off x="654108" y="819847"/>
            <a:ext cx="10359572" cy="1569660"/>
          </a:xfrm>
          <a:prstGeom prst="rect">
            <a:avLst/>
          </a:prstGeom>
          <a:noFill/>
        </p:spPr>
        <p:txBody>
          <a:bodyPr wrap="square">
            <a:spAutoFit/>
          </a:bodyPr>
          <a:lstStyle/>
          <a:p>
            <a:r>
              <a:rPr lang="vi-VN" sz="4800" b="1">
                <a:latin typeface="Arial" panose="020B0604020202020204" pitchFamily="34" charset="0"/>
                <a:cs typeface="Arial" panose="020B0604020202020204" pitchFamily="34" charset="0"/>
              </a:rPr>
              <a:t>4. </a:t>
            </a:r>
            <a:r>
              <a:rPr lang="en-US" sz="4800" b="1">
                <a:latin typeface="Arial" panose="020B0604020202020204" pitchFamily="34" charset="0"/>
                <a:cs typeface="Arial" panose="020B0604020202020204" pitchFamily="34" charset="0"/>
              </a:rPr>
              <a:t>Ứng dụng chỉ đạo điều hành &amp; </a:t>
            </a:r>
            <a:endParaRPr lang="vi-VN" sz="4800" b="1">
              <a:latin typeface="Arial" panose="020B0604020202020204" pitchFamily="34" charset="0"/>
              <a:cs typeface="Arial" panose="020B0604020202020204" pitchFamily="34" charset="0"/>
            </a:endParaRPr>
          </a:p>
          <a:p>
            <a:r>
              <a:rPr lang="en-US" sz="4800" b="1">
                <a:latin typeface="Arial" panose="020B0604020202020204" pitchFamily="34" charset="0"/>
                <a:cs typeface="Arial" panose="020B0604020202020204" pitchFamily="34" charset="0"/>
              </a:rPr>
              <a:t>truyền thông giáo dục eNetViet</a:t>
            </a:r>
            <a:endParaRPr lang="en-US" sz="4800" b="1"/>
          </a:p>
        </p:txBody>
      </p:sp>
      <p:sp>
        <p:nvSpPr>
          <p:cNvPr id="2" name="Rectangle: Top Corners One Rounded and One Snipped 1">
            <a:extLst>
              <a:ext uri="{FF2B5EF4-FFF2-40B4-BE49-F238E27FC236}">
                <a16:creationId xmlns:a16="http://schemas.microsoft.com/office/drawing/2014/main" id="{1442AC22-2779-3AF1-0B18-71B73DC6F1D9}"/>
              </a:ext>
            </a:extLst>
          </p:cNvPr>
          <p:cNvSpPr/>
          <p:nvPr/>
        </p:nvSpPr>
        <p:spPr>
          <a:xfrm>
            <a:off x="2037629" y="6134100"/>
            <a:ext cx="7592529" cy="3159741"/>
          </a:xfrm>
          <a:prstGeom prst="snipRoundRect">
            <a:avLst/>
          </a:prstGeom>
          <a:ln/>
        </p:spPr>
        <p:style>
          <a:lnRef idx="2">
            <a:schemeClr val="dk1"/>
          </a:lnRef>
          <a:fillRef idx="1">
            <a:schemeClr val="lt1"/>
          </a:fillRef>
          <a:effectRef idx="0">
            <a:schemeClr val="dk1"/>
          </a:effectRef>
          <a:fontRef idx="minor">
            <a:schemeClr val="dk1"/>
          </a:fontRef>
        </p:style>
        <p:txBody>
          <a:bodyPr rtlCol="0" anchor="ctr"/>
          <a:lstStyle/>
          <a:p>
            <a:pPr marL="0" indent="0" algn="ctr">
              <a:lnSpc>
                <a:spcPct val="110000"/>
              </a:lnSpc>
              <a:spcAft>
                <a:spcPts val="600"/>
              </a:spcAft>
              <a:buFont typeface="Arial" panose="020B0604020202020204" pitchFamily="34" charset="0"/>
              <a:buNone/>
            </a:pPr>
            <a:r>
              <a:rPr lang="en-US" sz="2800" b="1">
                <a:latin typeface="Arial" panose="020B0604020202020204" pitchFamily="34" charset="0"/>
                <a:cs typeface="Arial" panose="020B0604020202020204" pitchFamily="34" charset="0"/>
              </a:rPr>
              <a:t>Văn bản hướng dẫn:</a:t>
            </a:r>
          </a:p>
          <a:p>
            <a:pPr marL="0" indent="0" algn="ctr">
              <a:lnSpc>
                <a:spcPct val="110000"/>
              </a:lnSpc>
              <a:spcAft>
                <a:spcPts val="600"/>
              </a:spcAft>
              <a:buFont typeface="Arial" panose="020B0604020202020204" pitchFamily="34" charset="0"/>
              <a:buNone/>
            </a:pPr>
            <a:r>
              <a:rPr lang="en-US" sz="2800" b="1">
                <a:latin typeface="Arial" panose="020B0604020202020204" pitchFamily="34" charset="0"/>
                <a:cs typeface="Arial" panose="020B0604020202020204" pitchFamily="34" charset="0"/>
              </a:rPr>
              <a:t>Công văn 2868/SGDĐT ngày 08/09/2020, Công văn 4427/SGDĐT ngày 16/12/2020; CV 3002/SGDĐT ngày 26/8/2021. </a:t>
            </a:r>
          </a:p>
        </p:txBody>
      </p:sp>
      <p:pic>
        <p:nvPicPr>
          <p:cNvPr id="3" name="Picture 2">
            <a:extLst>
              <a:ext uri="{FF2B5EF4-FFF2-40B4-BE49-F238E27FC236}">
                <a16:creationId xmlns:a16="http://schemas.microsoft.com/office/drawing/2014/main" id="{63AF3FEC-44A8-C0BC-D424-A0A0B2FE4B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92000" y="839804"/>
            <a:ext cx="4517013" cy="9054542"/>
          </a:xfrm>
          <a:prstGeom prst="rect">
            <a:avLst/>
          </a:prstGeom>
        </p:spPr>
      </p:pic>
    </p:spTree>
    <p:extLst>
      <p:ext uri="{BB962C8B-B14F-4D97-AF65-F5344CB8AC3E}">
        <p14:creationId xmlns:p14="http://schemas.microsoft.com/office/powerpoint/2010/main" val="183881229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ontent Placeholder 2">
            <a:extLst>
              <a:ext uri="{FF2B5EF4-FFF2-40B4-BE49-F238E27FC236}">
                <a16:creationId xmlns:a16="http://schemas.microsoft.com/office/drawing/2014/main" id="{DBDEF32C-5061-FEE4-8605-9EC2888558E1}"/>
              </a:ext>
            </a:extLst>
          </p:cNvPr>
          <p:cNvSpPr txBox="1">
            <a:spLocks/>
          </p:cNvSpPr>
          <p:nvPr/>
        </p:nvSpPr>
        <p:spPr>
          <a:xfrm>
            <a:off x="981808" y="2095500"/>
            <a:ext cx="7247792" cy="7848600"/>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Aft>
                <a:spcPts val="600"/>
              </a:spcAft>
              <a:buNone/>
            </a:pPr>
            <a:r>
              <a:rPr lang="en-US">
                <a:latin typeface="Arial" panose="020B0604020202020204" pitchFamily="34" charset="0"/>
                <a:cs typeface="Arial" panose="020B0604020202020204" pitchFamily="34" charset="0"/>
              </a:rPr>
              <a:t> </a:t>
            </a:r>
            <a:r>
              <a:rPr lang="en-US" b="1">
                <a:latin typeface="Arial" panose="020B0604020202020204" pitchFamily="34" charset="0"/>
                <a:cs typeface="Arial" panose="020B0604020202020204" pitchFamily="34" charset="0"/>
              </a:rPr>
              <a:t>NHÀ TRƯỜNG:</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Kênh truyền thông tương tác chủ động đến CMHS</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Kênh liên lạc đa phương tiện giữa Gia đình và Nhà trường (tương tác 2 chiều)</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Quản lý chuyên cần (HS đi học nghỉ học theo time thực)</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Tổng hợp thống kê số liệu giáo dục</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Hỗ trợ công tác chuyên môn cho giáo viên: Điểm danh chuyên cần, nhập điểm, giao nhiệm vụ học tập</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Quản lý bán trú, chấm ăn</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Tổ chức các cuộc thi online trên ứng dụng</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Thiết lập khảo sát, đăng ký online…</a:t>
            </a:r>
          </a:p>
          <a:p>
            <a:pPr algn="just">
              <a:lnSpc>
                <a:spcPct val="110000"/>
              </a:lnSpc>
              <a:spcAft>
                <a:spcPts val="600"/>
              </a:spcAft>
              <a:buFontTx/>
              <a:buChar char="-"/>
            </a:pPr>
            <a:endParaRPr lang="en-US">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FD60305E-3C78-BDE3-79C4-AE8CF0EA49A6}"/>
              </a:ext>
            </a:extLst>
          </p:cNvPr>
          <p:cNvSpPr txBox="1"/>
          <p:nvPr/>
        </p:nvSpPr>
        <p:spPr>
          <a:xfrm>
            <a:off x="6402614" y="647700"/>
            <a:ext cx="5482772" cy="923330"/>
          </a:xfrm>
          <a:prstGeom prst="rect">
            <a:avLst/>
          </a:prstGeom>
          <a:noFill/>
        </p:spPr>
        <p:txBody>
          <a:bodyPr wrap="square">
            <a:spAutoFit/>
          </a:bodyPr>
          <a:lstStyle/>
          <a:p>
            <a:r>
              <a:rPr lang="en-US" sz="5400" b="1">
                <a:latin typeface="Arial" panose="020B0604020202020204" pitchFamily="34" charset="0"/>
                <a:cs typeface="Arial" panose="020B0604020202020204" pitchFamily="34" charset="0"/>
              </a:rPr>
              <a:t>Lợi ích eNetViet</a:t>
            </a:r>
            <a:endParaRPr lang="en-US" sz="5400" b="1"/>
          </a:p>
        </p:txBody>
      </p:sp>
      <p:sp>
        <p:nvSpPr>
          <p:cNvPr id="4" name="Content Placeholder 2">
            <a:extLst>
              <a:ext uri="{FF2B5EF4-FFF2-40B4-BE49-F238E27FC236}">
                <a16:creationId xmlns:a16="http://schemas.microsoft.com/office/drawing/2014/main" id="{08CFE153-6E07-7E8E-4714-0EC498DA7055}"/>
              </a:ext>
            </a:extLst>
          </p:cNvPr>
          <p:cNvSpPr txBox="1">
            <a:spLocks/>
          </p:cNvSpPr>
          <p:nvPr/>
        </p:nvSpPr>
        <p:spPr>
          <a:xfrm>
            <a:off x="10058400" y="2095500"/>
            <a:ext cx="7086600" cy="728875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Aft>
                <a:spcPts val="600"/>
              </a:spcAft>
              <a:buNone/>
            </a:pPr>
            <a:r>
              <a:rPr lang="en-US" b="1">
                <a:latin typeface="Arial" panose="020B0604020202020204" pitchFamily="34" charset="0"/>
                <a:cs typeface="Arial" panose="020B0604020202020204" pitchFamily="34" charset="0"/>
              </a:rPr>
              <a:t>CHA MẸ HỌC SINH:</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CMHS nhận thông báo, thông tin, tra cứu kết quả học tập, điểm số và hoạt động của con ở trường, trao đổi 2 chiều với giáo viên. </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Thanh toán các khoản thu đơn giản và nhanh</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Xin nghỉ học online, TKB, Thực đơn bữa ăn</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Đăng và theo dõi hoạt động hình ảnh của con, lớp và trường thường xuyên</a:t>
            </a:r>
          </a:p>
          <a:p>
            <a:pPr algn="just">
              <a:lnSpc>
                <a:spcPct val="110000"/>
              </a:lnSpc>
              <a:spcAft>
                <a:spcPts val="600"/>
              </a:spcAft>
              <a:buFontTx/>
              <a:buChar char="-"/>
            </a:pPr>
            <a:r>
              <a:rPr lang="en-US">
                <a:latin typeface="Arial" panose="020B0604020202020204" pitchFamily="34" charset="0"/>
                <a:cs typeface="Arial" panose="020B0604020202020204" pitchFamily="34" charset="0"/>
              </a:rPr>
              <a:t>Trao đổi với giáo viên hoặc nhóm chart như các MXH khác.</a:t>
            </a:r>
          </a:p>
        </p:txBody>
      </p:sp>
    </p:spTree>
    <p:extLst>
      <p:ext uri="{BB962C8B-B14F-4D97-AF65-F5344CB8AC3E}">
        <p14:creationId xmlns:p14="http://schemas.microsoft.com/office/powerpoint/2010/main" val="3813334126"/>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srcRect/>
          <a:stretch>
            <a:fillRect/>
          </a:stretch>
        </p:blipFill>
        <p:spPr>
          <a:xfrm>
            <a:off x="457200" y="6451232"/>
            <a:ext cx="17145000" cy="3501288"/>
          </a:xfrm>
          <a:prstGeom prst="rect">
            <a:avLst/>
          </a:prstGeom>
        </p:spPr>
      </p:pic>
      <p:sp>
        <p:nvSpPr>
          <p:cNvPr id="7" name="TextBox 7"/>
          <p:cNvSpPr txBox="1"/>
          <p:nvPr/>
        </p:nvSpPr>
        <p:spPr>
          <a:xfrm>
            <a:off x="1028700" y="879761"/>
            <a:ext cx="16116300" cy="1256754"/>
          </a:xfrm>
          <a:prstGeom prst="rect">
            <a:avLst/>
          </a:prstGeom>
        </p:spPr>
        <p:txBody>
          <a:bodyPr wrap="square" lIns="0" tIns="0" rIns="0" bIns="0" rtlCol="0" anchor="t">
            <a:spAutoFit/>
          </a:bodyPr>
          <a:lstStyle/>
          <a:p>
            <a:pPr>
              <a:lnSpc>
                <a:spcPts val="4915"/>
              </a:lnSpc>
            </a:pPr>
            <a:r>
              <a:rPr lang="en-US" sz="4469">
                <a:latin typeface="Arial" panose="020B0604020202020204" pitchFamily="34" charset="0"/>
                <a:cs typeface="Arial" panose="020B0604020202020204" pitchFamily="34" charset="0"/>
              </a:rPr>
              <a:t>QIG LÀ ĐƠN VỊ TƯ VẤN, XÂY DỰNG &amp; VẬN HÀNH HỆ THỐNG CSDL BỘ GD&amp;ĐT</a:t>
            </a:r>
          </a:p>
        </p:txBody>
      </p:sp>
      <p:sp>
        <p:nvSpPr>
          <p:cNvPr id="8" name="TextBox 8"/>
          <p:cNvSpPr txBox="1"/>
          <p:nvPr/>
        </p:nvSpPr>
        <p:spPr>
          <a:xfrm>
            <a:off x="1143000" y="2426656"/>
            <a:ext cx="16002000" cy="963725"/>
          </a:xfrm>
          <a:prstGeom prst="rect">
            <a:avLst/>
          </a:prstGeom>
        </p:spPr>
        <p:txBody>
          <a:bodyPr wrap="square" lIns="0" tIns="0" rIns="0" bIns="0" rtlCol="0" anchor="t">
            <a:spAutoFit/>
          </a:bodyPr>
          <a:lstStyle/>
          <a:p>
            <a:pPr>
              <a:lnSpc>
                <a:spcPts val="3919"/>
              </a:lnSpc>
              <a:spcBef>
                <a:spcPct val="0"/>
              </a:spcBef>
            </a:pPr>
            <a:r>
              <a:rPr lang="en-US" sz="2799" spc="-27">
                <a:latin typeface="Arial" panose="020B0604020202020204" pitchFamily="34" charset="0"/>
                <a:cs typeface="Arial" panose="020B0604020202020204" pitchFamily="34" charset="0"/>
              </a:rPr>
              <a:t>Với gần 20 năm kinh nghiệm trong triển khai thành công nhiều sản phẩm và dịch vụ CNTT trong lĩnh vực GD&amp;ĐT.</a:t>
            </a:r>
          </a:p>
        </p:txBody>
      </p:sp>
      <p:sp>
        <p:nvSpPr>
          <p:cNvPr id="9" name="TextBox 9"/>
          <p:cNvSpPr txBox="1"/>
          <p:nvPr/>
        </p:nvSpPr>
        <p:spPr>
          <a:xfrm>
            <a:off x="3137295" y="4225330"/>
            <a:ext cx="3219642" cy="918170"/>
          </a:xfrm>
          <a:prstGeom prst="rect">
            <a:avLst/>
          </a:prstGeom>
        </p:spPr>
        <p:txBody>
          <a:bodyPr lIns="0" tIns="0" rIns="0" bIns="0" rtlCol="0" anchor="t">
            <a:spAutoFit/>
          </a:bodyPr>
          <a:lstStyle/>
          <a:p>
            <a:pPr>
              <a:lnSpc>
                <a:spcPts val="7040"/>
              </a:lnSpc>
            </a:pPr>
            <a:r>
              <a:rPr lang="en-US" sz="6400">
                <a:latin typeface="Arial" panose="020B0604020202020204" pitchFamily="34" charset="0"/>
                <a:cs typeface="Arial" panose="020B0604020202020204" pitchFamily="34" charset="0"/>
              </a:rPr>
              <a:t>18.000+</a:t>
            </a:r>
          </a:p>
        </p:txBody>
      </p:sp>
      <p:sp>
        <p:nvSpPr>
          <p:cNvPr id="10" name="TextBox 10"/>
          <p:cNvSpPr txBox="1"/>
          <p:nvPr/>
        </p:nvSpPr>
        <p:spPr>
          <a:xfrm>
            <a:off x="8610600" y="4225330"/>
            <a:ext cx="2190929" cy="918170"/>
          </a:xfrm>
          <a:prstGeom prst="rect">
            <a:avLst/>
          </a:prstGeom>
        </p:spPr>
        <p:txBody>
          <a:bodyPr lIns="0" tIns="0" rIns="0" bIns="0" rtlCol="0" anchor="t">
            <a:spAutoFit/>
          </a:bodyPr>
          <a:lstStyle/>
          <a:p>
            <a:pPr>
              <a:lnSpc>
                <a:spcPts val="7040"/>
              </a:lnSpc>
            </a:pPr>
            <a:r>
              <a:rPr lang="en-US" sz="6400">
                <a:latin typeface="Arial" panose="020B0604020202020204" pitchFamily="34" charset="0"/>
                <a:cs typeface="Arial" panose="020B0604020202020204" pitchFamily="34" charset="0"/>
              </a:rPr>
              <a:t>2TR+</a:t>
            </a:r>
          </a:p>
        </p:txBody>
      </p:sp>
      <p:sp>
        <p:nvSpPr>
          <p:cNvPr id="11" name="TextBox 11"/>
          <p:cNvSpPr txBox="1"/>
          <p:nvPr/>
        </p:nvSpPr>
        <p:spPr>
          <a:xfrm>
            <a:off x="13413369" y="4225330"/>
            <a:ext cx="1629813" cy="909955"/>
          </a:xfrm>
          <a:prstGeom prst="rect">
            <a:avLst/>
          </a:prstGeom>
        </p:spPr>
        <p:txBody>
          <a:bodyPr lIns="0" tIns="0" rIns="0" bIns="0" rtlCol="0" anchor="t">
            <a:spAutoFit/>
          </a:bodyPr>
          <a:lstStyle/>
          <a:p>
            <a:pPr>
              <a:lnSpc>
                <a:spcPts val="7040"/>
              </a:lnSpc>
            </a:pPr>
            <a:r>
              <a:rPr lang="en-US" sz="6400">
                <a:latin typeface="Arial" panose="020B0604020202020204" pitchFamily="34" charset="0"/>
                <a:cs typeface="Arial" panose="020B0604020202020204" pitchFamily="34" charset="0"/>
              </a:rPr>
              <a:t>10+</a:t>
            </a:r>
          </a:p>
        </p:txBody>
      </p:sp>
      <p:sp>
        <p:nvSpPr>
          <p:cNvPr id="12" name="TextBox 12"/>
          <p:cNvSpPr txBox="1"/>
          <p:nvPr/>
        </p:nvSpPr>
        <p:spPr>
          <a:xfrm>
            <a:off x="2822755" y="5106380"/>
            <a:ext cx="3848722" cy="463588"/>
          </a:xfrm>
          <a:prstGeom prst="rect">
            <a:avLst/>
          </a:prstGeom>
        </p:spPr>
        <p:style>
          <a:lnRef idx="3">
            <a:schemeClr val="lt1"/>
          </a:lnRef>
          <a:fillRef idx="1">
            <a:schemeClr val="accent5"/>
          </a:fillRef>
          <a:effectRef idx="1">
            <a:schemeClr val="accent5"/>
          </a:effectRef>
          <a:fontRef idx="minor">
            <a:schemeClr val="lt1"/>
          </a:fontRef>
        </p:style>
        <p:txBody>
          <a:bodyPr lIns="0" tIns="0" rIns="0" bIns="0" rtlCol="0" anchor="t">
            <a:spAutoFit/>
          </a:bodyPr>
          <a:lstStyle/>
          <a:p>
            <a:pPr algn="ctr">
              <a:lnSpc>
                <a:spcPts val="3919"/>
              </a:lnSpc>
              <a:spcBef>
                <a:spcPct val="0"/>
              </a:spcBef>
            </a:pPr>
            <a:r>
              <a:rPr lang="en-US" sz="2799" spc="-27">
                <a:solidFill>
                  <a:schemeClr val="tx1"/>
                </a:solidFill>
                <a:latin typeface="Roboto Mono Regular"/>
              </a:rPr>
              <a:t>Đ/v trường học</a:t>
            </a:r>
          </a:p>
        </p:txBody>
      </p:sp>
      <p:sp>
        <p:nvSpPr>
          <p:cNvPr id="13" name="TextBox 13"/>
          <p:cNvSpPr txBox="1"/>
          <p:nvPr/>
        </p:nvSpPr>
        <p:spPr>
          <a:xfrm>
            <a:off x="7781703" y="5106380"/>
            <a:ext cx="3848722" cy="463588"/>
          </a:xfrm>
          <a:prstGeom prst="rect">
            <a:avLst/>
          </a:prstGeom>
        </p:spPr>
        <p:style>
          <a:lnRef idx="3">
            <a:schemeClr val="lt1"/>
          </a:lnRef>
          <a:fillRef idx="1">
            <a:schemeClr val="accent5"/>
          </a:fillRef>
          <a:effectRef idx="1">
            <a:schemeClr val="accent5"/>
          </a:effectRef>
          <a:fontRef idx="minor">
            <a:schemeClr val="lt1"/>
          </a:fontRef>
        </p:style>
        <p:txBody>
          <a:bodyPr lIns="0" tIns="0" rIns="0" bIns="0" rtlCol="0" anchor="t">
            <a:spAutoFit/>
          </a:bodyPr>
          <a:lstStyle/>
          <a:p>
            <a:pPr algn="ctr">
              <a:lnSpc>
                <a:spcPts val="3919"/>
              </a:lnSpc>
              <a:spcBef>
                <a:spcPct val="0"/>
              </a:spcBef>
            </a:pPr>
            <a:r>
              <a:rPr lang="en-US" sz="2799" spc="-27">
                <a:solidFill>
                  <a:schemeClr val="tx1"/>
                </a:solidFill>
                <a:latin typeface="Roboto Mono Regular"/>
              </a:rPr>
              <a:t>Phụ huynh</a:t>
            </a:r>
          </a:p>
        </p:txBody>
      </p:sp>
      <p:sp>
        <p:nvSpPr>
          <p:cNvPr id="14" name="TextBox 14"/>
          <p:cNvSpPr txBox="1"/>
          <p:nvPr/>
        </p:nvSpPr>
        <p:spPr>
          <a:xfrm>
            <a:off x="12303915" y="5086350"/>
            <a:ext cx="3848722" cy="463588"/>
          </a:xfrm>
          <a:prstGeom prst="rect">
            <a:avLst/>
          </a:prstGeom>
        </p:spPr>
        <p:style>
          <a:lnRef idx="3">
            <a:schemeClr val="lt1"/>
          </a:lnRef>
          <a:fillRef idx="1">
            <a:schemeClr val="accent5"/>
          </a:fillRef>
          <a:effectRef idx="1">
            <a:schemeClr val="accent5"/>
          </a:effectRef>
          <a:fontRef idx="minor">
            <a:schemeClr val="lt1"/>
          </a:fontRef>
        </p:style>
        <p:txBody>
          <a:bodyPr lIns="0" tIns="0" rIns="0" bIns="0" rtlCol="0" anchor="t">
            <a:spAutoFit/>
          </a:bodyPr>
          <a:lstStyle/>
          <a:p>
            <a:pPr algn="ctr">
              <a:lnSpc>
                <a:spcPts val="3919"/>
              </a:lnSpc>
              <a:spcBef>
                <a:spcPct val="0"/>
              </a:spcBef>
            </a:pPr>
            <a:r>
              <a:rPr lang="en-US" sz="2799" spc="-27">
                <a:solidFill>
                  <a:schemeClr val="tx1"/>
                </a:solidFill>
                <a:latin typeface="Roboto Mono Regular"/>
              </a:rPr>
              <a:t>Sở GD&amp;ĐT</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4">
            <a:extLst>
              <a:ext uri="{FF2B5EF4-FFF2-40B4-BE49-F238E27FC236}">
                <a16:creationId xmlns:a16="http://schemas.microsoft.com/office/drawing/2014/main" id="{D16780D4-471A-E409-4FF2-5BB33992C0DC}"/>
              </a:ext>
            </a:extLst>
          </p:cNvPr>
          <p:cNvGraphicFramePr>
            <a:graphicFrameLocks/>
          </p:cNvGraphicFramePr>
          <p:nvPr>
            <p:extLst>
              <p:ext uri="{D42A27DB-BD31-4B8C-83A1-F6EECF244321}">
                <p14:modId xmlns:p14="http://schemas.microsoft.com/office/powerpoint/2010/main" val="758411879"/>
              </p:ext>
            </p:extLst>
          </p:nvPr>
        </p:nvGraphicFramePr>
        <p:xfrm>
          <a:off x="381000" y="1028700"/>
          <a:ext cx="17526000" cy="9114761"/>
        </p:xfrm>
        <a:graphic>
          <a:graphicData uri="http://schemas.openxmlformats.org/drawingml/2006/table">
            <a:tbl>
              <a:tblPr firstRow="1" bandRow="1">
                <a:tableStyleId>{5940675A-B579-460E-94D1-54222C63F5DA}</a:tableStyleId>
              </a:tblPr>
              <a:tblGrid>
                <a:gridCol w="5324641">
                  <a:extLst>
                    <a:ext uri="{9D8B030D-6E8A-4147-A177-3AD203B41FA5}">
                      <a16:colId xmlns:a16="http://schemas.microsoft.com/office/drawing/2014/main" val="1541966384"/>
                    </a:ext>
                  </a:extLst>
                </a:gridCol>
                <a:gridCol w="4138863">
                  <a:extLst>
                    <a:ext uri="{9D8B030D-6E8A-4147-A177-3AD203B41FA5}">
                      <a16:colId xmlns:a16="http://schemas.microsoft.com/office/drawing/2014/main" val="2429122997"/>
                    </a:ext>
                  </a:extLst>
                </a:gridCol>
                <a:gridCol w="4154906">
                  <a:extLst>
                    <a:ext uri="{9D8B030D-6E8A-4147-A177-3AD203B41FA5}">
                      <a16:colId xmlns:a16="http://schemas.microsoft.com/office/drawing/2014/main" val="552764381"/>
                    </a:ext>
                  </a:extLst>
                </a:gridCol>
                <a:gridCol w="3907590">
                  <a:extLst>
                    <a:ext uri="{9D8B030D-6E8A-4147-A177-3AD203B41FA5}">
                      <a16:colId xmlns:a16="http://schemas.microsoft.com/office/drawing/2014/main" val="1339050861"/>
                    </a:ext>
                  </a:extLst>
                </a:gridCol>
              </a:tblGrid>
              <a:tr h="526727">
                <a:tc>
                  <a:txBody>
                    <a:bodyPr/>
                    <a:lstStyle/>
                    <a:p>
                      <a:pPr algn="ctr"/>
                      <a:r>
                        <a:rPr lang="en-US" sz="2000" b="1">
                          <a:solidFill>
                            <a:schemeClr val="tx1"/>
                          </a:solidFill>
                        </a:rPr>
                        <a:t>Nội dung</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b="1">
                          <a:solidFill>
                            <a:schemeClr val="tx1"/>
                          </a:solidFill>
                        </a:rPr>
                        <a:t>Mạng xã hội</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b="1" kern="1200">
                          <a:solidFill>
                            <a:schemeClr val="tx1"/>
                          </a:solidFill>
                        </a:rPr>
                        <a:t>Tin nhắn LLĐT SMS ko dấu</a:t>
                      </a:r>
                      <a:endParaRPr lang="en-US" sz="2000" b="1"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b="1">
                          <a:solidFill>
                            <a:schemeClr val="tx1"/>
                          </a:solidFill>
                        </a:rPr>
                        <a:t> eNetViet</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2047484234"/>
                  </a:ext>
                </a:extLst>
              </a:tr>
              <a:tr h="777240">
                <a:tc>
                  <a:txBody>
                    <a:bodyPr/>
                    <a:lstStyle/>
                    <a:p>
                      <a:pPr algn="l"/>
                      <a:r>
                        <a:rPr lang="en-US" sz="2000" b="1">
                          <a:solidFill>
                            <a:schemeClr val="tx1"/>
                          </a:solidFill>
                        </a:rPr>
                        <a:t>Căn cứ pháp lý</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Không</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 (CV 2868; CV 4427/SGDDT) </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3592794156"/>
                  </a:ext>
                </a:extLst>
              </a:tr>
              <a:tr h="777240">
                <a:tc>
                  <a:txBody>
                    <a:bodyPr/>
                    <a:lstStyle/>
                    <a:p>
                      <a:pPr algn="l"/>
                      <a:r>
                        <a:rPr lang="en-US" sz="2000" b="1">
                          <a:solidFill>
                            <a:schemeClr val="tx1"/>
                          </a:solidFill>
                        </a:rPr>
                        <a:t>Sự khác biệt của ứng dụng </a:t>
                      </a:r>
                    </a:p>
                    <a:p>
                      <a:pPr algn="l"/>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Ứng dụng MXH (cộng đồng)</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Tin nhắn SMS không dấu  </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Ứng dụng chuyên biệt của ngành GD.</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3526658510"/>
                  </a:ext>
                </a:extLst>
              </a:tr>
              <a:tr h="541118">
                <a:tc>
                  <a:txBody>
                    <a:bodyPr/>
                    <a:lstStyle/>
                    <a:p>
                      <a:pPr algn="l"/>
                      <a:r>
                        <a:rPr lang="en-US" sz="2000" b="1">
                          <a:solidFill>
                            <a:schemeClr val="tx1"/>
                          </a:solidFill>
                        </a:rPr>
                        <a:t>Đối tượng sử dụng</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Cộng đồng</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Cộng đồng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Cán bộ quản lý, GV, CMHS</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1010517994"/>
                  </a:ext>
                </a:extLst>
              </a:tr>
              <a:tr h="777240">
                <a:tc>
                  <a:txBody>
                    <a:bodyPr/>
                    <a:lstStyle/>
                    <a:p>
                      <a:pPr algn="l"/>
                      <a:r>
                        <a:rPr lang="en-US" sz="2000" b="1">
                          <a:solidFill>
                            <a:schemeClr val="tx1"/>
                          </a:solidFill>
                        </a:rPr>
                        <a:t>Tra cứu và xem kết quả học tập điểm số, nhận xét (nhiều năm học)</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Không  </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 </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2893724784"/>
                  </a:ext>
                </a:extLst>
              </a:tr>
              <a:tr h="777240">
                <a:tc>
                  <a:txBody>
                    <a:bodyPr/>
                    <a:lstStyle/>
                    <a:p>
                      <a:pPr algn="l"/>
                      <a:r>
                        <a:rPr lang="en-US" sz="2000" b="1">
                          <a:solidFill>
                            <a:schemeClr val="tx1"/>
                          </a:solidFill>
                        </a:rPr>
                        <a:t>Nhận thông báo điểm danh hàng ngày.</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Không </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980276646"/>
                  </a:ext>
                </a:extLst>
              </a:tr>
              <a:tr h="5411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rPr>
                        <a:t>Xem thời khóa biểu, thực đơn</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Không</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132343616"/>
                  </a:ext>
                </a:extLst>
              </a:tr>
              <a:tr h="541118">
                <a:tc>
                  <a:txBody>
                    <a:bodyPr/>
                    <a:lstStyle/>
                    <a:p>
                      <a:pPr algn="l"/>
                      <a:r>
                        <a:rPr lang="en-US" sz="2000" b="1">
                          <a:solidFill>
                            <a:schemeClr val="tx1"/>
                          </a:solidFill>
                        </a:rPr>
                        <a:t>Xin nghỉ học online (trực tuyến)</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Có (nhưng ko theo nghiệp vụ)</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 </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1130263149"/>
                  </a:ext>
                </a:extLst>
              </a:tr>
              <a:tr h="541118">
                <a:tc>
                  <a:txBody>
                    <a:bodyPr/>
                    <a:lstStyle/>
                    <a:p>
                      <a:pPr algn="l"/>
                      <a:r>
                        <a:rPr lang="en-US" sz="2000" b="1">
                          <a:solidFill>
                            <a:schemeClr val="tx1"/>
                          </a:solidFill>
                        </a:rPr>
                        <a:t>Nhận thông báo kịp thời của BGH, GV</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BGH ko nhắn đc toàn trường, Chỉ GV nhắn trong nhóm lớp</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Có</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1472262072"/>
                  </a:ext>
                </a:extLst>
              </a:tr>
              <a:tr h="7772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b="1">
                          <a:solidFill>
                            <a:schemeClr val="tx1"/>
                          </a:solidFill>
                        </a:rPr>
                        <a:t>Đăng hoạt động (cảm nghĩ)</a:t>
                      </a:r>
                    </a:p>
                    <a:p>
                      <a:pPr algn="l"/>
                      <a:r>
                        <a:rPr lang="en-US" sz="2000" b="1">
                          <a:solidFill>
                            <a:schemeClr val="tx1"/>
                          </a:solidFill>
                        </a:rPr>
                        <a:t>Nhật ký số lớp học</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Có</a:t>
                      </a:r>
                      <a:endParaRPr lang="en-US" sz="2000" i="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a:t>
                      </a:r>
                      <a:endParaRPr lang="en-US" sz="2000" i="1">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513465585"/>
                  </a:ext>
                </a:extLst>
              </a:tr>
              <a:tr h="777240">
                <a:tc>
                  <a:txBody>
                    <a:bodyPr/>
                    <a:lstStyle/>
                    <a:p>
                      <a:pPr algn="l"/>
                      <a:r>
                        <a:rPr lang="en-US" sz="2000" b="1">
                          <a:solidFill>
                            <a:schemeClr val="tx1"/>
                          </a:solidFill>
                        </a:rPr>
                        <a:t>Trao đổi trò chuyện hoặc tạo nhóm</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Có (bị xóa dữ liệu)</a:t>
                      </a:r>
                      <a:endParaRPr lang="en-US" sz="2000" i="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Có (lưu trữ file ảnh, tài liệu lâu dài) </a:t>
                      </a:r>
                      <a:endParaRPr lang="en-US" sz="2000" i="1">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3544176102"/>
                  </a:ext>
                </a:extLst>
              </a:tr>
              <a:tr h="777240">
                <a:tc>
                  <a:txBody>
                    <a:bodyPr/>
                    <a:lstStyle/>
                    <a:p>
                      <a:pPr algn="l"/>
                      <a:r>
                        <a:rPr lang="en-US" sz="2000" b="1">
                          <a:solidFill>
                            <a:schemeClr val="tx1"/>
                          </a:solidFill>
                        </a:rPr>
                        <a:t>Bảo mật tài khoản người dùng</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Có thể bị tạo tài khoản giả mạo</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Tài khoản định danh duy nhất</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1459602950"/>
                  </a:ext>
                </a:extLst>
              </a:tr>
              <a:tr h="777240">
                <a:tc>
                  <a:txBody>
                    <a:bodyPr/>
                    <a:lstStyle/>
                    <a:p>
                      <a:pPr algn="l"/>
                      <a:r>
                        <a:rPr lang="en-US" sz="2000" b="1">
                          <a:solidFill>
                            <a:schemeClr val="tx1"/>
                          </a:solidFill>
                        </a:rPr>
                        <a:t>Danh bạ người dùng</a:t>
                      </a:r>
                      <a:endParaRPr lang="en-US" sz="2000" b="1">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a:solidFill>
                            <a:schemeClr val="tx1"/>
                          </a:solidFill>
                        </a:rPr>
                        <a:t>GV phải tự tạo danh bạ</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tc>
                  <a:txBody>
                    <a:bodyPr/>
                    <a:lstStyle/>
                    <a:p>
                      <a:pPr algn="ctr"/>
                      <a:r>
                        <a:rPr lang="en-US" sz="2000" kern="1200">
                          <a:solidFill>
                            <a:schemeClr val="tx1"/>
                          </a:solidFill>
                        </a:rPr>
                        <a:t>Không</a:t>
                      </a:r>
                      <a:endParaRPr lang="en-US" sz="2000" kern="1200">
                        <a:solidFill>
                          <a:schemeClr val="tx1"/>
                        </a:solidFill>
                        <a:latin typeface="Arial" panose="020B0604020202020204" pitchFamily="34" charset="0"/>
                        <a:ea typeface="+mn-ea"/>
                        <a:cs typeface="Arial" panose="020B0604020202020204" pitchFamily="34" charset="0"/>
                      </a:endParaRPr>
                    </a:p>
                  </a:txBody>
                  <a:tcPr marL="137160" marR="137160" marT="68580" marB="68580" anchor="ctr"/>
                </a:tc>
                <a:tc>
                  <a:txBody>
                    <a:bodyPr/>
                    <a:lstStyle/>
                    <a:p>
                      <a:pPr algn="ctr"/>
                      <a:r>
                        <a:rPr lang="en-US" sz="2000">
                          <a:solidFill>
                            <a:schemeClr val="tx1"/>
                          </a:solidFill>
                        </a:rPr>
                        <a:t>Tự động tạo danh bạ GV, CMHS</a:t>
                      </a:r>
                      <a:endParaRPr lang="en-US" sz="2000">
                        <a:solidFill>
                          <a:schemeClr val="tx1"/>
                        </a:solidFill>
                        <a:latin typeface="Arial" panose="020B0604020202020204" pitchFamily="34" charset="0"/>
                        <a:cs typeface="Arial" panose="020B0604020202020204" pitchFamily="34" charset="0"/>
                      </a:endParaRPr>
                    </a:p>
                  </a:txBody>
                  <a:tcPr marL="137160" marR="137160" marT="68580" marB="68580" anchor="ctr"/>
                </a:tc>
                <a:extLst>
                  <a:ext uri="{0D108BD9-81ED-4DB2-BD59-A6C34878D82A}">
                    <a16:rowId xmlns:a16="http://schemas.microsoft.com/office/drawing/2014/main" val="2637323480"/>
                  </a:ext>
                </a:extLst>
              </a:tr>
            </a:tbl>
          </a:graphicData>
        </a:graphic>
      </p:graphicFrame>
      <p:sp>
        <p:nvSpPr>
          <p:cNvPr id="3" name="Content Placeholder 2">
            <a:extLst>
              <a:ext uri="{FF2B5EF4-FFF2-40B4-BE49-F238E27FC236}">
                <a16:creationId xmlns:a16="http://schemas.microsoft.com/office/drawing/2014/main" id="{62968790-6B93-257E-CACB-2C6033CCF448}"/>
              </a:ext>
            </a:extLst>
          </p:cNvPr>
          <p:cNvSpPr txBox="1">
            <a:spLocks/>
          </p:cNvSpPr>
          <p:nvPr/>
        </p:nvSpPr>
        <p:spPr>
          <a:xfrm>
            <a:off x="4105722" y="266700"/>
            <a:ext cx="10076556" cy="625976"/>
          </a:xfrm>
          <a:prstGeom prst="rect">
            <a:avLst/>
          </a:prstGeom>
        </p:spPr>
        <p:txBody>
          <a:bodyPr vert="horz" lIns="137160" tIns="68580" rIns="137160" bIns="6858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en-US" sz="4800" b="1">
                <a:latin typeface="Muli Bold" panose="020B0604020202020204" charset="0"/>
                <a:cs typeface="Arial" panose="020B0604020202020204" pitchFamily="34" charset="0"/>
              </a:rPr>
              <a:t>So sánh eNetViet với Sổ LLĐT và MXH khác</a:t>
            </a:r>
            <a:endParaRPr lang="en-US" sz="4200" b="1">
              <a:latin typeface="Muli Bold" panose="020B0604020202020204" charset="0"/>
              <a:cs typeface="Arial" panose="020B0604020202020204" pitchFamily="34" charset="0"/>
            </a:endParaRPr>
          </a:p>
        </p:txBody>
      </p:sp>
    </p:spTree>
    <p:extLst>
      <p:ext uri="{BB962C8B-B14F-4D97-AF65-F5344CB8AC3E}">
        <p14:creationId xmlns:p14="http://schemas.microsoft.com/office/powerpoint/2010/main" val="3948189693"/>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DBC6A4D-F730-41FF-A2E3-98FEFED1FAE6}"/>
              </a:ext>
            </a:extLst>
          </p:cNvPr>
          <p:cNvSpPr>
            <a:spLocks noGrp="1"/>
          </p:cNvSpPr>
          <p:nvPr>
            <p:ph type="title"/>
          </p:nvPr>
        </p:nvSpPr>
        <p:spPr>
          <a:xfrm>
            <a:off x="4724400" y="1028700"/>
            <a:ext cx="8839200" cy="2590325"/>
          </a:xfrm>
        </p:spPr>
        <p:txBody>
          <a:bodyPr>
            <a:normAutofit fontScale="90000"/>
          </a:bodyPr>
          <a:lstStyle/>
          <a:p>
            <a:r>
              <a:rPr lang="en-US" sz="18750">
                <a:latin typeface="Brush Script MT" panose="03060802040406070304" pitchFamily="66" charset="0"/>
              </a:rPr>
              <a:t>Thank you!</a:t>
            </a:r>
          </a:p>
        </p:txBody>
      </p:sp>
      <p:sp>
        <p:nvSpPr>
          <p:cNvPr id="5" name="Title 1">
            <a:extLst>
              <a:ext uri="{FF2B5EF4-FFF2-40B4-BE49-F238E27FC236}">
                <a16:creationId xmlns:a16="http://schemas.microsoft.com/office/drawing/2014/main" id="{03B0E0C1-F701-45FB-A090-9EC3D336E2A7}"/>
              </a:ext>
            </a:extLst>
          </p:cNvPr>
          <p:cNvSpPr txBox="1">
            <a:spLocks/>
          </p:cNvSpPr>
          <p:nvPr/>
        </p:nvSpPr>
        <p:spPr>
          <a:xfrm>
            <a:off x="2895600" y="4221569"/>
            <a:ext cx="12927057" cy="2349390"/>
          </a:xfrm>
          <a:prstGeom prst="rect">
            <a:avLst/>
          </a:prstGeom>
        </p:spPr>
        <p:txBody>
          <a:bodyPr vert="horz" lIns="137160" tIns="68580" rIns="137160" bIns="6858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50000"/>
              </a:lnSpc>
            </a:pPr>
            <a:r>
              <a:rPr lang="en-US" sz="4000" b="1">
                <a:latin typeface="Times New Roman" panose="02020603050405020304" pitchFamily="18" charset="0"/>
                <a:cs typeface="Times New Roman" panose="02020603050405020304" pitchFamily="18" charset="0"/>
              </a:rPr>
              <a:t>Thông tin liên hệ: </a:t>
            </a:r>
            <a:r>
              <a:rPr lang="en-US" sz="4000" b="1">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https://quangich.com</a:t>
            </a:r>
            <a:r>
              <a:rPr lang="en-US" sz="4000" b="1">
                <a:latin typeface="Times New Roman" panose="02020603050405020304" pitchFamily="18" charset="0"/>
                <a:cs typeface="Times New Roman" panose="02020603050405020304" pitchFamily="18" charset="0"/>
              </a:rPr>
              <a:t>     </a:t>
            </a:r>
          </a:p>
          <a:p>
            <a:pPr algn="ctr">
              <a:lnSpc>
                <a:spcPct val="150000"/>
              </a:lnSpc>
            </a:pPr>
            <a:r>
              <a:rPr lang="en-US" sz="4000" b="1">
                <a:latin typeface="Times New Roman" panose="02020603050405020304" pitchFamily="18" charset="0"/>
                <a:cs typeface="Times New Roman" panose="02020603050405020304" pitchFamily="18" charset="0"/>
              </a:rPr>
              <a:t>CBKD: Nguyễn Thành Long - 0968.94.1368</a:t>
            </a:r>
          </a:p>
          <a:p>
            <a:pPr algn="ctr">
              <a:lnSpc>
                <a:spcPct val="150000"/>
              </a:lnSpc>
            </a:pPr>
            <a:r>
              <a:rPr lang="en-US" sz="4000" b="1">
                <a:latin typeface="Times New Roman" panose="02020603050405020304" pitchFamily="18" charset="0"/>
                <a:cs typeface="Times New Roman" panose="02020603050405020304" pitchFamily="18" charset="0"/>
              </a:rPr>
              <a:t>Tổng đài: 19004740</a:t>
            </a:r>
          </a:p>
          <a:p>
            <a:pPr>
              <a:lnSpc>
                <a:spcPct val="150000"/>
              </a:lnSpc>
            </a:pPr>
            <a:r>
              <a:rPr lang="en-US" sz="4000" b="1">
                <a:latin typeface="Times New Roman" panose="02020603050405020304" pitchFamily="18" charset="0"/>
                <a:cs typeface="Times New Roman" panose="02020603050405020304" pitchFamily="18" charset="0"/>
              </a:rPr>
              <a:t>		  </a:t>
            </a:r>
          </a:p>
        </p:txBody>
      </p:sp>
      <p:pic>
        <p:nvPicPr>
          <p:cNvPr id="7" name="Picture 6">
            <a:extLst>
              <a:ext uri="{FF2B5EF4-FFF2-40B4-BE49-F238E27FC236}">
                <a16:creationId xmlns:a16="http://schemas.microsoft.com/office/drawing/2014/main" id="{E98459F4-3C65-4AE9-ABEC-CF08B763CD3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335180" y="6982466"/>
            <a:ext cx="5495856" cy="1392419"/>
          </a:xfrm>
          <a:prstGeom prst="rect">
            <a:avLst/>
          </a:prstGeom>
        </p:spPr>
      </p:pic>
      <p:pic>
        <p:nvPicPr>
          <p:cNvPr id="9" name="Picture 8">
            <a:extLst>
              <a:ext uri="{FF2B5EF4-FFF2-40B4-BE49-F238E27FC236}">
                <a16:creationId xmlns:a16="http://schemas.microsoft.com/office/drawing/2014/main" id="{20A6FD07-6925-48BC-BAFE-C18B5C07C0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6566" y="6362700"/>
            <a:ext cx="2690814" cy="2215436"/>
          </a:xfrm>
          <a:prstGeom prst="rect">
            <a:avLst/>
          </a:prstGeom>
        </p:spPr>
      </p:pic>
    </p:spTree>
    <p:extLst>
      <p:ext uri="{BB962C8B-B14F-4D97-AF65-F5344CB8AC3E}">
        <p14:creationId xmlns:p14="http://schemas.microsoft.com/office/powerpoint/2010/main" val="2350817261"/>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srcRect/>
          <a:stretch>
            <a:fillRect/>
          </a:stretch>
        </p:blipFill>
        <p:spPr>
          <a:xfrm>
            <a:off x="1097289" y="1638300"/>
            <a:ext cx="16093422" cy="8412101"/>
          </a:xfrm>
          <a:prstGeom prst="rect">
            <a:avLst/>
          </a:prstGeom>
        </p:spPr>
      </p:pic>
      <p:sp>
        <p:nvSpPr>
          <p:cNvPr id="7" name="TextBox 7"/>
          <p:cNvSpPr txBox="1"/>
          <p:nvPr/>
        </p:nvSpPr>
        <p:spPr>
          <a:xfrm>
            <a:off x="6770436" y="876300"/>
            <a:ext cx="4747127" cy="629468"/>
          </a:xfrm>
          <a:prstGeom prst="rect">
            <a:avLst/>
          </a:prstGeom>
        </p:spPr>
        <p:txBody>
          <a:bodyPr wrap="square" lIns="0" tIns="0" rIns="0" bIns="0" rtlCol="0" anchor="t">
            <a:spAutoFit/>
          </a:bodyPr>
          <a:lstStyle/>
          <a:p>
            <a:pPr algn="ctr">
              <a:lnSpc>
                <a:spcPts val="4686"/>
              </a:lnSpc>
              <a:spcBef>
                <a:spcPct val="0"/>
              </a:spcBef>
            </a:pPr>
            <a:r>
              <a:rPr lang="en-US" sz="5400" b="1" spc="-33">
                <a:latin typeface="Arial" panose="020B0604020202020204" pitchFamily="34" charset="0"/>
                <a:cs typeface="Arial" panose="020B0604020202020204" pitchFamily="34" charset="0"/>
              </a:rPr>
              <a:t>GIẢI THƯỞNG</a:t>
            </a:r>
          </a:p>
        </p:txBody>
      </p:sp>
    </p:spTree>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657094" y="495314"/>
            <a:ext cx="9144000" cy="1028700"/>
          </a:xfrm>
        </p:spPr>
        <p:txBody>
          <a:bodyPr>
            <a:noAutofit/>
          </a:bodyPr>
          <a:lstStyle/>
          <a:p>
            <a:pPr algn="ctr"/>
            <a:r>
              <a:rPr lang="en-US" sz="6000" b="1">
                <a:solidFill>
                  <a:schemeClr val="tx1"/>
                </a:solidFill>
                <a:latin typeface="Arial" panose="020B0604020202020204" pitchFamily="34" charset="0"/>
                <a:cs typeface="Arial" panose="020B0604020202020204" pitchFamily="34" charset="0"/>
              </a:rPr>
              <a:t>CHỦ TRƯƠNG</a:t>
            </a:r>
            <a:endParaRPr lang="en-US" sz="6000" b="1" dirty="0">
              <a:solidFill>
                <a:schemeClr val="tx1"/>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483FFF57-37AF-B115-999B-C17F9A706507}"/>
              </a:ext>
            </a:extLst>
          </p:cNvPr>
          <p:cNvPicPr>
            <a:picLocks noChangeAspect="1"/>
          </p:cNvPicPr>
          <p:nvPr/>
        </p:nvPicPr>
        <p:blipFill>
          <a:blip r:embed="rId2"/>
          <a:stretch>
            <a:fillRect/>
          </a:stretch>
        </p:blipFill>
        <p:spPr>
          <a:xfrm>
            <a:off x="777202" y="1533085"/>
            <a:ext cx="7759783" cy="414684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Picture 3">
            <a:extLst>
              <a:ext uri="{FF2B5EF4-FFF2-40B4-BE49-F238E27FC236}">
                <a16:creationId xmlns:a16="http://schemas.microsoft.com/office/drawing/2014/main" id="{5D1FBE1E-A433-2353-96AC-A72BD00809EF}"/>
              </a:ext>
            </a:extLst>
          </p:cNvPr>
          <p:cNvPicPr>
            <a:picLocks noChangeAspect="1"/>
          </p:cNvPicPr>
          <p:nvPr/>
        </p:nvPicPr>
        <p:blipFill>
          <a:blip r:embed="rId3"/>
          <a:stretch>
            <a:fillRect/>
          </a:stretch>
        </p:blipFill>
        <p:spPr>
          <a:xfrm>
            <a:off x="9271390" y="1704785"/>
            <a:ext cx="8699193" cy="3842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extLst>
              <a:ext uri="{FF2B5EF4-FFF2-40B4-BE49-F238E27FC236}">
                <a16:creationId xmlns:a16="http://schemas.microsoft.com/office/drawing/2014/main" id="{AF9431AC-58B9-53C6-3675-BE28472C5971}"/>
              </a:ext>
            </a:extLst>
          </p:cNvPr>
          <p:cNvPicPr>
            <a:picLocks noChangeAspect="1"/>
          </p:cNvPicPr>
          <p:nvPr/>
        </p:nvPicPr>
        <p:blipFill>
          <a:blip r:embed="rId4"/>
          <a:stretch>
            <a:fillRect/>
          </a:stretch>
        </p:blipFill>
        <p:spPr>
          <a:xfrm>
            <a:off x="10058400" y="5908342"/>
            <a:ext cx="7536189" cy="41391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a:extLst>
              <a:ext uri="{FF2B5EF4-FFF2-40B4-BE49-F238E27FC236}">
                <a16:creationId xmlns:a16="http://schemas.microsoft.com/office/drawing/2014/main" id="{07269C5B-12DD-643A-30F0-2D0088DF4A78}"/>
              </a:ext>
            </a:extLst>
          </p:cNvPr>
          <p:cNvPicPr>
            <a:picLocks noChangeAspect="1"/>
          </p:cNvPicPr>
          <p:nvPr/>
        </p:nvPicPr>
        <p:blipFill>
          <a:blip r:embed="rId5"/>
          <a:stretch>
            <a:fillRect/>
          </a:stretch>
        </p:blipFill>
        <p:spPr>
          <a:xfrm>
            <a:off x="1295400" y="5983305"/>
            <a:ext cx="7582290" cy="40642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89609257"/>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2282DE2-F234-48A0-877F-743A9EAE7CDC}"/>
              </a:ext>
            </a:extLst>
          </p:cNvPr>
          <p:cNvSpPr txBox="1">
            <a:spLocks/>
          </p:cNvSpPr>
          <p:nvPr/>
        </p:nvSpPr>
        <p:spPr>
          <a:xfrm>
            <a:off x="2178956" y="446955"/>
            <a:ext cx="13930087" cy="905494"/>
          </a:xfrm>
          <a:prstGeom prst="rect">
            <a:avLst/>
          </a:prstGeom>
        </p:spPr>
        <p:txBody>
          <a:bodyPr vert="horz" lIns="137160" tIns="68580" rIns="137160" bIns="6858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nSpc>
                <a:spcPts val="4000"/>
              </a:lnSpc>
            </a:pPr>
            <a:r>
              <a:rPr lang="en-US" sz="4800" b="1">
                <a:latin typeface="Roboto" pitchFamily="2" charset="0"/>
                <a:ea typeface="Roboto" pitchFamily="2" charset="0"/>
                <a:cs typeface="Arial" panose="020B0604020202020204" pitchFamily="34" charset="0"/>
              </a:rPr>
              <a:t>Giải pháp chuyển đổi số toàn diện cho trường học</a:t>
            </a:r>
          </a:p>
        </p:txBody>
      </p:sp>
      <p:pic>
        <p:nvPicPr>
          <p:cNvPr id="3" name="Picture 2">
            <a:extLst>
              <a:ext uri="{FF2B5EF4-FFF2-40B4-BE49-F238E27FC236}">
                <a16:creationId xmlns:a16="http://schemas.microsoft.com/office/drawing/2014/main" id="{46091374-2E0E-E05F-43C4-A1971C84F1B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8200" y="863003"/>
            <a:ext cx="16755985" cy="8804649"/>
          </a:xfrm>
          <a:prstGeom prst="rect">
            <a:avLst/>
          </a:prstGeom>
        </p:spPr>
      </p:pic>
      <p:sp>
        <p:nvSpPr>
          <p:cNvPr id="2" name="TextBox 6">
            <a:extLst>
              <a:ext uri="{FF2B5EF4-FFF2-40B4-BE49-F238E27FC236}">
                <a16:creationId xmlns:a16="http://schemas.microsoft.com/office/drawing/2014/main" id="{216C3DB1-16C6-0F85-5060-3954CBFF112D}"/>
              </a:ext>
            </a:extLst>
          </p:cNvPr>
          <p:cNvSpPr txBox="1"/>
          <p:nvPr/>
        </p:nvSpPr>
        <p:spPr>
          <a:xfrm>
            <a:off x="3314700" y="9314632"/>
            <a:ext cx="11658600" cy="487313"/>
          </a:xfrm>
          <a:prstGeom prst="rect">
            <a:avLst/>
          </a:prstGeom>
        </p:spPr>
        <p:txBody>
          <a:bodyPr wrap="square" lIns="0" tIns="0" rIns="0" bIns="0" rtlCol="0" anchor="t">
            <a:spAutoFit/>
          </a:bodyPr>
          <a:lstStyle/>
          <a:p>
            <a:pPr>
              <a:lnSpc>
                <a:spcPts val="4000"/>
              </a:lnSpc>
            </a:pPr>
            <a:r>
              <a:rPr lang="en-US" sz="3200">
                <a:latin typeface="Roboto" pitchFamily="2" charset="0"/>
                <a:ea typeface="Roboto" pitchFamily="2" charset="0"/>
                <a:cs typeface="Arial" panose="020B0604020202020204" pitchFamily="34" charset="0"/>
              </a:rPr>
              <a:t>Hệ sinh thái phần mềm Cty Quảng Ích triển khai cho nhà trường</a:t>
            </a:r>
          </a:p>
        </p:txBody>
      </p:sp>
      <p:sp>
        <p:nvSpPr>
          <p:cNvPr id="4" name="Text Placeholder 2">
            <a:extLst>
              <a:ext uri="{FF2B5EF4-FFF2-40B4-BE49-F238E27FC236}">
                <a16:creationId xmlns:a16="http://schemas.microsoft.com/office/drawing/2014/main" id="{B276384F-5523-9233-52C8-4935958AA8D2}"/>
              </a:ext>
            </a:extLst>
          </p:cNvPr>
          <p:cNvSpPr txBox="1">
            <a:spLocks/>
          </p:cNvSpPr>
          <p:nvPr/>
        </p:nvSpPr>
        <p:spPr>
          <a:xfrm>
            <a:off x="11430000" y="6696139"/>
            <a:ext cx="1547581" cy="704722"/>
          </a:xfrm>
          <a:prstGeom prst="rect">
            <a:avLst/>
          </a:prstGeom>
        </p:spPr>
        <p:txBody>
          <a:bodyPr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b="1">
                <a:latin typeface="Arial" panose="020B0604020202020204" pitchFamily="34" charset="0"/>
                <a:cs typeface="Arial" panose="020B0604020202020204" pitchFamily="34" charset="0"/>
              </a:rPr>
              <a:t>eNetViet</a:t>
            </a:r>
            <a:endParaRPr lang="en-US" sz="2400" b="1" dirty="0">
              <a:latin typeface="Arial" panose="020B0604020202020204" pitchFamily="34" charset="0"/>
              <a:cs typeface="Arial" panose="020B0604020202020204" pitchFamily="34" charset="0"/>
            </a:endParaRPr>
          </a:p>
        </p:txBody>
      </p:sp>
      <p:sp>
        <p:nvSpPr>
          <p:cNvPr id="5" name="Text Placeholder 2">
            <a:extLst>
              <a:ext uri="{FF2B5EF4-FFF2-40B4-BE49-F238E27FC236}">
                <a16:creationId xmlns:a16="http://schemas.microsoft.com/office/drawing/2014/main" id="{7FE12699-FCAE-C1C7-ABC5-6F3A73FCCF63}"/>
              </a:ext>
            </a:extLst>
          </p:cNvPr>
          <p:cNvSpPr txBox="1">
            <a:spLocks/>
          </p:cNvSpPr>
          <p:nvPr/>
        </p:nvSpPr>
        <p:spPr>
          <a:xfrm>
            <a:off x="14649071" y="6696139"/>
            <a:ext cx="1547581" cy="704722"/>
          </a:xfrm>
          <a:prstGeom prst="rect">
            <a:avLst/>
          </a:prstGeom>
        </p:spPr>
        <p:txBody>
          <a:bodyPr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b="1">
                <a:latin typeface="Arial" panose="020B0604020202020204" pitchFamily="34" charset="0"/>
                <a:cs typeface="Arial" panose="020B0604020202020204" pitchFamily="34" charset="0"/>
              </a:rPr>
              <a:t>CMHS</a:t>
            </a:r>
            <a:endParaRPr lang="en-US" sz="2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28655479"/>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29D79-609C-4EAD-2394-11512BCE8024}"/>
              </a:ext>
            </a:extLst>
          </p:cNvPr>
          <p:cNvSpPr>
            <a:spLocks noGrp="1"/>
          </p:cNvSpPr>
          <p:nvPr>
            <p:ph type="title"/>
          </p:nvPr>
        </p:nvSpPr>
        <p:spPr>
          <a:xfrm>
            <a:off x="457200" y="274638"/>
            <a:ext cx="15163800" cy="1143000"/>
          </a:xfrm>
        </p:spPr>
        <p:txBody>
          <a:bodyPr>
            <a:normAutofit/>
          </a:bodyPr>
          <a:lstStyle/>
          <a:p>
            <a:r>
              <a:rPr lang="en-US" b="1">
                <a:latin typeface="Arial" panose="020B0604020202020204" pitchFamily="34" charset="0"/>
                <a:cs typeface="Arial" panose="020B0604020202020204" pitchFamily="34" charset="0"/>
              </a:rPr>
              <a:t>Danh mục phần mềm Công ty Quảng Ích</a:t>
            </a:r>
          </a:p>
        </p:txBody>
      </p:sp>
      <p:graphicFrame>
        <p:nvGraphicFramePr>
          <p:cNvPr id="4" name="Table 4">
            <a:extLst>
              <a:ext uri="{FF2B5EF4-FFF2-40B4-BE49-F238E27FC236}">
                <a16:creationId xmlns:a16="http://schemas.microsoft.com/office/drawing/2014/main" id="{44FCD08D-34F0-D993-919B-97B1CD166FF0}"/>
              </a:ext>
            </a:extLst>
          </p:cNvPr>
          <p:cNvGraphicFramePr>
            <a:graphicFrameLocks noGrp="1"/>
          </p:cNvGraphicFramePr>
          <p:nvPr>
            <p:ph idx="1"/>
            <p:extLst>
              <p:ext uri="{D42A27DB-BD31-4B8C-83A1-F6EECF244321}">
                <p14:modId xmlns:p14="http://schemas.microsoft.com/office/powerpoint/2010/main" val="452948617"/>
              </p:ext>
            </p:extLst>
          </p:nvPr>
        </p:nvGraphicFramePr>
        <p:xfrm>
          <a:off x="457200" y="1600200"/>
          <a:ext cx="17297400" cy="8191496"/>
        </p:xfrm>
        <a:graphic>
          <a:graphicData uri="http://schemas.openxmlformats.org/drawingml/2006/table">
            <a:tbl>
              <a:tblPr firstRow="1" bandRow="1">
                <a:tableStyleId>{5940675A-B579-460E-94D1-54222C63F5DA}</a:tableStyleId>
              </a:tblPr>
              <a:tblGrid>
                <a:gridCol w="1003867">
                  <a:extLst>
                    <a:ext uri="{9D8B030D-6E8A-4147-A177-3AD203B41FA5}">
                      <a16:colId xmlns:a16="http://schemas.microsoft.com/office/drawing/2014/main" val="2976815988"/>
                    </a:ext>
                  </a:extLst>
                </a:gridCol>
                <a:gridCol w="8030936">
                  <a:extLst>
                    <a:ext uri="{9D8B030D-6E8A-4147-A177-3AD203B41FA5}">
                      <a16:colId xmlns:a16="http://schemas.microsoft.com/office/drawing/2014/main" val="2811623572"/>
                    </a:ext>
                  </a:extLst>
                </a:gridCol>
                <a:gridCol w="8262597">
                  <a:extLst>
                    <a:ext uri="{9D8B030D-6E8A-4147-A177-3AD203B41FA5}">
                      <a16:colId xmlns:a16="http://schemas.microsoft.com/office/drawing/2014/main" val="1976771114"/>
                    </a:ext>
                  </a:extLst>
                </a:gridCol>
              </a:tblGrid>
              <a:tr h="632138">
                <a:tc>
                  <a:txBody>
                    <a:bodyPr/>
                    <a:lstStyle/>
                    <a:p>
                      <a:pPr algn="ctr"/>
                      <a:r>
                        <a:rPr lang="en-US" sz="2800" b="1">
                          <a:latin typeface="Arial" panose="020B0604020202020204" pitchFamily="34" charset="0"/>
                          <a:cs typeface="Arial" panose="020B0604020202020204" pitchFamily="34" charset="0"/>
                        </a:rPr>
                        <a:t>Stt</a:t>
                      </a:r>
                    </a:p>
                  </a:txBody>
                  <a:tcPr anchor="ctr"/>
                </a:tc>
                <a:tc>
                  <a:txBody>
                    <a:bodyPr/>
                    <a:lstStyle/>
                    <a:p>
                      <a:pPr algn="ctr"/>
                      <a:r>
                        <a:rPr lang="en-US" sz="2800" b="1">
                          <a:latin typeface="Arial" panose="020B0604020202020204" pitchFamily="34" charset="0"/>
                          <a:cs typeface="Arial" panose="020B0604020202020204" pitchFamily="34" charset="0"/>
                        </a:rPr>
                        <a:t>Tên phần mềm</a:t>
                      </a:r>
                    </a:p>
                  </a:txBody>
                  <a:tcPr anchor="ctr"/>
                </a:tc>
                <a:tc>
                  <a:txBody>
                    <a:bodyPr/>
                    <a:lstStyle/>
                    <a:p>
                      <a:pPr algn="ctr"/>
                      <a:r>
                        <a:rPr lang="en-US" sz="2800" b="1">
                          <a:latin typeface="Arial" panose="020B0604020202020204" pitchFamily="34" charset="0"/>
                          <a:cs typeface="Arial" panose="020B0604020202020204" pitchFamily="34" charset="0"/>
                        </a:rPr>
                        <a:t>Tình trạng</a:t>
                      </a:r>
                    </a:p>
                  </a:txBody>
                  <a:tcPr anchor="ctr"/>
                </a:tc>
                <a:extLst>
                  <a:ext uri="{0D108BD9-81ED-4DB2-BD59-A6C34878D82A}">
                    <a16:rowId xmlns:a16="http://schemas.microsoft.com/office/drawing/2014/main" val="3062257833"/>
                  </a:ext>
                </a:extLst>
              </a:tr>
              <a:tr h="632138">
                <a:tc>
                  <a:txBody>
                    <a:bodyPr/>
                    <a:lstStyle/>
                    <a:p>
                      <a:pPr algn="ctr"/>
                      <a:r>
                        <a:rPr lang="en-US" sz="2300">
                          <a:latin typeface="Arial" panose="020B0604020202020204" pitchFamily="34" charset="0"/>
                          <a:cs typeface="Arial" panose="020B0604020202020204" pitchFamily="34" charset="0"/>
                        </a:rPr>
                        <a:t>1</a:t>
                      </a:r>
                    </a:p>
                  </a:txBody>
                  <a:tcPr anchor="ctr"/>
                </a:tc>
                <a:tc>
                  <a:txBody>
                    <a:bodyPr/>
                    <a:lstStyle/>
                    <a:p>
                      <a:r>
                        <a:rPr lang="en-US" sz="2300">
                          <a:latin typeface="Arial" panose="020B0604020202020204" pitchFamily="34" charset="0"/>
                          <a:cs typeface="Arial" panose="020B0604020202020204" pitchFamily="34" charset="0"/>
                        </a:rPr>
                        <a:t>Quản lý thông tin giáo dục (CSDL bản trường)</a:t>
                      </a:r>
                    </a:p>
                  </a:txBody>
                  <a:tcPr anchor="ctr"/>
                </a:tc>
                <a:tc>
                  <a:txBody>
                    <a:bodyPr/>
                    <a:lstStyle/>
                    <a:p>
                      <a:r>
                        <a:rPr lang="en-US" sz="2300">
                          <a:latin typeface="Arial" panose="020B0604020202020204" pitchFamily="34" charset="0"/>
                          <a:cs typeface="Arial" panose="020B0604020202020204" pitchFamily="34" charset="0"/>
                        </a:rPr>
                        <a:t>Trường đang sử dụng</a:t>
                      </a:r>
                    </a:p>
                  </a:txBody>
                  <a:tcPr anchor="ctr"/>
                </a:tc>
                <a:extLst>
                  <a:ext uri="{0D108BD9-81ED-4DB2-BD59-A6C34878D82A}">
                    <a16:rowId xmlns:a16="http://schemas.microsoft.com/office/drawing/2014/main" val="283449632"/>
                  </a:ext>
                </a:extLst>
              </a:tr>
              <a:tr h="632138">
                <a:tc>
                  <a:txBody>
                    <a:bodyPr/>
                    <a:lstStyle/>
                    <a:p>
                      <a:pPr algn="ctr"/>
                      <a:r>
                        <a:rPr lang="en-US" sz="2300">
                          <a:latin typeface="Arial" panose="020B0604020202020204" pitchFamily="34" charset="0"/>
                          <a:cs typeface="Arial" panose="020B0604020202020204" pitchFamily="34" charset="0"/>
                        </a:rPr>
                        <a:t>2</a:t>
                      </a:r>
                    </a:p>
                  </a:txBody>
                  <a:tcPr anchor="ctr"/>
                </a:tc>
                <a:tc>
                  <a:txBody>
                    <a:bodyPr/>
                    <a:lstStyle/>
                    <a:p>
                      <a:r>
                        <a:rPr lang="en-US" sz="2300">
                          <a:latin typeface="Arial" panose="020B0604020202020204" pitchFamily="34" charset="0"/>
                          <a:cs typeface="Arial" panose="020B0604020202020204" pitchFamily="34" charset="0"/>
                        </a:rPr>
                        <a:t>Phần mềm Tuyển sinh đầu cấp</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300">
                          <a:latin typeface="Arial" panose="020B0604020202020204" pitchFamily="34" charset="0"/>
                          <a:cs typeface="Arial" panose="020B0604020202020204" pitchFamily="34" charset="0"/>
                        </a:rPr>
                        <a:t>Trường đang sử dụng</a:t>
                      </a:r>
                    </a:p>
                  </a:txBody>
                  <a:tcPr anchor="ctr"/>
                </a:tc>
                <a:extLst>
                  <a:ext uri="{0D108BD9-81ED-4DB2-BD59-A6C34878D82A}">
                    <a16:rowId xmlns:a16="http://schemas.microsoft.com/office/drawing/2014/main" val="2673807223"/>
                  </a:ext>
                </a:extLst>
              </a:tr>
              <a:tr h="605840">
                <a:tc>
                  <a:txBody>
                    <a:bodyPr/>
                    <a:lstStyle/>
                    <a:p>
                      <a:pPr algn="ctr"/>
                      <a:r>
                        <a:rPr lang="en-US" sz="2300">
                          <a:latin typeface="Arial" panose="020B0604020202020204" pitchFamily="34" charset="0"/>
                          <a:cs typeface="Arial" panose="020B0604020202020204" pitchFamily="34" charset="0"/>
                        </a:rPr>
                        <a:t>3</a:t>
                      </a:r>
                    </a:p>
                  </a:txBody>
                  <a:tcPr anchor="ctr"/>
                </a:tc>
                <a:tc>
                  <a:txBody>
                    <a:bodyPr/>
                    <a:lstStyle/>
                    <a:p>
                      <a:r>
                        <a:rPr lang="en-US" sz="2300">
                          <a:latin typeface="Arial" panose="020B0604020202020204" pitchFamily="34" charset="0"/>
                          <a:cs typeface="Arial" panose="020B0604020202020204" pitchFamily="34" charset="0"/>
                        </a:rPr>
                        <a:t>Phần mềm quản lý học và thi (Hanoi-Vstudy)</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300">
                          <a:latin typeface="Arial" panose="020B0604020202020204" pitchFamily="34" charset="0"/>
                          <a:cs typeface="Arial" panose="020B0604020202020204" pitchFamily="34" charset="0"/>
                        </a:rPr>
                        <a:t>Trường đang sử dụng</a:t>
                      </a:r>
                    </a:p>
                  </a:txBody>
                  <a:tcPr anchor="ctr"/>
                </a:tc>
                <a:extLst>
                  <a:ext uri="{0D108BD9-81ED-4DB2-BD59-A6C34878D82A}">
                    <a16:rowId xmlns:a16="http://schemas.microsoft.com/office/drawing/2014/main" val="3982862090"/>
                  </a:ext>
                </a:extLst>
              </a:tr>
              <a:tr h="632138">
                <a:tc>
                  <a:txBody>
                    <a:bodyPr/>
                    <a:lstStyle/>
                    <a:p>
                      <a:pPr algn="ctr"/>
                      <a:r>
                        <a:rPr lang="en-US" sz="2300">
                          <a:latin typeface="Arial" panose="020B0604020202020204" pitchFamily="34" charset="0"/>
                          <a:cs typeface="Arial" panose="020B0604020202020204" pitchFamily="34" charset="0"/>
                        </a:rPr>
                        <a:t>4</a:t>
                      </a:r>
                    </a:p>
                  </a:txBody>
                  <a:tcPr anchor="ctr"/>
                </a:tc>
                <a:tc>
                  <a:txBody>
                    <a:bodyPr/>
                    <a:lstStyle/>
                    <a:p>
                      <a:r>
                        <a:rPr lang="en-US" sz="2300">
                          <a:latin typeface="Arial" panose="020B0604020202020204" pitchFamily="34" charset="0"/>
                          <a:cs typeface="Arial" panose="020B0604020202020204" pitchFamily="34" charset="0"/>
                        </a:rPr>
                        <a:t>Phần mềm quản lý thư viện điện tử</a:t>
                      </a:r>
                    </a:p>
                  </a:txBody>
                  <a:tcPr anchor="ctr"/>
                </a:tc>
                <a:tc>
                  <a:txBody>
                    <a:bodyPr/>
                    <a:lstStyle/>
                    <a:p>
                      <a:r>
                        <a:rPr lang="en-US" sz="2300">
                          <a:latin typeface="Arial" panose="020B0604020202020204" pitchFamily="34" charset="0"/>
                          <a:cs typeface="Arial" panose="020B0604020202020204" pitchFamily="34" charset="0"/>
                        </a:rPr>
                        <a:t>Mất phí - Liên hệ với Cty Quảng Ích để được tư vấn</a:t>
                      </a:r>
                    </a:p>
                  </a:txBody>
                  <a:tcPr anchor="ctr"/>
                </a:tc>
                <a:extLst>
                  <a:ext uri="{0D108BD9-81ED-4DB2-BD59-A6C34878D82A}">
                    <a16:rowId xmlns:a16="http://schemas.microsoft.com/office/drawing/2014/main" val="4132624343"/>
                  </a:ext>
                </a:extLst>
              </a:tr>
              <a:tr h="632138">
                <a:tc>
                  <a:txBody>
                    <a:bodyPr/>
                    <a:lstStyle/>
                    <a:p>
                      <a:pPr algn="ctr"/>
                      <a:r>
                        <a:rPr lang="en-US" sz="2300">
                          <a:latin typeface="Arial" panose="020B0604020202020204" pitchFamily="34" charset="0"/>
                          <a:cs typeface="Arial" panose="020B0604020202020204" pitchFamily="34" charset="0"/>
                        </a:rPr>
                        <a:t>5</a:t>
                      </a:r>
                    </a:p>
                  </a:txBody>
                  <a:tcPr anchor="ctr"/>
                </a:tc>
                <a:tc>
                  <a:txBody>
                    <a:bodyPr/>
                    <a:lstStyle/>
                    <a:p>
                      <a:r>
                        <a:rPr lang="en-US" sz="2300">
                          <a:latin typeface="Arial" panose="020B0604020202020204" pitchFamily="34" charset="0"/>
                          <a:cs typeface="Arial" panose="020B0604020202020204" pitchFamily="34" charset="0"/>
                        </a:rPr>
                        <a:t>Phần mềm quản lý hồ sơ sổ sách</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861466602"/>
                  </a:ext>
                </a:extLst>
              </a:tr>
              <a:tr h="632138">
                <a:tc>
                  <a:txBody>
                    <a:bodyPr/>
                    <a:lstStyle/>
                    <a:p>
                      <a:pPr algn="ctr"/>
                      <a:r>
                        <a:rPr lang="en-US" sz="2300">
                          <a:latin typeface="Arial" panose="020B0604020202020204" pitchFamily="34" charset="0"/>
                          <a:cs typeface="Arial" panose="020B0604020202020204" pitchFamily="34" charset="0"/>
                        </a:rPr>
                        <a:t>6</a:t>
                      </a:r>
                    </a:p>
                  </a:txBody>
                  <a:tcPr anchor="ctr"/>
                </a:tc>
                <a:tc>
                  <a:txBody>
                    <a:bodyPr/>
                    <a:lstStyle/>
                    <a:p>
                      <a:r>
                        <a:rPr lang="en-US" sz="2300">
                          <a:latin typeface="Arial" panose="020B0604020202020204" pitchFamily="34" charset="0"/>
                          <a:cs typeface="Arial" panose="020B0604020202020204" pitchFamily="34" charset="0"/>
                        </a:rPr>
                        <a:t>Giải pháp điểm danh thông minh</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3150941229"/>
                  </a:ext>
                </a:extLst>
              </a:tr>
              <a:tr h="632138">
                <a:tc>
                  <a:txBody>
                    <a:bodyPr/>
                    <a:lstStyle/>
                    <a:p>
                      <a:pPr algn="ctr"/>
                      <a:r>
                        <a:rPr lang="en-US" sz="2300">
                          <a:latin typeface="Arial" panose="020B0604020202020204" pitchFamily="34" charset="0"/>
                          <a:cs typeface="Arial" panose="020B0604020202020204" pitchFamily="34" charset="0"/>
                        </a:rPr>
                        <a:t>7</a:t>
                      </a:r>
                    </a:p>
                  </a:txBody>
                  <a:tcPr anchor="ctr"/>
                </a:tc>
                <a:tc>
                  <a:txBody>
                    <a:bodyPr/>
                    <a:lstStyle/>
                    <a:p>
                      <a:r>
                        <a:rPr lang="en-US" sz="2300">
                          <a:latin typeface="Arial" panose="020B0604020202020204" pitchFamily="34" charset="0"/>
                          <a:cs typeface="Arial" panose="020B0604020202020204" pitchFamily="34" charset="0"/>
                        </a:rPr>
                        <a:t>Phần mềm kiểm định chất lượng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4056438542"/>
                  </a:ext>
                </a:extLst>
              </a:tr>
              <a:tr h="632138">
                <a:tc>
                  <a:txBody>
                    <a:bodyPr/>
                    <a:lstStyle/>
                    <a:p>
                      <a:pPr algn="ctr"/>
                      <a:r>
                        <a:rPr lang="en-US" sz="2300">
                          <a:latin typeface="Arial" panose="020B0604020202020204" pitchFamily="34" charset="0"/>
                          <a:cs typeface="Arial" panose="020B0604020202020204" pitchFamily="34" charset="0"/>
                        </a:rPr>
                        <a:t>8</a:t>
                      </a:r>
                    </a:p>
                  </a:txBody>
                  <a:tcPr anchor="ctr"/>
                </a:tc>
                <a:tc>
                  <a:txBody>
                    <a:bodyPr/>
                    <a:lstStyle/>
                    <a:p>
                      <a:r>
                        <a:rPr lang="en-US" sz="2300">
                          <a:latin typeface="Arial" panose="020B0604020202020204" pitchFamily="34" charset="0"/>
                          <a:cs typeface="Arial" panose="020B0604020202020204" pitchFamily="34" charset="0"/>
                        </a:rPr>
                        <a:t>Phần mềm quản lý khoản thu, thanh toán ko dùng tiền mặt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2042055995"/>
                  </a:ext>
                </a:extLst>
              </a:tr>
              <a:tr h="632138">
                <a:tc>
                  <a:txBody>
                    <a:bodyPr/>
                    <a:lstStyle/>
                    <a:p>
                      <a:pPr algn="ctr"/>
                      <a:r>
                        <a:rPr lang="en-US" sz="2300">
                          <a:latin typeface="Arial" panose="020B0604020202020204" pitchFamily="34" charset="0"/>
                          <a:cs typeface="Arial" panose="020B0604020202020204" pitchFamily="34" charset="0"/>
                        </a:rPr>
                        <a:t>9</a:t>
                      </a:r>
                    </a:p>
                  </a:txBody>
                  <a:tcPr anchor="ctr"/>
                </a:tc>
                <a:tc>
                  <a:txBody>
                    <a:bodyPr/>
                    <a:lstStyle/>
                    <a:p>
                      <a:r>
                        <a:rPr lang="en-US" sz="2300">
                          <a:latin typeface="Arial" panose="020B0604020202020204" pitchFamily="34" charset="0"/>
                          <a:cs typeface="Arial" panose="020B0604020202020204" pitchFamily="34" charset="0"/>
                        </a:rPr>
                        <a:t>Học bạ điện tử và sổ điểm điện tử ( dung chữ ký số)</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312753440"/>
                  </a:ext>
                </a:extLst>
              </a:tr>
              <a:tr h="632138">
                <a:tc>
                  <a:txBody>
                    <a:bodyPr/>
                    <a:lstStyle/>
                    <a:p>
                      <a:pPr algn="ctr"/>
                      <a:r>
                        <a:rPr lang="en-US" sz="2300">
                          <a:latin typeface="Arial" panose="020B0604020202020204" pitchFamily="34" charset="0"/>
                          <a:cs typeface="Arial" panose="020B0604020202020204" pitchFamily="34" charset="0"/>
                        </a:rPr>
                        <a:t>10</a:t>
                      </a:r>
                    </a:p>
                  </a:txBody>
                  <a:tcPr anchor="ctr"/>
                </a:tc>
                <a:tc>
                  <a:txBody>
                    <a:bodyPr/>
                    <a:lstStyle/>
                    <a:p>
                      <a:r>
                        <a:rPr lang="en-US" sz="2300">
                          <a:latin typeface="Arial" panose="020B0604020202020204" pitchFamily="34" charset="0"/>
                          <a:cs typeface="Arial" panose="020B0604020202020204" pitchFamily="34" charset="0"/>
                        </a:rPr>
                        <a:t>Phần mềm quản lý y tế học đường</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1169610703"/>
                  </a:ext>
                </a:extLst>
              </a:tr>
              <a:tr h="632138">
                <a:tc>
                  <a:txBody>
                    <a:bodyPr/>
                    <a:lstStyle/>
                    <a:p>
                      <a:pPr algn="ctr"/>
                      <a:r>
                        <a:rPr lang="en-US" sz="2300">
                          <a:latin typeface="Arial" panose="020B0604020202020204" pitchFamily="34" charset="0"/>
                          <a:cs typeface="Arial" panose="020B0604020202020204" pitchFamily="34" charset="0"/>
                        </a:rPr>
                        <a:t>11</a:t>
                      </a:r>
                    </a:p>
                  </a:txBody>
                  <a:tcPr anchor="ctr"/>
                </a:tc>
                <a:tc>
                  <a:txBody>
                    <a:bodyPr/>
                    <a:lstStyle/>
                    <a:p>
                      <a:r>
                        <a:rPr lang="en-US" sz="2300">
                          <a:latin typeface="Arial" panose="020B0604020202020204" pitchFamily="34" charset="0"/>
                          <a:cs typeface="Arial" panose="020B0604020202020204" pitchFamily="34" charset="0"/>
                        </a:rPr>
                        <a:t>Cổng thông tin điện tử (website)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4159194816"/>
                  </a:ext>
                </a:extLst>
              </a:tr>
              <a:tr h="632138">
                <a:tc>
                  <a:txBody>
                    <a:bodyPr/>
                    <a:lstStyle/>
                    <a:p>
                      <a:pPr algn="ctr"/>
                      <a:r>
                        <a:rPr lang="en-US" sz="2300">
                          <a:latin typeface="Arial" panose="020B0604020202020204" pitchFamily="34" charset="0"/>
                          <a:cs typeface="Arial" panose="020B0604020202020204" pitchFamily="34" charset="0"/>
                        </a:rPr>
                        <a:t>12</a:t>
                      </a:r>
                    </a:p>
                  </a:txBody>
                  <a:tcPr anchor="ctr"/>
                </a:tc>
                <a:tc>
                  <a:txBody>
                    <a:bodyPr/>
                    <a:lstStyle/>
                    <a:p>
                      <a:r>
                        <a:rPr lang="en-US" sz="2300" b="1">
                          <a:latin typeface="Arial" panose="020B0604020202020204" pitchFamily="34" charset="0"/>
                          <a:cs typeface="Arial" panose="020B0604020202020204" pitchFamily="34" charset="0"/>
                        </a:rPr>
                        <a:t>Ứng dụng liên lạc điện tử eNetViet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1" u="none" strike="noStrike" kern="1200" cap="none" spc="0" normalizeH="0" baseline="0" noProof="0">
                          <a:ln>
                            <a:noFill/>
                          </a:ln>
                          <a:solidFill>
                            <a:prstClr val="black"/>
                          </a:solidFill>
                          <a:effectLst/>
                          <a:uLnTx/>
                          <a:uFillTx/>
                          <a:latin typeface="Arial" panose="020B0604020202020204" pitchFamily="34" charset="0"/>
                          <a:cs typeface="Arial" panose="020B0604020202020204" pitchFamily="34" charset="0"/>
                        </a:rPr>
                        <a:t>Mất phí - Liên hệ với Cty Quảng Ích để được tư vấn</a:t>
                      </a:r>
                      <a:endParaRPr kumimoji="0" lang="en-US" sz="23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txBody>
                  <a:tcPr anchor="ctr"/>
                </a:tc>
                <a:extLst>
                  <a:ext uri="{0D108BD9-81ED-4DB2-BD59-A6C34878D82A}">
                    <a16:rowId xmlns:a16="http://schemas.microsoft.com/office/drawing/2014/main" val="2228177016"/>
                  </a:ext>
                </a:extLst>
              </a:tr>
            </a:tbl>
          </a:graphicData>
        </a:graphic>
      </p:graphicFrame>
    </p:spTree>
    <p:extLst>
      <p:ext uri="{BB962C8B-B14F-4D97-AF65-F5344CB8AC3E}">
        <p14:creationId xmlns:p14="http://schemas.microsoft.com/office/powerpoint/2010/main" val="339987258"/>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p:cNvSpPr txBox="1"/>
          <p:nvPr/>
        </p:nvSpPr>
        <p:spPr>
          <a:xfrm>
            <a:off x="823675" y="407064"/>
            <a:ext cx="10247100" cy="686150"/>
          </a:xfrm>
          <a:prstGeom prst="rect">
            <a:avLst/>
          </a:prstGeom>
        </p:spPr>
        <p:txBody>
          <a:bodyPr wrap="square" lIns="0" tIns="0" rIns="0" bIns="0" rtlCol="0" anchor="t">
            <a:spAutoFit/>
          </a:bodyPr>
          <a:lstStyle/>
          <a:p>
            <a:pPr>
              <a:lnSpc>
                <a:spcPts val="5760"/>
              </a:lnSpc>
            </a:pPr>
            <a:r>
              <a:rPr lang="en-US" sz="4001" b="1">
                <a:latin typeface="Roboto" pitchFamily="2" charset="0"/>
                <a:ea typeface="Roboto" pitchFamily="2" charset="0"/>
              </a:rPr>
              <a:t>1. PHẦN MỀM QUẢN LÝ THƯ VIỆN ĐIỆN TỬ</a:t>
            </a:r>
          </a:p>
        </p:txBody>
      </p:sp>
      <p:sp>
        <p:nvSpPr>
          <p:cNvPr id="5" name="TextBox 7"/>
          <p:cNvSpPr txBox="1"/>
          <p:nvPr/>
        </p:nvSpPr>
        <p:spPr>
          <a:xfrm>
            <a:off x="1463844" y="2648462"/>
            <a:ext cx="9606930" cy="2109616"/>
          </a:xfrm>
          <a:prstGeom prst="rect">
            <a:avLst/>
          </a:prstGeom>
        </p:spPr>
        <p:txBody>
          <a:bodyPr wrap="square" lIns="0" tIns="0" rIns="0" bIns="0" numCol="1" rtlCol="0" anchor="t">
            <a:spAutoFit/>
          </a:bodyPr>
          <a:lstStyle/>
          <a:p>
            <a:pPr algn="just">
              <a:lnSpc>
                <a:spcPts val="4160"/>
              </a:lnSpc>
            </a:pPr>
            <a:r>
              <a:rPr lang="en-US" sz="2801" spc="65">
                <a:solidFill>
                  <a:srgbClr val="14110F"/>
                </a:solidFill>
                <a:latin typeface="Roboto"/>
              </a:rPr>
              <a:t>Quản lý thư viện truyền thống: Số hóa quy trình quản lý thư viện truyền thống: Biên </a:t>
            </a:r>
            <a:r>
              <a:rPr lang="en-US" sz="2801" spc="65" err="1">
                <a:solidFill>
                  <a:srgbClr val="14110F"/>
                </a:solidFill>
                <a:latin typeface="Roboto"/>
              </a:rPr>
              <a:t>mục</a:t>
            </a:r>
            <a:r>
              <a:rPr lang="en-US" sz="2801" spc="65">
                <a:solidFill>
                  <a:srgbClr val="14110F"/>
                </a:solidFill>
                <a:latin typeface="Roboto"/>
              </a:rPr>
              <a:t>, </a:t>
            </a:r>
            <a:r>
              <a:rPr lang="en-US" sz="2801" spc="65" err="1">
                <a:solidFill>
                  <a:srgbClr val="14110F"/>
                </a:solidFill>
                <a:latin typeface="Roboto"/>
              </a:rPr>
              <a:t>tra</a:t>
            </a:r>
            <a:r>
              <a:rPr lang="en-US" sz="2801" spc="65">
                <a:solidFill>
                  <a:srgbClr val="14110F"/>
                </a:solidFill>
                <a:latin typeface="Roboto"/>
              </a:rPr>
              <a:t> </a:t>
            </a:r>
            <a:r>
              <a:rPr lang="en-US" sz="2801" spc="65" err="1">
                <a:solidFill>
                  <a:srgbClr val="14110F"/>
                </a:solidFill>
                <a:latin typeface="Roboto"/>
              </a:rPr>
              <a:t>cứu</a:t>
            </a:r>
            <a:r>
              <a:rPr lang="en-US" sz="2801" spc="65">
                <a:solidFill>
                  <a:srgbClr val="14110F"/>
                </a:solidFill>
                <a:latin typeface="Roboto"/>
              </a:rPr>
              <a:t> </a:t>
            </a:r>
            <a:r>
              <a:rPr lang="en-US" sz="2801" spc="65" err="1">
                <a:solidFill>
                  <a:srgbClr val="14110F"/>
                </a:solidFill>
                <a:latin typeface="Roboto"/>
              </a:rPr>
              <a:t>trực</a:t>
            </a:r>
            <a:r>
              <a:rPr lang="en-US" sz="2801" spc="65">
                <a:solidFill>
                  <a:srgbClr val="14110F"/>
                </a:solidFill>
                <a:latin typeface="Roboto"/>
              </a:rPr>
              <a:t> </a:t>
            </a:r>
            <a:r>
              <a:rPr lang="en-US" sz="2801" spc="65" err="1">
                <a:solidFill>
                  <a:srgbClr val="14110F"/>
                </a:solidFill>
                <a:latin typeface="Roboto"/>
              </a:rPr>
              <a:t>tuyến</a:t>
            </a:r>
            <a:r>
              <a:rPr lang="en-US" sz="2801" spc="65">
                <a:solidFill>
                  <a:srgbClr val="14110F"/>
                </a:solidFill>
                <a:latin typeface="Roboto"/>
              </a:rPr>
              <a:t>, </a:t>
            </a:r>
            <a:r>
              <a:rPr lang="en-US" sz="2801" spc="65" err="1">
                <a:solidFill>
                  <a:srgbClr val="14110F"/>
                </a:solidFill>
                <a:latin typeface="Roboto"/>
              </a:rPr>
              <a:t>quản</a:t>
            </a:r>
            <a:r>
              <a:rPr lang="en-US" sz="2801" spc="65">
                <a:solidFill>
                  <a:srgbClr val="14110F"/>
                </a:solidFill>
                <a:latin typeface="Roboto"/>
              </a:rPr>
              <a:t> lý thông minh </a:t>
            </a:r>
            <a:r>
              <a:rPr lang="en-US" sz="2801" spc="65" err="1">
                <a:solidFill>
                  <a:srgbClr val="14110F"/>
                </a:solidFill>
                <a:latin typeface="Roboto"/>
              </a:rPr>
              <a:t>lưu</a:t>
            </a:r>
            <a:r>
              <a:rPr lang="en-US" sz="2801" spc="65">
                <a:solidFill>
                  <a:srgbClr val="14110F"/>
                </a:solidFill>
                <a:latin typeface="Roboto"/>
              </a:rPr>
              <a:t> </a:t>
            </a:r>
            <a:r>
              <a:rPr lang="en-US" sz="2801" spc="65" err="1">
                <a:solidFill>
                  <a:srgbClr val="14110F"/>
                </a:solidFill>
                <a:latin typeface="Roboto"/>
              </a:rPr>
              <a:t>thông</a:t>
            </a:r>
            <a:r>
              <a:rPr lang="en-US" sz="2801" spc="65">
                <a:solidFill>
                  <a:srgbClr val="14110F"/>
                </a:solidFill>
                <a:latin typeface="Roboto"/>
              </a:rPr>
              <a:t>, </a:t>
            </a:r>
            <a:r>
              <a:rPr lang="en-US" sz="2801" spc="65" err="1">
                <a:solidFill>
                  <a:srgbClr val="14110F"/>
                </a:solidFill>
                <a:latin typeface="Roboto"/>
              </a:rPr>
              <a:t>quản</a:t>
            </a:r>
            <a:r>
              <a:rPr lang="en-US" sz="2801" spc="65">
                <a:solidFill>
                  <a:srgbClr val="14110F"/>
                </a:solidFill>
                <a:latin typeface="Roboto"/>
              </a:rPr>
              <a:t> </a:t>
            </a:r>
            <a:r>
              <a:rPr lang="en-US" sz="2801" spc="65" err="1">
                <a:solidFill>
                  <a:srgbClr val="14110F"/>
                </a:solidFill>
                <a:latin typeface="Roboto"/>
              </a:rPr>
              <a:t>lý</a:t>
            </a:r>
            <a:r>
              <a:rPr lang="en-US" sz="2801" spc="65">
                <a:solidFill>
                  <a:srgbClr val="14110F"/>
                </a:solidFill>
                <a:latin typeface="Roboto"/>
              </a:rPr>
              <a:t> </a:t>
            </a:r>
            <a:r>
              <a:rPr lang="en-US" sz="2801" spc="65" err="1">
                <a:solidFill>
                  <a:srgbClr val="14110F"/>
                </a:solidFill>
                <a:latin typeface="Roboto"/>
              </a:rPr>
              <a:t>kho</a:t>
            </a:r>
            <a:r>
              <a:rPr lang="en-US" sz="2801" spc="65">
                <a:solidFill>
                  <a:srgbClr val="14110F"/>
                </a:solidFill>
                <a:latin typeface="Roboto"/>
              </a:rPr>
              <a:t>, </a:t>
            </a:r>
            <a:r>
              <a:rPr lang="en-US" sz="2801" spc="65" err="1">
                <a:solidFill>
                  <a:srgbClr val="14110F"/>
                </a:solidFill>
                <a:latin typeface="Roboto"/>
              </a:rPr>
              <a:t>báo</a:t>
            </a:r>
            <a:r>
              <a:rPr lang="en-US" sz="2801" spc="65">
                <a:solidFill>
                  <a:srgbClr val="14110F"/>
                </a:solidFill>
                <a:latin typeface="Roboto"/>
              </a:rPr>
              <a:t> </a:t>
            </a:r>
            <a:r>
              <a:rPr lang="en-US" sz="2801" spc="65" err="1">
                <a:solidFill>
                  <a:srgbClr val="14110F"/>
                </a:solidFill>
                <a:latin typeface="Roboto"/>
              </a:rPr>
              <a:t>cáo</a:t>
            </a:r>
            <a:r>
              <a:rPr lang="en-US" sz="2801" spc="65">
                <a:solidFill>
                  <a:srgbClr val="14110F"/>
                </a:solidFill>
                <a:latin typeface="Roboto"/>
              </a:rPr>
              <a:t> </a:t>
            </a:r>
            <a:r>
              <a:rPr lang="en-US" sz="2801" spc="65" err="1">
                <a:solidFill>
                  <a:srgbClr val="14110F"/>
                </a:solidFill>
                <a:latin typeface="Roboto"/>
              </a:rPr>
              <a:t>công</a:t>
            </a:r>
            <a:r>
              <a:rPr lang="en-US" sz="2801" spc="65">
                <a:solidFill>
                  <a:srgbClr val="14110F"/>
                </a:solidFill>
                <a:latin typeface="Roboto"/>
              </a:rPr>
              <a:t> </a:t>
            </a:r>
            <a:r>
              <a:rPr lang="en-US" sz="2801" spc="65" err="1">
                <a:solidFill>
                  <a:srgbClr val="14110F"/>
                </a:solidFill>
                <a:latin typeface="Roboto"/>
              </a:rPr>
              <a:t>tác</a:t>
            </a:r>
            <a:r>
              <a:rPr lang="en-US" sz="2801" spc="65">
                <a:solidFill>
                  <a:srgbClr val="14110F"/>
                </a:solidFill>
                <a:latin typeface="Roboto"/>
              </a:rPr>
              <a:t> </a:t>
            </a:r>
            <a:r>
              <a:rPr lang="en-US" sz="2801" spc="65" err="1">
                <a:solidFill>
                  <a:srgbClr val="14110F"/>
                </a:solidFill>
                <a:latin typeface="Roboto"/>
              </a:rPr>
              <a:t>thư</a:t>
            </a:r>
            <a:r>
              <a:rPr lang="en-US" sz="2801" spc="65">
                <a:solidFill>
                  <a:srgbClr val="14110F"/>
                </a:solidFill>
                <a:latin typeface="Roboto"/>
              </a:rPr>
              <a:t> viện, mượn trả sách bằng thiết bị mã vạch…</a:t>
            </a:r>
          </a:p>
        </p:txBody>
      </p:sp>
      <p:sp>
        <p:nvSpPr>
          <p:cNvPr id="8" name="TextBox 7">
            <a:extLst>
              <a:ext uri="{FF2B5EF4-FFF2-40B4-BE49-F238E27FC236}">
                <a16:creationId xmlns:a16="http://schemas.microsoft.com/office/drawing/2014/main" id="{BBD254FF-0BF6-8287-9A79-1460B0E50203}"/>
              </a:ext>
            </a:extLst>
          </p:cNvPr>
          <p:cNvSpPr txBox="1"/>
          <p:nvPr/>
        </p:nvSpPr>
        <p:spPr>
          <a:xfrm>
            <a:off x="1459826" y="1686449"/>
            <a:ext cx="8467947" cy="1032399"/>
          </a:xfrm>
          <a:prstGeom prst="rect">
            <a:avLst/>
          </a:prstGeom>
        </p:spPr>
        <p:txBody>
          <a:bodyPr wrap="square" lIns="0" tIns="0" rIns="0" bIns="0" numCol="1" rtlCol="0" anchor="t">
            <a:spAutoFit/>
          </a:bodyPr>
          <a:lstStyle/>
          <a:p>
            <a:pPr algn="just">
              <a:lnSpc>
                <a:spcPts val="4160"/>
              </a:lnSpc>
            </a:pPr>
            <a:r>
              <a:rPr lang="en-US" sz="2801" spc="65">
                <a:solidFill>
                  <a:srgbClr val="14110F"/>
                </a:solidFill>
                <a:latin typeface="Roboto"/>
              </a:rPr>
              <a:t>Thư viện điện tử trường học tích hợp 3 phân hệ:</a:t>
            </a:r>
          </a:p>
          <a:p>
            <a:pPr algn="just">
              <a:lnSpc>
                <a:spcPts val="4160"/>
              </a:lnSpc>
            </a:pPr>
            <a:endParaRPr lang="en-US" sz="2801" spc="65">
              <a:solidFill>
                <a:srgbClr val="14110F"/>
              </a:solidFill>
              <a:latin typeface="Roboto"/>
            </a:endParaRPr>
          </a:p>
        </p:txBody>
      </p:sp>
      <p:sp>
        <p:nvSpPr>
          <p:cNvPr id="9" name="TextBox 7">
            <a:extLst>
              <a:ext uri="{FF2B5EF4-FFF2-40B4-BE49-F238E27FC236}">
                <a16:creationId xmlns:a16="http://schemas.microsoft.com/office/drawing/2014/main" id="{3544318D-B2E4-EA3A-A9DC-D1548F96F7BA}"/>
              </a:ext>
            </a:extLst>
          </p:cNvPr>
          <p:cNvSpPr txBox="1"/>
          <p:nvPr/>
        </p:nvSpPr>
        <p:spPr>
          <a:xfrm>
            <a:off x="1459826" y="4988501"/>
            <a:ext cx="9639588" cy="1032399"/>
          </a:xfrm>
          <a:prstGeom prst="rect">
            <a:avLst/>
          </a:prstGeom>
        </p:spPr>
        <p:txBody>
          <a:bodyPr wrap="square" lIns="0" tIns="0" rIns="0" bIns="0" numCol="1" rtlCol="0" anchor="t">
            <a:spAutoFit/>
          </a:bodyPr>
          <a:lstStyle/>
          <a:p>
            <a:pPr algn="just">
              <a:lnSpc>
                <a:spcPts val="4160"/>
              </a:lnSpc>
            </a:pPr>
            <a:r>
              <a:rPr lang="en-US" sz="2801" spc="65">
                <a:solidFill>
                  <a:srgbClr val="14110F"/>
                </a:solidFill>
                <a:latin typeface="Roboto"/>
              </a:rPr>
              <a:t>Thư viện số: Sách điện tử, sách nói, bài giảng điện tử, video, audio, album ảnh, học liệu tham khảo…</a:t>
            </a:r>
          </a:p>
        </p:txBody>
      </p:sp>
      <p:pic>
        <p:nvPicPr>
          <p:cNvPr id="10" name="Picture 9">
            <a:extLst>
              <a:ext uri="{FF2B5EF4-FFF2-40B4-BE49-F238E27FC236}">
                <a16:creationId xmlns:a16="http://schemas.microsoft.com/office/drawing/2014/main" id="{C247C309-39FA-E6D2-2188-EA79DDB611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7346" y="5001209"/>
            <a:ext cx="468245" cy="415235"/>
          </a:xfrm>
          <a:prstGeom prst="rect">
            <a:avLst/>
          </a:prstGeom>
        </p:spPr>
      </p:pic>
      <p:sp>
        <p:nvSpPr>
          <p:cNvPr id="11" name="TextBox 5">
            <a:extLst>
              <a:ext uri="{FF2B5EF4-FFF2-40B4-BE49-F238E27FC236}">
                <a16:creationId xmlns:a16="http://schemas.microsoft.com/office/drawing/2014/main" id="{50007B95-567F-4E7E-DFE9-7122A6992FF7}"/>
              </a:ext>
            </a:extLst>
          </p:cNvPr>
          <p:cNvSpPr txBox="1"/>
          <p:nvPr/>
        </p:nvSpPr>
        <p:spPr>
          <a:xfrm>
            <a:off x="1326520" y="6385154"/>
            <a:ext cx="9668228" cy="2109616"/>
          </a:xfrm>
          <a:prstGeom prst="rect">
            <a:avLst/>
          </a:prstGeom>
        </p:spPr>
        <p:txBody>
          <a:bodyPr wrap="square" lIns="0" tIns="0" rIns="0" bIns="0" rtlCol="0" anchor="t">
            <a:spAutoFit/>
          </a:bodyPr>
          <a:lstStyle/>
          <a:p>
            <a:pPr algn="just">
              <a:lnSpc>
                <a:spcPts val="4160"/>
              </a:lnSpc>
            </a:pPr>
            <a:r>
              <a:rPr lang="en-US" sz="2801" spc="65">
                <a:solidFill>
                  <a:srgbClr val="14110F"/>
                </a:solidFill>
                <a:latin typeface="Roboto"/>
              </a:rPr>
              <a:t>Kho </a:t>
            </a:r>
            <a:r>
              <a:rPr lang="en-US" sz="2801" spc="65" err="1">
                <a:solidFill>
                  <a:srgbClr val="14110F"/>
                </a:solidFill>
                <a:latin typeface="Roboto"/>
              </a:rPr>
              <a:t>học</a:t>
            </a:r>
            <a:r>
              <a:rPr lang="en-US" sz="2801" spc="65">
                <a:solidFill>
                  <a:srgbClr val="14110F"/>
                </a:solidFill>
                <a:latin typeface="Roboto"/>
              </a:rPr>
              <a:t> </a:t>
            </a:r>
            <a:r>
              <a:rPr lang="en-US" sz="2801" spc="65" err="1">
                <a:solidFill>
                  <a:srgbClr val="14110F"/>
                </a:solidFill>
                <a:latin typeface="Roboto"/>
              </a:rPr>
              <a:t>liệu</a:t>
            </a:r>
            <a:r>
              <a:rPr lang="en-US" sz="2801" spc="65">
                <a:solidFill>
                  <a:srgbClr val="14110F"/>
                </a:solidFill>
                <a:latin typeface="Roboto"/>
              </a:rPr>
              <a:t> số dùng chung: </a:t>
            </a:r>
            <a:r>
              <a:rPr lang="en-US" sz="2801" spc="65" err="1">
                <a:solidFill>
                  <a:srgbClr val="14110F"/>
                </a:solidFill>
                <a:latin typeface="Roboto"/>
              </a:rPr>
              <a:t>gồm</a:t>
            </a:r>
            <a:r>
              <a:rPr lang="en-US" sz="2801" spc="65">
                <a:solidFill>
                  <a:srgbClr val="14110F"/>
                </a:solidFill>
                <a:latin typeface="Roboto"/>
              </a:rPr>
              <a:t> </a:t>
            </a:r>
            <a:r>
              <a:rPr lang="en-US" sz="2801" spc="65" err="1">
                <a:solidFill>
                  <a:srgbClr val="14110F"/>
                </a:solidFill>
                <a:latin typeface="Roboto"/>
              </a:rPr>
              <a:t>các</a:t>
            </a:r>
            <a:r>
              <a:rPr lang="en-US" sz="2801" spc="65">
                <a:solidFill>
                  <a:srgbClr val="14110F"/>
                </a:solidFill>
                <a:latin typeface="Roboto"/>
              </a:rPr>
              <a:t> </a:t>
            </a:r>
            <a:r>
              <a:rPr lang="en-US" sz="2801" spc="65" err="1">
                <a:solidFill>
                  <a:srgbClr val="14110F"/>
                </a:solidFill>
                <a:latin typeface="Roboto"/>
              </a:rPr>
              <a:t>kho</a:t>
            </a:r>
            <a:r>
              <a:rPr lang="en-US" sz="2801" spc="65">
                <a:solidFill>
                  <a:srgbClr val="14110F"/>
                </a:solidFill>
                <a:latin typeface="Roboto"/>
              </a:rPr>
              <a:t> sách, tài liệu điện </a:t>
            </a:r>
            <a:r>
              <a:rPr lang="en-US" sz="2801" spc="65" err="1">
                <a:solidFill>
                  <a:srgbClr val="14110F"/>
                </a:solidFill>
                <a:latin typeface="Roboto"/>
              </a:rPr>
              <a:t>tử</a:t>
            </a:r>
            <a:r>
              <a:rPr lang="en-US" sz="2801" spc="65">
                <a:solidFill>
                  <a:srgbClr val="14110F"/>
                </a:solidFill>
                <a:latin typeface="Roboto"/>
              </a:rPr>
              <a:t> </a:t>
            </a:r>
            <a:r>
              <a:rPr lang="en-US" sz="2801" spc="65" err="1">
                <a:solidFill>
                  <a:srgbClr val="14110F"/>
                </a:solidFill>
                <a:latin typeface="Roboto"/>
              </a:rPr>
              <a:t>cộng</a:t>
            </a:r>
            <a:r>
              <a:rPr lang="en-US" sz="2801" spc="65">
                <a:solidFill>
                  <a:srgbClr val="14110F"/>
                </a:solidFill>
                <a:latin typeface="Roboto"/>
              </a:rPr>
              <a:t> </a:t>
            </a:r>
            <a:r>
              <a:rPr lang="en-US" sz="2801" spc="65" err="1">
                <a:solidFill>
                  <a:srgbClr val="14110F"/>
                </a:solidFill>
                <a:latin typeface="Roboto"/>
              </a:rPr>
              <a:t>đồng</a:t>
            </a:r>
            <a:r>
              <a:rPr lang="en-US" sz="2801" spc="65">
                <a:solidFill>
                  <a:srgbClr val="14110F"/>
                </a:solidFill>
                <a:latin typeface="Roboto"/>
              </a:rPr>
              <a:t> </a:t>
            </a:r>
            <a:r>
              <a:rPr lang="en-US" sz="2801" spc="65" err="1">
                <a:solidFill>
                  <a:srgbClr val="14110F"/>
                </a:solidFill>
                <a:latin typeface="Roboto"/>
              </a:rPr>
              <a:t>phục</a:t>
            </a:r>
            <a:r>
              <a:rPr lang="en-US" sz="2801" spc="65">
                <a:solidFill>
                  <a:srgbClr val="14110F"/>
                </a:solidFill>
                <a:latin typeface="Roboto"/>
              </a:rPr>
              <a:t> </a:t>
            </a:r>
            <a:r>
              <a:rPr lang="en-US" sz="2801" spc="65" err="1">
                <a:solidFill>
                  <a:srgbClr val="14110F"/>
                </a:solidFill>
                <a:latin typeface="Roboto"/>
              </a:rPr>
              <a:t>vụ</a:t>
            </a:r>
            <a:r>
              <a:rPr lang="en-US" sz="2801" spc="65">
                <a:solidFill>
                  <a:srgbClr val="14110F"/>
                </a:solidFill>
                <a:latin typeface="Roboto"/>
              </a:rPr>
              <a:t> </a:t>
            </a:r>
            <a:r>
              <a:rPr lang="en-US" sz="2801" spc="65" err="1">
                <a:solidFill>
                  <a:srgbClr val="14110F"/>
                </a:solidFill>
                <a:latin typeface="Roboto"/>
              </a:rPr>
              <a:t>việc</a:t>
            </a:r>
            <a:r>
              <a:rPr lang="en-US" sz="2801" spc="65">
                <a:solidFill>
                  <a:srgbClr val="14110F"/>
                </a:solidFill>
                <a:latin typeface="Roboto"/>
              </a:rPr>
              <a:t> </a:t>
            </a:r>
            <a:r>
              <a:rPr lang="en-US" sz="2801" spc="65" err="1">
                <a:solidFill>
                  <a:srgbClr val="14110F"/>
                </a:solidFill>
                <a:latin typeface="Roboto"/>
              </a:rPr>
              <a:t>khai</a:t>
            </a:r>
            <a:r>
              <a:rPr lang="en-US" sz="2801" spc="65">
                <a:solidFill>
                  <a:srgbClr val="14110F"/>
                </a:solidFill>
                <a:latin typeface="Roboto"/>
              </a:rPr>
              <a:t> thác; kho sách dùng chung của Phòng/ Sở; chia sẻ học liệu giữa trường với trường ( hay còn gọi là liên thư viện).</a:t>
            </a:r>
          </a:p>
        </p:txBody>
      </p:sp>
      <p:pic>
        <p:nvPicPr>
          <p:cNvPr id="12" name="Picture 10">
            <a:extLst>
              <a:ext uri="{FF2B5EF4-FFF2-40B4-BE49-F238E27FC236}">
                <a16:creationId xmlns:a16="http://schemas.microsoft.com/office/drawing/2014/main" id="{0C5ED3A6-E12E-A2ED-C7EF-22209FC98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3610" y="6385154"/>
            <a:ext cx="468245" cy="585555"/>
          </a:xfrm>
          <a:prstGeom prst="rect">
            <a:avLst/>
          </a:prstGeom>
        </p:spPr>
      </p:pic>
      <p:pic>
        <p:nvPicPr>
          <p:cNvPr id="13"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8275" y="1660616"/>
            <a:ext cx="468245" cy="415235"/>
          </a:xfrm>
          <a:prstGeom prst="rect">
            <a:avLst/>
          </a:prstGeom>
        </p:spPr>
      </p:pic>
      <p:sp>
        <p:nvSpPr>
          <p:cNvPr id="3" name="Rectangle: Top Corners One Rounded and One Snipped 2">
            <a:extLst>
              <a:ext uri="{FF2B5EF4-FFF2-40B4-BE49-F238E27FC236}">
                <a16:creationId xmlns:a16="http://schemas.microsoft.com/office/drawing/2014/main" id="{18846CC3-3C9D-7E94-5943-A85A947D95E6}"/>
              </a:ext>
            </a:extLst>
          </p:cNvPr>
          <p:cNvSpPr/>
          <p:nvPr/>
        </p:nvSpPr>
        <p:spPr>
          <a:xfrm>
            <a:off x="11887200" y="1631523"/>
            <a:ext cx="5486400" cy="3825657"/>
          </a:xfrm>
          <a:prstGeom prst="snipRoundRect">
            <a:avLst/>
          </a:prstGeom>
          <a:ln/>
        </p:spPr>
        <p:style>
          <a:lnRef idx="2">
            <a:schemeClr val="dk1"/>
          </a:lnRef>
          <a:fillRef idx="1">
            <a:schemeClr val="lt1"/>
          </a:fillRef>
          <a:effectRef idx="0">
            <a:schemeClr val="dk1"/>
          </a:effectRef>
          <a:fontRef idx="minor">
            <a:schemeClr val="dk1"/>
          </a:fontRef>
        </p:style>
        <p:txBody>
          <a:bodyPr rtlCol="0" anchor="ctr"/>
          <a:lstStyle/>
          <a:p>
            <a:pPr algn="ctr"/>
            <a:r>
              <a:rPr lang="en-US" sz="4000">
                <a:solidFill>
                  <a:schemeClr val="tx1"/>
                </a:solidFill>
                <a:latin typeface="Roboto" panose="02000000000000000000" pitchFamily="2" charset="0"/>
                <a:ea typeface="Roboto" panose="02000000000000000000" pitchFamily="2" charset="0"/>
              </a:rPr>
              <a:t>Đáp ứng theo hướng dẫn Thông tư 16/2022/TT-BGDĐT ngày 22/11/2022</a:t>
            </a:r>
          </a:p>
        </p:txBody>
      </p:sp>
      <p:pic>
        <p:nvPicPr>
          <p:cNvPr id="14" name="Picture 10">
            <a:extLst>
              <a:ext uri="{FF2B5EF4-FFF2-40B4-BE49-F238E27FC236}">
                <a16:creationId xmlns:a16="http://schemas.microsoft.com/office/drawing/2014/main" id="{DAB5D3B8-D07A-1F3E-4034-D4FD77C17F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2180" y="2701108"/>
            <a:ext cx="468245" cy="415235"/>
          </a:xfrm>
          <a:prstGeom prst="rect">
            <a:avLst/>
          </a:prstGeom>
        </p:spPr>
      </p:pic>
      <p:pic>
        <p:nvPicPr>
          <p:cNvPr id="2" name="Picture 8">
            <a:extLst>
              <a:ext uri="{FF2B5EF4-FFF2-40B4-BE49-F238E27FC236}">
                <a16:creationId xmlns:a16="http://schemas.microsoft.com/office/drawing/2014/main" id="{27EE4560-1DAB-CD5A-4C34-B8EB9F158C1E}"/>
              </a:ext>
            </a:extLst>
          </p:cNvPr>
          <p:cNvPicPr>
            <a:picLocks noChangeAspect="1"/>
          </p:cNvPicPr>
          <p:nvPr/>
        </p:nvPicPr>
        <p:blipFill>
          <a:blip r:embed="rId3"/>
          <a:srcRect/>
          <a:stretch>
            <a:fillRect/>
          </a:stretch>
        </p:blipFill>
        <p:spPr>
          <a:xfrm>
            <a:off x="11811000" y="5967186"/>
            <a:ext cx="5486400" cy="3737402"/>
          </a:xfrm>
          <a:prstGeom prst="rect">
            <a:avLst/>
          </a:prstGeom>
        </p:spPr>
      </p:pic>
    </p:spTree>
    <p:extLst>
      <p:ext uri="{BB962C8B-B14F-4D97-AF65-F5344CB8AC3E}">
        <p14:creationId xmlns:p14="http://schemas.microsoft.com/office/powerpoint/2010/main" val="537090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6"/>
          <p:cNvSpPr txBox="1"/>
          <p:nvPr/>
        </p:nvSpPr>
        <p:spPr>
          <a:xfrm>
            <a:off x="914400" y="562267"/>
            <a:ext cx="17373600" cy="730969"/>
          </a:xfrm>
          <a:prstGeom prst="rect">
            <a:avLst/>
          </a:prstGeom>
        </p:spPr>
        <p:txBody>
          <a:bodyPr wrap="square" lIns="0" tIns="0" rIns="0" bIns="0" rtlCol="0" anchor="t">
            <a:spAutoFit/>
          </a:bodyPr>
          <a:lstStyle/>
          <a:p>
            <a:pPr defTabSz="914445">
              <a:lnSpc>
                <a:spcPts val="6000"/>
              </a:lnSpc>
            </a:pPr>
            <a:r>
              <a:rPr lang="en-US" sz="4800" b="1">
                <a:latin typeface="Roboto" pitchFamily="2" charset="0"/>
                <a:ea typeface="Roboto" pitchFamily="2" charset="0"/>
              </a:rPr>
              <a:t>Cấu trúc Phần mềm Thư viện điện tử</a:t>
            </a:r>
          </a:p>
        </p:txBody>
      </p:sp>
      <p:grpSp>
        <p:nvGrpSpPr>
          <p:cNvPr id="2" name="Group 1"/>
          <p:cNvGrpSpPr/>
          <p:nvPr/>
        </p:nvGrpSpPr>
        <p:grpSpPr>
          <a:xfrm>
            <a:off x="1600200" y="1498210"/>
            <a:ext cx="14935200" cy="8156066"/>
            <a:chOff x="3810001" y="1498208"/>
            <a:chExt cx="9229874" cy="8156066"/>
          </a:xfrm>
        </p:grpSpPr>
        <p:sp>
          <p:nvSpPr>
            <p:cNvPr id="3" name="Freeform 2"/>
            <p:cNvSpPr/>
            <p:nvPr/>
          </p:nvSpPr>
          <p:spPr>
            <a:xfrm>
              <a:off x="9067203" y="7975084"/>
              <a:ext cx="590870" cy="1199421"/>
            </a:xfrm>
            <a:custGeom>
              <a:avLst/>
              <a:gdLst>
                <a:gd name="connsiteX0" fmla="*/ 0 w 590870"/>
                <a:gd name="connsiteY0" fmla="*/ 0 h 1199421"/>
                <a:gd name="connsiteX1" fmla="*/ 295435 w 590870"/>
                <a:gd name="connsiteY1" fmla="*/ 0 h 1199421"/>
                <a:gd name="connsiteX2" fmla="*/ 295435 w 590870"/>
                <a:gd name="connsiteY2" fmla="*/ 1199421 h 1199421"/>
                <a:gd name="connsiteX3" fmla="*/ 590870 w 590870"/>
                <a:gd name="connsiteY3" fmla="*/ 1199421 h 1199421"/>
              </a:gdLst>
              <a:ahLst/>
              <a:cxnLst>
                <a:cxn ang="0">
                  <a:pos x="connsiteX0" y="connsiteY0"/>
                </a:cxn>
                <a:cxn ang="0">
                  <a:pos x="connsiteX1" y="connsiteY1"/>
                </a:cxn>
                <a:cxn ang="0">
                  <a:pos x="connsiteX2" y="connsiteY2"/>
                </a:cxn>
                <a:cxn ang="0">
                  <a:pos x="connsiteX3" y="connsiteY3"/>
                </a:cxn>
              </a:cxnLst>
              <a:rect l="l" t="t" r="r" b="b"/>
              <a:pathLst>
                <a:path w="590870" h="1199421">
                  <a:moveTo>
                    <a:pt x="0" y="0"/>
                  </a:moveTo>
                  <a:lnTo>
                    <a:pt x="295435" y="0"/>
                  </a:lnTo>
                  <a:lnTo>
                    <a:pt x="295435" y="1199421"/>
                  </a:lnTo>
                  <a:lnTo>
                    <a:pt x="590870" y="1199421"/>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274709" tIns="566285" rIns="274709" bIns="566285"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6" name="Freeform 5"/>
            <p:cNvSpPr/>
            <p:nvPr/>
          </p:nvSpPr>
          <p:spPr>
            <a:xfrm>
              <a:off x="9301723" y="7929364"/>
              <a:ext cx="590870" cy="91440"/>
            </a:xfrm>
            <a:custGeom>
              <a:avLst/>
              <a:gdLst>
                <a:gd name="connsiteX0" fmla="*/ 0 w 590870"/>
                <a:gd name="connsiteY0" fmla="*/ 45720 h 91440"/>
                <a:gd name="connsiteX1" fmla="*/ 590870 w 590870"/>
                <a:gd name="connsiteY1" fmla="*/ 45720 h 91440"/>
              </a:gdLst>
              <a:ahLst/>
              <a:cxnLst>
                <a:cxn ang="0">
                  <a:pos x="connsiteX0" y="connsiteY0"/>
                </a:cxn>
                <a:cxn ang="0">
                  <a:pos x="connsiteX1" y="connsiteY1"/>
                </a:cxn>
              </a:cxnLst>
              <a:rect l="l" t="t" r="r" b="b"/>
              <a:pathLst>
                <a:path w="590870" h="91440">
                  <a:moveTo>
                    <a:pt x="0" y="45720"/>
                  </a:moveTo>
                  <a:lnTo>
                    <a:pt x="590870" y="45720"/>
                  </a:lnTo>
                </a:path>
              </a:pathLst>
            </a:custGeom>
          </p:spPr>
          <p:style>
            <a:lnRef idx="2">
              <a:schemeClr val="dk1"/>
            </a:lnRef>
            <a:fillRef idx="1">
              <a:schemeClr val="lt1"/>
            </a:fillRef>
            <a:effectRef idx="0">
              <a:schemeClr val="dk1"/>
            </a:effectRef>
            <a:fontRef idx="minor">
              <a:schemeClr val="dk1"/>
            </a:fontRef>
          </p:style>
          <p:txBody>
            <a:bodyPr spcFirstLastPara="0" vert="horz" wrap="square" lIns="293364" tIns="30948" rIns="293363" bIns="30950"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7" name="Freeform 6"/>
            <p:cNvSpPr/>
            <p:nvPr/>
          </p:nvSpPr>
          <p:spPr>
            <a:xfrm>
              <a:off x="9067203" y="6775662"/>
              <a:ext cx="590870" cy="1199421"/>
            </a:xfrm>
            <a:custGeom>
              <a:avLst/>
              <a:gdLst>
                <a:gd name="connsiteX0" fmla="*/ 0 w 590870"/>
                <a:gd name="connsiteY0" fmla="*/ 1199421 h 1199421"/>
                <a:gd name="connsiteX1" fmla="*/ 295435 w 590870"/>
                <a:gd name="connsiteY1" fmla="*/ 1199421 h 1199421"/>
                <a:gd name="connsiteX2" fmla="*/ 295435 w 590870"/>
                <a:gd name="connsiteY2" fmla="*/ 0 h 1199421"/>
                <a:gd name="connsiteX3" fmla="*/ 590870 w 590870"/>
                <a:gd name="connsiteY3" fmla="*/ 0 h 1199421"/>
              </a:gdLst>
              <a:ahLst/>
              <a:cxnLst>
                <a:cxn ang="0">
                  <a:pos x="connsiteX0" y="connsiteY0"/>
                </a:cxn>
                <a:cxn ang="0">
                  <a:pos x="connsiteX1" y="connsiteY1"/>
                </a:cxn>
                <a:cxn ang="0">
                  <a:pos x="connsiteX2" y="connsiteY2"/>
                </a:cxn>
                <a:cxn ang="0">
                  <a:pos x="connsiteX3" y="connsiteY3"/>
                </a:cxn>
              </a:cxnLst>
              <a:rect l="l" t="t" r="r" b="b"/>
              <a:pathLst>
                <a:path w="590870" h="1199421">
                  <a:moveTo>
                    <a:pt x="0" y="1199421"/>
                  </a:moveTo>
                  <a:lnTo>
                    <a:pt x="295435" y="1199421"/>
                  </a:lnTo>
                  <a:lnTo>
                    <a:pt x="295435" y="0"/>
                  </a:lnTo>
                  <a:lnTo>
                    <a:pt x="590870" y="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274709" tIns="566285" rIns="274709" bIns="566283"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8" name="Freeform 7"/>
            <p:cNvSpPr/>
            <p:nvPr/>
          </p:nvSpPr>
          <p:spPr>
            <a:xfrm>
              <a:off x="4886477" y="4976530"/>
              <a:ext cx="1267963" cy="2998553"/>
            </a:xfrm>
            <a:custGeom>
              <a:avLst/>
              <a:gdLst>
                <a:gd name="connsiteX0" fmla="*/ 0 w 1267963"/>
                <a:gd name="connsiteY0" fmla="*/ 0 h 2744907"/>
                <a:gd name="connsiteX1" fmla="*/ 633981 w 1267963"/>
                <a:gd name="connsiteY1" fmla="*/ 0 h 2744907"/>
                <a:gd name="connsiteX2" fmla="*/ 633981 w 1267963"/>
                <a:gd name="connsiteY2" fmla="*/ 2744907 h 2744907"/>
                <a:gd name="connsiteX3" fmla="*/ 1267963 w 1267963"/>
                <a:gd name="connsiteY3" fmla="*/ 2744907 h 2744907"/>
              </a:gdLst>
              <a:ahLst/>
              <a:cxnLst>
                <a:cxn ang="0">
                  <a:pos x="connsiteX0" y="connsiteY0"/>
                </a:cxn>
                <a:cxn ang="0">
                  <a:pos x="connsiteX1" y="connsiteY1"/>
                </a:cxn>
                <a:cxn ang="0">
                  <a:pos x="connsiteX2" y="connsiteY2"/>
                </a:cxn>
                <a:cxn ang="0">
                  <a:pos x="connsiteX3" y="connsiteY3"/>
                </a:cxn>
              </a:cxnLst>
              <a:rect l="l" t="t" r="r" b="b"/>
              <a:pathLst>
                <a:path w="1267963" h="2744907">
                  <a:moveTo>
                    <a:pt x="0" y="0"/>
                  </a:moveTo>
                  <a:lnTo>
                    <a:pt x="633981" y="0"/>
                  </a:lnTo>
                  <a:lnTo>
                    <a:pt x="633981" y="2744907"/>
                  </a:lnTo>
                  <a:lnTo>
                    <a:pt x="1267963" y="2744907"/>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571092" tIns="1296864" rIns="571091" bIns="1296863" numCol="1" spcCol="1270" anchor="ctr" anchorCtr="0">
              <a:noAutofit/>
            </a:bodyPr>
            <a:lstStyle/>
            <a:p>
              <a:pPr algn="ctr" defTabSz="488975">
                <a:lnSpc>
                  <a:spcPct val="90000"/>
                </a:lnSpc>
                <a:spcBef>
                  <a:spcPct val="0"/>
                </a:spcBef>
                <a:spcAft>
                  <a:spcPct val="35000"/>
                </a:spcAft>
              </a:pPr>
              <a:endParaRPr lang="en-US" sz="1100">
                <a:solidFill>
                  <a:schemeClr val="tx1"/>
                </a:solidFill>
                <a:latin typeface="Arial"/>
              </a:endParaRPr>
            </a:p>
          </p:txBody>
        </p:sp>
        <p:sp>
          <p:nvSpPr>
            <p:cNvPr id="9" name="Freeform 8"/>
            <p:cNvSpPr/>
            <p:nvPr/>
          </p:nvSpPr>
          <p:spPr>
            <a:xfrm>
              <a:off x="9028617" y="4976530"/>
              <a:ext cx="629456" cy="599710"/>
            </a:xfrm>
            <a:custGeom>
              <a:avLst/>
              <a:gdLst>
                <a:gd name="connsiteX0" fmla="*/ 0 w 629456"/>
                <a:gd name="connsiteY0" fmla="*/ 0 h 599710"/>
                <a:gd name="connsiteX1" fmla="*/ 314728 w 629456"/>
                <a:gd name="connsiteY1" fmla="*/ 0 h 599710"/>
                <a:gd name="connsiteX2" fmla="*/ 314728 w 629456"/>
                <a:gd name="connsiteY2" fmla="*/ 599710 h 599710"/>
                <a:gd name="connsiteX3" fmla="*/ 629456 w 629456"/>
                <a:gd name="connsiteY3" fmla="*/ 59971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0"/>
                  </a:moveTo>
                  <a:lnTo>
                    <a:pt x="314728" y="0"/>
                  </a:lnTo>
                  <a:lnTo>
                    <a:pt x="314728" y="599710"/>
                  </a:lnTo>
                  <a:lnTo>
                    <a:pt x="629456" y="59971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305694" tIns="278120" rIns="305693" bIns="278120"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10" name="Freeform 9"/>
            <p:cNvSpPr/>
            <p:nvPr/>
          </p:nvSpPr>
          <p:spPr>
            <a:xfrm>
              <a:off x="9028617" y="4376820"/>
              <a:ext cx="629456" cy="599710"/>
            </a:xfrm>
            <a:custGeom>
              <a:avLst/>
              <a:gdLst>
                <a:gd name="connsiteX0" fmla="*/ 0 w 629456"/>
                <a:gd name="connsiteY0" fmla="*/ 599710 h 599710"/>
                <a:gd name="connsiteX1" fmla="*/ 314728 w 629456"/>
                <a:gd name="connsiteY1" fmla="*/ 599710 h 599710"/>
                <a:gd name="connsiteX2" fmla="*/ 314728 w 629456"/>
                <a:gd name="connsiteY2" fmla="*/ 0 h 599710"/>
                <a:gd name="connsiteX3" fmla="*/ 629456 w 629456"/>
                <a:gd name="connsiteY3" fmla="*/ 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599710"/>
                  </a:moveTo>
                  <a:lnTo>
                    <a:pt x="314728" y="599710"/>
                  </a:lnTo>
                  <a:lnTo>
                    <a:pt x="314728" y="0"/>
                  </a:lnTo>
                  <a:lnTo>
                    <a:pt x="629456" y="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305694" tIns="278120" rIns="305693" bIns="278120"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12" name="Freeform 11"/>
            <p:cNvSpPr/>
            <p:nvPr/>
          </p:nvSpPr>
          <p:spPr>
            <a:xfrm>
              <a:off x="9028617" y="2577687"/>
              <a:ext cx="629456" cy="599710"/>
            </a:xfrm>
            <a:custGeom>
              <a:avLst/>
              <a:gdLst>
                <a:gd name="connsiteX0" fmla="*/ 0 w 629456"/>
                <a:gd name="connsiteY0" fmla="*/ 0 h 599710"/>
                <a:gd name="connsiteX1" fmla="*/ 314728 w 629456"/>
                <a:gd name="connsiteY1" fmla="*/ 0 h 599710"/>
                <a:gd name="connsiteX2" fmla="*/ 314728 w 629456"/>
                <a:gd name="connsiteY2" fmla="*/ 599710 h 599710"/>
                <a:gd name="connsiteX3" fmla="*/ 629456 w 629456"/>
                <a:gd name="connsiteY3" fmla="*/ 59971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0"/>
                  </a:moveTo>
                  <a:lnTo>
                    <a:pt x="314728" y="0"/>
                  </a:lnTo>
                  <a:lnTo>
                    <a:pt x="314728" y="599710"/>
                  </a:lnTo>
                  <a:lnTo>
                    <a:pt x="629456" y="59971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305694" tIns="278120" rIns="305693" bIns="278120"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13" name="Freeform 12"/>
            <p:cNvSpPr/>
            <p:nvPr/>
          </p:nvSpPr>
          <p:spPr>
            <a:xfrm>
              <a:off x="9028617" y="1977977"/>
              <a:ext cx="629456" cy="599710"/>
            </a:xfrm>
            <a:custGeom>
              <a:avLst/>
              <a:gdLst>
                <a:gd name="connsiteX0" fmla="*/ 0 w 629456"/>
                <a:gd name="connsiteY0" fmla="*/ 599710 h 599710"/>
                <a:gd name="connsiteX1" fmla="*/ 314728 w 629456"/>
                <a:gd name="connsiteY1" fmla="*/ 599710 h 599710"/>
                <a:gd name="connsiteX2" fmla="*/ 314728 w 629456"/>
                <a:gd name="connsiteY2" fmla="*/ 0 h 599710"/>
                <a:gd name="connsiteX3" fmla="*/ 629456 w 629456"/>
                <a:gd name="connsiteY3" fmla="*/ 0 h 599710"/>
              </a:gdLst>
              <a:ahLst/>
              <a:cxnLst>
                <a:cxn ang="0">
                  <a:pos x="connsiteX0" y="connsiteY0"/>
                </a:cxn>
                <a:cxn ang="0">
                  <a:pos x="connsiteX1" y="connsiteY1"/>
                </a:cxn>
                <a:cxn ang="0">
                  <a:pos x="connsiteX2" y="connsiteY2"/>
                </a:cxn>
                <a:cxn ang="0">
                  <a:pos x="connsiteX3" y="connsiteY3"/>
                </a:cxn>
              </a:cxnLst>
              <a:rect l="l" t="t" r="r" b="b"/>
              <a:pathLst>
                <a:path w="629456" h="599710">
                  <a:moveTo>
                    <a:pt x="0" y="599710"/>
                  </a:moveTo>
                  <a:lnTo>
                    <a:pt x="314728" y="599710"/>
                  </a:lnTo>
                  <a:lnTo>
                    <a:pt x="314728" y="0"/>
                  </a:lnTo>
                  <a:lnTo>
                    <a:pt x="629456" y="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305694" tIns="278120" rIns="305693" bIns="278120" numCol="1" spcCol="1270" anchor="ctr" anchorCtr="0">
              <a:noAutofit/>
            </a:bodyPr>
            <a:lstStyle/>
            <a:p>
              <a:pPr algn="ctr" defTabSz="222261">
                <a:lnSpc>
                  <a:spcPct val="90000"/>
                </a:lnSpc>
                <a:spcBef>
                  <a:spcPct val="0"/>
                </a:spcBef>
                <a:spcAft>
                  <a:spcPct val="35000"/>
                </a:spcAft>
              </a:pPr>
              <a:endParaRPr lang="en-US" sz="500">
                <a:solidFill>
                  <a:schemeClr val="tx1"/>
                </a:solidFill>
                <a:latin typeface="Arial"/>
              </a:endParaRPr>
            </a:p>
          </p:txBody>
        </p:sp>
        <p:sp>
          <p:nvSpPr>
            <p:cNvPr id="14" name="Freeform 13"/>
            <p:cNvSpPr/>
            <p:nvPr/>
          </p:nvSpPr>
          <p:spPr>
            <a:xfrm>
              <a:off x="4886477" y="2577687"/>
              <a:ext cx="1267963" cy="2398843"/>
            </a:xfrm>
            <a:custGeom>
              <a:avLst/>
              <a:gdLst>
                <a:gd name="connsiteX0" fmla="*/ 0 w 1229378"/>
                <a:gd name="connsiteY0" fmla="*/ 2652489 h 2652489"/>
                <a:gd name="connsiteX1" fmla="*/ 614689 w 1229378"/>
                <a:gd name="connsiteY1" fmla="*/ 2652489 h 2652489"/>
                <a:gd name="connsiteX2" fmla="*/ 614689 w 1229378"/>
                <a:gd name="connsiteY2" fmla="*/ 0 h 2652489"/>
                <a:gd name="connsiteX3" fmla="*/ 1229378 w 1229378"/>
                <a:gd name="connsiteY3" fmla="*/ 0 h 2652489"/>
              </a:gdLst>
              <a:ahLst/>
              <a:cxnLst>
                <a:cxn ang="0">
                  <a:pos x="connsiteX0" y="connsiteY0"/>
                </a:cxn>
                <a:cxn ang="0">
                  <a:pos x="connsiteX1" y="connsiteY1"/>
                </a:cxn>
                <a:cxn ang="0">
                  <a:pos x="connsiteX2" y="connsiteY2"/>
                </a:cxn>
                <a:cxn ang="0">
                  <a:pos x="connsiteX3" y="connsiteY3"/>
                </a:cxn>
              </a:cxnLst>
              <a:rect l="l" t="t" r="r" b="b"/>
              <a:pathLst>
                <a:path w="1229378" h="2652489">
                  <a:moveTo>
                    <a:pt x="0" y="2652489"/>
                  </a:moveTo>
                  <a:lnTo>
                    <a:pt x="614689" y="2652489"/>
                  </a:lnTo>
                  <a:lnTo>
                    <a:pt x="614689" y="0"/>
                  </a:lnTo>
                  <a:lnTo>
                    <a:pt x="1229378" y="0"/>
                  </a:lnTo>
                </a:path>
              </a:pathLst>
            </a:custGeom>
            <a:ln/>
          </p:spPr>
          <p:style>
            <a:lnRef idx="2">
              <a:schemeClr val="dk1"/>
            </a:lnRef>
            <a:fillRef idx="1">
              <a:schemeClr val="lt1"/>
            </a:fillRef>
            <a:effectRef idx="0">
              <a:schemeClr val="dk1"/>
            </a:effectRef>
            <a:fontRef idx="minor">
              <a:schemeClr val="dk1"/>
            </a:fontRef>
          </p:style>
          <p:txBody>
            <a:bodyPr spcFirstLastPara="0" vert="horz" wrap="square" lIns="554301" tIns="1253156" rIns="554301" bIns="1253157" numCol="1" spcCol="1270" anchor="ctr" anchorCtr="0">
              <a:noAutofit/>
            </a:bodyPr>
            <a:lstStyle/>
            <a:p>
              <a:pPr algn="ctr" defTabSz="488975">
                <a:lnSpc>
                  <a:spcPct val="90000"/>
                </a:lnSpc>
                <a:spcBef>
                  <a:spcPct val="0"/>
                </a:spcBef>
                <a:spcAft>
                  <a:spcPct val="35000"/>
                </a:spcAft>
              </a:pPr>
              <a:endParaRPr lang="en-US" sz="1100">
                <a:solidFill>
                  <a:schemeClr val="tx1"/>
                </a:solidFill>
                <a:latin typeface="Arial"/>
              </a:endParaRPr>
            </a:p>
          </p:txBody>
        </p:sp>
        <p:sp>
          <p:nvSpPr>
            <p:cNvPr id="15" name="Freeform 14"/>
            <p:cNvSpPr/>
            <p:nvPr/>
          </p:nvSpPr>
          <p:spPr>
            <a:xfrm rot="16200000">
              <a:off x="1823141" y="4691938"/>
              <a:ext cx="5050195" cy="1076475"/>
            </a:xfrm>
            <a:custGeom>
              <a:avLst/>
              <a:gdLst>
                <a:gd name="connsiteX0" fmla="*/ 0 w 5050195"/>
                <a:gd name="connsiteY0" fmla="*/ 0 h 1076475"/>
                <a:gd name="connsiteX1" fmla="*/ 5050195 w 5050195"/>
                <a:gd name="connsiteY1" fmla="*/ 0 h 1076475"/>
                <a:gd name="connsiteX2" fmla="*/ 5050195 w 5050195"/>
                <a:gd name="connsiteY2" fmla="*/ 1076475 h 1076475"/>
                <a:gd name="connsiteX3" fmla="*/ 0 w 5050195"/>
                <a:gd name="connsiteY3" fmla="*/ 1076475 h 1076475"/>
                <a:gd name="connsiteX4" fmla="*/ 0 w 5050195"/>
                <a:gd name="connsiteY4" fmla="*/ 0 h 1076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0195" h="1076475">
                  <a:moveTo>
                    <a:pt x="0" y="0"/>
                  </a:moveTo>
                  <a:lnTo>
                    <a:pt x="5050195" y="0"/>
                  </a:lnTo>
                  <a:lnTo>
                    <a:pt x="5050195" y="1076475"/>
                  </a:lnTo>
                  <a:lnTo>
                    <a:pt x="0" y="1076475"/>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457199" tIns="22860" rIns="365762" bIns="22860" numCol="1" spcCol="1270" anchor="ctr" anchorCtr="0">
              <a:noAutofit/>
            </a:bodyPr>
            <a:lstStyle/>
            <a:p>
              <a:pPr algn="ctr" defTabSz="1600280">
                <a:lnSpc>
                  <a:spcPct val="90000"/>
                </a:lnSpc>
                <a:spcBef>
                  <a:spcPct val="0"/>
                </a:spcBef>
                <a:spcAft>
                  <a:spcPct val="35000"/>
                </a:spcAft>
              </a:pPr>
              <a:r>
                <a:rPr lang="en-US" sz="3600">
                  <a:solidFill>
                    <a:schemeClr val="tx1"/>
                  </a:solidFill>
                  <a:latin typeface="Roboto" pitchFamily="2" charset="0"/>
                  <a:ea typeface="Roboto" pitchFamily="2" charset="0"/>
                  <a:cs typeface="Arial" panose="020B0604020202020204" pitchFamily="34" charset="0"/>
                </a:rPr>
                <a:t>THƯ VIỆN ĐIỆN TỬ</a:t>
              </a:r>
            </a:p>
          </p:txBody>
        </p:sp>
        <p:sp>
          <p:nvSpPr>
            <p:cNvPr id="16" name="Freeform 15"/>
            <p:cNvSpPr/>
            <p:nvPr/>
          </p:nvSpPr>
          <p:spPr>
            <a:xfrm>
              <a:off x="6115856" y="2097919"/>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a:ln/>
          </p:spPr>
          <p:style>
            <a:lnRef idx="2">
              <a:schemeClr val="dk1"/>
            </a:lnRef>
            <a:fillRef idx="1">
              <a:schemeClr val="lt1"/>
            </a:fillRef>
            <a:effectRef idx="0">
              <a:schemeClr val="dk1"/>
            </a:effectRef>
            <a:fontRef idx="minor">
              <a:schemeClr val="dk1"/>
            </a:fontRef>
          </p:style>
          <p:txBody>
            <a:bodyPr spcFirstLastPara="0" vert="horz" wrap="square" lIns="182880" tIns="13970" rIns="182880" bIns="13970" numCol="1" spcCol="1270" anchor="ctr" anchorCtr="0">
              <a:noAutofit/>
            </a:bodyPr>
            <a:lstStyle/>
            <a:p>
              <a:pPr algn="ctr" defTabSz="977949">
                <a:lnSpc>
                  <a:spcPct val="90000"/>
                </a:lnSpc>
                <a:spcBef>
                  <a:spcPct val="0"/>
                </a:spcBef>
                <a:spcAft>
                  <a:spcPct val="35000"/>
                </a:spcAft>
              </a:pPr>
              <a:r>
                <a:rPr lang="en-US" sz="2201">
                  <a:solidFill>
                    <a:schemeClr val="tx1"/>
                  </a:solidFill>
                  <a:latin typeface="Arial" panose="020B0604020202020204" pitchFamily="34" charset="0"/>
                  <a:cs typeface="Arial" panose="020B0604020202020204" pitchFamily="34" charset="0"/>
                </a:rPr>
                <a:t>Thư viện truyền thống</a:t>
              </a:r>
            </a:p>
          </p:txBody>
        </p:sp>
        <p:sp>
          <p:nvSpPr>
            <p:cNvPr id="18" name="Freeform 17"/>
            <p:cNvSpPr/>
            <p:nvPr/>
          </p:nvSpPr>
          <p:spPr>
            <a:xfrm>
              <a:off x="9658073" y="1498208"/>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335" tIns="13335" rIns="13335" bIns="13335" numCol="1" spcCol="1270" anchor="ctr" anchorCtr="0">
              <a:noAutofit/>
            </a:bodyPr>
            <a:lstStyle/>
            <a:p>
              <a:pPr algn="ctr" defTabSz="933497">
                <a:spcBef>
                  <a:spcPct val="0"/>
                </a:spcBef>
                <a:spcAft>
                  <a:spcPct val="35000"/>
                </a:spcAft>
              </a:pPr>
              <a:r>
                <a:rPr lang="en-US" sz="2100">
                  <a:solidFill>
                    <a:schemeClr val="tx1"/>
                  </a:solidFill>
                  <a:latin typeface="Arial"/>
                  <a:ea typeface="Roboto" pitchFamily="2" charset="0"/>
                  <a:cs typeface="Arial" panose="020B0604020202020204" pitchFamily="34" charset="0"/>
                </a:rPr>
                <a:t>Quản lý lưu thông, mượn trả bằng thiết bị </a:t>
              </a:r>
            </a:p>
            <a:p>
              <a:pPr algn="ctr" defTabSz="933497">
                <a:spcBef>
                  <a:spcPct val="0"/>
                </a:spcBef>
                <a:spcAft>
                  <a:spcPct val="35000"/>
                </a:spcAft>
              </a:pPr>
              <a:r>
                <a:rPr lang="en-US" sz="2100">
                  <a:solidFill>
                    <a:schemeClr val="tx1"/>
                  </a:solidFill>
                  <a:latin typeface="Arial"/>
                  <a:ea typeface="Roboto" pitchFamily="2" charset="0"/>
                  <a:cs typeface="Arial" panose="020B0604020202020204" pitchFamily="34" charset="0"/>
                </a:rPr>
                <a:t>mã vạch </a:t>
              </a:r>
            </a:p>
          </p:txBody>
        </p:sp>
        <p:sp>
          <p:nvSpPr>
            <p:cNvPr id="19" name="Freeform 18"/>
            <p:cNvSpPr/>
            <p:nvPr/>
          </p:nvSpPr>
          <p:spPr>
            <a:xfrm>
              <a:off x="9658073" y="2697629"/>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335" tIns="13335" rIns="13335" bIns="13335" numCol="1" spcCol="1270" anchor="ctr" anchorCtr="0">
              <a:noAutofit/>
            </a:bodyPr>
            <a:lstStyle/>
            <a:p>
              <a:pPr algn="ctr" defTabSz="933497">
                <a:spcBef>
                  <a:spcPct val="0"/>
                </a:spcBef>
                <a:spcAft>
                  <a:spcPct val="35000"/>
                </a:spcAft>
              </a:pPr>
              <a:r>
                <a:rPr lang="en-US" sz="2100">
                  <a:solidFill>
                    <a:schemeClr val="tx1"/>
                  </a:solidFill>
                  <a:latin typeface="Arial"/>
                  <a:ea typeface="Roboto" pitchFamily="2" charset="0"/>
                  <a:cs typeface="Arial" panose="020B0604020202020204" pitchFamily="34" charset="0"/>
                </a:rPr>
                <a:t>Báo cáo công tác thư viện; </a:t>
              </a:r>
            </a:p>
            <a:p>
              <a:pPr algn="ctr" defTabSz="933497">
                <a:spcBef>
                  <a:spcPct val="0"/>
                </a:spcBef>
                <a:spcAft>
                  <a:spcPct val="35000"/>
                </a:spcAft>
              </a:pPr>
              <a:r>
                <a:rPr lang="en-US" sz="2100">
                  <a:solidFill>
                    <a:schemeClr val="tx1"/>
                  </a:solidFill>
                  <a:latin typeface="Arial"/>
                  <a:ea typeface="Roboto" pitchFamily="2" charset="0"/>
                  <a:cs typeface="Arial" panose="020B0604020202020204" pitchFamily="34" charset="0"/>
                </a:rPr>
                <a:t>Báo cáo CSVC.</a:t>
              </a:r>
            </a:p>
          </p:txBody>
        </p:sp>
        <p:sp>
          <p:nvSpPr>
            <p:cNvPr id="20" name="Freeform 19"/>
            <p:cNvSpPr/>
            <p:nvPr/>
          </p:nvSpPr>
          <p:spPr>
            <a:xfrm>
              <a:off x="6115856" y="4496762"/>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970" tIns="13970" rIns="13970" bIns="13970" numCol="1" spcCol="1270" anchor="ctr" anchorCtr="0">
              <a:noAutofit/>
            </a:bodyPr>
            <a:lstStyle/>
            <a:p>
              <a:pPr algn="ctr" defTabSz="977949">
                <a:lnSpc>
                  <a:spcPct val="90000"/>
                </a:lnSpc>
                <a:spcBef>
                  <a:spcPct val="0"/>
                </a:spcBef>
                <a:spcAft>
                  <a:spcPct val="35000"/>
                </a:spcAft>
              </a:pPr>
              <a:r>
                <a:rPr lang="en-US" sz="2201">
                  <a:solidFill>
                    <a:schemeClr val="tx1"/>
                  </a:solidFill>
                  <a:latin typeface="Arial" panose="020B0604020202020204" pitchFamily="34" charset="0"/>
                  <a:cs typeface="Arial" panose="020B0604020202020204" pitchFamily="34" charset="0"/>
                </a:rPr>
                <a:t>Thư viện số</a:t>
              </a:r>
            </a:p>
          </p:txBody>
        </p:sp>
        <p:sp>
          <p:nvSpPr>
            <p:cNvPr id="21" name="Freeform 20"/>
            <p:cNvSpPr/>
            <p:nvPr/>
          </p:nvSpPr>
          <p:spPr>
            <a:xfrm>
              <a:off x="9658073" y="3897051"/>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335" tIns="13335" rIns="13335" bIns="13335" numCol="1" spcCol="1270" anchor="ctr" anchorCtr="0">
              <a:noAutofit/>
            </a:bodyPr>
            <a:lstStyle/>
            <a:p>
              <a:pPr algn="ctr" defTabSz="933497">
                <a:lnSpc>
                  <a:spcPct val="90000"/>
                </a:lnSpc>
                <a:spcBef>
                  <a:spcPct val="0"/>
                </a:spcBef>
                <a:spcAft>
                  <a:spcPct val="35000"/>
                </a:spcAft>
              </a:pPr>
              <a:r>
                <a:rPr lang="en-US" sz="2100">
                  <a:solidFill>
                    <a:schemeClr val="tx1"/>
                  </a:solidFill>
                  <a:latin typeface="Arial"/>
                  <a:ea typeface="Roboto" pitchFamily="2" charset="0"/>
                  <a:cs typeface="Arial" panose="020B0604020202020204" pitchFamily="34" charset="0"/>
                </a:rPr>
                <a:t>Sách điện tử, Sách nói, bài giảng điện tử </a:t>
              </a:r>
            </a:p>
          </p:txBody>
        </p:sp>
        <p:sp>
          <p:nvSpPr>
            <p:cNvPr id="22" name="Freeform 21"/>
            <p:cNvSpPr/>
            <p:nvPr/>
          </p:nvSpPr>
          <p:spPr>
            <a:xfrm>
              <a:off x="9658073" y="5096472"/>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335" tIns="13335" rIns="13335" bIns="13335" numCol="1" spcCol="1270" anchor="ctr" anchorCtr="0">
              <a:noAutofit/>
            </a:bodyPr>
            <a:lstStyle/>
            <a:p>
              <a:pPr algn="ctr" defTabSz="933497">
                <a:lnSpc>
                  <a:spcPct val="90000"/>
                </a:lnSpc>
                <a:spcBef>
                  <a:spcPct val="0"/>
                </a:spcBef>
                <a:spcAft>
                  <a:spcPct val="35000"/>
                </a:spcAft>
              </a:pPr>
              <a:r>
                <a:rPr lang="en-US" sz="2100">
                  <a:solidFill>
                    <a:schemeClr val="tx1"/>
                  </a:solidFill>
                  <a:latin typeface="Arial"/>
                  <a:ea typeface="Roboto" pitchFamily="2" charset="0"/>
                  <a:cs typeface="Arial" panose="020B0604020202020204" pitchFamily="34" charset="0"/>
                </a:rPr>
                <a:t>Video, Audio</a:t>
              </a:r>
              <a:r>
                <a:rPr lang="en-US" sz="2100">
                  <a:solidFill>
                    <a:schemeClr val="tx1"/>
                  </a:solidFill>
                  <a:latin typeface="Arial" panose="020B0604020202020204" pitchFamily="34" charset="0"/>
                  <a:cs typeface="Arial" panose="020B0604020202020204" pitchFamily="34" charset="0"/>
                </a:rPr>
                <a:t>, Album ảnh</a:t>
              </a:r>
            </a:p>
          </p:txBody>
        </p:sp>
        <p:sp>
          <p:nvSpPr>
            <p:cNvPr id="23" name="Freeform 22"/>
            <p:cNvSpPr/>
            <p:nvPr/>
          </p:nvSpPr>
          <p:spPr>
            <a:xfrm>
              <a:off x="6154441" y="7495315"/>
              <a:ext cx="2874176"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970" tIns="91440" rIns="91440" bIns="91440" numCol="1" spcCol="1270" anchor="ctr" anchorCtr="0">
              <a:noAutofit/>
            </a:bodyPr>
            <a:lstStyle/>
            <a:p>
              <a:pPr algn="ctr" defTabSz="977949">
                <a:spcBef>
                  <a:spcPct val="0"/>
                </a:spcBef>
                <a:spcAft>
                  <a:spcPct val="35000"/>
                </a:spcAft>
              </a:pPr>
              <a:r>
                <a:rPr lang="en-US" sz="2201">
                  <a:solidFill>
                    <a:schemeClr val="tx1"/>
                  </a:solidFill>
                  <a:latin typeface="Arial"/>
                  <a:ea typeface="Roboto" pitchFamily="2" charset="0"/>
                  <a:cs typeface="Arial" panose="020B0604020202020204" pitchFamily="34" charset="0"/>
                </a:rPr>
                <a:t>Kho học liệu dùng chung</a:t>
              </a:r>
            </a:p>
          </p:txBody>
        </p:sp>
        <p:sp>
          <p:nvSpPr>
            <p:cNvPr id="24" name="Freeform 23"/>
            <p:cNvSpPr/>
            <p:nvPr/>
          </p:nvSpPr>
          <p:spPr>
            <a:xfrm>
              <a:off x="9658073" y="6295894"/>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13335" tIns="13335" rIns="13335" bIns="13335" numCol="1" spcCol="1270" anchor="ctr" anchorCtr="0">
              <a:noAutofit/>
            </a:bodyPr>
            <a:lstStyle/>
            <a:p>
              <a:pPr algn="ctr" defTabSz="933497">
                <a:lnSpc>
                  <a:spcPct val="90000"/>
                </a:lnSpc>
                <a:spcBef>
                  <a:spcPct val="0"/>
                </a:spcBef>
                <a:spcAft>
                  <a:spcPct val="35000"/>
                </a:spcAft>
              </a:pPr>
              <a:r>
                <a:rPr lang="en-US" sz="2100">
                  <a:solidFill>
                    <a:schemeClr val="tx1"/>
                  </a:solidFill>
                  <a:latin typeface="Arial" panose="020B0604020202020204" pitchFamily="34" charset="0"/>
                  <a:cs typeface="Arial" panose="020B0604020202020204" pitchFamily="34" charset="0"/>
                </a:rPr>
                <a:t>Kho nội dung sẵn có trên PM</a:t>
              </a:r>
            </a:p>
          </p:txBody>
        </p:sp>
        <p:sp>
          <p:nvSpPr>
            <p:cNvPr id="25" name="Freeform 24"/>
            <p:cNvSpPr/>
            <p:nvPr/>
          </p:nvSpPr>
          <p:spPr>
            <a:xfrm>
              <a:off x="9658073" y="7495315"/>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91440" tIns="13335" rIns="13335" bIns="13335" numCol="1" spcCol="1270" anchor="ctr" anchorCtr="0">
              <a:noAutofit/>
            </a:bodyPr>
            <a:lstStyle/>
            <a:p>
              <a:pPr algn="ctr" defTabSz="933497">
                <a:spcBef>
                  <a:spcPct val="0"/>
                </a:spcBef>
                <a:spcAft>
                  <a:spcPct val="35000"/>
                </a:spcAft>
              </a:pPr>
              <a:r>
                <a:rPr lang="en-US" sz="2100">
                  <a:solidFill>
                    <a:schemeClr val="tx1"/>
                  </a:solidFill>
                  <a:latin typeface="Arial" panose="020B0604020202020204" pitchFamily="34" charset="0"/>
                  <a:cs typeface="Arial" panose="020B0604020202020204" pitchFamily="34" charset="0"/>
                </a:rPr>
                <a:t>Kho học liệu chung của Phòng/ sở</a:t>
              </a:r>
            </a:p>
          </p:txBody>
        </p:sp>
        <p:sp>
          <p:nvSpPr>
            <p:cNvPr id="26" name="Freeform 25"/>
            <p:cNvSpPr/>
            <p:nvPr/>
          </p:nvSpPr>
          <p:spPr>
            <a:xfrm>
              <a:off x="9658073" y="8694737"/>
              <a:ext cx="3381802" cy="959537"/>
            </a:xfrm>
            <a:custGeom>
              <a:avLst/>
              <a:gdLst>
                <a:gd name="connsiteX0" fmla="*/ 0 w 3147281"/>
                <a:gd name="connsiteY0" fmla="*/ 0 h 959537"/>
                <a:gd name="connsiteX1" fmla="*/ 3147281 w 3147281"/>
                <a:gd name="connsiteY1" fmla="*/ 0 h 959537"/>
                <a:gd name="connsiteX2" fmla="*/ 3147281 w 3147281"/>
                <a:gd name="connsiteY2" fmla="*/ 959537 h 959537"/>
                <a:gd name="connsiteX3" fmla="*/ 0 w 3147281"/>
                <a:gd name="connsiteY3" fmla="*/ 959537 h 959537"/>
                <a:gd name="connsiteX4" fmla="*/ 0 w 3147281"/>
                <a:gd name="connsiteY4" fmla="*/ 0 h 959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7281" h="959537">
                  <a:moveTo>
                    <a:pt x="0" y="0"/>
                  </a:moveTo>
                  <a:lnTo>
                    <a:pt x="3147281" y="0"/>
                  </a:lnTo>
                  <a:lnTo>
                    <a:pt x="3147281" y="959537"/>
                  </a:lnTo>
                  <a:lnTo>
                    <a:pt x="0" y="959537"/>
                  </a:lnTo>
                  <a:lnTo>
                    <a:pt x="0" y="0"/>
                  </a:lnTo>
                  <a:close/>
                </a:path>
              </a:pathLst>
            </a:custGeom>
          </p:spPr>
          <p:style>
            <a:lnRef idx="2">
              <a:schemeClr val="dk1"/>
            </a:lnRef>
            <a:fillRef idx="1">
              <a:schemeClr val="lt1"/>
            </a:fillRef>
            <a:effectRef idx="0">
              <a:schemeClr val="dk1"/>
            </a:effectRef>
            <a:fontRef idx="minor">
              <a:schemeClr val="dk1"/>
            </a:fontRef>
          </p:style>
          <p:txBody>
            <a:bodyPr spcFirstLastPara="0" vert="horz" wrap="square" lIns="0" tIns="13335" rIns="91440" bIns="13335" numCol="1" spcCol="1270" anchor="ctr" anchorCtr="0">
              <a:noAutofit/>
            </a:bodyPr>
            <a:lstStyle/>
            <a:p>
              <a:pPr algn="ctr" defTabSz="933497">
                <a:spcBef>
                  <a:spcPct val="0"/>
                </a:spcBef>
                <a:spcAft>
                  <a:spcPct val="35000"/>
                </a:spcAft>
              </a:pPr>
              <a:r>
                <a:rPr lang="en-US" sz="2100">
                  <a:solidFill>
                    <a:schemeClr val="tx1"/>
                  </a:solidFill>
                  <a:latin typeface="Arial" panose="020B0604020202020204" pitchFamily="34" charset="0"/>
                  <a:cs typeface="Arial" panose="020B0604020202020204" pitchFamily="34" charset="0"/>
                </a:rPr>
                <a:t>Học liệu trường chia sẻ cho trường</a:t>
              </a:r>
            </a:p>
          </p:txBody>
        </p:sp>
      </p:grpSp>
      <p:cxnSp>
        <p:nvCxnSpPr>
          <p:cNvPr id="32" name="Straight Connector 31"/>
          <p:cNvCxnSpPr/>
          <p:nvPr/>
        </p:nvCxnSpPr>
        <p:spPr>
          <a:xfrm>
            <a:off x="3342086" y="4976531"/>
            <a:ext cx="1989305" cy="0"/>
          </a:xfrm>
          <a:prstGeom prst="line">
            <a:avLst/>
          </a:prstGeom>
          <a:ln w="38100">
            <a:solidFill>
              <a:schemeClr val="tx2">
                <a:lumMod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32BC2B8-F3BA-4E34-A882-E69B82B04987}"/>
              </a:ext>
            </a:extLst>
          </p:cNvPr>
          <p:cNvSpPr txBox="1"/>
          <p:nvPr/>
        </p:nvSpPr>
        <p:spPr>
          <a:xfrm>
            <a:off x="1752600" y="8797868"/>
            <a:ext cx="7499027" cy="877163"/>
          </a:xfrm>
          <a:prstGeom prst="rect">
            <a:avLst/>
          </a:prstGeom>
          <a:noFill/>
        </p:spPr>
        <p:txBody>
          <a:bodyPr wrap="square" rtlCol="0">
            <a:spAutoFit/>
          </a:bodyPr>
          <a:lstStyle/>
          <a:p>
            <a:pPr algn="ctr"/>
            <a:r>
              <a:rPr lang="en-US" sz="2550" i="1" dirty="0"/>
              <a:t>(</a:t>
            </a:r>
            <a:r>
              <a:rPr lang="en-US" sz="2550" i="1" dirty="0" err="1"/>
              <a:t>Tài</a:t>
            </a:r>
            <a:r>
              <a:rPr lang="en-US" sz="2550" i="1" dirty="0"/>
              <a:t> </a:t>
            </a:r>
            <a:r>
              <a:rPr lang="en-US" sz="2550" i="1" dirty="0" err="1"/>
              <a:t>liệu</a:t>
            </a:r>
            <a:r>
              <a:rPr lang="en-US" sz="2550" i="1" dirty="0"/>
              <a:t> </a:t>
            </a:r>
            <a:r>
              <a:rPr lang="en-US" sz="2550" i="1" dirty="0" err="1"/>
              <a:t>trên</a:t>
            </a:r>
            <a:r>
              <a:rPr lang="en-US" sz="2550" i="1" dirty="0"/>
              <a:t> Kho </a:t>
            </a:r>
            <a:r>
              <a:rPr lang="en-US" sz="2550" i="1" dirty="0" err="1"/>
              <a:t>học</a:t>
            </a:r>
            <a:r>
              <a:rPr lang="en-US" sz="2550" i="1" dirty="0"/>
              <a:t> </a:t>
            </a:r>
            <a:r>
              <a:rPr lang="en-US" sz="2550" i="1" dirty="0" err="1"/>
              <a:t>liệu</a:t>
            </a:r>
            <a:r>
              <a:rPr lang="en-US" sz="2550" i="1" dirty="0"/>
              <a:t> đ</a:t>
            </a:r>
            <a:r>
              <a:rPr lang="vi-VN" sz="2550" i="1" dirty="0"/>
              <a:t>ư</a:t>
            </a:r>
            <a:r>
              <a:rPr lang="en-US" sz="2550" i="1" dirty="0" err="1"/>
              <a:t>ợc</a:t>
            </a:r>
            <a:r>
              <a:rPr lang="en-US" sz="2550" i="1" dirty="0"/>
              <a:t> </a:t>
            </a:r>
            <a:r>
              <a:rPr lang="en-US" sz="2550" i="1" dirty="0" err="1"/>
              <a:t>nhà</a:t>
            </a:r>
            <a:r>
              <a:rPr lang="en-US" sz="2550" i="1" dirty="0"/>
              <a:t> tr</a:t>
            </a:r>
            <a:r>
              <a:rPr lang="vi-VN" sz="2550" i="1" dirty="0"/>
              <a:t>ư</a:t>
            </a:r>
            <a:r>
              <a:rPr lang="en-US" sz="2550" i="1" dirty="0" err="1"/>
              <a:t>ờng</a:t>
            </a:r>
            <a:r>
              <a:rPr lang="en-US" sz="2550" i="1" dirty="0"/>
              <a:t> chia </a:t>
            </a:r>
            <a:r>
              <a:rPr lang="en-US" sz="2550" i="1" dirty="0" err="1"/>
              <a:t>sẻ</a:t>
            </a:r>
            <a:r>
              <a:rPr lang="en-US" sz="2550" i="1" dirty="0"/>
              <a:t> </a:t>
            </a:r>
            <a:r>
              <a:rPr lang="en-US" sz="2550" i="1" dirty="0" err="1"/>
              <a:t>và</a:t>
            </a:r>
            <a:r>
              <a:rPr lang="en-US" sz="2550" i="1" dirty="0"/>
              <a:t> PGD, SGD </a:t>
            </a:r>
            <a:r>
              <a:rPr lang="en-US" sz="2550" i="1" dirty="0" err="1"/>
              <a:t>thẩm</a:t>
            </a:r>
            <a:r>
              <a:rPr lang="en-US" sz="2550" i="1" dirty="0"/>
              <a:t> </a:t>
            </a:r>
            <a:r>
              <a:rPr lang="en-US" sz="2550" i="1" dirty="0" err="1"/>
              <a:t>định</a:t>
            </a:r>
            <a:r>
              <a:rPr lang="en-US" sz="2550" i="1" dirty="0"/>
              <a:t>, </a:t>
            </a:r>
            <a:r>
              <a:rPr lang="en-US" sz="2550" i="1" dirty="0" err="1"/>
              <a:t>kiểm</a:t>
            </a:r>
            <a:r>
              <a:rPr lang="en-US" sz="2550" i="1" dirty="0"/>
              <a:t> </a:t>
            </a:r>
            <a:r>
              <a:rPr lang="en-US" sz="2550" i="1" dirty="0" err="1"/>
              <a:t>duyệt</a:t>
            </a:r>
            <a:r>
              <a:rPr lang="en-US" sz="2550" i="1" dirty="0"/>
              <a:t>.)</a:t>
            </a:r>
          </a:p>
        </p:txBody>
      </p:sp>
    </p:spTree>
    <p:extLst>
      <p:ext uri="{BB962C8B-B14F-4D97-AF65-F5344CB8AC3E}">
        <p14:creationId xmlns:p14="http://schemas.microsoft.com/office/powerpoint/2010/main" val="40781775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2">
            <a:extLst>
              <a:ext uri="{FF2B5EF4-FFF2-40B4-BE49-F238E27FC236}">
                <a16:creationId xmlns:a16="http://schemas.microsoft.com/office/drawing/2014/main" id="{34F8F025-4D85-0BE0-0629-6BF2541A569C}"/>
              </a:ext>
            </a:extLst>
          </p:cNvPr>
          <p:cNvSpPr txBox="1">
            <a:spLocks/>
          </p:cNvSpPr>
          <p:nvPr/>
        </p:nvSpPr>
        <p:spPr>
          <a:xfrm>
            <a:off x="1409700" y="564994"/>
            <a:ext cx="2895600" cy="1028700"/>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4800" b="1" dirty="0" err="1">
                <a:latin typeface="Arial" panose="020B0604020202020204" pitchFamily="34" charset="0"/>
                <a:cs typeface="Arial" panose="020B0604020202020204" pitchFamily="34" charset="0"/>
              </a:rPr>
              <a:t>Lợi</a:t>
            </a:r>
            <a:r>
              <a:rPr lang="en-US" sz="4800" b="1" dirty="0">
                <a:latin typeface="Arial" panose="020B0604020202020204" pitchFamily="34" charset="0"/>
                <a:cs typeface="Arial" panose="020B0604020202020204" pitchFamily="34" charset="0"/>
              </a:rPr>
              <a:t> </a:t>
            </a:r>
            <a:r>
              <a:rPr lang="en-US" sz="4800" b="1" dirty="0" err="1">
                <a:latin typeface="Arial" panose="020B0604020202020204" pitchFamily="34" charset="0"/>
                <a:cs typeface="Arial" panose="020B0604020202020204" pitchFamily="34" charset="0"/>
              </a:rPr>
              <a:t>ích</a:t>
            </a:r>
            <a:endParaRPr lang="en-US" sz="4800" b="1"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F13F3F3-30C5-5AD6-A20F-5665C56393ED}"/>
              </a:ext>
            </a:extLst>
          </p:cNvPr>
          <p:cNvSpPr txBox="1"/>
          <p:nvPr/>
        </p:nvSpPr>
        <p:spPr>
          <a:xfrm>
            <a:off x="1034143" y="1515302"/>
            <a:ext cx="11335131" cy="456535"/>
          </a:xfrm>
          <a:prstGeom prst="rect">
            <a:avLst/>
          </a:prstGeom>
          <a:noFill/>
        </p:spPr>
        <p:txBody>
          <a:bodyPr wrap="square" rtlCol="0">
            <a:spAutoFit/>
          </a:bodyPr>
          <a:lstStyle/>
          <a:p>
            <a:pPr marL="121926">
              <a:lnSpc>
                <a:spcPct val="150000"/>
              </a:lnSpc>
            </a:pPr>
            <a:r>
              <a:rPr lang="en-US" b="1">
                <a:latin typeface="Arial" panose="020B0604020202020204" pitchFamily="34" charset="0"/>
                <a:ea typeface="Roboto" pitchFamily="2" charset="0"/>
                <a:cs typeface="Arial" panose="020B0604020202020204" pitchFamily="34" charset="0"/>
              </a:rPr>
              <a:t>1</a:t>
            </a:r>
            <a:r>
              <a:rPr lang="vi-VN" b="1">
                <a:latin typeface="Arial" panose="020B0604020202020204" pitchFamily="34" charset="0"/>
                <a:ea typeface="Roboto" pitchFamily="2" charset="0"/>
                <a:cs typeface="Arial" panose="020B0604020202020204" pitchFamily="34" charset="0"/>
              </a:rPr>
              <a:t>.</a:t>
            </a:r>
            <a:r>
              <a:rPr lang="en-US" b="1">
                <a:latin typeface="Arial" panose="020B0604020202020204" pitchFamily="34" charset="0"/>
                <a:ea typeface="Roboto" pitchFamily="2" charset="0"/>
                <a:cs typeface="Arial" panose="020B0604020202020204" pitchFamily="34" charset="0"/>
              </a:rPr>
              <a:t> </a:t>
            </a:r>
            <a:r>
              <a:rPr lang="vi-VN" b="1">
                <a:latin typeface="Arial" panose="020B0604020202020204" pitchFamily="34" charset="0"/>
                <a:ea typeface="Roboto" pitchFamily="2" charset="0"/>
                <a:cs typeface="Arial" panose="020B0604020202020204" pitchFamily="34" charset="0"/>
              </a:rPr>
              <a:t>Đối với Sở GD&amp;ĐT, </a:t>
            </a:r>
            <a:r>
              <a:rPr lang="en-US" b="1">
                <a:latin typeface="Arial" panose="020B0604020202020204" pitchFamily="34" charset="0"/>
                <a:ea typeface="Roboto" pitchFamily="2" charset="0"/>
                <a:cs typeface="Arial" panose="020B0604020202020204" pitchFamily="34" charset="0"/>
              </a:rPr>
              <a:t>Phòng GD&amp;ĐT:</a:t>
            </a:r>
            <a:endParaRPr lang="vi-VN" b="1">
              <a:latin typeface="Arial" panose="020B0604020202020204" pitchFamily="34" charset="0"/>
              <a:ea typeface="Roboto" pitchFamily="2" charset="0"/>
              <a:cs typeface="Arial" panose="020B0604020202020204" pitchFamily="34" charset="0"/>
            </a:endParaRPr>
          </a:p>
        </p:txBody>
      </p:sp>
      <p:sp>
        <p:nvSpPr>
          <p:cNvPr id="4" name="TextBox 3">
            <a:extLst>
              <a:ext uri="{FF2B5EF4-FFF2-40B4-BE49-F238E27FC236}">
                <a16:creationId xmlns:a16="http://schemas.microsoft.com/office/drawing/2014/main" id="{773F49E6-7378-91C2-4F6A-AF1BB3A4780B}"/>
              </a:ext>
            </a:extLst>
          </p:cNvPr>
          <p:cNvSpPr txBox="1"/>
          <p:nvPr/>
        </p:nvSpPr>
        <p:spPr>
          <a:xfrm>
            <a:off x="1380671" y="1971837"/>
            <a:ext cx="15468600" cy="2118529"/>
          </a:xfrm>
          <a:prstGeom prst="rect">
            <a:avLst/>
          </a:prstGeom>
          <a:noFill/>
        </p:spPr>
        <p:txBody>
          <a:bodyPr wrap="square" rtlCol="0">
            <a:spAutoFit/>
          </a:bodyPr>
          <a:lstStyle/>
          <a:p>
            <a:pPr lvl="1" indent="-457200">
              <a:lnSpc>
                <a:spcPct val="150000"/>
              </a:lnSpc>
              <a:buFontTx/>
              <a:buChar char="-"/>
            </a:pPr>
            <a:r>
              <a:rPr lang="en-US" dirty="0" err="1">
                <a:latin typeface="Arial" panose="020B0604020202020204" pitchFamily="34" charset="0"/>
                <a:ea typeface="Roboto" pitchFamily="2" charset="0"/>
                <a:cs typeface="Arial" panose="020B0604020202020204" pitchFamily="34" charset="0"/>
              </a:rPr>
              <a:t>Xây</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dựng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cấu</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trúc</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hệ</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thống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phần</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mềm</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thống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nhất</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liên</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thông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số</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liệu</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giữa</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các</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cấp</a:t>
            </a:r>
            <a:r>
              <a:rPr lang="vi-VN" dirty="0">
                <a:latin typeface="Arial" panose="020B0604020202020204" pitchFamily="34" charset="0"/>
                <a:ea typeface="Roboto" pitchFamily="2" charset="0"/>
                <a:cs typeface="Arial" panose="020B0604020202020204" pitchFamily="34" charset="0"/>
              </a:rPr>
              <a:t>;</a:t>
            </a:r>
            <a:endParaRPr lang="en-US" dirty="0">
              <a:latin typeface="Arial" panose="020B0604020202020204" pitchFamily="34" charset="0"/>
              <a:ea typeface="Roboto" pitchFamily="2" charset="0"/>
              <a:cs typeface="Arial" panose="020B0604020202020204" pitchFamily="34" charset="0"/>
            </a:endParaRPr>
          </a:p>
          <a:p>
            <a:pPr lvl="1" indent="-457200">
              <a:lnSpc>
                <a:spcPct val="150000"/>
              </a:lnSpc>
              <a:buFontTx/>
              <a:buChar char="-"/>
            </a:pPr>
            <a:r>
              <a:rPr lang="en-US" dirty="0" err="1">
                <a:latin typeface="Arial" panose="020B0604020202020204" pitchFamily="34" charset="0"/>
                <a:ea typeface="Roboto" pitchFamily="2" charset="0"/>
                <a:cs typeface="Arial" panose="020B0604020202020204" pitchFamily="34" charset="0"/>
              </a:rPr>
              <a:t>Xây</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dựng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và</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quản</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lý</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kho</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dữ</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liệu</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dùng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chung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cấp</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Phòng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Sở</a:t>
            </a:r>
            <a:r>
              <a:rPr lang="en-US" dirty="0">
                <a:latin typeface="Arial" panose="020B0604020202020204" pitchFamily="34" charset="0"/>
                <a:ea typeface="Roboto" pitchFamily="2" charset="0"/>
                <a:cs typeface="Arial" panose="020B0604020202020204" pitchFamily="34" charset="0"/>
              </a:rPr>
              <a:t>;</a:t>
            </a:r>
          </a:p>
          <a:p>
            <a:pPr lvl="1" indent="-457200">
              <a:lnSpc>
                <a:spcPct val="150000"/>
              </a:lnSpc>
              <a:buFontTx/>
              <a:buChar char="-"/>
            </a:pPr>
            <a:r>
              <a:rPr lang="vi-VN" dirty="0">
                <a:latin typeface="Arial" panose="020B0604020202020204" pitchFamily="34" charset="0"/>
                <a:ea typeface="Roboto" pitchFamily="2" charset="0"/>
                <a:cs typeface="Arial" panose="020B0604020202020204" pitchFamily="34" charset="0"/>
              </a:rPr>
              <a:t>Theo dõi</a:t>
            </a:r>
            <a:r>
              <a:rPr lang="en-US" dirty="0">
                <a:latin typeface="Arial" panose="020B0604020202020204" pitchFamily="34" charset="0"/>
                <a:ea typeface="Roboto" pitchFamily="2" charset="0"/>
                <a:cs typeface="Arial" panose="020B0604020202020204" pitchFamily="34" charset="0"/>
              </a:rPr>
              <a:t> </a:t>
            </a:r>
            <a:r>
              <a:rPr lang="vi-VN" dirty="0">
                <a:latin typeface="Arial" panose="020B0604020202020204" pitchFamily="34" charset="0"/>
                <a:ea typeface="Roboto" pitchFamily="2" charset="0"/>
                <a:cs typeface="Arial" panose="020B0604020202020204" pitchFamily="34" charset="0"/>
              </a:rPr>
              <a:t>thống kê</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tổng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hợp</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số</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liệu</a:t>
            </a:r>
            <a:r>
              <a:rPr lang="vi-VN" dirty="0">
                <a:latin typeface="Arial" panose="020B0604020202020204" pitchFamily="34" charset="0"/>
                <a:ea typeface="Roboto" pitchFamily="2" charset="0"/>
                <a:cs typeface="Arial" panose="020B0604020202020204" pitchFamily="34" charset="0"/>
              </a:rPr>
              <a:t> về công tác đánh giá</a:t>
            </a:r>
            <a:r>
              <a:rPr lang="en-US" dirty="0">
                <a:latin typeface="Arial" panose="020B0604020202020204" pitchFamily="34" charset="0"/>
                <a:ea typeface="Roboto" pitchFamily="2" charset="0"/>
                <a:cs typeface="Arial" panose="020B0604020202020204" pitchFamily="34" charset="0"/>
              </a:rPr>
              <a:t> </a:t>
            </a:r>
            <a:r>
              <a:rPr lang="en-US" b="1" dirty="0" err="1">
                <a:latin typeface="Arial" panose="020B0604020202020204" pitchFamily="34" charset="0"/>
                <a:ea typeface="Roboto" pitchFamily="2" charset="0"/>
                <a:cs typeface="Arial" panose="020B0604020202020204" pitchFamily="34" charset="0"/>
              </a:rPr>
              <a:t>chuẩn</a:t>
            </a:r>
            <a:r>
              <a:rPr lang="vi-VN" b="1" dirty="0">
                <a:latin typeface="Arial" panose="020B0604020202020204" pitchFamily="34" charset="0"/>
                <a:ea typeface="Roboto" pitchFamily="2" charset="0"/>
                <a:cs typeface="Arial" panose="020B0604020202020204" pitchFamily="34" charset="0"/>
              </a:rPr>
              <a:t> thư viện</a:t>
            </a:r>
            <a:r>
              <a:rPr lang="vi-VN" dirty="0">
                <a:latin typeface="Arial" panose="020B0604020202020204" pitchFamily="34" charset="0"/>
                <a:ea typeface="Roboto" pitchFamily="2" charset="0"/>
                <a:cs typeface="Arial" panose="020B0604020202020204" pitchFamily="34" charset="0"/>
              </a:rPr>
              <a:t>, số liệu thống kê về hoạt động thư viện theo khu vực địa bàn (tỉ lệ mượn trả sách; tỉ lệ xem tài liệu số, sách số);</a:t>
            </a:r>
            <a:endParaRPr lang="en-US" dirty="0">
              <a:latin typeface="Arial" panose="020B0604020202020204" pitchFamily="34" charset="0"/>
              <a:ea typeface="Roboto" pitchFamily="2" charset="0"/>
              <a:cs typeface="Arial" panose="020B0604020202020204" pitchFamily="34" charset="0"/>
            </a:endParaRPr>
          </a:p>
          <a:p>
            <a:pPr lvl="1" indent="-457200">
              <a:lnSpc>
                <a:spcPct val="150000"/>
              </a:lnSpc>
              <a:buFontTx/>
              <a:buChar char="-"/>
            </a:pPr>
            <a:r>
              <a:rPr lang="vi-VN" dirty="0">
                <a:latin typeface="Arial" panose="020B0604020202020204" pitchFamily="34" charset="0"/>
                <a:ea typeface="Roboto" pitchFamily="2" charset="0"/>
                <a:cs typeface="Arial" panose="020B0604020202020204" pitchFamily="34" charset="0"/>
              </a:rPr>
              <a:t>Trung tâm điều hành giáo dục thông minh: </a:t>
            </a:r>
            <a:r>
              <a:rPr lang="en-US" dirty="0" err="1">
                <a:latin typeface="Arial" panose="020B0604020202020204" pitchFamily="34" charset="0"/>
                <a:ea typeface="Roboto" pitchFamily="2" charset="0"/>
                <a:cs typeface="Arial" panose="020B0604020202020204" pitchFamily="34" charset="0"/>
              </a:rPr>
              <a:t>Hỗ</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trợ</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cấp</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quản</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lý</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dự</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báo</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số</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liệu</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để</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xây</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dựng</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kế</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hoạch</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phát</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triển</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thư</a:t>
            </a:r>
            <a:r>
              <a:rPr lang="en-US" dirty="0">
                <a:latin typeface="Arial" panose="020B0604020202020204" pitchFamily="34" charset="0"/>
                <a:ea typeface="Roboto" pitchFamily="2" charset="0"/>
                <a:cs typeface="Arial" panose="020B0604020202020204" pitchFamily="34" charset="0"/>
              </a:rPr>
              <a:t> </a:t>
            </a:r>
            <a:r>
              <a:rPr lang="en-US" dirty="0" err="1">
                <a:latin typeface="Arial" panose="020B0604020202020204" pitchFamily="34" charset="0"/>
                <a:ea typeface="Roboto" pitchFamily="2" charset="0"/>
                <a:cs typeface="Arial" panose="020B0604020202020204" pitchFamily="34" charset="0"/>
              </a:rPr>
              <a:t>viện</a:t>
            </a:r>
            <a:r>
              <a:rPr lang="en-US" dirty="0">
                <a:latin typeface="Arial" panose="020B0604020202020204" pitchFamily="34" charset="0"/>
                <a:ea typeface="Roboto" pitchFamily="2" charset="0"/>
                <a:cs typeface="Arial" panose="020B0604020202020204" pitchFamily="34" charset="0"/>
              </a:rPr>
              <a:t>.</a:t>
            </a:r>
            <a:endParaRPr lang="vi-VN" dirty="0">
              <a:latin typeface="Arial" panose="020B0604020202020204" pitchFamily="34" charset="0"/>
              <a:ea typeface="Roboto" pitchFamily="2" charset="0"/>
              <a:cs typeface="Arial" panose="020B0604020202020204" pitchFamily="34" charset="0"/>
            </a:endParaRPr>
          </a:p>
        </p:txBody>
      </p:sp>
      <p:sp>
        <p:nvSpPr>
          <p:cNvPr id="5" name="TextBox 4">
            <a:extLst>
              <a:ext uri="{FF2B5EF4-FFF2-40B4-BE49-F238E27FC236}">
                <a16:creationId xmlns:a16="http://schemas.microsoft.com/office/drawing/2014/main" id="{FFFF4DFD-E749-F07C-EEFE-E850DD800EAC}"/>
              </a:ext>
            </a:extLst>
          </p:cNvPr>
          <p:cNvSpPr txBox="1"/>
          <p:nvPr/>
        </p:nvSpPr>
        <p:spPr>
          <a:xfrm>
            <a:off x="1034142" y="4161972"/>
            <a:ext cx="11335131" cy="456535"/>
          </a:xfrm>
          <a:prstGeom prst="rect">
            <a:avLst/>
          </a:prstGeom>
          <a:noFill/>
        </p:spPr>
        <p:txBody>
          <a:bodyPr wrap="square" rtlCol="0">
            <a:spAutoFit/>
          </a:bodyPr>
          <a:lstStyle/>
          <a:p>
            <a:pPr marL="121926">
              <a:lnSpc>
                <a:spcPct val="150000"/>
              </a:lnSpc>
            </a:pPr>
            <a:r>
              <a:rPr lang="en-US" b="1">
                <a:latin typeface="Arial" panose="020B0604020202020204" pitchFamily="34" charset="0"/>
                <a:ea typeface="Roboto" pitchFamily="2" charset="0"/>
                <a:cs typeface="Arial" panose="020B0604020202020204" pitchFamily="34" charset="0"/>
              </a:rPr>
              <a:t>2</a:t>
            </a:r>
            <a:r>
              <a:rPr lang="vi-VN" b="1">
                <a:latin typeface="Arial" panose="020B0604020202020204" pitchFamily="34" charset="0"/>
                <a:ea typeface="Roboto" pitchFamily="2" charset="0"/>
                <a:cs typeface="Arial" panose="020B0604020202020204" pitchFamily="34" charset="0"/>
              </a:rPr>
              <a:t>.</a:t>
            </a:r>
            <a:r>
              <a:rPr lang="en-US" b="1">
                <a:latin typeface="Arial" panose="020B0604020202020204" pitchFamily="34" charset="0"/>
                <a:ea typeface="Roboto" pitchFamily="2" charset="0"/>
                <a:cs typeface="Arial" panose="020B0604020202020204" pitchFamily="34" charset="0"/>
              </a:rPr>
              <a:t> </a:t>
            </a:r>
            <a:r>
              <a:rPr lang="vi-VN" b="1">
                <a:latin typeface="Arial" panose="020B0604020202020204" pitchFamily="34" charset="0"/>
                <a:ea typeface="Roboto" pitchFamily="2" charset="0"/>
                <a:cs typeface="Arial" panose="020B0604020202020204" pitchFamily="34" charset="0"/>
              </a:rPr>
              <a:t>Đối với cán bộ thủ thư, ban giám hiệu nhà trường:</a:t>
            </a:r>
          </a:p>
        </p:txBody>
      </p:sp>
      <p:sp>
        <p:nvSpPr>
          <p:cNvPr id="6" name="TextBox 5">
            <a:extLst>
              <a:ext uri="{FF2B5EF4-FFF2-40B4-BE49-F238E27FC236}">
                <a16:creationId xmlns:a16="http://schemas.microsoft.com/office/drawing/2014/main" id="{74960501-42E9-627E-250E-88170FC4B4E3}"/>
              </a:ext>
            </a:extLst>
          </p:cNvPr>
          <p:cNvSpPr txBox="1"/>
          <p:nvPr/>
        </p:nvSpPr>
        <p:spPr>
          <a:xfrm>
            <a:off x="1377042" y="4655301"/>
            <a:ext cx="15468599" cy="1287532"/>
          </a:xfrm>
          <a:prstGeom prst="rect">
            <a:avLst/>
          </a:prstGeom>
          <a:noFill/>
        </p:spPr>
        <p:txBody>
          <a:bodyPr wrap="square" rtlCol="0">
            <a:spAutoFit/>
          </a:bodyPr>
          <a:lstStyle/>
          <a:p>
            <a:pPr lvl="1" indent="-457200">
              <a:lnSpc>
                <a:spcPct val="150000"/>
              </a:lnSpc>
              <a:buFontTx/>
              <a:buChar char="-"/>
            </a:pPr>
            <a:r>
              <a:rPr lang="vi-VN">
                <a:latin typeface="Arial" panose="020B0604020202020204" pitchFamily="34" charset="0"/>
                <a:ea typeface="Roboto" pitchFamily="2" charset="0"/>
                <a:cs typeface="Arial" panose="020B0604020202020204" pitchFamily="34" charset="0"/>
              </a:rPr>
              <a:t>Khai thác, bổ sung tài liệu sách số cho trung tâm thư viện và tri thức số;</a:t>
            </a:r>
            <a:endParaRPr lang="en-US">
              <a:latin typeface="Arial" panose="020B0604020202020204" pitchFamily="34" charset="0"/>
              <a:ea typeface="Roboto" pitchFamily="2" charset="0"/>
              <a:cs typeface="Arial" panose="020B0604020202020204" pitchFamily="34" charset="0"/>
            </a:endParaRPr>
          </a:p>
          <a:p>
            <a:pPr lvl="1" indent="-457200">
              <a:lnSpc>
                <a:spcPct val="150000"/>
              </a:lnSpc>
              <a:buFontTx/>
              <a:buChar char="-"/>
            </a:pPr>
            <a:r>
              <a:rPr lang="vi-VN">
                <a:latin typeface="Arial" panose="020B0604020202020204" pitchFamily="34" charset="0"/>
                <a:ea typeface="Roboto" pitchFamily="2" charset="0"/>
                <a:cs typeface="Arial" panose="020B0604020202020204" pitchFamily="34" charset="0"/>
              </a:rPr>
              <a:t>Theo dõi số liệu thống kê về công tác đánh giá thư viện, số liệu thống kê về hoạt động thư viện (tỉ lệ mượn trả sách; tỉ lệ xem tài liệu số, sách số);</a:t>
            </a:r>
            <a:endParaRPr lang="en-US">
              <a:latin typeface="Arial" panose="020B0604020202020204" pitchFamily="34" charset="0"/>
              <a:ea typeface="Roboto" pitchFamily="2" charset="0"/>
              <a:cs typeface="Arial" panose="020B0604020202020204" pitchFamily="34" charset="0"/>
            </a:endParaRPr>
          </a:p>
          <a:p>
            <a:pPr lvl="1" indent="-457200">
              <a:lnSpc>
                <a:spcPct val="150000"/>
              </a:lnSpc>
              <a:buFontTx/>
              <a:buChar char="-"/>
            </a:pPr>
            <a:r>
              <a:rPr lang="vi-VN">
                <a:latin typeface="Arial" panose="020B0604020202020204" pitchFamily="34" charset="0"/>
                <a:ea typeface="Roboto" pitchFamily="2" charset="0"/>
                <a:cs typeface="Arial" panose="020B0604020202020204" pitchFamily="34" charset="0"/>
              </a:rPr>
              <a:t>Quản lý lưu thông sách, biên mục sách, bạn đọc tại nhà trường;</a:t>
            </a:r>
          </a:p>
        </p:txBody>
      </p:sp>
      <p:sp>
        <p:nvSpPr>
          <p:cNvPr id="7" name="TextBox 6">
            <a:extLst>
              <a:ext uri="{FF2B5EF4-FFF2-40B4-BE49-F238E27FC236}">
                <a16:creationId xmlns:a16="http://schemas.microsoft.com/office/drawing/2014/main" id="{74392B6B-0E32-8C53-F63C-F6C36F15F640}"/>
              </a:ext>
            </a:extLst>
          </p:cNvPr>
          <p:cNvSpPr txBox="1"/>
          <p:nvPr/>
        </p:nvSpPr>
        <p:spPr>
          <a:xfrm>
            <a:off x="1052285" y="6022455"/>
            <a:ext cx="10718800" cy="456535"/>
          </a:xfrm>
          <a:prstGeom prst="rect">
            <a:avLst/>
          </a:prstGeom>
          <a:noFill/>
        </p:spPr>
        <p:txBody>
          <a:bodyPr wrap="square" rtlCol="0">
            <a:spAutoFit/>
          </a:bodyPr>
          <a:lstStyle/>
          <a:p>
            <a:pPr marL="121926">
              <a:lnSpc>
                <a:spcPct val="150000"/>
              </a:lnSpc>
            </a:pPr>
            <a:r>
              <a:rPr lang="en-US" b="1">
                <a:latin typeface="Arial" panose="020B0604020202020204" pitchFamily="34" charset="0"/>
                <a:ea typeface="Roboto" pitchFamily="2" charset="0"/>
                <a:cs typeface="Arial" panose="020B0604020202020204" pitchFamily="34" charset="0"/>
              </a:rPr>
              <a:t>3</a:t>
            </a:r>
            <a:r>
              <a:rPr lang="vi-VN" b="1">
                <a:latin typeface="Arial" panose="020B0604020202020204" pitchFamily="34" charset="0"/>
                <a:ea typeface="Roboto" pitchFamily="2" charset="0"/>
                <a:cs typeface="Arial" panose="020B0604020202020204" pitchFamily="34" charset="0"/>
              </a:rPr>
              <a:t>.</a:t>
            </a:r>
            <a:r>
              <a:rPr lang="en-US" b="1">
                <a:latin typeface="Arial" panose="020B0604020202020204" pitchFamily="34" charset="0"/>
                <a:ea typeface="Roboto" pitchFamily="2" charset="0"/>
                <a:cs typeface="Arial" panose="020B0604020202020204" pitchFamily="34" charset="0"/>
              </a:rPr>
              <a:t> </a:t>
            </a:r>
            <a:r>
              <a:rPr lang="vi-VN" b="1">
                <a:latin typeface="Arial" panose="020B0604020202020204" pitchFamily="34" charset="0"/>
                <a:ea typeface="Roboto" pitchFamily="2" charset="0"/>
                <a:cs typeface="Arial" panose="020B0604020202020204" pitchFamily="34" charset="0"/>
              </a:rPr>
              <a:t>Đối với cán bộ giáo viên:</a:t>
            </a:r>
          </a:p>
        </p:txBody>
      </p:sp>
      <p:sp>
        <p:nvSpPr>
          <p:cNvPr id="8" name="TextBox 7">
            <a:extLst>
              <a:ext uri="{FF2B5EF4-FFF2-40B4-BE49-F238E27FC236}">
                <a16:creationId xmlns:a16="http://schemas.microsoft.com/office/drawing/2014/main" id="{01643843-9293-F649-519E-FD7B7A716BEC}"/>
              </a:ext>
            </a:extLst>
          </p:cNvPr>
          <p:cNvSpPr txBox="1"/>
          <p:nvPr/>
        </p:nvSpPr>
        <p:spPr>
          <a:xfrm>
            <a:off x="1914072" y="6558612"/>
            <a:ext cx="14777357" cy="1703030"/>
          </a:xfrm>
          <a:prstGeom prst="rect">
            <a:avLst/>
          </a:prstGeom>
          <a:noFill/>
        </p:spPr>
        <p:txBody>
          <a:bodyPr wrap="square" rtlCol="0">
            <a:spAutoFit/>
          </a:bodyPr>
          <a:lstStyle/>
          <a:p>
            <a:pPr marL="0" lvl="1">
              <a:lnSpc>
                <a:spcPct val="150000"/>
              </a:lnSpc>
            </a:pPr>
            <a:r>
              <a:rPr lang="vi-VN">
                <a:latin typeface="Arial" panose="020B0604020202020204" pitchFamily="34" charset="0"/>
                <a:ea typeface="Roboto" pitchFamily="2" charset="0"/>
                <a:cs typeface="Arial" panose="020B0604020202020204" pitchFamily="34" charset="0"/>
              </a:rPr>
              <a:t>Đóng góp vào kho thư viện số của trường, PGD và toàn thành phố;</a:t>
            </a:r>
            <a:endParaRPr lang="en-US">
              <a:latin typeface="Arial" panose="020B0604020202020204" pitchFamily="34" charset="0"/>
              <a:ea typeface="Roboto" pitchFamily="2" charset="0"/>
              <a:cs typeface="Arial" panose="020B0604020202020204" pitchFamily="34" charset="0"/>
            </a:endParaRPr>
          </a:p>
          <a:p>
            <a:pPr marL="0" lvl="1">
              <a:lnSpc>
                <a:spcPct val="150000"/>
              </a:lnSpc>
            </a:pPr>
            <a:r>
              <a:rPr lang="vi-VN">
                <a:latin typeface="Arial" panose="020B0604020202020204" pitchFamily="34" charset="0"/>
                <a:ea typeface="Roboto" pitchFamily="2" charset="0"/>
                <a:cs typeface="Arial" panose="020B0604020202020204" pitchFamily="34" charset="0"/>
              </a:rPr>
              <a:t>Tải về các học liệu hay để sử dụng trong giảng dạy;</a:t>
            </a:r>
          </a:p>
          <a:p>
            <a:pPr marL="0" lvl="1">
              <a:lnSpc>
                <a:spcPct val="150000"/>
              </a:lnSpc>
            </a:pPr>
            <a:r>
              <a:rPr lang="vi-VN">
                <a:latin typeface="Arial" panose="020B0604020202020204" pitchFamily="34" charset="0"/>
                <a:ea typeface="Roboto" pitchFamily="2" charset="0"/>
                <a:cs typeface="Arial" panose="020B0604020202020204" pitchFamily="34" charset="0"/>
              </a:rPr>
              <a:t>Giáo viên có thể lựa chọn đưa sách và tài liệu số của mình dưới dạng có phí bản quyền và hưởng kinh phí</a:t>
            </a:r>
            <a:r>
              <a:rPr lang="en-US">
                <a:latin typeface="Arial" panose="020B0604020202020204" pitchFamily="34" charset="0"/>
                <a:ea typeface="Roboto" pitchFamily="2" charset="0"/>
                <a:cs typeface="Arial" panose="020B0604020202020204" pitchFamily="34" charset="0"/>
              </a:rPr>
              <a:t> trực tiếp từ những giáo viên, phụ huynh hay học sinh khác tải về;</a:t>
            </a:r>
            <a:endParaRPr lang="vi-VN">
              <a:latin typeface="Arial" panose="020B0604020202020204" pitchFamily="34" charset="0"/>
              <a:ea typeface="Roboto" pitchFamily="2" charset="0"/>
              <a:cs typeface="Arial" panose="020B0604020202020204" pitchFamily="34" charset="0"/>
            </a:endParaRPr>
          </a:p>
        </p:txBody>
      </p:sp>
      <p:sp>
        <p:nvSpPr>
          <p:cNvPr id="9" name="TextBox 8">
            <a:extLst>
              <a:ext uri="{FF2B5EF4-FFF2-40B4-BE49-F238E27FC236}">
                <a16:creationId xmlns:a16="http://schemas.microsoft.com/office/drawing/2014/main" id="{24C4CE73-96C1-B4B4-5A72-5EBC47FA1A0B}"/>
              </a:ext>
            </a:extLst>
          </p:cNvPr>
          <p:cNvSpPr txBox="1"/>
          <p:nvPr/>
        </p:nvSpPr>
        <p:spPr>
          <a:xfrm>
            <a:off x="1034143" y="8315163"/>
            <a:ext cx="10718800" cy="456535"/>
          </a:xfrm>
          <a:prstGeom prst="rect">
            <a:avLst/>
          </a:prstGeom>
          <a:noFill/>
        </p:spPr>
        <p:txBody>
          <a:bodyPr wrap="square" rtlCol="0">
            <a:spAutoFit/>
          </a:bodyPr>
          <a:lstStyle/>
          <a:p>
            <a:pPr marL="121926">
              <a:lnSpc>
                <a:spcPct val="150000"/>
              </a:lnSpc>
            </a:pPr>
            <a:r>
              <a:rPr lang="en-US" b="1">
                <a:latin typeface="Arial" panose="020B0604020202020204" pitchFamily="34" charset="0"/>
                <a:ea typeface="Roboto" pitchFamily="2" charset="0"/>
                <a:cs typeface="Arial" panose="020B0604020202020204" pitchFamily="34" charset="0"/>
              </a:rPr>
              <a:t>4</a:t>
            </a:r>
            <a:r>
              <a:rPr lang="vi-VN" b="1">
                <a:latin typeface="Arial" panose="020B0604020202020204" pitchFamily="34" charset="0"/>
                <a:ea typeface="Roboto" pitchFamily="2" charset="0"/>
                <a:cs typeface="Arial" panose="020B0604020202020204" pitchFamily="34" charset="0"/>
              </a:rPr>
              <a:t>.</a:t>
            </a:r>
            <a:r>
              <a:rPr lang="en-US" b="1">
                <a:latin typeface="Arial" panose="020B0604020202020204" pitchFamily="34" charset="0"/>
                <a:ea typeface="Roboto" pitchFamily="2" charset="0"/>
                <a:cs typeface="Arial" panose="020B0604020202020204" pitchFamily="34" charset="0"/>
              </a:rPr>
              <a:t> </a:t>
            </a:r>
            <a:r>
              <a:rPr lang="vi-VN" b="1">
                <a:latin typeface="Arial" panose="020B0604020202020204" pitchFamily="34" charset="0"/>
                <a:ea typeface="Roboto" pitchFamily="2" charset="0"/>
                <a:cs typeface="Arial" panose="020B0604020202020204" pitchFamily="34" charset="0"/>
              </a:rPr>
              <a:t>Đối với </a:t>
            </a:r>
            <a:r>
              <a:rPr lang="en-US" b="1">
                <a:latin typeface="Arial" panose="020B0604020202020204" pitchFamily="34" charset="0"/>
                <a:ea typeface="Roboto" pitchFamily="2" charset="0"/>
                <a:cs typeface="Arial" panose="020B0604020202020204" pitchFamily="34" charset="0"/>
              </a:rPr>
              <a:t>học sinh</a:t>
            </a:r>
            <a:r>
              <a:rPr lang="vi-VN" b="1">
                <a:latin typeface="Arial" panose="020B0604020202020204" pitchFamily="34" charset="0"/>
                <a:ea typeface="Roboto" pitchFamily="2" charset="0"/>
                <a:cs typeface="Arial" panose="020B0604020202020204" pitchFamily="34" charset="0"/>
              </a:rPr>
              <a:t>:</a:t>
            </a:r>
          </a:p>
        </p:txBody>
      </p:sp>
      <p:sp>
        <p:nvSpPr>
          <p:cNvPr id="10" name="TextBox 9">
            <a:extLst>
              <a:ext uri="{FF2B5EF4-FFF2-40B4-BE49-F238E27FC236}">
                <a16:creationId xmlns:a16="http://schemas.microsoft.com/office/drawing/2014/main" id="{B547A6D8-579C-2536-68C7-C196A094E81D}"/>
              </a:ext>
            </a:extLst>
          </p:cNvPr>
          <p:cNvSpPr txBox="1"/>
          <p:nvPr/>
        </p:nvSpPr>
        <p:spPr>
          <a:xfrm>
            <a:off x="1888672" y="8773956"/>
            <a:ext cx="14249400" cy="877163"/>
          </a:xfrm>
          <a:prstGeom prst="rect">
            <a:avLst/>
          </a:prstGeom>
          <a:noFill/>
        </p:spPr>
        <p:txBody>
          <a:bodyPr wrap="square" rtlCol="0">
            <a:spAutoFit/>
          </a:bodyPr>
          <a:lstStyle/>
          <a:p>
            <a:pPr marL="0" lvl="1">
              <a:lnSpc>
                <a:spcPct val="150000"/>
              </a:lnSpc>
            </a:pPr>
            <a:r>
              <a:rPr lang="vi-VN">
                <a:latin typeface="Roboto" pitchFamily="2" charset="0"/>
                <a:ea typeface="Roboto" pitchFamily="2" charset="0"/>
                <a:cs typeface="Arial" panose="020B0604020202020204" pitchFamily="34" charset="0"/>
              </a:rPr>
              <a:t>Mượn trả sách online hoặc sử dụng thẻ học sinh thông minh;</a:t>
            </a:r>
            <a:endParaRPr lang="en-US">
              <a:latin typeface="Roboto" pitchFamily="2" charset="0"/>
              <a:ea typeface="Roboto" pitchFamily="2" charset="0"/>
              <a:cs typeface="Arial" panose="020B0604020202020204" pitchFamily="34" charset="0"/>
            </a:endParaRPr>
          </a:p>
          <a:p>
            <a:pPr marL="0" lvl="1">
              <a:lnSpc>
                <a:spcPct val="150000"/>
              </a:lnSpc>
            </a:pPr>
            <a:r>
              <a:rPr lang="vi-VN">
                <a:latin typeface="Roboto" pitchFamily="2" charset="0"/>
                <a:ea typeface="Roboto" pitchFamily="2" charset="0"/>
                <a:cs typeface="Arial" panose="020B0604020202020204" pitchFamily="34" charset="0"/>
              </a:rPr>
              <a:t>Khai thác kho sách điện tử tại trường hoặc tại nhà thông qua thiết bị hoặc máy tính;</a:t>
            </a:r>
            <a:endParaRPr lang="en-US">
              <a:latin typeface="Roboto" pitchFamily="2" charset="0"/>
              <a:ea typeface="Roboto" pitchFamily="2" charset="0"/>
              <a:cs typeface="Arial" panose="020B0604020202020204" pitchFamily="34" charset="0"/>
            </a:endParaRPr>
          </a:p>
        </p:txBody>
      </p:sp>
    </p:spTree>
    <p:extLst>
      <p:ext uri="{BB962C8B-B14F-4D97-AF65-F5344CB8AC3E}">
        <p14:creationId xmlns:p14="http://schemas.microsoft.com/office/powerpoint/2010/main" val="601241752"/>
      </p:ext>
    </p:extLst>
  </p:cSld>
  <p:clrMapOvr>
    <a:masterClrMapping/>
  </p:clrMapOvr>
  <mc:AlternateContent xmlns:mc="http://schemas.openxmlformats.org/markup-compatibility/2006" xmlns:p159="http://schemas.microsoft.com/office/powerpoint/2015/09/main">
    <mc:Choice Requires="p159">
      <p:transition spd="slow">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36935</TotalTime>
  <Words>2395</Words>
  <Application>Microsoft Office PowerPoint</Application>
  <PresentationFormat>Custom</PresentationFormat>
  <Paragraphs>267</Paragraphs>
  <Slides>21</Slides>
  <Notes>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21</vt:i4>
      </vt:variant>
    </vt:vector>
  </HeadingPairs>
  <TitlesOfParts>
    <vt:vector size="31" baseType="lpstr">
      <vt:lpstr>Brush Script MT</vt:lpstr>
      <vt:lpstr>Arial</vt:lpstr>
      <vt:lpstr>Roboto Bold</vt:lpstr>
      <vt:lpstr>Roboto</vt:lpstr>
      <vt:lpstr>Calibri</vt:lpstr>
      <vt:lpstr>Muli Bold</vt:lpstr>
      <vt:lpstr>Roboto Mono Regular</vt:lpstr>
      <vt:lpstr>Arial (Body)</vt:lpstr>
      <vt:lpstr>Times New Roman</vt:lpstr>
      <vt:lpstr>Office Theme</vt:lpstr>
      <vt:lpstr>PowerPoint Presentation</vt:lpstr>
      <vt:lpstr>PowerPoint Presentation</vt:lpstr>
      <vt:lpstr>PowerPoint Presentation</vt:lpstr>
      <vt:lpstr>PowerPoint Presentation</vt:lpstr>
      <vt:lpstr>PowerPoint Presentation</vt:lpstr>
      <vt:lpstr>Danh mục phần mềm Công ty Quảng Ích</vt:lpstr>
      <vt:lpstr>PowerPoint Presentation</vt:lpstr>
      <vt:lpstr>PowerPoint Presentation</vt:lpstr>
      <vt:lpstr>PowerPoint Presentation</vt:lpstr>
      <vt:lpstr>PowerPoint Presentation</vt:lpstr>
      <vt:lpstr>2. PHẦN MỀM  quản lý hồ sơ sổ sách</vt:lpstr>
      <vt:lpstr>PowerPoint Presentation</vt:lpstr>
      <vt:lpstr>PowerPoint Presentation</vt:lpstr>
      <vt:lpstr>PowerPoint Presentation</vt:lpstr>
      <vt:lpstr>Mô hình giải pháp điểm danh thông minh</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Mr. Tuấn Anh</dc:title>
  <dc:creator>Admin</dc:creator>
  <cp:lastModifiedBy>Việt Nguyễn</cp:lastModifiedBy>
  <cp:revision>102</cp:revision>
  <cp:lastPrinted>2023-05-10T07:51:43Z</cp:lastPrinted>
  <dcterms:created xsi:type="dcterms:W3CDTF">2006-08-16T00:00:00Z</dcterms:created>
  <dcterms:modified xsi:type="dcterms:W3CDTF">2023-07-05T03:56:04Z</dcterms:modified>
  <dc:identifier>DAEu6b1umag</dc:identifier>
</cp:coreProperties>
</file>