
<file path=[Content_Types].xml><?xml version="1.0" encoding="utf-8"?>
<Types xmlns="http://schemas.openxmlformats.org/package/2006/content-types">
  <Default Extension="jfif" ContentType="image/j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87" r:id="rId2"/>
    <p:sldId id="277" r:id="rId3"/>
    <p:sldId id="288" r:id="rId4"/>
    <p:sldId id="271" r:id="rId5"/>
    <p:sldId id="291" r:id="rId6"/>
    <p:sldId id="266" r:id="rId7"/>
    <p:sldId id="275" r:id="rId8"/>
    <p:sldId id="292" r:id="rId9"/>
    <p:sldId id="289" r:id="rId10"/>
    <p:sldId id="286" r:id="rId11"/>
    <p:sldId id="267" r:id="rId12"/>
    <p:sldId id="264" r:id="rId13"/>
  </p:sldIdLst>
  <p:sldSz cx="18288000" cy="10287000"/>
  <p:notesSz cx="6858000" cy="9144000"/>
  <p:embeddedFontLst>
    <p:embeddedFont>
      <p:font typeface="Roboto Mono Regular" panose="020B0604020202020204" charset="0"/>
      <p:regular r:id="rId15"/>
    </p:embeddedFont>
    <p:embeddedFont>
      <p:font typeface="Muli Bold" panose="020B0604020202020204" charset="0"/>
      <p:regular r:id="rId16"/>
      <p:bold r:id="rId17"/>
    </p:embeddedFont>
    <p:embeddedFont>
      <p:font typeface="Tahoma" panose="020B0604030504040204" pitchFamily="34" charset="0"/>
      <p:regular r:id="rId18"/>
      <p:bold r:id="rId19"/>
    </p:embeddedFont>
    <p:embeddedFont>
      <p:font typeface="Muli Bold Italics" panose="020B0604020202020204" charset="0"/>
      <p:regular r:id="rId20"/>
    </p:embeddedFont>
    <p:embeddedFont>
      <p:font typeface="Bodoni MT" panose="02070603080606020203" pitchFamily="18" charset="0"/>
      <p:regular r:id="rId21"/>
      <p:bold r:id="rId22"/>
      <p:italic r:id="rId23"/>
      <p:boldItalic r:id="rId24"/>
    </p:embeddedFont>
    <p:embeddedFont>
      <p:font typeface="Muli Bold Bold Italics" panose="020B0604020202020204" charset="0"/>
      <p:regular r:id="rId25"/>
      <p:boldItalic r:id="rId26"/>
    </p:embeddedFont>
    <p:embeddedFont>
      <p:font typeface="Arimo" panose="020B060402020202020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Muli Bold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181" autoAdjust="0"/>
  </p:normalViewPr>
  <p:slideViewPr>
    <p:cSldViewPr>
      <p:cViewPr varScale="1">
        <p:scale>
          <a:sx n="58" d="100"/>
          <a:sy n="58" d="100"/>
        </p:scale>
        <p:origin x="538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154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1AB81F-EE70-4543-AFCE-140EC9D02ACC}" type="doc">
      <dgm:prSet loTypeId="urn:microsoft.com/office/officeart/2005/8/layout/radial6" loCatId="cycl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861930C-E253-4AFC-B9E3-9501402396EC}">
      <dgm:prSet phldrT="[Text]"/>
      <dgm:spPr/>
      <dgm:t>
        <a:bodyPr/>
        <a:lstStyle/>
        <a:p>
          <a:r>
            <a:rPr lang="en-US"/>
            <a:t>Hệ sinh thái phần mềm QIG</a:t>
          </a:r>
        </a:p>
      </dgm:t>
    </dgm:pt>
    <dgm:pt modelId="{4B75E9B5-EB49-4C81-B429-761084EA860B}" type="parTrans" cxnId="{9B6336DE-644B-462E-ABB5-521D0DD6D934}">
      <dgm:prSet/>
      <dgm:spPr/>
      <dgm:t>
        <a:bodyPr/>
        <a:lstStyle/>
        <a:p>
          <a:endParaRPr lang="en-US"/>
        </a:p>
      </dgm:t>
    </dgm:pt>
    <dgm:pt modelId="{EDD9ACB8-0E11-4549-AE49-EC86B9FBE9A4}" type="sibTrans" cxnId="{9B6336DE-644B-462E-ABB5-521D0DD6D934}">
      <dgm:prSet/>
      <dgm:spPr/>
      <dgm:t>
        <a:bodyPr/>
        <a:lstStyle/>
        <a:p>
          <a:endParaRPr lang="en-US"/>
        </a:p>
      </dgm:t>
    </dgm:pt>
    <dgm:pt modelId="{AE12FA4A-170C-4B8D-AF05-A789AD966DDD}">
      <dgm:prSet phldrT="[Text]"/>
      <dgm:spPr/>
      <dgm:t>
        <a:bodyPr/>
        <a:lstStyle/>
        <a:p>
          <a:r>
            <a:rPr lang="en-US" dirty="0"/>
            <a:t>CSDL</a:t>
          </a:r>
        </a:p>
      </dgm:t>
    </dgm:pt>
    <dgm:pt modelId="{E3D9B311-0FA9-421A-8B07-9C3202715F9D}" type="parTrans" cxnId="{90049C0D-6582-4C4E-B353-D0DDB6EFD2D0}">
      <dgm:prSet/>
      <dgm:spPr/>
      <dgm:t>
        <a:bodyPr/>
        <a:lstStyle/>
        <a:p>
          <a:endParaRPr lang="en-US"/>
        </a:p>
      </dgm:t>
    </dgm:pt>
    <dgm:pt modelId="{F7EF9507-3A94-47DD-A01C-CCECEFE52539}" type="sibTrans" cxnId="{90049C0D-6582-4C4E-B353-D0DDB6EFD2D0}">
      <dgm:prSet/>
      <dgm:spPr/>
      <dgm:t>
        <a:bodyPr/>
        <a:lstStyle/>
        <a:p>
          <a:endParaRPr lang="en-US"/>
        </a:p>
      </dgm:t>
    </dgm:pt>
    <dgm:pt modelId="{00763436-92CA-46F8-97A2-63C4CF4D1826}">
      <dgm:prSet phldrT="[Text]"/>
      <dgm:spPr/>
      <dgm:t>
        <a:bodyPr/>
        <a:lstStyle/>
        <a:p>
          <a:r>
            <a:rPr lang="en-US" dirty="0"/>
            <a:t>TSĐC</a:t>
          </a:r>
        </a:p>
      </dgm:t>
    </dgm:pt>
    <dgm:pt modelId="{4908B807-361D-4A4C-B209-87E96B1A8438}" type="parTrans" cxnId="{4510D5E5-A33D-4E33-B98D-E0EF80854629}">
      <dgm:prSet/>
      <dgm:spPr/>
      <dgm:t>
        <a:bodyPr/>
        <a:lstStyle/>
        <a:p>
          <a:endParaRPr lang="en-US"/>
        </a:p>
      </dgm:t>
    </dgm:pt>
    <dgm:pt modelId="{5FB9C5F1-5935-44D8-A6C9-BA9485BC773D}" type="sibTrans" cxnId="{4510D5E5-A33D-4E33-B98D-E0EF80854629}">
      <dgm:prSet/>
      <dgm:spPr/>
      <dgm:t>
        <a:bodyPr/>
        <a:lstStyle/>
        <a:p>
          <a:endParaRPr lang="en-US"/>
        </a:p>
      </dgm:t>
    </dgm:pt>
    <dgm:pt modelId="{E3F73B43-F119-4FA9-A53D-24C518960A3B}">
      <dgm:prSet phldrT="[Text]"/>
      <dgm:spPr/>
      <dgm:t>
        <a:bodyPr/>
        <a:lstStyle/>
        <a:p>
          <a:r>
            <a:rPr lang="en-US"/>
            <a:t>V-Study</a:t>
          </a:r>
        </a:p>
      </dgm:t>
    </dgm:pt>
    <dgm:pt modelId="{9BB938A7-DB6B-4F3E-9609-C73500AEAF77}" type="parTrans" cxnId="{5848CD70-D3CB-4095-81DB-64E3A8DB9275}">
      <dgm:prSet/>
      <dgm:spPr/>
      <dgm:t>
        <a:bodyPr/>
        <a:lstStyle/>
        <a:p>
          <a:endParaRPr lang="en-US"/>
        </a:p>
      </dgm:t>
    </dgm:pt>
    <dgm:pt modelId="{7B9A9DA0-A8C4-4D2A-AE7C-47F0630D6ACD}" type="sibTrans" cxnId="{5848CD70-D3CB-4095-81DB-64E3A8DB9275}">
      <dgm:prSet/>
      <dgm:spPr/>
      <dgm:t>
        <a:bodyPr/>
        <a:lstStyle/>
        <a:p>
          <a:endParaRPr lang="en-US"/>
        </a:p>
      </dgm:t>
    </dgm:pt>
    <dgm:pt modelId="{4E78B716-5ADE-493E-A61A-06ABB3FE72F8}">
      <dgm:prSet phldrT="[Text]"/>
      <dgm:spPr/>
      <dgm:t>
        <a:bodyPr/>
        <a:lstStyle/>
        <a:p>
          <a:r>
            <a:rPr lang="en-US" dirty="0"/>
            <a:t>V-Lib</a:t>
          </a:r>
        </a:p>
      </dgm:t>
    </dgm:pt>
    <dgm:pt modelId="{CF256F5A-8BEE-4D46-8B3E-E1F56A0B1241}" type="parTrans" cxnId="{7A40E5C3-14EE-41C0-A93E-097ABDF66A4E}">
      <dgm:prSet/>
      <dgm:spPr/>
      <dgm:t>
        <a:bodyPr/>
        <a:lstStyle/>
        <a:p>
          <a:endParaRPr lang="en-US"/>
        </a:p>
      </dgm:t>
    </dgm:pt>
    <dgm:pt modelId="{290F1FE7-6EB3-40EB-8496-0D8E6BB2F921}" type="sibTrans" cxnId="{7A40E5C3-14EE-41C0-A93E-097ABDF66A4E}">
      <dgm:prSet/>
      <dgm:spPr/>
      <dgm:t>
        <a:bodyPr/>
        <a:lstStyle/>
        <a:p>
          <a:endParaRPr lang="en-US"/>
        </a:p>
      </dgm:t>
    </dgm:pt>
    <dgm:pt modelId="{632EEE75-4AEC-4574-8EE6-1CF0F7498EEA}">
      <dgm:prSet phldrT="[Text]"/>
      <dgm:spPr/>
      <dgm:t>
        <a:bodyPr/>
        <a:lstStyle/>
        <a:p>
          <a:r>
            <a:rPr lang="en-US" dirty="0"/>
            <a:t>CTTĐT</a:t>
          </a:r>
        </a:p>
      </dgm:t>
    </dgm:pt>
    <dgm:pt modelId="{353D41F3-F85B-47DB-AE7F-45B730757A46}" type="parTrans" cxnId="{4A6B23C1-23F0-4AC3-B314-E50EE8ACC302}">
      <dgm:prSet/>
      <dgm:spPr/>
      <dgm:t>
        <a:bodyPr/>
        <a:lstStyle/>
        <a:p>
          <a:endParaRPr lang="en-US"/>
        </a:p>
      </dgm:t>
    </dgm:pt>
    <dgm:pt modelId="{30E7FA04-0513-40FA-A059-93BFA398B912}" type="sibTrans" cxnId="{4A6B23C1-23F0-4AC3-B314-E50EE8ACC302}">
      <dgm:prSet/>
      <dgm:spPr/>
      <dgm:t>
        <a:bodyPr/>
        <a:lstStyle/>
        <a:p>
          <a:endParaRPr lang="en-US"/>
        </a:p>
      </dgm:t>
    </dgm:pt>
    <dgm:pt modelId="{12ACBED7-4706-42EC-8136-FDA0712801ED}">
      <dgm:prSet phldrT="[Text]"/>
      <dgm:spPr/>
      <dgm:t>
        <a:bodyPr/>
        <a:lstStyle/>
        <a:p>
          <a:r>
            <a:rPr lang="en-US" dirty="0" err="1"/>
            <a:t>Điểm</a:t>
          </a:r>
          <a:r>
            <a:rPr lang="en-US" dirty="0"/>
            <a:t> </a:t>
          </a:r>
          <a:r>
            <a:rPr lang="en-US" dirty="0" err="1"/>
            <a:t>danh</a:t>
          </a:r>
          <a:r>
            <a:rPr lang="en-US" dirty="0"/>
            <a:t> </a:t>
          </a:r>
          <a:r>
            <a:rPr lang="en-US" dirty="0" err="1"/>
            <a:t>thông</a:t>
          </a:r>
          <a:r>
            <a:rPr lang="en-US" dirty="0"/>
            <a:t> minh</a:t>
          </a:r>
        </a:p>
      </dgm:t>
    </dgm:pt>
    <dgm:pt modelId="{6E8FA32F-F045-4CAB-9C81-D4820D89BCA5}" type="parTrans" cxnId="{76557722-1F2F-4FDB-B61E-4B1E95B02F09}">
      <dgm:prSet/>
      <dgm:spPr/>
      <dgm:t>
        <a:bodyPr/>
        <a:lstStyle/>
        <a:p>
          <a:endParaRPr lang="en-US"/>
        </a:p>
      </dgm:t>
    </dgm:pt>
    <dgm:pt modelId="{B92C2E17-1FC8-4DE9-90BE-254219EEB1A9}" type="sibTrans" cxnId="{76557722-1F2F-4FDB-B61E-4B1E95B02F09}">
      <dgm:prSet/>
      <dgm:spPr/>
      <dgm:t>
        <a:bodyPr/>
        <a:lstStyle/>
        <a:p>
          <a:endParaRPr lang="en-US"/>
        </a:p>
      </dgm:t>
    </dgm:pt>
    <dgm:pt modelId="{BEF359EB-E386-4A7F-9AF3-07D62A296992}">
      <dgm:prSet phldrT="[Text]"/>
      <dgm:spPr/>
      <dgm:t>
        <a:bodyPr/>
        <a:lstStyle/>
        <a:p>
          <a:r>
            <a:rPr lang="en-US" dirty="0"/>
            <a:t>PM </a:t>
          </a:r>
          <a:r>
            <a:rPr lang="en-US" dirty="0" err="1"/>
            <a:t>báo</a:t>
          </a:r>
          <a:r>
            <a:rPr lang="en-US" dirty="0"/>
            <a:t> </a:t>
          </a:r>
          <a:r>
            <a:rPr lang="en-US" dirty="0" err="1"/>
            <a:t>cáo</a:t>
          </a:r>
          <a:r>
            <a:rPr lang="en-US" dirty="0"/>
            <a:t> </a:t>
          </a:r>
          <a:r>
            <a:rPr lang="en-US" dirty="0" err="1"/>
            <a:t>số</a:t>
          </a:r>
          <a:r>
            <a:rPr lang="en-US" dirty="0"/>
            <a:t> </a:t>
          </a:r>
          <a:r>
            <a:rPr lang="en-US" dirty="0" err="1"/>
            <a:t>liệu</a:t>
          </a:r>
          <a:endParaRPr lang="en-US" dirty="0"/>
        </a:p>
      </dgm:t>
    </dgm:pt>
    <dgm:pt modelId="{E50B54BC-D3FF-44EF-A47B-CD01AD7C8D27}" type="parTrans" cxnId="{B4C5A124-33F4-4ACF-9F21-12AA40B92EA6}">
      <dgm:prSet/>
      <dgm:spPr/>
      <dgm:t>
        <a:bodyPr/>
        <a:lstStyle/>
        <a:p>
          <a:endParaRPr lang="en-US"/>
        </a:p>
      </dgm:t>
    </dgm:pt>
    <dgm:pt modelId="{AB2EDF09-2BDE-4CFB-9B38-AC1CBDEDA5CD}" type="sibTrans" cxnId="{B4C5A124-33F4-4ACF-9F21-12AA40B92EA6}">
      <dgm:prSet/>
      <dgm:spPr/>
      <dgm:t>
        <a:bodyPr/>
        <a:lstStyle/>
        <a:p>
          <a:endParaRPr lang="en-US"/>
        </a:p>
      </dgm:t>
    </dgm:pt>
    <dgm:pt modelId="{6EAEDEFF-CCDF-4733-B2D1-09AE635975CE}">
      <dgm:prSet phldrT="[Text]"/>
      <dgm:spPr/>
      <dgm:t>
        <a:bodyPr/>
        <a:lstStyle/>
        <a:p>
          <a:r>
            <a:rPr lang="en-US" dirty="0"/>
            <a:t>PM </a:t>
          </a:r>
          <a:r>
            <a:rPr lang="en-US" dirty="0" err="1"/>
            <a:t>Qly</a:t>
          </a:r>
          <a:r>
            <a:rPr lang="en-US" dirty="0"/>
            <a:t> HSSS</a:t>
          </a:r>
        </a:p>
      </dgm:t>
    </dgm:pt>
    <dgm:pt modelId="{E5F83C37-72F7-405E-8574-C6CE644F5FF6}" type="parTrans" cxnId="{C49BABBF-C2E0-4CE6-9DEE-E07A7F52151B}">
      <dgm:prSet/>
      <dgm:spPr/>
      <dgm:t>
        <a:bodyPr/>
        <a:lstStyle/>
        <a:p>
          <a:endParaRPr lang="en-US"/>
        </a:p>
      </dgm:t>
    </dgm:pt>
    <dgm:pt modelId="{B4C8CCB9-B1AD-464B-B662-A3B7AB83F98D}" type="sibTrans" cxnId="{C49BABBF-C2E0-4CE6-9DEE-E07A7F52151B}">
      <dgm:prSet/>
      <dgm:spPr/>
      <dgm:t>
        <a:bodyPr/>
        <a:lstStyle/>
        <a:p>
          <a:endParaRPr lang="en-US"/>
        </a:p>
      </dgm:t>
    </dgm:pt>
    <dgm:pt modelId="{7125C1A6-3714-469D-B9A2-5BB3826FF11B}" type="pres">
      <dgm:prSet presAssocID="{0B1AB81F-EE70-4543-AFCE-140EC9D02AC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C9C153-C0C7-4CF4-9FE0-5F3438B46C19}" type="pres">
      <dgm:prSet presAssocID="{A861930C-E253-4AFC-B9E3-9501402396EC}" presName="centerShape" presStyleLbl="node0" presStyleIdx="0" presStyleCnt="1"/>
      <dgm:spPr/>
      <dgm:t>
        <a:bodyPr/>
        <a:lstStyle/>
        <a:p>
          <a:endParaRPr lang="en-US"/>
        </a:p>
      </dgm:t>
    </dgm:pt>
    <dgm:pt modelId="{E0F5E09F-2E86-44FF-B7A3-09E77F4CF3E9}" type="pres">
      <dgm:prSet presAssocID="{AE12FA4A-170C-4B8D-AF05-A789AD966DDD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1C9DF1-1C23-4974-9682-251DF79EB071}" type="pres">
      <dgm:prSet presAssocID="{AE12FA4A-170C-4B8D-AF05-A789AD966DDD}" presName="dummy" presStyleCnt="0"/>
      <dgm:spPr/>
    </dgm:pt>
    <dgm:pt modelId="{E01EE804-453D-4C8B-8717-8B256ACE551D}" type="pres">
      <dgm:prSet presAssocID="{F7EF9507-3A94-47DD-A01C-CCECEFE5253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60962A5-8280-4D7E-A65E-A938056007DF}" type="pres">
      <dgm:prSet presAssocID="{BEF359EB-E386-4A7F-9AF3-07D62A29699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1F33AA-F381-410F-8346-93DAF8109F93}" type="pres">
      <dgm:prSet presAssocID="{BEF359EB-E386-4A7F-9AF3-07D62A296992}" presName="dummy" presStyleCnt="0"/>
      <dgm:spPr/>
    </dgm:pt>
    <dgm:pt modelId="{8209EF45-59C5-4348-BC50-16A0E3214B87}" type="pres">
      <dgm:prSet presAssocID="{AB2EDF09-2BDE-4CFB-9B38-AC1CBDEDA5CD}" presName="sibTrans" presStyleLbl="sibTrans2D1" presStyleIdx="1" presStyleCnt="8"/>
      <dgm:spPr/>
      <dgm:t>
        <a:bodyPr/>
        <a:lstStyle/>
        <a:p>
          <a:endParaRPr lang="en-US"/>
        </a:p>
      </dgm:t>
    </dgm:pt>
    <dgm:pt modelId="{DD1F7FF1-F462-44DD-87BF-338DED001D7E}" type="pres">
      <dgm:prSet presAssocID="{00763436-92CA-46F8-97A2-63C4CF4D1826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8AD685-5F9F-4E62-8ACA-53FA09F409EF}" type="pres">
      <dgm:prSet presAssocID="{00763436-92CA-46F8-97A2-63C4CF4D1826}" presName="dummy" presStyleCnt="0"/>
      <dgm:spPr/>
    </dgm:pt>
    <dgm:pt modelId="{3CFEF696-3F89-4F4E-999C-9DA09A9BC5A6}" type="pres">
      <dgm:prSet presAssocID="{5FB9C5F1-5935-44D8-A6C9-BA9485BC773D}" presName="sibTrans" presStyleLbl="sibTrans2D1" presStyleIdx="2" presStyleCnt="8"/>
      <dgm:spPr/>
      <dgm:t>
        <a:bodyPr/>
        <a:lstStyle/>
        <a:p>
          <a:endParaRPr lang="en-US"/>
        </a:p>
      </dgm:t>
    </dgm:pt>
    <dgm:pt modelId="{DE89A64E-D803-4338-ACE0-8C8409414E1C}" type="pres">
      <dgm:prSet presAssocID="{E3F73B43-F119-4FA9-A53D-24C518960A3B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A916FE-6D33-4E9C-8954-BE846A737C20}" type="pres">
      <dgm:prSet presAssocID="{E3F73B43-F119-4FA9-A53D-24C518960A3B}" presName="dummy" presStyleCnt="0"/>
      <dgm:spPr/>
    </dgm:pt>
    <dgm:pt modelId="{CE605CC5-0DE0-4871-8954-5FE5AB355958}" type="pres">
      <dgm:prSet presAssocID="{7B9A9DA0-A8C4-4D2A-AE7C-47F0630D6ACD}" presName="sibTrans" presStyleLbl="sibTrans2D1" presStyleIdx="3" presStyleCnt="8"/>
      <dgm:spPr/>
      <dgm:t>
        <a:bodyPr/>
        <a:lstStyle/>
        <a:p>
          <a:endParaRPr lang="en-US"/>
        </a:p>
      </dgm:t>
    </dgm:pt>
    <dgm:pt modelId="{083D82F1-4485-43E5-A91A-D619B16EC8CD}" type="pres">
      <dgm:prSet presAssocID="{12ACBED7-4706-42EC-8136-FDA0712801E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DFDE2-5F66-43C0-B266-60836F282BA4}" type="pres">
      <dgm:prSet presAssocID="{12ACBED7-4706-42EC-8136-FDA0712801ED}" presName="dummy" presStyleCnt="0"/>
      <dgm:spPr/>
    </dgm:pt>
    <dgm:pt modelId="{94D5959F-C263-4F4D-8331-42493A846312}" type="pres">
      <dgm:prSet presAssocID="{B92C2E17-1FC8-4DE9-90BE-254219EEB1A9}" presName="sibTrans" presStyleLbl="sibTrans2D1" presStyleIdx="4" presStyleCnt="8"/>
      <dgm:spPr/>
      <dgm:t>
        <a:bodyPr/>
        <a:lstStyle/>
        <a:p>
          <a:endParaRPr lang="en-US"/>
        </a:p>
      </dgm:t>
    </dgm:pt>
    <dgm:pt modelId="{70207C35-192E-4EB7-89E8-78E04FB676F0}" type="pres">
      <dgm:prSet presAssocID="{4E78B716-5ADE-493E-A61A-06ABB3FE72F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29A51C-2F76-4F0C-8F4D-6D7A821C0284}" type="pres">
      <dgm:prSet presAssocID="{4E78B716-5ADE-493E-A61A-06ABB3FE72F8}" presName="dummy" presStyleCnt="0"/>
      <dgm:spPr/>
    </dgm:pt>
    <dgm:pt modelId="{94533EE9-8E52-46F3-A001-960FD4AACD92}" type="pres">
      <dgm:prSet presAssocID="{290F1FE7-6EB3-40EB-8496-0D8E6BB2F921}" presName="sibTrans" presStyleLbl="sibTrans2D1" presStyleIdx="5" presStyleCnt="8"/>
      <dgm:spPr/>
      <dgm:t>
        <a:bodyPr/>
        <a:lstStyle/>
        <a:p>
          <a:endParaRPr lang="en-US"/>
        </a:p>
      </dgm:t>
    </dgm:pt>
    <dgm:pt modelId="{AAC64E82-177C-4B65-853D-78444F38D549}" type="pres">
      <dgm:prSet presAssocID="{632EEE75-4AEC-4574-8EE6-1CF0F7498EEA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B2A94-1EC4-4141-9A21-B46B5A20C02B}" type="pres">
      <dgm:prSet presAssocID="{632EEE75-4AEC-4574-8EE6-1CF0F7498EEA}" presName="dummy" presStyleCnt="0"/>
      <dgm:spPr/>
    </dgm:pt>
    <dgm:pt modelId="{7F3E07E4-00D1-4998-974D-32AAD3EB4029}" type="pres">
      <dgm:prSet presAssocID="{30E7FA04-0513-40FA-A059-93BFA398B912}" presName="sibTrans" presStyleLbl="sibTrans2D1" presStyleIdx="6" presStyleCnt="8"/>
      <dgm:spPr/>
      <dgm:t>
        <a:bodyPr/>
        <a:lstStyle/>
        <a:p>
          <a:endParaRPr lang="en-US"/>
        </a:p>
      </dgm:t>
    </dgm:pt>
    <dgm:pt modelId="{85CA6C72-A416-4FEA-B40C-8423C33DE143}" type="pres">
      <dgm:prSet presAssocID="{6EAEDEFF-CCDF-4733-B2D1-09AE635975C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AA12FD-1882-40E1-9070-98797B8A2E2C}" type="pres">
      <dgm:prSet presAssocID="{6EAEDEFF-CCDF-4733-B2D1-09AE635975CE}" presName="dummy" presStyleCnt="0"/>
      <dgm:spPr/>
    </dgm:pt>
    <dgm:pt modelId="{84303D84-6C5E-4A48-84A7-4A2564DC0AC6}" type="pres">
      <dgm:prSet presAssocID="{B4C8CCB9-B1AD-464B-B662-A3B7AB83F98D}" presName="sibTrans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463912BE-CA49-4ECB-AF7A-0E824B1F7CCF}" type="presOf" srcId="{6EAEDEFF-CCDF-4733-B2D1-09AE635975CE}" destId="{85CA6C72-A416-4FEA-B40C-8423C33DE143}" srcOrd="0" destOrd="0" presId="urn:microsoft.com/office/officeart/2005/8/layout/radial6"/>
    <dgm:cxn modelId="{12FEDDCE-9FA4-4D4C-B0B7-73AEDE758E7F}" type="presOf" srcId="{632EEE75-4AEC-4574-8EE6-1CF0F7498EEA}" destId="{AAC64E82-177C-4B65-853D-78444F38D549}" srcOrd="0" destOrd="0" presId="urn:microsoft.com/office/officeart/2005/8/layout/radial6"/>
    <dgm:cxn modelId="{FB9F8E6A-C8FD-4E2D-AC6E-80043A6E3975}" type="presOf" srcId="{BEF359EB-E386-4A7F-9AF3-07D62A296992}" destId="{F60962A5-8280-4D7E-A65E-A938056007DF}" srcOrd="0" destOrd="0" presId="urn:microsoft.com/office/officeart/2005/8/layout/radial6"/>
    <dgm:cxn modelId="{4510D5E5-A33D-4E33-B98D-E0EF80854629}" srcId="{A861930C-E253-4AFC-B9E3-9501402396EC}" destId="{00763436-92CA-46F8-97A2-63C4CF4D1826}" srcOrd="2" destOrd="0" parTransId="{4908B807-361D-4A4C-B209-87E96B1A8438}" sibTransId="{5FB9C5F1-5935-44D8-A6C9-BA9485BC773D}"/>
    <dgm:cxn modelId="{9E00DBFF-6E20-49BE-A2F8-423078CD7913}" type="presOf" srcId="{290F1FE7-6EB3-40EB-8496-0D8E6BB2F921}" destId="{94533EE9-8E52-46F3-A001-960FD4AACD92}" srcOrd="0" destOrd="0" presId="urn:microsoft.com/office/officeart/2005/8/layout/radial6"/>
    <dgm:cxn modelId="{B57FC5C8-C222-4F7D-8B51-EBCFEACDC299}" type="presOf" srcId="{12ACBED7-4706-42EC-8136-FDA0712801ED}" destId="{083D82F1-4485-43E5-A91A-D619B16EC8CD}" srcOrd="0" destOrd="0" presId="urn:microsoft.com/office/officeart/2005/8/layout/radial6"/>
    <dgm:cxn modelId="{F30332AE-09C8-4DFF-A459-87ACCC907631}" type="presOf" srcId="{4E78B716-5ADE-493E-A61A-06ABB3FE72F8}" destId="{70207C35-192E-4EB7-89E8-78E04FB676F0}" srcOrd="0" destOrd="0" presId="urn:microsoft.com/office/officeart/2005/8/layout/radial6"/>
    <dgm:cxn modelId="{B4C5A124-33F4-4ACF-9F21-12AA40B92EA6}" srcId="{A861930C-E253-4AFC-B9E3-9501402396EC}" destId="{BEF359EB-E386-4A7F-9AF3-07D62A296992}" srcOrd="1" destOrd="0" parTransId="{E50B54BC-D3FF-44EF-A47B-CD01AD7C8D27}" sibTransId="{AB2EDF09-2BDE-4CFB-9B38-AC1CBDEDA5CD}"/>
    <dgm:cxn modelId="{641CD2A7-E515-4A94-946A-04CFC0C76D82}" type="presOf" srcId="{5FB9C5F1-5935-44D8-A6C9-BA9485BC773D}" destId="{3CFEF696-3F89-4F4E-999C-9DA09A9BC5A6}" srcOrd="0" destOrd="0" presId="urn:microsoft.com/office/officeart/2005/8/layout/radial6"/>
    <dgm:cxn modelId="{226FE982-8ED1-4604-ADC2-2934D2CDB677}" type="presOf" srcId="{B92C2E17-1FC8-4DE9-90BE-254219EEB1A9}" destId="{94D5959F-C263-4F4D-8331-42493A846312}" srcOrd="0" destOrd="0" presId="urn:microsoft.com/office/officeart/2005/8/layout/radial6"/>
    <dgm:cxn modelId="{0A17D794-CF7C-4140-A6C6-CB8B6CCD611A}" type="presOf" srcId="{F7EF9507-3A94-47DD-A01C-CCECEFE52539}" destId="{E01EE804-453D-4C8B-8717-8B256ACE551D}" srcOrd="0" destOrd="0" presId="urn:microsoft.com/office/officeart/2005/8/layout/radial6"/>
    <dgm:cxn modelId="{639579D4-6CB1-40E0-B0B8-C78E086EEBD6}" type="presOf" srcId="{00763436-92CA-46F8-97A2-63C4CF4D1826}" destId="{DD1F7FF1-F462-44DD-87BF-338DED001D7E}" srcOrd="0" destOrd="0" presId="urn:microsoft.com/office/officeart/2005/8/layout/radial6"/>
    <dgm:cxn modelId="{90049C0D-6582-4C4E-B353-D0DDB6EFD2D0}" srcId="{A861930C-E253-4AFC-B9E3-9501402396EC}" destId="{AE12FA4A-170C-4B8D-AF05-A789AD966DDD}" srcOrd="0" destOrd="0" parTransId="{E3D9B311-0FA9-421A-8B07-9C3202715F9D}" sibTransId="{F7EF9507-3A94-47DD-A01C-CCECEFE52539}"/>
    <dgm:cxn modelId="{76557722-1F2F-4FDB-B61E-4B1E95B02F09}" srcId="{A861930C-E253-4AFC-B9E3-9501402396EC}" destId="{12ACBED7-4706-42EC-8136-FDA0712801ED}" srcOrd="4" destOrd="0" parTransId="{6E8FA32F-F045-4CAB-9C81-D4820D89BCA5}" sibTransId="{B92C2E17-1FC8-4DE9-90BE-254219EEB1A9}"/>
    <dgm:cxn modelId="{2E5CF9E9-F940-4BFF-9D7A-82533F3ABBA8}" type="presOf" srcId="{AE12FA4A-170C-4B8D-AF05-A789AD966DDD}" destId="{E0F5E09F-2E86-44FF-B7A3-09E77F4CF3E9}" srcOrd="0" destOrd="0" presId="urn:microsoft.com/office/officeart/2005/8/layout/radial6"/>
    <dgm:cxn modelId="{FBDD203A-24C5-4282-82F7-E347722D7AB3}" type="presOf" srcId="{AB2EDF09-2BDE-4CFB-9B38-AC1CBDEDA5CD}" destId="{8209EF45-59C5-4348-BC50-16A0E3214B87}" srcOrd="0" destOrd="0" presId="urn:microsoft.com/office/officeart/2005/8/layout/radial6"/>
    <dgm:cxn modelId="{9B6336DE-644B-462E-ABB5-521D0DD6D934}" srcId="{0B1AB81F-EE70-4543-AFCE-140EC9D02ACC}" destId="{A861930C-E253-4AFC-B9E3-9501402396EC}" srcOrd="0" destOrd="0" parTransId="{4B75E9B5-EB49-4C81-B429-761084EA860B}" sibTransId="{EDD9ACB8-0E11-4549-AE49-EC86B9FBE9A4}"/>
    <dgm:cxn modelId="{37338F8B-CCF2-4234-AF5F-950F3C80EC68}" type="presOf" srcId="{0B1AB81F-EE70-4543-AFCE-140EC9D02ACC}" destId="{7125C1A6-3714-469D-B9A2-5BB3826FF11B}" srcOrd="0" destOrd="0" presId="urn:microsoft.com/office/officeart/2005/8/layout/radial6"/>
    <dgm:cxn modelId="{FD6E7521-18F9-492C-A719-9431B1381D5F}" type="presOf" srcId="{B4C8CCB9-B1AD-464B-B662-A3B7AB83F98D}" destId="{84303D84-6C5E-4A48-84A7-4A2564DC0AC6}" srcOrd="0" destOrd="0" presId="urn:microsoft.com/office/officeart/2005/8/layout/radial6"/>
    <dgm:cxn modelId="{5848CD70-D3CB-4095-81DB-64E3A8DB9275}" srcId="{A861930C-E253-4AFC-B9E3-9501402396EC}" destId="{E3F73B43-F119-4FA9-A53D-24C518960A3B}" srcOrd="3" destOrd="0" parTransId="{9BB938A7-DB6B-4F3E-9609-C73500AEAF77}" sibTransId="{7B9A9DA0-A8C4-4D2A-AE7C-47F0630D6ACD}"/>
    <dgm:cxn modelId="{7B890377-B80F-4EC5-958E-8F6B9D36311B}" type="presOf" srcId="{A861930C-E253-4AFC-B9E3-9501402396EC}" destId="{F0C9C153-C0C7-4CF4-9FE0-5F3438B46C19}" srcOrd="0" destOrd="0" presId="urn:microsoft.com/office/officeart/2005/8/layout/radial6"/>
    <dgm:cxn modelId="{7A40E5C3-14EE-41C0-A93E-097ABDF66A4E}" srcId="{A861930C-E253-4AFC-B9E3-9501402396EC}" destId="{4E78B716-5ADE-493E-A61A-06ABB3FE72F8}" srcOrd="5" destOrd="0" parTransId="{CF256F5A-8BEE-4D46-8B3E-E1F56A0B1241}" sibTransId="{290F1FE7-6EB3-40EB-8496-0D8E6BB2F921}"/>
    <dgm:cxn modelId="{3DD75D72-D5B7-4397-8F8C-CF747BA6F65F}" type="presOf" srcId="{30E7FA04-0513-40FA-A059-93BFA398B912}" destId="{7F3E07E4-00D1-4998-974D-32AAD3EB4029}" srcOrd="0" destOrd="0" presId="urn:microsoft.com/office/officeart/2005/8/layout/radial6"/>
    <dgm:cxn modelId="{4A6B23C1-23F0-4AC3-B314-E50EE8ACC302}" srcId="{A861930C-E253-4AFC-B9E3-9501402396EC}" destId="{632EEE75-4AEC-4574-8EE6-1CF0F7498EEA}" srcOrd="6" destOrd="0" parTransId="{353D41F3-F85B-47DB-AE7F-45B730757A46}" sibTransId="{30E7FA04-0513-40FA-A059-93BFA398B912}"/>
    <dgm:cxn modelId="{C49BABBF-C2E0-4CE6-9DEE-E07A7F52151B}" srcId="{A861930C-E253-4AFC-B9E3-9501402396EC}" destId="{6EAEDEFF-CCDF-4733-B2D1-09AE635975CE}" srcOrd="7" destOrd="0" parTransId="{E5F83C37-72F7-405E-8574-C6CE644F5FF6}" sibTransId="{B4C8CCB9-B1AD-464B-B662-A3B7AB83F98D}"/>
    <dgm:cxn modelId="{5F3ACA6C-4A33-47BD-A465-6E6466066ACF}" type="presOf" srcId="{7B9A9DA0-A8C4-4D2A-AE7C-47F0630D6ACD}" destId="{CE605CC5-0DE0-4871-8954-5FE5AB355958}" srcOrd="0" destOrd="0" presId="urn:microsoft.com/office/officeart/2005/8/layout/radial6"/>
    <dgm:cxn modelId="{8F999FA7-51BB-46CD-A6F3-862668B61A0E}" type="presOf" srcId="{E3F73B43-F119-4FA9-A53D-24C518960A3B}" destId="{DE89A64E-D803-4338-ACE0-8C8409414E1C}" srcOrd="0" destOrd="0" presId="urn:microsoft.com/office/officeart/2005/8/layout/radial6"/>
    <dgm:cxn modelId="{1459E19D-1EA2-4A7C-B7EA-A950C308121E}" type="presParOf" srcId="{7125C1A6-3714-469D-B9A2-5BB3826FF11B}" destId="{F0C9C153-C0C7-4CF4-9FE0-5F3438B46C19}" srcOrd="0" destOrd="0" presId="urn:microsoft.com/office/officeart/2005/8/layout/radial6"/>
    <dgm:cxn modelId="{2266EB5F-7A5D-4C1D-BF09-C354F306D159}" type="presParOf" srcId="{7125C1A6-3714-469D-B9A2-5BB3826FF11B}" destId="{E0F5E09F-2E86-44FF-B7A3-09E77F4CF3E9}" srcOrd="1" destOrd="0" presId="urn:microsoft.com/office/officeart/2005/8/layout/radial6"/>
    <dgm:cxn modelId="{4F2203D0-F685-47A8-B1B4-E5F3A2988D8D}" type="presParOf" srcId="{7125C1A6-3714-469D-B9A2-5BB3826FF11B}" destId="{871C9DF1-1C23-4974-9682-251DF79EB071}" srcOrd="2" destOrd="0" presId="urn:microsoft.com/office/officeart/2005/8/layout/radial6"/>
    <dgm:cxn modelId="{5CA2CEC3-8CC6-462E-9CB5-0160ADD58250}" type="presParOf" srcId="{7125C1A6-3714-469D-B9A2-5BB3826FF11B}" destId="{E01EE804-453D-4C8B-8717-8B256ACE551D}" srcOrd="3" destOrd="0" presId="urn:microsoft.com/office/officeart/2005/8/layout/radial6"/>
    <dgm:cxn modelId="{810C4C60-5591-4135-B321-293B25297590}" type="presParOf" srcId="{7125C1A6-3714-469D-B9A2-5BB3826FF11B}" destId="{F60962A5-8280-4D7E-A65E-A938056007DF}" srcOrd="4" destOrd="0" presId="urn:microsoft.com/office/officeart/2005/8/layout/radial6"/>
    <dgm:cxn modelId="{52FA9D45-5CCA-4455-8516-A4D18B2A1391}" type="presParOf" srcId="{7125C1A6-3714-469D-B9A2-5BB3826FF11B}" destId="{ED1F33AA-F381-410F-8346-93DAF8109F93}" srcOrd="5" destOrd="0" presId="urn:microsoft.com/office/officeart/2005/8/layout/radial6"/>
    <dgm:cxn modelId="{BEE6C42B-C079-40D7-9D6C-ADC5DEBB1D17}" type="presParOf" srcId="{7125C1A6-3714-469D-B9A2-5BB3826FF11B}" destId="{8209EF45-59C5-4348-BC50-16A0E3214B87}" srcOrd="6" destOrd="0" presId="urn:microsoft.com/office/officeart/2005/8/layout/radial6"/>
    <dgm:cxn modelId="{7D872EA4-E6E9-44EE-8022-770FF5EFF649}" type="presParOf" srcId="{7125C1A6-3714-469D-B9A2-5BB3826FF11B}" destId="{DD1F7FF1-F462-44DD-87BF-338DED001D7E}" srcOrd="7" destOrd="0" presId="urn:microsoft.com/office/officeart/2005/8/layout/radial6"/>
    <dgm:cxn modelId="{C47DB542-6218-45D6-AECC-311965E1025E}" type="presParOf" srcId="{7125C1A6-3714-469D-B9A2-5BB3826FF11B}" destId="{E78AD685-5F9F-4E62-8ACA-53FA09F409EF}" srcOrd="8" destOrd="0" presId="urn:microsoft.com/office/officeart/2005/8/layout/radial6"/>
    <dgm:cxn modelId="{AD0B6B1A-B483-4EDF-B46C-D2B1AA351AA4}" type="presParOf" srcId="{7125C1A6-3714-469D-B9A2-5BB3826FF11B}" destId="{3CFEF696-3F89-4F4E-999C-9DA09A9BC5A6}" srcOrd="9" destOrd="0" presId="urn:microsoft.com/office/officeart/2005/8/layout/radial6"/>
    <dgm:cxn modelId="{9CE817B1-C195-499B-AAE1-A0AC71FAC599}" type="presParOf" srcId="{7125C1A6-3714-469D-B9A2-5BB3826FF11B}" destId="{DE89A64E-D803-4338-ACE0-8C8409414E1C}" srcOrd="10" destOrd="0" presId="urn:microsoft.com/office/officeart/2005/8/layout/radial6"/>
    <dgm:cxn modelId="{7FD32EE5-BF39-4E73-96B2-56AD2B88F04E}" type="presParOf" srcId="{7125C1A6-3714-469D-B9A2-5BB3826FF11B}" destId="{31A916FE-6D33-4E9C-8954-BE846A737C20}" srcOrd="11" destOrd="0" presId="urn:microsoft.com/office/officeart/2005/8/layout/radial6"/>
    <dgm:cxn modelId="{368A7365-81FD-476C-AA09-F0E7ECC8D5E1}" type="presParOf" srcId="{7125C1A6-3714-469D-B9A2-5BB3826FF11B}" destId="{CE605CC5-0DE0-4871-8954-5FE5AB355958}" srcOrd="12" destOrd="0" presId="urn:microsoft.com/office/officeart/2005/8/layout/radial6"/>
    <dgm:cxn modelId="{8F9FF4BF-4A6A-4827-A1A3-DC74DD1028FF}" type="presParOf" srcId="{7125C1A6-3714-469D-B9A2-5BB3826FF11B}" destId="{083D82F1-4485-43E5-A91A-D619B16EC8CD}" srcOrd="13" destOrd="0" presId="urn:microsoft.com/office/officeart/2005/8/layout/radial6"/>
    <dgm:cxn modelId="{A5ACDB9D-441E-4BD3-A569-BB9DEB20A71D}" type="presParOf" srcId="{7125C1A6-3714-469D-B9A2-5BB3826FF11B}" destId="{9FFDFDE2-5F66-43C0-B266-60836F282BA4}" srcOrd="14" destOrd="0" presId="urn:microsoft.com/office/officeart/2005/8/layout/radial6"/>
    <dgm:cxn modelId="{1353F736-C2A6-46C0-B1F1-70A7F0350626}" type="presParOf" srcId="{7125C1A6-3714-469D-B9A2-5BB3826FF11B}" destId="{94D5959F-C263-4F4D-8331-42493A846312}" srcOrd="15" destOrd="0" presId="urn:microsoft.com/office/officeart/2005/8/layout/radial6"/>
    <dgm:cxn modelId="{9904FFF8-80E6-4226-9F10-E9BDD9B2A3D0}" type="presParOf" srcId="{7125C1A6-3714-469D-B9A2-5BB3826FF11B}" destId="{70207C35-192E-4EB7-89E8-78E04FB676F0}" srcOrd="16" destOrd="0" presId="urn:microsoft.com/office/officeart/2005/8/layout/radial6"/>
    <dgm:cxn modelId="{3A1B1A5E-0598-493A-93E5-FCBF8EA53832}" type="presParOf" srcId="{7125C1A6-3714-469D-B9A2-5BB3826FF11B}" destId="{6829A51C-2F76-4F0C-8F4D-6D7A821C0284}" srcOrd="17" destOrd="0" presId="urn:microsoft.com/office/officeart/2005/8/layout/radial6"/>
    <dgm:cxn modelId="{76C5EB80-F9A4-4F5E-AFA9-605754D8EC25}" type="presParOf" srcId="{7125C1A6-3714-469D-B9A2-5BB3826FF11B}" destId="{94533EE9-8E52-46F3-A001-960FD4AACD92}" srcOrd="18" destOrd="0" presId="urn:microsoft.com/office/officeart/2005/8/layout/radial6"/>
    <dgm:cxn modelId="{7742F350-ED17-4AC0-A666-018CF43BB7A9}" type="presParOf" srcId="{7125C1A6-3714-469D-B9A2-5BB3826FF11B}" destId="{AAC64E82-177C-4B65-853D-78444F38D549}" srcOrd="19" destOrd="0" presId="urn:microsoft.com/office/officeart/2005/8/layout/radial6"/>
    <dgm:cxn modelId="{B3E9E89A-DAF1-4D64-8B15-7137C561F2D9}" type="presParOf" srcId="{7125C1A6-3714-469D-B9A2-5BB3826FF11B}" destId="{91DB2A94-1EC4-4141-9A21-B46B5A20C02B}" srcOrd="20" destOrd="0" presId="urn:microsoft.com/office/officeart/2005/8/layout/radial6"/>
    <dgm:cxn modelId="{3A9E4351-18CD-4E21-8C00-21286AF547FC}" type="presParOf" srcId="{7125C1A6-3714-469D-B9A2-5BB3826FF11B}" destId="{7F3E07E4-00D1-4998-974D-32AAD3EB4029}" srcOrd="21" destOrd="0" presId="urn:microsoft.com/office/officeart/2005/8/layout/radial6"/>
    <dgm:cxn modelId="{8A1B885D-CFB3-4036-912E-8066940C36CB}" type="presParOf" srcId="{7125C1A6-3714-469D-B9A2-5BB3826FF11B}" destId="{85CA6C72-A416-4FEA-B40C-8423C33DE143}" srcOrd="22" destOrd="0" presId="urn:microsoft.com/office/officeart/2005/8/layout/radial6"/>
    <dgm:cxn modelId="{21ABCB8B-CC98-45D1-9D82-80AE19074892}" type="presParOf" srcId="{7125C1A6-3714-469D-B9A2-5BB3826FF11B}" destId="{31AA12FD-1882-40E1-9070-98797B8A2E2C}" srcOrd="23" destOrd="0" presId="urn:microsoft.com/office/officeart/2005/8/layout/radial6"/>
    <dgm:cxn modelId="{EE132ED3-D0E8-443B-942C-6EB8D4F39F0D}" type="presParOf" srcId="{7125C1A6-3714-469D-B9A2-5BB3826FF11B}" destId="{84303D84-6C5E-4A48-84A7-4A2564DC0AC6}" srcOrd="24" destOrd="0" presId="urn:microsoft.com/office/officeart/2005/8/layout/radial6"/>
  </dgm:cxnLst>
  <dgm:bg/>
  <dgm:whole>
    <a:ln w="12700"/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1. QUẢNG ÍCH LÀ ĐƠN VỊ TƯ VẤN, XÂY DỰNG &amp; VẬN HÀNH CHÍNH THỨC HỆ THỐNG CSDL BỘ GD&amp;ĐT</a:t>
            </a:r>
          </a:p>
          <a:p>
            <a:pPr lvl="0"/>
            <a:r>
              <a:rPr lang="en-US"/>
              <a:t>2. Hiện tại hệ thống eNetViet tích hợp CSDL Ngành đã được triển khai tới gần 20 tỉnh thành trên cả nước, trong đó có 4/5 thành phố trực thuộc TW</a:t>
            </a:r>
          </a:p>
          <a:p>
            <a:pPr lvl="0"/>
            <a:r>
              <a:rPr lang="en-US"/>
              <a:t>3. Công cụ hỗ trợ đắc lực cho ngành GD&amp;ĐT trong việc truyền thông, quản lý điều hành và liên lạc thông tin trong dịch covid-19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899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69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12.07.2023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1.  [</a:t>
            </a:r>
            <a:r>
              <a:rPr lang="en-US" dirty="0" err="1"/>
              <a:t>Đơn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]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eNetViet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tảng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nối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CSDL </a:t>
            </a:r>
            <a:r>
              <a:rPr lang="en-US" dirty="0" err="1"/>
              <a:t>mà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dựng</a:t>
            </a:r>
            <a:r>
              <a:rPr lang="en-US" dirty="0"/>
              <a:t>,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,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2.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,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ôn</a:t>
            </a:r>
            <a:r>
              <a:rPr lang="en-US" dirty="0"/>
              <a:t> </a:t>
            </a:r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trực</a:t>
            </a:r>
            <a:r>
              <a:rPr lang="en-US" dirty="0"/>
              <a:t> </a:t>
            </a:r>
            <a:r>
              <a:rPr lang="en-US" dirty="0" err="1"/>
              <a:t>tuyến</a:t>
            </a:r>
            <a:r>
              <a:rPr lang="en-US" dirty="0"/>
              <a:t>,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cổng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tin...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mềm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,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tảng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sở</a:t>
            </a:r>
            <a:r>
              <a:rPr lang="en-US" dirty="0"/>
              <a:t> </a:t>
            </a:r>
            <a:r>
              <a:rPr lang="en-US" dirty="0" err="1"/>
              <a:t>dữ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ngành</a:t>
            </a:r>
            <a:r>
              <a:rPr lang="en-US" dirty="0"/>
              <a:t> </a:t>
            </a: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dục</a:t>
            </a:r>
            <a:r>
              <a:rPr lang="en-US" dirty="0"/>
              <a:t>.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vậy</a:t>
            </a:r>
            <a:r>
              <a:rPr lang="en-US" dirty="0"/>
              <a:t>,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dục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mềm</a:t>
            </a:r>
            <a:r>
              <a:rPr lang="en-US" dirty="0"/>
              <a:t> </a:t>
            </a:r>
            <a:r>
              <a:rPr lang="en-US" dirty="0" err="1"/>
              <a:t>mà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mềm</a:t>
            </a:r>
            <a:r>
              <a:rPr lang="en-US" dirty="0"/>
              <a:t> </a:t>
            </a:r>
            <a:r>
              <a:rPr lang="en-US" dirty="0" err="1"/>
              <a:t>duy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. (</a:t>
            </a:r>
            <a:r>
              <a:rPr lang="en-US" dirty="0" err="1"/>
              <a:t>nêu</a:t>
            </a:r>
            <a:r>
              <a:rPr lang="en-US" dirty="0"/>
              <a:t> 1 </a:t>
            </a:r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/>
              <a:t>dụ</a:t>
            </a:r>
            <a:r>
              <a:rPr lang="en-US" dirty="0"/>
              <a:t> </a:t>
            </a:r>
            <a:r>
              <a:rPr lang="en-US" dirty="0" err="1"/>
              <a:t>điển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)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3. (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/>
              <a:t>dụ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nhật</a:t>
            </a:r>
            <a:r>
              <a:rPr lang="en-US" dirty="0"/>
              <a:t> </a:t>
            </a:r>
            <a:r>
              <a:rPr lang="en-US" dirty="0" err="1"/>
              <a:t>ký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HS)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66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2.png"/><Relationship Id="rId5" Type="http://schemas.openxmlformats.org/officeDocument/2006/relationships/diagramData" Target="../diagrams/data1.xml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5.svg"/><Relationship Id="rId4" Type="http://schemas.openxmlformats.org/officeDocument/2006/relationships/image" Target="../media/image7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14.png"/><Relationship Id="rId10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38073E3-F4AC-E24E-E816-E88EE2A2C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-228600" y="0"/>
            <a:ext cx="18745200" cy="438912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AED89234-18BE-BD04-F027-1564F21A9F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7324"/>
            <a:ext cx="18288000" cy="4358994"/>
          </a:xfrm>
          <a:prstGeom prst="rect">
            <a:avLst/>
          </a:prstGeom>
        </p:spPr>
      </p:pic>
      <p:pic>
        <p:nvPicPr>
          <p:cNvPr id="7" name="Picture 13">
            <a:extLst>
              <a:ext uri="{FF2B5EF4-FFF2-40B4-BE49-F238E27FC236}">
                <a16:creationId xmlns="" xmlns:a16="http://schemas.microsoft.com/office/drawing/2014/main" id="{2D60D554-D067-FA10-B2FF-4A3631AFA1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28600" y="7810500"/>
            <a:ext cx="18834101" cy="4526280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="" xmlns:a16="http://schemas.microsoft.com/office/drawing/2014/main" id="{2DC035C9-ED50-27CE-A182-19A265161C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18" y="7749598"/>
            <a:ext cx="18503096" cy="4047234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="" xmlns:a16="http://schemas.microsoft.com/office/drawing/2014/main" id="{B95435B9-B31A-BB5B-4DFC-6482B0AECDA1}"/>
              </a:ext>
            </a:extLst>
          </p:cNvPr>
          <p:cNvSpPr txBox="1"/>
          <p:nvPr/>
        </p:nvSpPr>
        <p:spPr>
          <a:xfrm>
            <a:off x="5029200" y="3166142"/>
            <a:ext cx="8433827" cy="129683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2"/>
              </a:lnSpc>
            </a:pPr>
            <a:endParaRPr lang="en-US" sz="8800" b="1" spc="165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4632"/>
              </a:lnSpc>
            </a:pPr>
            <a:r>
              <a:rPr lang="en-US" sz="8800" b="1" spc="165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 HUẤN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="" xmlns:a16="http://schemas.microsoft.com/office/drawing/2014/main" id="{84FD897B-D2F7-FDBF-C2E8-570D5040C4E8}"/>
              </a:ext>
            </a:extLst>
          </p:cNvPr>
          <p:cNvSpPr txBox="1"/>
          <p:nvPr/>
        </p:nvSpPr>
        <p:spPr>
          <a:xfrm>
            <a:off x="176295" y="4644855"/>
            <a:ext cx="17804673" cy="845168"/>
          </a:xfrm>
          <a:prstGeom prst="rect">
            <a:avLst/>
          </a:prstGeom>
          <a:effectLst>
            <a:outerShdw blurRad="381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47"/>
              </a:lnSpc>
            </a:pP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ỨNG DỤNG LIÊN LẠC ĐIỆN TỬ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eNetViet</a:t>
            </a:r>
            <a:endParaRPr lang="en-US" sz="5400" b="1" dirty="0">
              <a:solidFill>
                <a:srgbClr val="FFC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5E92611B-73FD-3E72-5F37-902FC72E897C}"/>
              </a:ext>
            </a:extLst>
          </p:cNvPr>
          <p:cNvSpPr txBox="1"/>
          <p:nvPr/>
        </p:nvSpPr>
        <p:spPr>
          <a:xfrm>
            <a:off x="3250047" y="7623296"/>
            <a:ext cx="12041580" cy="461665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000" i="1" spc="48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</a:t>
            </a:r>
            <a:r>
              <a:rPr lang="en-US" sz="3000" i="1" spc="48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i="1" spc="48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</a:t>
            </a:r>
            <a:r>
              <a:rPr lang="en-US" sz="3000" i="1" spc="48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000" i="1" spc="48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ngày</a:t>
            </a:r>
            <a:r>
              <a:rPr lang="en-US" sz="3000" i="1" spc="48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i="1" spc="48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 </a:t>
            </a:r>
            <a:r>
              <a:rPr lang="en-US" sz="3000" i="1" spc="48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tháng</a:t>
            </a:r>
            <a:r>
              <a:rPr lang="en-US" sz="3000" i="1" spc="48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i="1" spc="48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  </a:t>
            </a:r>
            <a:r>
              <a:rPr lang="en-US" sz="3000" i="1" spc="48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3000" i="1" spc="48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="" xmlns:a16="http://schemas.microsoft.com/office/drawing/2014/main" id="{76DF979E-A2B6-00EE-4623-05C40B3EEBCC}"/>
              </a:ext>
            </a:extLst>
          </p:cNvPr>
          <p:cNvSpPr txBox="1"/>
          <p:nvPr/>
        </p:nvSpPr>
        <p:spPr>
          <a:xfrm>
            <a:off x="2399411" y="400005"/>
            <a:ext cx="14477606" cy="1384995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500" b="1" spc="165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CÔNG TY CỔ PHẦN TẬP ĐOÀN CÔNG NGHỆ QUẢNG ÍCH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89E6AA11-0235-B9C6-93C6-C5C774CE1866}"/>
              </a:ext>
            </a:extLst>
          </p:cNvPr>
          <p:cNvCxnSpPr/>
          <p:nvPr/>
        </p:nvCxnSpPr>
        <p:spPr>
          <a:xfrm>
            <a:off x="6934200" y="2130235"/>
            <a:ext cx="540802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3F446B49-AFFD-E324-FD76-A22D44A9EAB7}"/>
              </a:ext>
            </a:extLst>
          </p:cNvPr>
          <p:cNvSpPr txBox="1"/>
          <p:nvPr/>
        </p:nvSpPr>
        <p:spPr>
          <a:xfrm>
            <a:off x="176295" y="5925527"/>
            <a:ext cx="17804673" cy="910506"/>
          </a:xfrm>
          <a:prstGeom prst="rect">
            <a:avLst/>
          </a:prstGeom>
          <a:effectLst>
            <a:outerShdw blurRad="381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47"/>
              </a:lnSpc>
            </a:pPr>
            <a:r>
              <a:rPr lang="en-US" sz="45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Mầm</a:t>
            </a:r>
            <a:r>
              <a:rPr lang="en-US" sz="45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Non 8-3 </a:t>
            </a:r>
            <a:endParaRPr lang="en-US" sz="4500" b="1" dirty="0">
              <a:solidFill>
                <a:srgbClr val="FFFF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874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76841B7-2FD5-4461-BDE1-8F5DD8B5E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92"/>
            <a:ext cx="18294959" cy="1012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36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55970" y="2173775"/>
            <a:ext cx="1747416" cy="174741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55970" y="4077026"/>
            <a:ext cx="1747416" cy="174741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886567" y="6192933"/>
            <a:ext cx="1686222" cy="168622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8291053" y="580325"/>
            <a:ext cx="6930804" cy="1551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6"/>
              </a:lnSpc>
            </a:pPr>
            <a:r>
              <a:rPr lang="en-US" sz="4588">
                <a:solidFill>
                  <a:srgbClr val="0095DA"/>
                </a:solidFill>
                <a:latin typeface="Muli Bold"/>
              </a:rPr>
              <a:t>LỢI ÍCH</a:t>
            </a:r>
            <a:endParaRPr lang="en-US" sz="4588">
              <a:solidFill>
                <a:srgbClr val="0095DA"/>
              </a:solidFill>
              <a:latin typeface="Muli Bold Italics"/>
            </a:endParaRPr>
          </a:p>
          <a:p>
            <a:pPr>
              <a:lnSpc>
                <a:spcPts val="7136"/>
              </a:lnSpc>
            </a:pPr>
            <a:r>
              <a:rPr lang="en-US" sz="6488">
                <a:solidFill>
                  <a:srgbClr val="0095DA"/>
                </a:solidFill>
                <a:latin typeface="Muli Bold Bold Italics"/>
              </a:rPr>
              <a:t>Cha mẹ học sinh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45337" y="8267700"/>
            <a:ext cx="7917946" cy="1037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4"/>
              </a:lnSpc>
              <a:spcBef>
                <a:spcPct val="0"/>
              </a:spcBef>
            </a:pPr>
            <a:r>
              <a:rPr lang="en-US" sz="3002" spc="-30">
                <a:solidFill>
                  <a:srgbClr val="0095DA"/>
                </a:solidFill>
                <a:latin typeface="Roboto Mono Regular"/>
              </a:rPr>
              <a:t>Kết nối thông tin 2 chiều giúp gia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đình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và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nhà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trường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cực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kì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hiệu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quả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!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7700"/>
            <a:ext cx="4419600" cy="8534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06D271B-AE28-4595-9CFC-92CC5C9AEA2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99"/>
            <a:ext cx="18288000" cy="1028700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32BC01C8-D988-4DB3-843A-D0789746795F}"/>
              </a:ext>
            </a:extLst>
          </p:cNvPr>
          <p:cNvSpPr txBox="1">
            <a:spLocks/>
          </p:cNvSpPr>
          <p:nvPr/>
        </p:nvSpPr>
        <p:spPr>
          <a:xfrm>
            <a:off x="8291053" y="2562563"/>
            <a:ext cx="8026515" cy="5595190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SMS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ở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video…)</a:t>
            </a:r>
          </a:p>
          <a:p>
            <a:pPr algn="just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GVCN,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PHHS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nghỉ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trưc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tuyến</a:t>
            </a:r>
            <a:endParaRPr lang="en-US" sz="32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nộp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tuyến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Cập</a:t>
            </a: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03661" y="926911"/>
            <a:ext cx="8433178" cy="8433178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>
                <a:alpha val="3490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468512" y="3711726"/>
            <a:ext cx="8322550" cy="317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endParaRPr>
              <a:solidFill>
                <a:srgbClr val="FFFF00"/>
              </a:solidFill>
            </a:endParaRPr>
          </a:p>
          <a:p>
            <a:pPr>
              <a:lnSpc>
                <a:spcPts val="8399"/>
              </a:lnSpc>
            </a:pPr>
            <a:r>
              <a:rPr lang="en-US" sz="6460">
                <a:solidFill>
                  <a:srgbClr val="FFFF00"/>
                </a:solidFill>
                <a:latin typeface="Muli Bold Italics"/>
              </a:rPr>
              <a:t>ĐẶC BIỆT</a:t>
            </a:r>
          </a:p>
          <a:p>
            <a:pPr>
              <a:lnSpc>
                <a:spcPts val="8399"/>
              </a:lnSpc>
            </a:pPr>
            <a:r>
              <a:rPr lang="en-US" sz="6460">
                <a:solidFill>
                  <a:srgbClr val="FFFF00"/>
                </a:solidFill>
                <a:latin typeface="Muli Bold Italics"/>
              </a:rPr>
              <a:t>THẾ NÀO?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00562" y="1661156"/>
            <a:ext cx="7658738" cy="1055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8"/>
              </a:lnSpc>
              <a:spcBef>
                <a:spcPct val="0"/>
              </a:spcBef>
            </a:pPr>
            <a:r>
              <a:rPr lang="en-US" sz="3070" spc="-3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ứng dụng cho phép kết nối với hệ thống CSDL Ngành GD&amp;ĐT.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639890" y="1579656"/>
            <a:ext cx="1266105" cy="1266105"/>
            <a:chOff x="0" y="0"/>
            <a:chExt cx="1688140" cy="168814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688140" cy="1688140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5757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258139" y="389977"/>
              <a:ext cx="1171863" cy="885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70"/>
                </a:lnSpc>
              </a:pPr>
              <a:r>
                <a:rPr lang="en-US" sz="4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0 1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600562" y="4123537"/>
            <a:ext cx="7167416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8"/>
              </a:lnSpc>
              <a:spcBef>
                <a:spcPct val="0"/>
              </a:spcBef>
            </a:pP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​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70" spc="-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307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00562" y="7400306"/>
            <a:ext cx="7658738" cy="1598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8"/>
              </a:lnSpc>
              <a:spcBef>
                <a:spcPct val="0"/>
              </a:spcBef>
            </a:pPr>
            <a:r>
              <a:rPr lang="en-US" sz="3070" spc="-3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tới xây dựng nền tảng kết nối văn minh, hiện đại &amp; nhân văn trong ngành GD&amp;ĐT.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639890" y="4584962"/>
            <a:ext cx="1266105" cy="1266105"/>
            <a:chOff x="0" y="0"/>
            <a:chExt cx="1688140" cy="168814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688140" cy="1688140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5757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258139" y="389977"/>
              <a:ext cx="1171863" cy="8852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470"/>
                </a:lnSpc>
              </a:pPr>
              <a:r>
                <a:rPr lang="en-US" sz="4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0 2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39890" y="7590268"/>
            <a:ext cx="1266105" cy="1266105"/>
            <a:chOff x="0" y="0"/>
            <a:chExt cx="1688140" cy="168814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688140" cy="1688140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5757"/>
              </a:solidFill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258139" y="389977"/>
              <a:ext cx="1171863" cy="8687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70"/>
                </a:lnSpc>
              </a:pPr>
              <a:r>
                <a:rPr lang="en-US" sz="4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0 3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 b="28199"/>
          <a:stretch>
            <a:fillRect/>
          </a:stretch>
        </p:blipFill>
        <p:spPr>
          <a:xfrm>
            <a:off x="1278012" y="3400483"/>
            <a:ext cx="5020881" cy="12940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A072E19-7F97-CE52-EE78-CEAFA6A202D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3" y="44137"/>
            <a:ext cx="18287997" cy="102428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06D271B-AE28-4595-9CFC-92CC5C9AEA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7276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3451860"/>
            <a:ext cx="12573000" cy="3962400"/>
          </a:xfrm>
        </p:spPr>
        <p:txBody>
          <a:bodyPr anchor="ctr"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EnETVIET</a:t>
            </a:r>
            <a:r>
              <a:rPr lang="en-US" sz="4400" dirty="0">
                <a:solidFill>
                  <a:schemeClr val="bg1"/>
                </a:solidFill>
              </a:rPr>
              <a:t/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/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II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enetviet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4400" dirty="0">
                <a:solidFill>
                  <a:schemeClr val="bg1"/>
                </a:solidFill>
              </a:rPr>
              <a:t/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/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0200" y="1333500"/>
            <a:ext cx="8153400" cy="1066800"/>
          </a:xfrm>
        </p:spPr>
        <p:txBody>
          <a:bodyPr anchor="ctr">
            <a:no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NỘI DUNG TẬP HUẤN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024B951-0973-4E47-9AF0-5044A4BF5E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11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brightnessContrast bright="-1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8AFA8F-E872-2C73-04AC-9258331FA83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72760" cy="10287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7200" y="6451232"/>
            <a:ext cx="17145000" cy="350128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879761"/>
            <a:ext cx="16116300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15"/>
              </a:lnSpc>
            </a:pPr>
            <a:r>
              <a:rPr lang="en-US" sz="4469" dirty="0">
                <a:solidFill>
                  <a:schemeClr val="bg1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QIG LÀ ĐƠN VỊ TƯ VẤN, XÂY DỰNG &amp; VẬN HÀNH CHÍNH THỨC HỆ THỐNG CSDL BỘ GD&amp;ĐT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43000" y="2426656"/>
            <a:ext cx="160020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spc="-27" dirty="0" err="1" smtClean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Với</a:t>
            </a:r>
            <a:r>
              <a:rPr lang="en-US" sz="2799" spc="-27" dirty="0" smtClean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20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năm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kinh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nghiệm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trong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triển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khai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thành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công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nhiều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sản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phẩm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và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dịch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vụ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CNTT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trong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lĩnh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2799" spc="-27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vực</a:t>
            </a:r>
            <a:r>
              <a:rPr lang="en-US" sz="2799" spc="-27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GD&amp;ĐT.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43200" y="5227378"/>
            <a:ext cx="3848722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27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Đ/v trường học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34103" y="5227378"/>
            <a:ext cx="3412757" cy="4567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27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Phụ huynh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268200" y="5227378"/>
            <a:ext cx="3848722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27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Sở GD&amp;ĐT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BD468548-FD80-44F2-3CC7-8566303F9BFF}"/>
              </a:ext>
            </a:extLst>
          </p:cNvPr>
          <p:cNvSpPr/>
          <p:nvPr/>
        </p:nvSpPr>
        <p:spPr>
          <a:xfrm>
            <a:off x="3276600" y="4138581"/>
            <a:ext cx="2901635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18.000+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0873C50D-F7A9-C4BC-2187-FB6F9337E291}"/>
              </a:ext>
            </a:extLst>
          </p:cNvPr>
          <p:cNvSpPr/>
          <p:nvPr/>
        </p:nvSpPr>
        <p:spPr>
          <a:xfrm>
            <a:off x="8245846" y="4145223"/>
            <a:ext cx="2559313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2Tr +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04CE84E7-E373-CC8B-3E72-F084AA6642A3}"/>
              </a:ext>
            </a:extLst>
          </p:cNvPr>
          <p:cNvSpPr/>
          <p:nvPr/>
        </p:nvSpPr>
        <p:spPr>
          <a:xfrm>
            <a:off x="12797927" y="4141230"/>
            <a:ext cx="2484468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+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B010577-1060-DABB-C822-217DAC7697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4C6070-B9C6-40E7-92A9-1363B744898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6037"/>
            <a:ext cx="18287997" cy="10280963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B3EE0E67-2243-4057-A6EA-81FE204D0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731284"/>
              </p:ext>
            </p:extLst>
          </p:nvPr>
        </p:nvGraphicFramePr>
        <p:xfrm>
          <a:off x="-840611" y="1932379"/>
          <a:ext cx="12645993" cy="812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itle 1">
            <a:extLst>
              <a:ext uri="{FF2B5EF4-FFF2-40B4-BE49-F238E27FC236}">
                <a16:creationId xmlns="" xmlns:a16="http://schemas.microsoft.com/office/drawing/2014/main" id="{22282DE2-F234-48A0-877F-743A9EAE7CDC}"/>
              </a:ext>
            </a:extLst>
          </p:cNvPr>
          <p:cNvSpPr txBox="1">
            <a:spLocks/>
          </p:cNvSpPr>
          <p:nvPr/>
        </p:nvSpPr>
        <p:spPr>
          <a:xfrm>
            <a:off x="1069241" y="407988"/>
            <a:ext cx="16456759" cy="1646577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Hệ sinh thái phần mềm QIG đang triển khai cho </a:t>
            </a:r>
          </a:p>
          <a:p>
            <a:r>
              <a:rPr lang="en-US" sz="5400" b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Sở GDĐT Hà Nội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BF72E8-98DF-44A8-A919-38C88ADF35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253" y="4636226"/>
            <a:ext cx="2270760" cy="2270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E1D0650-C035-4077-96D9-76748296F0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4843" y="4471443"/>
            <a:ext cx="2600325" cy="260032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8C9F8773-8188-430B-BCA1-441037F26C7A}"/>
              </a:ext>
            </a:extLst>
          </p:cNvPr>
          <p:cNvSpPr/>
          <p:nvPr/>
        </p:nvSpPr>
        <p:spPr>
          <a:xfrm>
            <a:off x="9799320" y="5771606"/>
            <a:ext cx="899160" cy="507275"/>
          </a:xfrm>
          <a:prstGeom prst="rightArrow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Arrow: Right 10">
            <a:extLst>
              <a:ext uri="{FF2B5EF4-FFF2-40B4-BE49-F238E27FC236}">
                <a16:creationId xmlns="" xmlns:a16="http://schemas.microsoft.com/office/drawing/2014/main" id="{50E5A075-E549-4DE3-B74E-FFB39C0A1A22}"/>
              </a:ext>
            </a:extLst>
          </p:cNvPr>
          <p:cNvSpPr/>
          <p:nvPr/>
        </p:nvSpPr>
        <p:spPr>
          <a:xfrm>
            <a:off x="13287941" y="5742740"/>
            <a:ext cx="899160" cy="507275"/>
          </a:xfrm>
          <a:prstGeom prst="rightArrow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2" name="Picture 9">
            <a:extLst>
              <a:ext uri="{FF2B5EF4-FFF2-40B4-BE49-F238E27FC236}">
                <a16:creationId xmlns="" xmlns:a16="http://schemas.microsoft.com/office/drawing/2014/main" id="{49C6382C-1586-5521-FF7F-E9CE530E557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8199"/>
          <a:stretch>
            <a:fillRect/>
          </a:stretch>
        </p:blipFill>
        <p:spPr>
          <a:xfrm>
            <a:off x="11164903" y="7208780"/>
            <a:ext cx="1937110" cy="533768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="" xmlns:a16="http://schemas.microsoft.com/office/drawing/2014/main" id="{AE99EA70-7707-8461-7195-A0F158EBB22B}"/>
              </a:ext>
            </a:extLst>
          </p:cNvPr>
          <p:cNvSpPr txBox="1"/>
          <p:nvPr/>
        </p:nvSpPr>
        <p:spPr>
          <a:xfrm>
            <a:off x="14474800" y="7250554"/>
            <a:ext cx="2626340" cy="491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21"/>
              </a:lnSpc>
              <a:spcBef>
                <a:spcPct val="0"/>
              </a:spcBef>
            </a:pPr>
            <a:r>
              <a:rPr lang="en-US" sz="3015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FE99A01-C621-482E-7899-B3942E93BFC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20400" y="8191500"/>
            <a:ext cx="411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ENV: lf </a:t>
            </a:r>
            <a:r>
              <a:rPr lang="en-US" dirty="0" err="1" smtClean="0">
                <a:solidFill>
                  <a:schemeClr val="bg1"/>
                </a:solidFill>
              </a:rPr>
              <a:t>ứng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dụng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lạc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trực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tuyến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giúp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kết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nối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đình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nhà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trường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hỗ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trợ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công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tác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điều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hành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tác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nghiệp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của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sở</a:t>
            </a:r>
            <a:r>
              <a:rPr lang="en-US" dirty="0" smtClean="0">
                <a:solidFill>
                  <a:schemeClr val="bg1"/>
                </a:solidFill>
              </a:rPr>
              <a:t> GD </a:t>
            </a:r>
            <a:r>
              <a:rPr lang="en-US" dirty="0" err="1" smtClean="0">
                <a:solidFill>
                  <a:schemeClr val="bg1"/>
                </a:solidFill>
              </a:rPr>
              <a:t>và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đơn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vị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nhà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trường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toàn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quốc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Đặc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biệt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đối</a:t>
            </a:r>
            <a:r>
              <a:rPr lang="en-US" dirty="0" smtClean="0">
                <a:solidFill>
                  <a:schemeClr val="bg1"/>
                </a:solidFill>
              </a:rPr>
              <a:t> vs </a:t>
            </a:r>
            <a:r>
              <a:rPr lang="en-US" dirty="0" err="1" smtClean="0">
                <a:solidFill>
                  <a:schemeClr val="bg1"/>
                </a:solidFill>
              </a:rPr>
              <a:t>các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giáo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viên</a:t>
            </a:r>
            <a:r>
              <a:rPr lang="en-US" dirty="0" smtClean="0">
                <a:solidFill>
                  <a:schemeClr val="bg1"/>
                </a:solidFill>
              </a:rPr>
              <a:t>, ENV </a:t>
            </a:r>
            <a:r>
              <a:rPr lang="en-US" dirty="0" err="1" smtClean="0">
                <a:solidFill>
                  <a:schemeClr val="bg1"/>
                </a:solidFill>
              </a:rPr>
              <a:t>hỗ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trợ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điều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hành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tác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nghiệp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quản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lý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chuyên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môn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55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25D2261-454B-02A9-F46F-C2A912FB84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428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D9EF9E17-1214-996C-C814-6555B50E9FFA}"/>
              </a:ext>
            </a:extLst>
          </p:cNvPr>
          <p:cNvSpPr txBox="1">
            <a:spLocks/>
          </p:cNvSpPr>
          <p:nvPr/>
        </p:nvSpPr>
        <p:spPr>
          <a:xfrm>
            <a:off x="4105722" y="180797"/>
            <a:ext cx="10076556" cy="625976"/>
          </a:xfrm>
          <a:prstGeom prst="rect">
            <a:avLst/>
          </a:prstGeom>
        </p:spPr>
        <p:txBody>
          <a:bodyPr vert="horz" lIns="137160" tIns="68580" rIns="137160" bIns="6858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4800" b="1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So </a:t>
            </a:r>
            <a:r>
              <a:rPr lang="en-US" sz="4800" b="1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sánh</a:t>
            </a:r>
            <a:r>
              <a:rPr lang="en-US" sz="4800" b="1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Muli Bold" panose="020B0604020202020204" charset="0"/>
                <a:cs typeface="Arial" panose="020B0604020202020204" pitchFamily="34" charset="0"/>
              </a:rPr>
              <a:t>eNetViet</a:t>
            </a:r>
            <a:r>
              <a:rPr lang="en-US" sz="4800" b="1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với</a:t>
            </a:r>
            <a:r>
              <a:rPr lang="en-US" sz="4800" b="1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Sổ</a:t>
            </a:r>
            <a:r>
              <a:rPr lang="en-US" sz="4800" b="1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LLĐT </a:t>
            </a:r>
            <a:r>
              <a:rPr lang="en-US" sz="4800" b="1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 MXH </a:t>
            </a:r>
            <a:r>
              <a:rPr lang="en-US" sz="4800" b="1" dirty="0" err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khác</a:t>
            </a:r>
            <a:endParaRPr lang="en-US" sz="4200" b="1" dirty="0">
              <a:solidFill>
                <a:schemeClr val="bg1"/>
              </a:solidFill>
              <a:latin typeface="Muli Bold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3B6AAFD-43BD-2C90-EAC0-7D48079D1A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C239062E-B437-46BF-BF1C-AAE5857303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078940"/>
              </p:ext>
            </p:extLst>
          </p:nvPr>
        </p:nvGraphicFramePr>
        <p:xfrm>
          <a:off x="950495" y="806773"/>
          <a:ext cx="16387013" cy="9395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601">
                  <a:extLst>
                    <a:ext uri="{9D8B030D-6E8A-4147-A177-3AD203B41FA5}">
                      <a16:colId xmlns="" xmlns:a16="http://schemas.microsoft.com/office/drawing/2014/main" val="1541966384"/>
                    </a:ext>
                  </a:extLst>
                </a:gridCol>
                <a:gridCol w="3869885">
                  <a:extLst>
                    <a:ext uri="{9D8B030D-6E8A-4147-A177-3AD203B41FA5}">
                      <a16:colId xmlns="" xmlns:a16="http://schemas.microsoft.com/office/drawing/2014/main" val="2429122997"/>
                    </a:ext>
                  </a:extLst>
                </a:gridCol>
                <a:gridCol w="3884885">
                  <a:extLst>
                    <a:ext uri="{9D8B030D-6E8A-4147-A177-3AD203B41FA5}">
                      <a16:colId xmlns="" xmlns:a16="http://schemas.microsoft.com/office/drawing/2014/main" val="552764381"/>
                    </a:ext>
                  </a:extLst>
                </a:gridCol>
                <a:gridCol w="3653642">
                  <a:extLst>
                    <a:ext uri="{9D8B030D-6E8A-4147-A177-3AD203B41FA5}">
                      <a16:colId xmlns="" xmlns:a16="http://schemas.microsoft.com/office/drawing/2014/main" val="133905086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Mạng xã hội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kern="120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Tin nhắn LLĐT SMS ko dấu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eNetViet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204748423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Căn cứ pháp lý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endParaRPr lang="en-US" sz="2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(CV 2868; CV 4427/SGDDT) 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3592794156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biệt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MXH (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cộng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Tin nhắn SMS không dấu  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 dụng chuyên biệt của ngành GD.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3526658510"/>
                  </a:ext>
                </a:extLst>
              </a:tr>
              <a:tr h="541118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Đối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Cộng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Cộng</a:t>
                      </a:r>
                      <a:r>
                        <a:rPr lang="en-US" sz="2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đồng</a:t>
                      </a:r>
                      <a:endParaRPr lang="en-US" sz="2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Cán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bộ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quản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lý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GV, CMHS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101051799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</a:t>
                      </a:r>
                      <a:r>
                        <a:rPr lang="en-US" sz="2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cứu</a:t>
                      </a:r>
                      <a:r>
                        <a:rPr lang="en-US" sz="2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xem</a:t>
                      </a:r>
                      <a:r>
                        <a:rPr lang="en-US" sz="2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nhận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xét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nhiều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  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289372478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Nhận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danh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endParaRPr lang="en-US" sz="2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1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980276646"/>
                  </a:ext>
                </a:extLst>
              </a:tr>
              <a:tr h="541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Xem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khóa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biểu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1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132343616"/>
                  </a:ext>
                </a:extLst>
              </a:tr>
              <a:tr h="541118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Xin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nghỉ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 (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trực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tuyến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nhưng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nghiệp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1130263149"/>
                  </a:ext>
                </a:extLst>
              </a:tr>
              <a:tr h="541118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Nhận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kịp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BGH, GV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BGH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nhắn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đc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toàn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GV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nhắn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1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147226207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Đăng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l"/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ký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1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endParaRPr lang="en-US" sz="2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i="1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100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513465585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Trao đổi trò chuyện hoặc tạo nhóm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 </a:t>
                      </a:r>
                      <a:r>
                        <a:rPr lang="en-US" sz="21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(bị xóa dữ liệu)</a:t>
                      </a:r>
                      <a:endParaRPr lang="en-US" sz="2100" i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endParaRPr lang="en-US" sz="2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 </a:t>
                      </a:r>
                      <a:r>
                        <a:rPr lang="en-US" sz="2100" i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(lưu trữ file ảnh, tài liệu lâu dài) 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35441761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mật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tài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dùng</a:t>
                      </a:r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 thể bị tạo tài khoản giả mạo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Tài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danh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duy</a:t>
                      </a:r>
                      <a:r>
                        <a:rPr lang="en-US" sz="2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nhất</a:t>
                      </a:r>
                      <a:endParaRPr lang="en-US" sz="21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145960295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lang="en-US" sz="21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Danh bạ người dùng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GV phải tự tạo danh bạ</a:t>
                      </a: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endParaRPr lang="en-US" sz="2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 động tạo danh bạ GV, CMHS</a:t>
                      </a: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="" xmlns:a16="http://schemas.microsoft.com/office/drawing/2014/main" val="2637323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61185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06D271B-AE28-4595-9CFC-92CC5C9AEA2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8288000" cy="1032380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555992" y="472412"/>
            <a:ext cx="8077200" cy="1569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6"/>
              </a:lnSpc>
            </a:pPr>
            <a:r>
              <a:rPr lang="en-US" sz="4588">
                <a:solidFill>
                  <a:srgbClr val="0095DA"/>
                </a:solidFill>
                <a:latin typeface="Muli Bold"/>
              </a:rPr>
              <a:t>LỢI ÍCH</a:t>
            </a:r>
            <a:endParaRPr lang="en-US" sz="4588" dirty="0">
              <a:solidFill>
                <a:srgbClr val="0095DA"/>
              </a:solidFill>
              <a:latin typeface="Muli Bold Italics"/>
            </a:endParaRPr>
          </a:p>
          <a:p>
            <a:pPr>
              <a:lnSpc>
                <a:spcPts val="7136"/>
              </a:lnSpc>
            </a:pPr>
            <a:r>
              <a:rPr lang="en-US" sz="6488">
                <a:solidFill>
                  <a:srgbClr val="0095DA"/>
                </a:solidFill>
                <a:latin typeface="Muli Bold Bold Italics"/>
              </a:rPr>
              <a:t>Cho giáo viên</a:t>
            </a:r>
            <a:endParaRPr lang="en-US" sz="6488" dirty="0">
              <a:solidFill>
                <a:srgbClr val="0095DA"/>
              </a:solidFill>
              <a:latin typeface="Muli Bold Bold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99443" y="8557562"/>
            <a:ext cx="7483254" cy="1048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4"/>
              </a:lnSpc>
              <a:spcBef>
                <a:spcPct val="0"/>
              </a:spcBef>
            </a:pP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Giảm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đến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50%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khối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lượng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công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việc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</a:t>
            </a:r>
            <a:r>
              <a:rPr lang="en-US" sz="3002" spc="-30" dirty="0" err="1">
                <a:solidFill>
                  <a:srgbClr val="0095DA"/>
                </a:solidFill>
                <a:latin typeface="Roboto Mono Regular"/>
              </a:rPr>
              <a:t>cho</a:t>
            </a:r>
            <a:r>
              <a:rPr lang="en-US" sz="3002" spc="-30" dirty="0">
                <a:solidFill>
                  <a:srgbClr val="0095DA"/>
                </a:solidFill>
                <a:latin typeface="Roboto Mono Regular"/>
              </a:rPr>
              <a:t> CBGV!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8C525409-03B4-4DF4-88B6-344203A5E479}"/>
              </a:ext>
            </a:extLst>
          </p:cNvPr>
          <p:cNvSpPr txBox="1">
            <a:spLocks/>
          </p:cNvSpPr>
          <p:nvPr/>
        </p:nvSpPr>
        <p:spPr>
          <a:xfrm>
            <a:off x="8577763" y="2247900"/>
            <a:ext cx="8643437" cy="6573233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i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 điểm, đánh giá, nhận xét, chuyên cần</a:t>
            </a:r>
            <a:r>
              <a:rPr lang="en-US" sz="3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(điểm danh) ngay trên app và tự động chuyển sang CSDL.</a:t>
            </a:r>
          </a:p>
          <a:p>
            <a:pPr algn="just"/>
            <a:r>
              <a:rPr lang="en-US" sz="3200" b="1" i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 hoạch học tập</a:t>
            </a:r>
            <a:endParaRPr lang="en-US" sz="320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Gửi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SMS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tin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</a:t>
            </a: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3200" b="1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allbum</a:t>
            </a:r>
            <a:r>
              <a:rPr lang="en-US" sz="3200" b="1" i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kỷ yếu số</a:t>
            </a:r>
            <a:r>
              <a:rPr lang="en-US" sz="32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PHHS</a:t>
            </a:r>
          </a:p>
          <a:p>
            <a:pPr algn="just"/>
            <a:r>
              <a:rPr lang="en-US" sz="3200" b="1" i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Cập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253424" y="956718"/>
            <a:ext cx="4120342" cy="8373565"/>
            <a:chOff x="0" y="0"/>
            <a:chExt cx="5001260" cy="101638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3"/>
              <a:stretch>
                <a:fillRect l="-45" r="-45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4"/>
              <a:stretch>
                <a:fillRect t="-599" b="-599"/>
              </a:stretch>
            </a:blip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837983" y="3543975"/>
            <a:ext cx="1380612" cy="137436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837983" y="1839995"/>
            <a:ext cx="1380612" cy="13743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837983" y="5332975"/>
            <a:ext cx="1380612" cy="136817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837983" y="7078831"/>
            <a:ext cx="1380612" cy="13681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7B3E48F-5693-23A7-F3DC-344DEE11BB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5405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6C6B753-21ED-09E6-B7D7-4F307C6086C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8287997" cy="1024286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281700" y="3559540"/>
            <a:ext cx="9644100" cy="1831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49"/>
              </a:lnSpc>
            </a:pPr>
            <a:r>
              <a:rPr lang="en-US" sz="6000" dirty="0">
                <a:solidFill>
                  <a:srgbClr val="FFFF00"/>
                </a:solidFill>
                <a:latin typeface="Muli Bold"/>
              </a:rPr>
              <a:t>LUÔN ĐỒNG HÀNHCÙNG THẦY CÔ!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399836" y="5805991"/>
            <a:ext cx="9407827" cy="4891228"/>
            <a:chOff x="-157516" y="-636612"/>
            <a:chExt cx="12543769" cy="6521638"/>
          </a:xfrm>
        </p:grpSpPr>
        <p:sp>
          <p:nvSpPr>
            <p:cNvPr id="8" name="TextBox 8"/>
            <p:cNvSpPr txBox="1"/>
            <p:nvPr/>
          </p:nvSpPr>
          <p:spPr>
            <a:xfrm>
              <a:off x="-157516" y="-636612"/>
              <a:ext cx="12543769" cy="523220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69"/>
                </a:lnSpc>
              </a:pPr>
              <a:r>
                <a:rPr lang="en-US" sz="3620" spc="-24" dirty="0" err="1" smtClean="0">
                  <a:solidFill>
                    <a:schemeClr val="bg1"/>
                  </a:solidFill>
                  <a:latin typeface="Arimo"/>
                </a:rPr>
                <a:t>Mr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 </a:t>
              </a:r>
              <a:r>
                <a:rPr lang="en-US" sz="3620" spc="-24" dirty="0" err="1" smtClean="0">
                  <a:solidFill>
                    <a:schemeClr val="bg1"/>
                  </a:solidFill>
                  <a:latin typeface="Arimo"/>
                </a:rPr>
                <a:t>Tuấn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 </a:t>
              </a:r>
              <a:r>
                <a:rPr lang="en-US" sz="3620" spc="-24" dirty="0" err="1" smtClean="0">
                  <a:solidFill>
                    <a:schemeClr val="bg1"/>
                  </a:solidFill>
                  <a:latin typeface="Arimo"/>
                </a:rPr>
                <a:t>Anh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  : </a:t>
              </a:r>
              <a:r>
                <a:rPr lang="en-US" sz="3620" spc="-24" dirty="0">
                  <a:solidFill>
                    <a:schemeClr val="bg1"/>
                  </a:solidFill>
                  <a:latin typeface="Arimo"/>
                </a:rPr>
                <a:t>0968941368</a:t>
              </a:r>
            </a:p>
            <a:p>
              <a:pPr>
                <a:lnSpc>
                  <a:spcPts val="5069"/>
                </a:lnSpc>
              </a:pPr>
              <a:r>
                <a:rPr lang="en-US" sz="3620" spc="-24" dirty="0" err="1" smtClean="0">
                  <a:solidFill>
                    <a:schemeClr val="bg1"/>
                  </a:solidFill>
                  <a:latin typeface="Arimo"/>
                </a:rPr>
                <a:t>Ms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 </a:t>
              </a:r>
              <a:r>
                <a:rPr lang="en-US" sz="3620" spc="-24" dirty="0" err="1" smtClean="0">
                  <a:solidFill>
                    <a:schemeClr val="bg1"/>
                  </a:solidFill>
                  <a:latin typeface="Arimo"/>
                </a:rPr>
                <a:t>Lan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 Chi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     :  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0961668587</a:t>
              </a:r>
              <a:endParaRPr lang="en-US" sz="3620" spc="-24" dirty="0">
                <a:solidFill>
                  <a:schemeClr val="bg1"/>
                </a:solidFill>
                <a:latin typeface="Arimo"/>
              </a:endParaRPr>
            </a:p>
            <a:p>
              <a:pPr>
                <a:lnSpc>
                  <a:spcPts val="5069"/>
                </a:lnSpc>
              </a:pPr>
              <a:r>
                <a:rPr lang="en-US" sz="3620" spc="-24" dirty="0">
                  <a:solidFill>
                    <a:schemeClr val="bg1"/>
                  </a:solidFill>
                  <a:latin typeface="Arimo"/>
                </a:rPr>
                <a:t>Email		  </a:t>
              </a:r>
              <a:r>
                <a:rPr lang="en-US" sz="3620" spc="-24" dirty="0" smtClean="0">
                  <a:solidFill>
                    <a:schemeClr val="bg1"/>
                  </a:solidFill>
                  <a:latin typeface="Arimo"/>
                </a:rPr>
                <a:t>: lanchi@quangich.com</a:t>
              </a:r>
              <a:endParaRPr lang="en-US" sz="3620" spc="-24" dirty="0">
                <a:solidFill>
                  <a:schemeClr val="bg1"/>
                </a:solidFill>
                <a:latin typeface="Arimo"/>
              </a:endParaRPr>
            </a:p>
            <a:p>
              <a:pPr>
                <a:lnSpc>
                  <a:spcPts val="5069"/>
                </a:lnSpc>
              </a:pPr>
              <a:r>
                <a:rPr lang="en-US" sz="3620" spc="-24" dirty="0" err="1">
                  <a:solidFill>
                    <a:schemeClr val="bg1"/>
                  </a:solidFill>
                  <a:latin typeface="Arimo"/>
                </a:rPr>
                <a:t>Tổng</a:t>
              </a:r>
              <a:r>
                <a:rPr lang="en-US" sz="3620" spc="-24" dirty="0">
                  <a:solidFill>
                    <a:schemeClr val="bg1"/>
                  </a:solidFill>
                  <a:latin typeface="Arimo"/>
                </a:rPr>
                <a:t> </a:t>
              </a:r>
              <a:r>
                <a:rPr lang="en-US" sz="3620" spc="-24" dirty="0" err="1">
                  <a:solidFill>
                    <a:schemeClr val="bg1"/>
                  </a:solidFill>
                  <a:latin typeface="Arimo"/>
                </a:rPr>
                <a:t>đài</a:t>
              </a:r>
              <a:r>
                <a:rPr lang="en-US" sz="3620" spc="-24" dirty="0">
                  <a:solidFill>
                    <a:schemeClr val="bg1"/>
                  </a:solidFill>
                  <a:latin typeface="Arimo"/>
                </a:rPr>
                <a:t> </a:t>
              </a:r>
              <a:r>
                <a:rPr lang="en-US" sz="3620" spc="-24" dirty="0" err="1">
                  <a:solidFill>
                    <a:schemeClr val="bg1"/>
                  </a:solidFill>
                  <a:latin typeface="Arimo"/>
                </a:rPr>
                <a:t>hỗ</a:t>
              </a:r>
              <a:r>
                <a:rPr lang="en-US" sz="3620" spc="-24" dirty="0">
                  <a:solidFill>
                    <a:schemeClr val="bg1"/>
                  </a:solidFill>
                  <a:latin typeface="Arimo"/>
                </a:rPr>
                <a:t> </a:t>
              </a:r>
              <a:r>
                <a:rPr lang="en-US" sz="3620" spc="-24" dirty="0" err="1">
                  <a:solidFill>
                    <a:schemeClr val="bg1"/>
                  </a:solidFill>
                  <a:latin typeface="Arimo"/>
                </a:rPr>
                <a:t>trợ</a:t>
              </a:r>
              <a:r>
                <a:rPr lang="en-US" sz="3620" spc="-24" dirty="0">
                  <a:solidFill>
                    <a:schemeClr val="bg1"/>
                  </a:solidFill>
                  <a:latin typeface="Arimo"/>
                </a:rPr>
                <a:t>: 1900 4740</a:t>
              </a:r>
            </a:p>
            <a:p>
              <a:pPr>
                <a:lnSpc>
                  <a:spcPts val="5069"/>
                </a:lnSpc>
              </a:pPr>
              <a:endParaRPr lang="en-US" sz="3620" spc="-24" dirty="0">
                <a:solidFill>
                  <a:schemeClr val="bg1"/>
                </a:solidFill>
                <a:latin typeface="Arimo"/>
              </a:endParaRPr>
            </a:p>
            <a:p>
              <a:pPr>
                <a:lnSpc>
                  <a:spcPts val="5069"/>
                </a:lnSpc>
                <a:spcBef>
                  <a:spcPct val="0"/>
                </a:spcBef>
              </a:pPr>
              <a:endParaRPr lang="en-US" sz="3620" spc="-24" dirty="0">
                <a:solidFill>
                  <a:schemeClr val="bg1"/>
                </a:solidFill>
                <a:latin typeface="Arimo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073483"/>
              <a:ext cx="10569325" cy="811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06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276350" y="1060175"/>
            <a:ext cx="4034014" cy="8198125"/>
            <a:chOff x="0" y="0"/>
            <a:chExt cx="5001260" cy="101638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5"/>
              <a:stretch>
                <a:fillRect l="-45" r="-45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6"/>
              <a:stretch>
                <a:fillRect l="-11791" r="-11791"/>
              </a:stretch>
            </a:blip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b="28199"/>
          <a:stretch>
            <a:fillRect/>
          </a:stretch>
        </p:blipFill>
        <p:spPr>
          <a:xfrm>
            <a:off x="8382000" y="1639871"/>
            <a:ext cx="5086625" cy="1311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06D271B-AE28-4595-9CFC-92CC5C9AEA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" y="8076"/>
            <a:ext cx="18284372" cy="10278924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="" xmlns:a16="http://schemas.microsoft.com/office/drawing/2014/main" id="{83D553A6-4C88-F499-201E-C74C32B069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84586" y="5447067"/>
            <a:ext cx="1037581" cy="10328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E0B78F7-FEE7-862C-16CB-D532A92A7A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84586" y="3942275"/>
            <a:ext cx="1037581" cy="1032886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="" xmlns:a16="http://schemas.microsoft.com/office/drawing/2014/main" id="{7C6C986F-53F9-F28D-C84B-1B2176E3E6F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84586" y="6793276"/>
            <a:ext cx="1037581" cy="1028233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="" xmlns:a16="http://schemas.microsoft.com/office/drawing/2014/main" id="{F82712BB-CFC2-97CE-1278-F6FA4645D7C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84585" y="8142452"/>
            <a:ext cx="1037581" cy="1028233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6A73008D-7E8C-5A58-DFCE-81FE8B0405CA}"/>
              </a:ext>
            </a:extLst>
          </p:cNvPr>
          <p:cNvSpPr txBox="1">
            <a:spLocks/>
          </p:cNvSpPr>
          <p:nvPr/>
        </p:nvSpPr>
        <p:spPr>
          <a:xfrm>
            <a:off x="2690921" y="4164161"/>
            <a:ext cx="7010400" cy="5334430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algn="just">
              <a:spcBef>
                <a:spcPts val="1200"/>
              </a:spcBef>
            </a:pPr>
            <a:r>
              <a:rPr lang="en-US" b="1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 điểm, đánh giá, nhận xét,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 trên app và tự động chuyển sang CSDL.</a:t>
            </a:r>
          </a:p>
          <a:p>
            <a:pPr marL="252000" algn="just">
              <a:spcBef>
                <a:spcPts val="1200"/>
              </a:spcBef>
            </a:pP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 danh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(chuyên cần) hàng ngày;</a:t>
            </a:r>
          </a:p>
          <a:p>
            <a:pPr marL="252000" algn="just">
              <a:spcBef>
                <a:spcPts val="1200"/>
              </a:spcBef>
            </a:pP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Gửi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SMS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52000" algn="just">
              <a:spcBef>
                <a:spcPts val="1200"/>
              </a:spcBef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allbum</a:t>
            </a:r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kỷ yếu số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52000" algn="just">
              <a:spcBef>
                <a:spcPts val="1200"/>
              </a:spcBef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PHHS</a:t>
            </a:r>
          </a:p>
          <a:p>
            <a:pPr marL="252000" algn="just">
              <a:spcBef>
                <a:spcPts val="1200"/>
              </a:spcBef>
            </a:pPr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 hoạch học tập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664D8AA5-3D1F-B3C7-23AC-12EF69AA676D}"/>
              </a:ext>
            </a:extLst>
          </p:cNvPr>
          <p:cNvSpPr txBox="1">
            <a:spLocks/>
          </p:cNvSpPr>
          <p:nvPr/>
        </p:nvSpPr>
        <p:spPr>
          <a:xfrm>
            <a:off x="10363200" y="4164161"/>
            <a:ext cx="7010400" cy="5475139"/>
          </a:xfrm>
          <a:prstGeom prst="rect">
            <a:avLst/>
          </a:prstGeom>
        </p:spPr>
        <p:txBody>
          <a:bodyPr vert="horz" lIns="137160" tIns="68580" rIns="137160" bIns="6858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US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nghỉ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nghỉ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online;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SMS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ở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video…)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GVCN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PHHS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nộp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tuyến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C965044E-F771-1986-47C3-9570C1622848}"/>
              </a:ext>
            </a:extLst>
          </p:cNvPr>
          <p:cNvSpPr txBox="1">
            <a:spLocks/>
          </p:cNvSpPr>
          <p:nvPr/>
        </p:nvSpPr>
        <p:spPr>
          <a:xfrm>
            <a:off x="5675446" y="362827"/>
            <a:ext cx="7815946" cy="1100097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5400" b="1">
                <a:solidFill>
                  <a:schemeClr val="bg1"/>
                </a:solidFill>
                <a:latin typeface="Muli Bold" panose="020B0604020202020204" charset="0"/>
                <a:cs typeface="Arial" panose="020B0604020202020204" pitchFamily="34" charset="0"/>
              </a:rPr>
              <a:t>Nhà trường &amp; Gia đình </a:t>
            </a:r>
            <a:endParaRPr lang="en-US" sz="4800" b="1">
              <a:solidFill>
                <a:schemeClr val="bg1"/>
              </a:solidFill>
              <a:latin typeface="Muli Bold" panose="020B060402020202020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5B34E010-5456-DA94-B657-F6F6309F9644}"/>
              </a:ext>
            </a:extLst>
          </p:cNvPr>
          <p:cNvGrpSpPr/>
          <p:nvPr/>
        </p:nvGrpSpPr>
        <p:grpSpPr>
          <a:xfrm>
            <a:off x="4646851" y="1412614"/>
            <a:ext cx="2057189" cy="2506801"/>
            <a:chOff x="3108143" y="180678"/>
            <a:chExt cx="1464173" cy="2257338"/>
          </a:xfrm>
        </p:grpSpPr>
        <p:sp>
          <p:nvSpPr>
            <p:cNvPr id="20" name="Google Shape;292;p31">
              <a:extLst>
                <a:ext uri="{FF2B5EF4-FFF2-40B4-BE49-F238E27FC236}">
                  <a16:creationId xmlns="" xmlns:a16="http://schemas.microsoft.com/office/drawing/2014/main" id="{1AF7CDC3-9591-6BE3-0FB3-1E76012D0568}"/>
                </a:ext>
              </a:extLst>
            </p:cNvPr>
            <p:cNvSpPr txBox="1"/>
            <p:nvPr/>
          </p:nvSpPr>
          <p:spPr>
            <a:xfrm>
              <a:off x="3108143" y="1851815"/>
              <a:ext cx="1464173" cy="586201"/>
            </a:xfrm>
            <a:prstGeom prst="rect">
              <a:avLst/>
            </a:prstGeom>
            <a:solidFill>
              <a:schemeClr val="bg1"/>
            </a:solidFill>
            <a:ln>
              <a:noFill/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1" wrap="square" lIns="99044" tIns="99044" rIns="99044" bIns="99044" anchor="ctr" anchorCtr="0">
              <a:noAutofit/>
            </a:bodyPr>
            <a:lstStyle/>
            <a:p>
              <a:pPr algn="ctr"/>
              <a:r>
                <a:rPr lang="en-US" sz="1600" b="1">
                  <a:solidFill>
                    <a:srgbClr val="3F51B5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Giáo viên</a:t>
              </a:r>
              <a:endParaRPr lang="vi-VN" sz="1200" b="1" dirty="0">
                <a:solidFill>
                  <a:srgbClr val="3F51B5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="" xmlns:a16="http://schemas.microsoft.com/office/drawing/2014/main" id="{1D071829-F783-60D3-6D22-9076BB633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41656" y="180678"/>
              <a:ext cx="793028" cy="183960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70E551F2-DEDD-E7AA-C881-3079D3FBE117}"/>
              </a:ext>
            </a:extLst>
          </p:cNvPr>
          <p:cNvGrpSpPr/>
          <p:nvPr/>
        </p:nvGrpSpPr>
        <p:grpSpPr>
          <a:xfrm>
            <a:off x="12545966" y="1614303"/>
            <a:ext cx="1890852" cy="2305112"/>
            <a:chOff x="6934827" y="258348"/>
            <a:chExt cx="1787952" cy="2179668"/>
          </a:xfrm>
        </p:grpSpPr>
        <p:sp>
          <p:nvSpPr>
            <p:cNvPr id="23" name="Google Shape;292;p31">
              <a:extLst>
                <a:ext uri="{FF2B5EF4-FFF2-40B4-BE49-F238E27FC236}">
                  <a16:creationId xmlns="" xmlns:a16="http://schemas.microsoft.com/office/drawing/2014/main" id="{CB6EDC12-C08D-CB8F-F368-338445E4C9C8}"/>
                </a:ext>
              </a:extLst>
            </p:cNvPr>
            <p:cNvSpPr txBox="1"/>
            <p:nvPr/>
          </p:nvSpPr>
          <p:spPr>
            <a:xfrm>
              <a:off x="6934827" y="1952316"/>
              <a:ext cx="1698662" cy="485700"/>
            </a:xfrm>
            <a:prstGeom prst="rect">
              <a:avLst/>
            </a:prstGeom>
            <a:solidFill>
              <a:schemeClr val="bg1"/>
            </a:solidFill>
            <a:ln>
              <a:noFill/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1" wrap="square" lIns="99044" tIns="99044" rIns="99044" bIns="99044" anchor="ctr" anchorCtr="0">
              <a:noAutofit/>
            </a:bodyPr>
            <a:lstStyle/>
            <a:p>
              <a:pPr algn="ctr"/>
              <a:r>
                <a:rPr lang="vi-VN" sz="1600" b="1">
                  <a:solidFill>
                    <a:srgbClr val="3F51B5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GIA ĐÌNH</a:t>
              </a:r>
              <a:endParaRPr lang="vi-VN" sz="1200" b="1" dirty="0">
                <a:solidFill>
                  <a:srgbClr val="3F51B5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522C1B19-5193-8846-9DED-30AB086FA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986867" y="258348"/>
              <a:ext cx="1735912" cy="1818574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E5B8A0F-8061-3B1C-3E1D-D4D80FE8FF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83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06D271B-AE28-4595-9CFC-92CC5C9AEA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" y="-38100"/>
            <a:ext cx="18284372" cy="1027892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43000" y="989801"/>
            <a:ext cx="4120342" cy="8373565"/>
            <a:chOff x="0" y="0"/>
            <a:chExt cx="5001260" cy="101638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5"/>
              <a:stretch>
                <a:fillRect l="-45" r="-45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6"/>
              <a:stretch>
                <a:fillRect l="-177"/>
              </a:stretch>
            </a:blip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631884" y="3705542"/>
            <a:ext cx="1698184" cy="16451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571242" y="2149835"/>
            <a:ext cx="1501247" cy="148772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234922" y="496760"/>
            <a:ext cx="7320079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6"/>
              </a:lnSpc>
            </a:pPr>
            <a:r>
              <a:rPr lang="en-US" sz="4588">
                <a:solidFill>
                  <a:srgbClr val="FFFF00"/>
                </a:solidFill>
                <a:latin typeface="Muli Bold Bold"/>
              </a:rPr>
              <a:t>LỢI ÍCH  </a:t>
            </a:r>
            <a:endParaRPr lang="en-US" sz="4588" dirty="0">
              <a:solidFill>
                <a:srgbClr val="FFFF00"/>
              </a:solidFill>
              <a:latin typeface="Muli Bold Bold Italics"/>
            </a:endParaRPr>
          </a:p>
          <a:p>
            <a:pPr>
              <a:lnSpc>
                <a:spcPts val="6366"/>
              </a:lnSpc>
            </a:pPr>
            <a:r>
              <a:rPr lang="en-US" sz="5788">
                <a:solidFill>
                  <a:srgbClr val="FFFF00"/>
                </a:solidFill>
                <a:latin typeface="Muli Bold Bold Italics"/>
              </a:rPr>
              <a:t>BAN GIÁM HIỆU</a:t>
            </a:r>
            <a:endParaRPr lang="en-US" sz="5788" dirty="0">
              <a:solidFill>
                <a:srgbClr val="FFFF00"/>
              </a:solidFill>
              <a:latin typeface="Muli Bold Bold Italics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9347F85D-9E60-4901-9C1D-49AF8130C388}"/>
              </a:ext>
            </a:extLst>
          </p:cNvPr>
          <p:cNvSpPr txBox="1">
            <a:spLocks/>
          </p:cNvSpPr>
          <p:nvPr/>
        </p:nvSpPr>
        <p:spPr>
          <a:xfrm>
            <a:off x="8234922" y="2618876"/>
            <a:ext cx="8686800" cy="674434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Gửi thông báo và nhắn tin điều hành tác nghiệp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 phương tiện or SMS cho HS toàn trường</a:t>
            </a:r>
          </a:p>
          <a:p>
            <a:pPr algn="just"/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sẻ hoạt động chung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trường (bằng hình ảnh, tin bài, file văn bản…)</a:t>
            </a:r>
          </a:p>
          <a:p>
            <a:pPr algn="just"/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Tổng hợp báo cáo nhanh: </a:t>
            </a:r>
            <a:r>
              <a:rPr lang="en-US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 kê thông tin nhân sự,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sinh, kết quả học tập, hạnh kiểm, 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chuyên cần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hợp, thống kê số liệu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 dục của trường.</a:t>
            </a:r>
          </a:p>
          <a:p>
            <a:pPr algn="just"/>
            <a:r>
              <a:rPr lang="en-US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 chức hoạt động và sự liện online</a:t>
            </a:r>
          </a:p>
          <a:p>
            <a:pPr algn="just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Chat/ Trò chuyện.</a:t>
            </a:r>
          </a:p>
          <a:p>
            <a:pPr algn="just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0C4A0C8-B0FE-4881-9E6A-348C4B571D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41" y="5576633"/>
            <a:ext cx="1652593" cy="16451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5178E23-B04D-46E8-825C-99F9561239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41" y="7460424"/>
            <a:ext cx="1652593" cy="16451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0A99468-5B28-6BF0-0518-A2F4C33DA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2" y="331619"/>
            <a:ext cx="947151" cy="711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28365</TotalTime>
  <Words>1237</Words>
  <Application>Microsoft Office PowerPoint</Application>
  <PresentationFormat>Custom</PresentationFormat>
  <Paragraphs>152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Times New Roman</vt:lpstr>
      <vt:lpstr>Roboto Mono Regular</vt:lpstr>
      <vt:lpstr>Muli Bold</vt:lpstr>
      <vt:lpstr>Arial</vt:lpstr>
      <vt:lpstr>Tahoma</vt:lpstr>
      <vt:lpstr>Muli Bold Italics</vt:lpstr>
      <vt:lpstr>Bodoni MT</vt:lpstr>
      <vt:lpstr>Roboto</vt:lpstr>
      <vt:lpstr>Muli Bold Bold Italics</vt:lpstr>
      <vt:lpstr>Arimo</vt:lpstr>
      <vt:lpstr>Calibri</vt:lpstr>
      <vt:lpstr>Muli Bold Bold</vt:lpstr>
      <vt:lpstr>Office Theme</vt:lpstr>
      <vt:lpstr>PowerPoint Presentation</vt:lpstr>
      <vt:lpstr>I. Tổng quan về EnETVIET  II. Hướng dẫn sử dụng enetviet cho gv  iii. câu hỏi &amp; trả lời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Mr. Tuấn Anh</dc:title>
  <dc:creator>Admin</dc:creator>
  <cp:lastModifiedBy>Microsoft account</cp:lastModifiedBy>
  <cp:revision>59</cp:revision>
  <dcterms:created xsi:type="dcterms:W3CDTF">2006-08-16T00:00:00Z</dcterms:created>
  <dcterms:modified xsi:type="dcterms:W3CDTF">2023-07-11T23:09:39Z</dcterms:modified>
  <dc:identifier>DAEu6b1umag</dc:identifier>
</cp:coreProperties>
</file>