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8288000" cy="10287000"/>
  <p:notesSz cx="6858000" cy="9144000"/>
  <p:embeddedFontLst>
    <p:embeddedFont>
      <p:font typeface="#9Slide07 SVNUT Triumph Press" panose="00000500000000000000" pitchFamily="2" charset="0"/>
      <p:regular r:id="rId43"/>
      <p:boldItalic r:id="rId44"/>
    </p:embeddedFont>
    <p:embeddedFont>
      <p:font typeface="Arimo" panose="020B0604020202020204" charset="0"/>
      <p:regular r:id="rId45"/>
    </p:embeddedFont>
    <p:embeddedFont>
      <p:font typeface="Calibri" panose="020F0502020204030204" pitchFamily="34" charset="0"/>
      <p:regular r:id="rId46"/>
      <p:bold r:id="rId47"/>
      <p:italic r:id="rId48"/>
      <p:boldItalic r:id="rId49"/>
    </p:embeddedFont>
    <p:embeddedFont>
      <p:font typeface="Dancing Script Bold" panose="020B0604020202020204" charset="0"/>
      <p:regular r:id="rId50"/>
    </p:embeddedFont>
    <p:embeddedFont>
      <p:font typeface="Fraunces Bold" panose="020B0604020202020204" charset="0"/>
      <p:regular r:id="rId51"/>
    </p:embeddedFont>
    <p:embeddedFont>
      <p:font typeface="Roboto Condensed" panose="02000000000000000000" pitchFamily="2" charset="0"/>
      <p:regular r:id="rId52"/>
      <p:bold r:id="rId53"/>
      <p:italic r:id="rId54"/>
      <p:boldItalic r:id="rId55"/>
    </p:embeddedFont>
    <p:embeddedFont>
      <p:font typeface="Roboto Condensed Bold" panose="02000000000000000000" pitchFamily="2" charset="0"/>
      <p:regular r:id="rId56"/>
      <p:bold r:id="rId57"/>
    </p:embeddedFont>
    <p:embeddedFont>
      <p:font typeface="Roboto Condensed Bold Italics" panose="020B0604020202020204" charset="0"/>
      <p:regular r:id="rId58"/>
    </p:embeddedFont>
    <p:embeddedFont>
      <p:font typeface="Roboto Condensed Italics" panose="020B0604020202020204" charset="0"/>
      <p:regular r:id="rId59"/>
    </p:embeddedFont>
    <p:embeddedFont>
      <p:font typeface="Saira Stencil One" panose="020B0604020202020204" charset="0"/>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B7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3" d="100"/>
          <a:sy n="73" d="100"/>
        </p:scale>
        <p:origin x="59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30.08.2023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8uEOe8l9KO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GZDyR86gBmc&amp;t=73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https://www.youtube.com/watch?v=VVEc_iY9ovM</a:t>
            </a:r>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1220357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800" b="0" i="0" u="sng" strike="noStrike">
                <a:solidFill>
                  <a:srgbClr val="1155CC"/>
                </a:solidFill>
                <a:effectLst/>
                <a:latin typeface="Times New Roman" panose="02020603050405020304" pitchFamily="18" charset="0"/>
                <a:hlinkClick r:id="rId3"/>
              </a:rPr>
              <a:t>https://www.youtube.com/watch?v=8uEOe8l9KOA</a:t>
            </a: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sz="1800" b="0" i="0" u="sng" strike="noStrike" dirty="0">
                <a:solidFill>
                  <a:srgbClr val="0563C1"/>
                </a:solidFill>
                <a:effectLst/>
                <a:latin typeface="Times New Roman" panose="02020603050405020304" pitchFamily="18" charset="0"/>
                <a:hlinkClick r:id="rId3"/>
              </a:rPr>
              <a:t>https://www.youtube.com/watch?v=GZDyR86gBmc&amp;t=73s</a:t>
            </a:r>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1259731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1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png"/><Relationship Id="rId5" Type="http://schemas.openxmlformats.org/officeDocument/2006/relationships/hyperlink" Target="https://www.youtube.com/watch?v=VVEc_iY9ovM" TargetMode="External"/><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3.sv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hyperlink" Target="https://www.youtube.com/watch?v=8uEOe8l9KOA"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hyperlink" Target="https://www.youtube.com/watch?v=gBQxlyPKC74" TargetMode="Externa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sv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sv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9.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20.svg"/><Relationship Id="rId9" Type="http://schemas.openxmlformats.org/officeDocument/2006/relationships/image" Target="../media/image14.png"/></Relationships>
</file>

<file path=ppt/slides/_rels/slide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9.png"/><Relationship Id="rId7"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14.png"/><Relationship Id="rId4" Type="http://schemas.openxmlformats.org/officeDocument/2006/relationships/image" Target="../media/image20.svg"/><Relationship Id="rId9" Type="http://schemas.openxmlformats.org/officeDocument/2006/relationships/image" Target="../media/image16.svg"/></Relationships>
</file>

<file path=ppt/slides/_rels/slide2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9.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31.png"/><Relationship Id="rId5" Type="http://schemas.openxmlformats.org/officeDocument/2006/relationships/image" Target="../media/image28.png"/><Relationship Id="rId10" Type="http://schemas.openxmlformats.org/officeDocument/2006/relationships/image" Target="../media/image18.svg"/><Relationship Id="rId4" Type="http://schemas.openxmlformats.org/officeDocument/2006/relationships/image" Target="../media/image20.svg"/><Relationship Id="rId9"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9.sv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9.sv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3.png"/><Relationship Id="rId7" Type="http://schemas.openxmlformats.org/officeDocument/2006/relationships/image" Target="../media/image1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10" Type="http://schemas.openxmlformats.org/officeDocument/2006/relationships/image" Target="../media/image29.svg"/><Relationship Id="rId4" Type="http://schemas.openxmlformats.org/officeDocument/2006/relationships/image" Target="../media/image15.png"/><Relationship Id="rId9"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0.sv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0.sv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3.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sv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sv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0.sv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1304"/>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42" r="-42"/>
            </a:stretch>
          </a:blipFill>
        </p:spPr>
        <p:txBody>
          <a:bodyPr/>
          <a:lstStyle/>
          <a:p>
            <a:endParaRPr lang="en-US"/>
          </a:p>
        </p:txBody>
      </p:sp>
      <p:sp>
        <p:nvSpPr>
          <p:cNvPr id="5" name="TextBox 5"/>
          <p:cNvSpPr txBox="1"/>
          <p:nvPr/>
        </p:nvSpPr>
        <p:spPr>
          <a:xfrm>
            <a:off x="6568440" y="2597236"/>
            <a:ext cx="11650757" cy="1906184"/>
          </a:xfrm>
          <a:prstGeom prst="rect">
            <a:avLst/>
          </a:prstGeom>
        </p:spPr>
        <p:txBody>
          <a:bodyPr lIns="0" tIns="0" rIns="0" bIns="0" rtlCol="0" anchor="t">
            <a:spAutoFit/>
          </a:bodyPr>
          <a:lstStyle/>
          <a:p>
            <a:pPr algn="ctr">
              <a:lnSpc>
                <a:spcPts val="15680"/>
              </a:lnSpc>
              <a:spcBef>
                <a:spcPct val="0"/>
              </a:spcBef>
            </a:pPr>
            <a:r>
              <a:rPr lang="en-US" sz="11200">
                <a:solidFill>
                  <a:srgbClr val="127F71"/>
                </a:solidFill>
                <a:latin typeface="Saira Stencil One"/>
              </a:rPr>
              <a:t>HỊCH TƯỚNG SĨ</a:t>
            </a:r>
          </a:p>
        </p:txBody>
      </p:sp>
      <p:sp>
        <p:nvSpPr>
          <p:cNvPr id="6" name="TextBox 6"/>
          <p:cNvSpPr txBox="1"/>
          <p:nvPr/>
        </p:nvSpPr>
        <p:spPr>
          <a:xfrm>
            <a:off x="9405620" y="1176240"/>
            <a:ext cx="6515556" cy="1047642"/>
          </a:xfrm>
          <a:prstGeom prst="rect">
            <a:avLst/>
          </a:prstGeom>
        </p:spPr>
        <p:txBody>
          <a:bodyPr lIns="0" tIns="0" rIns="0" bIns="0" rtlCol="0" anchor="t">
            <a:spAutoFit/>
          </a:bodyPr>
          <a:lstStyle/>
          <a:p>
            <a:pPr>
              <a:lnSpc>
                <a:spcPts val="8400"/>
              </a:lnSpc>
              <a:spcBef>
                <a:spcPct val="0"/>
              </a:spcBef>
            </a:pPr>
            <a:r>
              <a:rPr lang="en-US" sz="6000">
                <a:solidFill>
                  <a:srgbClr val="FFFFFF"/>
                </a:solidFill>
                <a:latin typeface="Roboto Condensed Bold"/>
              </a:rPr>
              <a:t>Bài 3: Lời núi sông</a:t>
            </a:r>
          </a:p>
        </p:txBody>
      </p:sp>
      <p:sp>
        <p:nvSpPr>
          <p:cNvPr id="7" name="Freeform 7"/>
          <p:cNvSpPr/>
          <p:nvPr/>
        </p:nvSpPr>
        <p:spPr>
          <a:xfrm>
            <a:off x="16094033" y="6195162"/>
            <a:ext cx="803261" cy="750620"/>
          </a:xfrm>
          <a:custGeom>
            <a:avLst/>
            <a:gdLst/>
            <a:ahLst/>
            <a:cxnLst/>
            <a:rect l="l" t="t" r="r" b="b"/>
            <a:pathLst>
              <a:path w="803261" h="750620">
                <a:moveTo>
                  <a:pt x="0" y="0"/>
                </a:moveTo>
                <a:lnTo>
                  <a:pt x="803261" y="0"/>
                </a:lnTo>
                <a:lnTo>
                  <a:pt x="803261" y="750620"/>
                </a:lnTo>
                <a:lnTo>
                  <a:pt x="0" y="750620"/>
                </a:lnTo>
                <a:lnTo>
                  <a:pt x="0" y="0"/>
                </a:lnTo>
                <a:close/>
              </a:path>
            </a:pathLst>
          </a:custGeom>
          <a:blipFill>
            <a:blip r:embed="rId4"/>
            <a:stretch>
              <a:fillRect r="-4929"/>
            </a:stretch>
          </a:blipFill>
        </p:spPr>
        <p:txBody>
          <a:bodyPr/>
          <a:lstStyle/>
          <a:p>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568570" y="2742445"/>
            <a:ext cx="16884624" cy="7238679"/>
            <a:chOff x="0" y="0"/>
            <a:chExt cx="4446979" cy="1906483"/>
          </a:xfrm>
        </p:grpSpPr>
        <p:sp>
          <p:nvSpPr>
            <p:cNvPr id="5" name="Freeform 5"/>
            <p:cNvSpPr/>
            <p:nvPr/>
          </p:nvSpPr>
          <p:spPr>
            <a:xfrm>
              <a:off x="0" y="0"/>
              <a:ext cx="4446979" cy="1906483"/>
            </a:xfrm>
            <a:custGeom>
              <a:avLst/>
              <a:gdLst/>
              <a:ahLst/>
              <a:cxnLst/>
              <a:rect l="l" t="t" r="r" b="b"/>
              <a:pathLst>
                <a:path w="4446979" h="1906483">
                  <a:moveTo>
                    <a:pt x="15131" y="0"/>
                  </a:moveTo>
                  <a:lnTo>
                    <a:pt x="4431848" y="0"/>
                  </a:lnTo>
                  <a:cubicBezTo>
                    <a:pt x="4440205" y="0"/>
                    <a:pt x="4446979" y="6774"/>
                    <a:pt x="4446979" y="15131"/>
                  </a:cubicBezTo>
                  <a:lnTo>
                    <a:pt x="4446979" y="1891352"/>
                  </a:lnTo>
                  <a:cubicBezTo>
                    <a:pt x="4446979" y="1895365"/>
                    <a:pt x="4445385" y="1899214"/>
                    <a:pt x="4442547" y="1902052"/>
                  </a:cubicBezTo>
                  <a:cubicBezTo>
                    <a:pt x="4439710" y="1904889"/>
                    <a:pt x="4435861" y="1906483"/>
                    <a:pt x="4431848" y="1906483"/>
                  </a:cubicBezTo>
                  <a:lnTo>
                    <a:pt x="15131" y="1906483"/>
                  </a:lnTo>
                  <a:cubicBezTo>
                    <a:pt x="11118" y="1906483"/>
                    <a:pt x="7269" y="1904889"/>
                    <a:pt x="4432" y="1902052"/>
                  </a:cubicBezTo>
                  <a:cubicBezTo>
                    <a:pt x="1594" y="1899214"/>
                    <a:pt x="0" y="1895365"/>
                    <a:pt x="0" y="1891352"/>
                  </a:cubicBezTo>
                  <a:lnTo>
                    <a:pt x="0" y="15131"/>
                  </a:lnTo>
                  <a:cubicBezTo>
                    <a:pt x="0" y="11118"/>
                    <a:pt x="1594" y="7269"/>
                    <a:pt x="4432" y="4432"/>
                  </a:cubicBezTo>
                  <a:cubicBezTo>
                    <a:pt x="7269" y="1594"/>
                    <a:pt x="11118" y="0"/>
                    <a:pt x="15131" y="0"/>
                  </a:cubicBezTo>
                  <a:close/>
                </a:path>
              </a:pathLst>
            </a:custGeom>
            <a:solidFill>
              <a:srgbClr val="FFFFFF">
                <a:alpha val="69804"/>
              </a:srgbClr>
            </a:solidFill>
            <a:ln w="76200">
              <a:solidFill>
                <a:srgbClr val="C78E5F">
                  <a:alpha val="69804"/>
                </a:srgbClr>
              </a:solidFill>
            </a:ln>
          </p:spPr>
          <p:txBody>
            <a:bodyPr/>
            <a:lstStyle/>
            <a:p>
              <a:endParaRPr lang="en-US"/>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aphicFrame>
        <p:nvGraphicFramePr>
          <p:cNvPr id="7" name="Table 7"/>
          <p:cNvGraphicFramePr>
            <a:graphicFrameLocks noGrp="1"/>
          </p:cNvGraphicFramePr>
          <p:nvPr/>
        </p:nvGraphicFramePr>
        <p:xfrm>
          <a:off x="568570" y="2799274"/>
          <a:ext cx="16884624" cy="7335339"/>
        </p:xfrm>
        <a:graphic>
          <a:graphicData uri="http://schemas.openxmlformats.org/drawingml/2006/table">
            <a:tbl>
              <a:tblPr/>
              <a:tblGrid>
                <a:gridCol w="2709490">
                  <a:extLst>
                    <a:ext uri="{9D8B030D-6E8A-4147-A177-3AD203B41FA5}">
                      <a16:colId xmlns:a16="http://schemas.microsoft.com/office/drawing/2014/main" val="20000"/>
                    </a:ext>
                  </a:extLst>
                </a:gridCol>
                <a:gridCol w="2494492">
                  <a:extLst>
                    <a:ext uri="{9D8B030D-6E8A-4147-A177-3AD203B41FA5}">
                      <a16:colId xmlns:a16="http://schemas.microsoft.com/office/drawing/2014/main" val="20001"/>
                    </a:ext>
                  </a:extLst>
                </a:gridCol>
                <a:gridCol w="11680642">
                  <a:extLst>
                    <a:ext uri="{9D8B030D-6E8A-4147-A177-3AD203B41FA5}">
                      <a16:colId xmlns:a16="http://schemas.microsoft.com/office/drawing/2014/main" val="20002"/>
                    </a:ext>
                  </a:extLst>
                </a:gridCol>
              </a:tblGrid>
              <a:tr h="1043646">
                <a:tc rowSpan="4">
                  <a:txBody>
                    <a:bodyPr/>
                    <a:lstStyle/>
                    <a:p>
                      <a:pPr algn="ctr">
                        <a:lnSpc>
                          <a:spcPts val="4031"/>
                        </a:lnSpc>
                        <a:defRPr/>
                      </a:pPr>
                      <a:r>
                        <a:rPr lang="en-US" sz="3199">
                          <a:solidFill>
                            <a:srgbClr val="532324"/>
                          </a:solidFill>
                          <a:latin typeface="Roboto Condensed Bold"/>
                        </a:rPr>
                        <a:t>Luận đề </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ctr">
                        <a:lnSpc>
                          <a:spcPts val="4031"/>
                        </a:lnSpc>
                        <a:defRPr/>
                      </a:pPr>
                      <a:r>
                        <a:rPr lang="en-US" sz="3199">
                          <a:solidFill>
                            <a:srgbClr val="532324"/>
                          </a:solidFill>
                          <a:latin typeface="Roboto Condensed"/>
                        </a:rPr>
                        <a:t>Khái niệm</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just">
                        <a:lnSpc>
                          <a:spcPts val="4031"/>
                        </a:lnSpc>
                        <a:defRPr/>
                      </a:pPr>
                      <a:r>
                        <a:rPr lang="en-US" sz="3199">
                          <a:solidFill>
                            <a:srgbClr val="532324"/>
                          </a:solidFill>
                          <a:latin typeface="Roboto Condensed"/>
                        </a:rPr>
                        <a:t>Là vấn đề được bàn luận bao trùm và xuyên suốt văn bản.</a:t>
                      </a:r>
                      <a:endParaRPr lang="en-US" sz="1100"/>
                    </a:p>
                  </a:txBody>
                  <a:tcPr marL="190500" marR="190500" marT="190500" marB="1905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0"/>
                  </a:ext>
                </a:extLst>
              </a:tr>
              <a:tr h="1043646">
                <a:tc vMerge="1">
                  <a:txBody>
                    <a:bodyPr/>
                    <a:lstStyle/>
                    <a:p>
                      <a:pPr algn="ctr">
                        <a:lnSpc>
                          <a:spcPts val="4031"/>
                        </a:lnSpc>
                        <a:defRPr/>
                      </a:pPr>
                      <a:r>
                        <a:rPr lang="en-US" sz="3199">
                          <a:solidFill>
                            <a:srgbClr val="532324"/>
                          </a:solidFill>
                          <a:latin typeface="Roboto Condensed Bold"/>
                        </a:rPr>
                        <a:t>Luận đề </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ctr">
                        <a:lnSpc>
                          <a:spcPts val="4031"/>
                        </a:lnSpc>
                        <a:defRPr/>
                      </a:pPr>
                      <a:r>
                        <a:rPr lang="en-US" sz="3199">
                          <a:solidFill>
                            <a:srgbClr val="532324"/>
                          </a:solidFill>
                          <a:latin typeface="Roboto Condensed"/>
                        </a:rPr>
                        <a:t>Vai trò</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just">
                        <a:lnSpc>
                          <a:spcPts val="4031"/>
                        </a:lnSpc>
                        <a:defRPr/>
                      </a:pPr>
                      <a:r>
                        <a:rPr lang="en-US" sz="3199" dirty="0" err="1">
                          <a:solidFill>
                            <a:srgbClr val="532324"/>
                          </a:solidFill>
                          <a:latin typeface="Roboto Condensed"/>
                        </a:rPr>
                        <a:t>Được</a:t>
                      </a:r>
                      <a:r>
                        <a:rPr lang="en-US" sz="3199" dirty="0">
                          <a:solidFill>
                            <a:srgbClr val="532324"/>
                          </a:solidFill>
                          <a:latin typeface="Roboto Condensed"/>
                        </a:rPr>
                        <a:t> </a:t>
                      </a:r>
                      <a:r>
                        <a:rPr lang="en-US" sz="3199" dirty="0" err="1">
                          <a:solidFill>
                            <a:srgbClr val="532324"/>
                          </a:solidFill>
                          <a:latin typeface="Roboto Condensed"/>
                        </a:rPr>
                        <a:t>nêu</a:t>
                      </a:r>
                      <a:r>
                        <a:rPr lang="en-US" sz="3199" dirty="0">
                          <a:solidFill>
                            <a:srgbClr val="532324"/>
                          </a:solidFill>
                          <a:latin typeface="Roboto Condensed"/>
                        </a:rPr>
                        <a:t> </a:t>
                      </a:r>
                      <a:r>
                        <a:rPr lang="en-US" sz="3199" dirty="0" err="1">
                          <a:solidFill>
                            <a:srgbClr val="532324"/>
                          </a:solidFill>
                          <a:latin typeface="Roboto Condensed"/>
                        </a:rPr>
                        <a:t>ra</a:t>
                      </a:r>
                      <a:r>
                        <a:rPr lang="en-US" sz="3199" dirty="0">
                          <a:solidFill>
                            <a:srgbClr val="532324"/>
                          </a:solidFill>
                          <a:latin typeface="Roboto Condensed"/>
                        </a:rPr>
                        <a:t> </a:t>
                      </a:r>
                      <a:r>
                        <a:rPr lang="en-US" sz="3199" dirty="0" err="1">
                          <a:solidFill>
                            <a:srgbClr val="532324"/>
                          </a:solidFill>
                          <a:latin typeface="Roboto Condensed"/>
                        </a:rPr>
                        <a:t>để</a:t>
                      </a:r>
                      <a:r>
                        <a:rPr lang="en-US" sz="3199" dirty="0">
                          <a:solidFill>
                            <a:srgbClr val="532324"/>
                          </a:solidFill>
                          <a:latin typeface="Roboto Condensed"/>
                        </a:rPr>
                        <a:t> </a:t>
                      </a:r>
                      <a:r>
                        <a:rPr lang="en-US" sz="3199" dirty="0" err="1">
                          <a:solidFill>
                            <a:srgbClr val="532324"/>
                          </a:solidFill>
                          <a:latin typeface="Roboto Condensed"/>
                        </a:rPr>
                        <a:t>bàn</a:t>
                      </a:r>
                      <a:r>
                        <a:rPr lang="en-US" sz="3199" dirty="0">
                          <a:solidFill>
                            <a:srgbClr val="532324"/>
                          </a:solidFill>
                          <a:latin typeface="Roboto Condensed"/>
                        </a:rPr>
                        <a:t> </a:t>
                      </a:r>
                      <a:r>
                        <a:rPr lang="en-US" sz="3199" dirty="0" err="1">
                          <a:solidFill>
                            <a:srgbClr val="532324"/>
                          </a:solidFill>
                          <a:latin typeface="Roboto Condensed"/>
                        </a:rPr>
                        <a:t>luận</a:t>
                      </a:r>
                      <a:r>
                        <a:rPr lang="en-US" sz="3199" dirty="0">
                          <a:solidFill>
                            <a:srgbClr val="532324"/>
                          </a:solidFill>
                          <a:latin typeface="Roboto Condensed"/>
                        </a:rPr>
                        <a:t>.</a:t>
                      </a:r>
                      <a:endParaRPr lang="en-US" sz="1100" dirty="0"/>
                    </a:p>
                  </a:txBody>
                  <a:tcPr marL="190500" marR="190500" marT="190500" marB="1905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1"/>
                  </a:ext>
                </a:extLst>
              </a:tr>
              <a:tr h="1102188">
                <a:tc vMerge="1">
                  <a:txBody>
                    <a:bodyPr/>
                    <a:lstStyle/>
                    <a:p>
                      <a:pPr algn="ctr">
                        <a:lnSpc>
                          <a:spcPts val="4031"/>
                        </a:lnSpc>
                        <a:defRPr/>
                      </a:pPr>
                      <a:r>
                        <a:rPr lang="en-US" sz="3199">
                          <a:solidFill>
                            <a:srgbClr val="532324"/>
                          </a:solidFill>
                          <a:latin typeface="Roboto Condensed Bold"/>
                        </a:rPr>
                        <a:t>Luận đề </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ctr">
                        <a:lnSpc>
                          <a:spcPts val="4031"/>
                        </a:lnSpc>
                        <a:defRPr/>
                      </a:pPr>
                      <a:r>
                        <a:rPr lang="en-US" sz="3199">
                          <a:solidFill>
                            <a:srgbClr val="532324"/>
                          </a:solidFill>
                          <a:latin typeface="Roboto Condensed"/>
                        </a:rPr>
                        <a:t>Số lượng</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just">
                        <a:lnSpc>
                          <a:spcPts val="4031"/>
                        </a:lnSpc>
                        <a:defRPr/>
                      </a:pPr>
                      <a:r>
                        <a:rPr lang="en-US" sz="3199">
                          <a:solidFill>
                            <a:srgbClr val="532324"/>
                          </a:solidFill>
                          <a:latin typeface="Roboto Condensed"/>
                        </a:rPr>
                        <a:t>Thường mỗi văn bản chỉ có một.</a:t>
                      </a:r>
                      <a:endParaRPr lang="en-US" sz="1100"/>
                    </a:p>
                  </a:txBody>
                  <a:tcPr marL="190500" marR="190500" marT="190500" marB="1905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2"/>
                  </a:ext>
                </a:extLst>
              </a:tr>
              <a:tr h="2058567">
                <a:tc vMerge="1">
                  <a:txBody>
                    <a:bodyPr/>
                    <a:lstStyle/>
                    <a:p>
                      <a:pPr algn="ctr">
                        <a:lnSpc>
                          <a:spcPts val="4031"/>
                        </a:lnSpc>
                        <a:defRPr/>
                      </a:pPr>
                      <a:r>
                        <a:rPr lang="en-US" sz="3199">
                          <a:solidFill>
                            <a:srgbClr val="532324"/>
                          </a:solidFill>
                          <a:latin typeface="Roboto Condensed Bold"/>
                        </a:rPr>
                        <a:t>Luận đề </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ctr">
                        <a:lnSpc>
                          <a:spcPts val="4031"/>
                        </a:lnSpc>
                        <a:defRPr/>
                      </a:pPr>
                      <a:r>
                        <a:rPr lang="en-US" sz="3199">
                          <a:solidFill>
                            <a:srgbClr val="532324"/>
                          </a:solidFill>
                          <a:latin typeface="Roboto Condensed"/>
                        </a:rPr>
                        <a:t>Vị trí</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just">
                        <a:lnSpc>
                          <a:spcPts val="4031"/>
                        </a:lnSpc>
                        <a:defRPr/>
                      </a:pPr>
                      <a:r>
                        <a:rPr lang="en-US" sz="3199">
                          <a:solidFill>
                            <a:srgbClr val="532324"/>
                          </a:solidFill>
                          <a:latin typeface="Roboto Condensed"/>
                        </a:rPr>
                        <a:t>+ Nêu ở nhan đề</a:t>
                      </a:r>
                      <a:endParaRPr lang="en-US" sz="1100"/>
                    </a:p>
                    <a:p>
                      <a:pPr algn="just">
                        <a:lnSpc>
                          <a:spcPts val="4031"/>
                        </a:lnSpc>
                      </a:pPr>
                      <a:r>
                        <a:rPr lang="en-US" sz="3199">
                          <a:solidFill>
                            <a:srgbClr val="532324"/>
                          </a:solidFill>
                          <a:latin typeface="Roboto Condensed"/>
                        </a:rPr>
                        <a:t>+ Ở một số câu</a:t>
                      </a:r>
                    </a:p>
                    <a:p>
                      <a:pPr algn="just">
                        <a:lnSpc>
                          <a:spcPts val="4031"/>
                        </a:lnSpc>
                      </a:pPr>
                      <a:r>
                        <a:rPr lang="en-US" sz="3199">
                          <a:solidFill>
                            <a:srgbClr val="532324"/>
                          </a:solidFill>
                          <a:latin typeface="Roboto Condensed"/>
                        </a:rPr>
                        <a:t>+ Khái quát từ toàn bộ nội dung văn bản</a:t>
                      </a:r>
                    </a:p>
                  </a:txBody>
                  <a:tcPr marL="190500" marR="190500" marT="190500" marB="1905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3"/>
                  </a:ext>
                </a:extLst>
              </a:tr>
              <a:tr h="1043646">
                <a:tc rowSpan="2">
                  <a:txBody>
                    <a:bodyPr/>
                    <a:lstStyle/>
                    <a:p>
                      <a:pPr algn="ctr">
                        <a:lnSpc>
                          <a:spcPts val="4031"/>
                        </a:lnSpc>
                        <a:defRPr/>
                      </a:pPr>
                      <a:r>
                        <a:rPr lang="en-US" sz="3199" dirty="0" err="1">
                          <a:solidFill>
                            <a:srgbClr val="532324"/>
                          </a:solidFill>
                          <a:latin typeface="Roboto Condensed Bold"/>
                        </a:rPr>
                        <a:t>Luận</a:t>
                      </a:r>
                      <a:r>
                        <a:rPr lang="en-US" sz="3199" dirty="0">
                          <a:solidFill>
                            <a:srgbClr val="532324"/>
                          </a:solidFill>
                          <a:latin typeface="Roboto Condensed Bold"/>
                        </a:rPr>
                        <a:t> </a:t>
                      </a:r>
                      <a:r>
                        <a:rPr lang="en-US" sz="3199" dirty="0" err="1">
                          <a:solidFill>
                            <a:srgbClr val="532324"/>
                          </a:solidFill>
                          <a:latin typeface="Roboto Condensed Bold"/>
                        </a:rPr>
                        <a:t>điểm</a:t>
                      </a:r>
                      <a:endParaRPr lang="en-US" sz="1100" dirty="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ctr">
                        <a:lnSpc>
                          <a:spcPts val="4031"/>
                        </a:lnSpc>
                        <a:defRPr/>
                      </a:pPr>
                      <a:r>
                        <a:rPr lang="en-US" sz="3199">
                          <a:solidFill>
                            <a:srgbClr val="532324"/>
                          </a:solidFill>
                          <a:latin typeface="Roboto Condensed"/>
                        </a:rPr>
                        <a:t>Khái niệm</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just">
                        <a:lnSpc>
                          <a:spcPts val="4031"/>
                        </a:lnSpc>
                        <a:defRPr/>
                      </a:pPr>
                      <a:r>
                        <a:rPr lang="en-US" sz="3199">
                          <a:solidFill>
                            <a:srgbClr val="532324"/>
                          </a:solidFill>
                          <a:latin typeface="Roboto Condensed"/>
                        </a:rPr>
                        <a:t>Là các ý triển khai những khía cạnh khác nhau của một luận đề.</a:t>
                      </a:r>
                      <a:endParaRPr lang="en-US" sz="1100"/>
                    </a:p>
                  </a:txBody>
                  <a:tcPr marL="190500" marR="190500" marT="190500" marB="1905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4"/>
                  </a:ext>
                </a:extLst>
              </a:tr>
              <a:tr h="1043646">
                <a:tc vMerge="1">
                  <a:txBody>
                    <a:bodyPr/>
                    <a:lstStyle/>
                    <a:p>
                      <a:pPr algn="ctr">
                        <a:lnSpc>
                          <a:spcPts val="4031"/>
                        </a:lnSpc>
                        <a:defRPr/>
                      </a:pPr>
                      <a:r>
                        <a:rPr lang="en-US" sz="3199">
                          <a:solidFill>
                            <a:srgbClr val="532324"/>
                          </a:solidFill>
                          <a:latin typeface="Roboto Condensed Bold"/>
                        </a:rPr>
                        <a:t>Luận điểm</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ctr">
                        <a:lnSpc>
                          <a:spcPts val="4031"/>
                        </a:lnSpc>
                        <a:defRPr/>
                      </a:pPr>
                      <a:r>
                        <a:rPr lang="en-US" sz="3199">
                          <a:solidFill>
                            <a:srgbClr val="532324"/>
                          </a:solidFill>
                          <a:latin typeface="Roboto Condensed"/>
                        </a:rPr>
                        <a:t>Vai trò</a:t>
                      </a:r>
                      <a:endParaRPr lang="en-US" sz="1100"/>
                    </a:p>
                  </a:txBody>
                  <a:tcPr marL="190500" marR="190500" marT="190500" marB="1905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just">
                        <a:lnSpc>
                          <a:spcPts val="4031"/>
                        </a:lnSpc>
                        <a:defRPr/>
                      </a:pPr>
                      <a:r>
                        <a:rPr lang="en-US" sz="3199" dirty="0" err="1">
                          <a:solidFill>
                            <a:srgbClr val="532324"/>
                          </a:solidFill>
                          <a:latin typeface="Roboto Condensed"/>
                        </a:rPr>
                        <a:t>Thể</a:t>
                      </a:r>
                      <a:r>
                        <a:rPr lang="en-US" sz="3199" dirty="0">
                          <a:solidFill>
                            <a:srgbClr val="532324"/>
                          </a:solidFill>
                          <a:latin typeface="Roboto Condensed"/>
                        </a:rPr>
                        <a:t> </a:t>
                      </a:r>
                      <a:r>
                        <a:rPr lang="en-US" sz="3199" dirty="0" err="1">
                          <a:solidFill>
                            <a:srgbClr val="532324"/>
                          </a:solidFill>
                          <a:latin typeface="Roboto Condensed"/>
                        </a:rPr>
                        <a:t>hiện</a:t>
                      </a:r>
                      <a:r>
                        <a:rPr lang="en-US" sz="3199" dirty="0">
                          <a:solidFill>
                            <a:srgbClr val="532324"/>
                          </a:solidFill>
                          <a:latin typeface="Roboto Condensed"/>
                        </a:rPr>
                        <a:t> </a:t>
                      </a:r>
                      <a:r>
                        <a:rPr lang="en-US" sz="3199" dirty="0" err="1">
                          <a:solidFill>
                            <a:srgbClr val="532324"/>
                          </a:solidFill>
                          <a:latin typeface="Roboto Condensed"/>
                        </a:rPr>
                        <a:t>được</a:t>
                      </a:r>
                      <a:r>
                        <a:rPr lang="en-US" sz="3199" dirty="0">
                          <a:solidFill>
                            <a:srgbClr val="532324"/>
                          </a:solidFill>
                          <a:latin typeface="Roboto Condensed"/>
                        </a:rPr>
                        <a:t> ý </a:t>
                      </a:r>
                      <a:r>
                        <a:rPr lang="en-US" sz="3199" dirty="0" err="1">
                          <a:solidFill>
                            <a:srgbClr val="532324"/>
                          </a:solidFill>
                          <a:latin typeface="Roboto Condensed"/>
                        </a:rPr>
                        <a:t>kiến</a:t>
                      </a:r>
                      <a:r>
                        <a:rPr lang="en-US" sz="3199" dirty="0">
                          <a:solidFill>
                            <a:srgbClr val="532324"/>
                          </a:solidFill>
                          <a:latin typeface="Roboto Condensed"/>
                        </a:rPr>
                        <a:t> </a:t>
                      </a:r>
                      <a:r>
                        <a:rPr lang="en-US" sz="3199" dirty="0" err="1">
                          <a:solidFill>
                            <a:srgbClr val="532324"/>
                          </a:solidFill>
                          <a:latin typeface="Roboto Condensed"/>
                        </a:rPr>
                        <a:t>cụ</a:t>
                      </a:r>
                      <a:r>
                        <a:rPr lang="en-US" sz="3199" dirty="0">
                          <a:solidFill>
                            <a:srgbClr val="532324"/>
                          </a:solidFill>
                          <a:latin typeface="Roboto Condensed"/>
                        </a:rPr>
                        <a:t> </a:t>
                      </a:r>
                      <a:r>
                        <a:rPr lang="en-US" sz="3199" dirty="0" err="1">
                          <a:solidFill>
                            <a:srgbClr val="532324"/>
                          </a:solidFill>
                          <a:latin typeface="Roboto Condensed"/>
                        </a:rPr>
                        <a:t>thể</a:t>
                      </a:r>
                      <a:r>
                        <a:rPr lang="en-US" sz="3199" dirty="0">
                          <a:solidFill>
                            <a:srgbClr val="532324"/>
                          </a:solidFill>
                          <a:latin typeface="Roboto Condensed"/>
                        </a:rPr>
                        <a:t> </a:t>
                      </a:r>
                      <a:r>
                        <a:rPr lang="en-US" sz="3199" dirty="0" err="1">
                          <a:solidFill>
                            <a:srgbClr val="532324"/>
                          </a:solidFill>
                          <a:latin typeface="Roboto Condensed"/>
                        </a:rPr>
                        <a:t>của</a:t>
                      </a:r>
                      <a:r>
                        <a:rPr lang="en-US" sz="3199" dirty="0">
                          <a:solidFill>
                            <a:srgbClr val="532324"/>
                          </a:solidFill>
                          <a:latin typeface="Roboto Condensed"/>
                        </a:rPr>
                        <a:t> </a:t>
                      </a:r>
                      <a:r>
                        <a:rPr lang="en-US" sz="3199" dirty="0" err="1">
                          <a:solidFill>
                            <a:srgbClr val="532324"/>
                          </a:solidFill>
                          <a:latin typeface="Roboto Condensed"/>
                        </a:rPr>
                        <a:t>người</a:t>
                      </a:r>
                      <a:r>
                        <a:rPr lang="en-US" sz="3199" dirty="0">
                          <a:solidFill>
                            <a:srgbClr val="532324"/>
                          </a:solidFill>
                          <a:latin typeface="Roboto Condensed"/>
                        </a:rPr>
                        <a:t> </a:t>
                      </a:r>
                      <a:r>
                        <a:rPr lang="en-US" sz="3199" dirty="0" err="1">
                          <a:solidFill>
                            <a:srgbClr val="532324"/>
                          </a:solidFill>
                          <a:latin typeface="Roboto Condensed"/>
                        </a:rPr>
                        <a:t>viết</a:t>
                      </a:r>
                      <a:r>
                        <a:rPr lang="en-US" sz="3199" dirty="0">
                          <a:solidFill>
                            <a:srgbClr val="532324"/>
                          </a:solidFill>
                          <a:latin typeface="Roboto Condensed"/>
                        </a:rPr>
                        <a:t> </a:t>
                      </a:r>
                      <a:r>
                        <a:rPr lang="en-US" sz="3199" dirty="0" err="1">
                          <a:solidFill>
                            <a:srgbClr val="532324"/>
                          </a:solidFill>
                          <a:latin typeface="Roboto Condensed"/>
                        </a:rPr>
                        <a:t>về</a:t>
                      </a:r>
                      <a:r>
                        <a:rPr lang="en-US" sz="3199" dirty="0">
                          <a:solidFill>
                            <a:srgbClr val="532324"/>
                          </a:solidFill>
                          <a:latin typeface="Roboto Condensed"/>
                        </a:rPr>
                        <a:t> </a:t>
                      </a:r>
                      <a:r>
                        <a:rPr lang="en-US" sz="3199" dirty="0" err="1">
                          <a:solidFill>
                            <a:srgbClr val="532324"/>
                          </a:solidFill>
                          <a:latin typeface="Roboto Condensed"/>
                        </a:rPr>
                        <a:t>vấn</a:t>
                      </a:r>
                      <a:r>
                        <a:rPr lang="en-US" sz="3199" dirty="0">
                          <a:solidFill>
                            <a:srgbClr val="532324"/>
                          </a:solidFill>
                          <a:latin typeface="Roboto Condensed"/>
                        </a:rPr>
                        <a:t> </a:t>
                      </a:r>
                      <a:r>
                        <a:rPr lang="en-US" sz="3199" dirty="0" err="1">
                          <a:solidFill>
                            <a:srgbClr val="532324"/>
                          </a:solidFill>
                          <a:latin typeface="Roboto Condensed"/>
                        </a:rPr>
                        <a:t>đề</a:t>
                      </a:r>
                      <a:r>
                        <a:rPr lang="en-US" sz="3199" dirty="0">
                          <a:solidFill>
                            <a:srgbClr val="532324"/>
                          </a:solidFill>
                          <a:latin typeface="Roboto Condensed"/>
                        </a:rPr>
                        <a:t> </a:t>
                      </a:r>
                      <a:r>
                        <a:rPr lang="en-US" sz="3199" dirty="0" err="1">
                          <a:solidFill>
                            <a:srgbClr val="532324"/>
                          </a:solidFill>
                          <a:latin typeface="Roboto Condensed"/>
                        </a:rPr>
                        <a:t>được</a:t>
                      </a:r>
                      <a:r>
                        <a:rPr lang="en-US" sz="3199" dirty="0">
                          <a:solidFill>
                            <a:srgbClr val="532324"/>
                          </a:solidFill>
                          <a:latin typeface="Roboto Condensed"/>
                        </a:rPr>
                        <a:t> </a:t>
                      </a:r>
                      <a:r>
                        <a:rPr lang="en-US" sz="3199" dirty="0" err="1">
                          <a:solidFill>
                            <a:srgbClr val="532324"/>
                          </a:solidFill>
                          <a:latin typeface="Roboto Condensed"/>
                        </a:rPr>
                        <a:t>bàn</a:t>
                      </a:r>
                      <a:r>
                        <a:rPr lang="en-US" sz="3199" dirty="0">
                          <a:solidFill>
                            <a:srgbClr val="532324"/>
                          </a:solidFill>
                          <a:latin typeface="Roboto Condensed"/>
                        </a:rPr>
                        <a:t> </a:t>
                      </a:r>
                      <a:r>
                        <a:rPr lang="en-US" sz="3199" dirty="0" err="1">
                          <a:solidFill>
                            <a:srgbClr val="532324"/>
                          </a:solidFill>
                          <a:latin typeface="Roboto Condensed"/>
                        </a:rPr>
                        <a:t>luận</a:t>
                      </a:r>
                      <a:r>
                        <a:rPr lang="en-US" sz="3199" dirty="0">
                          <a:solidFill>
                            <a:srgbClr val="532324"/>
                          </a:solidFill>
                          <a:latin typeface="Roboto Condensed"/>
                        </a:rPr>
                        <a:t>.</a:t>
                      </a:r>
                      <a:endParaRPr lang="en-US" sz="1100" dirty="0"/>
                    </a:p>
                  </a:txBody>
                  <a:tcPr marL="190500" marR="190500" marT="190500" marB="1905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813197" y="465593"/>
            <a:ext cx="12871819" cy="1059539"/>
          </a:xfrm>
          <a:prstGeom prst="rect">
            <a:avLst/>
          </a:prstGeom>
        </p:spPr>
        <p:txBody>
          <a:bodyPr lIns="0" tIns="0" rIns="0" bIns="0" rtlCol="0" anchor="t">
            <a:spAutoFit/>
          </a:bodyPr>
          <a:lstStyle/>
          <a:p>
            <a:pPr>
              <a:lnSpc>
                <a:spcPts val="8540"/>
              </a:lnSpc>
            </a:pPr>
            <a:r>
              <a:rPr lang="en-US" sz="6569">
                <a:solidFill>
                  <a:srgbClr val="FA6E59"/>
                </a:solidFill>
                <a:latin typeface="Fraunces Bold"/>
              </a:rPr>
              <a:t>I. TRI THỨC ĐỌC HIỂU</a:t>
            </a:r>
          </a:p>
        </p:txBody>
      </p:sp>
      <p:sp>
        <p:nvSpPr>
          <p:cNvPr id="9" name="TextBox 9"/>
          <p:cNvSpPr txBox="1"/>
          <p:nvPr/>
        </p:nvSpPr>
        <p:spPr>
          <a:xfrm>
            <a:off x="297412" y="1239382"/>
            <a:ext cx="8541787" cy="1155701"/>
          </a:xfrm>
          <a:prstGeom prst="rect">
            <a:avLst/>
          </a:prstGeom>
        </p:spPr>
        <p:txBody>
          <a:bodyPr wrap="square" lIns="0" tIns="0" rIns="0" bIns="0" rtlCol="0" anchor="t">
            <a:spAutoFit/>
          </a:bodyPr>
          <a:lstStyle/>
          <a:p>
            <a:pPr marL="626100" lvl="1" algn="just">
              <a:lnSpc>
                <a:spcPts val="9859"/>
              </a:lnSpc>
              <a:spcBef>
                <a:spcPct val="0"/>
              </a:spcBef>
            </a:pPr>
            <a:r>
              <a:rPr lang="en-US" sz="5799" dirty="0">
                <a:solidFill>
                  <a:srgbClr val="7B070C"/>
                </a:solidFill>
                <a:latin typeface="#9Slide07 SVNUT Triumph Press"/>
              </a:rPr>
              <a:t>1. </a:t>
            </a:r>
            <a:r>
              <a:rPr lang="en-US" sz="5799" dirty="0" err="1">
                <a:solidFill>
                  <a:srgbClr val="7B070C"/>
                </a:solidFill>
                <a:latin typeface="#9Slide07 SVNUT Triumph Press"/>
              </a:rPr>
              <a:t>Luận</a:t>
            </a:r>
            <a:r>
              <a:rPr lang="en-US" sz="5799" dirty="0">
                <a:solidFill>
                  <a:srgbClr val="7B070C"/>
                </a:solidFill>
                <a:latin typeface="#9Slide07 SVNUT Triumph Press"/>
              </a:rPr>
              <a:t> </a:t>
            </a:r>
            <a:r>
              <a:rPr lang="en-US" sz="5799" dirty="0" err="1">
                <a:solidFill>
                  <a:srgbClr val="7B070C"/>
                </a:solidFill>
                <a:latin typeface="#9Slide07 SVNUT Triumph Press"/>
              </a:rPr>
              <a:t>đề</a:t>
            </a:r>
            <a:r>
              <a:rPr lang="en-US" sz="5799" dirty="0">
                <a:solidFill>
                  <a:srgbClr val="7B070C"/>
                </a:solidFill>
                <a:latin typeface="#9Slide07 SVNUT Triumph Press"/>
              </a:rPr>
              <a:t>, </a:t>
            </a:r>
            <a:r>
              <a:rPr lang="en-US" sz="5799" dirty="0" err="1">
                <a:solidFill>
                  <a:srgbClr val="7B070C"/>
                </a:solidFill>
                <a:latin typeface="#9Slide07 SVNUT Triumph Press"/>
              </a:rPr>
              <a:t>luận</a:t>
            </a:r>
            <a:r>
              <a:rPr lang="en-US" sz="5799" dirty="0">
                <a:solidFill>
                  <a:srgbClr val="7B070C"/>
                </a:solidFill>
                <a:latin typeface="#9Slide07 SVNUT Triumph Press"/>
              </a:rPr>
              <a:t> </a:t>
            </a:r>
            <a:r>
              <a:rPr lang="en-US" sz="5799" dirty="0" err="1">
                <a:solidFill>
                  <a:srgbClr val="7B070C"/>
                </a:solidFill>
                <a:latin typeface="#9Slide07 SVNUT Triumph Press"/>
              </a:rPr>
              <a:t>điểm</a:t>
            </a:r>
            <a:endParaRPr lang="en-US" sz="5799" dirty="0">
              <a:solidFill>
                <a:srgbClr val="7B070C"/>
              </a:solidFill>
              <a:latin typeface="#9Slide07 SVNUT Triumph Press"/>
            </a:endParaRPr>
          </a:p>
        </p:txBody>
      </p:sp>
      <p:sp>
        <p:nvSpPr>
          <p:cNvPr id="10" name="Freeform 10"/>
          <p:cNvSpPr/>
          <p:nvPr/>
        </p:nvSpPr>
        <p:spPr>
          <a:xfrm>
            <a:off x="11719560" y="-160849"/>
            <a:ext cx="6777421" cy="3371962"/>
          </a:xfrm>
          <a:custGeom>
            <a:avLst/>
            <a:gdLst/>
            <a:ahLst/>
            <a:cxnLst/>
            <a:rect l="l" t="t" r="r" b="b"/>
            <a:pathLst>
              <a:path w="6777421" h="3371962">
                <a:moveTo>
                  <a:pt x="0" y="0"/>
                </a:moveTo>
                <a:lnTo>
                  <a:pt x="6777421" y="0"/>
                </a:lnTo>
                <a:lnTo>
                  <a:pt x="6777421" y="3371962"/>
                </a:lnTo>
                <a:lnTo>
                  <a:pt x="0" y="3371962"/>
                </a:lnTo>
                <a:lnTo>
                  <a:pt x="0" y="0"/>
                </a:lnTo>
                <a:close/>
              </a:path>
            </a:pathLst>
          </a:custGeom>
          <a:blipFill>
            <a:blip r:embed="rId3"/>
            <a:stretch>
              <a:fillRect/>
            </a:stretch>
          </a:blipFill>
        </p:spPr>
        <p:txBody>
          <a:bodyPr/>
          <a:lstStyle/>
          <a:p>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46778"/>
            <a:ext cx="18288000" cy="10285696"/>
          </a:xfrm>
          <a:custGeom>
            <a:avLst/>
            <a:gdLst/>
            <a:ahLst/>
            <a:cxnLst/>
            <a:rect l="l" t="t" r="r" b="b"/>
            <a:pathLst>
              <a:path w="18288000" h="10285696">
                <a:moveTo>
                  <a:pt x="0" y="0"/>
                </a:moveTo>
                <a:lnTo>
                  <a:pt x="18288000" y="0"/>
                </a:lnTo>
                <a:lnTo>
                  <a:pt x="18288000" y="10285697"/>
                </a:lnTo>
                <a:lnTo>
                  <a:pt x="0" y="10285697"/>
                </a:lnTo>
                <a:lnTo>
                  <a:pt x="0" y="0"/>
                </a:lnTo>
                <a:close/>
              </a:path>
            </a:pathLst>
          </a:custGeom>
          <a:blipFill>
            <a:blip r:embed="rId2"/>
            <a:stretch>
              <a:fillRect l="-5" r="-5"/>
            </a:stretch>
          </a:blipFill>
        </p:spPr>
        <p:txBody>
          <a:bodyPr/>
          <a:lstStyle/>
          <a:p>
            <a:endParaRPr lang="en-US"/>
          </a:p>
        </p:txBody>
      </p:sp>
      <p:sp>
        <p:nvSpPr>
          <p:cNvPr id="4" name="TextBox 4"/>
          <p:cNvSpPr txBox="1"/>
          <p:nvPr/>
        </p:nvSpPr>
        <p:spPr>
          <a:xfrm>
            <a:off x="813197" y="465593"/>
            <a:ext cx="12871819" cy="1059539"/>
          </a:xfrm>
          <a:prstGeom prst="rect">
            <a:avLst/>
          </a:prstGeom>
        </p:spPr>
        <p:txBody>
          <a:bodyPr lIns="0" tIns="0" rIns="0" bIns="0" rtlCol="0" anchor="t">
            <a:spAutoFit/>
          </a:bodyPr>
          <a:lstStyle/>
          <a:p>
            <a:pPr>
              <a:lnSpc>
                <a:spcPts val="8540"/>
              </a:lnSpc>
            </a:pPr>
            <a:r>
              <a:rPr lang="en-US" sz="6569">
                <a:solidFill>
                  <a:srgbClr val="FA6E59"/>
                </a:solidFill>
                <a:latin typeface="Fraunces Bold"/>
              </a:rPr>
              <a:t>I. TRI THỨC ĐỌC HIỂU</a:t>
            </a:r>
          </a:p>
        </p:txBody>
      </p:sp>
      <p:sp>
        <p:nvSpPr>
          <p:cNvPr id="5" name="Freeform 5"/>
          <p:cNvSpPr/>
          <p:nvPr/>
        </p:nvSpPr>
        <p:spPr>
          <a:xfrm rot="7297180">
            <a:off x="7928353" y="4659710"/>
            <a:ext cx="5943837" cy="5868188"/>
          </a:xfrm>
          <a:custGeom>
            <a:avLst/>
            <a:gdLst/>
            <a:ahLst/>
            <a:cxnLst/>
            <a:rect l="l" t="t" r="r" b="b"/>
            <a:pathLst>
              <a:path w="5943837" h="5868188">
                <a:moveTo>
                  <a:pt x="0" y="0"/>
                </a:moveTo>
                <a:lnTo>
                  <a:pt x="5943837" y="0"/>
                </a:lnTo>
                <a:lnTo>
                  <a:pt x="5943837" y="5868188"/>
                </a:lnTo>
                <a:lnTo>
                  <a:pt x="0" y="58681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8415282" y="5017119"/>
            <a:ext cx="4969979" cy="4920279"/>
          </a:xfrm>
          <a:custGeom>
            <a:avLst/>
            <a:gdLst/>
            <a:ahLst/>
            <a:cxnLst/>
            <a:rect l="l" t="t" r="r" b="b"/>
            <a:pathLst>
              <a:path w="4969979" h="4920279">
                <a:moveTo>
                  <a:pt x="0" y="0"/>
                </a:moveTo>
                <a:lnTo>
                  <a:pt x="4969979" y="0"/>
                </a:lnTo>
                <a:lnTo>
                  <a:pt x="4969979" y="4920278"/>
                </a:lnTo>
                <a:lnTo>
                  <a:pt x="0" y="4920278"/>
                </a:lnTo>
                <a:lnTo>
                  <a:pt x="0" y="0"/>
                </a:lnTo>
                <a:close/>
              </a:path>
            </a:pathLst>
          </a:custGeom>
          <a:blipFill>
            <a:blip r:embed="rId5">
              <a:alphaModFix amt="49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8589162" y="5831449"/>
            <a:ext cx="4625179" cy="3429734"/>
          </a:xfrm>
          <a:prstGeom prst="rect">
            <a:avLst/>
          </a:prstGeom>
        </p:spPr>
        <p:txBody>
          <a:bodyPr lIns="0" tIns="0" rIns="0" bIns="0" rtlCol="0" anchor="t">
            <a:spAutoFit/>
          </a:bodyPr>
          <a:lstStyle/>
          <a:p>
            <a:pPr algn="ctr">
              <a:lnSpc>
                <a:spcPts val="5465"/>
              </a:lnSpc>
            </a:pPr>
            <a:r>
              <a:rPr lang="en-US" sz="3903" dirty="0" err="1">
                <a:solidFill>
                  <a:srgbClr val="532324"/>
                </a:solidFill>
                <a:latin typeface="Roboto Condensed Bold"/>
              </a:rPr>
              <a:t>Bằng</a:t>
            </a:r>
            <a:r>
              <a:rPr lang="en-US" sz="3903" dirty="0">
                <a:solidFill>
                  <a:srgbClr val="532324"/>
                </a:solidFill>
                <a:latin typeface="Roboto Condensed Bold"/>
              </a:rPr>
              <a:t> </a:t>
            </a:r>
            <a:r>
              <a:rPr lang="en-US" sz="3903" dirty="0" err="1">
                <a:solidFill>
                  <a:srgbClr val="532324"/>
                </a:solidFill>
                <a:latin typeface="Roboto Condensed Bold"/>
              </a:rPr>
              <a:t>chứng</a:t>
            </a:r>
            <a:endParaRPr lang="en-US" sz="3903" dirty="0">
              <a:solidFill>
                <a:srgbClr val="532324"/>
              </a:solidFill>
              <a:latin typeface="Roboto Condensed Bold"/>
            </a:endParaRPr>
          </a:p>
          <a:p>
            <a:pPr algn="ctr">
              <a:lnSpc>
                <a:spcPts val="5465"/>
              </a:lnSpc>
            </a:pPr>
            <a:r>
              <a:rPr lang="en-US" sz="3903" dirty="0" err="1">
                <a:solidFill>
                  <a:srgbClr val="532324"/>
                </a:solidFill>
                <a:latin typeface="Roboto Condensed"/>
              </a:rPr>
              <a:t>Là</a:t>
            </a:r>
            <a:r>
              <a:rPr lang="en-US" sz="3903" dirty="0">
                <a:solidFill>
                  <a:srgbClr val="532324"/>
                </a:solidFill>
                <a:latin typeface="Roboto Condensed"/>
              </a:rPr>
              <a:t> </a:t>
            </a:r>
            <a:r>
              <a:rPr lang="en-US" sz="3903" dirty="0" err="1">
                <a:solidFill>
                  <a:srgbClr val="532324"/>
                </a:solidFill>
                <a:latin typeface="Roboto Condensed"/>
              </a:rPr>
              <a:t>những</a:t>
            </a:r>
            <a:r>
              <a:rPr lang="en-US" sz="3903" dirty="0">
                <a:solidFill>
                  <a:srgbClr val="532324"/>
                </a:solidFill>
                <a:latin typeface="Roboto Condensed"/>
              </a:rPr>
              <a:t> </a:t>
            </a:r>
            <a:r>
              <a:rPr lang="en-US" sz="3903" dirty="0" err="1">
                <a:solidFill>
                  <a:srgbClr val="532324"/>
                </a:solidFill>
                <a:latin typeface="Roboto Condensed"/>
              </a:rPr>
              <a:t>sự</a:t>
            </a:r>
            <a:r>
              <a:rPr lang="en-US" sz="3903" dirty="0">
                <a:solidFill>
                  <a:srgbClr val="532324"/>
                </a:solidFill>
                <a:latin typeface="Roboto Condensed"/>
              </a:rPr>
              <a:t> </a:t>
            </a:r>
            <a:r>
              <a:rPr lang="en-US" sz="3903" dirty="0" err="1">
                <a:solidFill>
                  <a:srgbClr val="532324"/>
                </a:solidFill>
                <a:latin typeface="Roboto Condensed"/>
              </a:rPr>
              <a:t>việc</a:t>
            </a:r>
            <a:r>
              <a:rPr lang="en-US" sz="3903" dirty="0">
                <a:solidFill>
                  <a:srgbClr val="532324"/>
                </a:solidFill>
                <a:latin typeface="Roboto Condensed"/>
              </a:rPr>
              <a:t>, chi </a:t>
            </a:r>
            <a:r>
              <a:rPr lang="en-US" sz="3903" dirty="0" err="1">
                <a:solidFill>
                  <a:srgbClr val="532324"/>
                </a:solidFill>
                <a:latin typeface="Roboto Condensed"/>
              </a:rPr>
              <a:t>tiết</a:t>
            </a:r>
            <a:r>
              <a:rPr lang="en-US" sz="3903" dirty="0">
                <a:solidFill>
                  <a:srgbClr val="532324"/>
                </a:solidFill>
                <a:latin typeface="Roboto Condensed"/>
              </a:rPr>
              <a:t>, </a:t>
            </a:r>
            <a:r>
              <a:rPr lang="en-US" sz="3903" dirty="0" err="1">
                <a:solidFill>
                  <a:srgbClr val="532324"/>
                </a:solidFill>
                <a:latin typeface="Roboto Condensed"/>
              </a:rPr>
              <a:t>từ</a:t>
            </a:r>
            <a:r>
              <a:rPr lang="en-US" sz="3903" dirty="0">
                <a:solidFill>
                  <a:srgbClr val="532324"/>
                </a:solidFill>
                <a:latin typeface="Roboto Condensed"/>
              </a:rPr>
              <a:t> </a:t>
            </a:r>
            <a:r>
              <a:rPr lang="en-US" sz="3903" dirty="0" err="1">
                <a:solidFill>
                  <a:srgbClr val="532324"/>
                </a:solidFill>
                <a:latin typeface="Roboto Condensed"/>
              </a:rPr>
              <a:t>ngữ</a:t>
            </a:r>
            <a:r>
              <a:rPr lang="en-US" sz="3903" dirty="0">
                <a:solidFill>
                  <a:srgbClr val="532324"/>
                </a:solidFill>
                <a:latin typeface="Roboto Condensed"/>
              </a:rPr>
              <a:t>, </a:t>
            </a:r>
            <a:r>
              <a:rPr lang="en-US" sz="3903" dirty="0" err="1">
                <a:solidFill>
                  <a:srgbClr val="532324"/>
                </a:solidFill>
                <a:latin typeface="Roboto Condensed"/>
              </a:rPr>
              <a:t>trích</a:t>
            </a:r>
            <a:r>
              <a:rPr lang="en-US" sz="3903" dirty="0">
                <a:solidFill>
                  <a:srgbClr val="532324"/>
                </a:solidFill>
                <a:latin typeface="Roboto Condensed"/>
              </a:rPr>
              <a:t> </a:t>
            </a:r>
            <a:r>
              <a:rPr lang="en-US" sz="3903" dirty="0" err="1">
                <a:solidFill>
                  <a:srgbClr val="532324"/>
                </a:solidFill>
                <a:latin typeface="Roboto Condensed"/>
              </a:rPr>
              <a:t>dẫn</a:t>
            </a:r>
            <a:r>
              <a:rPr lang="en-US" sz="3903" dirty="0">
                <a:solidFill>
                  <a:srgbClr val="532324"/>
                </a:solidFill>
                <a:latin typeface="Roboto Condensed"/>
              </a:rPr>
              <a:t>… </a:t>
            </a:r>
            <a:r>
              <a:rPr lang="en-US" sz="3903" dirty="0" err="1">
                <a:solidFill>
                  <a:srgbClr val="532324"/>
                </a:solidFill>
                <a:latin typeface="Roboto Condensed"/>
              </a:rPr>
              <a:t>từ</a:t>
            </a:r>
            <a:r>
              <a:rPr lang="en-US" sz="3903" dirty="0">
                <a:solidFill>
                  <a:srgbClr val="532324"/>
                </a:solidFill>
                <a:latin typeface="Roboto Condensed"/>
              </a:rPr>
              <a:t> </a:t>
            </a:r>
            <a:r>
              <a:rPr lang="en-US" sz="3903" dirty="0" err="1">
                <a:solidFill>
                  <a:srgbClr val="532324"/>
                </a:solidFill>
                <a:latin typeface="Roboto Condensed"/>
              </a:rPr>
              <a:t>tác</a:t>
            </a:r>
            <a:r>
              <a:rPr lang="en-US" sz="3903" dirty="0">
                <a:solidFill>
                  <a:srgbClr val="532324"/>
                </a:solidFill>
                <a:latin typeface="Roboto Condensed"/>
              </a:rPr>
              <a:t> </a:t>
            </a:r>
            <a:r>
              <a:rPr lang="en-US" sz="3903" dirty="0" err="1">
                <a:solidFill>
                  <a:srgbClr val="532324"/>
                </a:solidFill>
                <a:latin typeface="Roboto Condensed"/>
              </a:rPr>
              <a:t>phẩm</a:t>
            </a:r>
            <a:r>
              <a:rPr lang="en-US" sz="3903" dirty="0">
                <a:solidFill>
                  <a:srgbClr val="532324"/>
                </a:solidFill>
                <a:latin typeface="Roboto Condensed"/>
              </a:rPr>
              <a:t> </a:t>
            </a:r>
            <a:r>
              <a:rPr lang="en-US" sz="3903" dirty="0" err="1">
                <a:solidFill>
                  <a:srgbClr val="532324"/>
                </a:solidFill>
                <a:latin typeface="Roboto Condensed"/>
              </a:rPr>
              <a:t>để</a:t>
            </a:r>
            <a:r>
              <a:rPr lang="en-US" sz="3903" dirty="0">
                <a:solidFill>
                  <a:srgbClr val="532324"/>
                </a:solidFill>
                <a:latin typeface="Roboto Condensed"/>
              </a:rPr>
              <a:t> </a:t>
            </a:r>
            <a:r>
              <a:rPr lang="en-US" sz="3903" dirty="0" err="1">
                <a:solidFill>
                  <a:srgbClr val="532324"/>
                </a:solidFill>
                <a:latin typeface="Roboto Condensed"/>
              </a:rPr>
              <a:t>làm</a:t>
            </a:r>
            <a:r>
              <a:rPr lang="en-US" sz="3903" dirty="0">
                <a:solidFill>
                  <a:srgbClr val="532324"/>
                </a:solidFill>
                <a:latin typeface="Roboto Condensed"/>
              </a:rPr>
              <a:t> </a:t>
            </a:r>
            <a:r>
              <a:rPr lang="en-US" sz="3903" dirty="0" err="1">
                <a:solidFill>
                  <a:srgbClr val="532324"/>
                </a:solidFill>
                <a:latin typeface="Roboto Condensed"/>
              </a:rPr>
              <a:t>sáng</a:t>
            </a:r>
            <a:r>
              <a:rPr lang="en-US" sz="3903" dirty="0">
                <a:solidFill>
                  <a:srgbClr val="532324"/>
                </a:solidFill>
                <a:latin typeface="Roboto Condensed"/>
              </a:rPr>
              <a:t> </a:t>
            </a:r>
            <a:r>
              <a:rPr lang="en-US" sz="3903" dirty="0" err="1">
                <a:solidFill>
                  <a:srgbClr val="532324"/>
                </a:solidFill>
                <a:latin typeface="Roboto Condensed"/>
              </a:rPr>
              <a:t>tỏ</a:t>
            </a:r>
            <a:r>
              <a:rPr lang="en-US" sz="3903" dirty="0">
                <a:solidFill>
                  <a:srgbClr val="532324"/>
                </a:solidFill>
                <a:latin typeface="Roboto Condensed"/>
              </a:rPr>
              <a:t> </a:t>
            </a:r>
            <a:r>
              <a:rPr lang="en-US" sz="3903" dirty="0" err="1">
                <a:solidFill>
                  <a:srgbClr val="532324"/>
                </a:solidFill>
                <a:latin typeface="Roboto Condensed"/>
              </a:rPr>
              <a:t>lí</a:t>
            </a:r>
            <a:r>
              <a:rPr lang="en-US" sz="3903" dirty="0">
                <a:solidFill>
                  <a:srgbClr val="532324"/>
                </a:solidFill>
                <a:latin typeface="Roboto Condensed"/>
              </a:rPr>
              <a:t> </a:t>
            </a:r>
            <a:r>
              <a:rPr lang="en-US" sz="3903" dirty="0" err="1">
                <a:solidFill>
                  <a:srgbClr val="532324"/>
                </a:solidFill>
                <a:latin typeface="Roboto Condensed"/>
              </a:rPr>
              <a:t>lẽ</a:t>
            </a:r>
            <a:endParaRPr lang="en-US" sz="3903" dirty="0">
              <a:solidFill>
                <a:srgbClr val="532324"/>
              </a:solidFill>
              <a:latin typeface="Roboto Condensed"/>
            </a:endParaRPr>
          </a:p>
        </p:txBody>
      </p:sp>
      <p:grpSp>
        <p:nvGrpSpPr>
          <p:cNvPr id="8" name="Group 8"/>
          <p:cNvGrpSpPr/>
          <p:nvPr/>
        </p:nvGrpSpPr>
        <p:grpSpPr>
          <a:xfrm>
            <a:off x="0" y="2066394"/>
            <a:ext cx="7847058" cy="7871004"/>
            <a:chOff x="0" y="0"/>
            <a:chExt cx="10462745" cy="10494671"/>
          </a:xfrm>
        </p:grpSpPr>
        <p:sp>
          <p:nvSpPr>
            <p:cNvPr id="9" name="Freeform 9"/>
            <p:cNvSpPr/>
            <p:nvPr/>
          </p:nvSpPr>
          <p:spPr>
            <a:xfrm rot="7297180">
              <a:off x="1398830" y="1463571"/>
              <a:ext cx="7665085" cy="7567529"/>
            </a:xfrm>
            <a:custGeom>
              <a:avLst/>
              <a:gdLst/>
              <a:ahLst/>
              <a:cxnLst/>
              <a:rect l="l" t="t" r="r" b="b"/>
              <a:pathLst>
                <a:path w="7665085" h="7567529">
                  <a:moveTo>
                    <a:pt x="0" y="0"/>
                  </a:moveTo>
                  <a:lnTo>
                    <a:pt x="7665085" y="0"/>
                  </a:lnTo>
                  <a:lnTo>
                    <a:pt x="7665085" y="7567529"/>
                  </a:lnTo>
                  <a:lnTo>
                    <a:pt x="0" y="756752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a:off x="1870079" y="2126805"/>
              <a:ext cx="6183797" cy="6121960"/>
            </a:xfrm>
            <a:custGeom>
              <a:avLst/>
              <a:gdLst/>
              <a:ahLst/>
              <a:cxnLst/>
              <a:rect l="l" t="t" r="r" b="b"/>
              <a:pathLst>
                <a:path w="6183797" h="6121960">
                  <a:moveTo>
                    <a:pt x="0" y="0"/>
                  </a:moveTo>
                  <a:lnTo>
                    <a:pt x="6183797" y="0"/>
                  </a:lnTo>
                  <a:lnTo>
                    <a:pt x="6183797" y="6121960"/>
                  </a:lnTo>
                  <a:lnTo>
                    <a:pt x="0" y="6121960"/>
                  </a:lnTo>
                  <a:lnTo>
                    <a:pt x="0" y="0"/>
                  </a:lnTo>
                  <a:close/>
                </a:path>
              </a:pathLst>
            </a:custGeom>
            <a:blipFill>
              <a:blip r:embed="rId5">
                <a:alphaModFix amt="49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2404375" y="3194147"/>
              <a:ext cx="5035804" cy="3690550"/>
            </a:xfrm>
            <a:prstGeom prst="rect">
              <a:avLst/>
            </a:prstGeom>
          </p:spPr>
          <p:txBody>
            <a:bodyPr lIns="0" tIns="0" rIns="0" bIns="0" rtlCol="0" anchor="t">
              <a:spAutoFit/>
            </a:bodyPr>
            <a:lstStyle/>
            <a:p>
              <a:pPr algn="ctr">
                <a:lnSpc>
                  <a:spcPts val="5548"/>
                </a:lnSpc>
              </a:pPr>
              <a:r>
                <a:rPr lang="en-US" sz="3963" dirty="0" err="1">
                  <a:solidFill>
                    <a:srgbClr val="532324"/>
                  </a:solidFill>
                  <a:latin typeface="Roboto Condensed Bold"/>
                </a:rPr>
                <a:t>Lí</a:t>
              </a:r>
              <a:r>
                <a:rPr lang="en-US" sz="3963" dirty="0">
                  <a:solidFill>
                    <a:srgbClr val="532324"/>
                  </a:solidFill>
                  <a:latin typeface="Roboto Condensed Bold"/>
                </a:rPr>
                <a:t> </a:t>
              </a:r>
              <a:r>
                <a:rPr lang="en-US" sz="3963" dirty="0" err="1">
                  <a:solidFill>
                    <a:srgbClr val="532324"/>
                  </a:solidFill>
                  <a:latin typeface="Roboto Condensed Bold"/>
                </a:rPr>
                <a:t>lẽ</a:t>
              </a:r>
              <a:endParaRPr lang="en-US" sz="3963" dirty="0">
                <a:solidFill>
                  <a:srgbClr val="532324"/>
                </a:solidFill>
                <a:latin typeface="Roboto Condensed Bold"/>
              </a:endParaRPr>
            </a:p>
            <a:p>
              <a:pPr algn="ctr">
                <a:lnSpc>
                  <a:spcPts val="5548"/>
                </a:lnSpc>
              </a:pPr>
              <a:r>
                <a:rPr lang="en-US" sz="3963" dirty="0" err="1">
                  <a:solidFill>
                    <a:srgbClr val="532324"/>
                  </a:solidFill>
                  <a:latin typeface="Roboto Condensed"/>
                </a:rPr>
                <a:t>Là</a:t>
              </a:r>
              <a:r>
                <a:rPr lang="en-US" sz="3963" dirty="0">
                  <a:solidFill>
                    <a:srgbClr val="532324"/>
                  </a:solidFill>
                  <a:latin typeface="Roboto Condensed"/>
                </a:rPr>
                <a:t> </a:t>
              </a:r>
              <a:r>
                <a:rPr lang="en-US" sz="3963" dirty="0" err="1">
                  <a:solidFill>
                    <a:srgbClr val="532324"/>
                  </a:solidFill>
                  <a:latin typeface="Roboto Condensed"/>
                </a:rPr>
                <a:t>những</a:t>
              </a:r>
              <a:r>
                <a:rPr lang="en-US" sz="3963" dirty="0">
                  <a:solidFill>
                    <a:srgbClr val="532324"/>
                  </a:solidFill>
                  <a:latin typeface="Roboto Condensed"/>
                </a:rPr>
                <a:t> </a:t>
              </a:r>
              <a:r>
                <a:rPr lang="en-US" sz="3963" dirty="0" err="1">
                  <a:solidFill>
                    <a:srgbClr val="532324"/>
                  </a:solidFill>
                  <a:latin typeface="Roboto Condensed"/>
                </a:rPr>
                <a:t>lí</a:t>
              </a:r>
              <a:r>
                <a:rPr lang="en-US" sz="3963" dirty="0">
                  <a:solidFill>
                    <a:srgbClr val="532324"/>
                  </a:solidFill>
                  <a:latin typeface="Roboto Condensed"/>
                </a:rPr>
                <a:t> </a:t>
              </a:r>
              <a:r>
                <a:rPr lang="en-US" sz="3963" dirty="0" err="1">
                  <a:solidFill>
                    <a:srgbClr val="532324"/>
                  </a:solidFill>
                  <a:latin typeface="Roboto Condensed"/>
                </a:rPr>
                <a:t>giải</a:t>
              </a:r>
              <a:r>
                <a:rPr lang="en-US" sz="3963" dirty="0">
                  <a:solidFill>
                    <a:srgbClr val="532324"/>
                  </a:solidFill>
                  <a:latin typeface="Roboto Condensed"/>
                </a:rPr>
                <a:t>, </a:t>
              </a:r>
              <a:r>
                <a:rPr lang="en-US" sz="3963" dirty="0" err="1">
                  <a:solidFill>
                    <a:srgbClr val="532324"/>
                  </a:solidFill>
                  <a:latin typeface="Roboto Condensed"/>
                </a:rPr>
                <a:t>phân</a:t>
              </a:r>
              <a:r>
                <a:rPr lang="en-US" sz="3963" dirty="0">
                  <a:solidFill>
                    <a:srgbClr val="532324"/>
                  </a:solidFill>
                  <a:latin typeface="Roboto Condensed"/>
                </a:rPr>
                <a:t> </a:t>
              </a:r>
              <a:r>
                <a:rPr lang="en-US" sz="3963" dirty="0" err="1">
                  <a:solidFill>
                    <a:srgbClr val="532324"/>
                  </a:solidFill>
                  <a:latin typeface="Roboto Condensed"/>
                </a:rPr>
                <a:t>tích</a:t>
              </a:r>
              <a:r>
                <a:rPr lang="en-US" sz="3963" dirty="0">
                  <a:solidFill>
                    <a:srgbClr val="532324"/>
                  </a:solidFill>
                  <a:latin typeface="Roboto Condensed"/>
                </a:rPr>
                <a:t> </a:t>
              </a:r>
              <a:r>
                <a:rPr lang="en-US" sz="3963" dirty="0" err="1">
                  <a:solidFill>
                    <a:srgbClr val="532324"/>
                  </a:solidFill>
                  <a:latin typeface="Roboto Condensed"/>
                </a:rPr>
                <a:t>để</a:t>
              </a:r>
              <a:r>
                <a:rPr lang="en-US" sz="3963" dirty="0">
                  <a:solidFill>
                    <a:srgbClr val="532324"/>
                  </a:solidFill>
                  <a:latin typeface="Roboto Condensed"/>
                </a:rPr>
                <a:t> </a:t>
              </a:r>
              <a:r>
                <a:rPr lang="en-US" sz="3963" dirty="0" err="1">
                  <a:solidFill>
                    <a:srgbClr val="532324"/>
                  </a:solidFill>
                  <a:latin typeface="Roboto Condensed"/>
                </a:rPr>
                <a:t>làm</a:t>
              </a:r>
              <a:r>
                <a:rPr lang="en-US" sz="3963" dirty="0">
                  <a:solidFill>
                    <a:srgbClr val="532324"/>
                  </a:solidFill>
                  <a:latin typeface="Roboto Condensed"/>
                </a:rPr>
                <a:t> </a:t>
              </a:r>
              <a:r>
                <a:rPr lang="en-US" sz="3963" dirty="0" err="1">
                  <a:solidFill>
                    <a:srgbClr val="532324"/>
                  </a:solidFill>
                  <a:latin typeface="Roboto Condensed"/>
                </a:rPr>
                <a:t>rõ</a:t>
              </a:r>
              <a:r>
                <a:rPr lang="en-US" sz="3963" dirty="0">
                  <a:solidFill>
                    <a:srgbClr val="532324"/>
                  </a:solidFill>
                  <a:latin typeface="Roboto Condensed"/>
                </a:rPr>
                <a:t> </a:t>
              </a:r>
              <a:r>
                <a:rPr lang="en-US" sz="3963" dirty="0" err="1">
                  <a:solidFill>
                    <a:srgbClr val="532324"/>
                  </a:solidFill>
                  <a:latin typeface="Roboto Condensed"/>
                </a:rPr>
                <a:t>cho</a:t>
              </a:r>
              <a:r>
                <a:rPr lang="en-US" sz="3963" dirty="0">
                  <a:solidFill>
                    <a:srgbClr val="532324"/>
                  </a:solidFill>
                  <a:latin typeface="Roboto Condensed"/>
                </a:rPr>
                <a:t> ý </a:t>
              </a:r>
              <a:r>
                <a:rPr lang="en-US" sz="3963" dirty="0" err="1">
                  <a:solidFill>
                    <a:srgbClr val="532324"/>
                  </a:solidFill>
                  <a:latin typeface="Roboto Condensed"/>
                </a:rPr>
                <a:t>kiến</a:t>
              </a:r>
              <a:endParaRPr lang="en-US" sz="3963" dirty="0">
                <a:solidFill>
                  <a:srgbClr val="532324"/>
                </a:solidFill>
                <a:latin typeface="Roboto Condensed"/>
              </a:endParaRPr>
            </a:p>
          </p:txBody>
        </p:sp>
      </p:grpSp>
      <p:sp>
        <p:nvSpPr>
          <p:cNvPr id="12" name="TextBox 12"/>
          <p:cNvSpPr txBox="1"/>
          <p:nvPr/>
        </p:nvSpPr>
        <p:spPr>
          <a:xfrm>
            <a:off x="813197" y="1421264"/>
            <a:ext cx="7752457" cy="1190631"/>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9Slide07 SVNUT Triumph Press"/>
              </a:rPr>
              <a:t>2. Lí lẽ và bằng chứng</a:t>
            </a:r>
          </a:p>
        </p:txBody>
      </p:sp>
      <p:sp>
        <p:nvSpPr>
          <p:cNvPr id="13" name="Freeform 13"/>
          <p:cNvSpPr/>
          <p:nvPr/>
        </p:nvSpPr>
        <p:spPr>
          <a:xfrm>
            <a:off x="11719560" y="-160849"/>
            <a:ext cx="6777421" cy="3371962"/>
          </a:xfrm>
          <a:custGeom>
            <a:avLst/>
            <a:gdLst/>
            <a:ahLst/>
            <a:cxnLst/>
            <a:rect l="l" t="t" r="r" b="b"/>
            <a:pathLst>
              <a:path w="6777421" h="3371962">
                <a:moveTo>
                  <a:pt x="0" y="0"/>
                </a:moveTo>
                <a:lnTo>
                  <a:pt x="6777421" y="0"/>
                </a:lnTo>
                <a:lnTo>
                  <a:pt x="6777421" y="3371962"/>
                </a:lnTo>
                <a:lnTo>
                  <a:pt x="0" y="3371962"/>
                </a:lnTo>
                <a:lnTo>
                  <a:pt x="0" y="0"/>
                </a:lnTo>
                <a:close/>
              </a:path>
            </a:pathLst>
          </a:custGeom>
          <a:blipFill>
            <a:blip r:embed="rId7"/>
            <a:stretch>
              <a:fillRect/>
            </a:stretch>
          </a:blipFill>
        </p:spPr>
        <p:txBody>
          <a:bodyPr/>
          <a:lstStyle/>
          <a:p>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1303"/>
            <a:ext cx="18288000" cy="10285696"/>
          </a:xfrm>
          <a:custGeom>
            <a:avLst/>
            <a:gdLst/>
            <a:ahLst/>
            <a:cxnLst/>
            <a:rect l="l" t="t" r="r" b="b"/>
            <a:pathLst>
              <a:path w="18288000" h="10285696">
                <a:moveTo>
                  <a:pt x="0" y="0"/>
                </a:moveTo>
                <a:lnTo>
                  <a:pt x="18288000" y="0"/>
                </a:lnTo>
                <a:lnTo>
                  <a:pt x="18288000" y="10285697"/>
                </a:lnTo>
                <a:lnTo>
                  <a:pt x="0" y="10285697"/>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8141571" y="4248093"/>
            <a:ext cx="2709165" cy="1300206"/>
            <a:chOff x="0" y="0"/>
            <a:chExt cx="713525" cy="342441"/>
          </a:xfrm>
        </p:grpSpPr>
        <p:sp>
          <p:nvSpPr>
            <p:cNvPr id="5" name="Freeform 5"/>
            <p:cNvSpPr/>
            <p:nvPr/>
          </p:nvSpPr>
          <p:spPr>
            <a:xfrm>
              <a:off x="0" y="0"/>
              <a:ext cx="713525" cy="342441"/>
            </a:xfrm>
            <a:custGeom>
              <a:avLst/>
              <a:gdLst/>
              <a:ahLst/>
              <a:cxnLst/>
              <a:rect l="l" t="t" r="r" b="b"/>
              <a:pathLst>
                <a:path w="713525" h="342441">
                  <a:moveTo>
                    <a:pt x="94303" y="0"/>
                  </a:moveTo>
                  <a:lnTo>
                    <a:pt x="619221" y="0"/>
                  </a:lnTo>
                  <a:cubicBezTo>
                    <a:pt x="644232" y="0"/>
                    <a:pt x="668219" y="9936"/>
                    <a:pt x="685904" y="27621"/>
                  </a:cubicBezTo>
                  <a:cubicBezTo>
                    <a:pt x="703589" y="45306"/>
                    <a:pt x="713525" y="69293"/>
                    <a:pt x="713525" y="94303"/>
                  </a:cubicBezTo>
                  <a:lnTo>
                    <a:pt x="713525" y="248138"/>
                  </a:lnTo>
                  <a:cubicBezTo>
                    <a:pt x="713525" y="273148"/>
                    <a:pt x="703589" y="297135"/>
                    <a:pt x="685904" y="314820"/>
                  </a:cubicBezTo>
                  <a:cubicBezTo>
                    <a:pt x="668219" y="332505"/>
                    <a:pt x="644232" y="342441"/>
                    <a:pt x="619221" y="342441"/>
                  </a:cubicBezTo>
                  <a:lnTo>
                    <a:pt x="94303" y="342441"/>
                  </a:lnTo>
                  <a:cubicBezTo>
                    <a:pt x="69293" y="342441"/>
                    <a:pt x="45306" y="332505"/>
                    <a:pt x="27621" y="314820"/>
                  </a:cubicBezTo>
                  <a:cubicBezTo>
                    <a:pt x="9936" y="297135"/>
                    <a:pt x="0" y="273148"/>
                    <a:pt x="0" y="248138"/>
                  </a:cubicBezTo>
                  <a:lnTo>
                    <a:pt x="0" y="94303"/>
                  </a:lnTo>
                  <a:cubicBezTo>
                    <a:pt x="0" y="69293"/>
                    <a:pt x="9936" y="45306"/>
                    <a:pt x="27621" y="27621"/>
                  </a:cubicBezTo>
                  <a:cubicBezTo>
                    <a:pt x="45306" y="9936"/>
                    <a:pt x="69293" y="0"/>
                    <a:pt x="9430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7" name="Group 7"/>
          <p:cNvGrpSpPr/>
          <p:nvPr/>
        </p:nvGrpSpPr>
        <p:grpSpPr>
          <a:xfrm>
            <a:off x="3859275" y="6047437"/>
            <a:ext cx="2709165" cy="1300206"/>
            <a:chOff x="0" y="0"/>
            <a:chExt cx="713525" cy="342441"/>
          </a:xfrm>
        </p:grpSpPr>
        <p:sp>
          <p:nvSpPr>
            <p:cNvPr id="8" name="Freeform 8"/>
            <p:cNvSpPr/>
            <p:nvPr/>
          </p:nvSpPr>
          <p:spPr>
            <a:xfrm>
              <a:off x="0" y="0"/>
              <a:ext cx="713525" cy="342441"/>
            </a:xfrm>
            <a:custGeom>
              <a:avLst/>
              <a:gdLst/>
              <a:ahLst/>
              <a:cxnLst/>
              <a:rect l="l" t="t" r="r" b="b"/>
              <a:pathLst>
                <a:path w="713525" h="342441">
                  <a:moveTo>
                    <a:pt x="94303" y="0"/>
                  </a:moveTo>
                  <a:lnTo>
                    <a:pt x="619221" y="0"/>
                  </a:lnTo>
                  <a:cubicBezTo>
                    <a:pt x="644232" y="0"/>
                    <a:pt x="668219" y="9936"/>
                    <a:pt x="685904" y="27621"/>
                  </a:cubicBezTo>
                  <a:cubicBezTo>
                    <a:pt x="703589" y="45306"/>
                    <a:pt x="713525" y="69293"/>
                    <a:pt x="713525" y="94303"/>
                  </a:cubicBezTo>
                  <a:lnTo>
                    <a:pt x="713525" y="248138"/>
                  </a:lnTo>
                  <a:cubicBezTo>
                    <a:pt x="713525" y="273148"/>
                    <a:pt x="703589" y="297135"/>
                    <a:pt x="685904" y="314820"/>
                  </a:cubicBezTo>
                  <a:cubicBezTo>
                    <a:pt x="668219" y="332505"/>
                    <a:pt x="644232" y="342441"/>
                    <a:pt x="619221" y="342441"/>
                  </a:cubicBezTo>
                  <a:lnTo>
                    <a:pt x="94303" y="342441"/>
                  </a:lnTo>
                  <a:cubicBezTo>
                    <a:pt x="69293" y="342441"/>
                    <a:pt x="45306" y="332505"/>
                    <a:pt x="27621" y="314820"/>
                  </a:cubicBezTo>
                  <a:cubicBezTo>
                    <a:pt x="9936" y="297135"/>
                    <a:pt x="0" y="273148"/>
                    <a:pt x="0" y="248138"/>
                  </a:cubicBezTo>
                  <a:lnTo>
                    <a:pt x="0" y="94303"/>
                  </a:lnTo>
                  <a:cubicBezTo>
                    <a:pt x="0" y="69293"/>
                    <a:pt x="9936" y="45306"/>
                    <a:pt x="27621" y="27621"/>
                  </a:cubicBezTo>
                  <a:cubicBezTo>
                    <a:pt x="45306" y="9936"/>
                    <a:pt x="69293" y="0"/>
                    <a:pt x="9430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10" name="Group 10"/>
          <p:cNvGrpSpPr/>
          <p:nvPr/>
        </p:nvGrpSpPr>
        <p:grpSpPr>
          <a:xfrm>
            <a:off x="11859997" y="6047437"/>
            <a:ext cx="2709165" cy="1300206"/>
            <a:chOff x="0" y="0"/>
            <a:chExt cx="713525" cy="342441"/>
          </a:xfrm>
        </p:grpSpPr>
        <p:sp>
          <p:nvSpPr>
            <p:cNvPr id="11" name="Freeform 11"/>
            <p:cNvSpPr/>
            <p:nvPr/>
          </p:nvSpPr>
          <p:spPr>
            <a:xfrm>
              <a:off x="0" y="0"/>
              <a:ext cx="713525" cy="342441"/>
            </a:xfrm>
            <a:custGeom>
              <a:avLst/>
              <a:gdLst/>
              <a:ahLst/>
              <a:cxnLst/>
              <a:rect l="l" t="t" r="r" b="b"/>
              <a:pathLst>
                <a:path w="713525" h="342441">
                  <a:moveTo>
                    <a:pt x="94303" y="0"/>
                  </a:moveTo>
                  <a:lnTo>
                    <a:pt x="619221" y="0"/>
                  </a:lnTo>
                  <a:cubicBezTo>
                    <a:pt x="644232" y="0"/>
                    <a:pt x="668219" y="9936"/>
                    <a:pt x="685904" y="27621"/>
                  </a:cubicBezTo>
                  <a:cubicBezTo>
                    <a:pt x="703589" y="45306"/>
                    <a:pt x="713525" y="69293"/>
                    <a:pt x="713525" y="94303"/>
                  </a:cubicBezTo>
                  <a:lnTo>
                    <a:pt x="713525" y="248138"/>
                  </a:lnTo>
                  <a:cubicBezTo>
                    <a:pt x="713525" y="273148"/>
                    <a:pt x="703589" y="297135"/>
                    <a:pt x="685904" y="314820"/>
                  </a:cubicBezTo>
                  <a:cubicBezTo>
                    <a:pt x="668219" y="332505"/>
                    <a:pt x="644232" y="342441"/>
                    <a:pt x="619221" y="342441"/>
                  </a:cubicBezTo>
                  <a:lnTo>
                    <a:pt x="94303" y="342441"/>
                  </a:lnTo>
                  <a:cubicBezTo>
                    <a:pt x="69293" y="342441"/>
                    <a:pt x="45306" y="332505"/>
                    <a:pt x="27621" y="314820"/>
                  </a:cubicBezTo>
                  <a:cubicBezTo>
                    <a:pt x="9936" y="297135"/>
                    <a:pt x="0" y="273148"/>
                    <a:pt x="0" y="248138"/>
                  </a:cubicBezTo>
                  <a:lnTo>
                    <a:pt x="0" y="94303"/>
                  </a:lnTo>
                  <a:cubicBezTo>
                    <a:pt x="0" y="69293"/>
                    <a:pt x="9936" y="45306"/>
                    <a:pt x="27621" y="27621"/>
                  </a:cubicBezTo>
                  <a:cubicBezTo>
                    <a:pt x="45306" y="9936"/>
                    <a:pt x="69293" y="0"/>
                    <a:pt x="9430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13" name="Group 13"/>
          <p:cNvGrpSpPr/>
          <p:nvPr/>
        </p:nvGrpSpPr>
        <p:grpSpPr>
          <a:xfrm>
            <a:off x="1405885" y="7779352"/>
            <a:ext cx="2709165" cy="1300206"/>
            <a:chOff x="0" y="0"/>
            <a:chExt cx="713525" cy="342441"/>
          </a:xfrm>
        </p:grpSpPr>
        <p:sp>
          <p:nvSpPr>
            <p:cNvPr id="14" name="Freeform 14"/>
            <p:cNvSpPr/>
            <p:nvPr/>
          </p:nvSpPr>
          <p:spPr>
            <a:xfrm>
              <a:off x="0" y="0"/>
              <a:ext cx="713525" cy="342441"/>
            </a:xfrm>
            <a:custGeom>
              <a:avLst/>
              <a:gdLst/>
              <a:ahLst/>
              <a:cxnLst/>
              <a:rect l="l" t="t" r="r" b="b"/>
              <a:pathLst>
                <a:path w="713525" h="342441">
                  <a:moveTo>
                    <a:pt x="94303" y="0"/>
                  </a:moveTo>
                  <a:lnTo>
                    <a:pt x="619221" y="0"/>
                  </a:lnTo>
                  <a:cubicBezTo>
                    <a:pt x="644232" y="0"/>
                    <a:pt x="668219" y="9936"/>
                    <a:pt x="685904" y="27621"/>
                  </a:cubicBezTo>
                  <a:cubicBezTo>
                    <a:pt x="703589" y="45306"/>
                    <a:pt x="713525" y="69293"/>
                    <a:pt x="713525" y="94303"/>
                  </a:cubicBezTo>
                  <a:lnTo>
                    <a:pt x="713525" y="248138"/>
                  </a:lnTo>
                  <a:cubicBezTo>
                    <a:pt x="713525" y="273148"/>
                    <a:pt x="703589" y="297135"/>
                    <a:pt x="685904" y="314820"/>
                  </a:cubicBezTo>
                  <a:cubicBezTo>
                    <a:pt x="668219" y="332505"/>
                    <a:pt x="644232" y="342441"/>
                    <a:pt x="619221" y="342441"/>
                  </a:cubicBezTo>
                  <a:lnTo>
                    <a:pt x="94303" y="342441"/>
                  </a:lnTo>
                  <a:cubicBezTo>
                    <a:pt x="69293" y="342441"/>
                    <a:pt x="45306" y="332505"/>
                    <a:pt x="27621" y="314820"/>
                  </a:cubicBezTo>
                  <a:cubicBezTo>
                    <a:pt x="9936" y="297135"/>
                    <a:pt x="0" y="273148"/>
                    <a:pt x="0" y="248138"/>
                  </a:cubicBezTo>
                  <a:lnTo>
                    <a:pt x="0" y="94303"/>
                  </a:lnTo>
                  <a:cubicBezTo>
                    <a:pt x="0" y="69293"/>
                    <a:pt x="9936" y="45306"/>
                    <a:pt x="27621" y="27621"/>
                  </a:cubicBezTo>
                  <a:cubicBezTo>
                    <a:pt x="45306" y="9936"/>
                    <a:pt x="69293" y="0"/>
                    <a:pt x="9430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16" name="Group 16"/>
          <p:cNvGrpSpPr/>
          <p:nvPr/>
        </p:nvGrpSpPr>
        <p:grpSpPr>
          <a:xfrm>
            <a:off x="6094490" y="7790454"/>
            <a:ext cx="2709165" cy="1300206"/>
            <a:chOff x="0" y="0"/>
            <a:chExt cx="713525" cy="342441"/>
          </a:xfrm>
        </p:grpSpPr>
        <p:sp>
          <p:nvSpPr>
            <p:cNvPr id="17" name="Freeform 17"/>
            <p:cNvSpPr/>
            <p:nvPr/>
          </p:nvSpPr>
          <p:spPr>
            <a:xfrm>
              <a:off x="0" y="0"/>
              <a:ext cx="713525" cy="342441"/>
            </a:xfrm>
            <a:custGeom>
              <a:avLst/>
              <a:gdLst/>
              <a:ahLst/>
              <a:cxnLst/>
              <a:rect l="l" t="t" r="r" b="b"/>
              <a:pathLst>
                <a:path w="713525" h="342441">
                  <a:moveTo>
                    <a:pt x="94303" y="0"/>
                  </a:moveTo>
                  <a:lnTo>
                    <a:pt x="619221" y="0"/>
                  </a:lnTo>
                  <a:cubicBezTo>
                    <a:pt x="644232" y="0"/>
                    <a:pt x="668219" y="9936"/>
                    <a:pt x="685904" y="27621"/>
                  </a:cubicBezTo>
                  <a:cubicBezTo>
                    <a:pt x="703589" y="45306"/>
                    <a:pt x="713525" y="69293"/>
                    <a:pt x="713525" y="94303"/>
                  </a:cubicBezTo>
                  <a:lnTo>
                    <a:pt x="713525" y="248138"/>
                  </a:lnTo>
                  <a:cubicBezTo>
                    <a:pt x="713525" y="273148"/>
                    <a:pt x="703589" y="297135"/>
                    <a:pt x="685904" y="314820"/>
                  </a:cubicBezTo>
                  <a:cubicBezTo>
                    <a:pt x="668219" y="332505"/>
                    <a:pt x="644232" y="342441"/>
                    <a:pt x="619221" y="342441"/>
                  </a:cubicBezTo>
                  <a:lnTo>
                    <a:pt x="94303" y="342441"/>
                  </a:lnTo>
                  <a:cubicBezTo>
                    <a:pt x="69293" y="342441"/>
                    <a:pt x="45306" y="332505"/>
                    <a:pt x="27621" y="314820"/>
                  </a:cubicBezTo>
                  <a:cubicBezTo>
                    <a:pt x="9936" y="297135"/>
                    <a:pt x="0" y="273148"/>
                    <a:pt x="0" y="248138"/>
                  </a:cubicBezTo>
                  <a:lnTo>
                    <a:pt x="0" y="94303"/>
                  </a:lnTo>
                  <a:cubicBezTo>
                    <a:pt x="0" y="69293"/>
                    <a:pt x="9936" y="45306"/>
                    <a:pt x="27621" y="27621"/>
                  </a:cubicBezTo>
                  <a:cubicBezTo>
                    <a:pt x="45306" y="9936"/>
                    <a:pt x="69293" y="0"/>
                    <a:pt x="9430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8" name="TextBox 18"/>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19" name="Group 19"/>
          <p:cNvGrpSpPr/>
          <p:nvPr/>
        </p:nvGrpSpPr>
        <p:grpSpPr>
          <a:xfrm>
            <a:off x="9813304" y="7779352"/>
            <a:ext cx="2709165" cy="1300206"/>
            <a:chOff x="0" y="0"/>
            <a:chExt cx="713525" cy="342441"/>
          </a:xfrm>
        </p:grpSpPr>
        <p:sp>
          <p:nvSpPr>
            <p:cNvPr id="20" name="Freeform 20"/>
            <p:cNvSpPr/>
            <p:nvPr/>
          </p:nvSpPr>
          <p:spPr>
            <a:xfrm>
              <a:off x="0" y="0"/>
              <a:ext cx="713525" cy="342441"/>
            </a:xfrm>
            <a:custGeom>
              <a:avLst/>
              <a:gdLst/>
              <a:ahLst/>
              <a:cxnLst/>
              <a:rect l="l" t="t" r="r" b="b"/>
              <a:pathLst>
                <a:path w="713525" h="342441">
                  <a:moveTo>
                    <a:pt x="94303" y="0"/>
                  </a:moveTo>
                  <a:lnTo>
                    <a:pt x="619221" y="0"/>
                  </a:lnTo>
                  <a:cubicBezTo>
                    <a:pt x="644232" y="0"/>
                    <a:pt x="668219" y="9936"/>
                    <a:pt x="685904" y="27621"/>
                  </a:cubicBezTo>
                  <a:cubicBezTo>
                    <a:pt x="703589" y="45306"/>
                    <a:pt x="713525" y="69293"/>
                    <a:pt x="713525" y="94303"/>
                  </a:cubicBezTo>
                  <a:lnTo>
                    <a:pt x="713525" y="248138"/>
                  </a:lnTo>
                  <a:cubicBezTo>
                    <a:pt x="713525" y="273148"/>
                    <a:pt x="703589" y="297135"/>
                    <a:pt x="685904" y="314820"/>
                  </a:cubicBezTo>
                  <a:cubicBezTo>
                    <a:pt x="668219" y="332505"/>
                    <a:pt x="644232" y="342441"/>
                    <a:pt x="619221" y="342441"/>
                  </a:cubicBezTo>
                  <a:lnTo>
                    <a:pt x="94303" y="342441"/>
                  </a:lnTo>
                  <a:cubicBezTo>
                    <a:pt x="69293" y="342441"/>
                    <a:pt x="45306" y="332505"/>
                    <a:pt x="27621" y="314820"/>
                  </a:cubicBezTo>
                  <a:cubicBezTo>
                    <a:pt x="9936" y="297135"/>
                    <a:pt x="0" y="273148"/>
                    <a:pt x="0" y="248138"/>
                  </a:cubicBezTo>
                  <a:lnTo>
                    <a:pt x="0" y="94303"/>
                  </a:lnTo>
                  <a:cubicBezTo>
                    <a:pt x="0" y="69293"/>
                    <a:pt x="9936" y="45306"/>
                    <a:pt x="27621" y="27621"/>
                  </a:cubicBezTo>
                  <a:cubicBezTo>
                    <a:pt x="45306" y="9936"/>
                    <a:pt x="69293" y="0"/>
                    <a:pt x="9430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22" name="Group 22"/>
          <p:cNvGrpSpPr/>
          <p:nvPr/>
        </p:nvGrpSpPr>
        <p:grpSpPr>
          <a:xfrm>
            <a:off x="13919211" y="7748869"/>
            <a:ext cx="2709165" cy="1300206"/>
            <a:chOff x="0" y="0"/>
            <a:chExt cx="713525" cy="342441"/>
          </a:xfrm>
        </p:grpSpPr>
        <p:sp>
          <p:nvSpPr>
            <p:cNvPr id="23" name="Freeform 23"/>
            <p:cNvSpPr/>
            <p:nvPr/>
          </p:nvSpPr>
          <p:spPr>
            <a:xfrm>
              <a:off x="0" y="0"/>
              <a:ext cx="713525" cy="342441"/>
            </a:xfrm>
            <a:custGeom>
              <a:avLst/>
              <a:gdLst/>
              <a:ahLst/>
              <a:cxnLst/>
              <a:rect l="l" t="t" r="r" b="b"/>
              <a:pathLst>
                <a:path w="713525" h="342441">
                  <a:moveTo>
                    <a:pt x="94303" y="0"/>
                  </a:moveTo>
                  <a:lnTo>
                    <a:pt x="619221" y="0"/>
                  </a:lnTo>
                  <a:cubicBezTo>
                    <a:pt x="644232" y="0"/>
                    <a:pt x="668219" y="9936"/>
                    <a:pt x="685904" y="27621"/>
                  </a:cubicBezTo>
                  <a:cubicBezTo>
                    <a:pt x="703589" y="45306"/>
                    <a:pt x="713525" y="69293"/>
                    <a:pt x="713525" y="94303"/>
                  </a:cubicBezTo>
                  <a:lnTo>
                    <a:pt x="713525" y="248138"/>
                  </a:lnTo>
                  <a:cubicBezTo>
                    <a:pt x="713525" y="273148"/>
                    <a:pt x="703589" y="297135"/>
                    <a:pt x="685904" y="314820"/>
                  </a:cubicBezTo>
                  <a:cubicBezTo>
                    <a:pt x="668219" y="332505"/>
                    <a:pt x="644232" y="342441"/>
                    <a:pt x="619221" y="342441"/>
                  </a:cubicBezTo>
                  <a:lnTo>
                    <a:pt x="94303" y="342441"/>
                  </a:lnTo>
                  <a:cubicBezTo>
                    <a:pt x="69293" y="342441"/>
                    <a:pt x="45306" y="332505"/>
                    <a:pt x="27621" y="314820"/>
                  </a:cubicBezTo>
                  <a:cubicBezTo>
                    <a:pt x="9936" y="297135"/>
                    <a:pt x="0" y="273148"/>
                    <a:pt x="0" y="248138"/>
                  </a:cubicBezTo>
                  <a:lnTo>
                    <a:pt x="0" y="94303"/>
                  </a:lnTo>
                  <a:cubicBezTo>
                    <a:pt x="0" y="69293"/>
                    <a:pt x="9936" y="45306"/>
                    <a:pt x="27621" y="27621"/>
                  </a:cubicBezTo>
                  <a:cubicBezTo>
                    <a:pt x="45306" y="9936"/>
                    <a:pt x="69293" y="0"/>
                    <a:pt x="9430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24" name="TextBox 24"/>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25" name="Freeform 25"/>
          <p:cNvSpPr/>
          <p:nvPr/>
        </p:nvSpPr>
        <p:spPr>
          <a:xfrm>
            <a:off x="1425856" y="2757389"/>
            <a:ext cx="15523321" cy="1413027"/>
          </a:xfrm>
          <a:custGeom>
            <a:avLst/>
            <a:gdLst/>
            <a:ahLst/>
            <a:cxnLst/>
            <a:rect l="l" t="t" r="r" b="b"/>
            <a:pathLst>
              <a:path w="15523321" h="1413027">
                <a:moveTo>
                  <a:pt x="0" y="0"/>
                </a:moveTo>
                <a:lnTo>
                  <a:pt x="15523321" y="0"/>
                </a:lnTo>
                <a:lnTo>
                  <a:pt x="15523321" y="1413027"/>
                </a:lnTo>
                <a:lnTo>
                  <a:pt x="0" y="1413027"/>
                </a:lnTo>
                <a:lnTo>
                  <a:pt x="0" y="0"/>
                </a:lnTo>
                <a:close/>
              </a:path>
            </a:pathLst>
          </a:custGeom>
          <a:blipFill>
            <a:blip r:embed="rId3">
              <a:extLst>
                <a:ext uri="{96DAC541-7B7A-43D3-8B79-37D633B846F1}">
                  <asvg:svgBlip xmlns:asvg="http://schemas.microsoft.com/office/drawing/2016/SVG/main" r:embed="rId4"/>
                </a:ext>
              </a:extLst>
            </a:blip>
            <a:stretch>
              <a:fillRect b="-79893"/>
            </a:stretch>
          </a:blipFill>
        </p:spPr>
        <p:txBody>
          <a:bodyPr/>
          <a:lstStyle/>
          <a:p>
            <a:endParaRPr lang="en-US"/>
          </a:p>
        </p:txBody>
      </p:sp>
      <p:sp>
        <p:nvSpPr>
          <p:cNvPr id="26" name="TextBox 26"/>
          <p:cNvSpPr txBox="1"/>
          <p:nvPr/>
        </p:nvSpPr>
        <p:spPr>
          <a:xfrm>
            <a:off x="813197" y="465593"/>
            <a:ext cx="12871819" cy="1059539"/>
          </a:xfrm>
          <a:prstGeom prst="rect">
            <a:avLst/>
          </a:prstGeom>
        </p:spPr>
        <p:txBody>
          <a:bodyPr lIns="0" tIns="0" rIns="0" bIns="0" rtlCol="0" anchor="t">
            <a:spAutoFit/>
          </a:bodyPr>
          <a:lstStyle/>
          <a:p>
            <a:pPr>
              <a:lnSpc>
                <a:spcPts val="8540"/>
              </a:lnSpc>
            </a:pPr>
            <a:r>
              <a:rPr lang="en-US" sz="6569">
                <a:solidFill>
                  <a:srgbClr val="FA6E59"/>
                </a:solidFill>
                <a:latin typeface="Fraunces Bold"/>
              </a:rPr>
              <a:t>I. TRI THỨC ĐỌC HIỂU</a:t>
            </a:r>
          </a:p>
        </p:txBody>
      </p:sp>
      <p:sp>
        <p:nvSpPr>
          <p:cNvPr id="27" name="TextBox 27"/>
          <p:cNvSpPr txBox="1"/>
          <p:nvPr/>
        </p:nvSpPr>
        <p:spPr>
          <a:xfrm>
            <a:off x="897960" y="1403070"/>
            <a:ext cx="7752457" cy="1190631"/>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9Slide07 SVNUT Triumph Press"/>
              </a:rPr>
              <a:t>2. Lí lẽ và bằng chứng</a:t>
            </a:r>
          </a:p>
        </p:txBody>
      </p:sp>
      <p:sp>
        <p:nvSpPr>
          <p:cNvPr id="28" name="TextBox 28"/>
          <p:cNvSpPr txBox="1"/>
          <p:nvPr/>
        </p:nvSpPr>
        <p:spPr>
          <a:xfrm>
            <a:off x="8765196" y="4509953"/>
            <a:ext cx="2402690" cy="615950"/>
          </a:xfrm>
          <a:prstGeom prst="rect">
            <a:avLst/>
          </a:prstGeom>
        </p:spPr>
        <p:txBody>
          <a:bodyPr lIns="0" tIns="0" rIns="0" bIns="0" rtlCol="0" anchor="t">
            <a:spAutoFit/>
          </a:bodyPr>
          <a:lstStyle/>
          <a:p>
            <a:pPr algn="just">
              <a:lnSpc>
                <a:spcPts val="4900"/>
              </a:lnSpc>
            </a:pPr>
            <a:r>
              <a:rPr lang="en-US" sz="3500" dirty="0" err="1">
                <a:solidFill>
                  <a:srgbClr val="532324"/>
                </a:solidFill>
                <a:latin typeface="Roboto Condensed"/>
              </a:rPr>
              <a:t>Luận</a:t>
            </a:r>
            <a:r>
              <a:rPr lang="en-US" sz="3500" dirty="0">
                <a:solidFill>
                  <a:srgbClr val="532324"/>
                </a:solidFill>
                <a:latin typeface="Roboto Condensed"/>
              </a:rPr>
              <a:t> </a:t>
            </a:r>
            <a:r>
              <a:rPr lang="en-US" sz="3500" dirty="0" err="1">
                <a:solidFill>
                  <a:srgbClr val="532324"/>
                </a:solidFill>
                <a:latin typeface="Roboto Condensed"/>
              </a:rPr>
              <a:t>đề</a:t>
            </a:r>
            <a:endParaRPr lang="en-US" sz="3500" dirty="0">
              <a:solidFill>
                <a:srgbClr val="532324"/>
              </a:solidFill>
              <a:latin typeface="Roboto Condensed"/>
            </a:endParaRPr>
          </a:p>
        </p:txBody>
      </p:sp>
      <p:sp>
        <p:nvSpPr>
          <p:cNvPr id="29" name="TextBox 29"/>
          <p:cNvSpPr txBox="1"/>
          <p:nvPr/>
        </p:nvSpPr>
        <p:spPr>
          <a:xfrm>
            <a:off x="4120303" y="6346703"/>
            <a:ext cx="2709165" cy="615950"/>
          </a:xfrm>
          <a:prstGeom prst="rect">
            <a:avLst/>
          </a:prstGeom>
        </p:spPr>
        <p:txBody>
          <a:bodyPr lIns="0" tIns="0" rIns="0" bIns="0" rtlCol="0" anchor="t">
            <a:spAutoFit/>
          </a:bodyPr>
          <a:lstStyle/>
          <a:p>
            <a:pPr algn="just">
              <a:lnSpc>
                <a:spcPts val="4900"/>
              </a:lnSpc>
            </a:pPr>
            <a:r>
              <a:rPr lang="en-US" sz="3500" dirty="0" err="1">
                <a:solidFill>
                  <a:srgbClr val="532324"/>
                </a:solidFill>
                <a:latin typeface="Roboto Condensed"/>
              </a:rPr>
              <a:t>Luận</a:t>
            </a:r>
            <a:r>
              <a:rPr lang="en-US" sz="3500" dirty="0">
                <a:solidFill>
                  <a:srgbClr val="532324"/>
                </a:solidFill>
                <a:latin typeface="Roboto Condensed"/>
              </a:rPr>
              <a:t> </a:t>
            </a:r>
            <a:r>
              <a:rPr lang="en-US" sz="3500" dirty="0" err="1">
                <a:solidFill>
                  <a:srgbClr val="532324"/>
                </a:solidFill>
                <a:latin typeface="Roboto Condensed"/>
              </a:rPr>
              <a:t>điểm</a:t>
            </a:r>
            <a:endParaRPr lang="en-US" sz="3500" dirty="0">
              <a:solidFill>
                <a:srgbClr val="532324"/>
              </a:solidFill>
              <a:latin typeface="Roboto Condensed"/>
            </a:endParaRPr>
          </a:p>
        </p:txBody>
      </p:sp>
      <p:sp>
        <p:nvSpPr>
          <p:cNvPr id="30" name="TextBox 30"/>
          <p:cNvSpPr txBox="1"/>
          <p:nvPr/>
        </p:nvSpPr>
        <p:spPr>
          <a:xfrm>
            <a:off x="2280153" y="8182623"/>
            <a:ext cx="2402690" cy="615950"/>
          </a:xfrm>
          <a:prstGeom prst="rect">
            <a:avLst/>
          </a:prstGeom>
        </p:spPr>
        <p:txBody>
          <a:bodyPr lIns="0" tIns="0" rIns="0" bIns="0" rtlCol="0" anchor="t">
            <a:spAutoFit/>
          </a:bodyPr>
          <a:lstStyle/>
          <a:p>
            <a:pPr algn="just">
              <a:lnSpc>
                <a:spcPts val="4900"/>
              </a:lnSpc>
            </a:pPr>
            <a:r>
              <a:rPr lang="en-US" sz="3500" dirty="0" err="1">
                <a:solidFill>
                  <a:srgbClr val="532324"/>
                </a:solidFill>
                <a:latin typeface="Roboto Condensed"/>
              </a:rPr>
              <a:t>Lí</a:t>
            </a:r>
            <a:r>
              <a:rPr lang="en-US" sz="3500" dirty="0">
                <a:solidFill>
                  <a:srgbClr val="532324"/>
                </a:solidFill>
                <a:latin typeface="Roboto Condensed"/>
              </a:rPr>
              <a:t> </a:t>
            </a:r>
            <a:r>
              <a:rPr lang="en-US" sz="3500" dirty="0" err="1">
                <a:solidFill>
                  <a:srgbClr val="532324"/>
                </a:solidFill>
                <a:latin typeface="Roboto Condensed"/>
              </a:rPr>
              <a:t>lẽ</a:t>
            </a:r>
            <a:endParaRPr lang="en-US" sz="3500" dirty="0">
              <a:solidFill>
                <a:srgbClr val="532324"/>
              </a:solidFill>
              <a:latin typeface="Roboto Condensed"/>
            </a:endParaRPr>
          </a:p>
        </p:txBody>
      </p:sp>
      <p:sp>
        <p:nvSpPr>
          <p:cNvPr id="31" name="TextBox 31"/>
          <p:cNvSpPr txBox="1"/>
          <p:nvPr/>
        </p:nvSpPr>
        <p:spPr>
          <a:xfrm>
            <a:off x="6316426" y="8102053"/>
            <a:ext cx="2871090" cy="615950"/>
          </a:xfrm>
          <a:prstGeom prst="rect">
            <a:avLst/>
          </a:prstGeom>
        </p:spPr>
        <p:txBody>
          <a:bodyPr lIns="0" tIns="0" rIns="0" bIns="0" rtlCol="0" anchor="t">
            <a:spAutoFit/>
          </a:bodyPr>
          <a:lstStyle/>
          <a:p>
            <a:pPr algn="just">
              <a:lnSpc>
                <a:spcPts val="4900"/>
              </a:lnSpc>
            </a:pPr>
            <a:r>
              <a:rPr lang="en-US" sz="3500" dirty="0" err="1">
                <a:solidFill>
                  <a:srgbClr val="532324"/>
                </a:solidFill>
                <a:latin typeface="Roboto Condensed"/>
              </a:rPr>
              <a:t>Bằng</a:t>
            </a:r>
            <a:r>
              <a:rPr lang="en-US" sz="3500" dirty="0">
                <a:solidFill>
                  <a:srgbClr val="532324"/>
                </a:solidFill>
                <a:latin typeface="Roboto Condensed"/>
              </a:rPr>
              <a:t> </a:t>
            </a:r>
            <a:r>
              <a:rPr lang="en-US" sz="3500" dirty="0" err="1">
                <a:solidFill>
                  <a:srgbClr val="532324"/>
                </a:solidFill>
                <a:latin typeface="Roboto Condensed"/>
              </a:rPr>
              <a:t>chứng</a:t>
            </a:r>
            <a:endParaRPr lang="en-US" sz="3500" dirty="0">
              <a:solidFill>
                <a:srgbClr val="532324"/>
              </a:solidFill>
              <a:latin typeface="Roboto Condensed"/>
            </a:endParaRPr>
          </a:p>
        </p:txBody>
      </p:sp>
      <p:sp>
        <p:nvSpPr>
          <p:cNvPr id="32" name="TextBox 32"/>
          <p:cNvSpPr txBox="1"/>
          <p:nvPr/>
        </p:nvSpPr>
        <p:spPr>
          <a:xfrm>
            <a:off x="12330433" y="6358424"/>
            <a:ext cx="2709165" cy="615950"/>
          </a:xfrm>
          <a:prstGeom prst="rect">
            <a:avLst/>
          </a:prstGeom>
        </p:spPr>
        <p:txBody>
          <a:bodyPr lIns="0" tIns="0" rIns="0" bIns="0" rtlCol="0" anchor="t">
            <a:spAutoFit/>
          </a:bodyPr>
          <a:lstStyle/>
          <a:p>
            <a:pPr algn="just">
              <a:lnSpc>
                <a:spcPts val="4900"/>
              </a:lnSpc>
            </a:pPr>
            <a:r>
              <a:rPr lang="en-US" sz="3500" dirty="0" err="1">
                <a:solidFill>
                  <a:srgbClr val="532324"/>
                </a:solidFill>
                <a:latin typeface="Roboto Condensed"/>
              </a:rPr>
              <a:t>Luận</a:t>
            </a:r>
            <a:r>
              <a:rPr lang="en-US" sz="3500" dirty="0">
                <a:solidFill>
                  <a:srgbClr val="532324"/>
                </a:solidFill>
                <a:latin typeface="Roboto Condensed"/>
              </a:rPr>
              <a:t> </a:t>
            </a:r>
            <a:r>
              <a:rPr lang="en-US" sz="3500" dirty="0" err="1">
                <a:solidFill>
                  <a:srgbClr val="532324"/>
                </a:solidFill>
                <a:latin typeface="Roboto Condensed"/>
              </a:rPr>
              <a:t>điểm</a:t>
            </a:r>
            <a:endParaRPr lang="en-US" sz="3500" dirty="0">
              <a:solidFill>
                <a:srgbClr val="532324"/>
              </a:solidFill>
              <a:latin typeface="Roboto Condensed"/>
            </a:endParaRPr>
          </a:p>
        </p:txBody>
      </p:sp>
      <p:sp>
        <p:nvSpPr>
          <p:cNvPr id="33" name="TextBox 33"/>
          <p:cNvSpPr txBox="1"/>
          <p:nvPr/>
        </p:nvSpPr>
        <p:spPr>
          <a:xfrm>
            <a:off x="10671452" y="8102053"/>
            <a:ext cx="2402690" cy="615950"/>
          </a:xfrm>
          <a:prstGeom prst="rect">
            <a:avLst/>
          </a:prstGeom>
        </p:spPr>
        <p:txBody>
          <a:bodyPr lIns="0" tIns="0" rIns="0" bIns="0" rtlCol="0" anchor="t">
            <a:spAutoFit/>
          </a:bodyPr>
          <a:lstStyle/>
          <a:p>
            <a:pPr algn="just">
              <a:lnSpc>
                <a:spcPts val="4900"/>
              </a:lnSpc>
            </a:pPr>
            <a:r>
              <a:rPr lang="en-US" sz="3500" dirty="0" err="1">
                <a:solidFill>
                  <a:srgbClr val="532324"/>
                </a:solidFill>
                <a:latin typeface="Roboto Condensed"/>
              </a:rPr>
              <a:t>Lí</a:t>
            </a:r>
            <a:r>
              <a:rPr lang="en-US" sz="3500" dirty="0">
                <a:solidFill>
                  <a:srgbClr val="532324"/>
                </a:solidFill>
                <a:latin typeface="Roboto Condensed"/>
              </a:rPr>
              <a:t> </a:t>
            </a:r>
            <a:r>
              <a:rPr lang="en-US" sz="3500" dirty="0" err="1">
                <a:solidFill>
                  <a:srgbClr val="532324"/>
                </a:solidFill>
                <a:latin typeface="Roboto Condensed"/>
              </a:rPr>
              <a:t>lẽ</a:t>
            </a:r>
            <a:endParaRPr lang="en-US" sz="3500" dirty="0">
              <a:solidFill>
                <a:srgbClr val="532324"/>
              </a:solidFill>
              <a:latin typeface="Roboto Condensed"/>
            </a:endParaRPr>
          </a:p>
        </p:txBody>
      </p:sp>
      <p:sp>
        <p:nvSpPr>
          <p:cNvPr id="34" name="TextBox 34"/>
          <p:cNvSpPr txBox="1"/>
          <p:nvPr/>
        </p:nvSpPr>
        <p:spPr>
          <a:xfrm>
            <a:off x="14272997" y="8061821"/>
            <a:ext cx="2871090" cy="615950"/>
          </a:xfrm>
          <a:prstGeom prst="rect">
            <a:avLst/>
          </a:prstGeom>
        </p:spPr>
        <p:txBody>
          <a:bodyPr lIns="0" tIns="0" rIns="0" bIns="0" rtlCol="0" anchor="t">
            <a:spAutoFit/>
          </a:bodyPr>
          <a:lstStyle/>
          <a:p>
            <a:pPr algn="just">
              <a:lnSpc>
                <a:spcPts val="4900"/>
              </a:lnSpc>
            </a:pPr>
            <a:r>
              <a:rPr lang="en-US" sz="3500" dirty="0" err="1">
                <a:solidFill>
                  <a:srgbClr val="532324"/>
                </a:solidFill>
                <a:latin typeface="Roboto Condensed"/>
              </a:rPr>
              <a:t>Bằng</a:t>
            </a:r>
            <a:r>
              <a:rPr lang="en-US" sz="3500" dirty="0">
                <a:solidFill>
                  <a:srgbClr val="532324"/>
                </a:solidFill>
                <a:latin typeface="Roboto Condensed"/>
              </a:rPr>
              <a:t> </a:t>
            </a:r>
            <a:r>
              <a:rPr lang="en-US" sz="3500" dirty="0" err="1">
                <a:solidFill>
                  <a:srgbClr val="532324"/>
                </a:solidFill>
                <a:latin typeface="Roboto Condensed"/>
              </a:rPr>
              <a:t>chứng</a:t>
            </a:r>
            <a:endParaRPr lang="en-US" sz="3500" dirty="0">
              <a:solidFill>
                <a:srgbClr val="532324"/>
              </a:solidFill>
              <a:latin typeface="Roboto Condensed"/>
            </a:endParaRPr>
          </a:p>
        </p:txBody>
      </p:sp>
      <p:sp>
        <p:nvSpPr>
          <p:cNvPr id="35" name="TextBox 35"/>
          <p:cNvSpPr txBox="1"/>
          <p:nvPr/>
        </p:nvSpPr>
        <p:spPr>
          <a:xfrm>
            <a:off x="2574091" y="3084261"/>
            <a:ext cx="13844123" cy="863601"/>
          </a:xfrm>
          <a:prstGeom prst="rect">
            <a:avLst/>
          </a:prstGeom>
        </p:spPr>
        <p:txBody>
          <a:bodyPr wrap="square" lIns="0" tIns="0" rIns="0" bIns="0" rtlCol="0" anchor="t">
            <a:spAutoFit/>
          </a:bodyPr>
          <a:lstStyle/>
          <a:p>
            <a:pPr algn="just">
              <a:lnSpc>
                <a:spcPts val="6999"/>
              </a:lnSpc>
            </a:pPr>
            <a:r>
              <a:rPr lang="en-US" sz="4999" dirty="0" err="1">
                <a:solidFill>
                  <a:srgbClr val="532324"/>
                </a:solidFill>
                <a:latin typeface="Dancing Script Bold"/>
              </a:rPr>
              <a:t>Mối</a:t>
            </a:r>
            <a:r>
              <a:rPr lang="en-US" sz="4999" dirty="0">
                <a:solidFill>
                  <a:srgbClr val="532324"/>
                </a:solidFill>
                <a:latin typeface="Dancing Script Bold"/>
              </a:rPr>
              <a:t> </a:t>
            </a:r>
            <a:r>
              <a:rPr lang="en-US" sz="4999" dirty="0" err="1">
                <a:solidFill>
                  <a:srgbClr val="532324"/>
                </a:solidFill>
                <a:latin typeface="Dancing Script Bold"/>
              </a:rPr>
              <a:t>quan</a:t>
            </a:r>
            <a:r>
              <a:rPr lang="en-US" sz="4999" dirty="0">
                <a:solidFill>
                  <a:srgbClr val="532324"/>
                </a:solidFill>
                <a:latin typeface="Dancing Script Bold"/>
              </a:rPr>
              <a:t> </a:t>
            </a:r>
            <a:r>
              <a:rPr lang="en-US" sz="4999" dirty="0" err="1">
                <a:solidFill>
                  <a:srgbClr val="532324"/>
                </a:solidFill>
                <a:latin typeface="Dancing Script Bold"/>
              </a:rPr>
              <a:t>hệ</a:t>
            </a:r>
            <a:r>
              <a:rPr lang="en-US" sz="4999" dirty="0">
                <a:solidFill>
                  <a:srgbClr val="532324"/>
                </a:solidFill>
                <a:latin typeface="Dancing Script Bold"/>
              </a:rPr>
              <a:t> </a:t>
            </a:r>
            <a:r>
              <a:rPr lang="en-US" sz="4999" dirty="0" err="1">
                <a:solidFill>
                  <a:srgbClr val="532324"/>
                </a:solidFill>
                <a:latin typeface="Dancing Script Bold"/>
              </a:rPr>
              <a:t>giữa</a:t>
            </a:r>
            <a:r>
              <a:rPr lang="en-US" sz="4999" dirty="0">
                <a:solidFill>
                  <a:srgbClr val="532324"/>
                </a:solidFill>
                <a:latin typeface="Dancing Script Bold"/>
              </a:rPr>
              <a:t> </a:t>
            </a:r>
            <a:r>
              <a:rPr lang="en-US" sz="4999" dirty="0" err="1">
                <a:solidFill>
                  <a:srgbClr val="532324"/>
                </a:solidFill>
                <a:latin typeface="Dancing Script Bold"/>
              </a:rPr>
              <a:t>luận</a:t>
            </a:r>
            <a:r>
              <a:rPr lang="en-US" sz="4999" dirty="0">
                <a:solidFill>
                  <a:srgbClr val="532324"/>
                </a:solidFill>
                <a:latin typeface="Dancing Script Bold"/>
              </a:rPr>
              <a:t> </a:t>
            </a:r>
            <a:r>
              <a:rPr lang="en-US" sz="4999" dirty="0" err="1">
                <a:solidFill>
                  <a:srgbClr val="532324"/>
                </a:solidFill>
                <a:latin typeface="Dancing Script Bold"/>
              </a:rPr>
              <a:t>đề</a:t>
            </a:r>
            <a:r>
              <a:rPr lang="en-US" sz="4999" dirty="0">
                <a:solidFill>
                  <a:srgbClr val="532324"/>
                </a:solidFill>
                <a:latin typeface="Dancing Script Bold"/>
              </a:rPr>
              <a:t>, </a:t>
            </a:r>
            <a:r>
              <a:rPr lang="en-US" sz="4999" dirty="0" err="1">
                <a:solidFill>
                  <a:srgbClr val="532324"/>
                </a:solidFill>
                <a:latin typeface="Dancing Script Bold"/>
              </a:rPr>
              <a:t>luận</a:t>
            </a:r>
            <a:r>
              <a:rPr lang="en-US" sz="4999" dirty="0">
                <a:solidFill>
                  <a:srgbClr val="532324"/>
                </a:solidFill>
                <a:latin typeface="Dancing Script Bold"/>
              </a:rPr>
              <a:t> </a:t>
            </a:r>
            <a:r>
              <a:rPr lang="en-US" sz="4999" dirty="0" err="1">
                <a:solidFill>
                  <a:srgbClr val="532324"/>
                </a:solidFill>
                <a:latin typeface="Dancing Script Bold"/>
              </a:rPr>
              <a:t>điểm</a:t>
            </a:r>
            <a:r>
              <a:rPr lang="en-US" sz="4999" dirty="0">
                <a:solidFill>
                  <a:srgbClr val="532324"/>
                </a:solidFill>
                <a:latin typeface="Dancing Script Bold"/>
              </a:rPr>
              <a:t>, </a:t>
            </a:r>
            <a:r>
              <a:rPr lang="en-US" sz="4999" dirty="0" err="1">
                <a:solidFill>
                  <a:srgbClr val="532324"/>
                </a:solidFill>
                <a:latin typeface="Dancing Script Bold"/>
              </a:rPr>
              <a:t>lí</a:t>
            </a:r>
            <a:r>
              <a:rPr lang="en-US" sz="4999" dirty="0">
                <a:solidFill>
                  <a:srgbClr val="532324"/>
                </a:solidFill>
                <a:latin typeface="Dancing Script Bold"/>
              </a:rPr>
              <a:t> </a:t>
            </a:r>
            <a:r>
              <a:rPr lang="en-US" sz="4999" dirty="0" err="1">
                <a:solidFill>
                  <a:srgbClr val="532324"/>
                </a:solidFill>
                <a:latin typeface="Dancing Script Bold"/>
              </a:rPr>
              <a:t>lẽ</a:t>
            </a:r>
            <a:r>
              <a:rPr lang="en-US" sz="4999" dirty="0">
                <a:solidFill>
                  <a:srgbClr val="532324"/>
                </a:solidFill>
                <a:latin typeface="Dancing Script Bold"/>
              </a:rPr>
              <a:t> </a:t>
            </a:r>
            <a:r>
              <a:rPr lang="en-US" sz="4999" dirty="0" err="1">
                <a:solidFill>
                  <a:srgbClr val="532324"/>
                </a:solidFill>
                <a:latin typeface="Dancing Script Bold"/>
              </a:rPr>
              <a:t>và</a:t>
            </a:r>
            <a:r>
              <a:rPr lang="en-US" sz="4999" dirty="0">
                <a:solidFill>
                  <a:srgbClr val="532324"/>
                </a:solidFill>
                <a:latin typeface="Dancing Script Bold"/>
              </a:rPr>
              <a:t> </a:t>
            </a:r>
            <a:r>
              <a:rPr lang="en-US" sz="4999" dirty="0" err="1">
                <a:solidFill>
                  <a:srgbClr val="532324"/>
                </a:solidFill>
                <a:latin typeface="Dancing Script Bold"/>
              </a:rPr>
              <a:t>bằng</a:t>
            </a:r>
            <a:r>
              <a:rPr lang="en-US" sz="4999" dirty="0">
                <a:solidFill>
                  <a:srgbClr val="532324"/>
                </a:solidFill>
                <a:latin typeface="Dancing Script Bold"/>
              </a:rPr>
              <a:t> </a:t>
            </a:r>
            <a:r>
              <a:rPr lang="en-US" sz="4999" dirty="0" err="1">
                <a:solidFill>
                  <a:srgbClr val="532324"/>
                </a:solidFill>
                <a:latin typeface="Dancing Script Bold"/>
              </a:rPr>
              <a:t>chứng</a:t>
            </a:r>
            <a:endParaRPr lang="en-US" sz="4999" dirty="0">
              <a:solidFill>
                <a:srgbClr val="532324"/>
              </a:solidFill>
              <a:latin typeface="Dancing Script Bold"/>
            </a:endParaRPr>
          </a:p>
        </p:txBody>
      </p:sp>
      <p:sp>
        <p:nvSpPr>
          <p:cNvPr id="36" name="AutoShape 36"/>
          <p:cNvSpPr/>
          <p:nvPr/>
        </p:nvSpPr>
        <p:spPr>
          <a:xfrm flipV="1">
            <a:off x="5213858" y="4802484"/>
            <a:ext cx="2946756" cy="1244953"/>
          </a:xfrm>
          <a:prstGeom prst="line">
            <a:avLst/>
          </a:prstGeom>
          <a:ln w="38100" cap="flat">
            <a:solidFill>
              <a:srgbClr val="C78E5F"/>
            </a:solidFill>
            <a:prstDash val="solid"/>
            <a:headEnd type="none" w="sm" len="sm"/>
            <a:tailEnd type="none" w="sm" len="sm"/>
          </a:ln>
        </p:spPr>
        <p:txBody>
          <a:bodyPr/>
          <a:lstStyle/>
          <a:p>
            <a:endParaRPr lang="en-US"/>
          </a:p>
        </p:txBody>
      </p:sp>
      <p:sp>
        <p:nvSpPr>
          <p:cNvPr id="37" name="AutoShape 37"/>
          <p:cNvSpPr/>
          <p:nvPr/>
        </p:nvSpPr>
        <p:spPr>
          <a:xfrm>
            <a:off x="10858150" y="4739237"/>
            <a:ext cx="2356429" cy="1308200"/>
          </a:xfrm>
          <a:prstGeom prst="line">
            <a:avLst/>
          </a:prstGeom>
          <a:ln w="38100" cap="flat">
            <a:solidFill>
              <a:srgbClr val="C78E5F"/>
            </a:solidFill>
            <a:prstDash val="solid"/>
            <a:headEnd type="none" w="sm" len="sm"/>
            <a:tailEnd type="none" w="sm" len="sm"/>
          </a:ln>
        </p:spPr>
        <p:txBody>
          <a:bodyPr/>
          <a:lstStyle/>
          <a:p>
            <a:endParaRPr lang="en-US"/>
          </a:p>
        </p:txBody>
      </p:sp>
      <p:sp>
        <p:nvSpPr>
          <p:cNvPr id="38" name="AutoShape 38"/>
          <p:cNvSpPr/>
          <p:nvPr/>
        </p:nvSpPr>
        <p:spPr>
          <a:xfrm>
            <a:off x="5390225" y="7369711"/>
            <a:ext cx="2058847" cy="420743"/>
          </a:xfrm>
          <a:prstGeom prst="line">
            <a:avLst/>
          </a:prstGeom>
          <a:ln w="38100" cap="flat">
            <a:solidFill>
              <a:srgbClr val="C78E5F"/>
            </a:solidFill>
            <a:prstDash val="solid"/>
            <a:headEnd type="none" w="sm" len="sm"/>
            <a:tailEnd type="none" w="sm" len="sm"/>
          </a:ln>
        </p:spPr>
        <p:txBody>
          <a:bodyPr/>
          <a:lstStyle/>
          <a:p>
            <a:endParaRPr lang="en-US"/>
          </a:p>
        </p:txBody>
      </p:sp>
      <p:sp>
        <p:nvSpPr>
          <p:cNvPr id="39" name="AutoShape 39"/>
          <p:cNvSpPr/>
          <p:nvPr/>
        </p:nvSpPr>
        <p:spPr>
          <a:xfrm>
            <a:off x="13211132" y="7351047"/>
            <a:ext cx="2058847" cy="420743"/>
          </a:xfrm>
          <a:prstGeom prst="line">
            <a:avLst/>
          </a:prstGeom>
          <a:ln w="38100" cap="flat">
            <a:solidFill>
              <a:srgbClr val="C78E5F"/>
            </a:solidFill>
            <a:prstDash val="solid"/>
            <a:headEnd type="none" w="sm" len="sm"/>
            <a:tailEnd type="none" w="sm" len="sm"/>
          </a:ln>
        </p:spPr>
        <p:txBody>
          <a:bodyPr/>
          <a:lstStyle/>
          <a:p>
            <a:endParaRPr lang="en-US"/>
          </a:p>
        </p:txBody>
      </p:sp>
      <p:sp>
        <p:nvSpPr>
          <p:cNvPr id="40" name="AutoShape 40"/>
          <p:cNvSpPr/>
          <p:nvPr/>
        </p:nvSpPr>
        <p:spPr>
          <a:xfrm flipH="1">
            <a:off x="11167887" y="7351047"/>
            <a:ext cx="2043245" cy="428305"/>
          </a:xfrm>
          <a:prstGeom prst="line">
            <a:avLst/>
          </a:prstGeom>
          <a:ln w="38100" cap="flat">
            <a:solidFill>
              <a:srgbClr val="C78E5F"/>
            </a:solidFill>
            <a:prstDash val="solid"/>
            <a:headEnd type="none" w="sm" len="sm"/>
            <a:tailEnd type="none" w="sm" len="sm"/>
          </a:ln>
        </p:spPr>
        <p:txBody>
          <a:bodyPr/>
          <a:lstStyle/>
          <a:p>
            <a:endParaRPr lang="en-US"/>
          </a:p>
        </p:txBody>
      </p:sp>
      <p:sp>
        <p:nvSpPr>
          <p:cNvPr id="41" name="AutoShape 41"/>
          <p:cNvSpPr/>
          <p:nvPr/>
        </p:nvSpPr>
        <p:spPr>
          <a:xfrm flipH="1">
            <a:off x="3159291" y="7362168"/>
            <a:ext cx="2043245" cy="428305"/>
          </a:xfrm>
          <a:prstGeom prst="line">
            <a:avLst/>
          </a:prstGeom>
          <a:ln w="38100" cap="flat">
            <a:solidFill>
              <a:srgbClr val="C78E5F"/>
            </a:solidFill>
            <a:prstDash val="solid"/>
            <a:headEnd type="none" w="sm" len="sm"/>
            <a:tailEnd type="none" w="sm" len="sm"/>
          </a:ln>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ircle(in)">
                                      <p:cBhvr>
                                        <p:cTn id="7" dur="2000"/>
                                        <p:tgtEl>
                                          <p:spTgt spid="3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ircle(in)">
                                      <p:cBhvr>
                                        <p:cTn id="10" dur="2000"/>
                                        <p:tgtEl>
                                          <p:spTgt spid="2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circle(in)">
                                      <p:cBhvr>
                                        <p:cTn id="13" dur="2000"/>
                                        <p:tgtEl>
                                          <p:spTgt spid="28"/>
                                        </p:tgtEl>
                                      </p:cBhvr>
                                    </p:animEffect>
                                  </p:childTnLst>
                                </p:cTn>
                              </p:par>
                              <p:par>
                                <p:cTn id="14" presetID="6" presetClass="entr" presetSubtype="16"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circle(in)">
                                      <p:cBhvr>
                                        <p:cTn id="19" dur="2000"/>
                                        <p:tgtEl>
                                          <p:spTgt spid="3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circle(in)">
                                      <p:cBhvr>
                                        <p:cTn id="22" dur="2000"/>
                                        <p:tgtEl>
                                          <p:spTgt spid="29"/>
                                        </p:tgtEl>
                                      </p:cBhvr>
                                    </p:animEffect>
                                  </p:childTnLst>
                                </p:cTn>
                              </p:par>
                              <p:par>
                                <p:cTn id="23" presetID="6" presetClass="entr" presetSubtype="16"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circle(in)">
                                      <p:cBhvr>
                                        <p:cTn id="28" dur="2000"/>
                                        <p:tgtEl>
                                          <p:spTgt spid="41"/>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circle(in)">
                                      <p:cBhvr>
                                        <p:cTn id="31" dur="2000"/>
                                        <p:tgtEl>
                                          <p:spTgt spid="30"/>
                                        </p:tgtEl>
                                      </p:cBhvr>
                                    </p:animEffect>
                                  </p:childTnLst>
                                </p:cTn>
                              </p:par>
                              <p:par>
                                <p:cTn id="32" presetID="6" presetClass="entr" presetSubtype="16"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circle(in)">
                                      <p:cBhvr>
                                        <p:cTn id="37" dur="2000"/>
                                        <p:tgtEl>
                                          <p:spTgt spid="38"/>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circle(in)">
                                      <p:cBhvr>
                                        <p:cTn id="40" dur="2000"/>
                                        <p:tgtEl>
                                          <p:spTgt spid="31"/>
                                        </p:tgtEl>
                                      </p:cBhvr>
                                    </p:animEffect>
                                  </p:childTnLst>
                                </p:cTn>
                              </p:par>
                              <p:par>
                                <p:cTn id="41" presetID="6" presetClass="entr" presetSubtype="16"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ircle(in)">
                                      <p:cBhvr>
                                        <p:cTn id="43" dur="2000"/>
                                        <p:tgtEl>
                                          <p:spTgt spid="16"/>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circle(in)">
                                      <p:cBhvr>
                                        <p:cTn id="46" dur="2000"/>
                                        <p:tgtEl>
                                          <p:spTgt spid="33"/>
                                        </p:tgtEl>
                                      </p:cBhvr>
                                    </p:animEffect>
                                  </p:childTnLst>
                                </p:cTn>
                              </p:par>
                              <p:par>
                                <p:cTn id="47" presetID="6" presetClass="entr" presetSubtype="16"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circle(in)">
                                      <p:cBhvr>
                                        <p:cTn id="49" dur="2000"/>
                                        <p:tgtEl>
                                          <p:spTgt spid="19"/>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circle(in)">
                                      <p:cBhvr>
                                        <p:cTn id="52" dur="2000"/>
                                        <p:tgtEl>
                                          <p:spTgt spid="40"/>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circle(in)">
                                      <p:cBhvr>
                                        <p:cTn id="55" dur="2000"/>
                                        <p:tgtEl>
                                          <p:spTgt spid="39"/>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circle(in)">
                                      <p:cBhvr>
                                        <p:cTn id="58" dur="2000"/>
                                        <p:tgtEl>
                                          <p:spTgt spid="34"/>
                                        </p:tgtEl>
                                      </p:cBhvr>
                                    </p:animEffect>
                                  </p:childTnLst>
                                </p:cTn>
                              </p:par>
                              <p:par>
                                <p:cTn id="59" presetID="6" presetClass="entr" presetSubtype="16"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circle(in)">
                                      <p:cBhvr>
                                        <p:cTn id="61" dur="2000"/>
                                        <p:tgtEl>
                                          <p:spTgt spid="22"/>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circle(in)">
                                      <p:cBhvr>
                                        <p:cTn id="64" dur="2000"/>
                                        <p:tgtEl>
                                          <p:spTgt spid="32"/>
                                        </p:tgtEl>
                                      </p:cBhvr>
                                    </p:animEffect>
                                  </p:childTnLst>
                                </p:cTn>
                              </p:par>
                              <p:par>
                                <p:cTn id="65" presetID="6" presetClass="entr" presetSubtype="16" fill="hold" nodeType="with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circle(in)">
                                      <p:cBhvr>
                                        <p:cTn id="67" dur="2000"/>
                                        <p:tgtEl>
                                          <p:spTgt spid="10"/>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circle(in)">
                                      <p:cBhvr>
                                        <p:cTn id="70"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p:bldP spid="29" grpId="0"/>
      <p:bldP spid="30" grpId="0"/>
      <p:bldP spid="31" grpId="0"/>
      <p:bldP spid="32" grpId="0"/>
      <p:bldP spid="33" grpId="0"/>
      <p:bldP spid="34" grpId="0"/>
      <p:bldP spid="35" grpId="0"/>
      <p:bldP spid="36" grpId="0" animBg="1"/>
      <p:bldP spid="37" grpId="0" animBg="1"/>
      <p:bldP spid="38" grpId="0" animBg="1"/>
      <p:bldP spid="39" grpId="0" animBg="1"/>
      <p:bldP spid="40" grpId="0" animBg="1"/>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grpSp>
        <p:nvGrpSpPr>
          <p:cNvPr id="4" name="Group 4"/>
          <p:cNvGrpSpPr>
            <a:grpSpLocks noChangeAspect="1"/>
          </p:cNvGrpSpPr>
          <p:nvPr/>
        </p:nvGrpSpPr>
        <p:grpSpPr>
          <a:xfrm>
            <a:off x="11179077" y="-520175"/>
            <a:ext cx="7084299" cy="10626449"/>
            <a:chOff x="0" y="0"/>
            <a:chExt cx="6350000" cy="9525000"/>
          </a:xfrm>
        </p:grpSpPr>
        <p:sp>
          <p:nvSpPr>
            <p:cNvPr id="5" name="Freeform 5"/>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4"/>
              <a:stretch>
                <a:fillRect l="-49999" r="-49999"/>
              </a:stretch>
            </a:blipFill>
          </p:spPr>
          <p:txBody>
            <a:bodyPr/>
            <a:lstStyle/>
            <a:p>
              <a:endParaRPr lang="en-US"/>
            </a:p>
          </p:txBody>
        </p:sp>
      </p:grpSp>
      <p:sp>
        <p:nvSpPr>
          <p:cNvPr id="6" name="Freeform 6"/>
          <p:cNvSpPr/>
          <p:nvPr/>
        </p:nvSpPr>
        <p:spPr>
          <a:xfrm>
            <a:off x="9144000" y="2940302"/>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9019077" y="-357209"/>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rot="-5840780">
            <a:off x="9730458" y="7192100"/>
            <a:ext cx="5552614" cy="5288865"/>
          </a:xfrm>
          <a:custGeom>
            <a:avLst/>
            <a:gdLst/>
            <a:ahLst/>
            <a:cxnLst/>
            <a:rect l="l" t="t" r="r" b="b"/>
            <a:pathLst>
              <a:path w="5552614" h="5288865">
                <a:moveTo>
                  <a:pt x="0" y="0"/>
                </a:moveTo>
                <a:lnTo>
                  <a:pt x="5552614" y="0"/>
                </a:lnTo>
                <a:lnTo>
                  <a:pt x="5552614" y="5288864"/>
                </a:lnTo>
                <a:lnTo>
                  <a:pt x="0" y="52888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rot="-6472235">
            <a:off x="14579083" y="8667035"/>
            <a:ext cx="5811311" cy="5535273"/>
          </a:xfrm>
          <a:custGeom>
            <a:avLst/>
            <a:gdLst/>
            <a:ahLst/>
            <a:cxnLst/>
            <a:rect l="l" t="t" r="r" b="b"/>
            <a:pathLst>
              <a:path w="5811311" h="5535273">
                <a:moveTo>
                  <a:pt x="0" y="0"/>
                </a:moveTo>
                <a:lnTo>
                  <a:pt x="5811311" y="0"/>
                </a:lnTo>
                <a:lnTo>
                  <a:pt x="5811311" y="5535274"/>
                </a:lnTo>
                <a:lnTo>
                  <a:pt x="0" y="553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rot="-163920">
            <a:off x="160366" y="2776522"/>
            <a:ext cx="13997790" cy="7329752"/>
          </a:xfrm>
          <a:custGeom>
            <a:avLst/>
            <a:gdLst/>
            <a:ahLst/>
            <a:cxnLst/>
            <a:rect l="l" t="t" r="r" b="b"/>
            <a:pathLst>
              <a:path w="13997790" h="7329752">
                <a:moveTo>
                  <a:pt x="0" y="0"/>
                </a:moveTo>
                <a:lnTo>
                  <a:pt x="13997790" y="0"/>
                </a:lnTo>
                <a:lnTo>
                  <a:pt x="13997790" y="7329752"/>
                </a:lnTo>
                <a:lnTo>
                  <a:pt x="0" y="73297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Freeform 11"/>
          <p:cNvSpPr/>
          <p:nvPr/>
        </p:nvSpPr>
        <p:spPr>
          <a:xfrm>
            <a:off x="17484739" y="5143500"/>
            <a:ext cx="803261" cy="750620"/>
          </a:xfrm>
          <a:custGeom>
            <a:avLst/>
            <a:gdLst/>
            <a:ahLst/>
            <a:cxnLst/>
            <a:rect l="l" t="t" r="r" b="b"/>
            <a:pathLst>
              <a:path w="803261" h="750620">
                <a:moveTo>
                  <a:pt x="0" y="0"/>
                </a:moveTo>
                <a:lnTo>
                  <a:pt x="803261" y="0"/>
                </a:lnTo>
                <a:lnTo>
                  <a:pt x="803261" y="750620"/>
                </a:lnTo>
                <a:lnTo>
                  <a:pt x="0" y="750620"/>
                </a:lnTo>
                <a:lnTo>
                  <a:pt x="0" y="0"/>
                </a:lnTo>
                <a:close/>
              </a:path>
            </a:pathLst>
          </a:custGeom>
          <a:blipFill>
            <a:blip r:embed="rId9"/>
            <a:stretch>
              <a:fillRect r="-4929"/>
            </a:stretch>
          </a:blipFill>
        </p:spPr>
        <p:txBody>
          <a:bodyPr/>
          <a:lstStyle/>
          <a:p>
            <a:endParaRPr lang="en-US"/>
          </a:p>
        </p:txBody>
      </p:sp>
      <p:sp>
        <p:nvSpPr>
          <p:cNvPr id="12" name="TextBox 12"/>
          <p:cNvSpPr txBox="1"/>
          <p:nvPr/>
        </p:nvSpPr>
        <p:spPr>
          <a:xfrm>
            <a:off x="813197" y="465593"/>
            <a:ext cx="12871819" cy="1059539"/>
          </a:xfrm>
          <a:prstGeom prst="rect">
            <a:avLst/>
          </a:prstGeom>
        </p:spPr>
        <p:txBody>
          <a:bodyPr lIns="0" tIns="0" rIns="0" bIns="0" rtlCol="0" anchor="t">
            <a:spAutoFit/>
          </a:bodyPr>
          <a:lstStyle/>
          <a:p>
            <a:pPr>
              <a:lnSpc>
                <a:spcPts val="8540"/>
              </a:lnSpc>
            </a:pPr>
            <a:r>
              <a:rPr lang="en-US" sz="6569">
                <a:solidFill>
                  <a:srgbClr val="FA6E59"/>
                </a:solidFill>
                <a:latin typeface="Fraunces Bold"/>
              </a:rPr>
              <a:t>II. ĐỌC HIỂU VĂN BẢN</a:t>
            </a:r>
          </a:p>
        </p:txBody>
      </p:sp>
      <p:sp>
        <p:nvSpPr>
          <p:cNvPr id="13" name="TextBox 13"/>
          <p:cNvSpPr txBox="1"/>
          <p:nvPr/>
        </p:nvSpPr>
        <p:spPr>
          <a:xfrm>
            <a:off x="813197" y="1414441"/>
            <a:ext cx="7220072" cy="1190631"/>
          </a:xfrm>
          <a:prstGeom prst="rect">
            <a:avLst/>
          </a:prstGeom>
        </p:spPr>
        <p:txBody>
          <a:bodyPr wrap="square" lIns="0" tIns="0" rIns="0" bIns="0" rtlCol="0" anchor="t">
            <a:spAutoFit/>
          </a:bodyPr>
          <a:lstStyle/>
          <a:p>
            <a:pPr marL="647690" lvl="1" algn="just">
              <a:lnSpc>
                <a:spcPts val="10199"/>
              </a:lnSpc>
              <a:spcBef>
                <a:spcPct val="0"/>
              </a:spcBef>
            </a:pPr>
            <a:r>
              <a:rPr lang="en-US" sz="5999" dirty="0">
                <a:solidFill>
                  <a:srgbClr val="7B070C"/>
                </a:solidFill>
                <a:latin typeface="#9Slide07 SVNUT Triumph Press"/>
              </a:rPr>
              <a:t>1. </a:t>
            </a:r>
            <a:r>
              <a:rPr lang="en-US" sz="5999" dirty="0" err="1">
                <a:solidFill>
                  <a:srgbClr val="7B070C"/>
                </a:solidFill>
                <a:latin typeface="#9Slide07 SVNUT Triumph Press"/>
              </a:rPr>
              <a:t>Chuẩn</a:t>
            </a:r>
            <a:r>
              <a:rPr lang="en-US" sz="5999" dirty="0">
                <a:solidFill>
                  <a:srgbClr val="7B070C"/>
                </a:solidFill>
                <a:latin typeface="#9Slide07 SVNUT Triumph Press"/>
              </a:rPr>
              <a:t> </a:t>
            </a:r>
            <a:r>
              <a:rPr lang="en-US" sz="5999" dirty="0" err="1">
                <a:solidFill>
                  <a:srgbClr val="7B070C"/>
                </a:solidFill>
                <a:latin typeface="#9Slide07 SVNUT Triumph Press"/>
              </a:rPr>
              <a:t>bị</a:t>
            </a:r>
            <a:r>
              <a:rPr lang="en-US" sz="5999" dirty="0">
                <a:solidFill>
                  <a:srgbClr val="7B070C"/>
                </a:solidFill>
                <a:latin typeface="#9Slide07 SVNUT Triumph Press"/>
              </a:rPr>
              <a:t> </a:t>
            </a:r>
            <a:r>
              <a:rPr lang="en-US" sz="5999" dirty="0" err="1">
                <a:solidFill>
                  <a:srgbClr val="7B070C"/>
                </a:solidFill>
                <a:latin typeface="#9Slide07 SVNUT Triumph Press"/>
              </a:rPr>
              <a:t>đọc</a:t>
            </a:r>
            <a:endParaRPr lang="en-US" sz="5999" dirty="0">
              <a:solidFill>
                <a:srgbClr val="7B070C"/>
              </a:solidFill>
              <a:latin typeface="#9Slide07 SVNUT Triumph Press"/>
            </a:endParaRPr>
          </a:p>
        </p:txBody>
      </p:sp>
      <p:sp>
        <p:nvSpPr>
          <p:cNvPr id="14" name="TextBox 14"/>
          <p:cNvSpPr txBox="1"/>
          <p:nvPr/>
        </p:nvSpPr>
        <p:spPr>
          <a:xfrm>
            <a:off x="999699" y="4112425"/>
            <a:ext cx="12319125" cy="3707890"/>
          </a:xfrm>
          <a:prstGeom prst="rect">
            <a:avLst/>
          </a:prstGeom>
        </p:spPr>
        <p:txBody>
          <a:bodyPr lIns="0" tIns="0" rIns="0" bIns="0" rtlCol="0" anchor="t">
            <a:spAutoFit/>
          </a:bodyPr>
          <a:lstStyle/>
          <a:p>
            <a:pPr marL="798838" lvl="1" indent="-399419" algn="just">
              <a:lnSpc>
                <a:spcPts val="5994"/>
              </a:lnSpc>
              <a:buFont typeface="Arial"/>
              <a:buChar char="•"/>
            </a:pPr>
            <a:r>
              <a:rPr lang="en-US" sz="3700" dirty="0">
                <a:solidFill>
                  <a:srgbClr val="532324"/>
                </a:solidFill>
                <a:latin typeface="Roboto Condensed"/>
              </a:rPr>
              <a:t>Theo </a:t>
            </a:r>
            <a:r>
              <a:rPr lang="en-US" sz="3700" dirty="0" err="1">
                <a:solidFill>
                  <a:srgbClr val="532324"/>
                </a:solidFill>
                <a:latin typeface="Roboto Condensed"/>
              </a:rPr>
              <a:t>dõi</a:t>
            </a:r>
            <a:r>
              <a:rPr lang="en-US" sz="3700" dirty="0">
                <a:solidFill>
                  <a:srgbClr val="532324"/>
                </a:solidFill>
                <a:latin typeface="Roboto Condensed"/>
              </a:rPr>
              <a:t> video, </a:t>
            </a:r>
            <a:r>
              <a:rPr lang="en-US" sz="3700" dirty="0" err="1">
                <a:solidFill>
                  <a:srgbClr val="532324"/>
                </a:solidFill>
                <a:latin typeface="Roboto Condensed"/>
              </a:rPr>
              <a:t>hãy</a:t>
            </a:r>
            <a:r>
              <a:rPr lang="en-US" sz="3700" dirty="0">
                <a:solidFill>
                  <a:srgbClr val="532324"/>
                </a:solidFill>
                <a:latin typeface="Roboto Condensed"/>
              </a:rPr>
              <a:t> </a:t>
            </a:r>
            <a:r>
              <a:rPr lang="en-US" sz="3700" dirty="0" err="1">
                <a:solidFill>
                  <a:srgbClr val="532324"/>
                </a:solidFill>
                <a:latin typeface="Roboto Condensed"/>
              </a:rPr>
              <a:t>kể</a:t>
            </a:r>
            <a:r>
              <a:rPr lang="en-US" sz="3700" dirty="0">
                <a:solidFill>
                  <a:srgbClr val="532324"/>
                </a:solidFill>
                <a:latin typeface="Roboto Condensed"/>
              </a:rPr>
              <a:t> </a:t>
            </a:r>
            <a:r>
              <a:rPr lang="en-US" sz="3700" dirty="0" err="1">
                <a:solidFill>
                  <a:srgbClr val="532324"/>
                </a:solidFill>
                <a:latin typeface="Roboto Condensed"/>
              </a:rPr>
              <a:t>tên</a:t>
            </a:r>
            <a:r>
              <a:rPr lang="en-US" sz="3700" dirty="0">
                <a:solidFill>
                  <a:srgbClr val="532324"/>
                </a:solidFill>
                <a:latin typeface="Roboto Condensed"/>
              </a:rPr>
              <a:t> </a:t>
            </a:r>
            <a:r>
              <a:rPr lang="en-US" sz="3700" dirty="0" err="1">
                <a:solidFill>
                  <a:srgbClr val="532324"/>
                </a:solidFill>
                <a:latin typeface="Roboto Condensed"/>
              </a:rPr>
              <a:t>một</a:t>
            </a:r>
            <a:r>
              <a:rPr lang="en-US" sz="3700" dirty="0">
                <a:solidFill>
                  <a:srgbClr val="532324"/>
                </a:solidFill>
                <a:latin typeface="Roboto Condensed"/>
              </a:rPr>
              <a:t> </a:t>
            </a:r>
            <a:r>
              <a:rPr lang="en-US" sz="3700" dirty="0" err="1">
                <a:solidFill>
                  <a:srgbClr val="532324"/>
                </a:solidFill>
                <a:latin typeface="Roboto Condensed"/>
              </a:rPr>
              <a:t>số</a:t>
            </a:r>
            <a:r>
              <a:rPr lang="en-US" sz="3700" dirty="0">
                <a:solidFill>
                  <a:srgbClr val="532324"/>
                </a:solidFill>
                <a:latin typeface="Roboto Condensed"/>
              </a:rPr>
              <a:t> </a:t>
            </a:r>
            <a:r>
              <a:rPr lang="en-US" sz="3700" dirty="0" err="1">
                <a:solidFill>
                  <a:srgbClr val="532324"/>
                </a:solidFill>
                <a:latin typeface="Roboto Condensed"/>
              </a:rPr>
              <a:t>vị</a:t>
            </a:r>
            <a:r>
              <a:rPr lang="en-US" sz="3700" dirty="0">
                <a:solidFill>
                  <a:srgbClr val="532324"/>
                </a:solidFill>
                <a:latin typeface="Roboto Condensed"/>
              </a:rPr>
              <a:t> </a:t>
            </a:r>
            <a:r>
              <a:rPr lang="en-US" sz="3700" dirty="0" err="1">
                <a:solidFill>
                  <a:srgbClr val="532324"/>
                </a:solidFill>
                <a:latin typeface="Roboto Condensed"/>
              </a:rPr>
              <a:t>danh</a:t>
            </a:r>
            <a:r>
              <a:rPr lang="en-US" sz="3700" dirty="0">
                <a:solidFill>
                  <a:srgbClr val="532324"/>
                </a:solidFill>
                <a:latin typeface="Roboto Condensed"/>
              </a:rPr>
              <a:t> </a:t>
            </a:r>
            <a:r>
              <a:rPr lang="en-US" sz="3700" dirty="0" err="1">
                <a:solidFill>
                  <a:srgbClr val="532324"/>
                </a:solidFill>
                <a:latin typeface="Roboto Condensed"/>
              </a:rPr>
              <a:t>tướng</a:t>
            </a:r>
            <a:r>
              <a:rPr lang="en-US" sz="3700" dirty="0">
                <a:solidFill>
                  <a:srgbClr val="532324"/>
                </a:solidFill>
                <a:latin typeface="Roboto Condensed"/>
              </a:rPr>
              <a:t> </a:t>
            </a:r>
            <a:r>
              <a:rPr lang="en-US" sz="3700" dirty="0" err="1">
                <a:solidFill>
                  <a:srgbClr val="532324"/>
                </a:solidFill>
                <a:latin typeface="Roboto Condensed"/>
              </a:rPr>
              <a:t>anh</a:t>
            </a:r>
            <a:r>
              <a:rPr lang="en-US" sz="3700" dirty="0">
                <a:solidFill>
                  <a:srgbClr val="532324"/>
                </a:solidFill>
                <a:latin typeface="Roboto Condensed"/>
              </a:rPr>
              <a:t> </a:t>
            </a:r>
            <a:r>
              <a:rPr lang="en-US" sz="3700" dirty="0" err="1">
                <a:solidFill>
                  <a:srgbClr val="532324"/>
                </a:solidFill>
                <a:latin typeface="Roboto Condensed"/>
              </a:rPr>
              <a:t>dũng</a:t>
            </a:r>
            <a:r>
              <a:rPr lang="en-US" sz="3700" dirty="0">
                <a:solidFill>
                  <a:srgbClr val="532324"/>
                </a:solidFill>
                <a:latin typeface="Roboto Condensed"/>
              </a:rPr>
              <a:t> </a:t>
            </a:r>
            <a:r>
              <a:rPr lang="en-US" sz="3700" dirty="0" err="1">
                <a:solidFill>
                  <a:srgbClr val="532324"/>
                </a:solidFill>
                <a:latin typeface="Roboto Condensed"/>
              </a:rPr>
              <a:t>tham</a:t>
            </a:r>
            <a:r>
              <a:rPr lang="en-US" sz="3700" dirty="0">
                <a:solidFill>
                  <a:srgbClr val="532324"/>
                </a:solidFill>
                <a:latin typeface="Roboto Condensed"/>
              </a:rPr>
              <a:t> </a:t>
            </a:r>
            <a:r>
              <a:rPr lang="en-US" sz="3700" dirty="0" err="1">
                <a:solidFill>
                  <a:srgbClr val="532324"/>
                </a:solidFill>
                <a:latin typeface="Roboto Condensed"/>
              </a:rPr>
              <a:t>gia</a:t>
            </a:r>
            <a:r>
              <a:rPr lang="en-US" sz="3700" dirty="0">
                <a:solidFill>
                  <a:srgbClr val="532324"/>
                </a:solidFill>
                <a:latin typeface="Roboto Condensed"/>
              </a:rPr>
              <a:t> </a:t>
            </a:r>
            <a:r>
              <a:rPr lang="en-US" sz="3700" dirty="0" err="1">
                <a:solidFill>
                  <a:srgbClr val="532324"/>
                </a:solidFill>
                <a:latin typeface="Roboto Condensed"/>
              </a:rPr>
              <a:t>trận</a:t>
            </a:r>
            <a:r>
              <a:rPr lang="en-US" sz="3700" dirty="0">
                <a:solidFill>
                  <a:srgbClr val="532324"/>
                </a:solidFill>
                <a:latin typeface="Roboto Condensed"/>
              </a:rPr>
              <a:t> </a:t>
            </a:r>
            <a:r>
              <a:rPr lang="en-US" sz="3700" dirty="0" err="1">
                <a:solidFill>
                  <a:srgbClr val="532324"/>
                </a:solidFill>
                <a:latin typeface="Roboto Condensed"/>
              </a:rPr>
              <a:t>chiến</a:t>
            </a:r>
            <a:r>
              <a:rPr lang="en-US" sz="3700" dirty="0">
                <a:solidFill>
                  <a:srgbClr val="532324"/>
                </a:solidFill>
                <a:latin typeface="Roboto Condensed"/>
              </a:rPr>
              <a:t> </a:t>
            </a:r>
            <a:r>
              <a:rPr lang="en-US" sz="3700" dirty="0" err="1">
                <a:solidFill>
                  <a:srgbClr val="532324"/>
                </a:solidFill>
                <a:latin typeface="Roboto Condensed"/>
              </a:rPr>
              <a:t>đánh</a:t>
            </a:r>
            <a:r>
              <a:rPr lang="en-US" sz="3700" dirty="0">
                <a:solidFill>
                  <a:srgbClr val="532324"/>
                </a:solidFill>
                <a:latin typeface="Roboto Condensed"/>
              </a:rPr>
              <a:t> </a:t>
            </a:r>
            <a:r>
              <a:rPr lang="en-US" sz="3700" dirty="0" err="1">
                <a:solidFill>
                  <a:srgbClr val="532324"/>
                </a:solidFill>
                <a:latin typeface="Roboto Condensed"/>
              </a:rPr>
              <a:t>quân</a:t>
            </a:r>
            <a:r>
              <a:rPr lang="en-US" sz="3700" dirty="0">
                <a:solidFill>
                  <a:srgbClr val="532324"/>
                </a:solidFill>
                <a:latin typeface="Roboto Condensed"/>
              </a:rPr>
              <a:t> </a:t>
            </a:r>
            <a:r>
              <a:rPr lang="en-US" sz="3700" dirty="0" err="1">
                <a:solidFill>
                  <a:srgbClr val="532324"/>
                </a:solidFill>
                <a:latin typeface="Roboto Condensed"/>
              </a:rPr>
              <a:t>Mông-Nguyên</a:t>
            </a:r>
            <a:r>
              <a:rPr lang="en-US" sz="3700" dirty="0">
                <a:solidFill>
                  <a:srgbClr val="532324"/>
                </a:solidFill>
                <a:latin typeface="Roboto Condensed"/>
              </a:rPr>
              <a:t>. Theo </a:t>
            </a:r>
            <a:r>
              <a:rPr lang="en-US" sz="3700" dirty="0" err="1">
                <a:solidFill>
                  <a:srgbClr val="532324"/>
                </a:solidFill>
                <a:latin typeface="Roboto Condensed"/>
              </a:rPr>
              <a:t>em</a:t>
            </a:r>
            <a:r>
              <a:rPr lang="en-US" sz="3700" dirty="0">
                <a:solidFill>
                  <a:srgbClr val="532324"/>
                </a:solidFill>
                <a:latin typeface="Roboto Condensed"/>
              </a:rPr>
              <a:t> </a:t>
            </a:r>
            <a:r>
              <a:rPr lang="en-US" sz="3700" dirty="0" err="1">
                <a:solidFill>
                  <a:srgbClr val="532324"/>
                </a:solidFill>
                <a:latin typeface="Roboto Condensed"/>
              </a:rPr>
              <a:t>điều</a:t>
            </a:r>
            <a:r>
              <a:rPr lang="en-US" sz="3700" dirty="0">
                <a:solidFill>
                  <a:srgbClr val="532324"/>
                </a:solidFill>
                <a:latin typeface="Roboto Condensed"/>
              </a:rPr>
              <a:t> </a:t>
            </a:r>
            <a:r>
              <a:rPr lang="en-US" sz="3700" dirty="0" err="1">
                <a:solidFill>
                  <a:srgbClr val="532324"/>
                </a:solidFill>
                <a:latin typeface="Roboto Condensed"/>
              </a:rPr>
              <a:t>gì</a:t>
            </a:r>
            <a:r>
              <a:rPr lang="en-US" sz="3700" dirty="0">
                <a:solidFill>
                  <a:srgbClr val="532324"/>
                </a:solidFill>
                <a:latin typeface="Roboto Condensed"/>
              </a:rPr>
              <a:t> </a:t>
            </a:r>
            <a:r>
              <a:rPr lang="en-US" sz="3700" dirty="0" err="1">
                <a:solidFill>
                  <a:srgbClr val="532324"/>
                </a:solidFill>
                <a:latin typeface="Roboto Condensed"/>
              </a:rPr>
              <a:t>đã</a:t>
            </a:r>
            <a:r>
              <a:rPr lang="en-US" sz="3700" dirty="0">
                <a:solidFill>
                  <a:srgbClr val="532324"/>
                </a:solidFill>
                <a:latin typeface="Roboto Condensed"/>
              </a:rPr>
              <a:t> </a:t>
            </a:r>
            <a:r>
              <a:rPr lang="en-US" sz="3700" dirty="0" err="1">
                <a:solidFill>
                  <a:srgbClr val="532324"/>
                </a:solidFill>
                <a:latin typeface="Roboto Condensed"/>
              </a:rPr>
              <a:t>khiến</a:t>
            </a:r>
            <a:r>
              <a:rPr lang="en-US" sz="3700" dirty="0">
                <a:solidFill>
                  <a:srgbClr val="532324"/>
                </a:solidFill>
                <a:latin typeface="Roboto Condensed"/>
              </a:rPr>
              <a:t> </a:t>
            </a:r>
            <a:r>
              <a:rPr lang="en-US" sz="3700" dirty="0" err="1">
                <a:solidFill>
                  <a:srgbClr val="532324"/>
                </a:solidFill>
                <a:latin typeface="Roboto Condensed"/>
              </a:rPr>
              <a:t>quân</a:t>
            </a:r>
            <a:r>
              <a:rPr lang="en-US" sz="3700" dirty="0">
                <a:solidFill>
                  <a:srgbClr val="532324"/>
                </a:solidFill>
                <a:latin typeface="Roboto Condensed"/>
              </a:rPr>
              <a:t> </a:t>
            </a:r>
            <a:r>
              <a:rPr lang="en-US" sz="3700" dirty="0" err="1">
                <a:solidFill>
                  <a:srgbClr val="532324"/>
                </a:solidFill>
                <a:latin typeface="Roboto Condensed"/>
              </a:rPr>
              <a:t>Mông-Nguyên</a:t>
            </a:r>
            <a:r>
              <a:rPr lang="en-US" sz="3700" dirty="0">
                <a:solidFill>
                  <a:srgbClr val="532324"/>
                </a:solidFill>
                <a:latin typeface="Roboto Condensed"/>
              </a:rPr>
              <a:t> </a:t>
            </a:r>
            <a:r>
              <a:rPr lang="en-US" sz="3700" dirty="0" err="1">
                <a:solidFill>
                  <a:srgbClr val="532324"/>
                </a:solidFill>
                <a:latin typeface="Roboto Condensed"/>
              </a:rPr>
              <a:t>ba</a:t>
            </a:r>
            <a:r>
              <a:rPr lang="en-US" sz="3700" dirty="0">
                <a:solidFill>
                  <a:srgbClr val="532324"/>
                </a:solidFill>
                <a:latin typeface="Roboto Condensed"/>
              </a:rPr>
              <a:t> </a:t>
            </a:r>
            <a:r>
              <a:rPr lang="en-US" sz="3700" dirty="0" err="1">
                <a:solidFill>
                  <a:srgbClr val="532324"/>
                </a:solidFill>
                <a:latin typeface="Roboto Condensed"/>
              </a:rPr>
              <a:t>lần</a:t>
            </a:r>
            <a:r>
              <a:rPr lang="en-US" sz="3700" dirty="0">
                <a:solidFill>
                  <a:srgbClr val="532324"/>
                </a:solidFill>
                <a:latin typeface="Roboto Condensed"/>
              </a:rPr>
              <a:t> </a:t>
            </a:r>
            <a:r>
              <a:rPr lang="en-US" sz="3700" dirty="0" err="1">
                <a:solidFill>
                  <a:srgbClr val="532324"/>
                </a:solidFill>
                <a:latin typeface="Roboto Condensed"/>
              </a:rPr>
              <a:t>đem</a:t>
            </a:r>
            <a:r>
              <a:rPr lang="en-US" sz="3700" dirty="0">
                <a:solidFill>
                  <a:srgbClr val="532324"/>
                </a:solidFill>
                <a:latin typeface="Roboto Condensed"/>
              </a:rPr>
              <a:t> </a:t>
            </a:r>
            <a:r>
              <a:rPr lang="en-US" sz="3700" dirty="0" err="1">
                <a:solidFill>
                  <a:srgbClr val="532324"/>
                </a:solidFill>
                <a:latin typeface="Roboto Condensed"/>
              </a:rPr>
              <a:t>quân</a:t>
            </a:r>
            <a:r>
              <a:rPr lang="en-US" sz="3700" dirty="0">
                <a:solidFill>
                  <a:srgbClr val="532324"/>
                </a:solidFill>
                <a:latin typeface="Roboto Condensed"/>
              </a:rPr>
              <a:t> </a:t>
            </a:r>
            <a:r>
              <a:rPr lang="en-US" sz="3700" dirty="0" err="1">
                <a:solidFill>
                  <a:srgbClr val="532324"/>
                </a:solidFill>
                <a:latin typeface="Roboto Condensed"/>
              </a:rPr>
              <a:t>xâm</a:t>
            </a:r>
            <a:r>
              <a:rPr lang="en-US" sz="3700" dirty="0">
                <a:solidFill>
                  <a:srgbClr val="532324"/>
                </a:solidFill>
                <a:latin typeface="Roboto Condensed"/>
              </a:rPr>
              <a:t> </a:t>
            </a:r>
            <a:r>
              <a:rPr lang="en-US" sz="3700" dirty="0" err="1">
                <a:solidFill>
                  <a:srgbClr val="532324"/>
                </a:solidFill>
                <a:latin typeface="Roboto Condensed"/>
              </a:rPr>
              <a:t>lược</a:t>
            </a:r>
            <a:r>
              <a:rPr lang="en-US" sz="3700" dirty="0">
                <a:solidFill>
                  <a:srgbClr val="532324"/>
                </a:solidFill>
                <a:latin typeface="Roboto Condensed"/>
              </a:rPr>
              <a:t> </a:t>
            </a:r>
            <a:r>
              <a:rPr lang="en-US" sz="3700" dirty="0" err="1">
                <a:solidFill>
                  <a:srgbClr val="532324"/>
                </a:solidFill>
                <a:latin typeface="Roboto Condensed"/>
              </a:rPr>
              <a:t>nước</a:t>
            </a:r>
            <a:r>
              <a:rPr lang="en-US" sz="3700" dirty="0">
                <a:solidFill>
                  <a:srgbClr val="532324"/>
                </a:solidFill>
                <a:latin typeface="Roboto Condensed"/>
              </a:rPr>
              <a:t> ta </a:t>
            </a:r>
            <a:r>
              <a:rPr lang="en-US" sz="3700" dirty="0" err="1">
                <a:solidFill>
                  <a:srgbClr val="532324"/>
                </a:solidFill>
                <a:latin typeface="Roboto Condensed"/>
              </a:rPr>
              <a:t>đều</a:t>
            </a:r>
            <a:r>
              <a:rPr lang="en-US" sz="3700" dirty="0">
                <a:solidFill>
                  <a:srgbClr val="532324"/>
                </a:solidFill>
                <a:latin typeface="Roboto Condensed"/>
              </a:rPr>
              <a:t> </a:t>
            </a:r>
            <a:r>
              <a:rPr lang="en-US" sz="3700" dirty="0" err="1">
                <a:solidFill>
                  <a:srgbClr val="532324"/>
                </a:solidFill>
                <a:latin typeface="Roboto Condensed"/>
              </a:rPr>
              <a:t>chịu</a:t>
            </a:r>
            <a:r>
              <a:rPr lang="en-US" sz="3700" dirty="0">
                <a:solidFill>
                  <a:srgbClr val="532324"/>
                </a:solidFill>
                <a:latin typeface="Roboto Condensed"/>
              </a:rPr>
              <a:t> </a:t>
            </a:r>
            <a:r>
              <a:rPr lang="en-US" sz="3700" dirty="0" err="1">
                <a:solidFill>
                  <a:srgbClr val="532324"/>
                </a:solidFill>
                <a:latin typeface="Roboto Condensed"/>
              </a:rPr>
              <a:t>thất</a:t>
            </a:r>
            <a:r>
              <a:rPr lang="en-US" sz="3700" dirty="0">
                <a:solidFill>
                  <a:srgbClr val="532324"/>
                </a:solidFill>
                <a:latin typeface="Roboto Condensed"/>
              </a:rPr>
              <a:t> </a:t>
            </a:r>
            <a:r>
              <a:rPr lang="en-US" sz="3700" dirty="0" err="1">
                <a:solidFill>
                  <a:srgbClr val="532324"/>
                </a:solidFill>
                <a:latin typeface="Roboto Condensed"/>
              </a:rPr>
              <a:t>bại</a:t>
            </a:r>
            <a:r>
              <a:rPr lang="en-US" sz="3700" dirty="0">
                <a:solidFill>
                  <a:srgbClr val="532324"/>
                </a:solidFill>
                <a:latin typeface="Roboto Condensed"/>
              </a:rPr>
              <a:t>? </a:t>
            </a:r>
          </a:p>
          <a:p>
            <a:pPr marL="798838" lvl="1" indent="-399419" algn="just">
              <a:lnSpc>
                <a:spcPts val="5994"/>
              </a:lnSpc>
              <a:buFont typeface="Arial"/>
              <a:buChar char="•"/>
            </a:pPr>
            <a:r>
              <a:rPr lang="en-US" sz="3700" dirty="0" err="1">
                <a:solidFill>
                  <a:srgbClr val="532324"/>
                </a:solidFill>
                <a:latin typeface="Roboto Condensed"/>
              </a:rPr>
              <a:t>Thực</a:t>
            </a:r>
            <a:r>
              <a:rPr lang="en-US" sz="3700" dirty="0">
                <a:solidFill>
                  <a:srgbClr val="532324"/>
                </a:solidFill>
                <a:latin typeface="Roboto Condensed"/>
              </a:rPr>
              <a:t> </a:t>
            </a:r>
            <a:r>
              <a:rPr lang="en-US" sz="3700" dirty="0" err="1">
                <a:solidFill>
                  <a:srgbClr val="532324"/>
                </a:solidFill>
                <a:latin typeface="Roboto Condensed"/>
              </a:rPr>
              <a:t>hiện</a:t>
            </a:r>
            <a:r>
              <a:rPr lang="en-US" sz="3700" dirty="0">
                <a:solidFill>
                  <a:srgbClr val="532324"/>
                </a:solidFill>
                <a:latin typeface="Roboto Condensed"/>
              </a:rPr>
              <a:t> </a:t>
            </a:r>
            <a:r>
              <a:rPr lang="en-US" sz="3700" dirty="0" err="1">
                <a:solidFill>
                  <a:srgbClr val="532324"/>
                </a:solidFill>
                <a:latin typeface="Roboto Condensed"/>
              </a:rPr>
              <a:t>cá</a:t>
            </a:r>
            <a:r>
              <a:rPr lang="en-US" sz="3700" dirty="0">
                <a:solidFill>
                  <a:srgbClr val="532324"/>
                </a:solidFill>
                <a:latin typeface="Roboto Condensed"/>
              </a:rPr>
              <a:t> </a:t>
            </a:r>
            <a:r>
              <a:rPr lang="en-US" sz="3700" dirty="0" err="1">
                <a:solidFill>
                  <a:srgbClr val="532324"/>
                </a:solidFill>
                <a:latin typeface="Roboto Condensed"/>
              </a:rPr>
              <a:t>nhân</a:t>
            </a:r>
            <a:endParaRPr lang="en-US" sz="3700" dirty="0">
              <a:solidFill>
                <a:srgbClr val="532324"/>
              </a:solidFill>
              <a:latin typeface="Roboto Condensed"/>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5"/>
            <a:stretch>
              <a:fillRect l="-5" r="-5"/>
            </a:stretch>
          </a:blipFill>
        </p:spPr>
        <p:txBody>
          <a:bodyPr/>
          <a:lstStyle/>
          <a:p>
            <a:endParaRPr lang="en-US"/>
          </a:p>
        </p:txBody>
      </p:sp>
      <p:pic>
        <p:nvPicPr>
          <p:cNvPr id="4" name="Tóm tắt kháng chiến chống Nguyên Mông Lần 2 ( 1285) - Lược Sử Việt Nam #8">
            <a:hlinkClick r:id="" action="ppaction://media"/>
            <a:extLst>
              <a:ext uri="{FF2B5EF4-FFF2-40B4-BE49-F238E27FC236}">
                <a16:creationId xmlns:a16="http://schemas.microsoft.com/office/drawing/2014/main" id="{FFF46834-926D-9A00-D566-010B5B34764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8288000" cy="102870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9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sp>
        <p:nvSpPr>
          <p:cNvPr id="4" name="TextBox 4"/>
          <p:cNvSpPr txBox="1"/>
          <p:nvPr/>
        </p:nvSpPr>
        <p:spPr>
          <a:xfrm>
            <a:off x="829010" y="1528705"/>
            <a:ext cx="5302151" cy="1190631"/>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9Slide07 SVNUT Triumph Press"/>
              </a:rPr>
              <a:t>2. Đọc văn bản</a:t>
            </a:r>
          </a:p>
        </p:txBody>
      </p:sp>
      <p:sp>
        <p:nvSpPr>
          <p:cNvPr id="5" name="TextBox 5"/>
          <p:cNvSpPr txBox="1"/>
          <p:nvPr/>
        </p:nvSpPr>
        <p:spPr>
          <a:xfrm>
            <a:off x="667538" y="465593"/>
            <a:ext cx="12871819" cy="1059539"/>
          </a:xfrm>
          <a:prstGeom prst="rect">
            <a:avLst/>
          </a:prstGeom>
        </p:spPr>
        <p:txBody>
          <a:bodyPr lIns="0" tIns="0" rIns="0" bIns="0" rtlCol="0" anchor="t">
            <a:spAutoFit/>
          </a:bodyPr>
          <a:lstStyle/>
          <a:p>
            <a:pPr>
              <a:lnSpc>
                <a:spcPts val="8540"/>
              </a:lnSpc>
            </a:pPr>
            <a:r>
              <a:rPr lang="en-US" sz="6569">
                <a:solidFill>
                  <a:srgbClr val="FA6E59"/>
                </a:solidFill>
                <a:latin typeface="Fraunces Bold"/>
              </a:rPr>
              <a:t>II. ĐỌC HIỂU VĂN BẢN</a:t>
            </a:r>
          </a:p>
        </p:txBody>
      </p:sp>
      <p:grpSp>
        <p:nvGrpSpPr>
          <p:cNvPr id="6" name="Group 6"/>
          <p:cNvGrpSpPr/>
          <p:nvPr/>
        </p:nvGrpSpPr>
        <p:grpSpPr>
          <a:xfrm>
            <a:off x="1171838" y="4310700"/>
            <a:ext cx="16424494" cy="5472966"/>
            <a:chOff x="0" y="0"/>
            <a:chExt cx="4325793" cy="1441440"/>
          </a:xfrm>
        </p:grpSpPr>
        <p:sp>
          <p:nvSpPr>
            <p:cNvPr id="7" name="Freeform 7"/>
            <p:cNvSpPr/>
            <p:nvPr/>
          </p:nvSpPr>
          <p:spPr>
            <a:xfrm>
              <a:off x="0" y="0"/>
              <a:ext cx="4325793" cy="1441440"/>
            </a:xfrm>
            <a:custGeom>
              <a:avLst/>
              <a:gdLst/>
              <a:ahLst/>
              <a:cxnLst/>
              <a:rect l="l" t="t" r="r" b="b"/>
              <a:pathLst>
                <a:path w="4325793" h="1441440">
                  <a:moveTo>
                    <a:pt x="15555" y="0"/>
                  </a:moveTo>
                  <a:lnTo>
                    <a:pt x="4310238" y="0"/>
                  </a:lnTo>
                  <a:cubicBezTo>
                    <a:pt x="4314363" y="0"/>
                    <a:pt x="4318319" y="1639"/>
                    <a:pt x="4321237" y="4556"/>
                  </a:cubicBezTo>
                  <a:cubicBezTo>
                    <a:pt x="4324154" y="7473"/>
                    <a:pt x="4325793" y="11430"/>
                    <a:pt x="4325793" y="15555"/>
                  </a:cubicBezTo>
                  <a:lnTo>
                    <a:pt x="4325793" y="1425885"/>
                  </a:lnTo>
                  <a:cubicBezTo>
                    <a:pt x="4325793" y="1434475"/>
                    <a:pt x="4318828" y="1441440"/>
                    <a:pt x="4310238" y="1441440"/>
                  </a:cubicBezTo>
                  <a:lnTo>
                    <a:pt x="15555" y="1441440"/>
                  </a:lnTo>
                  <a:cubicBezTo>
                    <a:pt x="6964" y="1441440"/>
                    <a:pt x="0" y="1434475"/>
                    <a:pt x="0" y="1425885"/>
                  </a:cubicBezTo>
                  <a:lnTo>
                    <a:pt x="0" y="15555"/>
                  </a:lnTo>
                  <a:cubicBezTo>
                    <a:pt x="0" y="6964"/>
                    <a:pt x="6964" y="0"/>
                    <a:pt x="15555" y="0"/>
                  </a:cubicBezTo>
                  <a:close/>
                </a:path>
              </a:pathLst>
            </a:custGeom>
            <a:solidFill>
              <a:srgbClr val="FFFFFF">
                <a:alpha val="69804"/>
              </a:srgbClr>
            </a:solidFill>
            <a:ln w="76200">
              <a:solidFill>
                <a:srgbClr val="C78E5F">
                  <a:alpha val="69804"/>
                </a:srgbClr>
              </a:solidFill>
            </a:ln>
          </p:spPr>
          <p:txBody>
            <a:bodyPr/>
            <a:lstStyle/>
            <a:p>
              <a:endParaRPr lang="en-US"/>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9" name="TextBox 9"/>
          <p:cNvSpPr txBox="1"/>
          <p:nvPr/>
        </p:nvSpPr>
        <p:spPr>
          <a:xfrm>
            <a:off x="1320481" y="4332647"/>
            <a:ext cx="15701716" cy="4354978"/>
          </a:xfrm>
          <a:prstGeom prst="rect">
            <a:avLst/>
          </a:prstGeom>
        </p:spPr>
        <p:txBody>
          <a:bodyPr lIns="0" tIns="0" rIns="0" bIns="0" rtlCol="0" anchor="t">
            <a:spAutoFit/>
          </a:bodyPr>
          <a:lstStyle/>
          <a:p>
            <a:pPr algn="ctr">
              <a:lnSpc>
                <a:spcPts val="6719"/>
              </a:lnSpc>
            </a:pPr>
            <a:endParaRPr dirty="0"/>
          </a:p>
          <a:p>
            <a:pPr marL="863598" lvl="1" indent="-431799" algn="just">
              <a:lnSpc>
                <a:spcPts val="5599"/>
              </a:lnSpc>
              <a:buFont typeface="Arial"/>
              <a:buChar char="•"/>
            </a:pPr>
            <a:r>
              <a:rPr lang="en-US" sz="3999" dirty="0" err="1">
                <a:solidFill>
                  <a:srgbClr val="7B070C"/>
                </a:solidFill>
                <a:latin typeface="Roboto Condensed"/>
              </a:rPr>
              <a:t>Phần</a:t>
            </a:r>
            <a:r>
              <a:rPr lang="en-US" sz="3999" dirty="0">
                <a:solidFill>
                  <a:srgbClr val="7B070C"/>
                </a:solidFill>
                <a:latin typeface="Roboto Condensed"/>
              </a:rPr>
              <a:t> </a:t>
            </a:r>
            <a:r>
              <a:rPr lang="en-US" sz="3999" dirty="0" err="1">
                <a:solidFill>
                  <a:srgbClr val="7B070C"/>
                </a:solidFill>
                <a:latin typeface="Roboto Condensed"/>
              </a:rPr>
              <a:t>nêu</a:t>
            </a:r>
            <a:r>
              <a:rPr lang="en-US" sz="3999" dirty="0">
                <a:solidFill>
                  <a:srgbClr val="7B070C"/>
                </a:solidFill>
                <a:latin typeface="Roboto Condensed"/>
              </a:rPr>
              <a:t> </a:t>
            </a:r>
            <a:r>
              <a:rPr lang="en-US" sz="3999" dirty="0" err="1">
                <a:solidFill>
                  <a:srgbClr val="7B070C"/>
                </a:solidFill>
                <a:latin typeface="Roboto Condensed"/>
              </a:rPr>
              <a:t>tên</a:t>
            </a:r>
            <a:r>
              <a:rPr lang="en-US" sz="3999" dirty="0">
                <a:solidFill>
                  <a:srgbClr val="7B070C"/>
                </a:solidFill>
                <a:latin typeface="Roboto Condensed"/>
              </a:rPr>
              <a:t> </a:t>
            </a:r>
            <a:r>
              <a:rPr lang="en-US" sz="3999" dirty="0" err="1">
                <a:solidFill>
                  <a:srgbClr val="7B070C"/>
                </a:solidFill>
                <a:latin typeface="Roboto Condensed"/>
              </a:rPr>
              <a:t>các</a:t>
            </a:r>
            <a:r>
              <a:rPr lang="en-US" sz="3999" dirty="0">
                <a:solidFill>
                  <a:srgbClr val="7B070C"/>
                </a:solidFill>
                <a:latin typeface="Roboto Condensed"/>
              </a:rPr>
              <a:t> </a:t>
            </a:r>
            <a:r>
              <a:rPr lang="en-US" sz="3999" dirty="0" err="1">
                <a:solidFill>
                  <a:srgbClr val="7B070C"/>
                </a:solidFill>
                <a:latin typeface="Roboto Condensed"/>
              </a:rPr>
              <a:t>danh</a:t>
            </a:r>
            <a:r>
              <a:rPr lang="en-US" sz="3999" dirty="0">
                <a:solidFill>
                  <a:srgbClr val="7B070C"/>
                </a:solidFill>
                <a:latin typeface="Roboto Condensed"/>
              </a:rPr>
              <a:t> </a:t>
            </a:r>
            <a:r>
              <a:rPr lang="en-US" sz="3999" dirty="0" err="1">
                <a:solidFill>
                  <a:srgbClr val="7B070C"/>
                </a:solidFill>
                <a:latin typeface="Roboto Condensed"/>
              </a:rPr>
              <a:t>tướng</a:t>
            </a:r>
            <a:r>
              <a:rPr lang="en-US" sz="3999" dirty="0">
                <a:solidFill>
                  <a:srgbClr val="7B070C"/>
                </a:solidFill>
                <a:latin typeface="Roboto Condensed"/>
              </a:rPr>
              <a:t> </a:t>
            </a:r>
            <a:r>
              <a:rPr lang="en-US" sz="3999" dirty="0" err="1">
                <a:solidFill>
                  <a:srgbClr val="7B070C"/>
                </a:solidFill>
                <a:latin typeface="Roboto Condensed"/>
              </a:rPr>
              <a:t>nhẹ</a:t>
            </a:r>
            <a:r>
              <a:rPr lang="en-US" sz="3999" dirty="0">
                <a:solidFill>
                  <a:srgbClr val="7B070C"/>
                </a:solidFill>
                <a:latin typeface="Roboto Condensed"/>
              </a:rPr>
              <a:t> </a:t>
            </a:r>
            <a:r>
              <a:rPr lang="en-US" sz="3999" dirty="0" err="1">
                <a:solidFill>
                  <a:srgbClr val="7B070C"/>
                </a:solidFill>
                <a:latin typeface="Roboto Condensed"/>
              </a:rPr>
              <a:t>nhàng</a:t>
            </a:r>
            <a:r>
              <a:rPr lang="en-US" sz="3999" dirty="0">
                <a:solidFill>
                  <a:srgbClr val="7B070C"/>
                </a:solidFill>
                <a:latin typeface="Roboto Condensed"/>
              </a:rPr>
              <a:t>, </a:t>
            </a:r>
            <a:r>
              <a:rPr lang="en-US" sz="3999" dirty="0" err="1">
                <a:solidFill>
                  <a:srgbClr val="7B070C"/>
                </a:solidFill>
                <a:latin typeface="Roboto Condensed"/>
              </a:rPr>
              <a:t>chậm</a:t>
            </a:r>
            <a:r>
              <a:rPr lang="en-US" sz="3999" dirty="0">
                <a:solidFill>
                  <a:srgbClr val="7B070C"/>
                </a:solidFill>
                <a:latin typeface="Roboto Condensed"/>
              </a:rPr>
              <a:t> </a:t>
            </a:r>
            <a:r>
              <a:rPr lang="en-US" sz="3999" dirty="0" err="1">
                <a:solidFill>
                  <a:srgbClr val="7B070C"/>
                </a:solidFill>
                <a:latin typeface="Roboto Condensed"/>
              </a:rPr>
              <a:t>rãi</a:t>
            </a:r>
            <a:r>
              <a:rPr lang="en-US" sz="3999" dirty="0">
                <a:solidFill>
                  <a:srgbClr val="7B070C"/>
                </a:solidFill>
                <a:latin typeface="Roboto Condensed"/>
              </a:rPr>
              <a:t>; </a:t>
            </a:r>
            <a:r>
              <a:rPr lang="en-US" sz="3999" dirty="0" err="1">
                <a:solidFill>
                  <a:srgbClr val="7B070C"/>
                </a:solidFill>
                <a:latin typeface="Roboto Condensed"/>
              </a:rPr>
              <a:t>phần</a:t>
            </a:r>
            <a:r>
              <a:rPr lang="en-US" sz="3999" dirty="0">
                <a:solidFill>
                  <a:srgbClr val="7B070C"/>
                </a:solidFill>
                <a:latin typeface="Roboto Condensed"/>
              </a:rPr>
              <a:t> </a:t>
            </a:r>
            <a:r>
              <a:rPr lang="en-US" sz="3999" dirty="0" err="1">
                <a:solidFill>
                  <a:srgbClr val="7B070C"/>
                </a:solidFill>
                <a:latin typeface="Roboto Condensed"/>
              </a:rPr>
              <a:t>nêu</a:t>
            </a:r>
            <a:r>
              <a:rPr lang="en-US" sz="3999" dirty="0">
                <a:solidFill>
                  <a:srgbClr val="7B070C"/>
                </a:solidFill>
                <a:latin typeface="Roboto Condensed"/>
              </a:rPr>
              <a:t> </a:t>
            </a:r>
            <a:r>
              <a:rPr lang="en-US" sz="3999" dirty="0" err="1">
                <a:solidFill>
                  <a:srgbClr val="7B070C"/>
                </a:solidFill>
                <a:latin typeface="Roboto Condensed"/>
              </a:rPr>
              <a:t>tội</a:t>
            </a:r>
            <a:r>
              <a:rPr lang="en-US" sz="3999" dirty="0">
                <a:solidFill>
                  <a:srgbClr val="7B070C"/>
                </a:solidFill>
                <a:latin typeface="Roboto Condensed"/>
              </a:rPr>
              <a:t> </a:t>
            </a:r>
            <a:r>
              <a:rPr lang="en-US" sz="3999" dirty="0" err="1">
                <a:solidFill>
                  <a:srgbClr val="7B070C"/>
                </a:solidFill>
                <a:latin typeface="Roboto Condensed"/>
              </a:rPr>
              <a:t>ác</a:t>
            </a:r>
            <a:r>
              <a:rPr lang="en-US" sz="3999" dirty="0">
                <a:solidFill>
                  <a:srgbClr val="7B070C"/>
                </a:solidFill>
                <a:latin typeface="Roboto Condensed"/>
              </a:rPr>
              <a:t> </a:t>
            </a:r>
            <a:r>
              <a:rPr lang="en-US" sz="3999" dirty="0" err="1">
                <a:solidFill>
                  <a:srgbClr val="7B070C"/>
                </a:solidFill>
                <a:latin typeface="Roboto Condensed"/>
              </a:rPr>
              <a:t>của</a:t>
            </a:r>
            <a:r>
              <a:rPr lang="en-US" sz="3999" dirty="0">
                <a:solidFill>
                  <a:srgbClr val="7B070C"/>
                </a:solidFill>
                <a:latin typeface="Roboto Condensed"/>
              </a:rPr>
              <a:t> </a:t>
            </a:r>
            <a:r>
              <a:rPr lang="en-US" sz="3999" dirty="0" err="1">
                <a:solidFill>
                  <a:srgbClr val="7B070C"/>
                </a:solidFill>
                <a:latin typeface="Roboto Condensed"/>
              </a:rPr>
              <a:t>giặc</a:t>
            </a:r>
            <a:r>
              <a:rPr lang="en-US" sz="3999" dirty="0">
                <a:solidFill>
                  <a:srgbClr val="7B070C"/>
                </a:solidFill>
                <a:latin typeface="Roboto Condensed"/>
              </a:rPr>
              <a:t> </a:t>
            </a:r>
            <a:r>
              <a:rPr lang="en-US" sz="3999" dirty="0" err="1">
                <a:solidFill>
                  <a:srgbClr val="7B070C"/>
                </a:solidFill>
                <a:latin typeface="Roboto Condensed"/>
              </a:rPr>
              <a:t>giọng</a:t>
            </a:r>
            <a:r>
              <a:rPr lang="en-US" sz="3999" dirty="0">
                <a:solidFill>
                  <a:srgbClr val="7B070C"/>
                </a:solidFill>
                <a:latin typeface="Roboto Condensed"/>
              </a:rPr>
              <a:t> </a:t>
            </a:r>
            <a:r>
              <a:rPr lang="en-US" sz="3999" dirty="0" err="1">
                <a:solidFill>
                  <a:srgbClr val="7B070C"/>
                </a:solidFill>
                <a:latin typeface="Roboto Condensed"/>
              </a:rPr>
              <a:t>trầm</a:t>
            </a:r>
            <a:r>
              <a:rPr lang="en-US" sz="3999" dirty="0">
                <a:solidFill>
                  <a:srgbClr val="7B070C"/>
                </a:solidFill>
                <a:latin typeface="Roboto Condensed"/>
              </a:rPr>
              <a:t> </a:t>
            </a:r>
            <a:r>
              <a:rPr lang="en-US" sz="3999" dirty="0" err="1">
                <a:solidFill>
                  <a:srgbClr val="7B070C"/>
                </a:solidFill>
                <a:latin typeface="Roboto Condensed"/>
              </a:rPr>
              <a:t>lắng</a:t>
            </a:r>
            <a:r>
              <a:rPr lang="en-US" sz="3999" dirty="0">
                <a:solidFill>
                  <a:srgbClr val="7B070C"/>
                </a:solidFill>
                <a:latin typeface="Roboto Condensed"/>
              </a:rPr>
              <a:t>, </a:t>
            </a:r>
            <a:r>
              <a:rPr lang="en-US" sz="3999" dirty="0" err="1">
                <a:solidFill>
                  <a:srgbClr val="7B070C"/>
                </a:solidFill>
                <a:latin typeface="Roboto Condensed"/>
              </a:rPr>
              <a:t>xót</a:t>
            </a:r>
            <a:r>
              <a:rPr lang="en-US" sz="3999" dirty="0">
                <a:solidFill>
                  <a:srgbClr val="7B070C"/>
                </a:solidFill>
                <a:latin typeface="Roboto Condensed"/>
              </a:rPr>
              <a:t> </a:t>
            </a:r>
            <a:r>
              <a:rPr lang="en-US" sz="3999" dirty="0" err="1">
                <a:solidFill>
                  <a:srgbClr val="7B070C"/>
                </a:solidFill>
                <a:latin typeface="Roboto Condensed"/>
              </a:rPr>
              <a:t>xa</a:t>
            </a:r>
            <a:r>
              <a:rPr lang="en-US" sz="3999" dirty="0">
                <a:solidFill>
                  <a:srgbClr val="7B070C"/>
                </a:solidFill>
                <a:latin typeface="Roboto Condensed"/>
              </a:rPr>
              <a:t>; </a:t>
            </a:r>
            <a:r>
              <a:rPr lang="en-US" sz="3999" dirty="0" err="1">
                <a:solidFill>
                  <a:srgbClr val="7B070C"/>
                </a:solidFill>
                <a:latin typeface="Roboto Condensed"/>
              </a:rPr>
              <a:t>phần</a:t>
            </a:r>
            <a:r>
              <a:rPr lang="en-US" sz="3999" dirty="0">
                <a:solidFill>
                  <a:srgbClr val="7B070C"/>
                </a:solidFill>
                <a:latin typeface="Roboto Condensed"/>
              </a:rPr>
              <a:t> </a:t>
            </a:r>
            <a:r>
              <a:rPr lang="en-US" sz="3999" dirty="0" err="1">
                <a:solidFill>
                  <a:srgbClr val="7B070C"/>
                </a:solidFill>
                <a:latin typeface="Roboto Condensed"/>
              </a:rPr>
              <a:t>chỉ</a:t>
            </a:r>
            <a:r>
              <a:rPr lang="en-US" sz="3999" dirty="0">
                <a:solidFill>
                  <a:srgbClr val="7B070C"/>
                </a:solidFill>
                <a:latin typeface="Roboto Condensed"/>
              </a:rPr>
              <a:t> </a:t>
            </a:r>
            <a:r>
              <a:rPr lang="en-US" sz="3999" dirty="0" err="1">
                <a:solidFill>
                  <a:srgbClr val="7B070C"/>
                </a:solidFill>
                <a:latin typeface="Roboto Condensed"/>
              </a:rPr>
              <a:t>ra</a:t>
            </a:r>
            <a:r>
              <a:rPr lang="en-US" sz="3999" dirty="0">
                <a:solidFill>
                  <a:srgbClr val="7B070C"/>
                </a:solidFill>
                <a:latin typeface="Roboto Condensed"/>
              </a:rPr>
              <a:t> </a:t>
            </a:r>
            <a:r>
              <a:rPr lang="en-US" sz="3999" dirty="0" err="1">
                <a:solidFill>
                  <a:srgbClr val="7B070C"/>
                </a:solidFill>
                <a:latin typeface="Roboto Condensed"/>
              </a:rPr>
              <a:t>những</a:t>
            </a:r>
            <a:r>
              <a:rPr lang="en-US" sz="3999" dirty="0">
                <a:solidFill>
                  <a:srgbClr val="7B070C"/>
                </a:solidFill>
                <a:latin typeface="Roboto Condensed"/>
              </a:rPr>
              <a:t> </a:t>
            </a:r>
            <a:r>
              <a:rPr lang="en-US" sz="3999" dirty="0" err="1">
                <a:solidFill>
                  <a:srgbClr val="7B070C"/>
                </a:solidFill>
                <a:latin typeface="Roboto Condensed"/>
              </a:rPr>
              <a:t>sai</a:t>
            </a:r>
            <a:r>
              <a:rPr lang="en-US" sz="3999" dirty="0">
                <a:solidFill>
                  <a:srgbClr val="7B070C"/>
                </a:solidFill>
                <a:latin typeface="Roboto Condensed"/>
              </a:rPr>
              <a:t> </a:t>
            </a:r>
            <a:r>
              <a:rPr lang="en-US" sz="3999" dirty="0" err="1">
                <a:solidFill>
                  <a:srgbClr val="7B070C"/>
                </a:solidFill>
                <a:latin typeface="Roboto Condensed"/>
              </a:rPr>
              <a:t>trái</a:t>
            </a:r>
            <a:r>
              <a:rPr lang="en-US" sz="3999" dirty="0">
                <a:solidFill>
                  <a:srgbClr val="7B070C"/>
                </a:solidFill>
                <a:latin typeface="Roboto Condensed"/>
              </a:rPr>
              <a:t> </a:t>
            </a:r>
            <a:r>
              <a:rPr lang="en-US" sz="3999" dirty="0" err="1">
                <a:solidFill>
                  <a:srgbClr val="7B070C"/>
                </a:solidFill>
                <a:latin typeface="Roboto Condensed"/>
              </a:rPr>
              <a:t>của</a:t>
            </a:r>
            <a:r>
              <a:rPr lang="en-US" sz="3999" dirty="0">
                <a:solidFill>
                  <a:srgbClr val="7B070C"/>
                </a:solidFill>
                <a:latin typeface="Roboto Condensed"/>
              </a:rPr>
              <a:t> </a:t>
            </a:r>
            <a:r>
              <a:rPr lang="en-US" sz="3999" dirty="0" err="1">
                <a:solidFill>
                  <a:srgbClr val="7B070C"/>
                </a:solidFill>
                <a:latin typeface="Roboto Condensed"/>
              </a:rPr>
              <a:t>binh</a:t>
            </a:r>
            <a:r>
              <a:rPr lang="en-US" sz="3999" dirty="0">
                <a:solidFill>
                  <a:srgbClr val="7B070C"/>
                </a:solidFill>
                <a:latin typeface="Roboto Condensed"/>
              </a:rPr>
              <a:t> </a:t>
            </a:r>
            <a:r>
              <a:rPr lang="en-US" sz="3999" dirty="0" err="1">
                <a:solidFill>
                  <a:srgbClr val="7B070C"/>
                </a:solidFill>
                <a:latin typeface="Roboto Condensed"/>
              </a:rPr>
              <a:t>lính</a:t>
            </a:r>
            <a:r>
              <a:rPr lang="en-US" sz="3999" dirty="0">
                <a:solidFill>
                  <a:srgbClr val="7B070C"/>
                </a:solidFill>
                <a:latin typeface="Roboto Condensed"/>
              </a:rPr>
              <a:t> </a:t>
            </a:r>
            <a:r>
              <a:rPr lang="en-US" sz="3999" dirty="0" err="1">
                <a:solidFill>
                  <a:srgbClr val="7B070C"/>
                </a:solidFill>
                <a:latin typeface="Roboto Condensed"/>
              </a:rPr>
              <a:t>giọng</a:t>
            </a:r>
            <a:r>
              <a:rPr lang="en-US" sz="3999" dirty="0">
                <a:solidFill>
                  <a:srgbClr val="7B070C"/>
                </a:solidFill>
                <a:latin typeface="Roboto Condensed"/>
              </a:rPr>
              <a:t> </a:t>
            </a:r>
            <a:r>
              <a:rPr lang="en-US" sz="3999" dirty="0" err="1">
                <a:solidFill>
                  <a:srgbClr val="7B070C"/>
                </a:solidFill>
                <a:latin typeface="Roboto Condensed"/>
              </a:rPr>
              <a:t>mỉa</a:t>
            </a:r>
            <a:r>
              <a:rPr lang="en-US" sz="3999" dirty="0">
                <a:solidFill>
                  <a:srgbClr val="7B070C"/>
                </a:solidFill>
                <a:latin typeface="Roboto Condensed"/>
              </a:rPr>
              <a:t> </a:t>
            </a:r>
            <a:r>
              <a:rPr lang="en-US" sz="3999" dirty="0" err="1">
                <a:solidFill>
                  <a:srgbClr val="7B070C"/>
                </a:solidFill>
                <a:latin typeface="Roboto Condensed"/>
              </a:rPr>
              <a:t>mai</a:t>
            </a:r>
            <a:r>
              <a:rPr lang="en-US" sz="3999" dirty="0">
                <a:solidFill>
                  <a:srgbClr val="7B070C"/>
                </a:solidFill>
                <a:latin typeface="Roboto Condensed"/>
              </a:rPr>
              <a:t>, </a:t>
            </a:r>
            <a:r>
              <a:rPr lang="en-US" sz="3999" dirty="0" err="1">
                <a:solidFill>
                  <a:srgbClr val="7B070C"/>
                </a:solidFill>
                <a:latin typeface="Roboto Condensed"/>
              </a:rPr>
              <a:t>tức</a:t>
            </a:r>
            <a:r>
              <a:rPr lang="en-US" sz="3999" dirty="0">
                <a:solidFill>
                  <a:srgbClr val="7B070C"/>
                </a:solidFill>
                <a:latin typeface="Roboto Condensed"/>
              </a:rPr>
              <a:t> </a:t>
            </a:r>
            <a:r>
              <a:rPr lang="en-US" sz="3999" dirty="0" err="1">
                <a:solidFill>
                  <a:srgbClr val="7B070C"/>
                </a:solidFill>
                <a:latin typeface="Roboto Condensed"/>
              </a:rPr>
              <a:t>giận</a:t>
            </a:r>
            <a:r>
              <a:rPr lang="en-US" sz="3999" dirty="0">
                <a:solidFill>
                  <a:srgbClr val="7B070C"/>
                </a:solidFill>
                <a:latin typeface="Roboto Condensed"/>
              </a:rPr>
              <a:t>.</a:t>
            </a:r>
          </a:p>
          <a:p>
            <a:pPr marL="863598" lvl="1" indent="-431799" algn="just">
              <a:lnSpc>
                <a:spcPts val="5599"/>
              </a:lnSpc>
              <a:buFont typeface="Arial"/>
              <a:buChar char="•"/>
            </a:pPr>
            <a:r>
              <a:rPr lang="en-US" sz="3999" dirty="0" err="1">
                <a:solidFill>
                  <a:srgbClr val="7B070C"/>
                </a:solidFill>
                <a:latin typeface="Roboto Condensed"/>
              </a:rPr>
              <a:t>Lắng</a:t>
            </a:r>
            <a:r>
              <a:rPr lang="en-US" sz="3999" dirty="0">
                <a:solidFill>
                  <a:srgbClr val="7B070C"/>
                </a:solidFill>
                <a:latin typeface="Roboto Condensed"/>
              </a:rPr>
              <a:t> </a:t>
            </a:r>
            <a:r>
              <a:rPr lang="en-US" sz="3999" dirty="0" err="1">
                <a:solidFill>
                  <a:srgbClr val="7B070C"/>
                </a:solidFill>
                <a:latin typeface="Roboto Condensed"/>
              </a:rPr>
              <a:t>nghe</a:t>
            </a:r>
            <a:r>
              <a:rPr lang="en-US" sz="3999" dirty="0">
                <a:solidFill>
                  <a:srgbClr val="7B070C"/>
                </a:solidFill>
                <a:latin typeface="Roboto Condensed"/>
              </a:rPr>
              <a:t>, </a:t>
            </a:r>
            <a:r>
              <a:rPr lang="en-US" sz="3999" dirty="0" err="1">
                <a:solidFill>
                  <a:srgbClr val="7B070C"/>
                </a:solidFill>
                <a:latin typeface="Roboto Condensed"/>
              </a:rPr>
              <a:t>theo</a:t>
            </a:r>
            <a:r>
              <a:rPr lang="en-US" sz="3999" dirty="0">
                <a:solidFill>
                  <a:srgbClr val="7B070C"/>
                </a:solidFill>
                <a:latin typeface="Roboto Condensed"/>
              </a:rPr>
              <a:t> </a:t>
            </a:r>
            <a:r>
              <a:rPr lang="en-US" sz="3999" dirty="0" err="1">
                <a:solidFill>
                  <a:srgbClr val="7B070C"/>
                </a:solidFill>
                <a:latin typeface="Roboto Condensed"/>
              </a:rPr>
              <a:t>dõi</a:t>
            </a:r>
            <a:r>
              <a:rPr lang="en-US" sz="3999" dirty="0">
                <a:solidFill>
                  <a:srgbClr val="7B070C"/>
                </a:solidFill>
                <a:latin typeface="Roboto Condensed"/>
              </a:rPr>
              <a:t> </a:t>
            </a:r>
            <a:r>
              <a:rPr lang="en-US" sz="3999" dirty="0" err="1">
                <a:solidFill>
                  <a:srgbClr val="7B070C"/>
                </a:solidFill>
                <a:latin typeface="Roboto Condensed"/>
              </a:rPr>
              <a:t>văn</a:t>
            </a:r>
            <a:r>
              <a:rPr lang="en-US" sz="3999" dirty="0">
                <a:solidFill>
                  <a:srgbClr val="7B070C"/>
                </a:solidFill>
                <a:latin typeface="Roboto Condensed"/>
              </a:rPr>
              <a:t> </a:t>
            </a:r>
            <a:r>
              <a:rPr lang="en-US" sz="3999" dirty="0" err="1">
                <a:solidFill>
                  <a:srgbClr val="7B070C"/>
                </a:solidFill>
                <a:latin typeface="Roboto Condensed"/>
              </a:rPr>
              <a:t>bản</a:t>
            </a:r>
            <a:r>
              <a:rPr lang="en-US" sz="3999" dirty="0">
                <a:solidFill>
                  <a:srgbClr val="7B070C"/>
                </a:solidFill>
                <a:latin typeface="Roboto Condensed"/>
              </a:rPr>
              <a:t>, </a:t>
            </a:r>
            <a:r>
              <a:rPr lang="en-US" sz="3999" dirty="0" err="1">
                <a:solidFill>
                  <a:srgbClr val="7B070C"/>
                </a:solidFill>
                <a:latin typeface="Roboto Condensed"/>
              </a:rPr>
              <a:t>gạch</a:t>
            </a:r>
            <a:r>
              <a:rPr lang="en-US" sz="3999" dirty="0">
                <a:solidFill>
                  <a:srgbClr val="7B070C"/>
                </a:solidFill>
                <a:latin typeface="Roboto Condensed"/>
              </a:rPr>
              <a:t> </a:t>
            </a:r>
            <a:r>
              <a:rPr lang="en-US" sz="3999" dirty="0" err="1">
                <a:solidFill>
                  <a:srgbClr val="7B070C"/>
                </a:solidFill>
                <a:latin typeface="Roboto Condensed"/>
              </a:rPr>
              <a:t>chân</a:t>
            </a:r>
            <a:r>
              <a:rPr lang="en-US" sz="3999" dirty="0">
                <a:solidFill>
                  <a:srgbClr val="7B070C"/>
                </a:solidFill>
                <a:latin typeface="Roboto Condensed"/>
              </a:rPr>
              <a:t> </a:t>
            </a:r>
            <a:r>
              <a:rPr lang="en-US" sz="3999" dirty="0" err="1">
                <a:solidFill>
                  <a:srgbClr val="7B070C"/>
                </a:solidFill>
                <a:latin typeface="Roboto Condensed"/>
              </a:rPr>
              <a:t>vào</a:t>
            </a:r>
            <a:r>
              <a:rPr lang="en-US" sz="3999" dirty="0">
                <a:solidFill>
                  <a:srgbClr val="7B070C"/>
                </a:solidFill>
                <a:latin typeface="Roboto Condensed"/>
              </a:rPr>
              <a:t> </a:t>
            </a:r>
            <a:r>
              <a:rPr lang="en-US" sz="3999" dirty="0" err="1">
                <a:solidFill>
                  <a:srgbClr val="7B070C"/>
                </a:solidFill>
                <a:latin typeface="Roboto Condensed"/>
              </a:rPr>
              <a:t>những</a:t>
            </a:r>
            <a:r>
              <a:rPr lang="en-US" sz="3999" dirty="0">
                <a:solidFill>
                  <a:srgbClr val="7B070C"/>
                </a:solidFill>
                <a:latin typeface="Roboto Condensed"/>
              </a:rPr>
              <a:t> ý </a:t>
            </a:r>
            <a:r>
              <a:rPr lang="en-US" sz="3999" dirty="0" err="1">
                <a:solidFill>
                  <a:srgbClr val="7B070C"/>
                </a:solidFill>
                <a:latin typeface="Roboto Condensed"/>
              </a:rPr>
              <a:t>chính</a:t>
            </a:r>
            <a:r>
              <a:rPr lang="en-US" sz="3999" dirty="0">
                <a:solidFill>
                  <a:srgbClr val="7B070C"/>
                </a:solidFill>
                <a:latin typeface="Roboto Condensed"/>
              </a:rPr>
              <a:t>, </a:t>
            </a:r>
            <a:r>
              <a:rPr lang="en-US" sz="3999" dirty="0" err="1">
                <a:solidFill>
                  <a:srgbClr val="7B070C"/>
                </a:solidFill>
                <a:latin typeface="Roboto Condensed"/>
              </a:rPr>
              <a:t>tự</a:t>
            </a:r>
            <a:r>
              <a:rPr lang="en-US" sz="3999" dirty="0">
                <a:solidFill>
                  <a:srgbClr val="7B070C"/>
                </a:solidFill>
                <a:latin typeface="Roboto Condensed"/>
              </a:rPr>
              <a:t> </a:t>
            </a:r>
            <a:r>
              <a:rPr lang="en-US" sz="3999" dirty="0" err="1">
                <a:solidFill>
                  <a:srgbClr val="7B070C"/>
                </a:solidFill>
                <a:latin typeface="Roboto Condensed"/>
              </a:rPr>
              <a:t>ghi</a:t>
            </a:r>
            <a:r>
              <a:rPr lang="en-US" sz="3999" dirty="0">
                <a:solidFill>
                  <a:srgbClr val="7B070C"/>
                </a:solidFill>
                <a:latin typeface="Roboto Condensed"/>
              </a:rPr>
              <a:t> </a:t>
            </a:r>
            <a:r>
              <a:rPr lang="en-US" sz="3999" dirty="0" err="1">
                <a:solidFill>
                  <a:srgbClr val="7B070C"/>
                </a:solidFill>
                <a:latin typeface="Roboto Condensed"/>
              </a:rPr>
              <a:t>chú</a:t>
            </a:r>
            <a:r>
              <a:rPr lang="en-US" sz="3999" dirty="0">
                <a:solidFill>
                  <a:srgbClr val="7B070C"/>
                </a:solidFill>
                <a:latin typeface="Roboto Condensed"/>
              </a:rPr>
              <a:t> </a:t>
            </a:r>
            <a:r>
              <a:rPr lang="en-US" sz="3999" dirty="0" err="1">
                <a:solidFill>
                  <a:srgbClr val="7B070C"/>
                </a:solidFill>
                <a:latin typeface="Roboto Condensed"/>
              </a:rPr>
              <a:t>và</a:t>
            </a:r>
            <a:r>
              <a:rPr lang="en-US" sz="3999" dirty="0">
                <a:solidFill>
                  <a:srgbClr val="7B070C"/>
                </a:solidFill>
                <a:latin typeface="Roboto Condensed"/>
              </a:rPr>
              <a:t> </a:t>
            </a:r>
            <a:r>
              <a:rPr lang="en-US" sz="3999" dirty="0" err="1">
                <a:solidFill>
                  <a:srgbClr val="7B070C"/>
                </a:solidFill>
                <a:latin typeface="Roboto Condensed"/>
              </a:rPr>
              <a:t>trả</a:t>
            </a:r>
            <a:r>
              <a:rPr lang="en-US" sz="3999" dirty="0">
                <a:solidFill>
                  <a:srgbClr val="7B070C"/>
                </a:solidFill>
                <a:latin typeface="Roboto Condensed"/>
              </a:rPr>
              <a:t> </a:t>
            </a:r>
            <a:r>
              <a:rPr lang="en-US" sz="3999" dirty="0" err="1">
                <a:solidFill>
                  <a:srgbClr val="7B070C"/>
                </a:solidFill>
                <a:latin typeface="Roboto Condensed"/>
              </a:rPr>
              <a:t>lời</a:t>
            </a:r>
            <a:r>
              <a:rPr lang="en-US" sz="3999" dirty="0">
                <a:solidFill>
                  <a:srgbClr val="7B070C"/>
                </a:solidFill>
                <a:latin typeface="Roboto Condensed"/>
              </a:rPr>
              <a:t> </a:t>
            </a:r>
            <a:r>
              <a:rPr lang="en-US" sz="3999" dirty="0" err="1">
                <a:solidFill>
                  <a:srgbClr val="7B070C"/>
                </a:solidFill>
                <a:latin typeface="Roboto Condensed"/>
              </a:rPr>
              <a:t>các</a:t>
            </a:r>
            <a:r>
              <a:rPr lang="en-US" sz="3999" dirty="0">
                <a:solidFill>
                  <a:srgbClr val="7B070C"/>
                </a:solidFill>
                <a:latin typeface="Roboto Condensed"/>
              </a:rPr>
              <a:t> </a:t>
            </a:r>
            <a:r>
              <a:rPr lang="en-US" sz="3999" dirty="0" err="1">
                <a:solidFill>
                  <a:srgbClr val="7B070C"/>
                </a:solidFill>
                <a:latin typeface="Roboto Condensed"/>
              </a:rPr>
              <a:t>câu</a:t>
            </a:r>
            <a:r>
              <a:rPr lang="en-US" sz="3999" dirty="0">
                <a:solidFill>
                  <a:srgbClr val="7B070C"/>
                </a:solidFill>
                <a:latin typeface="Roboto Condensed"/>
              </a:rPr>
              <a:t> </a:t>
            </a:r>
            <a:r>
              <a:rPr lang="en-US" sz="3999" dirty="0" err="1">
                <a:solidFill>
                  <a:srgbClr val="7B070C"/>
                </a:solidFill>
                <a:latin typeface="Roboto Condensed"/>
              </a:rPr>
              <a:t>hỏi</a:t>
            </a:r>
            <a:r>
              <a:rPr lang="en-US" sz="3999" dirty="0">
                <a:solidFill>
                  <a:srgbClr val="7B070C"/>
                </a:solidFill>
                <a:latin typeface="Roboto Condensed"/>
              </a:rPr>
              <a:t> </a:t>
            </a:r>
            <a:r>
              <a:rPr lang="en-US" sz="3999" dirty="0" err="1">
                <a:solidFill>
                  <a:srgbClr val="7B070C"/>
                </a:solidFill>
                <a:latin typeface="Roboto Condensed"/>
              </a:rPr>
              <a:t>theo</a:t>
            </a:r>
            <a:r>
              <a:rPr lang="en-US" sz="3999" dirty="0">
                <a:solidFill>
                  <a:srgbClr val="7B070C"/>
                </a:solidFill>
                <a:latin typeface="Roboto Condensed"/>
              </a:rPr>
              <a:t> </a:t>
            </a:r>
            <a:r>
              <a:rPr lang="en-US" sz="3999" dirty="0" err="1">
                <a:solidFill>
                  <a:srgbClr val="7B070C"/>
                </a:solidFill>
                <a:latin typeface="Roboto Condensed"/>
              </a:rPr>
              <a:t>dõi</a:t>
            </a:r>
            <a:r>
              <a:rPr lang="en-US" sz="3999" dirty="0">
                <a:solidFill>
                  <a:srgbClr val="7B070C"/>
                </a:solidFill>
                <a:latin typeface="Roboto Condensed"/>
              </a:rPr>
              <a:t> </a:t>
            </a:r>
            <a:r>
              <a:rPr lang="en-US" sz="3999" dirty="0" err="1">
                <a:solidFill>
                  <a:srgbClr val="7B070C"/>
                </a:solidFill>
                <a:latin typeface="Roboto Condensed"/>
              </a:rPr>
              <a:t>trong</a:t>
            </a:r>
            <a:r>
              <a:rPr lang="en-US" sz="3999" dirty="0">
                <a:solidFill>
                  <a:srgbClr val="7B070C"/>
                </a:solidFill>
                <a:latin typeface="Roboto Condensed"/>
              </a:rPr>
              <a:t> </a:t>
            </a:r>
            <a:r>
              <a:rPr lang="en-US" sz="3999" dirty="0" err="1">
                <a:solidFill>
                  <a:srgbClr val="7B070C"/>
                </a:solidFill>
                <a:latin typeface="Roboto Condensed"/>
              </a:rPr>
              <a:t>khi</a:t>
            </a:r>
            <a:r>
              <a:rPr lang="en-US" sz="3999" dirty="0">
                <a:solidFill>
                  <a:srgbClr val="7B070C"/>
                </a:solidFill>
                <a:latin typeface="Roboto Condensed"/>
              </a:rPr>
              <a:t> </a:t>
            </a:r>
            <a:r>
              <a:rPr lang="en-US" sz="3999" dirty="0" err="1">
                <a:solidFill>
                  <a:srgbClr val="7B070C"/>
                </a:solidFill>
                <a:latin typeface="Roboto Condensed"/>
              </a:rPr>
              <a:t>đọc</a:t>
            </a:r>
            <a:r>
              <a:rPr lang="en-US" sz="3999" dirty="0">
                <a:solidFill>
                  <a:srgbClr val="7B070C"/>
                </a:solidFill>
                <a:latin typeface="Roboto Condensed"/>
              </a:rPr>
              <a:t>.</a:t>
            </a:r>
          </a:p>
        </p:txBody>
      </p:sp>
      <p:sp>
        <p:nvSpPr>
          <p:cNvPr id="10" name="Freeform 10"/>
          <p:cNvSpPr/>
          <p:nvPr/>
        </p:nvSpPr>
        <p:spPr>
          <a:xfrm>
            <a:off x="3620052" y="2870119"/>
            <a:ext cx="11528067" cy="1049355"/>
          </a:xfrm>
          <a:custGeom>
            <a:avLst/>
            <a:gdLst/>
            <a:ahLst/>
            <a:cxnLst/>
            <a:rect l="l" t="t" r="r" b="b"/>
            <a:pathLst>
              <a:path w="11528067" h="1049355">
                <a:moveTo>
                  <a:pt x="0" y="0"/>
                </a:moveTo>
                <a:lnTo>
                  <a:pt x="11528067" y="0"/>
                </a:lnTo>
                <a:lnTo>
                  <a:pt x="11528067" y="1049355"/>
                </a:lnTo>
                <a:lnTo>
                  <a:pt x="0" y="1049355"/>
                </a:lnTo>
                <a:lnTo>
                  <a:pt x="0" y="0"/>
                </a:lnTo>
                <a:close/>
              </a:path>
            </a:pathLst>
          </a:custGeom>
          <a:blipFill>
            <a:blip r:embed="rId4">
              <a:extLst>
                <a:ext uri="{96DAC541-7B7A-43D3-8B79-37D633B846F1}">
                  <asvg:svgBlip xmlns:asvg="http://schemas.microsoft.com/office/drawing/2016/SVG/main" r:embed="rId5"/>
                </a:ext>
              </a:extLst>
            </a:blip>
            <a:stretch>
              <a:fillRect b="-79893"/>
            </a:stretch>
          </a:blipFill>
        </p:spPr>
        <p:txBody>
          <a:bodyPr/>
          <a:lstStyle/>
          <a:p>
            <a:endParaRPr lang="en-US"/>
          </a:p>
        </p:txBody>
      </p:sp>
      <p:sp>
        <p:nvSpPr>
          <p:cNvPr id="11" name="TextBox 11"/>
          <p:cNvSpPr txBox="1"/>
          <p:nvPr/>
        </p:nvSpPr>
        <p:spPr>
          <a:xfrm>
            <a:off x="4040678" y="2939197"/>
            <a:ext cx="12981519" cy="896621"/>
          </a:xfrm>
          <a:prstGeom prst="rect">
            <a:avLst/>
          </a:prstGeom>
        </p:spPr>
        <p:txBody>
          <a:bodyPr lIns="0" tIns="0" rIns="0" bIns="0" rtlCol="0" anchor="t">
            <a:spAutoFit/>
          </a:bodyPr>
          <a:lstStyle/>
          <a:p>
            <a:pPr algn="just">
              <a:lnSpc>
                <a:spcPts val="7279"/>
              </a:lnSpc>
            </a:pPr>
            <a:r>
              <a:rPr lang="en-US" sz="5199">
                <a:solidFill>
                  <a:srgbClr val="532324"/>
                </a:solidFill>
                <a:latin typeface="Dancing Script Bold"/>
              </a:rPr>
              <a:t>Hướng dẫn đọc văn bản Hịch tướng sĩ</a:t>
            </a: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sp>
        <p:nvSpPr>
          <p:cNvPr id="4" name="Freeform 4"/>
          <p:cNvSpPr/>
          <p:nvPr/>
        </p:nvSpPr>
        <p:spPr>
          <a:xfrm>
            <a:off x="11000653" y="-1131805"/>
            <a:ext cx="7651494" cy="5761908"/>
          </a:xfrm>
          <a:custGeom>
            <a:avLst/>
            <a:gdLst/>
            <a:ahLst/>
            <a:cxnLst/>
            <a:rect l="l" t="t" r="r" b="b"/>
            <a:pathLst>
              <a:path w="7651494" h="5761908">
                <a:moveTo>
                  <a:pt x="0" y="0"/>
                </a:moveTo>
                <a:lnTo>
                  <a:pt x="7651493" y="0"/>
                </a:lnTo>
                <a:lnTo>
                  <a:pt x="7651493" y="5761907"/>
                </a:lnTo>
                <a:lnTo>
                  <a:pt x="0" y="5761907"/>
                </a:lnTo>
                <a:lnTo>
                  <a:pt x="0" y="0"/>
                </a:lnTo>
                <a:close/>
              </a:path>
            </a:pathLst>
          </a:custGeom>
          <a:blipFill>
            <a:blip r:embed="rId4"/>
            <a:stretch>
              <a:fillRect t="-76947"/>
            </a:stretch>
          </a:blipFill>
        </p:spPr>
        <p:txBody>
          <a:bodyPr/>
          <a:lstStyle/>
          <a:p>
            <a:endParaRPr lang="en-US"/>
          </a:p>
        </p:txBody>
      </p:sp>
      <p:sp>
        <p:nvSpPr>
          <p:cNvPr id="5" name="TextBox 5"/>
          <p:cNvSpPr txBox="1"/>
          <p:nvPr/>
        </p:nvSpPr>
        <p:spPr>
          <a:xfrm>
            <a:off x="6136395" y="405663"/>
            <a:ext cx="7791924" cy="1463006"/>
          </a:xfrm>
          <a:prstGeom prst="rect">
            <a:avLst/>
          </a:prstGeom>
        </p:spPr>
        <p:txBody>
          <a:bodyPr wrap="square" lIns="0" tIns="0" rIns="0" bIns="0" rtlCol="0" anchor="t">
            <a:spAutoFit/>
          </a:bodyPr>
          <a:lstStyle/>
          <a:p>
            <a:pPr algn="just">
              <a:lnSpc>
                <a:spcPts val="12411"/>
              </a:lnSpc>
              <a:spcBef>
                <a:spcPct val="0"/>
              </a:spcBef>
            </a:pPr>
            <a:r>
              <a:rPr lang="en-US" sz="7300" dirty="0">
                <a:solidFill>
                  <a:srgbClr val="7B070C"/>
                </a:solidFill>
                <a:latin typeface="#9Slide07 SVNUT Triumph Press"/>
              </a:rPr>
              <a:t>2. </a:t>
            </a:r>
            <a:r>
              <a:rPr lang="en-US" sz="7300" dirty="0" err="1">
                <a:solidFill>
                  <a:srgbClr val="7B070C"/>
                </a:solidFill>
                <a:latin typeface="#9Slide07 SVNUT Triumph Press"/>
              </a:rPr>
              <a:t>Đọc</a:t>
            </a:r>
            <a:r>
              <a:rPr lang="en-US" sz="7300" dirty="0">
                <a:solidFill>
                  <a:srgbClr val="7B070C"/>
                </a:solidFill>
                <a:latin typeface="#9Slide07 SVNUT Triumph Press"/>
              </a:rPr>
              <a:t> </a:t>
            </a:r>
            <a:r>
              <a:rPr lang="en-US" sz="7300" dirty="0" err="1">
                <a:solidFill>
                  <a:srgbClr val="7B070C"/>
                </a:solidFill>
                <a:latin typeface="#9Slide07 SVNUT Triumph Press"/>
              </a:rPr>
              <a:t>văn</a:t>
            </a:r>
            <a:r>
              <a:rPr lang="en-US" sz="7300" dirty="0">
                <a:solidFill>
                  <a:srgbClr val="7B070C"/>
                </a:solidFill>
                <a:latin typeface="#9Slide07 SVNUT Triumph Press"/>
              </a:rPr>
              <a:t> </a:t>
            </a:r>
            <a:r>
              <a:rPr lang="en-US" sz="7300" dirty="0" err="1">
                <a:solidFill>
                  <a:srgbClr val="7B070C"/>
                </a:solidFill>
                <a:latin typeface="#9Slide07 SVNUT Triumph Press"/>
              </a:rPr>
              <a:t>bản</a:t>
            </a:r>
            <a:endParaRPr lang="en-US" sz="7300" dirty="0">
              <a:solidFill>
                <a:srgbClr val="7B070C"/>
              </a:solidFill>
              <a:latin typeface="#9Slide07 SVNUT Triumph Press"/>
            </a:endParaRPr>
          </a:p>
        </p:txBody>
      </p:sp>
      <p:sp>
        <p:nvSpPr>
          <p:cNvPr id="6" name="TextBox 6"/>
          <p:cNvSpPr txBox="1"/>
          <p:nvPr/>
        </p:nvSpPr>
        <p:spPr>
          <a:xfrm>
            <a:off x="745552" y="3356587"/>
            <a:ext cx="12545128" cy="779146"/>
          </a:xfrm>
          <a:prstGeom prst="rect">
            <a:avLst/>
          </a:prstGeom>
        </p:spPr>
        <p:txBody>
          <a:bodyPr lIns="0" tIns="0" rIns="0" bIns="0" rtlCol="0" anchor="t">
            <a:spAutoFit/>
          </a:bodyPr>
          <a:lstStyle/>
          <a:p>
            <a:pPr algn="ctr">
              <a:lnSpc>
                <a:spcPts val="5638"/>
              </a:lnSpc>
            </a:pPr>
            <a:r>
              <a:rPr lang="en-US" sz="3999">
                <a:solidFill>
                  <a:srgbClr val="233D6B"/>
                </a:solidFill>
                <a:latin typeface="Roboto Condensed Bold"/>
              </a:rPr>
              <a:t>BẢNG KIỂM KĨ NĂNG ĐỌC DIỄN CẢM</a:t>
            </a:r>
          </a:p>
        </p:txBody>
      </p:sp>
      <p:graphicFrame>
        <p:nvGraphicFramePr>
          <p:cNvPr id="7" name="Table 7"/>
          <p:cNvGraphicFramePr>
            <a:graphicFrameLocks noGrp="1"/>
          </p:cNvGraphicFramePr>
          <p:nvPr/>
        </p:nvGraphicFramePr>
        <p:xfrm>
          <a:off x="745552" y="4503420"/>
          <a:ext cx="16796897" cy="5570413"/>
        </p:xfrm>
        <a:graphic>
          <a:graphicData uri="http://schemas.openxmlformats.org/drawingml/2006/table">
            <a:tbl>
              <a:tblPr/>
              <a:tblGrid>
                <a:gridCol w="13446842">
                  <a:extLst>
                    <a:ext uri="{9D8B030D-6E8A-4147-A177-3AD203B41FA5}">
                      <a16:colId xmlns:a16="http://schemas.microsoft.com/office/drawing/2014/main" val="20000"/>
                    </a:ext>
                  </a:extLst>
                </a:gridCol>
                <a:gridCol w="1663237">
                  <a:extLst>
                    <a:ext uri="{9D8B030D-6E8A-4147-A177-3AD203B41FA5}">
                      <a16:colId xmlns:a16="http://schemas.microsoft.com/office/drawing/2014/main" val="20001"/>
                    </a:ext>
                  </a:extLst>
                </a:gridCol>
                <a:gridCol w="1686818">
                  <a:extLst>
                    <a:ext uri="{9D8B030D-6E8A-4147-A177-3AD203B41FA5}">
                      <a16:colId xmlns:a16="http://schemas.microsoft.com/office/drawing/2014/main" val="20002"/>
                    </a:ext>
                  </a:extLst>
                </a:gridCol>
              </a:tblGrid>
              <a:tr h="999335">
                <a:tc>
                  <a:txBody>
                    <a:bodyPr/>
                    <a:lstStyle/>
                    <a:p>
                      <a:pPr algn="ctr">
                        <a:lnSpc>
                          <a:spcPts val="4079"/>
                        </a:lnSpc>
                        <a:defRPr/>
                      </a:pPr>
                      <a:r>
                        <a:rPr lang="en-US" sz="3400">
                          <a:solidFill>
                            <a:srgbClr val="FFFFFF"/>
                          </a:solidFill>
                          <a:latin typeface="Roboto Condensed Bold"/>
                        </a:rPr>
                        <a:t>Tiêu chí</a:t>
                      </a: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B4595D"/>
                    </a:solidFill>
                  </a:tcPr>
                </a:tc>
                <a:tc>
                  <a:txBody>
                    <a:bodyPr/>
                    <a:lstStyle/>
                    <a:p>
                      <a:pPr algn="ctr">
                        <a:lnSpc>
                          <a:spcPts val="4079"/>
                        </a:lnSpc>
                        <a:defRPr/>
                      </a:pPr>
                      <a:r>
                        <a:rPr lang="en-US" sz="3400">
                          <a:solidFill>
                            <a:srgbClr val="FFFFFF"/>
                          </a:solidFill>
                          <a:latin typeface="Roboto Condensed Bold"/>
                        </a:rPr>
                        <a:t>Có </a:t>
                      </a: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B4595D"/>
                    </a:solidFill>
                  </a:tcPr>
                </a:tc>
                <a:tc>
                  <a:txBody>
                    <a:bodyPr/>
                    <a:lstStyle/>
                    <a:p>
                      <a:pPr algn="ctr">
                        <a:lnSpc>
                          <a:spcPts val="4079"/>
                        </a:lnSpc>
                        <a:defRPr/>
                      </a:pPr>
                      <a:r>
                        <a:rPr lang="en-US" sz="3400">
                          <a:solidFill>
                            <a:srgbClr val="FFFFFF"/>
                          </a:solidFill>
                          <a:latin typeface="Roboto Condensed Bold"/>
                        </a:rPr>
                        <a:t>Không</a:t>
                      </a: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B4595D"/>
                    </a:solidFill>
                  </a:tcPr>
                </a:tc>
                <a:extLst>
                  <a:ext uri="{0D108BD9-81ED-4DB2-BD59-A6C34878D82A}">
                    <a16:rowId xmlns:a16="http://schemas.microsoft.com/office/drawing/2014/main" val="10000"/>
                  </a:ext>
                </a:extLst>
              </a:tr>
              <a:tr h="999335">
                <a:tc>
                  <a:txBody>
                    <a:bodyPr/>
                    <a:lstStyle/>
                    <a:p>
                      <a:pPr algn="just">
                        <a:lnSpc>
                          <a:spcPts val="4079"/>
                        </a:lnSpc>
                        <a:defRPr/>
                      </a:pPr>
                      <a:r>
                        <a:rPr lang="en-US" sz="3400">
                          <a:solidFill>
                            <a:srgbClr val="000000"/>
                          </a:solidFill>
                          <a:latin typeface="Roboto Condensed"/>
                        </a:rPr>
                        <a:t>Đọc trôi chảy, không bỏ từ, thêm từ.</a:t>
                      </a: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tc>
                  <a:txBody>
                    <a:bodyPr/>
                    <a:lstStyle/>
                    <a:p>
                      <a:pPr algn="l">
                        <a:lnSpc>
                          <a:spcPts val="1679"/>
                        </a:lnSpc>
                        <a:defRPr/>
                      </a:pP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tc>
                  <a:txBody>
                    <a:bodyPr/>
                    <a:lstStyle/>
                    <a:p>
                      <a:pPr algn="l">
                        <a:lnSpc>
                          <a:spcPts val="1679"/>
                        </a:lnSpc>
                        <a:defRPr/>
                      </a:pP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extLst>
                  <a:ext uri="{0D108BD9-81ED-4DB2-BD59-A6C34878D82A}">
                    <a16:rowId xmlns:a16="http://schemas.microsoft.com/office/drawing/2014/main" val="10001"/>
                  </a:ext>
                </a:extLst>
              </a:tr>
              <a:tr h="999335">
                <a:tc>
                  <a:txBody>
                    <a:bodyPr/>
                    <a:lstStyle/>
                    <a:p>
                      <a:pPr algn="just">
                        <a:lnSpc>
                          <a:spcPts val="4079"/>
                        </a:lnSpc>
                        <a:defRPr/>
                      </a:pPr>
                      <a:r>
                        <a:rPr lang="en-US" sz="3400">
                          <a:solidFill>
                            <a:srgbClr val="000000"/>
                          </a:solidFill>
                          <a:latin typeface="Roboto Condensed"/>
                        </a:rPr>
                        <a:t>Đọc to, rõ bảo đảm trong không gian lớp học, cả lớp cùng nghe được.</a:t>
                      </a: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tc>
                  <a:txBody>
                    <a:bodyPr/>
                    <a:lstStyle/>
                    <a:p>
                      <a:pPr algn="l">
                        <a:lnSpc>
                          <a:spcPts val="1679"/>
                        </a:lnSpc>
                        <a:defRPr/>
                      </a:pP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tc>
                  <a:txBody>
                    <a:bodyPr/>
                    <a:lstStyle/>
                    <a:p>
                      <a:pPr algn="l">
                        <a:lnSpc>
                          <a:spcPts val="1679"/>
                        </a:lnSpc>
                        <a:defRPr/>
                      </a:pP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extLst>
                  <a:ext uri="{0D108BD9-81ED-4DB2-BD59-A6C34878D82A}">
                    <a16:rowId xmlns:a16="http://schemas.microsoft.com/office/drawing/2014/main" val="10002"/>
                  </a:ext>
                </a:extLst>
              </a:tr>
              <a:tr h="999335">
                <a:tc>
                  <a:txBody>
                    <a:bodyPr/>
                    <a:lstStyle/>
                    <a:p>
                      <a:pPr algn="just">
                        <a:lnSpc>
                          <a:spcPts val="4079"/>
                        </a:lnSpc>
                        <a:defRPr/>
                      </a:pPr>
                      <a:r>
                        <a:rPr lang="en-US" sz="3400">
                          <a:solidFill>
                            <a:srgbClr val="000000"/>
                          </a:solidFill>
                          <a:latin typeface="Roboto Condensed"/>
                        </a:rPr>
                        <a:t>Tốc độ đọc phù hợp.</a:t>
                      </a: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tc>
                  <a:txBody>
                    <a:bodyPr/>
                    <a:lstStyle/>
                    <a:p>
                      <a:pPr algn="l">
                        <a:lnSpc>
                          <a:spcPts val="1679"/>
                        </a:lnSpc>
                        <a:defRPr/>
                      </a:pP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tc>
                  <a:txBody>
                    <a:bodyPr/>
                    <a:lstStyle/>
                    <a:p>
                      <a:pPr algn="l">
                        <a:lnSpc>
                          <a:spcPts val="1679"/>
                        </a:lnSpc>
                        <a:defRPr/>
                      </a:pP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extLst>
                  <a:ext uri="{0D108BD9-81ED-4DB2-BD59-A6C34878D82A}">
                    <a16:rowId xmlns:a16="http://schemas.microsoft.com/office/drawing/2014/main" val="10003"/>
                  </a:ext>
                </a:extLst>
              </a:tr>
              <a:tr h="1573073">
                <a:tc>
                  <a:txBody>
                    <a:bodyPr/>
                    <a:lstStyle/>
                    <a:p>
                      <a:pPr algn="just">
                        <a:lnSpc>
                          <a:spcPts val="4079"/>
                        </a:lnSpc>
                        <a:defRPr/>
                      </a:pPr>
                      <a:r>
                        <a:rPr lang="en-US" sz="3400">
                          <a:solidFill>
                            <a:srgbClr val="000000"/>
                          </a:solidFill>
                          <a:latin typeface="Roboto Condensed"/>
                        </a:rPr>
                        <a:t>Sử dụng giọng điệu khác nhau để thể hiện được rõ quan điểm, thái độ trong mạch lập luận của người viết. </a:t>
                      </a: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tc>
                  <a:txBody>
                    <a:bodyPr/>
                    <a:lstStyle/>
                    <a:p>
                      <a:pPr algn="l">
                        <a:lnSpc>
                          <a:spcPts val="1679"/>
                        </a:lnSpc>
                        <a:defRPr/>
                      </a:pP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tc>
                  <a:txBody>
                    <a:bodyPr/>
                    <a:lstStyle/>
                    <a:p>
                      <a:pPr algn="l">
                        <a:lnSpc>
                          <a:spcPts val="1679"/>
                        </a:lnSpc>
                        <a:defRPr/>
                      </a:pPr>
                      <a:endParaRPr lang="en-US" sz="1100"/>
                    </a:p>
                  </a:txBody>
                  <a:tcPr marT="91440" marB="91440" anchor="ctr">
                    <a:lnL w="21431" cap="flat" cmpd="sng" algn="ctr">
                      <a:solidFill>
                        <a:srgbClr val="687B50"/>
                      </a:solidFill>
                      <a:prstDash val="solid"/>
                      <a:round/>
                      <a:headEnd type="none" w="med" len="med"/>
                      <a:tailEnd type="none" w="med" len="med"/>
                    </a:lnL>
                    <a:lnR w="21431" cap="flat" cmpd="sng" algn="ctr">
                      <a:solidFill>
                        <a:srgbClr val="687B50"/>
                      </a:solidFill>
                      <a:prstDash val="solid"/>
                      <a:round/>
                      <a:headEnd type="none" w="med" len="med"/>
                      <a:tailEnd type="none" w="med" len="med"/>
                    </a:lnR>
                    <a:lnT w="21431" cap="flat" cmpd="sng" algn="ctr">
                      <a:solidFill>
                        <a:srgbClr val="687B50"/>
                      </a:solidFill>
                      <a:prstDash val="solid"/>
                      <a:round/>
                      <a:headEnd type="none" w="med" len="med"/>
                      <a:tailEnd type="none" w="med" len="med"/>
                    </a:lnT>
                    <a:lnB w="21431" cap="flat" cmpd="sng" algn="ctr">
                      <a:solidFill>
                        <a:srgbClr val="687B50"/>
                      </a:solidFill>
                      <a:prstDash val="solid"/>
                      <a:round/>
                      <a:headEnd type="none" w="med" len="med"/>
                      <a:tailEnd type="none" w="med" len="med"/>
                    </a:lnB>
                    <a:solidFill>
                      <a:srgbClr val="EFEBE0"/>
                    </a:solidFill>
                  </a:tcPr>
                </a:tc>
                <a:extLst>
                  <a:ext uri="{0D108BD9-81ED-4DB2-BD59-A6C34878D82A}">
                    <a16:rowId xmlns:a16="http://schemas.microsoft.com/office/drawing/2014/main" val="10004"/>
                  </a:ext>
                </a:extLst>
              </a:tr>
            </a:tbl>
          </a:graphicData>
        </a:graphic>
      </p:graphicFrame>
      <p:sp>
        <p:nvSpPr>
          <p:cNvPr id="8" name="Freeform 8"/>
          <p:cNvSpPr/>
          <p:nvPr/>
        </p:nvSpPr>
        <p:spPr>
          <a:xfrm flipH="1">
            <a:off x="-643203" y="-88716"/>
            <a:ext cx="6777421" cy="3371962"/>
          </a:xfrm>
          <a:custGeom>
            <a:avLst/>
            <a:gdLst/>
            <a:ahLst/>
            <a:cxnLst/>
            <a:rect l="l" t="t" r="r" b="b"/>
            <a:pathLst>
              <a:path w="6777421" h="3371962">
                <a:moveTo>
                  <a:pt x="6777421" y="0"/>
                </a:moveTo>
                <a:lnTo>
                  <a:pt x="0" y="0"/>
                </a:lnTo>
                <a:lnTo>
                  <a:pt x="0" y="3371963"/>
                </a:lnTo>
                <a:lnTo>
                  <a:pt x="6777421" y="3371963"/>
                </a:lnTo>
                <a:lnTo>
                  <a:pt x="6777421" y="0"/>
                </a:lnTo>
                <a:close/>
              </a:path>
            </a:pathLst>
          </a:custGeom>
          <a:blipFill>
            <a:blip r:embed="rId5"/>
            <a:stretch>
              <a:fillRect/>
            </a:stretch>
          </a:blipFill>
        </p:spPr>
        <p:txBody>
          <a:bodyPr/>
          <a:lstStyle/>
          <a:p>
            <a:endParaRPr lang="en-US"/>
          </a:p>
        </p:txBody>
      </p:sp>
      <p:sp>
        <p:nvSpPr>
          <p:cNvPr id="9" name="TextBox 9"/>
          <p:cNvSpPr txBox="1"/>
          <p:nvPr/>
        </p:nvSpPr>
        <p:spPr>
          <a:xfrm>
            <a:off x="2917246" y="2226831"/>
            <a:ext cx="12453507" cy="552396"/>
          </a:xfrm>
          <a:prstGeom prst="rect">
            <a:avLst/>
          </a:prstGeom>
        </p:spPr>
        <p:txBody>
          <a:bodyPr lIns="0" tIns="0" rIns="0" bIns="0" rtlCol="0" anchor="t">
            <a:spAutoFit/>
          </a:bodyPr>
          <a:lstStyle/>
          <a:p>
            <a:pPr algn="ctr">
              <a:lnSpc>
                <a:spcPts val="4200"/>
              </a:lnSpc>
            </a:pPr>
            <a:r>
              <a:rPr lang="en-US" sz="3500">
                <a:solidFill>
                  <a:srgbClr val="532324"/>
                </a:solidFill>
                <a:latin typeface="Roboto Condensed Italics"/>
              </a:rPr>
              <a:t>Giọng đọc đanh thép, dõng dạc, đường hoàng, trang nghiêm. </a:t>
            </a:r>
          </a:p>
        </p:txBody>
      </p:sp>
    </p:spTree>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a:hlinkClick r:id="rId5" tooltip="https://www.youtube.com/watch?v=VVEc_iY9ovM"/>
          </p:cNvPr>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6"/>
            <a:stretch>
              <a:fillRect l="-5" r="-5"/>
            </a:stretch>
          </a:blipFill>
        </p:spPr>
        <p:txBody>
          <a:bodyPr/>
          <a:lstStyle/>
          <a:p>
            <a:endParaRPr lang="en-US"/>
          </a:p>
        </p:txBody>
      </p:sp>
      <p:sp>
        <p:nvSpPr>
          <p:cNvPr id="4" name="TextBox 4"/>
          <p:cNvSpPr txBox="1"/>
          <p:nvPr/>
        </p:nvSpPr>
        <p:spPr>
          <a:xfrm>
            <a:off x="5212540" y="6556368"/>
            <a:ext cx="6734066" cy="371448"/>
          </a:xfrm>
          <a:prstGeom prst="rect">
            <a:avLst/>
          </a:prstGeom>
        </p:spPr>
        <p:txBody>
          <a:bodyPr lIns="0" tIns="0" rIns="0" bIns="0" rtlCol="0" anchor="t">
            <a:spAutoFit/>
          </a:bodyPr>
          <a:lstStyle/>
          <a:p>
            <a:pPr algn="ctr">
              <a:lnSpc>
                <a:spcPts val="2880"/>
              </a:lnSpc>
              <a:spcBef>
                <a:spcPct val="0"/>
              </a:spcBef>
            </a:pPr>
            <a:r>
              <a:rPr lang="en-US" sz="2400" dirty="0">
                <a:solidFill>
                  <a:srgbClr val="000000"/>
                </a:solidFill>
                <a:latin typeface="Arimo"/>
              </a:rPr>
              <a:t>https://www.youtube.com/watch?v=VVEc_iY9ovM</a:t>
            </a:r>
          </a:p>
        </p:txBody>
      </p:sp>
      <p:pic>
        <p:nvPicPr>
          <p:cNvPr id="5" name="Trích đoạn Hịch Tướng Sĩ - Trần Hưng Đạo - Lịch sử Việt Nam">
            <a:hlinkClick r:id="" action="ppaction://media"/>
            <a:extLst>
              <a:ext uri="{FF2B5EF4-FFF2-40B4-BE49-F238E27FC236}">
                <a16:creationId xmlns:a16="http://schemas.microsoft.com/office/drawing/2014/main" id="{911049DA-E3D5-486F-1C13-CE6FFF87617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354" y="-1"/>
            <a:ext cx="18283646" cy="10226585"/>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2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a:grpSpLocks noChangeAspect="1"/>
          </p:cNvGrpSpPr>
          <p:nvPr/>
        </p:nvGrpSpPr>
        <p:grpSpPr>
          <a:xfrm>
            <a:off x="11179077" y="-605109"/>
            <a:ext cx="7249566" cy="10874348"/>
            <a:chOff x="0" y="0"/>
            <a:chExt cx="6350000" cy="9525000"/>
          </a:xfrm>
        </p:grpSpPr>
        <p:sp>
          <p:nvSpPr>
            <p:cNvPr id="5" name="Freeform 5"/>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3"/>
              <a:stretch>
                <a:fillRect l="-49999" r="-49999"/>
              </a:stretch>
            </a:blipFill>
          </p:spPr>
          <p:txBody>
            <a:bodyPr/>
            <a:lstStyle/>
            <a:p>
              <a:endParaRPr lang="en-US"/>
            </a:p>
          </p:txBody>
        </p:sp>
      </p:grpSp>
      <p:sp>
        <p:nvSpPr>
          <p:cNvPr id="6" name="Freeform 6"/>
          <p:cNvSpPr/>
          <p:nvPr/>
        </p:nvSpPr>
        <p:spPr>
          <a:xfrm>
            <a:off x="9144000" y="2940302"/>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9019077" y="-357209"/>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5840780">
            <a:off x="8656227" y="6922153"/>
            <a:ext cx="5552614" cy="5288865"/>
          </a:xfrm>
          <a:custGeom>
            <a:avLst/>
            <a:gdLst/>
            <a:ahLst/>
            <a:cxnLst/>
            <a:rect l="l" t="t" r="r" b="b"/>
            <a:pathLst>
              <a:path w="5552614" h="5288865">
                <a:moveTo>
                  <a:pt x="0" y="0"/>
                </a:moveTo>
                <a:lnTo>
                  <a:pt x="5552614" y="0"/>
                </a:lnTo>
                <a:lnTo>
                  <a:pt x="5552614" y="5288865"/>
                </a:lnTo>
                <a:lnTo>
                  <a:pt x="0" y="528886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6472235">
            <a:off x="14353645" y="7981877"/>
            <a:ext cx="5811311" cy="5535273"/>
          </a:xfrm>
          <a:custGeom>
            <a:avLst/>
            <a:gdLst/>
            <a:ahLst/>
            <a:cxnLst/>
            <a:rect l="l" t="t" r="r" b="b"/>
            <a:pathLst>
              <a:path w="5811311" h="5535273">
                <a:moveTo>
                  <a:pt x="0" y="0"/>
                </a:moveTo>
                <a:lnTo>
                  <a:pt x="5811310" y="0"/>
                </a:lnTo>
                <a:lnTo>
                  <a:pt x="5811310" y="5535273"/>
                </a:lnTo>
                <a:lnTo>
                  <a:pt x="0" y="553527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flipH="1">
            <a:off x="67405" y="2758228"/>
            <a:ext cx="13002071" cy="6808357"/>
          </a:xfrm>
          <a:custGeom>
            <a:avLst/>
            <a:gdLst/>
            <a:ahLst/>
            <a:cxnLst/>
            <a:rect l="l" t="t" r="r" b="b"/>
            <a:pathLst>
              <a:path w="13002071" h="6808357">
                <a:moveTo>
                  <a:pt x="13002070" y="0"/>
                </a:moveTo>
                <a:lnTo>
                  <a:pt x="0" y="0"/>
                </a:lnTo>
                <a:lnTo>
                  <a:pt x="0" y="6808357"/>
                </a:lnTo>
                <a:lnTo>
                  <a:pt x="13002070" y="6808357"/>
                </a:lnTo>
                <a:lnTo>
                  <a:pt x="1300207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1036819" y="3901706"/>
            <a:ext cx="10496701" cy="3406139"/>
          </a:xfrm>
          <a:prstGeom prst="rect">
            <a:avLst/>
          </a:prstGeom>
        </p:spPr>
        <p:txBody>
          <a:bodyPr lIns="0" tIns="0" rIns="0" bIns="0" rtlCol="0" anchor="t">
            <a:spAutoFit/>
          </a:bodyPr>
          <a:lstStyle/>
          <a:p>
            <a:pPr marL="842016" lvl="1" indent="-421008" algn="just">
              <a:lnSpc>
                <a:spcPts val="5460"/>
              </a:lnSpc>
              <a:buFont typeface="Arial"/>
              <a:buChar char="•"/>
            </a:pPr>
            <a:r>
              <a:rPr lang="en-US" sz="3900" dirty="0" err="1">
                <a:solidFill>
                  <a:srgbClr val="532324"/>
                </a:solidFill>
                <a:latin typeface="Roboto Condensed"/>
              </a:rPr>
              <a:t>Xem</a:t>
            </a:r>
            <a:r>
              <a:rPr lang="en-US" sz="3900" dirty="0">
                <a:solidFill>
                  <a:srgbClr val="532324"/>
                </a:solidFill>
                <a:latin typeface="Roboto Condensed"/>
              </a:rPr>
              <a:t> video </a:t>
            </a:r>
            <a:r>
              <a:rPr lang="en-US" sz="3900" dirty="0" err="1">
                <a:solidFill>
                  <a:srgbClr val="532324"/>
                </a:solidFill>
                <a:latin typeface="Roboto Condensed"/>
              </a:rPr>
              <a:t>và</a:t>
            </a:r>
            <a:r>
              <a:rPr lang="en-US" sz="3900" dirty="0">
                <a:solidFill>
                  <a:srgbClr val="532324"/>
                </a:solidFill>
                <a:latin typeface="Roboto Condensed"/>
              </a:rPr>
              <a:t> chia </a:t>
            </a:r>
            <a:r>
              <a:rPr lang="en-US" sz="3900" dirty="0" err="1">
                <a:solidFill>
                  <a:srgbClr val="532324"/>
                </a:solidFill>
                <a:latin typeface="Roboto Condensed"/>
              </a:rPr>
              <a:t>sẻ</a:t>
            </a:r>
            <a:r>
              <a:rPr lang="en-US" sz="3900" dirty="0">
                <a:solidFill>
                  <a:srgbClr val="532324"/>
                </a:solidFill>
                <a:latin typeface="Roboto Condensed"/>
              </a:rPr>
              <a:t> 2 </a:t>
            </a:r>
            <a:r>
              <a:rPr lang="en-US" sz="3900" dirty="0" err="1">
                <a:solidFill>
                  <a:srgbClr val="532324"/>
                </a:solidFill>
                <a:latin typeface="Roboto Condensed"/>
              </a:rPr>
              <a:t>điều</a:t>
            </a:r>
            <a:r>
              <a:rPr lang="en-US" sz="3900" dirty="0">
                <a:solidFill>
                  <a:srgbClr val="532324"/>
                </a:solidFill>
                <a:latin typeface="Roboto Condensed"/>
              </a:rPr>
              <a:t> </a:t>
            </a:r>
            <a:r>
              <a:rPr lang="en-US" sz="3900" dirty="0" err="1">
                <a:solidFill>
                  <a:srgbClr val="532324"/>
                </a:solidFill>
                <a:latin typeface="Roboto Condensed"/>
              </a:rPr>
              <a:t>em</a:t>
            </a:r>
            <a:r>
              <a:rPr lang="en-US" sz="3900" dirty="0">
                <a:solidFill>
                  <a:srgbClr val="532324"/>
                </a:solidFill>
                <a:latin typeface="Roboto Condensed"/>
              </a:rPr>
              <a:t> </a:t>
            </a:r>
            <a:r>
              <a:rPr lang="en-US" sz="3900" dirty="0" err="1">
                <a:solidFill>
                  <a:srgbClr val="532324"/>
                </a:solidFill>
                <a:latin typeface="Roboto Condensed"/>
              </a:rPr>
              <a:t>ấn</a:t>
            </a:r>
            <a:r>
              <a:rPr lang="en-US" sz="3900" dirty="0">
                <a:solidFill>
                  <a:srgbClr val="532324"/>
                </a:solidFill>
                <a:latin typeface="Roboto Condensed"/>
              </a:rPr>
              <a:t> </a:t>
            </a:r>
            <a:r>
              <a:rPr lang="en-US" sz="3900" dirty="0" err="1">
                <a:solidFill>
                  <a:srgbClr val="532324"/>
                </a:solidFill>
                <a:latin typeface="Roboto Condensed"/>
              </a:rPr>
              <a:t>tượng</a:t>
            </a:r>
            <a:r>
              <a:rPr lang="en-US" sz="3900" dirty="0">
                <a:solidFill>
                  <a:srgbClr val="532324"/>
                </a:solidFill>
                <a:latin typeface="Roboto Condensed"/>
              </a:rPr>
              <a:t> </a:t>
            </a:r>
            <a:r>
              <a:rPr lang="en-US" sz="3900" dirty="0" err="1">
                <a:solidFill>
                  <a:srgbClr val="532324"/>
                </a:solidFill>
                <a:latin typeface="Roboto Condensed"/>
              </a:rPr>
              <a:t>về</a:t>
            </a:r>
            <a:r>
              <a:rPr lang="en-US" sz="3900" dirty="0">
                <a:solidFill>
                  <a:srgbClr val="532324"/>
                </a:solidFill>
                <a:latin typeface="Roboto Condensed"/>
              </a:rPr>
              <a:t> </a:t>
            </a:r>
            <a:r>
              <a:rPr lang="en-US" sz="3900" dirty="0" err="1">
                <a:solidFill>
                  <a:srgbClr val="532324"/>
                </a:solidFill>
                <a:latin typeface="Roboto Condensed"/>
              </a:rPr>
              <a:t>tác</a:t>
            </a:r>
            <a:r>
              <a:rPr lang="en-US" sz="3900" dirty="0">
                <a:solidFill>
                  <a:srgbClr val="532324"/>
                </a:solidFill>
                <a:latin typeface="Roboto Condensed"/>
              </a:rPr>
              <a:t> </a:t>
            </a:r>
            <a:r>
              <a:rPr lang="en-US" sz="3900" dirty="0" err="1">
                <a:solidFill>
                  <a:srgbClr val="532324"/>
                </a:solidFill>
                <a:latin typeface="Roboto Condensed"/>
              </a:rPr>
              <a:t>giả</a:t>
            </a:r>
            <a:r>
              <a:rPr lang="en-US" sz="3900" dirty="0">
                <a:solidFill>
                  <a:srgbClr val="532324"/>
                </a:solidFill>
                <a:latin typeface="Roboto Condensed"/>
              </a:rPr>
              <a:t> </a:t>
            </a:r>
            <a:r>
              <a:rPr lang="en-US" sz="3900" dirty="0" err="1">
                <a:solidFill>
                  <a:srgbClr val="532324"/>
                </a:solidFill>
                <a:latin typeface="Roboto Condensed"/>
              </a:rPr>
              <a:t>Trần</a:t>
            </a:r>
            <a:r>
              <a:rPr lang="en-US" sz="3900" dirty="0">
                <a:solidFill>
                  <a:srgbClr val="532324"/>
                </a:solidFill>
                <a:latin typeface="Roboto Condensed"/>
              </a:rPr>
              <a:t> </a:t>
            </a:r>
            <a:r>
              <a:rPr lang="en-US" sz="3900" dirty="0" err="1">
                <a:solidFill>
                  <a:srgbClr val="532324"/>
                </a:solidFill>
                <a:latin typeface="Roboto Condensed"/>
              </a:rPr>
              <a:t>Quốc</a:t>
            </a:r>
            <a:r>
              <a:rPr lang="en-US" sz="3900" dirty="0">
                <a:solidFill>
                  <a:srgbClr val="532324"/>
                </a:solidFill>
                <a:latin typeface="Roboto Condensed"/>
              </a:rPr>
              <a:t> </a:t>
            </a:r>
            <a:r>
              <a:rPr lang="en-US" sz="3900" dirty="0" err="1">
                <a:solidFill>
                  <a:srgbClr val="532324"/>
                </a:solidFill>
                <a:latin typeface="Roboto Condensed"/>
              </a:rPr>
              <a:t>Tuấn</a:t>
            </a:r>
            <a:endParaRPr lang="en-US" sz="3900" dirty="0">
              <a:solidFill>
                <a:srgbClr val="532324"/>
              </a:solidFill>
              <a:latin typeface="Roboto Condensed"/>
            </a:endParaRPr>
          </a:p>
          <a:p>
            <a:pPr marL="842016" lvl="1" indent="-421008" algn="just">
              <a:lnSpc>
                <a:spcPts val="5460"/>
              </a:lnSpc>
              <a:buFont typeface="Arial"/>
              <a:buChar char="•"/>
            </a:pPr>
            <a:r>
              <a:rPr lang="en-US" sz="3900" dirty="0" err="1">
                <a:solidFill>
                  <a:srgbClr val="532324"/>
                </a:solidFill>
                <a:latin typeface="Roboto Condensed"/>
              </a:rPr>
              <a:t>Dựa</a:t>
            </a:r>
            <a:r>
              <a:rPr lang="en-US" sz="3900" dirty="0">
                <a:solidFill>
                  <a:srgbClr val="532324"/>
                </a:solidFill>
                <a:latin typeface="Roboto Condensed"/>
              </a:rPr>
              <a:t> </a:t>
            </a:r>
            <a:r>
              <a:rPr lang="en-US" sz="3900" dirty="0" err="1">
                <a:solidFill>
                  <a:srgbClr val="532324"/>
                </a:solidFill>
                <a:latin typeface="Roboto Condensed"/>
              </a:rPr>
              <a:t>vào</a:t>
            </a:r>
            <a:r>
              <a:rPr lang="en-US" sz="3900" dirty="0">
                <a:solidFill>
                  <a:srgbClr val="532324"/>
                </a:solidFill>
                <a:latin typeface="Roboto Condensed"/>
              </a:rPr>
              <a:t> </a:t>
            </a:r>
            <a:r>
              <a:rPr lang="en-US" sz="3900" dirty="0" err="1">
                <a:solidFill>
                  <a:srgbClr val="532324"/>
                </a:solidFill>
                <a:latin typeface="Roboto Condensed"/>
              </a:rPr>
              <a:t>phần</a:t>
            </a:r>
            <a:r>
              <a:rPr lang="en-US" sz="3900" dirty="0">
                <a:solidFill>
                  <a:srgbClr val="532324"/>
                </a:solidFill>
                <a:latin typeface="Roboto Condensed"/>
              </a:rPr>
              <a:t> </a:t>
            </a:r>
            <a:r>
              <a:rPr lang="en-US" sz="3900" dirty="0" err="1">
                <a:solidFill>
                  <a:srgbClr val="532324"/>
                </a:solidFill>
                <a:latin typeface="Roboto Condensed"/>
              </a:rPr>
              <a:t>tìm</a:t>
            </a:r>
            <a:r>
              <a:rPr lang="en-US" sz="3900" dirty="0">
                <a:solidFill>
                  <a:srgbClr val="532324"/>
                </a:solidFill>
                <a:latin typeface="Roboto Condensed"/>
              </a:rPr>
              <a:t> </a:t>
            </a:r>
            <a:r>
              <a:rPr lang="en-US" sz="3900" dirty="0" err="1">
                <a:solidFill>
                  <a:srgbClr val="532324"/>
                </a:solidFill>
                <a:latin typeface="Roboto Condensed"/>
              </a:rPr>
              <a:t>hiểu</a:t>
            </a:r>
            <a:r>
              <a:rPr lang="en-US" sz="3900" dirty="0">
                <a:solidFill>
                  <a:srgbClr val="532324"/>
                </a:solidFill>
                <a:latin typeface="Roboto Condensed"/>
              </a:rPr>
              <a:t> </a:t>
            </a:r>
            <a:r>
              <a:rPr lang="en-US" sz="3900" dirty="0" err="1">
                <a:solidFill>
                  <a:srgbClr val="532324"/>
                </a:solidFill>
                <a:latin typeface="Roboto Condensed"/>
              </a:rPr>
              <a:t>trước</a:t>
            </a:r>
            <a:r>
              <a:rPr lang="en-US" sz="3900" dirty="0">
                <a:solidFill>
                  <a:srgbClr val="532324"/>
                </a:solidFill>
                <a:latin typeface="Roboto Condensed"/>
              </a:rPr>
              <a:t> ở </a:t>
            </a:r>
            <a:r>
              <a:rPr lang="en-US" sz="3900" dirty="0" err="1">
                <a:solidFill>
                  <a:srgbClr val="532324"/>
                </a:solidFill>
                <a:latin typeface="Roboto Condensed"/>
              </a:rPr>
              <a:t>nhà</a:t>
            </a:r>
            <a:r>
              <a:rPr lang="en-US" sz="3900" dirty="0">
                <a:solidFill>
                  <a:srgbClr val="532324"/>
                </a:solidFill>
                <a:latin typeface="Roboto Condensed"/>
              </a:rPr>
              <a:t> </a:t>
            </a:r>
            <a:r>
              <a:rPr lang="en-US" sz="3900" dirty="0" err="1">
                <a:solidFill>
                  <a:srgbClr val="532324"/>
                </a:solidFill>
                <a:latin typeface="Roboto Condensed"/>
              </a:rPr>
              <a:t>hãy</a:t>
            </a:r>
            <a:r>
              <a:rPr lang="en-US" sz="3900" dirty="0">
                <a:solidFill>
                  <a:srgbClr val="532324"/>
                </a:solidFill>
                <a:latin typeface="Roboto Condensed"/>
              </a:rPr>
              <a:t> chia </a:t>
            </a:r>
            <a:r>
              <a:rPr lang="en-US" sz="3900" dirty="0" err="1">
                <a:solidFill>
                  <a:srgbClr val="532324"/>
                </a:solidFill>
                <a:latin typeface="Roboto Condensed"/>
              </a:rPr>
              <a:t>sẻ</a:t>
            </a:r>
            <a:r>
              <a:rPr lang="en-US" sz="3900" dirty="0">
                <a:solidFill>
                  <a:srgbClr val="532324"/>
                </a:solidFill>
                <a:latin typeface="Roboto Condensed"/>
              </a:rPr>
              <a:t> </a:t>
            </a:r>
            <a:r>
              <a:rPr lang="en-US" sz="3900" dirty="0" err="1">
                <a:solidFill>
                  <a:srgbClr val="532324"/>
                </a:solidFill>
                <a:latin typeface="Roboto Condensed"/>
              </a:rPr>
              <a:t>những</a:t>
            </a:r>
            <a:r>
              <a:rPr lang="en-US" sz="3900" dirty="0">
                <a:solidFill>
                  <a:srgbClr val="532324"/>
                </a:solidFill>
                <a:latin typeface="Roboto Condensed"/>
              </a:rPr>
              <a:t> </a:t>
            </a:r>
            <a:r>
              <a:rPr lang="en-US" sz="3900" dirty="0" err="1">
                <a:solidFill>
                  <a:srgbClr val="532324"/>
                </a:solidFill>
                <a:latin typeface="Roboto Condensed"/>
              </a:rPr>
              <a:t>hiểu</a:t>
            </a:r>
            <a:r>
              <a:rPr lang="en-US" sz="3900" dirty="0">
                <a:solidFill>
                  <a:srgbClr val="532324"/>
                </a:solidFill>
                <a:latin typeface="Roboto Condensed"/>
              </a:rPr>
              <a:t> </a:t>
            </a:r>
            <a:r>
              <a:rPr lang="en-US" sz="3900" dirty="0" err="1">
                <a:solidFill>
                  <a:srgbClr val="532324"/>
                </a:solidFill>
                <a:latin typeface="Roboto Condensed"/>
              </a:rPr>
              <a:t>biết</a:t>
            </a:r>
            <a:r>
              <a:rPr lang="en-US" sz="3900" dirty="0">
                <a:solidFill>
                  <a:srgbClr val="532324"/>
                </a:solidFill>
                <a:latin typeface="Roboto Condensed"/>
              </a:rPr>
              <a:t> </a:t>
            </a:r>
            <a:r>
              <a:rPr lang="en-US" sz="3900" dirty="0" err="1">
                <a:solidFill>
                  <a:srgbClr val="532324"/>
                </a:solidFill>
                <a:latin typeface="Roboto Condensed"/>
              </a:rPr>
              <a:t>của</a:t>
            </a:r>
            <a:r>
              <a:rPr lang="en-US" sz="3900" dirty="0">
                <a:solidFill>
                  <a:srgbClr val="532324"/>
                </a:solidFill>
                <a:latin typeface="Roboto Condensed"/>
              </a:rPr>
              <a:t> </a:t>
            </a:r>
            <a:r>
              <a:rPr lang="en-US" sz="3900" dirty="0" err="1">
                <a:solidFill>
                  <a:srgbClr val="532324"/>
                </a:solidFill>
                <a:latin typeface="Roboto Condensed"/>
              </a:rPr>
              <a:t>em</a:t>
            </a:r>
            <a:r>
              <a:rPr lang="en-US" sz="3900" dirty="0">
                <a:solidFill>
                  <a:srgbClr val="532324"/>
                </a:solidFill>
                <a:latin typeface="Roboto Condensed"/>
              </a:rPr>
              <a:t> </a:t>
            </a:r>
            <a:r>
              <a:rPr lang="en-US" sz="3900" dirty="0" err="1">
                <a:solidFill>
                  <a:srgbClr val="532324"/>
                </a:solidFill>
                <a:latin typeface="Roboto Condensed"/>
              </a:rPr>
              <a:t>về</a:t>
            </a:r>
            <a:r>
              <a:rPr lang="en-US" sz="3900" dirty="0">
                <a:solidFill>
                  <a:srgbClr val="532324"/>
                </a:solidFill>
                <a:latin typeface="Roboto Condensed"/>
              </a:rPr>
              <a:t> </a:t>
            </a:r>
            <a:r>
              <a:rPr lang="en-US" sz="3900" dirty="0" err="1">
                <a:solidFill>
                  <a:srgbClr val="532324"/>
                </a:solidFill>
                <a:latin typeface="Roboto Condensed"/>
              </a:rPr>
              <a:t>văn</a:t>
            </a:r>
            <a:r>
              <a:rPr lang="en-US" sz="3900" dirty="0">
                <a:solidFill>
                  <a:srgbClr val="532324"/>
                </a:solidFill>
                <a:latin typeface="Roboto Condensed"/>
              </a:rPr>
              <a:t> </a:t>
            </a:r>
            <a:r>
              <a:rPr lang="en-US" sz="3900" dirty="0" err="1">
                <a:solidFill>
                  <a:srgbClr val="532324"/>
                </a:solidFill>
                <a:latin typeface="Roboto Condensed"/>
              </a:rPr>
              <a:t>bản</a:t>
            </a:r>
            <a:r>
              <a:rPr lang="en-US" sz="3900" dirty="0">
                <a:solidFill>
                  <a:srgbClr val="532324"/>
                </a:solidFill>
                <a:latin typeface="Roboto Condensed"/>
              </a:rPr>
              <a:t> </a:t>
            </a:r>
            <a:r>
              <a:rPr lang="en-US" sz="3900" dirty="0" err="1">
                <a:solidFill>
                  <a:srgbClr val="532324"/>
                </a:solidFill>
                <a:latin typeface="Roboto Condensed Italics"/>
              </a:rPr>
              <a:t>Hịch</a:t>
            </a:r>
            <a:r>
              <a:rPr lang="en-US" sz="3900" dirty="0">
                <a:solidFill>
                  <a:srgbClr val="532324"/>
                </a:solidFill>
                <a:latin typeface="Roboto Condensed Italics"/>
              </a:rPr>
              <a:t> </a:t>
            </a:r>
            <a:r>
              <a:rPr lang="en-US" sz="3900" dirty="0" err="1">
                <a:solidFill>
                  <a:srgbClr val="532324"/>
                </a:solidFill>
                <a:latin typeface="Roboto Condensed Italics"/>
              </a:rPr>
              <a:t>tướng</a:t>
            </a:r>
            <a:r>
              <a:rPr lang="en-US" sz="3900" dirty="0">
                <a:solidFill>
                  <a:srgbClr val="532324"/>
                </a:solidFill>
                <a:latin typeface="Roboto Condensed Italics"/>
              </a:rPr>
              <a:t> </a:t>
            </a:r>
            <a:r>
              <a:rPr lang="en-US" sz="3900" dirty="0" err="1">
                <a:solidFill>
                  <a:srgbClr val="532324"/>
                </a:solidFill>
                <a:latin typeface="Roboto Condensed Italics"/>
              </a:rPr>
              <a:t>sĩ</a:t>
            </a:r>
            <a:endParaRPr lang="en-US" sz="3900" dirty="0">
              <a:solidFill>
                <a:srgbClr val="532324"/>
              </a:solidFill>
              <a:latin typeface="Roboto Condensed Italics"/>
            </a:endParaRPr>
          </a:p>
          <a:p>
            <a:pPr marL="842016" lvl="1" indent="-421008" algn="just">
              <a:lnSpc>
                <a:spcPts val="5460"/>
              </a:lnSpc>
              <a:buFont typeface="Arial"/>
              <a:buChar char="•"/>
            </a:pPr>
            <a:r>
              <a:rPr lang="en-US" sz="3900" dirty="0" err="1">
                <a:solidFill>
                  <a:srgbClr val="532324"/>
                </a:solidFill>
                <a:latin typeface="Roboto Condensed"/>
              </a:rPr>
              <a:t>Thực</a:t>
            </a:r>
            <a:r>
              <a:rPr lang="en-US" sz="3900" dirty="0">
                <a:solidFill>
                  <a:srgbClr val="532324"/>
                </a:solidFill>
                <a:latin typeface="Roboto Condensed"/>
              </a:rPr>
              <a:t> </a:t>
            </a:r>
            <a:r>
              <a:rPr lang="en-US" sz="3900" dirty="0" err="1">
                <a:solidFill>
                  <a:srgbClr val="532324"/>
                </a:solidFill>
                <a:latin typeface="Roboto Condensed"/>
              </a:rPr>
              <a:t>hiện</a:t>
            </a:r>
            <a:r>
              <a:rPr lang="en-US" sz="3900" dirty="0">
                <a:solidFill>
                  <a:srgbClr val="532324"/>
                </a:solidFill>
                <a:latin typeface="Roboto Condensed"/>
              </a:rPr>
              <a:t> </a:t>
            </a:r>
            <a:r>
              <a:rPr lang="en-US" sz="3900" dirty="0" err="1">
                <a:solidFill>
                  <a:srgbClr val="532324"/>
                </a:solidFill>
                <a:latin typeface="Roboto Condensed"/>
              </a:rPr>
              <a:t>cá</a:t>
            </a:r>
            <a:r>
              <a:rPr lang="en-US" sz="3900" dirty="0">
                <a:solidFill>
                  <a:srgbClr val="532324"/>
                </a:solidFill>
                <a:latin typeface="Roboto Condensed"/>
              </a:rPr>
              <a:t> </a:t>
            </a:r>
            <a:r>
              <a:rPr lang="en-US" sz="3900" dirty="0" err="1">
                <a:solidFill>
                  <a:srgbClr val="532324"/>
                </a:solidFill>
                <a:latin typeface="Roboto Condensed"/>
              </a:rPr>
              <a:t>nhân</a:t>
            </a:r>
            <a:endParaRPr lang="en-US" sz="3900" dirty="0">
              <a:solidFill>
                <a:srgbClr val="532324"/>
              </a:solidFill>
              <a:latin typeface="Roboto Condensed"/>
            </a:endParaRPr>
          </a:p>
        </p:txBody>
      </p:sp>
      <p:sp>
        <p:nvSpPr>
          <p:cNvPr id="12" name="TextBox 12"/>
          <p:cNvSpPr txBox="1"/>
          <p:nvPr/>
        </p:nvSpPr>
        <p:spPr>
          <a:xfrm>
            <a:off x="1391262" y="484214"/>
            <a:ext cx="9787815" cy="1521722"/>
          </a:xfrm>
          <a:prstGeom prst="rect">
            <a:avLst/>
          </a:prstGeom>
        </p:spPr>
        <p:txBody>
          <a:bodyPr lIns="0" tIns="0" rIns="0" bIns="0" rtlCol="0" anchor="t">
            <a:spAutoFit/>
          </a:bodyPr>
          <a:lstStyle/>
          <a:p>
            <a:pPr algn="just">
              <a:lnSpc>
                <a:spcPts val="12965"/>
              </a:lnSpc>
              <a:spcBef>
                <a:spcPct val="0"/>
              </a:spcBef>
            </a:pPr>
            <a:r>
              <a:rPr lang="en-US" sz="7626">
                <a:solidFill>
                  <a:srgbClr val="7B070C"/>
                </a:solidFill>
                <a:latin typeface="#9Slide07 SVNUT Triumph Press"/>
              </a:rPr>
              <a:t>3. Khám phá văn bản</a:t>
            </a:r>
          </a:p>
        </p:txBody>
      </p:sp>
      <p:sp>
        <p:nvSpPr>
          <p:cNvPr id="13" name="Freeform 13"/>
          <p:cNvSpPr/>
          <p:nvPr/>
        </p:nvSpPr>
        <p:spPr>
          <a:xfrm rot="-4850034">
            <a:off x="10562771" y="8259231"/>
            <a:ext cx="5552614" cy="5288865"/>
          </a:xfrm>
          <a:custGeom>
            <a:avLst/>
            <a:gdLst/>
            <a:ahLst/>
            <a:cxnLst/>
            <a:rect l="l" t="t" r="r" b="b"/>
            <a:pathLst>
              <a:path w="5552614" h="5288865">
                <a:moveTo>
                  <a:pt x="0" y="0"/>
                </a:moveTo>
                <a:lnTo>
                  <a:pt x="5552613" y="0"/>
                </a:lnTo>
                <a:lnTo>
                  <a:pt x="5552613" y="5288865"/>
                </a:lnTo>
                <a:lnTo>
                  <a:pt x="0" y="528886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1028700" y="2880867"/>
            <a:ext cx="6376105" cy="6877570"/>
            <a:chOff x="0" y="0"/>
            <a:chExt cx="1679303" cy="1764062"/>
          </a:xfrm>
        </p:grpSpPr>
        <p:sp>
          <p:nvSpPr>
            <p:cNvPr id="5" name="Freeform 5"/>
            <p:cNvSpPr/>
            <p:nvPr/>
          </p:nvSpPr>
          <p:spPr>
            <a:xfrm>
              <a:off x="0" y="0"/>
              <a:ext cx="1679304" cy="1764062"/>
            </a:xfrm>
            <a:custGeom>
              <a:avLst/>
              <a:gdLst/>
              <a:ahLst/>
              <a:cxnLst/>
              <a:rect l="l" t="t" r="r" b="b"/>
              <a:pathLst>
                <a:path w="1679304" h="1764062">
                  <a:moveTo>
                    <a:pt x="40069" y="0"/>
                  </a:moveTo>
                  <a:lnTo>
                    <a:pt x="1639235" y="0"/>
                  </a:lnTo>
                  <a:cubicBezTo>
                    <a:pt x="1649862" y="0"/>
                    <a:pt x="1660053" y="4222"/>
                    <a:pt x="1667568" y="11736"/>
                  </a:cubicBezTo>
                  <a:cubicBezTo>
                    <a:pt x="1675082" y="19250"/>
                    <a:pt x="1679304" y="29442"/>
                    <a:pt x="1679304" y="40069"/>
                  </a:cubicBezTo>
                  <a:lnTo>
                    <a:pt x="1679304" y="1723993"/>
                  </a:lnTo>
                  <a:cubicBezTo>
                    <a:pt x="1679304" y="1734620"/>
                    <a:pt x="1675082" y="1744812"/>
                    <a:pt x="1667568" y="1752326"/>
                  </a:cubicBezTo>
                  <a:cubicBezTo>
                    <a:pt x="1660053" y="1759841"/>
                    <a:pt x="1649862" y="1764062"/>
                    <a:pt x="1639235" y="1764062"/>
                  </a:cubicBezTo>
                  <a:lnTo>
                    <a:pt x="40069" y="1764062"/>
                  </a:lnTo>
                  <a:cubicBezTo>
                    <a:pt x="29442" y="1764062"/>
                    <a:pt x="19250" y="1759841"/>
                    <a:pt x="11736" y="1752326"/>
                  </a:cubicBezTo>
                  <a:cubicBezTo>
                    <a:pt x="4222" y="1744812"/>
                    <a:pt x="0" y="1734620"/>
                    <a:pt x="0" y="1723993"/>
                  </a:cubicBezTo>
                  <a:lnTo>
                    <a:pt x="0" y="40069"/>
                  </a:lnTo>
                  <a:cubicBezTo>
                    <a:pt x="0" y="29442"/>
                    <a:pt x="4222" y="19250"/>
                    <a:pt x="11736" y="11736"/>
                  </a:cubicBezTo>
                  <a:cubicBezTo>
                    <a:pt x="19250" y="4222"/>
                    <a:pt x="29442" y="0"/>
                    <a:pt x="40069" y="0"/>
                  </a:cubicBezTo>
                  <a:close/>
                </a:path>
              </a:pathLst>
            </a:custGeom>
            <a:solidFill>
              <a:srgbClr val="FFFFFF">
                <a:alpha val="69804"/>
              </a:srgbClr>
            </a:solidFill>
            <a:ln w="76200">
              <a:solidFill>
                <a:srgbClr val="C78E5F">
                  <a:alpha val="69804"/>
                </a:srgbClr>
              </a:solidFill>
            </a:ln>
          </p:spPr>
          <p:txBody>
            <a:bodyPr/>
            <a:lstStyle/>
            <a:p>
              <a:endParaRPr lang="en-US"/>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7" name="TextBox 7"/>
          <p:cNvSpPr txBox="1"/>
          <p:nvPr/>
        </p:nvSpPr>
        <p:spPr>
          <a:xfrm>
            <a:off x="1300076" y="3138035"/>
            <a:ext cx="5815147" cy="6544133"/>
          </a:xfrm>
          <a:prstGeom prst="rect">
            <a:avLst/>
          </a:prstGeom>
        </p:spPr>
        <p:txBody>
          <a:bodyPr lIns="0" tIns="0" rIns="0" bIns="0" rtlCol="0" anchor="t">
            <a:spAutoFit/>
          </a:bodyPr>
          <a:lstStyle/>
          <a:p>
            <a:pPr algn="just">
              <a:lnSpc>
                <a:spcPts val="5179"/>
              </a:lnSpc>
            </a:pPr>
            <a:r>
              <a:rPr lang="en-US" sz="3699" dirty="0" err="1">
                <a:solidFill>
                  <a:srgbClr val="7B070C"/>
                </a:solidFill>
                <a:latin typeface="Roboto Condensed Bold"/>
              </a:rPr>
              <a:t>Trần</a:t>
            </a:r>
            <a:r>
              <a:rPr lang="en-US" sz="3699" dirty="0">
                <a:solidFill>
                  <a:srgbClr val="7B070C"/>
                </a:solidFill>
                <a:latin typeface="Roboto Condensed Bold"/>
              </a:rPr>
              <a:t> </a:t>
            </a:r>
            <a:r>
              <a:rPr lang="en-US" sz="3699" dirty="0" err="1">
                <a:solidFill>
                  <a:srgbClr val="7B070C"/>
                </a:solidFill>
                <a:latin typeface="Roboto Condensed Bold"/>
              </a:rPr>
              <a:t>Quốc</a:t>
            </a:r>
            <a:r>
              <a:rPr lang="en-US" sz="3699" dirty="0">
                <a:solidFill>
                  <a:srgbClr val="7B070C"/>
                </a:solidFill>
                <a:latin typeface="Roboto Condensed Bold"/>
              </a:rPr>
              <a:t> </a:t>
            </a:r>
            <a:r>
              <a:rPr lang="en-US" sz="3699" dirty="0" err="1">
                <a:solidFill>
                  <a:srgbClr val="7B070C"/>
                </a:solidFill>
                <a:latin typeface="Roboto Condensed Bold"/>
              </a:rPr>
              <a:t>Tuấn</a:t>
            </a:r>
            <a:r>
              <a:rPr lang="en-US" sz="3699" dirty="0">
                <a:solidFill>
                  <a:srgbClr val="7B070C"/>
                </a:solidFill>
                <a:latin typeface="Roboto Condensed"/>
              </a:rPr>
              <a:t> (1231-1300), </a:t>
            </a:r>
            <a:r>
              <a:rPr lang="en-US" sz="3699" dirty="0" err="1">
                <a:solidFill>
                  <a:srgbClr val="7B070C"/>
                </a:solidFill>
                <a:latin typeface="Roboto Condensed"/>
              </a:rPr>
              <a:t>tức</a:t>
            </a:r>
            <a:r>
              <a:rPr lang="en-US" sz="3699" dirty="0">
                <a:solidFill>
                  <a:srgbClr val="7B070C"/>
                </a:solidFill>
                <a:latin typeface="Roboto Condensed"/>
              </a:rPr>
              <a:t> </a:t>
            </a:r>
            <a:r>
              <a:rPr lang="en-US" sz="3699" dirty="0" err="1">
                <a:solidFill>
                  <a:srgbClr val="7B070C"/>
                </a:solidFill>
                <a:latin typeface="Roboto Condensed"/>
              </a:rPr>
              <a:t>Hưng</a:t>
            </a:r>
            <a:r>
              <a:rPr lang="en-US" sz="3699" dirty="0">
                <a:solidFill>
                  <a:srgbClr val="7B070C"/>
                </a:solidFill>
                <a:latin typeface="Roboto Condensed"/>
              </a:rPr>
              <a:t> </a:t>
            </a:r>
            <a:r>
              <a:rPr lang="en-US" sz="3699" dirty="0" err="1">
                <a:solidFill>
                  <a:srgbClr val="7B070C"/>
                </a:solidFill>
                <a:latin typeface="Roboto Condensed"/>
              </a:rPr>
              <a:t>Đạo</a:t>
            </a:r>
            <a:r>
              <a:rPr lang="en-US" sz="3699" dirty="0">
                <a:solidFill>
                  <a:srgbClr val="7B070C"/>
                </a:solidFill>
                <a:latin typeface="Roboto Condensed"/>
              </a:rPr>
              <a:t> </a:t>
            </a:r>
            <a:r>
              <a:rPr lang="en-US" sz="3699" dirty="0" err="1">
                <a:solidFill>
                  <a:srgbClr val="7B070C"/>
                </a:solidFill>
                <a:latin typeface="Roboto Condensed"/>
              </a:rPr>
              <a:t>Đại</a:t>
            </a:r>
            <a:r>
              <a:rPr lang="en-US" sz="3699" dirty="0">
                <a:solidFill>
                  <a:srgbClr val="7B070C"/>
                </a:solidFill>
                <a:latin typeface="Roboto Condensed"/>
              </a:rPr>
              <a:t> </a:t>
            </a:r>
            <a:r>
              <a:rPr lang="en-US" sz="3699" dirty="0" err="1">
                <a:solidFill>
                  <a:srgbClr val="7B070C"/>
                </a:solidFill>
                <a:latin typeface="Roboto Condensed"/>
              </a:rPr>
              <a:t>Vương</a:t>
            </a:r>
            <a:r>
              <a:rPr lang="en-US" sz="3699" dirty="0">
                <a:solidFill>
                  <a:srgbClr val="7B070C"/>
                </a:solidFill>
                <a:latin typeface="Roboto Condensed"/>
              </a:rPr>
              <a:t>.</a:t>
            </a:r>
          </a:p>
          <a:p>
            <a:pPr marL="798829" lvl="1" indent="-399415" algn="just">
              <a:lnSpc>
                <a:spcPts val="5179"/>
              </a:lnSpc>
              <a:buFont typeface="Arial"/>
              <a:buChar char="•"/>
            </a:pPr>
            <a:r>
              <a:rPr lang="en-US" sz="3699" dirty="0" err="1">
                <a:solidFill>
                  <a:srgbClr val="7B070C"/>
                </a:solidFill>
                <a:latin typeface="Roboto Condensed"/>
              </a:rPr>
              <a:t>Là</a:t>
            </a:r>
            <a:r>
              <a:rPr lang="en-US" sz="3699" dirty="0">
                <a:solidFill>
                  <a:srgbClr val="7B070C"/>
                </a:solidFill>
                <a:latin typeface="Roboto Condensed"/>
              </a:rPr>
              <a:t> </a:t>
            </a:r>
            <a:r>
              <a:rPr lang="en-US" sz="3699" dirty="0" err="1">
                <a:solidFill>
                  <a:srgbClr val="7B070C"/>
                </a:solidFill>
                <a:latin typeface="Roboto Condensed"/>
              </a:rPr>
              <a:t>danh</a:t>
            </a:r>
            <a:r>
              <a:rPr lang="en-US" sz="3699" dirty="0">
                <a:solidFill>
                  <a:srgbClr val="7B070C"/>
                </a:solidFill>
                <a:latin typeface="Roboto Condensed"/>
              </a:rPr>
              <a:t> </a:t>
            </a:r>
            <a:r>
              <a:rPr lang="en-US" sz="3699" dirty="0" err="1">
                <a:solidFill>
                  <a:srgbClr val="7B070C"/>
                </a:solidFill>
                <a:latin typeface="Roboto Condensed"/>
              </a:rPr>
              <a:t>tướng</a:t>
            </a:r>
            <a:r>
              <a:rPr lang="en-US" sz="3699" dirty="0">
                <a:solidFill>
                  <a:srgbClr val="7B070C"/>
                </a:solidFill>
                <a:latin typeface="Roboto Condensed"/>
              </a:rPr>
              <a:t> </a:t>
            </a:r>
            <a:r>
              <a:rPr lang="en-US" sz="3699" dirty="0" err="1">
                <a:solidFill>
                  <a:srgbClr val="7B070C"/>
                </a:solidFill>
                <a:latin typeface="Roboto Condensed"/>
              </a:rPr>
              <a:t>kiệt</a:t>
            </a:r>
            <a:r>
              <a:rPr lang="en-US" sz="3699" dirty="0">
                <a:solidFill>
                  <a:srgbClr val="7B070C"/>
                </a:solidFill>
                <a:latin typeface="Roboto Condensed"/>
              </a:rPr>
              <a:t> </a:t>
            </a:r>
            <a:r>
              <a:rPr lang="en-US" sz="3699" dirty="0" err="1">
                <a:solidFill>
                  <a:srgbClr val="7B070C"/>
                </a:solidFill>
                <a:latin typeface="Roboto Condensed"/>
              </a:rPr>
              <a:t>xuất</a:t>
            </a:r>
            <a:r>
              <a:rPr lang="en-US" sz="3699" dirty="0">
                <a:solidFill>
                  <a:srgbClr val="7B070C"/>
                </a:solidFill>
                <a:latin typeface="Roboto Condensed"/>
              </a:rPr>
              <a:t> </a:t>
            </a:r>
            <a:r>
              <a:rPr lang="en-US" sz="3699" dirty="0" err="1">
                <a:solidFill>
                  <a:srgbClr val="7B070C"/>
                </a:solidFill>
                <a:latin typeface="Roboto Condensed"/>
              </a:rPr>
              <a:t>của</a:t>
            </a:r>
            <a:r>
              <a:rPr lang="en-US" sz="3699" dirty="0">
                <a:solidFill>
                  <a:srgbClr val="7B070C"/>
                </a:solidFill>
                <a:latin typeface="Roboto Condensed"/>
              </a:rPr>
              <a:t> </a:t>
            </a:r>
            <a:r>
              <a:rPr lang="en-US" sz="3699" dirty="0" err="1">
                <a:solidFill>
                  <a:srgbClr val="7B070C"/>
                </a:solidFill>
                <a:latin typeface="Roboto Condensed"/>
              </a:rPr>
              <a:t>dân</a:t>
            </a:r>
            <a:r>
              <a:rPr lang="en-US" sz="3699" dirty="0">
                <a:solidFill>
                  <a:srgbClr val="7B070C"/>
                </a:solidFill>
                <a:latin typeface="Roboto Condensed"/>
              </a:rPr>
              <a:t> </a:t>
            </a:r>
            <a:r>
              <a:rPr lang="en-US" sz="3699" dirty="0" err="1">
                <a:solidFill>
                  <a:srgbClr val="7B070C"/>
                </a:solidFill>
                <a:latin typeface="Roboto Condensed"/>
              </a:rPr>
              <a:t>tộc</a:t>
            </a:r>
            <a:r>
              <a:rPr lang="en-US" sz="3699" dirty="0">
                <a:solidFill>
                  <a:srgbClr val="7B070C"/>
                </a:solidFill>
                <a:latin typeface="Roboto Condensed"/>
              </a:rPr>
              <a:t>.</a:t>
            </a:r>
          </a:p>
          <a:p>
            <a:pPr marL="798829" lvl="1" indent="-399415" algn="just">
              <a:lnSpc>
                <a:spcPts val="5179"/>
              </a:lnSpc>
              <a:buFont typeface="Arial"/>
              <a:buChar char="•"/>
            </a:pPr>
            <a:r>
              <a:rPr lang="en-US" sz="3699" dirty="0" err="1">
                <a:solidFill>
                  <a:srgbClr val="7B070C"/>
                </a:solidFill>
                <a:latin typeface="Roboto Condensed"/>
              </a:rPr>
              <a:t>Có</a:t>
            </a:r>
            <a:r>
              <a:rPr lang="en-US" sz="3699" dirty="0">
                <a:solidFill>
                  <a:srgbClr val="7B070C"/>
                </a:solidFill>
                <a:latin typeface="Roboto Condensed"/>
              </a:rPr>
              <a:t> </a:t>
            </a:r>
            <a:r>
              <a:rPr lang="en-US" sz="3699" dirty="0" err="1">
                <a:solidFill>
                  <a:srgbClr val="7B070C"/>
                </a:solidFill>
                <a:latin typeface="Roboto Condensed"/>
              </a:rPr>
              <a:t>công</a:t>
            </a:r>
            <a:r>
              <a:rPr lang="en-US" sz="3699" dirty="0">
                <a:solidFill>
                  <a:srgbClr val="7B070C"/>
                </a:solidFill>
                <a:latin typeface="Roboto Condensed"/>
              </a:rPr>
              <a:t> </a:t>
            </a:r>
            <a:r>
              <a:rPr lang="en-US" sz="3699" dirty="0" err="1">
                <a:solidFill>
                  <a:srgbClr val="7B070C"/>
                </a:solidFill>
                <a:latin typeface="Roboto Condensed"/>
              </a:rPr>
              <a:t>lớn</a:t>
            </a:r>
            <a:r>
              <a:rPr lang="en-US" sz="3699" dirty="0">
                <a:solidFill>
                  <a:srgbClr val="7B070C"/>
                </a:solidFill>
                <a:latin typeface="Roboto Condensed"/>
              </a:rPr>
              <a:t> </a:t>
            </a:r>
            <a:r>
              <a:rPr lang="en-US" sz="3699" dirty="0" err="1">
                <a:solidFill>
                  <a:srgbClr val="7B070C"/>
                </a:solidFill>
                <a:latin typeface="Roboto Condensed"/>
              </a:rPr>
              <a:t>trong</a:t>
            </a:r>
            <a:r>
              <a:rPr lang="en-US" sz="3699" dirty="0">
                <a:solidFill>
                  <a:srgbClr val="7B070C"/>
                </a:solidFill>
                <a:latin typeface="Roboto Condensed"/>
              </a:rPr>
              <a:t> </a:t>
            </a:r>
            <a:r>
              <a:rPr lang="en-US" sz="3699" dirty="0" err="1">
                <a:solidFill>
                  <a:srgbClr val="7B070C"/>
                </a:solidFill>
                <a:latin typeface="Roboto Condensed"/>
              </a:rPr>
              <a:t>cuộc</a:t>
            </a:r>
            <a:r>
              <a:rPr lang="en-US" sz="3699" dirty="0">
                <a:solidFill>
                  <a:srgbClr val="7B070C"/>
                </a:solidFill>
                <a:latin typeface="Roboto Condensed"/>
              </a:rPr>
              <a:t> </a:t>
            </a:r>
            <a:r>
              <a:rPr lang="en-US" sz="3699" dirty="0" err="1">
                <a:solidFill>
                  <a:srgbClr val="7B070C"/>
                </a:solidFill>
                <a:latin typeface="Roboto Condensed"/>
              </a:rPr>
              <a:t>kháng</a:t>
            </a:r>
            <a:r>
              <a:rPr lang="en-US" sz="3699" dirty="0">
                <a:solidFill>
                  <a:srgbClr val="7B070C"/>
                </a:solidFill>
                <a:latin typeface="Roboto Condensed"/>
              </a:rPr>
              <a:t> </a:t>
            </a:r>
            <a:r>
              <a:rPr lang="en-US" sz="3699" dirty="0" err="1">
                <a:solidFill>
                  <a:srgbClr val="7B070C"/>
                </a:solidFill>
                <a:latin typeface="Roboto Condensed"/>
              </a:rPr>
              <a:t>chiến</a:t>
            </a:r>
            <a:r>
              <a:rPr lang="en-US" sz="3699" dirty="0">
                <a:solidFill>
                  <a:srgbClr val="7B070C"/>
                </a:solidFill>
                <a:latin typeface="Roboto Condensed"/>
              </a:rPr>
              <a:t> </a:t>
            </a:r>
            <a:r>
              <a:rPr lang="en-US" sz="3699" dirty="0" err="1">
                <a:solidFill>
                  <a:srgbClr val="7B070C"/>
                </a:solidFill>
                <a:latin typeface="Roboto Condensed"/>
              </a:rPr>
              <a:t>chống</a:t>
            </a:r>
            <a:r>
              <a:rPr lang="en-US" sz="3699" dirty="0">
                <a:solidFill>
                  <a:srgbClr val="7B070C"/>
                </a:solidFill>
                <a:latin typeface="Roboto Condensed"/>
              </a:rPr>
              <a:t> </a:t>
            </a:r>
            <a:r>
              <a:rPr lang="en-US" sz="3699" dirty="0" err="1">
                <a:solidFill>
                  <a:srgbClr val="7B070C"/>
                </a:solidFill>
                <a:latin typeface="Roboto Condensed"/>
              </a:rPr>
              <a:t>quân</a:t>
            </a:r>
            <a:r>
              <a:rPr lang="en-US" sz="3699" dirty="0">
                <a:solidFill>
                  <a:srgbClr val="7B070C"/>
                </a:solidFill>
                <a:latin typeface="Roboto Condensed"/>
              </a:rPr>
              <a:t> </a:t>
            </a:r>
            <a:r>
              <a:rPr lang="en-US" sz="3699" dirty="0" err="1">
                <a:solidFill>
                  <a:srgbClr val="7B070C"/>
                </a:solidFill>
                <a:latin typeface="Roboto Condensed"/>
              </a:rPr>
              <a:t>Mông-Nguyên</a:t>
            </a:r>
            <a:r>
              <a:rPr lang="en-US" sz="3699" dirty="0">
                <a:solidFill>
                  <a:srgbClr val="7B070C"/>
                </a:solidFill>
                <a:latin typeface="Roboto Condensed"/>
              </a:rPr>
              <a:t> ở </a:t>
            </a:r>
            <a:r>
              <a:rPr lang="en-US" sz="3699" dirty="0" err="1">
                <a:solidFill>
                  <a:srgbClr val="7B070C"/>
                </a:solidFill>
                <a:latin typeface="Roboto Condensed"/>
              </a:rPr>
              <a:t>thế</a:t>
            </a:r>
            <a:r>
              <a:rPr lang="en-US" sz="3699" dirty="0">
                <a:solidFill>
                  <a:srgbClr val="7B070C"/>
                </a:solidFill>
                <a:latin typeface="Roboto Condensed"/>
              </a:rPr>
              <a:t> </a:t>
            </a:r>
            <a:r>
              <a:rPr lang="en-US" sz="3699" dirty="0" err="1">
                <a:solidFill>
                  <a:srgbClr val="7B070C"/>
                </a:solidFill>
                <a:latin typeface="Roboto Condensed"/>
              </a:rPr>
              <a:t>kỉ</a:t>
            </a:r>
            <a:r>
              <a:rPr lang="en-US" sz="3699" dirty="0">
                <a:solidFill>
                  <a:srgbClr val="7B070C"/>
                </a:solidFill>
                <a:latin typeface="Roboto Condensed"/>
              </a:rPr>
              <a:t> 13</a:t>
            </a:r>
          </a:p>
          <a:p>
            <a:pPr marL="798829" lvl="1" indent="-399415" algn="just">
              <a:lnSpc>
                <a:spcPts val="5179"/>
              </a:lnSpc>
              <a:buFont typeface="Arial"/>
              <a:buChar char="•"/>
            </a:pPr>
            <a:r>
              <a:rPr lang="en-US" sz="3699" dirty="0" err="1">
                <a:solidFill>
                  <a:srgbClr val="7B070C"/>
                </a:solidFill>
                <a:latin typeface="Roboto Condensed"/>
              </a:rPr>
              <a:t>Tác</a:t>
            </a:r>
            <a:r>
              <a:rPr lang="en-US" sz="3699" dirty="0">
                <a:solidFill>
                  <a:srgbClr val="7B070C"/>
                </a:solidFill>
                <a:latin typeface="Roboto Condensed"/>
              </a:rPr>
              <a:t> </a:t>
            </a:r>
            <a:r>
              <a:rPr lang="en-US" sz="3699" dirty="0" err="1">
                <a:solidFill>
                  <a:srgbClr val="7B070C"/>
                </a:solidFill>
                <a:latin typeface="Roboto Condensed"/>
              </a:rPr>
              <a:t>phẩm</a:t>
            </a:r>
            <a:r>
              <a:rPr lang="en-US" sz="3699" dirty="0">
                <a:solidFill>
                  <a:srgbClr val="7B070C"/>
                </a:solidFill>
                <a:latin typeface="Roboto Condensed"/>
              </a:rPr>
              <a:t> </a:t>
            </a:r>
            <a:r>
              <a:rPr lang="en-US" sz="3699" dirty="0" err="1">
                <a:solidFill>
                  <a:srgbClr val="7B070C"/>
                </a:solidFill>
                <a:latin typeface="Roboto Condensed"/>
              </a:rPr>
              <a:t>nổi</a:t>
            </a:r>
            <a:r>
              <a:rPr lang="en-US" sz="3699" dirty="0">
                <a:solidFill>
                  <a:srgbClr val="7B070C"/>
                </a:solidFill>
                <a:latin typeface="Roboto Condensed"/>
              </a:rPr>
              <a:t> </a:t>
            </a:r>
            <a:r>
              <a:rPr lang="en-US" sz="3699" dirty="0" err="1">
                <a:solidFill>
                  <a:srgbClr val="7B070C"/>
                </a:solidFill>
                <a:latin typeface="Roboto Condensed"/>
              </a:rPr>
              <a:t>tiếng</a:t>
            </a:r>
            <a:r>
              <a:rPr lang="en-US" sz="3699" dirty="0">
                <a:solidFill>
                  <a:srgbClr val="7B070C"/>
                </a:solidFill>
                <a:latin typeface="Roboto Condensed"/>
              </a:rPr>
              <a:t>: </a:t>
            </a:r>
            <a:r>
              <a:rPr lang="en-US" sz="3699" dirty="0">
                <a:solidFill>
                  <a:srgbClr val="7B070C"/>
                </a:solidFill>
                <a:latin typeface="Roboto Condensed Italics"/>
              </a:rPr>
              <a:t>Binh </a:t>
            </a:r>
            <a:r>
              <a:rPr lang="en-US" sz="3699" dirty="0" err="1">
                <a:solidFill>
                  <a:srgbClr val="7B070C"/>
                </a:solidFill>
                <a:latin typeface="Roboto Condensed Italics"/>
              </a:rPr>
              <a:t>thư</a:t>
            </a:r>
            <a:r>
              <a:rPr lang="en-US" sz="3699" dirty="0">
                <a:solidFill>
                  <a:srgbClr val="7B070C"/>
                </a:solidFill>
                <a:latin typeface="Roboto Condensed Italics"/>
              </a:rPr>
              <a:t> </a:t>
            </a:r>
            <a:r>
              <a:rPr lang="en-US" sz="3699" dirty="0" err="1">
                <a:solidFill>
                  <a:srgbClr val="7B070C"/>
                </a:solidFill>
                <a:latin typeface="Roboto Condensed Italics"/>
              </a:rPr>
              <a:t>yếu</a:t>
            </a:r>
            <a:r>
              <a:rPr lang="en-US" sz="3699" dirty="0">
                <a:solidFill>
                  <a:srgbClr val="7B070C"/>
                </a:solidFill>
                <a:latin typeface="Roboto Condensed Italics"/>
              </a:rPr>
              <a:t> </a:t>
            </a:r>
            <a:r>
              <a:rPr lang="en-US" sz="3699" dirty="0" err="1">
                <a:solidFill>
                  <a:srgbClr val="7B070C"/>
                </a:solidFill>
                <a:latin typeface="Roboto Condensed Italics"/>
              </a:rPr>
              <a:t>lược</a:t>
            </a:r>
            <a:endParaRPr lang="en-US" sz="3699" dirty="0">
              <a:solidFill>
                <a:srgbClr val="7B070C"/>
              </a:solidFill>
              <a:latin typeface="Roboto Condensed Italics"/>
            </a:endParaRPr>
          </a:p>
          <a:p>
            <a:pPr algn="just">
              <a:lnSpc>
                <a:spcPts val="5179"/>
              </a:lnSpc>
            </a:pPr>
            <a:endParaRPr lang="en-US" sz="3699" dirty="0">
              <a:solidFill>
                <a:srgbClr val="7B070C"/>
              </a:solidFill>
              <a:latin typeface="Roboto Condensed Italics"/>
            </a:endParaRPr>
          </a:p>
        </p:txBody>
      </p:sp>
      <p:sp>
        <p:nvSpPr>
          <p:cNvPr id="8" name="Freeform 8"/>
          <p:cNvSpPr/>
          <p:nvPr/>
        </p:nvSpPr>
        <p:spPr>
          <a:xfrm>
            <a:off x="1574919" y="1673486"/>
            <a:ext cx="6585990" cy="984846"/>
          </a:xfrm>
          <a:custGeom>
            <a:avLst/>
            <a:gdLst/>
            <a:ahLst/>
            <a:cxnLst/>
            <a:rect l="l" t="t" r="r" b="b"/>
            <a:pathLst>
              <a:path w="6585990" h="984846">
                <a:moveTo>
                  <a:pt x="0" y="0"/>
                </a:moveTo>
                <a:lnTo>
                  <a:pt x="6585991" y="0"/>
                </a:lnTo>
                <a:lnTo>
                  <a:pt x="6585991" y="984846"/>
                </a:lnTo>
                <a:lnTo>
                  <a:pt x="0" y="984846"/>
                </a:lnTo>
                <a:lnTo>
                  <a:pt x="0" y="0"/>
                </a:lnTo>
                <a:close/>
              </a:path>
            </a:pathLst>
          </a:custGeom>
          <a:blipFill>
            <a:blip r:embed="rId3">
              <a:extLst>
                <a:ext uri="{96DAC541-7B7A-43D3-8B79-37D633B846F1}">
                  <asvg:svgBlip xmlns:asvg="http://schemas.microsoft.com/office/drawing/2016/SVG/main" r:embed="rId4"/>
                </a:ext>
              </a:extLst>
            </a:blip>
            <a:stretch>
              <a:fillRect r="-52394" b="-66879"/>
            </a:stretch>
          </a:blipFill>
        </p:spPr>
        <p:txBody>
          <a:bodyPr/>
          <a:lstStyle/>
          <a:p>
            <a:endParaRPr lang="en-US"/>
          </a:p>
        </p:txBody>
      </p:sp>
      <p:sp>
        <p:nvSpPr>
          <p:cNvPr id="9" name="TextBox 9"/>
          <p:cNvSpPr txBox="1"/>
          <p:nvPr/>
        </p:nvSpPr>
        <p:spPr>
          <a:xfrm>
            <a:off x="2391867" y="1794758"/>
            <a:ext cx="4952096" cy="863574"/>
          </a:xfrm>
          <a:prstGeom prst="rect">
            <a:avLst/>
          </a:prstGeom>
        </p:spPr>
        <p:txBody>
          <a:bodyPr lIns="0" tIns="0" rIns="0" bIns="0" rtlCol="0" anchor="t">
            <a:spAutoFit/>
          </a:bodyPr>
          <a:lstStyle/>
          <a:p>
            <a:pPr algn="just">
              <a:lnSpc>
                <a:spcPts val="6999"/>
              </a:lnSpc>
            </a:pPr>
            <a:r>
              <a:rPr lang="en-US" sz="4999" dirty="0">
                <a:solidFill>
                  <a:srgbClr val="532324"/>
                </a:solidFill>
                <a:latin typeface="Dancing Script Bold"/>
              </a:rPr>
              <a:t>a. </a:t>
            </a:r>
            <a:r>
              <a:rPr lang="en-US" sz="4999" dirty="0" err="1">
                <a:solidFill>
                  <a:srgbClr val="532324"/>
                </a:solidFill>
                <a:latin typeface="Dancing Script Bold"/>
              </a:rPr>
              <a:t>Tác</a:t>
            </a:r>
            <a:r>
              <a:rPr lang="en-US" sz="4999" dirty="0">
                <a:solidFill>
                  <a:srgbClr val="532324"/>
                </a:solidFill>
                <a:latin typeface="Dancing Script Bold"/>
              </a:rPr>
              <a:t> </a:t>
            </a:r>
            <a:r>
              <a:rPr lang="en-US" sz="4999" dirty="0" err="1">
                <a:solidFill>
                  <a:srgbClr val="532324"/>
                </a:solidFill>
                <a:latin typeface="Dancing Script Bold"/>
              </a:rPr>
              <a:t>giả</a:t>
            </a:r>
            <a:r>
              <a:rPr lang="en-US" sz="4999" dirty="0">
                <a:solidFill>
                  <a:srgbClr val="532324"/>
                </a:solidFill>
                <a:latin typeface="Dancing Script Bold"/>
              </a:rPr>
              <a:t>, </a:t>
            </a:r>
            <a:r>
              <a:rPr lang="en-US" sz="4999" dirty="0" err="1">
                <a:solidFill>
                  <a:srgbClr val="532324"/>
                </a:solidFill>
                <a:latin typeface="Dancing Script Bold"/>
              </a:rPr>
              <a:t>tác</a:t>
            </a:r>
            <a:r>
              <a:rPr lang="en-US" sz="4999" dirty="0">
                <a:solidFill>
                  <a:srgbClr val="532324"/>
                </a:solidFill>
                <a:latin typeface="Dancing Script Bold"/>
              </a:rPr>
              <a:t> </a:t>
            </a:r>
            <a:r>
              <a:rPr lang="en-US" sz="4999" dirty="0" err="1">
                <a:solidFill>
                  <a:srgbClr val="532324"/>
                </a:solidFill>
                <a:latin typeface="Dancing Script Bold"/>
              </a:rPr>
              <a:t>phẩm</a:t>
            </a:r>
            <a:endParaRPr lang="en-US" sz="4999" dirty="0">
              <a:solidFill>
                <a:srgbClr val="532324"/>
              </a:solidFill>
              <a:latin typeface="Dancing Script Bold"/>
            </a:endParaRPr>
          </a:p>
        </p:txBody>
      </p:sp>
      <p:sp>
        <p:nvSpPr>
          <p:cNvPr id="10" name="TextBox 10"/>
          <p:cNvSpPr txBox="1"/>
          <p:nvPr/>
        </p:nvSpPr>
        <p:spPr>
          <a:xfrm>
            <a:off x="899665" y="196087"/>
            <a:ext cx="10377935" cy="1315244"/>
          </a:xfrm>
          <a:prstGeom prst="rect">
            <a:avLst/>
          </a:prstGeom>
        </p:spPr>
        <p:txBody>
          <a:bodyPr wrap="square" lIns="0" tIns="0" rIns="0" bIns="0" rtlCol="0" anchor="t">
            <a:spAutoFit/>
          </a:bodyPr>
          <a:lstStyle/>
          <a:p>
            <a:pPr algn="just">
              <a:lnSpc>
                <a:spcPts val="11282"/>
              </a:lnSpc>
              <a:spcBef>
                <a:spcPct val="0"/>
              </a:spcBef>
            </a:pPr>
            <a:r>
              <a:rPr lang="en-US" sz="6636" dirty="0">
                <a:solidFill>
                  <a:srgbClr val="7B070C"/>
                </a:solidFill>
                <a:latin typeface="#9Slide07 SVNUT Triumph Press"/>
              </a:rPr>
              <a:t>3. </a:t>
            </a:r>
            <a:r>
              <a:rPr lang="en-US" sz="6636" dirty="0" err="1">
                <a:solidFill>
                  <a:srgbClr val="7B070C"/>
                </a:solidFill>
                <a:latin typeface="#9Slide07 SVNUT Triumph Press"/>
              </a:rPr>
              <a:t>Khám</a:t>
            </a:r>
            <a:r>
              <a:rPr lang="en-US" sz="6636" dirty="0">
                <a:solidFill>
                  <a:srgbClr val="7B070C"/>
                </a:solidFill>
                <a:latin typeface="#9Slide07 SVNUT Triumph Press"/>
              </a:rPr>
              <a:t> </a:t>
            </a:r>
            <a:r>
              <a:rPr lang="en-US" sz="6636" dirty="0" err="1">
                <a:solidFill>
                  <a:srgbClr val="7B070C"/>
                </a:solidFill>
                <a:latin typeface="#9Slide07 SVNUT Triumph Press"/>
              </a:rPr>
              <a:t>phá</a:t>
            </a:r>
            <a:r>
              <a:rPr lang="en-US" sz="6636" dirty="0">
                <a:solidFill>
                  <a:srgbClr val="7B070C"/>
                </a:solidFill>
                <a:latin typeface="#9Slide07 SVNUT Triumph Press"/>
              </a:rPr>
              <a:t> </a:t>
            </a:r>
            <a:r>
              <a:rPr lang="en-US" sz="6636" dirty="0" err="1">
                <a:solidFill>
                  <a:srgbClr val="7B070C"/>
                </a:solidFill>
                <a:latin typeface="#9Slide07 SVNUT Triumph Press"/>
              </a:rPr>
              <a:t>văn</a:t>
            </a:r>
            <a:r>
              <a:rPr lang="en-US" sz="6636" dirty="0">
                <a:solidFill>
                  <a:srgbClr val="7B070C"/>
                </a:solidFill>
                <a:latin typeface="#9Slide07 SVNUT Triumph Press"/>
              </a:rPr>
              <a:t> </a:t>
            </a:r>
            <a:r>
              <a:rPr lang="en-US" sz="6636" dirty="0" err="1">
                <a:solidFill>
                  <a:srgbClr val="7B070C"/>
                </a:solidFill>
                <a:latin typeface="#9Slide07 SVNUT Triumph Press"/>
              </a:rPr>
              <a:t>bản</a:t>
            </a:r>
            <a:endParaRPr lang="en-US" sz="6636" dirty="0">
              <a:solidFill>
                <a:srgbClr val="7B070C"/>
              </a:solidFill>
              <a:latin typeface="#9Slide07 SVNUT Triumph Press"/>
            </a:endParaRPr>
          </a:p>
        </p:txBody>
      </p:sp>
      <p:grpSp>
        <p:nvGrpSpPr>
          <p:cNvPr id="11" name="Group 11"/>
          <p:cNvGrpSpPr/>
          <p:nvPr/>
        </p:nvGrpSpPr>
        <p:grpSpPr>
          <a:xfrm>
            <a:off x="7860781" y="2880867"/>
            <a:ext cx="9398519" cy="6877570"/>
            <a:chOff x="0" y="0"/>
            <a:chExt cx="2475330" cy="1764062"/>
          </a:xfrm>
        </p:grpSpPr>
        <p:sp>
          <p:nvSpPr>
            <p:cNvPr id="12" name="Freeform 12"/>
            <p:cNvSpPr/>
            <p:nvPr/>
          </p:nvSpPr>
          <p:spPr>
            <a:xfrm>
              <a:off x="0" y="0"/>
              <a:ext cx="2475330" cy="1764062"/>
            </a:xfrm>
            <a:custGeom>
              <a:avLst/>
              <a:gdLst/>
              <a:ahLst/>
              <a:cxnLst/>
              <a:rect l="l" t="t" r="r" b="b"/>
              <a:pathLst>
                <a:path w="2475330" h="1764062">
                  <a:moveTo>
                    <a:pt x="27183" y="0"/>
                  </a:moveTo>
                  <a:lnTo>
                    <a:pt x="2448147" y="0"/>
                  </a:lnTo>
                  <a:cubicBezTo>
                    <a:pt x="2455356" y="0"/>
                    <a:pt x="2462270" y="2864"/>
                    <a:pt x="2467368" y="7962"/>
                  </a:cubicBezTo>
                  <a:cubicBezTo>
                    <a:pt x="2472466" y="13060"/>
                    <a:pt x="2475330" y="19974"/>
                    <a:pt x="2475330" y="27183"/>
                  </a:cubicBezTo>
                  <a:lnTo>
                    <a:pt x="2475330" y="1736879"/>
                  </a:lnTo>
                  <a:cubicBezTo>
                    <a:pt x="2475330" y="1744088"/>
                    <a:pt x="2472466" y="1751002"/>
                    <a:pt x="2467368" y="1756100"/>
                  </a:cubicBezTo>
                  <a:cubicBezTo>
                    <a:pt x="2462270" y="1761198"/>
                    <a:pt x="2455356" y="1764062"/>
                    <a:pt x="2448147" y="1764062"/>
                  </a:cubicBezTo>
                  <a:lnTo>
                    <a:pt x="27183" y="1764062"/>
                  </a:lnTo>
                  <a:cubicBezTo>
                    <a:pt x="19974" y="1764062"/>
                    <a:pt x="13060" y="1761198"/>
                    <a:pt x="7962" y="1756100"/>
                  </a:cubicBezTo>
                  <a:cubicBezTo>
                    <a:pt x="2864" y="1751002"/>
                    <a:pt x="0" y="1744088"/>
                    <a:pt x="0" y="1736879"/>
                  </a:cubicBezTo>
                  <a:lnTo>
                    <a:pt x="0" y="27183"/>
                  </a:lnTo>
                  <a:cubicBezTo>
                    <a:pt x="0" y="19974"/>
                    <a:pt x="2864" y="13060"/>
                    <a:pt x="7962" y="7962"/>
                  </a:cubicBezTo>
                  <a:cubicBezTo>
                    <a:pt x="13060" y="2864"/>
                    <a:pt x="19974" y="0"/>
                    <a:pt x="27183" y="0"/>
                  </a:cubicBezTo>
                  <a:close/>
                </a:path>
              </a:pathLst>
            </a:custGeom>
            <a:solidFill>
              <a:srgbClr val="FFFFFF">
                <a:alpha val="69804"/>
              </a:srgbClr>
            </a:solidFill>
            <a:ln w="76200">
              <a:solidFill>
                <a:srgbClr val="C78E5F">
                  <a:alpha val="69804"/>
                </a:srgbClr>
              </a:solidFill>
            </a:ln>
          </p:spPr>
          <p:txBody>
            <a:bodyPr/>
            <a:lstStyle/>
            <a:p>
              <a:endParaRPr lang="en-US"/>
            </a:p>
          </p:txBody>
        </p:sp>
        <p:sp>
          <p:nvSpPr>
            <p:cNvPr id="13" name="TextBox 13"/>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4" name="TextBox 14"/>
          <p:cNvSpPr txBox="1"/>
          <p:nvPr/>
        </p:nvSpPr>
        <p:spPr>
          <a:xfrm>
            <a:off x="7860781" y="3060514"/>
            <a:ext cx="9003368" cy="6697923"/>
          </a:xfrm>
          <a:prstGeom prst="rect">
            <a:avLst/>
          </a:prstGeom>
        </p:spPr>
        <p:txBody>
          <a:bodyPr wrap="square" lIns="0" tIns="0" rIns="0" bIns="0" rtlCol="0" anchor="t">
            <a:spAutoFit/>
          </a:bodyPr>
          <a:lstStyle/>
          <a:p>
            <a:pPr algn="ctr">
              <a:lnSpc>
                <a:spcPts val="5179"/>
              </a:lnSpc>
            </a:pPr>
            <a:r>
              <a:rPr lang="en-US" sz="3699" dirty="0">
                <a:solidFill>
                  <a:srgbClr val="7B070C"/>
                </a:solidFill>
                <a:latin typeface="Roboto Condensed Bold"/>
              </a:rPr>
              <a:t>VB </a:t>
            </a:r>
            <a:r>
              <a:rPr lang="en-US" sz="3699" dirty="0" err="1">
                <a:solidFill>
                  <a:srgbClr val="7B070C"/>
                </a:solidFill>
                <a:latin typeface="Roboto Condensed Bold Italics"/>
              </a:rPr>
              <a:t>Hịch</a:t>
            </a:r>
            <a:r>
              <a:rPr lang="en-US" sz="3699" dirty="0">
                <a:solidFill>
                  <a:srgbClr val="7B070C"/>
                </a:solidFill>
                <a:latin typeface="Roboto Condensed Bold Italics"/>
              </a:rPr>
              <a:t> </a:t>
            </a:r>
            <a:r>
              <a:rPr lang="en-US" sz="3699" dirty="0" err="1">
                <a:solidFill>
                  <a:srgbClr val="7B070C"/>
                </a:solidFill>
                <a:latin typeface="Roboto Condensed Bold Italics"/>
              </a:rPr>
              <a:t>tướng</a:t>
            </a:r>
            <a:r>
              <a:rPr lang="en-US" sz="3699" dirty="0">
                <a:solidFill>
                  <a:srgbClr val="7B070C"/>
                </a:solidFill>
                <a:latin typeface="Roboto Condensed Bold Italics"/>
              </a:rPr>
              <a:t> </a:t>
            </a:r>
            <a:r>
              <a:rPr lang="en-US" sz="3699" dirty="0" err="1">
                <a:solidFill>
                  <a:srgbClr val="7B070C"/>
                </a:solidFill>
                <a:latin typeface="Roboto Condensed Bold Italics"/>
              </a:rPr>
              <a:t>sĩ</a:t>
            </a:r>
            <a:endParaRPr lang="en-US" sz="3699" dirty="0">
              <a:solidFill>
                <a:srgbClr val="7B070C"/>
              </a:solidFill>
              <a:latin typeface="Roboto Condensed Bold Italics"/>
            </a:endParaRPr>
          </a:p>
          <a:p>
            <a:pPr marL="798829" lvl="1" indent="-399415" algn="just">
              <a:lnSpc>
                <a:spcPts val="5179"/>
              </a:lnSpc>
              <a:buFont typeface="Arial"/>
              <a:buChar char="•"/>
            </a:pPr>
            <a:r>
              <a:rPr lang="en-US" sz="3699" dirty="0">
                <a:solidFill>
                  <a:srgbClr val="7B070C"/>
                </a:solidFill>
                <a:latin typeface="Roboto Condensed Bold"/>
              </a:rPr>
              <a:t>Hoàn </a:t>
            </a:r>
            <a:r>
              <a:rPr lang="en-US" sz="3699" dirty="0" err="1">
                <a:solidFill>
                  <a:srgbClr val="7B070C"/>
                </a:solidFill>
                <a:latin typeface="Roboto Condensed Bold"/>
              </a:rPr>
              <a:t>cảnh</a:t>
            </a:r>
            <a:r>
              <a:rPr lang="en-US" sz="3699" dirty="0">
                <a:solidFill>
                  <a:srgbClr val="7B070C"/>
                </a:solidFill>
                <a:latin typeface="Roboto Condensed Bold"/>
              </a:rPr>
              <a:t> </a:t>
            </a:r>
            <a:r>
              <a:rPr lang="en-US" sz="3699" dirty="0" err="1">
                <a:solidFill>
                  <a:srgbClr val="7B070C"/>
                </a:solidFill>
                <a:latin typeface="Roboto Condensed Bold"/>
              </a:rPr>
              <a:t>sáng</a:t>
            </a:r>
            <a:r>
              <a:rPr lang="en-US" sz="3699" dirty="0">
                <a:solidFill>
                  <a:srgbClr val="7B070C"/>
                </a:solidFill>
                <a:latin typeface="Roboto Condensed Bold"/>
              </a:rPr>
              <a:t> </a:t>
            </a:r>
            <a:r>
              <a:rPr lang="en-US" sz="3699" dirty="0" err="1">
                <a:solidFill>
                  <a:srgbClr val="7B070C"/>
                </a:solidFill>
                <a:latin typeface="Roboto Condensed Bold"/>
              </a:rPr>
              <a:t>tác</a:t>
            </a:r>
            <a:r>
              <a:rPr lang="en-US" sz="3699" dirty="0">
                <a:solidFill>
                  <a:srgbClr val="7B070C"/>
                </a:solidFill>
                <a:latin typeface="Roboto Condensed Bold"/>
              </a:rPr>
              <a:t>:</a:t>
            </a:r>
            <a:r>
              <a:rPr lang="en-US" sz="3699" dirty="0">
                <a:solidFill>
                  <a:srgbClr val="7B070C"/>
                </a:solidFill>
                <a:latin typeface="Roboto Condensed"/>
              </a:rPr>
              <a:t> </a:t>
            </a:r>
            <a:r>
              <a:rPr lang="en-US" sz="3699" dirty="0" err="1">
                <a:solidFill>
                  <a:srgbClr val="7B070C"/>
                </a:solidFill>
                <a:latin typeface="Roboto Condensed"/>
              </a:rPr>
              <a:t>khoảng</a:t>
            </a:r>
            <a:r>
              <a:rPr lang="en-US" sz="3699" dirty="0">
                <a:solidFill>
                  <a:srgbClr val="7B070C"/>
                </a:solidFill>
                <a:latin typeface="Roboto Condensed"/>
              </a:rPr>
              <a:t> </a:t>
            </a:r>
            <a:r>
              <a:rPr lang="en-US" sz="3699" dirty="0" err="1">
                <a:solidFill>
                  <a:srgbClr val="7B070C"/>
                </a:solidFill>
                <a:latin typeface="Roboto Condensed"/>
              </a:rPr>
              <a:t>trước</a:t>
            </a:r>
            <a:r>
              <a:rPr lang="en-US" sz="3699" dirty="0">
                <a:solidFill>
                  <a:srgbClr val="7B070C"/>
                </a:solidFill>
                <a:latin typeface="Roboto Condensed"/>
              </a:rPr>
              <a:t> </a:t>
            </a:r>
            <a:r>
              <a:rPr lang="en-US" sz="3699" dirty="0" err="1">
                <a:solidFill>
                  <a:srgbClr val="7B070C"/>
                </a:solidFill>
                <a:latin typeface="Roboto Condensed"/>
              </a:rPr>
              <a:t>cuộc</a:t>
            </a:r>
            <a:r>
              <a:rPr lang="en-US" sz="3699" dirty="0">
                <a:solidFill>
                  <a:srgbClr val="7B070C"/>
                </a:solidFill>
                <a:latin typeface="Roboto Condensed"/>
              </a:rPr>
              <a:t> </a:t>
            </a:r>
            <a:r>
              <a:rPr lang="en-US" sz="3699" dirty="0" err="1">
                <a:solidFill>
                  <a:srgbClr val="7B070C"/>
                </a:solidFill>
                <a:latin typeface="Roboto Condensed"/>
              </a:rPr>
              <a:t>kháng</a:t>
            </a:r>
            <a:r>
              <a:rPr lang="en-US" sz="3699" dirty="0">
                <a:solidFill>
                  <a:srgbClr val="7B070C"/>
                </a:solidFill>
                <a:latin typeface="Roboto Condensed"/>
              </a:rPr>
              <a:t> </a:t>
            </a:r>
            <a:r>
              <a:rPr lang="en-US" sz="3699" dirty="0" err="1">
                <a:solidFill>
                  <a:srgbClr val="7B070C"/>
                </a:solidFill>
                <a:latin typeface="Roboto Condensed"/>
              </a:rPr>
              <a:t>chiến</a:t>
            </a:r>
            <a:r>
              <a:rPr lang="en-US" sz="3699" dirty="0">
                <a:solidFill>
                  <a:srgbClr val="7B070C"/>
                </a:solidFill>
                <a:latin typeface="Roboto Condensed"/>
              </a:rPr>
              <a:t> </a:t>
            </a:r>
            <a:r>
              <a:rPr lang="en-US" sz="3699" dirty="0" err="1">
                <a:solidFill>
                  <a:srgbClr val="7B070C"/>
                </a:solidFill>
                <a:latin typeface="Roboto Condensed"/>
              </a:rPr>
              <a:t>chống</a:t>
            </a:r>
            <a:r>
              <a:rPr lang="en-US" sz="3699" dirty="0">
                <a:solidFill>
                  <a:srgbClr val="7B070C"/>
                </a:solidFill>
                <a:latin typeface="Roboto Condensed"/>
              </a:rPr>
              <a:t> </a:t>
            </a:r>
            <a:r>
              <a:rPr lang="en-US" sz="3699" dirty="0" err="1">
                <a:solidFill>
                  <a:srgbClr val="7B070C"/>
                </a:solidFill>
                <a:latin typeface="Roboto Condensed"/>
              </a:rPr>
              <a:t>quân</a:t>
            </a:r>
            <a:r>
              <a:rPr lang="en-US" sz="3699" dirty="0">
                <a:solidFill>
                  <a:srgbClr val="7B070C"/>
                </a:solidFill>
                <a:latin typeface="Roboto Condensed"/>
              </a:rPr>
              <a:t> </a:t>
            </a:r>
            <a:r>
              <a:rPr lang="en-US" sz="3699" dirty="0" err="1">
                <a:solidFill>
                  <a:srgbClr val="7B070C"/>
                </a:solidFill>
                <a:latin typeface="Roboto Condensed"/>
              </a:rPr>
              <a:t>Mông-Nguyên</a:t>
            </a:r>
            <a:r>
              <a:rPr lang="en-US" sz="3699" dirty="0">
                <a:solidFill>
                  <a:srgbClr val="7B070C"/>
                </a:solidFill>
                <a:latin typeface="Roboto Condensed"/>
              </a:rPr>
              <a:t> </a:t>
            </a:r>
            <a:r>
              <a:rPr lang="en-US" sz="3699" dirty="0" err="1">
                <a:solidFill>
                  <a:srgbClr val="7B070C"/>
                </a:solidFill>
                <a:latin typeface="Roboto Condensed"/>
              </a:rPr>
              <a:t>lần</a:t>
            </a:r>
            <a:r>
              <a:rPr lang="en-US" sz="3699" dirty="0">
                <a:solidFill>
                  <a:srgbClr val="7B070C"/>
                </a:solidFill>
                <a:latin typeface="Roboto Condensed"/>
              </a:rPr>
              <a:t> </a:t>
            </a:r>
            <a:r>
              <a:rPr lang="en-US" sz="3699" dirty="0" err="1">
                <a:solidFill>
                  <a:srgbClr val="7B070C"/>
                </a:solidFill>
                <a:latin typeface="Roboto Condensed"/>
              </a:rPr>
              <a:t>thứ</a:t>
            </a:r>
            <a:r>
              <a:rPr lang="en-US" sz="3699" dirty="0">
                <a:solidFill>
                  <a:srgbClr val="7B070C"/>
                </a:solidFill>
                <a:latin typeface="Roboto Condensed"/>
              </a:rPr>
              <a:t> 2 </a:t>
            </a:r>
            <a:r>
              <a:rPr lang="en-US" sz="3699" dirty="0" err="1">
                <a:solidFill>
                  <a:srgbClr val="7B070C"/>
                </a:solidFill>
                <a:latin typeface="Roboto Condensed"/>
              </a:rPr>
              <a:t>năm</a:t>
            </a:r>
            <a:r>
              <a:rPr lang="en-US" sz="3699" dirty="0">
                <a:solidFill>
                  <a:srgbClr val="7B070C"/>
                </a:solidFill>
                <a:latin typeface="Roboto Condensed"/>
              </a:rPr>
              <a:t> 1285, </a:t>
            </a:r>
            <a:r>
              <a:rPr lang="en-US" sz="3699" dirty="0" err="1">
                <a:solidFill>
                  <a:srgbClr val="7B070C"/>
                </a:solidFill>
                <a:latin typeface="Roboto Condensed"/>
              </a:rPr>
              <a:t>nhằm</a:t>
            </a:r>
            <a:r>
              <a:rPr lang="en-US" sz="3699" dirty="0">
                <a:solidFill>
                  <a:srgbClr val="7B070C"/>
                </a:solidFill>
                <a:latin typeface="Roboto Condensed"/>
              </a:rPr>
              <a:t> </a:t>
            </a:r>
            <a:r>
              <a:rPr lang="en-US" sz="3699" dirty="0" err="1">
                <a:solidFill>
                  <a:srgbClr val="7B070C"/>
                </a:solidFill>
                <a:latin typeface="Roboto Condensed"/>
              </a:rPr>
              <a:t>khích</a:t>
            </a:r>
            <a:r>
              <a:rPr lang="en-US" sz="3699" dirty="0">
                <a:solidFill>
                  <a:srgbClr val="7B070C"/>
                </a:solidFill>
                <a:latin typeface="Roboto Condensed"/>
              </a:rPr>
              <a:t> </a:t>
            </a:r>
            <a:r>
              <a:rPr lang="en-US" sz="3699" dirty="0" err="1">
                <a:solidFill>
                  <a:srgbClr val="7B070C"/>
                </a:solidFill>
                <a:latin typeface="Roboto Condensed"/>
              </a:rPr>
              <a:t>lệ</a:t>
            </a:r>
            <a:r>
              <a:rPr lang="en-US" sz="3699" dirty="0">
                <a:solidFill>
                  <a:srgbClr val="7B070C"/>
                </a:solidFill>
                <a:latin typeface="Roboto Condensed"/>
              </a:rPr>
              <a:t> </a:t>
            </a:r>
            <a:r>
              <a:rPr lang="en-US" sz="3699" dirty="0" err="1">
                <a:solidFill>
                  <a:srgbClr val="7B070C"/>
                </a:solidFill>
                <a:latin typeface="Roboto Condensed"/>
              </a:rPr>
              <a:t>tướng</a:t>
            </a:r>
            <a:r>
              <a:rPr lang="en-US" sz="3699" dirty="0">
                <a:solidFill>
                  <a:srgbClr val="7B070C"/>
                </a:solidFill>
                <a:latin typeface="Roboto Condensed"/>
              </a:rPr>
              <a:t> </a:t>
            </a:r>
            <a:r>
              <a:rPr lang="en-US" sz="3699" dirty="0" err="1">
                <a:solidFill>
                  <a:srgbClr val="7B070C"/>
                </a:solidFill>
                <a:latin typeface="Roboto Condensed"/>
              </a:rPr>
              <a:t>sĩ</a:t>
            </a:r>
            <a:r>
              <a:rPr lang="en-US" sz="3699" dirty="0">
                <a:solidFill>
                  <a:srgbClr val="7B070C"/>
                </a:solidFill>
                <a:latin typeface="Roboto Condensed"/>
              </a:rPr>
              <a:t> </a:t>
            </a:r>
            <a:r>
              <a:rPr lang="en-US" sz="3699" dirty="0" err="1">
                <a:solidFill>
                  <a:srgbClr val="7B070C"/>
                </a:solidFill>
                <a:latin typeface="Roboto Condensed"/>
              </a:rPr>
              <a:t>học</a:t>
            </a:r>
            <a:r>
              <a:rPr lang="en-US" sz="3699" dirty="0">
                <a:solidFill>
                  <a:srgbClr val="7B070C"/>
                </a:solidFill>
                <a:latin typeface="Roboto Condensed"/>
              </a:rPr>
              <a:t> Binh </a:t>
            </a:r>
            <a:r>
              <a:rPr lang="en-US" sz="3699" dirty="0" err="1">
                <a:solidFill>
                  <a:srgbClr val="7B070C"/>
                </a:solidFill>
                <a:latin typeface="Roboto Condensed"/>
              </a:rPr>
              <a:t>thư</a:t>
            </a:r>
            <a:r>
              <a:rPr lang="en-US" sz="3699" dirty="0">
                <a:solidFill>
                  <a:srgbClr val="7B070C"/>
                </a:solidFill>
                <a:latin typeface="Roboto Condensed"/>
              </a:rPr>
              <a:t> </a:t>
            </a:r>
            <a:r>
              <a:rPr lang="en-US" sz="3699" dirty="0" err="1">
                <a:solidFill>
                  <a:srgbClr val="7B070C"/>
                </a:solidFill>
                <a:latin typeface="Roboto Condensed"/>
              </a:rPr>
              <a:t>yếu</a:t>
            </a:r>
            <a:r>
              <a:rPr lang="en-US" sz="3699" dirty="0">
                <a:solidFill>
                  <a:srgbClr val="7B070C"/>
                </a:solidFill>
                <a:latin typeface="Roboto Condensed"/>
              </a:rPr>
              <a:t> </a:t>
            </a:r>
            <a:r>
              <a:rPr lang="en-US" sz="3699" dirty="0" err="1">
                <a:solidFill>
                  <a:srgbClr val="7B070C"/>
                </a:solidFill>
                <a:latin typeface="Roboto Condensed"/>
              </a:rPr>
              <a:t>lược</a:t>
            </a:r>
            <a:r>
              <a:rPr lang="en-US" sz="3699" dirty="0">
                <a:solidFill>
                  <a:srgbClr val="7B070C"/>
                </a:solidFill>
                <a:latin typeface="Roboto Condensed"/>
              </a:rPr>
              <a:t>; </a:t>
            </a:r>
            <a:r>
              <a:rPr lang="en-US" sz="3699" dirty="0" err="1">
                <a:solidFill>
                  <a:srgbClr val="7B070C"/>
                </a:solidFill>
                <a:latin typeface="Roboto Condensed"/>
              </a:rPr>
              <a:t>sẵn</a:t>
            </a:r>
            <a:r>
              <a:rPr lang="en-US" sz="3699" dirty="0">
                <a:solidFill>
                  <a:srgbClr val="7B070C"/>
                </a:solidFill>
                <a:latin typeface="Roboto Condensed"/>
              </a:rPr>
              <a:t> </a:t>
            </a:r>
            <a:r>
              <a:rPr lang="en-US" sz="3699" dirty="0" err="1">
                <a:solidFill>
                  <a:srgbClr val="7B070C"/>
                </a:solidFill>
                <a:latin typeface="Roboto Condensed"/>
              </a:rPr>
              <a:t>sàng</a:t>
            </a:r>
            <a:r>
              <a:rPr lang="en-US" sz="3699" dirty="0">
                <a:solidFill>
                  <a:srgbClr val="7B070C"/>
                </a:solidFill>
                <a:latin typeface="Roboto Condensed"/>
              </a:rPr>
              <a:t> </a:t>
            </a:r>
            <a:r>
              <a:rPr lang="en-US" sz="3699" dirty="0" err="1">
                <a:solidFill>
                  <a:srgbClr val="7B070C"/>
                </a:solidFill>
                <a:latin typeface="Roboto Condensed"/>
              </a:rPr>
              <a:t>chiến</a:t>
            </a:r>
            <a:r>
              <a:rPr lang="en-US" sz="3699" dirty="0">
                <a:solidFill>
                  <a:srgbClr val="7B070C"/>
                </a:solidFill>
                <a:latin typeface="Roboto Condensed"/>
              </a:rPr>
              <a:t> </a:t>
            </a:r>
            <a:r>
              <a:rPr lang="en-US" sz="3699" dirty="0" err="1">
                <a:solidFill>
                  <a:srgbClr val="7B070C"/>
                </a:solidFill>
                <a:latin typeface="Roboto Condensed"/>
              </a:rPr>
              <a:t>đấu</a:t>
            </a:r>
            <a:r>
              <a:rPr lang="en-US" sz="3699" dirty="0">
                <a:solidFill>
                  <a:srgbClr val="7B070C"/>
                </a:solidFill>
                <a:latin typeface="Roboto Condensed"/>
              </a:rPr>
              <a:t>, </a:t>
            </a:r>
            <a:r>
              <a:rPr lang="en-US" sz="3699" dirty="0" err="1">
                <a:solidFill>
                  <a:srgbClr val="7B070C"/>
                </a:solidFill>
                <a:latin typeface="Roboto Condensed"/>
              </a:rPr>
              <a:t>xả</a:t>
            </a:r>
            <a:r>
              <a:rPr lang="en-US" sz="3699" dirty="0">
                <a:solidFill>
                  <a:srgbClr val="7B070C"/>
                </a:solidFill>
                <a:latin typeface="Roboto Condensed"/>
              </a:rPr>
              <a:t> </a:t>
            </a:r>
            <a:r>
              <a:rPr lang="en-US" sz="3699" dirty="0" err="1">
                <a:solidFill>
                  <a:srgbClr val="7B070C"/>
                </a:solidFill>
                <a:latin typeface="Roboto Condensed"/>
              </a:rPr>
              <a:t>thân</a:t>
            </a:r>
            <a:r>
              <a:rPr lang="en-US" sz="3699" dirty="0">
                <a:solidFill>
                  <a:srgbClr val="7B070C"/>
                </a:solidFill>
                <a:latin typeface="Roboto Condensed"/>
              </a:rPr>
              <a:t> </a:t>
            </a:r>
            <a:r>
              <a:rPr lang="en-US" sz="3699" dirty="0" err="1">
                <a:solidFill>
                  <a:srgbClr val="7B070C"/>
                </a:solidFill>
                <a:latin typeface="Roboto Condensed"/>
              </a:rPr>
              <a:t>vì</a:t>
            </a:r>
            <a:r>
              <a:rPr lang="en-US" sz="3699" dirty="0">
                <a:solidFill>
                  <a:srgbClr val="7B070C"/>
                </a:solidFill>
                <a:latin typeface="Roboto Condensed"/>
              </a:rPr>
              <a:t> </a:t>
            </a:r>
            <a:r>
              <a:rPr lang="en-US" sz="3699" dirty="0" err="1">
                <a:solidFill>
                  <a:srgbClr val="7B070C"/>
                </a:solidFill>
                <a:latin typeface="Roboto Condensed"/>
              </a:rPr>
              <a:t>đất</a:t>
            </a:r>
            <a:r>
              <a:rPr lang="en-US" sz="3699" dirty="0">
                <a:solidFill>
                  <a:srgbClr val="7B070C"/>
                </a:solidFill>
                <a:latin typeface="Roboto Condensed"/>
              </a:rPr>
              <a:t> </a:t>
            </a:r>
            <a:r>
              <a:rPr lang="en-US" sz="3699" dirty="0" err="1">
                <a:solidFill>
                  <a:srgbClr val="7B070C"/>
                </a:solidFill>
                <a:latin typeface="Roboto Condensed"/>
              </a:rPr>
              <a:t>nước</a:t>
            </a:r>
            <a:r>
              <a:rPr lang="en-US" sz="3699" dirty="0">
                <a:solidFill>
                  <a:srgbClr val="7B070C"/>
                </a:solidFill>
                <a:latin typeface="Roboto Condensed"/>
              </a:rPr>
              <a:t>.</a:t>
            </a:r>
          </a:p>
          <a:p>
            <a:pPr marL="798829" lvl="1" indent="-399415" algn="just">
              <a:lnSpc>
                <a:spcPts val="5179"/>
              </a:lnSpc>
              <a:buFont typeface="Arial"/>
              <a:buChar char="•"/>
            </a:pPr>
            <a:r>
              <a:rPr lang="en-US" sz="3699" dirty="0" err="1">
                <a:solidFill>
                  <a:srgbClr val="7B070C"/>
                </a:solidFill>
                <a:latin typeface="Roboto Condensed Bold"/>
              </a:rPr>
              <a:t>Thể</a:t>
            </a:r>
            <a:r>
              <a:rPr lang="en-US" sz="3699" dirty="0">
                <a:solidFill>
                  <a:srgbClr val="7B070C"/>
                </a:solidFill>
                <a:latin typeface="Roboto Condensed Bold"/>
              </a:rPr>
              <a:t> </a:t>
            </a:r>
            <a:r>
              <a:rPr lang="en-US" sz="3699" dirty="0" err="1">
                <a:solidFill>
                  <a:srgbClr val="7B070C"/>
                </a:solidFill>
                <a:latin typeface="Roboto Condensed Bold"/>
              </a:rPr>
              <a:t>loại</a:t>
            </a:r>
            <a:r>
              <a:rPr lang="en-US" sz="3699" dirty="0">
                <a:solidFill>
                  <a:srgbClr val="7B070C"/>
                </a:solidFill>
                <a:latin typeface="Roboto Condensed Bold"/>
              </a:rPr>
              <a:t>: </a:t>
            </a:r>
            <a:r>
              <a:rPr lang="en-US" sz="3699" dirty="0" err="1">
                <a:solidFill>
                  <a:srgbClr val="7B070C"/>
                </a:solidFill>
                <a:latin typeface="Roboto Condensed"/>
              </a:rPr>
              <a:t>Hịch</a:t>
            </a:r>
            <a:r>
              <a:rPr lang="en-US" sz="3699" dirty="0">
                <a:solidFill>
                  <a:srgbClr val="7B070C"/>
                </a:solidFill>
                <a:latin typeface="Roboto Condensed"/>
              </a:rPr>
              <a:t> - </a:t>
            </a:r>
            <a:r>
              <a:rPr lang="en-US" sz="3699" dirty="0" err="1">
                <a:solidFill>
                  <a:srgbClr val="7B070C"/>
                </a:solidFill>
                <a:latin typeface="Roboto Condensed"/>
              </a:rPr>
              <a:t>là</a:t>
            </a:r>
            <a:r>
              <a:rPr lang="en-US" sz="3699" dirty="0">
                <a:solidFill>
                  <a:srgbClr val="7B070C"/>
                </a:solidFill>
                <a:latin typeface="Roboto Condensed"/>
              </a:rPr>
              <a:t> </a:t>
            </a:r>
            <a:r>
              <a:rPr lang="en-US" sz="3699" dirty="0" err="1">
                <a:solidFill>
                  <a:srgbClr val="7B070C"/>
                </a:solidFill>
                <a:latin typeface="Roboto Condensed"/>
              </a:rPr>
              <a:t>thể</a:t>
            </a:r>
            <a:r>
              <a:rPr lang="en-US" sz="3699" dirty="0">
                <a:solidFill>
                  <a:srgbClr val="7B070C"/>
                </a:solidFill>
                <a:latin typeface="Roboto Condensed"/>
              </a:rPr>
              <a:t> </a:t>
            </a:r>
            <a:r>
              <a:rPr lang="en-US" sz="3699" dirty="0" err="1">
                <a:solidFill>
                  <a:srgbClr val="7B070C"/>
                </a:solidFill>
                <a:latin typeface="Roboto Condensed"/>
              </a:rPr>
              <a:t>văn</a:t>
            </a:r>
            <a:r>
              <a:rPr lang="en-US" sz="3699" dirty="0">
                <a:solidFill>
                  <a:srgbClr val="7B070C"/>
                </a:solidFill>
                <a:latin typeface="Roboto Condensed"/>
              </a:rPr>
              <a:t> </a:t>
            </a:r>
            <a:r>
              <a:rPr lang="en-US" sz="3699" dirty="0" err="1">
                <a:solidFill>
                  <a:srgbClr val="7B070C"/>
                </a:solidFill>
                <a:latin typeface="Roboto Condensed"/>
              </a:rPr>
              <a:t>được</a:t>
            </a:r>
            <a:r>
              <a:rPr lang="en-US" sz="3699" dirty="0">
                <a:solidFill>
                  <a:srgbClr val="7B070C"/>
                </a:solidFill>
                <a:latin typeface="Roboto Condensed"/>
              </a:rPr>
              <a:t> </a:t>
            </a:r>
            <a:r>
              <a:rPr lang="en-US" sz="3699" dirty="0" err="1">
                <a:solidFill>
                  <a:srgbClr val="7B070C"/>
                </a:solidFill>
                <a:latin typeface="Roboto Condensed"/>
              </a:rPr>
              <a:t>vua</a:t>
            </a:r>
            <a:r>
              <a:rPr lang="en-US" sz="3699" dirty="0">
                <a:solidFill>
                  <a:srgbClr val="7B070C"/>
                </a:solidFill>
                <a:latin typeface="Roboto Condensed"/>
              </a:rPr>
              <a:t> </a:t>
            </a:r>
            <a:r>
              <a:rPr lang="en-US" sz="3699" dirty="0" err="1">
                <a:solidFill>
                  <a:srgbClr val="7B070C"/>
                </a:solidFill>
                <a:latin typeface="Roboto Condensed"/>
              </a:rPr>
              <a:t>chúa</a:t>
            </a:r>
            <a:r>
              <a:rPr lang="en-US" sz="3699" dirty="0">
                <a:solidFill>
                  <a:srgbClr val="7B070C"/>
                </a:solidFill>
                <a:latin typeface="Roboto Condensed"/>
              </a:rPr>
              <a:t>, </a:t>
            </a:r>
            <a:r>
              <a:rPr lang="en-US" sz="3699" dirty="0" err="1">
                <a:solidFill>
                  <a:srgbClr val="7B070C"/>
                </a:solidFill>
                <a:latin typeface="Roboto Condensed"/>
              </a:rPr>
              <a:t>tướng</a:t>
            </a:r>
            <a:r>
              <a:rPr lang="en-US" sz="3699" dirty="0">
                <a:solidFill>
                  <a:srgbClr val="7B070C"/>
                </a:solidFill>
                <a:latin typeface="Roboto Condensed"/>
              </a:rPr>
              <a:t> </a:t>
            </a:r>
            <a:r>
              <a:rPr lang="en-US" sz="3699" dirty="0" err="1">
                <a:solidFill>
                  <a:srgbClr val="7B070C"/>
                </a:solidFill>
                <a:latin typeface="Roboto Condensed"/>
              </a:rPr>
              <a:t>lĩnh</a:t>
            </a:r>
            <a:r>
              <a:rPr lang="en-US" sz="3699" dirty="0">
                <a:solidFill>
                  <a:srgbClr val="7B070C"/>
                </a:solidFill>
                <a:latin typeface="Roboto Condensed"/>
              </a:rPr>
              <a:t> </a:t>
            </a:r>
            <a:r>
              <a:rPr lang="en-US" sz="3699" dirty="0" err="1">
                <a:solidFill>
                  <a:srgbClr val="7B070C"/>
                </a:solidFill>
                <a:latin typeface="Roboto Condensed"/>
              </a:rPr>
              <a:t>hoặc</a:t>
            </a:r>
            <a:r>
              <a:rPr lang="en-US" sz="3699" dirty="0">
                <a:solidFill>
                  <a:srgbClr val="7B070C"/>
                </a:solidFill>
                <a:latin typeface="Roboto Condensed"/>
              </a:rPr>
              <a:t> </a:t>
            </a:r>
            <a:r>
              <a:rPr lang="en-US" sz="3699" dirty="0" err="1">
                <a:solidFill>
                  <a:srgbClr val="7B070C"/>
                </a:solidFill>
                <a:latin typeface="Roboto Condensed"/>
              </a:rPr>
              <a:t>thủ</a:t>
            </a:r>
            <a:r>
              <a:rPr lang="en-US" sz="3699" dirty="0">
                <a:solidFill>
                  <a:srgbClr val="7B070C"/>
                </a:solidFill>
                <a:latin typeface="Roboto Condensed"/>
              </a:rPr>
              <a:t> </a:t>
            </a:r>
            <a:r>
              <a:rPr lang="en-US" sz="3699" dirty="0" err="1">
                <a:solidFill>
                  <a:srgbClr val="7B070C"/>
                </a:solidFill>
                <a:latin typeface="Roboto Condensed"/>
              </a:rPr>
              <a:t>lĩnh</a:t>
            </a:r>
            <a:r>
              <a:rPr lang="en-US" sz="3699" dirty="0">
                <a:solidFill>
                  <a:srgbClr val="7B070C"/>
                </a:solidFill>
                <a:latin typeface="Roboto Condensed"/>
              </a:rPr>
              <a:t> </a:t>
            </a:r>
            <a:r>
              <a:rPr lang="en-US" sz="3699" dirty="0" err="1">
                <a:solidFill>
                  <a:srgbClr val="7B070C"/>
                </a:solidFill>
                <a:latin typeface="Roboto Condensed"/>
              </a:rPr>
              <a:t>dùng</a:t>
            </a:r>
            <a:r>
              <a:rPr lang="en-US" sz="3699" dirty="0">
                <a:solidFill>
                  <a:srgbClr val="7B070C"/>
                </a:solidFill>
                <a:latin typeface="Roboto Condensed"/>
              </a:rPr>
              <a:t> </a:t>
            </a:r>
            <a:r>
              <a:rPr lang="en-US" sz="3699" dirty="0" err="1">
                <a:solidFill>
                  <a:srgbClr val="7B070C"/>
                </a:solidFill>
                <a:latin typeface="Roboto Condensed"/>
              </a:rPr>
              <a:t>để</a:t>
            </a:r>
            <a:r>
              <a:rPr lang="en-US" sz="3699" dirty="0">
                <a:solidFill>
                  <a:srgbClr val="7B070C"/>
                </a:solidFill>
                <a:latin typeface="Roboto Condensed"/>
              </a:rPr>
              <a:t> </a:t>
            </a:r>
            <a:r>
              <a:rPr lang="en-US" sz="3699" dirty="0" err="1">
                <a:solidFill>
                  <a:srgbClr val="7B070C"/>
                </a:solidFill>
                <a:latin typeface="Roboto Condensed"/>
              </a:rPr>
              <a:t>kêu</a:t>
            </a:r>
            <a:r>
              <a:rPr lang="en-US" sz="3699" dirty="0">
                <a:solidFill>
                  <a:srgbClr val="7B070C"/>
                </a:solidFill>
                <a:latin typeface="Roboto Condensed"/>
              </a:rPr>
              <a:t> </a:t>
            </a:r>
            <a:r>
              <a:rPr lang="en-US" sz="3699" dirty="0" err="1">
                <a:solidFill>
                  <a:srgbClr val="7B070C"/>
                </a:solidFill>
                <a:latin typeface="Roboto Condensed"/>
              </a:rPr>
              <a:t>gọi</a:t>
            </a:r>
            <a:r>
              <a:rPr lang="en-US" sz="3699" dirty="0">
                <a:solidFill>
                  <a:srgbClr val="7B070C"/>
                </a:solidFill>
                <a:latin typeface="Roboto Condensed"/>
              </a:rPr>
              <a:t> </a:t>
            </a:r>
            <a:r>
              <a:rPr lang="en-US" sz="3699" dirty="0" err="1">
                <a:solidFill>
                  <a:srgbClr val="7B070C"/>
                </a:solidFill>
                <a:latin typeface="Roboto Condensed"/>
              </a:rPr>
              <a:t>hoặc</a:t>
            </a:r>
            <a:r>
              <a:rPr lang="en-US" sz="3699" dirty="0">
                <a:solidFill>
                  <a:srgbClr val="7B070C"/>
                </a:solidFill>
                <a:latin typeface="Roboto Condensed"/>
              </a:rPr>
              <a:t> </a:t>
            </a:r>
            <a:r>
              <a:rPr lang="en-US" sz="3699" dirty="0" err="1">
                <a:solidFill>
                  <a:srgbClr val="7B070C"/>
                </a:solidFill>
                <a:latin typeface="Roboto Condensed"/>
              </a:rPr>
              <a:t>thuyết</a:t>
            </a:r>
            <a:r>
              <a:rPr lang="en-US" sz="3699" dirty="0">
                <a:solidFill>
                  <a:srgbClr val="7B070C"/>
                </a:solidFill>
                <a:latin typeface="Roboto Condensed"/>
              </a:rPr>
              <a:t> </a:t>
            </a:r>
            <a:r>
              <a:rPr lang="en-US" sz="3699" dirty="0" err="1">
                <a:solidFill>
                  <a:srgbClr val="7B070C"/>
                </a:solidFill>
                <a:latin typeface="Roboto Condensed"/>
              </a:rPr>
              <a:t>phục</a:t>
            </a:r>
            <a:r>
              <a:rPr lang="en-US" sz="3699" dirty="0">
                <a:solidFill>
                  <a:srgbClr val="7B070C"/>
                </a:solidFill>
                <a:latin typeface="Roboto Condensed"/>
              </a:rPr>
              <a:t> </a:t>
            </a:r>
            <a:r>
              <a:rPr lang="en-US" sz="3699" dirty="0" err="1">
                <a:solidFill>
                  <a:srgbClr val="7B070C"/>
                </a:solidFill>
                <a:latin typeface="Roboto Condensed"/>
              </a:rPr>
              <a:t>đấu</a:t>
            </a:r>
            <a:r>
              <a:rPr lang="en-US" sz="3699" dirty="0">
                <a:solidFill>
                  <a:srgbClr val="7B070C"/>
                </a:solidFill>
                <a:latin typeface="Roboto Condensed"/>
              </a:rPr>
              <a:t> </a:t>
            </a:r>
            <a:r>
              <a:rPr lang="en-US" sz="3699" dirty="0" err="1">
                <a:solidFill>
                  <a:srgbClr val="7B070C"/>
                </a:solidFill>
                <a:latin typeface="Roboto Condensed"/>
              </a:rPr>
              <a:t>tranh</a:t>
            </a:r>
            <a:r>
              <a:rPr lang="en-US" sz="3699" dirty="0">
                <a:solidFill>
                  <a:srgbClr val="7B070C"/>
                </a:solidFill>
                <a:latin typeface="Roboto Condensed"/>
              </a:rPr>
              <a:t> </a:t>
            </a:r>
            <a:r>
              <a:rPr lang="en-US" sz="3699" dirty="0" err="1">
                <a:solidFill>
                  <a:srgbClr val="7B070C"/>
                </a:solidFill>
                <a:latin typeface="Roboto Condensed"/>
              </a:rPr>
              <a:t>chống</a:t>
            </a:r>
            <a:r>
              <a:rPr lang="en-US" sz="3699" dirty="0">
                <a:solidFill>
                  <a:srgbClr val="7B070C"/>
                </a:solidFill>
                <a:latin typeface="Roboto Condensed"/>
              </a:rPr>
              <a:t> </a:t>
            </a:r>
            <a:r>
              <a:rPr lang="en-US" sz="3699" dirty="0" err="1">
                <a:solidFill>
                  <a:srgbClr val="7B070C"/>
                </a:solidFill>
                <a:latin typeface="Roboto Condensed"/>
              </a:rPr>
              <a:t>thù</a:t>
            </a:r>
            <a:r>
              <a:rPr lang="en-US" sz="3699" dirty="0">
                <a:solidFill>
                  <a:srgbClr val="7B070C"/>
                </a:solidFill>
                <a:latin typeface="Roboto Condensed"/>
              </a:rPr>
              <a:t> </a:t>
            </a:r>
            <a:r>
              <a:rPr lang="en-US" sz="3699" dirty="0" err="1">
                <a:solidFill>
                  <a:srgbClr val="7B070C"/>
                </a:solidFill>
                <a:latin typeface="Roboto Condensed"/>
              </a:rPr>
              <a:t>trong</a:t>
            </a:r>
            <a:r>
              <a:rPr lang="en-US" sz="3699" dirty="0">
                <a:solidFill>
                  <a:srgbClr val="7B070C"/>
                </a:solidFill>
                <a:latin typeface="Roboto Condensed"/>
              </a:rPr>
              <a:t> </a:t>
            </a:r>
            <a:r>
              <a:rPr lang="en-US" sz="3699" dirty="0" err="1">
                <a:solidFill>
                  <a:srgbClr val="7B070C"/>
                </a:solidFill>
                <a:latin typeface="Roboto Condensed"/>
              </a:rPr>
              <a:t>giặc</a:t>
            </a:r>
            <a:r>
              <a:rPr lang="en-US" sz="3699" dirty="0">
                <a:solidFill>
                  <a:srgbClr val="7B070C"/>
                </a:solidFill>
                <a:latin typeface="Roboto Condensed"/>
              </a:rPr>
              <a:t> </a:t>
            </a:r>
            <a:r>
              <a:rPr lang="en-US" sz="3699" dirty="0" err="1">
                <a:solidFill>
                  <a:srgbClr val="7B070C"/>
                </a:solidFill>
                <a:latin typeface="Roboto Condensed"/>
              </a:rPr>
              <a:t>ngoài</a:t>
            </a:r>
            <a:r>
              <a:rPr lang="en-US" sz="3699" dirty="0">
                <a:solidFill>
                  <a:srgbClr val="7B070C"/>
                </a:solidFill>
                <a:latin typeface="Roboto Condensed"/>
              </a:rPr>
              <a:t>.</a:t>
            </a:r>
          </a:p>
        </p:txBody>
      </p:sp>
      <p:sp>
        <p:nvSpPr>
          <p:cNvPr id="15" name="Freeform 15"/>
          <p:cNvSpPr/>
          <p:nvPr/>
        </p:nvSpPr>
        <p:spPr>
          <a:xfrm>
            <a:off x="13491616" y="395345"/>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circle(in)">
                                      <p:cBhvr>
                                        <p:cTn id="23" dur="2000"/>
                                        <p:tgtEl>
                                          <p:spTgt spid="14"/>
                                        </p:tgtEl>
                                      </p:cBhvr>
                                    </p:animEffect>
                                  </p:childTnLst>
                                </p:cTn>
                              </p:par>
                              <p:par>
                                <p:cTn id="24" presetID="6" presetClass="entr" presetSubtype="16"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a:hlinkClick r:id="rId5" tooltip="https://www.youtube.com/watch?v=gBQxlyPKC74"/>
          </p:cNvPr>
          <p:cNvSpPr/>
          <p:nvPr/>
        </p:nvSpPr>
        <p:spPr>
          <a:xfrm>
            <a:off x="0" y="-207630"/>
            <a:ext cx="18288000" cy="10285696"/>
          </a:xfrm>
          <a:custGeom>
            <a:avLst/>
            <a:gdLst/>
            <a:ahLst/>
            <a:cxnLst/>
            <a:rect l="l" t="t" r="r" b="b"/>
            <a:pathLst>
              <a:path w="18288000" h="10285696">
                <a:moveTo>
                  <a:pt x="0" y="0"/>
                </a:moveTo>
                <a:lnTo>
                  <a:pt x="18288000" y="0"/>
                </a:lnTo>
                <a:lnTo>
                  <a:pt x="18288000" y="10285697"/>
                </a:lnTo>
                <a:lnTo>
                  <a:pt x="0" y="10285697"/>
                </a:lnTo>
                <a:lnTo>
                  <a:pt x="0" y="0"/>
                </a:lnTo>
                <a:close/>
              </a:path>
            </a:pathLst>
          </a:custGeom>
          <a:blipFill>
            <a:blip r:embed="rId6"/>
            <a:stretch>
              <a:fillRect l="-5" r="-5"/>
            </a:stretch>
          </a:blipFill>
        </p:spPr>
        <p:txBody>
          <a:bodyPr/>
          <a:lstStyle/>
          <a:p>
            <a:endParaRPr lang="en-US"/>
          </a:p>
        </p:txBody>
      </p:sp>
      <p:sp>
        <p:nvSpPr>
          <p:cNvPr id="4" name="TextBox 4"/>
          <p:cNvSpPr txBox="1"/>
          <p:nvPr/>
        </p:nvSpPr>
        <p:spPr>
          <a:xfrm>
            <a:off x="638848" y="2780983"/>
            <a:ext cx="17010303" cy="1849119"/>
          </a:xfrm>
          <a:prstGeom prst="rect">
            <a:avLst/>
          </a:prstGeom>
        </p:spPr>
        <p:txBody>
          <a:bodyPr lIns="0" tIns="0" rIns="0" bIns="0" rtlCol="0" anchor="t">
            <a:spAutoFit/>
          </a:bodyPr>
          <a:lstStyle/>
          <a:p>
            <a:pPr algn="ctr">
              <a:lnSpc>
                <a:spcPts val="8400"/>
              </a:lnSpc>
            </a:pPr>
            <a:r>
              <a:rPr lang="en-US" sz="6000" u="sng" dirty="0">
                <a:solidFill>
                  <a:srgbClr val="FFFFFF"/>
                </a:solidFill>
                <a:latin typeface="Roboto Condensed Bold"/>
                <a:hlinkClick r:id="rId7" tooltip="https://www.youtube.com/watch?v=8uEOe8l9KOA"/>
              </a:rPr>
              <a:t>Video</a:t>
            </a:r>
          </a:p>
          <a:p>
            <a:pPr algn="ctr">
              <a:lnSpc>
                <a:spcPts val="6160"/>
              </a:lnSpc>
              <a:spcBef>
                <a:spcPct val="0"/>
              </a:spcBef>
            </a:pPr>
            <a:r>
              <a:rPr lang="en-US" sz="4400" u="sng" dirty="0">
                <a:solidFill>
                  <a:srgbClr val="FFFFFF"/>
                </a:solidFill>
                <a:latin typeface="Roboto Condensed Bold"/>
              </a:rPr>
              <a:t>https://www.youtube.com/watch?v=8uEOe8l9KOA</a:t>
            </a:r>
          </a:p>
        </p:txBody>
      </p:sp>
      <p:pic>
        <p:nvPicPr>
          <p:cNvPr id="5" name="5 VỊ TƯỚNG GIỎI NHẤT THỜI TRẦN KHIẾN QUÂN MÔNG - NGUYÊN KHIẾP SỢ - Kể chuyện lịch sử Việt Nam">
            <a:hlinkClick r:id="" action="ppaction://media"/>
            <a:extLst>
              <a:ext uri="{FF2B5EF4-FFF2-40B4-BE49-F238E27FC236}">
                <a16:creationId xmlns:a16="http://schemas.microsoft.com/office/drawing/2014/main" id="{0A6F32AA-84A3-6241-9B71-2B6CB3D09B4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0" y="-207630"/>
            <a:ext cx="18288000" cy="1049463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28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313566"/>
          </a:xfrm>
          <a:custGeom>
            <a:avLst/>
            <a:gdLst/>
            <a:ahLst/>
            <a:cxnLst/>
            <a:rect l="l" t="t" r="r" b="b"/>
            <a:pathLst>
              <a:path w="18288000" h="10313566">
                <a:moveTo>
                  <a:pt x="0" y="0"/>
                </a:moveTo>
                <a:lnTo>
                  <a:pt x="18288000" y="0"/>
                </a:lnTo>
                <a:lnTo>
                  <a:pt x="18288000" y="10313566"/>
                </a:lnTo>
                <a:lnTo>
                  <a:pt x="0" y="10313566"/>
                </a:lnTo>
                <a:lnTo>
                  <a:pt x="0" y="0"/>
                </a:lnTo>
                <a:close/>
              </a:path>
            </a:pathLst>
          </a:custGeom>
          <a:blipFill>
            <a:blip r:embed="rId2"/>
            <a:stretch>
              <a:fillRect l="-140" r="-140"/>
            </a:stretch>
          </a:blipFill>
        </p:spPr>
        <p:txBody>
          <a:bodyPr/>
          <a:lstStyle/>
          <a:p>
            <a:endParaRPr lang="en-US"/>
          </a:p>
        </p:txBody>
      </p:sp>
      <p:sp>
        <p:nvSpPr>
          <p:cNvPr id="4" name="Freeform 4"/>
          <p:cNvSpPr/>
          <p:nvPr/>
        </p:nvSpPr>
        <p:spPr>
          <a:xfrm flipH="1">
            <a:off x="6977328" y="846627"/>
            <a:ext cx="13695830" cy="9839371"/>
          </a:xfrm>
          <a:custGeom>
            <a:avLst/>
            <a:gdLst/>
            <a:ahLst/>
            <a:cxnLst/>
            <a:rect l="l" t="t" r="r" b="b"/>
            <a:pathLst>
              <a:path w="13695830" h="9839371">
                <a:moveTo>
                  <a:pt x="13695830" y="0"/>
                </a:moveTo>
                <a:lnTo>
                  <a:pt x="0" y="0"/>
                </a:lnTo>
                <a:lnTo>
                  <a:pt x="0" y="9839371"/>
                </a:lnTo>
                <a:lnTo>
                  <a:pt x="13695830" y="9839371"/>
                </a:lnTo>
                <a:lnTo>
                  <a:pt x="13695830" y="0"/>
                </a:lnTo>
                <a:close/>
              </a:path>
            </a:pathLst>
          </a:custGeom>
          <a:blipFill>
            <a:blip r:embed="rId3"/>
            <a:stretch>
              <a:fillRect/>
            </a:stretch>
          </a:blipFill>
        </p:spPr>
        <p:txBody>
          <a:bodyPr/>
          <a:lstStyle/>
          <a:p>
            <a:endParaRPr lang="en-US"/>
          </a:p>
        </p:txBody>
      </p:sp>
      <p:sp>
        <p:nvSpPr>
          <p:cNvPr id="5" name="Freeform 5"/>
          <p:cNvSpPr/>
          <p:nvPr/>
        </p:nvSpPr>
        <p:spPr>
          <a:xfrm>
            <a:off x="-221134" y="2361482"/>
            <a:ext cx="13953326" cy="7306469"/>
          </a:xfrm>
          <a:custGeom>
            <a:avLst/>
            <a:gdLst/>
            <a:ahLst/>
            <a:cxnLst/>
            <a:rect l="l" t="t" r="r" b="b"/>
            <a:pathLst>
              <a:path w="13953326" h="7306469">
                <a:moveTo>
                  <a:pt x="0" y="0"/>
                </a:moveTo>
                <a:lnTo>
                  <a:pt x="13953326" y="0"/>
                </a:lnTo>
                <a:lnTo>
                  <a:pt x="13953326" y="7306469"/>
                </a:lnTo>
                <a:lnTo>
                  <a:pt x="0" y="73064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397393" y="3310214"/>
            <a:ext cx="11159870" cy="4192543"/>
          </a:xfrm>
          <a:prstGeom prst="rect">
            <a:avLst/>
          </a:prstGeom>
        </p:spPr>
        <p:txBody>
          <a:bodyPr lIns="0" tIns="0" rIns="0" bIns="0" rtlCol="0" anchor="t">
            <a:spAutoFit/>
          </a:bodyPr>
          <a:lstStyle/>
          <a:p>
            <a:pPr marL="798838" lvl="1" indent="-399419" algn="just">
              <a:lnSpc>
                <a:spcPts val="5624"/>
              </a:lnSpc>
              <a:buFont typeface="Arial"/>
              <a:buChar char="•"/>
            </a:pPr>
            <a:r>
              <a:rPr lang="en-US" sz="3700" dirty="0">
                <a:solidFill>
                  <a:srgbClr val="532324"/>
                </a:solidFill>
                <a:latin typeface="Roboto Condensed"/>
              </a:rPr>
              <a:t>Văn </a:t>
            </a:r>
            <a:r>
              <a:rPr lang="en-US" sz="3700" dirty="0" err="1">
                <a:solidFill>
                  <a:srgbClr val="532324"/>
                </a:solidFill>
                <a:latin typeface="Roboto Condensed"/>
              </a:rPr>
              <a:t>bản</a:t>
            </a:r>
            <a:r>
              <a:rPr lang="en-US" sz="3700" dirty="0">
                <a:solidFill>
                  <a:srgbClr val="532324"/>
                </a:solidFill>
                <a:latin typeface="Roboto Condensed"/>
              </a:rPr>
              <a:t> </a:t>
            </a:r>
            <a:r>
              <a:rPr lang="en-US" sz="3700" dirty="0" err="1">
                <a:solidFill>
                  <a:srgbClr val="532324"/>
                </a:solidFill>
                <a:latin typeface="Roboto Condensed"/>
              </a:rPr>
              <a:t>mở</a:t>
            </a:r>
            <a:r>
              <a:rPr lang="en-US" sz="3700" dirty="0">
                <a:solidFill>
                  <a:srgbClr val="532324"/>
                </a:solidFill>
                <a:latin typeface="Roboto Condensed"/>
              </a:rPr>
              <a:t> </a:t>
            </a:r>
            <a:r>
              <a:rPr lang="en-US" sz="3700" dirty="0" err="1">
                <a:solidFill>
                  <a:srgbClr val="532324"/>
                </a:solidFill>
                <a:latin typeface="Roboto Condensed"/>
              </a:rPr>
              <a:t>đầu</a:t>
            </a:r>
            <a:r>
              <a:rPr lang="en-US" sz="3700" dirty="0">
                <a:solidFill>
                  <a:srgbClr val="532324"/>
                </a:solidFill>
                <a:latin typeface="Roboto Condensed"/>
              </a:rPr>
              <a:t> </a:t>
            </a:r>
            <a:r>
              <a:rPr lang="en-US" sz="3700" dirty="0" err="1">
                <a:solidFill>
                  <a:srgbClr val="532324"/>
                </a:solidFill>
                <a:latin typeface="Roboto Condensed"/>
              </a:rPr>
              <a:t>bằng</a:t>
            </a:r>
            <a:r>
              <a:rPr lang="en-US" sz="3700" dirty="0">
                <a:solidFill>
                  <a:srgbClr val="532324"/>
                </a:solidFill>
                <a:latin typeface="Roboto Condensed"/>
              </a:rPr>
              <a:t> </a:t>
            </a:r>
            <a:r>
              <a:rPr lang="en-US" sz="3700" dirty="0" err="1">
                <a:solidFill>
                  <a:srgbClr val="532324"/>
                </a:solidFill>
                <a:latin typeface="Roboto Condensed"/>
              </a:rPr>
              <a:t>cách</a:t>
            </a:r>
            <a:r>
              <a:rPr lang="en-US" sz="3700" dirty="0">
                <a:solidFill>
                  <a:srgbClr val="532324"/>
                </a:solidFill>
                <a:latin typeface="Roboto Condensed"/>
              </a:rPr>
              <a:t> </a:t>
            </a:r>
            <a:r>
              <a:rPr lang="en-US" sz="3700" dirty="0" err="1">
                <a:solidFill>
                  <a:srgbClr val="532324"/>
                </a:solidFill>
                <a:latin typeface="Roboto Condensed"/>
              </a:rPr>
              <a:t>nào</a:t>
            </a:r>
            <a:r>
              <a:rPr lang="en-US" sz="3700" dirty="0">
                <a:solidFill>
                  <a:srgbClr val="532324"/>
                </a:solidFill>
                <a:latin typeface="Roboto Condensed"/>
              </a:rPr>
              <a:t>? </a:t>
            </a:r>
            <a:r>
              <a:rPr lang="en-US" sz="3700" dirty="0" err="1">
                <a:solidFill>
                  <a:srgbClr val="532324"/>
                </a:solidFill>
                <a:latin typeface="Roboto Condensed"/>
              </a:rPr>
              <a:t>Tác</a:t>
            </a:r>
            <a:r>
              <a:rPr lang="en-US" sz="3700" dirty="0">
                <a:solidFill>
                  <a:srgbClr val="532324"/>
                </a:solidFill>
                <a:latin typeface="Roboto Condensed"/>
              </a:rPr>
              <a:t> </a:t>
            </a:r>
            <a:r>
              <a:rPr lang="en-US" sz="3700" dirty="0" err="1">
                <a:solidFill>
                  <a:srgbClr val="532324"/>
                </a:solidFill>
                <a:latin typeface="Roboto Condensed"/>
              </a:rPr>
              <a:t>dụng</a:t>
            </a:r>
            <a:r>
              <a:rPr lang="en-US" sz="3700" dirty="0">
                <a:solidFill>
                  <a:srgbClr val="532324"/>
                </a:solidFill>
                <a:latin typeface="Roboto Condensed"/>
              </a:rPr>
              <a:t> </a:t>
            </a:r>
            <a:r>
              <a:rPr lang="en-US" sz="3700" dirty="0" err="1">
                <a:solidFill>
                  <a:srgbClr val="532324"/>
                </a:solidFill>
                <a:latin typeface="Roboto Condensed"/>
              </a:rPr>
              <a:t>của</a:t>
            </a:r>
            <a:r>
              <a:rPr lang="en-US" sz="3700" dirty="0">
                <a:solidFill>
                  <a:srgbClr val="532324"/>
                </a:solidFill>
                <a:latin typeface="Roboto Condensed"/>
              </a:rPr>
              <a:t> </a:t>
            </a:r>
            <a:r>
              <a:rPr lang="en-US" sz="3700" dirty="0" err="1">
                <a:solidFill>
                  <a:srgbClr val="532324"/>
                </a:solidFill>
                <a:latin typeface="Roboto Condensed"/>
              </a:rPr>
              <a:t>cách</a:t>
            </a:r>
            <a:r>
              <a:rPr lang="en-US" sz="3700" dirty="0">
                <a:solidFill>
                  <a:srgbClr val="532324"/>
                </a:solidFill>
                <a:latin typeface="Roboto Condensed"/>
              </a:rPr>
              <a:t> </a:t>
            </a:r>
            <a:r>
              <a:rPr lang="en-US" sz="3700" dirty="0" err="1">
                <a:solidFill>
                  <a:srgbClr val="532324"/>
                </a:solidFill>
                <a:latin typeface="Roboto Condensed"/>
              </a:rPr>
              <a:t>mở</a:t>
            </a:r>
            <a:r>
              <a:rPr lang="en-US" sz="3700" dirty="0">
                <a:solidFill>
                  <a:srgbClr val="532324"/>
                </a:solidFill>
                <a:latin typeface="Roboto Condensed"/>
              </a:rPr>
              <a:t> </a:t>
            </a:r>
            <a:r>
              <a:rPr lang="en-US" sz="3700" dirty="0" err="1">
                <a:solidFill>
                  <a:srgbClr val="532324"/>
                </a:solidFill>
                <a:latin typeface="Roboto Condensed"/>
              </a:rPr>
              <a:t>đầu</a:t>
            </a:r>
            <a:r>
              <a:rPr lang="en-US" sz="3700" dirty="0">
                <a:solidFill>
                  <a:srgbClr val="532324"/>
                </a:solidFill>
                <a:latin typeface="Roboto Condensed"/>
              </a:rPr>
              <a:t> </a:t>
            </a:r>
            <a:r>
              <a:rPr lang="en-US" sz="3700" dirty="0" err="1">
                <a:solidFill>
                  <a:srgbClr val="532324"/>
                </a:solidFill>
                <a:latin typeface="Roboto Condensed"/>
              </a:rPr>
              <a:t>đó</a:t>
            </a:r>
            <a:r>
              <a:rPr lang="en-US" sz="3700" dirty="0">
                <a:solidFill>
                  <a:srgbClr val="532324"/>
                </a:solidFill>
                <a:latin typeface="Roboto Condensed"/>
              </a:rPr>
              <a:t> </a:t>
            </a:r>
            <a:r>
              <a:rPr lang="en-US" sz="3700" dirty="0" err="1">
                <a:solidFill>
                  <a:srgbClr val="532324"/>
                </a:solidFill>
                <a:latin typeface="Roboto Condensed"/>
              </a:rPr>
              <a:t>là</a:t>
            </a:r>
            <a:r>
              <a:rPr lang="en-US" sz="3700" dirty="0">
                <a:solidFill>
                  <a:srgbClr val="532324"/>
                </a:solidFill>
                <a:latin typeface="Roboto Condensed"/>
              </a:rPr>
              <a:t> </a:t>
            </a:r>
            <a:r>
              <a:rPr lang="en-US" sz="3700" dirty="0" err="1">
                <a:solidFill>
                  <a:srgbClr val="532324"/>
                </a:solidFill>
                <a:latin typeface="Roboto Condensed"/>
              </a:rPr>
              <a:t>gì</a:t>
            </a:r>
            <a:r>
              <a:rPr lang="en-US" sz="3700" dirty="0">
                <a:solidFill>
                  <a:srgbClr val="532324"/>
                </a:solidFill>
                <a:latin typeface="Roboto Condensed"/>
              </a:rPr>
              <a:t>?</a:t>
            </a:r>
          </a:p>
          <a:p>
            <a:pPr marL="798838" lvl="1" indent="-399419" algn="just">
              <a:lnSpc>
                <a:spcPts val="5624"/>
              </a:lnSpc>
              <a:buFont typeface="Arial"/>
              <a:buChar char="•"/>
            </a:pPr>
            <a:r>
              <a:rPr lang="en-US" sz="3700" dirty="0" err="1">
                <a:solidFill>
                  <a:srgbClr val="532324"/>
                </a:solidFill>
                <a:latin typeface="Roboto Condensed"/>
              </a:rPr>
              <a:t>Tác</a:t>
            </a:r>
            <a:r>
              <a:rPr lang="en-US" sz="3700" dirty="0">
                <a:solidFill>
                  <a:srgbClr val="532324"/>
                </a:solidFill>
                <a:latin typeface="Roboto Condensed"/>
              </a:rPr>
              <a:t> </a:t>
            </a:r>
            <a:r>
              <a:rPr lang="en-US" sz="3700" dirty="0" err="1">
                <a:solidFill>
                  <a:srgbClr val="532324"/>
                </a:solidFill>
                <a:latin typeface="Roboto Condensed"/>
              </a:rPr>
              <a:t>giả</a:t>
            </a:r>
            <a:r>
              <a:rPr lang="en-US" sz="3700" dirty="0">
                <a:solidFill>
                  <a:srgbClr val="532324"/>
                </a:solidFill>
                <a:latin typeface="Roboto Condensed"/>
              </a:rPr>
              <a:t> </a:t>
            </a:r>
            <a:r>
              <a:rPr lang="en-US" sz="3700" dirty="0" err="1">
                <a:solidFill>
                  <a:srgbClr val="532324"/>
                </a:solidFill>
                <a:latin typeface="Roboto Condensed"/>
              </a:rPr>
              <a:t>đã</a:t>
            </a:r>
            <a:r>
              <a:rPr lang="en-US" sz="3700" dirty="0">
                <a:solidFill>
                  <a:srgbClr val="532324"/>
                </a:solidFill>
                <a:latin typeface="Roboto Condensed"/>
              </a:rPr>
              <a:t> </a:t>
            </a:r>
            <a:r>
              <a:rPr lang="en-US" sz="3700" dirty="0" err="1">
                <a:solidFill>
                  <a:srgbClr val="532324"/>
                </a:solidFill>
                <a:latin typeface="Roboto Condensed"/>
              </a:rPr>
              <a:t>nêu</a:t>
            </a:r>
            <a:r>
              <a:rPr lang="en-US" sz="3700" dirty="0">
                <a:solidFill>
                  <a:srgbClr val="532324"/>
                </a:solidFill>
                <a:latin typeface="Roboto Condensed"/>
              </a:rPr>
              <a:t> </a:t>
            </a:r>
            <a:r>
              <a:rPr lang="en-US" sz="3700" dirty="0" err="1">
                <a:solidFill>
                  <a:srgbClr val="532324"/>
                </a:solidFill>
                <a:latin typeface="Roboto Condensed"/>
              </a:rPr>
              <a:t>hành</a:t>
            </a:r>
            <a:r>
              <a:rPr lang="en-US" sz="3700" dirty="0">
                <a:solidFill>
                  <a:srgbClr val="532324"/>
                </a:solidFill>
                <a:latin typeface="Roboto Condensed"/>
              </a:rPr>
              <a:t> </a:t>
            </a:r>
            <a:r>
              <a:rPr lang="en-US" sz="3700" dirty="0" err="1">
                <a:solidFill>
                  <a:srgbClr val="532324"/>
                </a:solidFill>
                <a:latin typeface="Roboto Condensed"/>
              </a:rPr>
              <a:t>động</a:t>
            </a:r>
            <a:r>
              <a:rPr lang="en-US" sz="3700" dirty="0">
                <a:solidFill>
                  <a:srgbClr val="532324"/>
                </a:solidFill>
                <a:latin typeface="Roboto Condensed"/>
              </a:rPr>
              <a:t> </a:t>
            </a:r>
            <a:r>
              <a:rPr lang="en-US" sz="3700" dirty="0" err="1">
                <a:solidFill>
                  <a:srgbClr val="532324"/>
                </a:solidFill>
                <a:latin typeface="Roboto Condensed"/>
              </a:rPr>
              <a:t>của</a:t>
            </a:r>
            <a:r>
              <a:rPr lang="en-US" sz="3700" dirty="0">
                <a:solidFill>
                  <a:srgbClr val="532324"/>
                </a:solidFill>
                <a:latin typeface="Roboto Condensed"/>
              </a:rPr>
              <a:t> </a:t>
            </a:r>
            <a:r>
              <a:rPr lang="en-US" sz="3700" dirty="0" err="1">
                <a:solidFill>
                  <a:srgbClr val="532324"/>
                </a:solidFill>
                <a:latin typeface="Roboto Condensed"/>
              </a:rPr>
              <a:t>tám</a:t>
            </a:r>
            <a:r>
              <a:rPr lang="en-US" sz="3700" dirty="0">
                <a:solidFill>
                  <a:srgbClr val="532324"/>
                </a:solidFill>
                <a:latin typeface="Roboto Condensed"/>
              </a:rPr>
              <a:t> </a:t>
            </a:r>
            <a:r>
              <a:rPr lang="en-US" sz="3700" dirty="0" err="1">
                <a:solidFill>
                  <a:srgbClr val="532324"/>
                </a:solidFill>
                <a:latin typeface="Roboto Condensed"/>
              </a:rPr>
              <a:t>cặp</a:t>
            </a:r>
            <a:r>
              <a:rPr lang="en-US" sz="3700" dirty="0">
                <a:solidFill>
                  <a:srgbClr val="532324"/>
                </a:solidFill>
                <a:latin typeface="Roboto Condensed"/>
              </a:rPr>
              <a:t> </a:t>
            </a:r>
            <a:r>
              <a:rPr lang="en-US" sz="3700" dirty="0" err="1">
                <a:solidFill>
                  <a:srgbClr val="532324"/>
                </a:solidFill>
                <a:latin typeface="Roboto Condensed"/>
              </a:rPr>
              <a:t>nhân</a:t>
            </a:r>
            <a:r>
              <a:rPr lang="en-US" sz="3700" dirty="0">
                <a:solidFill>
                  <a:srgbClr val="532324"/>
                </a:solidFill>
                <a:latin typeface="Roboto Condensed"/>
              </a:rPr>
              <a:t> </a:t>
            </a:r>
            <a:r>
              <a:rPr lang="en-US" sz="3700" dirty="0" err="1">
                <a:solidFill>
                  <a:srgbClr val="532324"/>
                </a:solidFill>
                <a:latin typeface="Roboto Condensed"/>
              </a:rPr>
              <a:t>vật</a:t>
            </a:r>
            <a:r>
              <a:rPr lang="en-US" sz="3700" dirty="0">
                <a:solidFill>
                  <a:srgbClr val="532324"/>
                </a:solidFill>
                <a:latin typeface="Roboto Condensed"/>
              </a:rPr>
              <a:t> </a:t>
            </a:r>
            <a:r>
              <a:rPr lang="en-US" sz="3700" dirty="0" err="1">
                <a:solidFill>
                  <a:srgbClr val="532324"/>
                </a:solidFill>
                <a:latin typeface="Roboto Condensed"/>
              </a:rPr>
              <a:t>lịch</a:t>
            </a:r>
            <a:r>
              <a:rPr lang="en-US" sz="3700" dirty="0">
                <a:solidFill>
                  <a:srgbClr val="532324"/>
                </a:solidFill>
                <a:latin typeface="Roboto Condensed"/>
              </a:rPr>
              <a:t> </a:t>
            </a:r>
            <a:r>
              <a:rPr lang="en-US" sz="3700" dirty="0" err="1">
                <a:solidFill>
                  <a:srgbClr val="532324"/>
                </a:solidFill>
                <a:latin typeface="Roboto Condensed"/>
              </a:rPr>
              <a:t>sử</a:t>
            </a:r>
            <a:r>
              <a:rPr lang="en-US" sz="3700" dirty="0">
                <a:solidFill>
                  <a:srgbClr val="532324"/>
                </a:solidFill>
                <a:latin typeface="Roboto Condensed"/>
              </a:rPr>
              <a:t> </a:t>
            </a:r>
            <a:r>
              <a:rPr lang="en-US" sz="3700" dirty="0" err="1">
                <a:solidFill>
                  <a:srgbClr val="532324"/>
                </a:solidFill>
                <a:latin typeface="Roboto Condensed"/>
              </a:rPr>
              <a:t>này</a:t>
            </a:r>
            <a:r>
              <a:rPr lang="en-US" sz="3700" dirty="0">
                <a:solidFill>
                  <a:srgbClr val="532324"/>
                </a:solidFill>
                <a:latin typeface="Roboto Condensed"/>
              </a:rPr>
              <a:t> </a:t>
            </a:r>
            <a:r>
              <a:rPr lang="en-US" sz="3700" dirty="0" err="1">
                <a:solidFill>
                  <a:srgbClr val="532324"/>
                </a:solidFill>
                <a:latin typeface="Roboto Condensed"/>
              </a:rPr>
              <a:t>để</a:t>
            </a:r>
            <a:r>
              <a:rPr lang="en-US" sz="3700" dirty="0">
                <a:solidFill>
                  <a:srgbClr val="532324"/>
                </a:solidFill>
                <a:latin typeface="Roboto Condensed"/>
              </a:rPr>
              <a:t> </a:t>
            </a:r>
            <a:r>
              <a:rPr lang="en-US" sz="3700" dirty="0" err="1">
                <a:solidFill>
                  <a:srgbClr val="532324"/>
                </a:solidFill>
                <a:latin typeface="Roboto Condensed"/>
              </a:rPr>
              <a:t>minh</a:t>
            </a:r>
            <a:r>
              <a:rPr lang="en-US" sz="3700" dirty="0">
                <a:solidFill>
                  <a:srgbClr val="532324"/>
                </a:solidFill>
                <a:latin typeface="Roboto Condensed"/>
              </a:rPr>
              <a:t> </a:t>
            </a:r>
            <a:r>
              <a:rPr lang="en-US" sz="3700" dirty="0" err="1">
                <a:solidFill>
                  <a:srgbClr val="532324"/>
                </a:solidFill>
                <a:latin typeface="Roboto Condensed"/>
              </a:rPr>
              <a:t>chứng</a:t>
            </a:r>
            <a:r>
              <a:rPr lang="en-US" sz="3700" dirty="0">
                <a:solidFill>
                  <a:srgbClr val="532324"/>
                </a:solidFill>
                <a:latin typeface="Roboto Condensed"/>
              </a:rPr>
              <a:t> </a:t>
            </a:r>
            <a:r>
              <a:rPr lang="en-US" sz="3700" dirty="0" err="1">
                <a:solidFill>
                  <a:srgbClr val="532324"/>
                </a:solidFill>
                <a:latin typeface="Roboto Condensed"/>
              </a:rPr>
              <a:t>điều</a:t>
            </a:r>
            <a:r>
              <a:rPr lang="en-US" sz="3700" dirty="0">
                <a:solidFill>
                  <a:srgbClr val="532324"/>
                </a:solidFill>
                <a:latin typeface="Roboto Condensed"/>
              </a:rPr>
              <a:t> </a:t>
            </a:r>
            <a:r>
              <a:rPr lang="en-US" sz="3700" dirty="0" err="1">
                <a:solidFill>
                  <a:srgbClr val="532324"/>
                </a:solidFill>
                <a:latin typeface="Roboto Condensed"/>
              </a:rPr>
              <a:t>gì</a:t>
            </a:r>
            <a:r>
              <a:rPr lang="en-US" sz="3700" dirty="0">
                <a:solidFill>
                  <a:srgbClr val="532324"/>
                </a:solidFill>
                <a:latin typeface="Roboto Condensed"/>
              </a:rPr>
              <a:t>?</a:t>
            </a:r>
          </a:p>
          <a:p>
            <a:pPr marL="798838" lvl="1" indent="-399419" algn="just">
              <a:lnSpc>
                <a:spcPts val="5624"/>
              </a:lnSpc>
              <a:buFont typeface="Arial"/>
              <a:buChar char="•"/>
            </a:pPr>
            <a:r>
              <a:rPr lang="en-US" sz="3700" dirty="0">
                <a:solidFill>
                  <a:srgbClr val="532324"/>
                </a:solidFill>
                <a:latin typeface="Roboto Condensed"/>
              </a:rPr>
              <a:t>HS </a:t>
            </a:r>
            <a:r>
              <a:rPr lang="en-US" sz="3700" dirty="0" err="1">
                <a:solidFill>
                  <a:srgbClr val="532324"/>
                </a:solidFill>
                <a:latin typeface="Roboto Condensed"/>
              </a:rPr>
              <a:t>thực</a:t>
            </a:r>
            <a:r>
              <a:rPr lang="en-US" sz="3700" dirty="0">
                <a:solidFill>
                  <a:srgbClr val="532324"/>
                </a:solidFill>
                <a:latin typeface="Roboto Condensed"/>
              </a:rPr>
              <a:t> </a:t>
            </a:r>
            <a:r>
              <a:rPr lang="en-US" sz="3700" dirty="0" err="1">
                <a:solidFill>
                  <a:srgbClr val="532324"/>
                </a:solidFill>
                <a:latin typeface="Roboto Condensed"/>
              </a:rPr>
              <a:t>hiện</a:t>
            </a:r>
            <a:r>
              <a:rPr lang="en-US" sz="3700" dirty="0">
                <a:solidFill>
                  <a:srgbClr val="532324"/>
                </a:solidFill>
                <a:latin typeface="Roboto Condensed"/>
              </a:rPr>
              <a:t> </a:t>
            </a:r>
            <a:r>
              <a:rPr lang="en-US" sz="3700" dirty="0" err="1">
                <a:solidFill>
                  <a:srgbClr val="532324"/>
                </a:solidFill>
                <a:latin typeface="Roboto Condensed"/>
              </a:rPr>
              <a:t>theo</a:t>
            </a:r>
            <a:r>
              <a:rPr lang="en-US" sz="3700" dirty="0">
                <a:solidFill>
                  <a:srgbClr val="532324"/>
                </a:solidFill>
                <a:latin typeface="Roboto Condensed"/>
              </a:rPr>
              <a:t> </a:t>
            </a:r>
            <a:r>
              <a:rPr lang="en-US" sz="3700" dirty="0" err="1">
                <a:solidFill>
                  <a:srgbClr val="532324"/>
                </a:solidFill>
                <a:latin typeface="Roboto Condensed"/>
              </a:rPr>
              <a:t>cặp</a:t>
            </a:r>
            <a:endParaRPr lang="en-US" sz="3700" dirty="0">
              <a:solidFill>
                <a:srgbClr val="532324"/>
              </a:solidFill>
              <a:latin typeface="Roboto Condensed"/>
            </a:endParaRPr>
          </a:p>
          <a:p>
            <a:pPr marL="798838" lvl="1" indent="-399419" algn="just">
              <a:lnSpc>
                <a:spcPts val="5624"/>
              </a:lnSpc>
              <a:buFont typeface="Arial"/>
              <a:buChar char="•"/>
            </a:pPr>
            <a:r>
              <a:rPr lang="en-US" sz="3700" dirty="0" err="1">
                <a:solidFill>
                  <a:srgbClr val="532324"/>
                </a:solidFill>
                <a:latin typeface="Roboto Condensed"/>
              </a:rPr>
              <a:t>Thời</a:t>
            </a:r>
            <a:r>
              <a:rPr lang="en-US" sz="3700" dirty="0">
                <a:solidFill>
                  <a:srgbClr val="532324"/>
                </a:solidFill>
                <a:latin typeface="Roboto Condensed"/>
              </a:rPr>
              <a:t> </a:t>
            </a:r>
            <a:r>
              <a:rPr lang="en-US" sz="3700" dirty="0" err="1">
                <a:solidFill>
                  <a:srgbClr val="532324"/>
                </a:solidFill>
                <a:latin typeface="Roboto Condensed"/>
              </a:rPr>
              <a:t>gian</a:t>
            </a:r>
            <a:r>
              <a:rPr lang="en-US" sz="3700" dirty="0">
                <a:solidFill>
                  <a:srgbClr val="532324"/>
                </a:solidFill>
                <a:latin typeface="Roboto Condensed"/>
              </a:rPr>
              <a:t> </a:t>
            </a:r>
            <a:r>
              <a:rPr lang="en-US" sz="3700" dirty="0" err="1">
                <a:solidFill>
                  <a:srgbClr val="532324"/>
                </a:solidFill>
                <a:latin typeface="Roboto Condensed"/>
              </a:rPr>
              <a:t>thảo</a:t>
            </a:r>
            <a:r>
              <a:rPr lang="en-US" sz="3700" dirty="0">
                <a:solidFill>
                  <a:srgbClr val="532324"/>
                </a:solidFill>
                <a:latin typeface="Roboto Condensed"/>
              </a:rPr>
              <a:t> </a:t>
            </a:r>
            <a:r>
              <a:rPr lang="en-US" sz="3700" dirty="0" err="1">
                <a:solidFill>
                  <a:srgbClr val="532324"/>
                </a:solidFill>
                <a:latin typeface="Roboto Condensed"/>
              </a:rPr>
              <a:t>luận</a:t>
            </a:r>
            <a:r>
              <a:rPr lang="en-US" sz="3700" dirty="0">
                <a:solidFill>
                  <a:srgbClr val="532324"/>
                </a:solidFill>
                <a:latin typeface="Roboto Condensed"/>
              </a:rPr>
              <a:t> 3 </a:t>
            </a:r>
            <a:r>
              <a:rPr lang="en-US" sz="3700" dirty="0" err="1">
                <a:solidFill>
                  <a:srgbClr val="532324"/>
                </a:solidFill>
                <a:latin typeface="Roboto Condensed"/>
              </a:rPr>
              <a:t>phút</a:t>
            </a:r>
            <a:endParaRPr lang="en-US" sz="3700" dirty="0">
              <a:solidFill>
                <a:srgbClr val="532324"/>
              </a:solidFill>
              <a:latin typeface="Roboto Condensed"/>
            </a:endParaRPr>
          </a:p>
        </p:txBody>
      </p:sp>
      <p:sp>
        <p:nvSpPr>
          <p:cNvPr id="7" name="TextBox 7"/>
          <p:cNvSpPr txBox="1"/>
          <p:nvPr/>
        </p:nvSpPr>
        <p:spPr>
          <a:xfrm>
            <a:off x="4514212" y="233359"/>
            <a:ext cx="9658987" cy="1396838"/>
          </a:xfrm>
          <a:prstGeom prst="rect">
            <a:avLst/>
          </a:prstGeom>
        </p:spPr>
        <p:txBody>
          <a:bodyPr wrap="square" lIns="0" tIns="0" rIns="0" bIns="0" rtlCol="0" anchor="t">
            <a:spAutoFit/>
          </a:bodyPr>
          <a:lstStyle/>
          <a:p>
            <a:pPr algn="just">
              <a:lnSpc>
                <a:spcPts val="11880"/>
              </a:lnSpc>
              <a:spcBef>
                <a:spcPct val="0"/>
              </a:spcBef>
            </a:pPr>
            <a:r>
              <a:rPr lang="en-US" sz="6988" dirty="0">
                <a:solidFill>
                  <a:srgbClr val="7B070C"/>
                </a:solidFill>
                <a:latin typeface="#9Slide07 SVNUT Triumph Press"/>
              </a:rPr>
              <a:t>3. </a:t>
            </a:r>
            <a:r>
              <a:rPr lang="en-US" sz="6988" dirty="0" err="1">
                <a:solidFill>
                  <a:srgbClr val="7B070C"/>
                </a:solidFill>
                <a:latin typeface="#9Slide07 SVNUT Triumph Press"/>
              </a:rPr>
              <a:t>Khám</a:t>
            </a:r>
            <a:r>
              <a:rPr lang="en-US" sz="6988" dirty="0">
                <a:solidFill>
                  <a:srgbClr val="7B070C"/>
                </a:solidFill>
                <a:latin typeface="#9Slide07 SVNUT Triumph Press"/>
              </a:rPr>
              <a:t> </a:t>
            </a:r>
            <a:r>
              <a:rPr lang="en-US" sz="6988" dirty="0" err="1">
                <a:solidFill>
                  <a:srgbClr val="7B070C"/>
                </a:solidFill>
                <a:latin typeface="#9Slide07 SVNUT Triumph Press"/>
              </a:rPr>
              <a:t>phá</a:t>
            </a:r>
            <a:r>
              <a:rPr lang="en-US" sz="6988" dirty="0">
                <a:solidFill>
                  <a:srgbClr val="7B070C"/>
                </a:solidFill>
                <a:latin typeface="#9Slide07 SVNUT Triumph Press"/>
              </a:rPr>
              <a:t> </a:t>
            </a:r>
            <a:r>
              <a:rPr lang="en-US" sz="6988" dirty="0" err="1">
                <a:solidFill>
                  <a:srgbClr val="7B070C"/>
                </a:solidFill>
                <a:latin typeface="#9Slide07 SVNUT Triumph Press"/>
              </a:rPr>
              <a:t>văn</a:t>
            </a:r>
            <a:r>
              <a:rPr lang="en-US" sz="6988" dirty="0">
                <a:solidFill>
                  <a:srgbClr val="7B070C"/>
                </a:solidFill>
                <a:latin typeface="#9Slide07 SVNUT Triumph Press"/>
              </a:rPr>
              <a:t> </a:t>
            </a:r>
            <a:r>
              <a:rPr lang="en-US" sz="6988" dirty="0" err="1">
                <a:solidFill>
                  <a:srgbClr val="7B070C"/>
                </a:solidFill>
                <a:latin typeface="#9Slide07 SVNUT Triumph Press"/>
              </a:rPr>
              <a:t>bản</a:t>
            </a:r>
            <a:endParaRPr lang="en-US" sz="6988" dirty="0">
              <a:solidFill>
                <a:srgbClr val="7B070C"/>
              </a:solidFill>
              <a:latin typeface="#9Slide07 SVNUT Triumph Press"/>
            </a:endParaRPr>
          </a:p>
        </p:txBody>
      </p:sp>
      <p:sp>
        <p:nvSpPr>
          <p:cNvPr id="8" name="Freeform 8"/>
          <p:cNvSpPr/>
          <p:nvPr/>
        </p:nvSpPr>
        <p:spPr>
          <a:xfrm>
            <a:off x="163866" y="429393"/>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2787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sp>
        <p:nvSpPr>
          <p:cNvPr id="4" name="Freeform 4"/>
          <p:cNvSpPr/>
          <p:nvPr/>
        </p:nvSpPr>
        <p:spPr>
          <a:xfrm flipH="1">
            <a:off x="6977328" y="846627"/>
            <a:ext cx="13695830" cy="9839371"/>
          </a:xfrm>
          <a:custGeom>
            <a:avLst/>
            <a:gdLst/>
            <a:ahLst/>
            <a:cxnLst/>
            <a:rect l="l" t="t" r="r" b="b"/>
            <a:pathLst>
              <a:path w="13695830" h="9839371">
                <a:moveTo>
                  <a:pt x="13695830" y="0"/>
                </a:moveTo>
                <a:lnTo>
                  <a:pt x="0" y="0"/>
                </a:lnTo>
                <a:lnTo>
                  <a:pt x="0" y="9839371"/>
                </a:lnTo>
                <a:lnTo>
                  <a:pt x="13695830" y="9839371"/>
                </a:lnTo>
                <a:lnTo>
                  <a:pt x="13695830" y="0"/>
                </a:lnTo>
                <a:close/>
              </a:path>
            </a:pathLst>
          </a:custGeom>
          <a:blipFill>
            <a:blip r:embed="rId3"/>
            <a:stretch>
              <a:fillRect/>
            </a:stretch>
          </a:blipFill>
        </p:spPr>
        <p:txBody>
          <a:bodyPr/>
          <a:lstStyle/>
          <a:p>
            <a:endParaRPr lang="en-US"/>
          </a:p>
        </p:txBody>
      </p:sp>
      <p:sp>
        <p:nvSpPr>
          <p:cNvPr id="5" name="Freeform 5"/>
          <p:cNvSpPr/>
          <p:nvPr/>
        </p:nvSpPr>
        <p:spPr>
          <a:xfrm>
            <a:off x="-221134" y="2361482"/>
            <a:ext cx="13953326" cy="7306469"/>
          </a:xfrm>
          <a:custGeom>
            <a:avLst/>
            <a:gdLst/>
            <a:ahLst/>
            <a:cxnLst/>
            <a:rect l="l" t="t" r="r" b="b"/>
            <a:pathLst>
              <a:path w="13953326" h="7306469">
                <a:moveTo>
                  <a:pt x="0" y="0"/>
                </a:moveTo>
                <a:lnTo>
                  <a:pt x="13953326" y="0"/>
                </a:lnTo>
                <a:lnTo>
                  <a:pt x="13953326" y="7306469"/>
                </a:lnTo>
                <a:lnTo>
                  <a:pt x="0" y="73064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177078" y="3869475"/>
            <a:ext cx="11888605" cy="2893567"/>
          </a:xfrm>
          <a:prstGeom prst="rect">
            <a:avLst/>
          </a:prstGeom>
        </p:spPr>
        <p:txBody>
          <a:bodyPr lIns="0" tIns="0" rIns="0" bIns="0" rtlCol="0" anchor="t">
            <a:spAutoFit/>
          </a:bodyPr>
          <a:lstStyle/>
          <a:p>
            <a:pPr marL="820427" lvl="1" indent="-410214" algn="just">
              <a:lnSpc>
                <a:spcPts val="5776"/>
              </a:lnSpc>
              <a:buFont typeface="Arial"/>
              <a:buChar char="•"/>
            </a:pPr>
            <a:r>
              <a:rPr lang="en-US" sz="3800">
                <a:solidFill>
                  <a:srgbClr val="532324"/>
                </a:solidFill>
                <a:latin typeface="Roboto Condensed"/>
              </a:rPr>
              <a:t>HS Thảo luận nhóm hoàn thành </a:t>
            </a:r>
            <a:r>
              <a:rPr lang="en-US" sz="3800">
                <a:solidFill>
                  <a:srgbClr val="532324"/>
                </a:solidFill>
                <a:latin typeface="Roboto Condensed Bold"/>
              </a:rPr>
              <a:t>phiếu học tập số 2</a:t>
            </a:r>
          </a:p>
          <a:p>
            <a:pPr marL="820427" lvl="1" indent="-410214" algn="just">
              <a:lnSpc>
                <a:spcPts val="5776"/>
              </a:lnSpc>
              <a:buFont typeface="Arial"/>
              <a:buChar char="•"/>
            </a:pPr>
            <a:r>
              <a:rPr lang="en-US" sz="3800">
                <a:solidFill>
                  <a:srgbClr val="532324"/>
                </a:solidFill>
                <a:latin typeface="Roboto Condensed"/>
              </a:rPr>
              <a:t>Thời gian thảo luận 15 phút</a:t>
            </a:r>
          </a:p>
          <a:p>
            <a:pPr marL="820427" lvl="1" indent="-410214" algn="just">
              <a:lnSpc>
                <a:spcPts val="5776"/>
              </a:lnSpc>
              <a:buFont typeface="Arial"/>
              <a:buChar char="•"/>
            </a:pPr>
            <a:r>
              <a:rPr lang="en-US" sz="3800">
                <a:solidFill>
                  <a:srgbClr val="532324"/>
                </a:solidFill>
                <a:latin typeface="Roboto Condensed"/>
              </a:rPr>
              <a:t>Thời gian các nhóm chấm chéo, góp ý bài cho nhau 3 phút</a:t>
            </a:r>
          </a:p>
          <a:p>
            <a:pPr marL="820427" lvl="1" indent="-410214" algn="just">
              <a:lnSpc>
                <a:spcPts val="5776"/>
              </a:lnSpc>
              <a:buFont typeface="Arial"/>
              <a:buChar char="•"/>
            </a:pPr>
            <a:r>
              <a:rPr lang="en-US" sz="3800">
                <a:solidFill>
                  <a:srgbClr val="532324"/>
                </a:solidFill>
                <a:latin typeface="Roboto Condensed"/>
              </a:rPr>
              <a:t>Thời gian nhóm trình bày 3 phút/nhóm</a:t>
            </a:r>
          </a:p>
        </p:txBody>
      </p:sp>
      <p:sp>
        <p:nvSpPr>
          <p:cNvPr id="7" name="TextBox 7"/>
          <p:cNvSpPr txBox="1"/>
          <p:nvPr/>
        </p:nvSpPr>
        <p:spPr>
          <a:xfrm>
            <a:off x="1627958" y="618115"/>
            <a:ext cx="9040042" cy="1315466"/>
          </a:xfrm>
          <a:prstGeom prst="rect">
            <a:avLst/>
          </a:prstGeom>
        </p:spPr>
        <p:txBody>
          <a:bodyPr wrap="square" lIns="0" tIns="0" rIns="0" bIns="0" rtlCol="0" anchor="t">
            <a:spAutoFit/>
          </a:bodyPr>
          <a:lstStyle/>
          <a:p>
            <a:pPr algn="just">
              <a:lnSpc>
                <a:spcPts val="11284"/>
              </a:lnSpc>
              <a:spcBef>
                <a:spcPct val="0"/>
              </a:spcBef>
            </a:pPr>
            <a:r>
              <a:rPr lang="en-US" sz="6638" dirty="0">
                <a:solidFill>
                  <a:srgbClr val="7B070C"/>
                </a:solidFill>
                <a:latin typeface="#9Slide07 SVNUT Triumph Press"/>
              </a:rPr>
              <a:t>3. </a:t>
            </a:r>
            <a:r>
              <a:rPr lang="en-US" sz="6638" dirty="0" err="1">
                <a:solidFill>
                  <a:srgbClr val="7B070C"/>
                </a:solidFill>
                <a:latin typeface="#9Slide07 SVNUT Triumph Press"/>
              </a:rPr>
              <a:t>Khám</a:t>
            </a:r>
            <a:r>
              <a:rPr lang="en-US" sz="6638" dirty="0">
                <a:solidFill>
                  <a:srgbClr val="7B070C"/>
                </a:solidFill>
                <a:latin typeface="#9Slide07 SVNUT Triumph Press"/>
              </a:rPr>
              <a:t> </a:t>
            </a:r>
            <a:r>
              <a:rPr lang="en-US" sz="6638" dirty="0" err="1">
                <a:solidFill>
                  <a:srgbClr val="7B070C"/>
                </a:solidFill>
                <a:latin typeface="#9Slide07 SVNUT Triumph Press"/>
              </a:rPr>
              <a:t>phá</a:t>
            </a:r>
            <a:r>
              <a:rPr lang="en-US" sz="6638" dirty="0">
                <a:solidFill>
                  <a:srgbClr val="7B070C"/>
                </a:solidFill>
                <a:latin typeface="#9Slide07 SVNUT Triumph Press"/>
              </a:rPr>
              <a:t> </a:t>
            </a:r>
            <a:r>
              <a:rPr lang="en-US" sz="6638" dirty="0" err="1">
                <a:solidFill>
                  <a:srgbClr val="7B070C"/>
                </a:solidFill>
                <a:latin typeface="#9Slide07 SVNUT Triumph Press"/>
              </a:rPr>
              <a:t>văn</a:t>
            </a:r>
            <a:r>
              <a:rPr lang="en-US" sz="6638" dirty="0">
                <a:solidFill>
                  <a:srgbClr val="7B070C"/>
                </a:solidFill>
                <a:latin typeface="#9Slide07 SVNUT Triumph Press"/>
              </a:rPr>
              <a:t> </a:t>
            </a:r>
            <a:r>
              <a:rPr lang="en-US" sz="6638" dirty="0" err="1">
                <a:solidFill>
                  <a:srgbClr val="7B070C"/>
                </a:solidFill>
                <a:latin typeface="#9Slide07 SVNUT Triumph Press"/>
              </a:rPr>
              <a:t>bản</a:t>
            </a:r>
            <a:endParaRPr lang="en-US" sz="6638" dirty="0">
              <a:solidFill>
                <a:srgbClr val="7B070C"/>
              </a:solidFill>
              <a:latin typeface="#9Slide07 SVNUT Triumph Press"/>
            </a:endParaRPr>
          </a:p>
        </p:txBody>
      </p:sp>
      <p:sp>
        <p:nvSpPr>
          <p:cNvPr id="8" name="Freeform 8"/>
          <p:cNvSpPr/>
          <p:nvPr/>
        </p:nvSpPr>
        <p:spPr>
          <a:xfrm>
            <a:off x="11690985" y="556844"/>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sp>
        <p:nvSpPr>
          <p:cNvPr id="4" name="Freeform 4"/>
          <p:cNvSpPr/>
          <p:nvPr/>
        </p:nvSpPr>
        <p:spPr>
          <a:xfrm>
            <a:off x="791138" y="2167718"/>
            <a:ext cx="10036655" cy="1130698"/>
          </a:xfrm>
          <a:custGeom>
            <a:avLst/>
            <a:gdLst/>
            <a:ahLst/>
            <a:cxnLst/>
            <a:rect l="l" t="t" r="r" b="b"/>
            <a:pathLst>
              <a:path w="10036655" h="1130698">
                <a:moveTo>
                  <a:pt x="0" y="0"/>
                </a:moveTo>
                <a:lnTo>
                  <a:pt x="10036655" y="0"/>
                </a:lnTo>
                <a:lnTo>
                  <a:pt x="10036655" y="1130698"/>
                </a:lnTo>
                <a:lnTo>
                  <a:pt x="0" y="1130698"/>
                </a:lnTo>
                <a:lnTo>
                  <a:pt x="0" y="0"/>
                </a:lnTo>
                <a:close/>
              </a:path>
            </a:pathLst>
          </a:custGeom>
          <a:blipFill>
            <a:blip r:embed="rId3">
              <a:extLst>
                <a:ext uri="{96DAC541-7B7A-43D3-8B79-37D633B846F1}">
                  <asvg:svgBlip xmlns:asvg="http://schemas.microsoft.com/office/drawing/2016/SVG/main" r:embed="rId4"/>
                </a:ext>
              </a:extLst>
            </a:blip>
            <a:stretch>
              <a:fillRect b="-45352"/>
            </a:stretch>
          </a:blipFill>
        </p:spPr>
        <p:txBody>
          <a:bodyPr/>
          <a:lstStyle/>
          <a:p>
            <a:endParaRPr lang="en-US"/>
          </a:p>
        </p:txBody>
      </p:sp>
      <p:grpSp>
        <p:nvGrpSpPr>
          <p:cNvPr id="5" name="Group 5"/>
          <p:cNvGrpSpPr>
            <a:grpSpLocks noChangeAspect="1"/>
          </p:cNvGrpSpPr>
          <p:nvPr/>
        </p:nvGrpSpPr>
        <p:grpSpPr>
          <a:xfrm>
            <a:off x="10238575" y="-173720"/>
            <a:ext cx="9144432" cy="6707577"/>
            <a:chOff x="0" y="0"/>
            <a:chExt cx="4198620" cy="3079750"/>
          </a:xfrm>
        </p:grpSpPr>
        <p:sp>
          <p:nvSpPr>
            <p:cNvPr id="6" name="Freeform 6"/>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5"/>
              <a:stretch>
                <a:fillRect t="-3636" b="-3636"/>
              </a:stretch>
            </a:blipFill>
          </p:spPr>
          <p:txBody>
            <a:bodyPr/>
            <a:lstStyle/>
            <a:p>
              <a:endParaRPr lang="en-US"/>
            </a:p>
          </p:txBody>
        </p:sp>
      </p:grpSp>
      <p:sp>
        <p:nvSpPr>
          <p:cNvPr id="7" name="TextBox 7"/>
          <p:cNvSpPr txBox="1"/>
          <p:nvPr/>
        </p:nvSpPr>
        <p:spPr>
          <a:xfrm>
            <a:off x="1444079" y="500837"/>
            <a:ext cx="7699921" cy="1190631"/>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9Slide07 SVNUT Triumph Press"/>
              </a:rPr>
              <a:t>3. Khám phá văn bản</a:t>
            </a:r>
          </a:p>
        </p:txBody>
      </p:sp>
      <p:sp>
        <p:nvSpPr>
          <p:cNvPr id="8" name="TextBox 8"/>
          <p:cNvSpPr txBox="1"/>
          <p:nvPr/>
        </p:nvSpPr>
        <p:spPr>
          <a:xfrm>
            <a:off x="1626439" y="2374298"/>
            <a:ext cx="9394679" cy="863574"/>
          </a:xfrm>
          <a:prstGeom prst="rect">
            <a:avLst/>
          </a:prstGeom>
        </p:spPr>
        <p:txBody>
          <a:bodyPr lIns="0" tIns="0" rIns="0" bIns="0" rtlCol="0" anchor="t">
            <a:spAutoFit/>
          </a:bodyPr>
          <a:lstStyle/>
          <a:p>
            <a:pPr algn="just">
              <a:lnSpc>
                <a:spcPts val="6999"/>
              </a:lnSpc>
            </a:pPr>
            <a:r>
              <a:rPr lang="en-US" sz="4999" dirty="0">
                <a:solidFill>
                  <a:srgbClr val="532324"/>
                </a:solidFill>
                <a:latin typeface="Dancing Script Bold"/>
              </a:rPr>
              <a:t>b. </a:t>
            </a:r>
            <a:r>
              <a:rPr lang="en-US" sz="4999" dirty="0" err="1">
                <a:solidFill>
                  <a:srgbClr val="532324"/>
                </a:solidFill>
                <a:latin typeface="Dancing Script Bold"/>
              </a:rPr>
              <a:t>Mục</a:t>
            </a:r>
            <a:r>
              <a:rPr lang="en-US" sz="4999" dirty="0">
                <a:solidFill>
                  <a:srgbClr val="532324"/>
                </a:solidFill>
                <a:latin typeface="Dancing Script Bold"/>
              </a:rPr>
              <a:t> </a:t>
            </a:r>
            <a:r>
              <a:rPr lang="en-US" sz="4999" dirty="0" err="1">
                <a:solidFill>
                  <a:srgbClr val="532324"/>
                </a:solidFill>
                <a:latin typeface="Dancing Script Bold"/>
              </a:rPr>
              <a:t>đích</a:t>
            </a:r>
            <a:r>
              <a:rPr lang="en-US" sz="4999" dirty="0">
                <a:solidFill>
                  <a:srgbClr val="532324"/>
                </a:solidFill>
                <a:latin typeface="Dancing Script Bold"/>
              </a:rPr>
              <a:t> </a:t>
            </a:r>
            <a:r>
              <a:rPr lang="en-US" sz="4999" dirty="0" err="1">
                <a:solidFill>
                  <a:srgbClr val="532324"/>
                </a:solidFill>
                <a:latin typeface="Dancing Script Bold"/>
              </a:rPr>
              <a:t>và</a:t>
            </a:r>
            <a:r>
              <a:rPr lang="en-US" sz="4999" dirty="0">
                <a:solidFill>
                  <a:srgbClr val="532324"/>
                </a:solidFill>
                <a:latin typeface="Dancing Script Bold"/>
              </a:rPr>
              <a:t> </a:t>
            </a:r>
            <a:r>
              <a:rPr lang="en-US" sz="4999" dirty="0" err="1">
                <a:solidFill>
                  <a:srgbClr val="532324"/>
                </a:solidFill>
                <a:latin typeface="Dancing Script Bold"/>
              </a:rPr>
              <a:t>nội</a:t>
            </a:r>
            <a:r>
              <a:rPr lang="en-US" sz="4999" dirty="0">
                <a:solidFill>
                  <a:srgbClr val="532324"/>
                </a:solidFill>
                <a:latin typeface="Dancing Script Bold"/>
              </a:rPr>
              <a:t> dung </a:t>
            </a:r>
            <a:r>
              <a:rPr lang="en-US" sz="4999" dirty="0" err="1">
                <a:solidFill>
                  <a:srgbClr val="532324"/>
                </a:solidFill>
                <a:latin typeface="Dancing Script Bold"/>
              </a:rPr>
              <a:t>của</a:t>
            </a:r>
            <a:r>
              <a:rPr lang="en-US" sz="4999" dirty="0">
                <a:solidFill>
                  <a:srgbClr val="532324"/>
                </a:solidFill>
                <a:latin typeface="Dancing Script Bold"/>
              </a:rPr>
              <a:t> </a:t>
            </a:r>
            <a:r>
              <a:rPr lang="en-US" sz="4999" dirty="0" err="1">
                <a:solidFill>
                  <a:srgbClr val="532324"/>
                </a:solidFill>
                <a:latin typeface="Dancing Script Bold"/>
              </a:rPr>
              <a:t>văn</a:t>
            </a:r>
            <a:r>
              <a:rPr lang="en-US" sz="4999" dirty="0">
                <a:solidFill>
                  <a:srgbClr val="532324"/>
                </a:solidFill>
                <a:latin typeface="Dancing Script Bold"/>
              </a:rPr>
              <a:t> </a:t>
            </a:r>
            <a:r>
              <a:rPr lang="en-US" sz="4999" dirty="0" err="1">
                <a:solidFill>
                  <a:srgbClr val="532324"/>
                </a:solidFill>
                <a:latin typeface="Dancing Script Bold"/>
              </a:rPr>
              <a:t>bản</a:t>
            </a:r>
            <a:endParaRPr lang="en-US" sz="4999" dirty="0">
              <a:solidFill>
                <a:srgbClr val="532324"/>
              </a:solidFill>
              <a:latin typeface="Dancing Script Bold"/>
            </a:endParaRPr>
          </a:p>
        </p:txBody>
      </p:sp>
      <p:grpSp>
        <p:nvGrpSpPr>
          <p:cNvPr id="9" name="Group 9"/>
          <p:cNvGrpSpPr/>
          <p:nvPr/>
        </p:nvGrpSpPr>
        <p:grpSpPr>
          <a:xfrm>
            <a:off x="791138" y="3778489"/>
            <a:ext cx="7700503" cy="4598619"/>
            <a:chOff x="0" y="0"/>
            <a:chExt cx="2028116" cy="1211159"/>
          </a:xfrm>
        </p:grpSpPr>
        <p:sp>
          <p:nvSpPr>
            <p:cNvPr id="10" name="Freeform 10"/>
            <p:cNvSpPr/>
            <p:nvPr/>
          </p:nvSpPr>
          <p:spPr>
            <a:xfrm>
              <a:off x="0" y="0"/>
              <a:ext cx="2028116" cy="1211159"/>
            </a:xfrm>
            <a:custGeom>
              <a:avLst/>
              <a:gdLst/>
              <a:ahLst/>
              <a:cxnLst/>
              <a:rect l="l" t="t" r="r" b="b"/>
              <a:pathLst>
                <a:path w="2028116" h="1211159">
                  <a:moveTo>
                    <a:pt x="33177" y="0"/>
                  </a:moveTo>
                  <a:lnTo>
                    <a:pt x="1994939" y="0"/>
                  </a:lnTo>
                  <a:cubicBezTo>
                    <a:pt x="2003738" y="0"/>
                    <a:pt x="2012177" y="3495"/>
                    <a:pt x="2018399" y="9717"/>
                  </a:cubicBezTo>
                  <a:cubicBezTo>
                    <a:pt x="2024621" y="15939"/>
                    <a:pt x="2028116" y="24378"/>
                    <a:pt x="2028116" y="33177"/>
                  </a:cubicBezTo>
                  <a:lnTo>
                    <a:pt x="2028116" y="1177981"/>
                  </a:lnTo>
                  <a:cubicBezTo>
                    <a:pt x="2028116" y="1186781"/>
                    <a:pt x="2024621" y="1195220"/>
                    <a:pt x="2018399" y="1201442"/>
                  </a:cubicBezTo>
                  <a:cubicBezTo>
                    <a:pt x="2012177" y="1207664"/>
                    <a:pt x="2003738" y="1211159"/>
                    <a:pt x="1994939" y="1211159"/>
                  </a:cubicBezTo>
                  <a:lnTo>
                    <a:pt x="33177" y="1211159"/>
                  </a:lnTo>
                  <a:cubicBezTo>
                    <a:pt x="14854" y="1211159"/>
                    <a:pt x="0" y="1196305"/>
                    <a:pt x="0" y="1177981"/>
                  </a:cubicBezTo>
                  <a:lnTo>
                    <a:pt x="0" y="33177"/>
                  </a:lnTo>
                  <a:cubicBezTo>
                    <a:pt x="0" y="24378"/>
                    <a:pt x="3495" y="15939"/>
                    <a:pt x="9717" y="9717"/>
                  </a:cubicBezTo>
                  <a:cubicBezTo>
                    <a:pt x="15939" y="3495"/>
                    <a:pt x="24378" y="0"/>
                    <a:pt x="33177" y="0"/>
                  </a:cubicBezTo>
                  <a:close/>
                </a:path>
              </a:pathLst>
            </a:custGeom>
            <a:solidFill>
              <a:srgbClr val="FFFFFF">
                <a:alpha val="69804"/>
              </a:srgbClr>
            </a:solidFill>
            <a:ln w="76200">
              <a:solidFill>
                <a:srgbClr val="C78E5F">
                  <a:alpha val="69804"/>
                </a:srgbClr>
              </a:solidFill>
            </a:ln>
          </p:spPr>
          <p:txBody>
            <a:bodyPr/>
            <a:lstStyle/>
            <a:p>
              <a:endParaRPr lang="en-US"/>
            </a:p>
          </p:txBody>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2" name="Group 12"/>
          <p:cNvGrpSpPr/>
          <p:nvPr/>
        </p:nvGrpSpPr>
        <p:grpSpPr>
          <a:xfrm>
            <a:off x="8892202" y="5673619"/>
            <a:ext cx="8950344" cy="4215186"/>
            <a:chOff x="0" y="0"/>
            <a:chExt cx="2357292" cy="1110172"/>
          </a:xfrm>
        </p:grpSpPr>
        <p:sp>
          <p:nvSpPr>
            <p:cNvPr id="13" name="Freeform 13"/>
            <p:cNvSpPr/>
            <p:nvPr/>
          </p:nvSpPr>
          <p:spPr>
            <a:xfrm>
              <a:off x="0" y="0"/>
              <a:ext cx="2357292" cy="1110172"/>
            </a:xfrm>
            <a:custGeom>
              <a:avLst/>
              <a:gdLst/>
              <a:ahLst/>
              <a:cxnLst/>
              <a:rect l="l" t="t" r="r" b="b"/>
              <a:pathLst>
                <a:path w="2357292" h="1110172">
                  <a:moveTo>
                    <a:pt x="28545" y="0"/>
                  </a:moveTo>
                  <a:lnTo>
                    <a:pt x="2328748" y="0"/>
                  </a:lnTo>
                  <a:cubicBezTo>
                    <a:pt x="2336318" y="0"/>
                    <a:pt x="2343579" y="3007"/>
                    <a:pt x="2348932" y="8360"/>
                  </a:cubicBezTo>
                  <a:cubicBezTo>
                    <a:pt x="2354285" y="13714"/>
                    <a:pt x="2357292" y="20974"/>
                    <a:pt x="2357292" y="28545"/>
                  </a:cubicBezTo>
                  <a:lnTo>
                    <a:pt x="2357292" y="1081628"/>
                  </a:lnTo>
                  <a:cubicBezTo>
                    <a:pt x="2357292" y="1097393"/>
                    <a:pt x="2344513" y="1110172"/>
                    <a:pt x="2328748" y="1110172"/>
                  </a:cubicBezTo>
                  <a:lnTo>
                    <a:pt x="28545" y="1110172"/>
                  </a:lnTo>
                  <a:cubicBezTo>
                    <a:pt x="20974" y="1110172"/>
                    <a:pt x="13714" y="1107165"/>
                    <a:pt x="8360" y="1101812"/>
                  </a:cubicBezTo>
                  <a:cubicBezTo>
                    <a:pt x="3007" y="1096459"/>
                    <a:pt x="0" y="1089198"/>
                    <a:pt x="0" y="1081628"/>
                  </a:cubicBezTo>
                  <a:lnTo>
                    <a:pt x="0" y="28545"/>
                  </a:lnTo>
                  <a:cubicBezTo>
                    <a:pt x="0" y="12780"/>
                    <a:pt x="12780" y="0"/>
                    <a:pt x="28545" y="0"/>
                  </a:cubicBezTo>
                  <a:close/>
                </a:path>
              </a:pathLst>
            </a:custGeom>
            <a:solidFill>
              <a:srgbClr val="FFFFFF">
                <a:alpha val="69804"/>
              </a:srgbClr>
            </a:solidFill>
            <a:ln w="76200">
              <a:solidFill>
                <a:srgbClr val="C78E5F">
                  <a:alpha val="69804"/>
                </a:srgbClr>
              </a:solidFill>
            </a:ln>
          </p:spPr>
          <p:txBody>
            <a:bodyPr/>
            <a:lstStyle/>
            <a:p>
              <a:endParaRPr lang="en-US"/>
            </a:p>
          </p:txBody>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5" name="TextBox 15"/>
          <p:cNvSpPr txBox="1"/>
          <p:nvPr/>
        </p:nvSpPr>
        <p:spPr>
          <a:xfrm>
            <a:off x="555310" y="3873235"/>
            <a:ext cx="7570129" cy="4091291"/>
          </a:xfrm>
          <a:prstGeom prst="rect">
            <a:avLst/>
          </a:prstGeom>
        </p:spPr>
        <p:txBody>
          <a:bodyPr lIns="0" tIns="0" rIns="0" bIns="0" rtlCol="0" anchor="t">
            <a:spAutoFit/>
          </a:bodyPr>
          <a:lstStyle/>
          <a:p>
            <a:pPr algn="ctr">
              <a:lnSpc>
                <a:spcPts val="5459"/>
              </a:lnSpc>
            </a:pPr>
            <a:r>
              <a:rPr lang="en-US" sz="3899" dirty="0" err="1">
                <a:solidFill>
                  <a:srgbClr val="7B070C"/>
                </a:solidFill>
                <a:latin typeface="Roboto Condensed Bold Italics"/>
              </a:rPr>
              <a:t>Mục</a:t>
            </a:r>
            <a:r>
              <a:rPr lang="en-US" sz="3899" dirty="0">
                <a:solidFill>
                  <a:srgbClr val="7B070C"/>
                </a:solidFill>
                <a:latin typeface="Roboto Condensed Bold Italics"/>
              </a:rPr>
              <a:t> </a:t>
            </a:r>
            <a:r>
              <a:rPr lang="en-US" sz="3899" dirty="0" err="1">
                <a:solidFill>
                  <a:srgbClr val="7B070C"/>
                </a:solidFill>
                <a:latin typeface="Roboto Condensed Bold Italics"/>
              </a:rPr>
              <a:t>đích</a:t>
            </a:r>
            <a:endParaRPr lang="en-US" sz="3899" dirty="0">
              <a:solidFill>
                <a:srgbClr val="7B070C"/>
              </a:solidFill>
              <a:latin typeface="Roboto Condensed Bold Italics"/>
            </a:endParaRPr>
          </a:p>
          <a:p>
            <a:pPr marL="842008" lvl="1" indent="-421004" algn="just">
              <a:lnSpc>
                <a:spcPts val="5459"/>
              </a:lnSpc>
              <a:buFont typeface="Arial"/>
              <a:buChar char="•"/>
            </a:pPr>
            <a:r>
              <a:rPr lang="en-US" sz="3899" dirty="0" err="1">
                <a:solidFill>
                  <a:srgbClr val="7B070C"/>
                </a:solidFill>
                <a:latin typeface="Roboto Condensed"/>
              </a:rPr>
              <a:t>Thể</a:t>
            </a:r>
            <a:r>
              <a:rPr lang="en-US" sz="3899" dirty="0">
                <a:solidFill>
                  <a:srgbClr val="7B070C"/>
                </a:solidFill>
                <a:latin typeface="Roboto Condensed"/>
              </a:rPr>
              <a:t> </a:t>
            </a:r>
            <a:r>
              <a:rPr lang="en-US" sz="3899" dirty="0" err="1">
                <a:solidFill>
                  <a:srgbClr val="7B070C"/>
                </a:solidFill>
                <a:latin typeface="Roboto Condensed"/>
              </a:rPr>
              <a:t>hiện</a:t>
            </a:r>
            <a:r>
              <a:rPr lang="en-US" sz="3899" dirty="0">
                <a:solidFill>
                  <a:srgbClr val="7B070C"/>
                </a:solidFill>
                <a:latin typeface="Roboto Condensed"/>
              </a:rPr>
              <a:t> </a:t>
            </a:r>
            <a:r>
              <a:rPr lang="en-US" sz="3899" dirty="0" err="1">
                <a:solidFill>
                  <a:srgbClr val="7B070C"/>
                </a:solidFill>
                <a:latin typeface="Roboto Condensed"/>
              </a:rPr>
              <a:t>sự</a:t>
            </a:r>
            <a:r>
              <a:rPr lang="en-US" sz="3899" dirty="0">
                <a:solidFill>
                  <a:srgbClr val="7B070C"/>
                </a:solidFill>
                <a:latin typeface="Roboto Condensed"/>
              </a:rPr>
              <a:t> </a:t>
            </a:r>
            <a:r>
              <a:rPr lang="en-US" sz="3899" dirty="0" err="1">
                <a:solidFill>
                  <a:srgbClr val="7B070C"/>
                </a:solidFill>
                <a:latin typeface="Roboto Condensed"/>
              </a:rPr>
              <a:t>căm</a:t>
            </a:r>
            <a:r>
              <a:rPr lang="en-US" sz="3899" dirty="0">
                <a:solidFill>
                  <a:srgbClr val="7B070C"/>
                </a:solidFill>
                <a:latin typeface="Roboto Condensed"/>
              </a:rPr>
              <a:t> </a:t>
            </a:r>
            <a:r>
              <a:rPr lang="en-US" sz="3899" dirty="0" err="1">
                <a:solidFill>
                  <a:srgbClr val="7B070C"/>
                </a:solidFill>
                <a:latin typeface="Roboto Condensed"/>
              </a:rPr>
              <a:t>phẫn</a:t>
            </a:r>
            <a:r>
              <a:rPr lang="en-US" sz="3899" dirty="0">
                <a:solidFill>
                  <a:srgbClr val="7B070C"/>
                </a:solidFill>
                <a:latin typeface="Roboto Condensed"/>
              </a:rPr>
              <a:t>, </a:t>
            </a:r>
            <a:r>
              <a:rPr lang="en-US" sz="3899" dirty="0" err="1">
                <a:solidFill>
                  <a:srgbClr val="7B070C"/>
                </a:solidFill>
                <a:latin typeface="Roboto Condensed"/>
              </a:rPr>
              <a:t>giận</a:t>
            </a:r>
            <a:r>
              <a:rPr lang="en-US" sz="3899" dirty="0">
                <a:solidFill>
                  <a:srgbClr val="7B070C"/>
                </a:solidFill>
                <a:latin typeface="Roboto Condensed"/>
              </a:rPr>
              <a:t> </a:t>
            </a:r>
            <a:r>
              <a:rPr lang="en-US" sz="3899" dirty="0" err="1">
                <a:solidFill>
                  <a:srgbClr val="7B070C"/>
                </a:solidFill>
                <a:latin typeface="Roboto Condensed"/>
              </a:rPr>
              <a:t>dữ</a:t>
            </a:r>
            <a:r>
              <a:rPr lang="en-US" sz="3899" dirty="0">
                <a:solidFill>
                  <a:srgbClr val="7B070C"/>
                </a:solidFill>
                <a:latin typeface="Roboto Condensed"/>
              </a:rPr>
              <a:t> </a:t>
            </a:r>
            <a:r>
              <a:rPr lang="en-US" sz="3899" dirty="0" err="1">
                <a:solidFill>
                  <a:srgbClr val="7B070C"/>
                </a:solidFill>
                <a:latin typeface="Roboto Condensed"/>
              </a:rPr>
              <a:t>trước</a:t>
            </a:r>
            <a:r>
              <a:rPr lang="en-US" sz="3899" dirty="0">
                <a:solidFill>
                  <a:srgbClr val="7B070C"/>
                </a:solidFill>
                <a:latin typeface="Roboto Condensed"/>
              </a:rPr>
              <a:t> </a:t>
            </a:r>
            <a:r>
              <a:rPr lang="en-US" sz="3899" dirty="0" err="1">
                <a:solidFill>
                  <a:srgbClr val="7B070C"/>
                </a:solidFill>
                <a:latin typeface="Roboto Condensed"/>
              </a:rPr>
              <a:t>cảnh</a:t>
            </a:r>
            <a:r>
              <a:rPr lang="en-US" sz="3899" dirty="0">
                <a:solidFill>
                  <a:srgbClr val="7B070C"/>
                </a:solidFill>
                <a:latin typeface="Roboto Condensed"/>
              </a:rPr>
              <a:t> </a:t>
            </a:r>
            <a:r>
              <a:rPr lang="en-US" sz="3899" dirty="0" err="1">
                <a:solidFill>
                  <a:srgbClr val="7B070C"/>
                </a:solidFill>
                <a:latin typeface="Roboto Condensed"/>
              </a:rPr>
              <a:t>giặc</a:t>
            </a:r>
            <a:r>
              <a:rPr lang="en-US" sz="3899" dirty="0">
                <a:solidFill>
                  <a:srgbClr val="7B070C"/>
                </a:solidFill>
                <a:latin typeface="Roboto Condensed"/>
              </a:rPr>
              <a:t> </a:t>
            </a:r>
            <a:r>
              <a:rPr lang="en-US" sz="3899" dirty="0" err="1">
                <a:solidFill>
                  <a:srgbClr val="7B070C"/>
                </a:solidFill>
                <a:latin typeface="Roboto Condensed"/>
              </a:rPr>
              <a:t>xâm</a:t>
            </a:r>
            <a:r>
              <a:rPr lang="en-US" sz="3899" dirty="0">
                <a:solidFill>
                  <a:srgbClr val="7B070C"/>
                </a:solidFill>
                <a:latin typeface="Roboto Condensed"/>
              </a:rPr>
              <a:t> </a:t>
            </a:r>
            <a:r>
              <a:rPr lang="en-US" sz="3899" dirty="0" err="1">
                <a:solidFill>
                  <a:srgbClr val="7B070C"/>
                </a:solidFill>
                <a:latin typeface="Roboto Condensed"/>
              </a:rPr>
              <a:t>lược</a:t>
            </a:r>
            <a:r>
              <a:rPr lang="en-US" sz="3899" dirty="0">
                <a:solidFill>
                  <a:srgbClr val="7B070C"/>
                </a:solidFill>
                <a:latin typeface="Roboto Condensed"/>
              </a:rPr>
              <a:t> </a:t>
            </a:r>
            <a:r>
              <a:rPr lang="en-US" sz="3899" dirty="0" err="1">
                <a:solidFill>
                  <a:srgbClr val="7B070C"/>
                </a:solidFill>
                <a:latin typeface="Roboto Condensed"/>
              </a:rPr>
              <a:t>ngang</a:t>
            </a:r>
            <a:r>
              <a:rPr lang="en-US" sz="3899" dirty="0">
                <a:solidFill>
                  <a:srgbClr val="7B070C"/>
                </a:solidFill>
                <a:latin typeface="Roboto Condensed"/>
              </a:rPr>
              <a:t> </a:t>
            </a:r>
            <a:r>
              <a:rPr lang="en-US" sz="3899" dirty="0" err="1">
                <a:solidFill>
                  <a:srgbClr val="7B070C"/>
                </a:solidFill>
                <a:latin typeface="Roboto Condensed"/>
              </a:rPr>
              <a:t>nhiên</a:t>
            </a:r>
            <a:r>
              <a:rPr lang="en-US" sz="3899" dirty="0">
                <a:solidFill>
                  <a:srgbClr val="7B070C"/>
                </a:solidFill>
                <a:latin typeface="Roboto Condensed"/>
              </a:rPr>
              <a:t> </a:t>
            </a:r>
            <a:r>
              <a:rPr lang="en-US" sz="3899" dirty="0" err="1">
                <a:solidFill>
                  <a:srgbClr val="7B070C"/>
                </a:solidFill>
                <a:latin typeface="Roboto Condensed"/>
              </a:rPr>
              <a:t>cướp</a:t>
            </a:r>
            <a:r>
              <a:rPr lang="en-US" sz="3899" dirty="0">
                <a:solidFill>
                  <a:srgbClr val="7B070C"/>
                </a:solidFill>
                <a:latin typeface="Roboto Condensed"/>
              </a:rPr>
              <a:t> </a:t>
            </a:r>
            <a:r>
              <a:rPr lang="en-US" sz="3899" dirty="0" err="1">
                <a:solidFill>
                  <a:srgbClr val="7B070C"/>
                </a:solidFill>
                <a:latin typeface="Roboto Condensed"/>
              </a:rPr>
              <a:t>bóc</a:t>
            </a:r>
            <a:r>
              <a:rPr lang="en-US" sz="3899" dirty="0">
                <a:solidFill>
                  <a:srgbClr val="7B070C"/>
                </a:solidFill>
                <a:latin typeface="Roboto Condensed"/>
              </a:rPr>
              <a:t> </a:t>
            </a:r>
            <a:r>
              <a:rPr lang="en-US" sz="3899" dirty="0" err="1">
                <a:solidFill>
                  <a:srgbClr val="7B070C"/>
                </a:solidFill>
                <a:latin typeface="Roboto Condensed"/>
              </a:rPr>
              <a:t>dân</a:t>
            </a:r>
            <a:r>
              <a:rPr lang="en-US" sz="3899" dirty="0">
                <a:solidFill>
                  <a:srgbClr val="7B070C"/>
                </a:solidFill>
                <a:latin typeface="Roboto Condensed"/>
              </a:rPr>
              <a:t> ta.</a:t>
            </a:r>
          </a:p>
          <a:p>
            <a:pPr marL="842008" lvl="1" indent="-421004" algn="just">
              <a:lnSpc>
                <a:spcPts val="5459"/>
              </a:lnSpc>
              <a:buFont typeface="Arial"/>
              <a:buChar char="•"/>
            </a:pPr>
            <a:r>
              <a:rPr lang="en-US" sz="3899" dirty="0" err="1">
                <a:solidFill>
                  <a:srgbClr val="7B070C"/>
                </a:solidFill>
                <a:latin typeface="Roboto Condensed"/>
              </a:rPr>
              <a:t>Khích</a:t>
            </a:r>
            <a:r>
              <a:rPr lang="en-US" sz="3899" dirty="0">
                <a:solidFill>
                  <a:srgbClr val="7B070C"/>
                </a:solidFill>
                <a:latin typeface="Roboto Condensed"/>
              </a:rPr>
              <a:t> </a:t>
            </a:r>
            <a:r>
              <a:rPr lang="en-US" sz="3899" dirty="0" err="1">
                <a:solidFill>
                  <a:srgbClr val="7B070C"/>
                </a:solidFill>
                <a:latin typeface="Roboto Condensed"/>
              </a:rPr>
              <a:t>lệ</a:t>
            </a:r>
            <a:r>
              <a:rPr lang="en-US" sz="3899" dirty="0">
                <a:solidFill>
                  <a:srgbClr val="7B070C"/>
                </a:solidFill>
                <a:latin typeface="Roboto Condensed"/>
              </a:rPr>
              <a:t> </a:t>
            </a:r>
            <a:r>
              <a:rPr lang="en-US" sz="3899" dirty="0" err="1">
                <a:solidFill>
                  <a:srgbClr val="7B070C"/>
                </a:solidFill>
                <a:latin typeface="Roboto Condensed"/>
              </a:rPr>
              <a:t>lòng</a:t>
            </a:r>
            <a:r>
              <a:rPr lang="en-US" sz="3899" dirty="0">
                <a:solidFill>
                  <a:srgbClr val="7B070C"/>
                </a:solidFill>
                <a:latin typeface="Roboto Condensed"/>
              </a:rPr>
              <a:t> </a:t>
            </a:r>
            <a:r>
              <a:rPr lang="en-US" sz="3899" dirty="0" err="1">
                <a:solidFill>
                  <a:srgbClr val="7B070C"/>
                </a:solidFill>
                <a:latin typeface="Roboto Condensed"/>
              </a:rPr>
              <a:t>yêu</a:t>
            </a:r>
            <a:r>
              <a:rPr lang="en-US" sz="3899" dirty="0">
                <a:solidFill>
                  <a:srgbClr val="7B070C"/>
                </a:solidFill>
                <a:latin typeface="Roboto Condensed"/>
              </a:rPr>
              <a:t> </a:t>
            </a:r>
            <a:r>
              <a:rPr lang="en-US" sz="3899" dirty="0" err="1">
                <a:solidFill>
                  <a:srgbClr val="7B070C"/>
                </a:solidFill>
                <a:latin typeface="Roboto Condensed"/>
              </a:rPr>
              <a:t>nước</a:t>
            </a:r>
            <a:r>
              <a:rPr lang="en-US" sz="3899" dirty="0">
                <a:solidFill>
                  <a:srgbClr val="7B070C"/>
                </a:solidFill>
                <a:latin typeface="Roboto Condensed"/>
              </a:rPr>
              <a:t>, ý </a:t>
            </a:r>
            <a:r>
              <a:rPr lang="en-US" sz="3899" dirty="0" err="1">
                <a:solidFill>
                  <a:srgbClr val="7B070C"/>
                </a:solidFill>
                <a:latin typeface="Roboto Condensed"/>
              </a:rPr>
              <a:t>chí</a:t>
            </a:r>
            <a:r>
              <a:rPr lang="en-US" sz="3899" dirty="0">
                <a:solidFill>
                  <a:srgbClr val="7B070C"/>
                </a:solidFill>
                <a:latin typeface="Roboto Condensed"/>
              </a:rPr>
              <a:t> </a:t>
            </a:r>
            <a:r>
              <a:rPr lang="en-US" sz="3899" dirty="0" err="1">
                <a:solidFill>
                  <a:srgbClr val="7B070C"/>
                </a:solidFill>
                <a:latin typeface="Roboto Condensed"/>
              </a:rPr>
              <a:t>chống</a:t>
            </a:r>
            <a:r>
              <a:rPr lang="en-US" sz="3899" dirty="0">
                <a:solidFill>
                  <a:srgbClr val="7B070C"/>
                </a:solidFill>
                <a:latin typeface="Roboto Condensed"/>
              </a:rPr>
              <a:t> </a:t>
            </a:r>
            <a:r>
              <a:rPr lang="en-US" sz="3899" dirty="0" err="1">
                <a:solidFill>
                  <a:srgbClr val="7B070C"/>
                </a:solidFill>
                <a:latin typeface="Roboto Condensed"/>
              </a:rPr>
              <a:t>quân</a:t>
            </a:r>
            <a:r>
              <a:rPr lang="en-US" sz="3899" dirty="0">
                <a:solidFill>
                  <a:srgbClr val="7B070C"/>
                </a:solidFill>
                <a:latin typeface="Roboto Condensed"/>
              </a:rPr>
              <a:t> </a:t>
            </a:r>
            <a:r>
              <a:rPr lang="en-US" sz="3899" dirty="0" err="1">
                <a:solidFill>
                  <a:srgbClr val="7B070C"/>
                </a:solidFill>
                <a:latin typeface="Roboto Condensed"/>
              </a:rPr>
              <a:t>xâm</a:t>
            </a:r>
            <a:r>
              <a:rPr lang="en-US" sz="3899" dirty="0">
                <a:solidFill>
                  <a:srgbClr val="7B070C"/>
                </a:solidFill>
                <a:latin typeface="Roboto Condensed"/>
              </a:rPr>
              <a:t> </a:t>
            </a:r>
            <a:r>
              <a:rPr lang="en-US" sz="3899" dirty="0" err="1">
                <a:solidFill>
                  <a:srgbClr val="7B070C"/>
                </a:solidFill>
                <a:latin typeface="Roboto Condensed"/>
              </a:rPr>
              <a:t>lược</a:t>
            </a:r>
            <a:r>
              <a:rPr lang="en-US" sz="3899" dirty="0">
                <a:solidFill>
                  <a:srgbClr val="7B070C"/>
                </a:solidFill>
                <a:latin typeface="Roboto Condensed"/>
              </a:rPr>
              <a:t> </a:t>
            </a:r>
            <a:r>
              <a:rPr lang="en-US" sz="3899" dirty="0" err="1">
                <a:solidFill>
                  <a:srgbClr val="7B070C"/>
                </a:solidFill>
                <a:latin typeface="Roboto Condensed"/>
              </a:rPr>
              <a:t>của</a:t>
            </a:r>
            <a:r>
              <a:rPr lang="en-US" sz="3899" dirty="0">
                <a:solidFill>
                  <a:srgbClr val="7B070C"/>
                </a:solidFill>
                <a:latin typeface="Roboto Condensed"/>
              </a:rPr>
              <a:t> </a:t>
            </a:r>
            <a:r>
              <a:rPr lang="en-US" sz="3899" dirty="0" err="1">
                <a:solidFill>
                  <a:srgbClr val="7B070C"/>
                </a:solidFill>
                <a:latin typeface="Roboto Condensed"/>
              </a:rPr>
              <a:t>quân</a:t>
            </a:r>
            <a:r>
              <a:rPr lang="en-US" sz="3899" dirty="0">
                <a:solidFill>
                  <a:srgbClr val="7B070C"/>
                </a:solidFill>
                <a:latin typeface="Roboto Condensed"/>
              </a:rPr>
              <a:t> </a:t>
            </a:r>
            <a:r>
              <a:rPr lang="en-US" sz="3899" dirty="0" err="1">
                <a:solidFill>
                  <a:srgbClr val="7B070C"/>
                </a:solidFill>
                <a:latin typeface="Roboto Condensed"/>
              </a:rPr>
              <a:t>sĩ</a:t>
            </a:r>
            <a:r>
              <a:rPr lang="en-US" sz="3899" dirty="0">
                <a:solidFill>
                  <a:srgbClr val="7B070C"/>
                </a:solidFill>
                <a:latin typeface="Roboto Condensed"/>
              </a:rPr>
              <a:t>.</a:t>
            </a:r>
          </a:p>
        </p:txBody>
      </p:sp>
      <p:sp>
        <p:nvSpPr>
          <p:cNvPr id="16" name="TextBox 16"/>
          <p:cNvSpPr txBox="1"/>
          <p:nvPr/>
        </p:nvSpPr>
        <p:spPr>
          <a:xfrm>
            <a:off x="9280158" y="5697466"/>
            <a:ext cx="8358567" cy="4776982"/>
          </a:xfrm>
          <a:prstGeom prst="rect">
            <a:avLst/>
          </a:prstGeom>
        </p:spPr>
        <p:txBody>
          <a:bodyPr lIns="0" tIns="0" rIns="0" bIns="0" rtlCol="0" anchor="t">
            <a:spAutoFit/>
          </a:bodyPr>
          <a:lstStyle/>
          <a:p>
            <a:pPr algn="ctr">
              <a:lnSpc>
                <a:spcPts val="5459"/>
              </a:lnSpc>
            </a:pPr>
            <a:r>
              <a:rPr lang="en-US" sz="3899" dirty="0" err="1">
                <a:solidFill>
                  <a:srgbClr val="7B070C"/>
                </a:solidFill>
                <a:latin typeface="Roboto Condensed Bold Italics"/>
              </a:rPr>
              <a:t>Nội</a:t>
            </a:r>
            <a:r>
              <a:rPr lang="en-US" sz="3899" dirty="0">
                <a:solidFill>
                  <a:srgbClr val="7B070C"/>
                </a:solidFill>
                <a:latin typeface="Roboto Condensed Bold Italics"/>
              </a:rPr>
              <a:t> dung</a:t>
            </a:r>
          </a:p>
          <a:p>
            <a:pPr algn="just">
              <a:lnSpc>
                <a:spcPts val="5459"/>
              </a:lnSpc>
            </a:pPr>
            <a:r>
              <a:rPr lang="en-US" sz="3899" dirty="0" err="1">
                <a:solidFill>
                  <a:srgbClr val="7B070C"/>
                </a:solidFill>
                <a:latin typeface="Roboto Condensed"/>
              </a:rPr>
              <a:t>Phản</a:t>
            </a:r>
            <a:r>
              <a:rPr lang="en-US" sz="3899" dirty="0">
                <a:solidFill>
                  <a:srgbClr val="7B070C"/>
                </a:solidFill>
                <a:latin typeface="Roboto Condensed"/>
              </a:rPr>
              <a:t> </a:t>
            </a:r>
            <a:r>
              <a:rPr lang="en-US" sz="3899" dirty="0" err="1">
                <a:solidFill>
                  <a:srgbClr val="7B070C"/>
                </a:solidFill>
                <a:latin typeface="Roboto Condensed"/>
              </a:rPr>
              <a:t>ánh</a:t>
            </a:r>
            <a:r>
              <a:rPr lang="en-US" sz="3899" dirty="0">
                <a:solidFill>
                  <a:srgbClr val="7B070C"/>
                </a:solidFill>
                <a:latin typeface="Roboto Condensed"/>
              </a:rPr>
              <a:t> </a:t>
            </a:r>
            <a:r>
              <a:rPr lang="en-US" sz="3899" dirty="0" err="1">
                <a:solidFill>
                  <a:srgbClr val="7B070C"/>
                </a:solidFill>
                <a:latin typeface="Roboto Condensed"/>
              </a:rPr>
              <a:t>tinh</a:t>
            </a:r>
            <a:r>
              <a:rPr lang="en-US" sz="3899" dirty="0">
                <a:solidFill>
                  <a:srgbClr val="7B070C"/>
                </a:solidFill>
                <a:latin typeface="Roboto Condensed"/>
              </a:rPr>
              <a:t> </a:t>
            </a:r>
            <a:r>
              <a:rPr lang="en-US" sz="3899" dirty="0" err="1">
                <a:solidFill>
                  <a:srgbClr val="7B070C"/>
                </a:solidFill>
                <a:latin typeface="Roboto Condensed"/>
              </a:rPr>
              <a:t>thần</a:t>
            </a:r>
            <a:r>
              <a:rPr lang="en-US" sz="3899" dirty="0">
                <a:solidFill>
                  <a:srgbClr val="7B070C"/>
                </a:solidFill>
                <a:latin typeface="Roboto Condensed"/>
              </a:rPr>
              <a:t> </a:t>
            </a:r>
            <a:r>
              <a:rPr lang="en-US" sz="3899" dirty="0" err="1">
                <a:solidFill>
                  <a:srgbClr val="7B070C"/>
                </a:solidFill>
                <a:latin typeface="Roboto Condensed"/>
              </a:rPr>
              <a:t>yêu</a:t>
            </a:r>
            <a:r>
              <a:rPr lang="en-US" sz="3899" dirty="0">
                <a:solidFill>
                  <a:srgbClr val="7B070C"/>
                </a:solidFill>
                <a:latin typeface="Roboto Condensed"/>
              </a:rPr>
              <a:t> </a:t>
            </a:r>
            <a:r>
              <a:rPr lang="en-US" sz="3899" dirty="0" err="1">
                <a:solidFill>
                  <a:srgbClr val="7B070C"/>
                </a:solidFill>
                <a:latin typeface="Roboto Condensed"/>
              </a:rPr>
              <a:t>nước</a:t>
            </a:r>
            <a:r>
              <a:rPr lang="en-US" sz="3899" dirty="0">
                <a:solidFill>
                  <a:srgbClr val="7B070C"/>
                </a:solidFill>
                <a:latin typeface="Roboto Condensed"/>
              </a:rPr>
              <a:t> </a:t>
            </a:r>
            <a:r>
              <a:rPr lang="en-US" sz="3899" dirty="0" err="1">
                <a:solidFill>
                  <a:srgbClr val="7B070C"/>
                </a:solidFill>
                <a:latin typeface="Roboto Condensed"/>
              </a:rPr>
              <a:t>nồng</a:t>
            </a:r>
            <a:r>
              <a:rPr lang="en-US" sz="3899" dirty="0">
                <a:solidFill>
                  <a:srgbClr val="7B070C"/>
                </a:solidFill>
                <a:latin typeface="Roboto Condensed"/>
              </a:rPr>
              <a:t> </a:t>
            </a:r>
            <a:r>
              <a:rPr lang="en-US" sz="3899" dirty="0" err="1">
                <a:solidFill>
                  <a:srgbClr val="7B070C"/>
                </a:solidFill>
                <a:latin typeface="Roboto Condensed"/>
              </a:rPr>
              <a:t>nàn</a:t>
            </a:r>
            <a:r>
              <a:rPr lang="en-US" sz="3899" dirty="0">
                <a:solidFill>
                  <a:srgbClr val="7B070C"/>
                </a:solidFill>
                <a:latin typeface="Roboto Condensed"/>
              </a:rPr>
              <a:t> </a:t>
            </a:r>
            <a:r>
              <a:rPr lang="en-US" sz="3899" dirty="0" err="1">
                <a:solidFill>
                  <a:srgbClr val="7B070C"/>
                </a:solidFill>
                <a:latin typeface="Roboto Condensed"/>
              </a:rPr>
              <a:t>của</a:t>
            </a:r>
            <a:r>
              <a:rPr lang="en-US" sz="3899" dirty="0">
                <a:solidFill>
                  <a:srgbClr val="7B070C"/>
                </a:solidFill>
                <a:latin typeface="Roboto Condensed"/>
              </a:rPr>
              <a:t> </a:t>
            </a:r>
            <a:r>
              <a:rPr lang="en-US" sz="3899" dirty="0" err="1">
                <a:solidFill>
                  <a:srgbClr val="7B070C"/>
                </a:solidFill>
                <a:latin typeface="Roboto Condensed"/>
              </a:rPr>
              <a:t>dân</a:t>
            </a:r>
            <a:r>
              <a:rPr lang="en-US" sz="3899" dirty="0">
                <a:solidFill>
                  <a:srgbClr val="7B070C"/>
                </a:solidFill>
                <a:latin typeface="Roboto Condensed"/>
              </a:rPr>
              <a:t> </a:t>
            </a:r>
            <a:r>
              <a:rPr lang="en-US" sz="3899" dirty="0" err="1">
                <a:solidFill>
                  <a:srgbClr val="7B070C"/>
                </a:solidFill>
                <a:latin typeface="Roboto Condensed"/>
              </a:rPr>
              <a:t>tộc</a:t>
            </a:r>
            <a:r>
              <a:rPr lang="en-US" sz="3899" dirty="0">
                <a:solidFill>
                  <a:srgbClr val="7B070C"/>
                </a:solidFill>
                <a:latin typeface="Roboto Condensed"/>
              </a:rPr>
              <a:t> ta </a:t>
            </a:r>
            <a:r>
              <a:rPr lang="en-US" sz="3899" dirty="0" err="1">
                <a:solidFill>
                  <a:srgbClr val="7B070C"/>
                </a:solidFill>
                <a:latin typeface="Roboto Condensed"/>
              </a:rPr>
              <a:t>trong</a:t>
            </a:r>
            <a:r>
              <a:rPr lang="en-US" sz="3899" dirty="0">
                <a:solidFill>
                  <a:srgbClr val="7B070C"/>
                </a:solidFill>
                <a:latin typeface="Roboto Condensed"/>
              </a:rPr>
              <a:t> </a:t>
            </a:r>
            <a:r>
              <a:rPr lang="en-US" sz="3899" dirty="0" err="1">
                <a:solidFill>
                  <a:srgbClr val="7B070C"/>
                </a:solidFill>
                <a:latin typeface="Roboto Condensed"/>
              </a:rPr>
              <a:t>cuộc</a:t>
            </a:r>
            <a:r>
              <a:rPr lang="en-US" sz="3899" dirty="0">
                <a:solidFill>
                  <a:srgbClr val="7B070C"/>
                </a:solidFill>
                <a:latin typeface="Roboto Condensed"/>
              </a:rPr>
              <a:t> </a:t>
            </a:r>
            <a:r>
              <a:rPr lang="en-US" sz="3899" dirty="0" err="1">
                <a:solidFill>
                  <a:srgbClr val="7B070C"/>
                </a:solidFill>
                <a:latin typeface="Roboto Condensed"/>
              </a:rPr>
              <a:t>kháng</a:t>
            </a:r>
            <a:r>
              <a:rPr lang="en-US" sz="3899" dirty="0">
                <a:solidFill>
                  <a:srgbClr val="7B070C"/>
                </a:solidFill>
                <a:latin typeface="Roboto Condensed"/>
              </a:rPr>
              <a:t> </a:t>
            </a:r>
            <a:r>
              <a:rPr lang="en-US" sz="3899" dirty="0" err="1">
                <a:solidFill>
                  <a:srgbClr val="7B070C"/>
                </a:solidFill>
                <a:latin typeface="Roboto Condensed"/>
              </a:rPr>
              <a:t>chiến</a:t>
            </a:r>
            <a:r>
              <a:rPr lang="en-US" sz="3899" dirty="0">
                <a:solidFill>
                  <a:srgbClr val="7B070C"/>
                </a:solidFill>
                <a:latin typeface="Roboto Condensed"/>
              </a:rPr>
              <a:t> </a:t>
            </a:r>
            <a:r>
              <a:rPr lang="en-US" sz="3899" dirty="0" err="1">
                <a:solidFill>
                  <a:srgbClr val="7B070C"/>
                </a:solidFill>
                <a:latin typeface="Roboto Condensed"/>
              </a:rPr>
              <a:t>chống</a:t>
            </a:r>
            <a:r>
              <a:rPr lang="en-US" sz="3899" dirty="0">
                <a:solidFill>
                  <a:srgbClr val="7B070C"/>
                </a:solidFill>
                <a:latin typeface="Roboto Condensed"/>
              </a:rPr>
              <a:t> </a:t>
            </a:r>
            <a:r>
              <a:rPr lang="en-US" sz="3899" dirty="0" err="1">
                <a:solidFill>
                  <a:srgbClr val="7B070C"/>
                </a:solidFill>
                <a:latin typeface="Roboto Condensed"/>
              </a:rPr>
              <a:t>giặc</a:t>
            </a:r>
            <a:r>
              <a:rPr lang="en-US" sz="3899" dirty="0">
                <a:solidFill>
                  <a:srgbClr val="7B070C"/>
                </a:solidFill>
                <a:latin typeface="Roboto Condensed"/>
              </a:rPr>
              <a:t> </a:t>
            </a:r>
            <a:r>
              <a:rPr lang="en-US" sz="3899" dirty="0" err="1">
                <a:solidFill>
                  <a:srgbClr val="7B070C"/>
                </a:solidFill>
                <a:latin typeface="Roboto Condensed"/>
              </a:rPr>
              <a:t>ngoại</a:t>
            </a:r>
            <a:r>
              <a:rPr lang="en-US" sz="3899" dirty="0">
                <a:solidFill>
                  <a:srgbClr val="7B070C"/>
                </a:solidFill>
                <a:latin typeface="Roboto Condensed"/>
              </a:rPr>
              <a:t> </a:t>
            </a:r>
            <a:r>
              <a:rPr lang="en-US" sz="3899" dirty="0" err="1">
                <a:solidFill>
                  <a:srgbClr val="7B070C"/>
                </a:solidFill>
                <a:latin typeface="Roboto Condensed"/>
              </a:rPr>
              <a:t>xâm</a:t>
            </a:r>
            <a:r>
              <a:rPr lang="en-US" sz="3899" dirty="0">
                <a:solidFill>
                  <a:srgbClr val="7B070C"/>
                </a:solidFill>
                <a:latin typeface="Roboto Condensed"/>
              </a:rPr>
              <a:t>, </a:t>
            </a:r>
            <a:r>
              <a:rPr lang="en-US" sz="3899" dirty="0" err="1">
                <a:solidFill>
                  <a:srgbClr val="7B070C"/>
                </a:solidFill>
                <a:latin typeface="Roboto Condensed"/>
              </a:rPr>
              <a:t>thể</a:t>
            </a:r>
            <a:r>
              <a:rPr lang="en-US" sz="3899" dirty="0">
                <a:solidFill>
                  <a:srgbClr val="7B070C"/>
                </a:solidFill>
                <a:latin typeface="Roboto Condensed"/>
              </a:rPr>
              <a:t> </a:t>
            </a:r>
            <a:r>
              <a:rPr lang="en-US" sz="3899" dirty="0" err="1">
                <a:solidFill>
                  <a:srgbClr val="7B070C"/>
                </a:solidFill>
                <a:latin typeface="Roboto Condensed"/>
              </a:rPr>
              <a:t>hiện</a:t>
            </a:r>
            <a:r>
              <a:rPr lang="en-US" sz="3899" dirty="0">
                <a:solidFill>
                  <a:srgbClr val="7B070C"/>
                </a:solidFill>
                <a:latin typeface="Roboto Condensed"/>
              </a:rPr>
              <a:t> qua </a:t>
            </a:r>
            <a:r>
              <a:rPr lang="en-US" sz="3899" dirty="0" err="1">
                <a:solidFill>
                  <a:srgbClr val="7B070C"/>
                </a:solidFill>
                <a:latin typeface="Roboto Condensed"/>
              </a:rPr>
              <a:t>lòng</a:t>
            </a:r>
            <a:r>
              <a:rPr lang="en-US" sz="3899" dirty="0">
                <a:solidFill>
                  <a:srgbClr val="7B070C"/>
                </a:solidFill>
                <a:latin typeface="Roboto Condensed"/>
              </a:rPr>
              <a:t> </a:t>
            </a:r>
            <a:r>
              <a:rPr lang="en-US" sz="3899" dirty="0" err="1">
                <a:solidFill>
                  <a:srgbClr val="7B070C"/>
                </a:solidFill>
                <a:latin typeface="Roboto Condensed"/>
              </a:rPr>
              <a:t>căm</a:t>
            </a:r>
            <a:r>
              <a:rPr lang="en-US" sz="3899" dirty="0">
                <a:solidFill>
                  <a:srgbClr val="7B070C"/>
                </a:solidFill>
                <a:latin typeface="Roboto Condensed"/>
              </a:rPr>
              <a:t> </a:t>
            </a:r>
            <a:r>
              <a:rPr lang="en-US" sz="3899" dirty="0" err="1">
                <a:solidFill>
                  <a:srgbClr val="7B070C"/>
                </a:solidFill>
                <a:latin typeface="Roboto Condensed"/>
              </a:rPr>
              <a:t>thù</a:t>
            </a:r>
            <a:r>
              <a:rPr lang="en-US" sz="3899" dirty="0">
                <a:solidFill>
                  <a:srgbClr val="7B070C"/>
                </a:solidFill>
                <a:latin typeface="Roboto Condensed"/>
              </a:rPr>
              <a:t> </a:t>
            </a:r>
            <a:r>
              <a:rPr lang="en-US" sz="3899" dirty="0" err="1">
                <a:solidFill>
                  <a:srgbClr val="7B070C"/>
                </a:solidFill>
                <a:latin typeface="Roboto Condensed"/>
              </a:rPr>
              <a:t>giặc</a:t>
            </a:r>
            <a:r>
              <a:rPr lang="en-US" sz="3899" dirty="0">
                <a:solidFill>
                  <a:srgbClr val="7B070C"/>
                </a:solidFill>
                <a:latin typeface="Roboto Condensed"/>
              </a:rPr>
              <a:t>, ý </a:t>
            </a:r>
            <a:r>
              <a:rPr lang="en-US" sz="3899" dirty="0" err="1">
                <a:solidFill>
                  <a:srgbClr val="7B070C"/>
                </a:solidFill>
                <a:latin typeface="Roboto Condensed"/>
              </a:rPr>
              <a:t>chí</a:t>
            </a:r>
            <a:r>
              <a:rPr lang="en-US" sz="3899" dirty="0">
                <a:solidFill>
                  <a:srgbClr val="7B070C"/>
                </a:solidFill>
                <a:latin typeface="Roboto Condensed"/>
              </a:rPr>
              <a:t> </a:t>
            </a:r>
            <a:r>
              <a:rPr lang="en-US" sz="3899" dirty="0" err="1">
                <a:solidFill>
                  <a:srgbClr val="7B070C"/>
                </a:solidFill>
                <a:latin typeface="Roboto Condensed"/>
              </a:rPr>
              <a:t>quyết</a:t>
            </a:r>
            <a:r>
              <a:rPr lang="en-US" sz="3899" dirty="0">
                <a:solidFill>
                  <a:srgbClr val="7B070C"/>
                </a:solidFill>
                <a:latin typeface="Roboto Condensed"/>
              </a:rPr>
              <a:t> </a:t>
            </a:r>
            <a:r>
              <a:rPr lang="en-US" sz="3899" dirty="0" err="1">
                <a:solidFill>
                  <a:srgbClr val="7B070C"/>
                </a:solidFill>
                <a:latin typeface="Roboto Condensed"/>
              </a:rPr>
              <a:t>chiến</a:t>
            </a:r>
            <a:r>
              <a:rPr lang="en-US" sz="3899" dirty="0">
                <a:solidFill>
                  <a:srgbClr val="7B070C"/>
                </a:solidFill>
                <a:latin typeface="Roboto Condensed"/>
              </a:rPr>
              <a:t>, </a:t>
            </a:r>
            <a:r>
              <a:rPr lang="en-US" sz="3899" dirty="0" err="1">
                <a:solidFill>
                  <a:srgbClr val="7B070C"/>
                </a:solidFill>
                <a:latin typeface="Roboto Condensed"/>
              </a:rPr>
              <a:t>quyết</a:t>
            </a:r>
            <a:r>
              <a:rPr lang="en-US" sz="3899" dirty="0">
                <a:solidFill>
                  <a:srgbClr val="7B070C"/>
                </a:solidFill>
                <a:latin typeface="Roboto Condensed"/>
              </a:rPr>
              <a:t> </a:t>
            </a:r>
            <a:r>
              <a:rPr lang="en-US" sz="3899" dirty="0" err="1">
                <a:solidFill>
                  <a:srgbClr val="7B070C"/>
                </a:solidFill>
                <a:latin typeface="Roboto Condensed"/>
              </a:rPr>
              <a:t>thắng</a:t>
            </a:r>
            <a:r>
              <a:rPr lang="en-US" sz="3899" dirty="0">
                <a:solidFill>
                  <a:srgbClr val="7B070C"/>
                </a:solidFill>
                <a:latin typeface="Roboto Condensed"/>
              </a:rPr>
              <a:t> </a:t>
            </a:r>
            <a:r>
              <a:rPr lang="en-US" sz="3899" dirty="0" err="1">
                <a:solidFill>
                  <a:srgbClr val="7B070C"/>
                </a:solidFill>
                <a:latin typeface="Roboto Condensed"/>
              </a:rPr>
              <a:t>kẻ</a:t>
            </a:r>
            <a:r>
              <a:rPr lang="en-US" sz="3899" dirty="0">
                <a:solidFill>
                  <a:srgbClr val="7B070C"/>
                </a:solidFill>
                <a:latin typeface="Roboto Condensed"/>
              </a:rPr>
              <a:t> </a:t>
            </a:r>
            <a:r>
              <a:rPr lang="en-US" sz="3899" dirty="0" err="1">
                <a:solidFill>
                  <a:srgbClr val="7B070C"/>
                </a:solidFill>
                <a:latin typeface="Roboto Condensed"/>
              </a:rPr>
              <a:t>thù</a:t>
            </a:r>
            <a:r>
              <a:rPr lang="en-US" sz="3899" dirty="0">
                <a:solidFill>
                  <a:srgbClr val="7B070C"/>
                </a:solidFill>
                <a:latin typeface="Roboto Condensed"/>
              </a:rPr>
              <a:t> </a:t>
            </a:r>
            <a:r>
              <a:rPr lang="en-US" sz="3899" dirty="0" err="1">
                <a:solidFill>
                  <a:srgbClr val="7B070C"/>
                </a:solidFill>
                <a:latin typeface="Roboto Condensed"/>
              </a:rPr>
              <a:t>xâm</a:t>
            </a:r>
            <a:r>
              <a:rPr lang="en-US" sz="3899" dirty="0">
                <a:solidFill>
                  <a:srgbClr val="7B070C"/>
                </a:solidFill>
                <a:latin typeface="Roboto Condensed"/>
              </a:rPr>
              <a:t> </a:t>
            </a:r>
            <a:r>
              <a:rPr lang="en-US" sz="3899" dirty="0" err="1">
                <a:solidFill>
                  <a:srgbClr val="7B070C"/>
                </a:solidFill>
                <a:latin typeface="Roboto Condensed"/>
              </a:rPr>
              <a:t>lược</a:t>
            </a:r>
            <a:r>
              <a:rPr lang="en-US" sz="3899" dirty="0">
                <a:solidFill>
                  <a:srgbClr val="7B070C"/>
                </a:solidFill>
                <a:latin typeface="Roboto Condensed"/>
              </a:rPr>
              <a:t>.</a:t>
            </a:r>
          </a:p>
          <a:p>
            <a:pPr algn="just">
              <a:lnSpc>
                <a:spcPts val="5459"/>
              </a:lnSpc>
            </a:pPr>
            <a:endParaRPr lang="en-US" sz="3899" dirty="0">
              <a:solidFill>
                <a:srgbClr val="7B070C"/>
              </a:solidFill>
              <a:latin typeface="Roboto Condensed"/>
            </a:endParaRPr>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par>
                                <p:cTn id="16" presetID="6"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ircle(in)">
                                      <p:cBhvr>
                                        <p:cTn id="23" dur="2000"/>
                                        <p:tgtEl>
                                          <p:spTgt spid="16"/>
                                        </p:tgtEl>
                                      </p:cBhvr>
                                    </p:animEffect>
                                  </p:childTnLst>
                                </p:cTn>
                              </p:par>
                              <p:par>
                                <p:cTn id="24" presetID="6" presetClass="entr" presetSubtype="16"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sp>
        <p:nvSpPr>
          <p:cNvPr id="4" name="Freeform 4"/>
          <p:cNvSpPr/>
          <p:nvPr/>
        </p:nvSpPr>
        <p:spPr>
          <a:xfrm>
            <a:off x="5810106" y="342561"/>
            <a:ext cx="12181044" cy="1372278"/>
          </a:xfrm>
          <a:custGeom>
            <a:avLst/>
            <a:gdLst/>
            <a:ahLst/>
            <a:cxnLst/>
            <a:rect l="l" t="t" r="r" b="b"/>
            <a:pathLst>
              <a:path w="12181044" h="1372278">
                <a:moveTo>
                  <a:pt x="0" y="0"/>
                </a:moveTo>
                <a:lnTo>
                  <a:pt x="12181045" y="0"/>
                </a:lnTo>
                <a:lnTo>
                  <a:pt x="12181045" y="1372278"/>
                </a:lnTo>
                <a:lnTo>
                  <a:pt x="0" y="1372278"/>
                </a:lnTo>
                <a:lnTo>
                  <a:pt x="0" y="0"/>
                </a:lnTo>
                <a:close/>
              </a:path>
            </a:pathLst>
          </a:custGeom>
          <a:blipFill>
            <a:blip r:embed="rId3">
              <a:extLst>
                <a:ext uri="{96DAC541-7B7A-43D3-8B79-37D633B846F1}">
                  <asvg:svgBlip xmlns:asvg="http://schemas.microsoft.com/office/drawing/2016/SVG/main" r:embed="rId4"/>
                </a:ext>
              </a:extLst>
            </a:blip>
            <a:stretch>
              <a:fillRect b="-45352"/>
            </a:stretch>
          </a:blipFill>
        </p:spPr>
        <p:txBody>
          <a:bodyPr/>
          <a:lstStyle/>
          <a:p>
            <a:endParaRPr lang="en-US"/>
          </a:p>
        </p:txBody>
      </p:sp>
      <p:sp>
        <p:nvSpPr>
          <p:cNvPr id="5" name="TextBox 5"/>
          <p:cNvSpPr txBox="1"/>
          <p:nvPr/>
        </p:nvSpPr>
        <p:spPr>
          <a:xfrm>
            <a:off x="6312672" y="469927"/>
            <a:ext cx="11270032" cy="863574"/>
          </a:xfrm>
          <a:prstGeom prst="rect">
            <a:avLst/>
          </a:prstGeom>
        </p:spPr>
        <p:txBody>
          <a:bodyPr lIns="0" tIns="0" rIns="0" bIns="0" rtlCol="0" anchor="t">
            <a:spAutoFit/>
          </a:bodyPr>
          <a:lstStyle/>
          <a:p>
            <a:pPr algn="just">
              <a:lnSpc>
                <a:spcPts val="6999"/>
              </a:lnSpc>
            </a:pPr>
            <a:r>
              <a:rPr lang="en-US" sz="4999">
                <a:solidFill>
                  <a:srgbClr val="532324"/>
                </a:solidFill>
                <a:latin typeface="Dancing Script Bold"/>
              </a:rPr>
              <a:t>c. Vấn đề nghị luận, cách nêu vấn đề nghị luận</a:t>
            </a:r>
          </a:p>
        </p:txBody>
      </p:sp>
      <p:sp>
        <p:nvSpPr>
          <p:cNvPr id="6" name="Freeform 6"/>
          <p:cNvSpPr/>
          <p:nvPr/>
        </p:nvSpPr>
        <p:spPr>
          <a:xfrm>
            <a:off x="8225125" y="2580542"/>
            <a:ext cx="7351007" cy="7277497"/>
          </a:xfrm>
          <a:custGeom>
            <a:avLst/>
            <a:gdLst/>
            <a:ahLst/>
            <a:cxnLst/>
            <a:rect l="l" t="t" r="r" b="b"/>
            <a:pathLst>
              <a:path w="7351007" h="7277497">
                <a:moveTo>
                  <a:pt x="0" y="0"/>
                </a:moveTo>
                <a:lnTo>
                  <a:pt x="7351007" y="0"/>
                </a:lnTo>
                <a:lnTo>
                  <a:pt x="7351007" y="7277497"/>
                </a:lnTo>
                <a:lnTo>
                  <a:pt x="0" y="7277497"/>
                </a:lnTo>
                <a:lnTo>
                  <a:pt x="0" y="0"/>
                </a:lnTo>
                <a:close/>
              </a:path>
            </a:pathLst>
          </a:custGeom>
          <a:blipFill>
            <a:blip r:embed="rId5">
              <a:alphaModFix amt="49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rot="7297180">
            <a:off x="7726471" y="2089794"/>
            <a:ext cx="8698200" cy="8587496"/>
          </a:xfrm>
          <a:custGeom>
            <a:avLst/>
            <a:gdLst/>
            <a:ahLst/>
            <a:cxnLst/>
            <a:rect l="l" t="t" r="r" b="b"/>
            <a:pathLst>
              <a:path w="8698200" h="8587496">
                <a:moveTo>
                  <a:pt x="0" y="0"/>
                </a:moveTo>
                <a:lnTo>
                  <a:pt x="8698200" y="0"/>
                </a:lnTo>
                <a:lnTo>
                  <a:pt x="8698200" y="8587496"/>
                </a:lnTo>
                <a:lnTo>
                  <a:pt x="0" y="85874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TextBox 8"/>
          <p:cNvSpPr txBox="1"/>
          <p:nvPr/>
        </p:nvSpPr>
        <p:spPr>
          <a:xfrm>
            <a:off x="9144000" y="3948246"/>
            <a:ext cx="6037915" cy="5463446"/>
          </a:xfrm>
          <a:prstGeom prst="rect">
            <a:avLst/>
          </a:prstGeom>
        </p:spPr>
        <p:txBody>
          <a:bodyPr lIns="0" tIns="0" rIns="0" bIns="0" rtlCol="0" anchor="t">
            <a:spAutoFit/>
          </a:bodyPr>
          <a:lstStyle/>
          <a:p>
            <a:pPr algn="ctr">
              <a:lnSpc>
                <a:spcPts val="5465"/>
              </a:lnSpc>
            </a:pPr>
            <a:r>
              <a:rPr lang="en-US" sz="3903" dirty="0">
                <a:solidFill>
                  <a:srgbClr val="532324"/>
                </a:solidFill>
                <a:latin typeface="Roboto Condensed Bold"/>
              </a:rPr>
              <a:t> </a:t>
            </a:r>
            <a:r>
              <a:rPr lang="en-US" sz="3903" dirty="0" err="1">
                <a:solidFill>
                  <a:srgbClr val="532324"/>
                </a:solidFill>
                <a:latin typeface="Roboto Condensed Bold"/>
              </a:rPr>
              <a:t>Mở</a:t>
            </a:r>
            <a:r>
              <a:rPr lang="en-US" sz="3903" dirty="0">
                <a:solidFill>
                  <a:srgbClr val="532324"/>
                </a:solidFill>
                <a:latin typeface="Roboto Condensed Bold"/>
              </a:rPr>
              <a:t> </a:t>
            </a:r>
            <a:r>
              <a:rPr lang="en-US" sz="3903" dirty="0" err="1">
                <a:solidFill>
                  <a:srgbClr val="532324"/>
                </a:solidFill>
                <a:latin typeface="Roboto Condensed Bold"/>
              </a:rPr>
              <a:t>đầu</a:t>
            </a:r>
            <a:r>
              <a:rPr lang="en-US" sz="3903" dirty="0">
                <a:solidFill>
                  <a:srgbClr val="532324"/>
                </a:solidFill>
                <a:latin typeface="Roboto Condensed Bold"/>
              </a:rPr>
              <a:t> </a:t>
            </a:r>
            <a:r>
              <a:rPr lang="en-US" sz="3903" dirty="0" err="1">
                <a:solidFill>
                  <a:srgbClr val="532324"/>
                </a:solidFill>
                <a:latin typeface="Roboto Condensed Bold"/>
              </a:rPr>
              <a:t>văn</a:t>
            </a:r>
            <a:r>
              <a:rPr lang="en-US" sz="3903" dirty="0">
                <a:solidFill>
                  <a:srgbClr val="532324"/>
                </a:solidFill>
                <a:latin typeface="Roboto Condensed Bold"/>
              </a:rPr>
              <a:t> </a:t>
            </a:r>
            <a:r>
              <a:rPr lang="en-US" sz="3903" dirty="0" err="1">
                <a:solidFill>
                  <a:srgbClr val="532324"/>
                </a:solidFill>
                <a:latin typeface="Roboto Condensed Bold"/>
              </a:rPr>
              <a:t>bản</a:t>
            </a:r>
            <a:r>
              <a:rPr lang="en-US" sz="3903" dirty="0">
                <a:solidFill>
                  <a:srgbClr val="532324"/>
                </a:solidFill>
                <a:latin typeface="Roboto Condensed Bold"/>
              </a:rPr>
              <a:t>:  </a:t>
            </a:r>
            <a:r>
              <a:rPr lang="en-US" sz="3903" dirty="0" err="1">
                <a:solidFill>
                  <a:srgbClr val="532324"/>
                </a:solidFill>
                <a:latin typeface="Roboto Condensed"/>
              </a:rPr>
              <a:t>nêu</a:t>
            </a:r>
            <a:r>
              <a:rPr lang="en-US" sz="3903" dirty="0">
                <a:solidFill>
                  <a:srgbClr val="532324"/>
                </a:solidFill>
                <a:latin typeface="Roboto Condensed"/>
              </a:rPr>
              <a:t> </a:t>
            </a:r>
            <a:r>
              <a:rPr lang="en-US" sz="3903" dirty="0" err="1">
                <a:solidFill>
                  <a:srgbClr val="532324"/>
                </a:solidFill>
                <a:latin typeface="Roboto Condensed"/>
              </a:rPr>
              <a:t>gương</a:t>
            </a:r>
            <a:r>
              <a:rPr lang="en-US" sz="3903" dirty="0">
                <a:solidFill>
                  <a:srgbClr val="532324"/>
                </a:solidFill>
                <a:latin typeface="Roboto Condensed"/>
              </a:rPr>
              <a:t> </a:t>
            </a:r>
            <a:r>
              <a:rPr lang="en-US" sz="3903" dirty="0" err="1">
                <a:solidFill>
                  <a:srgbClr val="532324"/>
                </a:solidFill>
                <a:latin typeface="Roboto Condensed"/>
              </a:rPr>
              <a:t>các</a:t>
            </a:r>
            <a:r>
              <a:rPr lang="en-US" sz="3903" dirty="0">
                <a:solidFill>
                  <a:srgbClr val="532324"/>
                </a:solidFill>
                <a:latin typeface="Roboto Condensed"/>
              </a:rPr>
              <a:t> </a:t>
            </a:r>
            <a:r>
              <a:rPr lang="en-US" sz="3903" dirty="0" err="1">
                <a:solidFill>
                  <a:srgbClr val="532324"/>
                </a:solidFill>
                <a:latin typeface="Roboto Condensed"/>
              </a:rPr>
              <a:t>trung</a:t>
            </a:r>
            <a:r>
              <a:rPr lang="en-US" sz="3903" dirty="0">
                <a:solidFill>
                  <a:srgbClr val="532324"/>
                </a:solidFill>
                <a:latin typeface="Roboto Condensed"/>
              </a:rPr>
              <a:t> </a:t>
            </a:r>
            <a:r>
              <a:rPr lang="en-US" sz="3903" dirty="0" err="1">
                <a:solidFill>
                  <a:srgbClr val="532324"/>
                </a:solidFill>
                <a:latin typeface="Roboto Condensed"/>
              </a:rPr>
              <a:t>thần</a:t>
            </a:r>
            <a:r>
              <a:rPr lang="en-US" sz="3903" dirty="0">
                <a:solidFill>
                  <a:srgbClr val="532324"/>
                </a:solidFill>
                <a:latin typeface="Roboto Condensed"/>
              </a:rPr>
              <a:t> </a:t>
            </a:r>
            <a:r>
              <a:rPr lang="en-US" sz="3903" dirty="0" err="1">
                <a:solidFill>
                  <a:srgbClr val="532324"/>
                </a:solidFill>
                <a:latin typeface="Roboto Condensed"/>
              </a:rPr>
              <a:t>nghĩa</a:t>
            </a:r>
            <a:r>
              <a:rPr lang="en-US" sz="3903" dirty="0">
                <a:solidFill>
                  <a:srgbClr val="532324"/>
                </a:solidFill>
                <a:latin typeface="Roboto Condensed"/>
              </a:rPr>
              <a:t> </a:t>
            </a:r>
            <a:r>
              <a:rPr lang="en-US" sz="3903" dirty="0" err="1">
                <a:solidFill>
                  <a:srgbClr val="532324"/>
                </a:solidFill>
                <a:latin typeface="Roboto Condensed"/>
              </a:rPr>
              <a:t>sĩ</a:t>
            </a:r>
            <a:r>
              <a:rPr lang="en-US" sz="3903" dirty="0">
                <a:solidFill>
                  <a:srgbClr val="532324"/>
                </a:solidFill>
                <a:latin typeface="Roboto Condensed"/>
              </a:rPr>
              <a:t> </a:t>
            </a:r>
            <a:r>
              <a:rPr lang="en-US" sz="3903" dirty="0" err="1">
                <a:solidFill>
                  <a:srgbClr val="532324"/>
                </a:solidFill>
                <a:latin typeface="Roboto Condensed"/>
              </a:rPr>
              <a:t>đã</a:t>
            </a:r>
            <a:r>
              <a:rPr lang="en-US" sz="3903" dirty="0">
                <a:solidFill>
                  <a:srgbClr val="532324"/>
                </a:solidFill>
                <a:latin typeface="Roboto Condensed"/>
              </a:rPr>
              <a:t>:</a:t>
            </a:r>
          </a:p>
          <a:p>
            <a:pPr algn="ctr">
              <a:lnSpc>
                <a:spcPts val="5465"/>
              </a:lnSpc>
            </a:pPr>
            <a:r>
              <a:rPr lang="en-US" sz="3903" dirty="0">
                <a:solidFill>
                  <a:srgbClr val="532324"/>
                </a:solidFill>
                <a:latin typeface="Roboto Condensed Bold"/>
              </a:rPr>
              <a:t> </a:t>
            </a:r>
            <a:r>
              <a:rPr lang="en-US" sz="3903" dirty="0">
                <a:solidFill>
                  <a:srgbClr val="532324"/>
                </a:solidFill>
                <a:latin typeface="Roboto Condensed"/>
              </a:rPr>
              <a:t>+ </a:t>
            </a:r>
            <a:r>
              <a:rPr lang="en-US" sz="3903" dirty="0" err="1">
                <a:solidFill>
                  <a:srgbClr val="532324"/>
                </a:solidFill>
                <a:latin typeface="Roboto Condensed"/>
              </a:rPr>
              <a:t>Tận</a:t>
            </a:r>
            <a:r>
              <a:rPr lang="en-US" sz="3903" dirty="0">
                <a:solidFill>
                  <a:srgbClr val="532324"/>
                </a:solidFill>
                <a:latin typeface="Roboto Condensed"/>
              </a:rPr>
              <a:t> </a:t>
            </a:r>
            <a:r>
              <a:rPr lang="en-US" sz="3903" dirty="0" err="1">
                <a:solidFill>
                  <a:srgbClr val="532324"/>
                </a:solidFill>
                <a:latin typeface="Roboto Condensed"/>
              </a:rPr>
              <a:t>trung</a:t>
            </a:r>
            <a:r>
              <a:rPr lang="en-US" sz="3903" dirty="0">
                <a:solidFill>
                  <a:srgbClr val="532324"/>
                </a:solidFill>
                <a:latin typeface="Roboto Condensed"/>
              </a:rPr>
              <a:t> </a:t>
            </a:r>
            <a:r>
              <a:rPr lang="en-US" sz="3903" dirty="0" err="1">
                <a:solidFill>
                  <a:srgbClr val="532324"/>
                </a:solidFill>
                <a:latin typeface="Roboto Condensed"/>
              </a:rPr>
              <a:t>với</a:t>
            </a:r>
            <a:r>
              <a:rPr lang="en-US" sz="3903" dirty="0">
                <a:solidFill>
                  <a:srgbClr val="532324"/>
                </a:solidFill>
                <a:latin typeface="Roboto Condensed"/>
              </a:rPr>
              <a:t> </a:t>
            </a:r>
            <a:r>
              <a:rPr lang="en-US" sz="3903" dirty="0" err="1">
                <a:solidFill>
                  <a:srgbClr val="532324"/>
                </a:solidFill>
                <a:latin typeface="Roboto Condensed"/>
              </a:rPr>
              <a:t>chủ</a:t>
            </a:r>
            <a:r>
              <a:rPr lang="en-US" sz="3903" dirty="0">
                <a:solidFill>
                  <a:srgbClr val="532324"/>
                </a:solidFill>
                <a:latin typeface="Roboto Condensed"/>
              </a:rPr>
              <a:t>, </a:t>
            </a:r>
            <a:r>
              <a:rPr lang="en-US" sz="3903" dirty="0" err="1">
                <a:solidFill>
                  <a:srgbClr val="532324"/>
                </a:solidFill>
                <a:latin typeface="Roboto Condensed"/>
              </a:rPr>
              <a:t>với</a:t>
            </a:r>
            <a:r>
              <a:rPr lang="en-US" sz="3903" dirty="0">
                <a:solidFill>
                  <a:srgbClr val="532324"/>
                </a:solidFill>
                <a:latin typeface="Roboto Condensed"/>
              </a:rPr>
              <a:t> </a:t>
            </a:r>
            <a:r>
              <a:rPr lang="en-US" sz="3903" dirty="0" err="1">
                <a:solidFill>
                  <a:srgbClr val="532324"/>
                </a:solidFill>
                <a:latin typeface="Roboto Condensed"/>
              </a:rPr>
              <a:t>đất</a:t>
            </a:r>
            <a:r>
              <a:rPr lang="en-US" sz="3903" dirty="0">
                <a:solidFill>
                  <a:srgbClr val="532324"/>
                </a:solidFill>
                <a:latin typeface="Roboto Condensed"/>
              </a:rPr>
              <a:t> </a:t>
            </a:r>
            <a:r>
              <a:rPr lang="en-US" sz="3903" dirty="0" err="1">
                <a:solidFill>
                  <a:srgbClr val="532324"/>
                </a:solidFill>
                <a:latin typeface="Roboto Condensed"/>
              </a:rPr>
              <a:t>nước</a:t>
            </a:r>
            <a:r>
              <a:rPr lang="en-US" sz="3903" dirty="0">
                <a:solidFill>
                  <a:srgbClr val="532324"/>
                </a:solidFill>
                <a:latin typeface="Roboto Condensed"/>
              </a:rPr>
              <a:t> </a:t>
            </a:r>
            <a:r>
              <a:rPr lang="en-US" sz="3903" dirty="0" err="1">
                <a:solidFill>
                  <a:srgbClr val="532324"/>
                </a:solidFill>
                <a:latin typeface="Roboto Condensed"/>
              </a:rPr>
              <a:t>mà</a:t>
            </a:r>
            <a:r>
              <a:rPr lang="en-US" sz="3903" dirty="0">
                <a:solidFill>
                  <a:srgbClr val="532324"/>
                </a:solidFill>
                <a:latin typeface="Roboto Condensed"/>
              </a:rPr>
              <a:t> hi </a:t>
            </a:r>
            <a:r>
              <a:rPr lang="en-US" sz="3903" dirty="0" err="1">
                <a:solidFill>
                  <a:srgbClr val="532324"/>
                </a:solidFill>
                <a:latin typeface="Roboto Condensed"/>
              </a:rPr>
              <a:t>sinh</a:t>
            </a:r>
            <a:r>
              <a:rPr lang="en-US" sz="3903" dirty="0">
                <a:solidFill>
                  <a:srgbClr val="532324"/>
                </a:solidFill>
                <a:latin typeface="Roboto Condensed"/>
              </a:rPr>
              <a:t> </a:t>
            </a:r>
            <a:r>
              <a:rPr lang="en-US" sz="3903" dirty="0" err="1">
                <a:solidFill>
                  <a:srgbClr val="532324"/>
                </a:solidFill>
                <a:latin typeface="Roboto Condensed"/>
              </a:rPr>
              <a:t>bản</a:t>
            </a:r>
            <a:r>
              <a:rPr lang="en-US" sz="3903" dirty="0">
                <a:solidFill>
                  <a:srgbClr val="532324"/>
                </a:solidFill>
                <a:latin typeface="Roboto Condensed"/>
              </a:rPr>
              <a:t> </a:t>
            </a:r>
            <a:r>
              <a:rPr lang="en-US" sz="3903" dirty="0" err="1">
                <a:solidFill>
                  <a:srgbClr val="532324"/>
                </a:solidFill>
                <a:latin typeface="Roboto Condensed"/>
              </a:rPr>
              <a:t>thân</a:t>
            </a:r>
            <a:r>
              <a:rPr lang="en-US" sz="3903" dirty="0">
                <a:solidFill>
                  <a:srgbClr val="532324"/>
                </a:solidFill>
                <a:latin typeface="Roboto Condensed"/>
              </a:rPr>
              <a:t> </a:t>
            </a:r>
            <a:r>
              <a:rPr lang="en-US" sz="3903" dirty="0" err="1">
                <a:solidFill>
                  <a:srgbClr val="532324"/>
                </a:solidFill>
                <a:latin typeface="Roboto Condensed"/>
              </a:rPr>
              <a:t>mình</a:t>
            </a:r>
            <a:r>
              <a:rPr lang="en-US" sz="3903" dirty="0">
                <a:solidFill>
                  <a:srgbClr val="532324"/>
                </a:solidFill>
                <a:latin typeface="Roboto Condensed"/>
              </a:rPr>
              <a:t>, </a:t>
            </a:r>
            <a:r>
              <a:rPr lang="en-US" sz="3903" dirty="0" err="1">
                <a:solidFill>
                  <a:srgbClr val="532324"/>
                </a:solidFill>
                <a:latin typeface="Roboto Condensed"/>
              </a:rPr>
              <a:t>quyết</a:t>
            </a:r>
            <a:r>
              <a:rPr lang="en-US" sz="3903" dirty="0">
                <a:solidFill>
                  <a:srgbClr val="532324"/>
                </a:solidFill>
                <a:latin typeface="Roboto Condensed"/>
              </a:rPr>
              <a:t> </a:t>
            </a:r>
            <a:r>
              <a:rPr lang="en-US" sz="3903" dirty="0" err="1">
                <a:solidFill>
                  <a:srgbClr val="532324"/>
                </a:solidFill>
                <a:latin typeface="Roboto Condensed"/>
              </a:rPr>
              <a:t>không</a:t>
            </a:r>
            <a:r>
              <a:rPr lang="en-US" sz="3903" dirty="0">
                <a:solidFill>
                  <a:srgbClr val="532324"/>
                </a:solidFill>
                <a:latin typeface="Roboto Condensed"/>
              </a:rPr>
              <a:t> </a:t>
            </a:r>
            <a:r>
              <a:rPr lang="en-US" sz="3903" dirty="0" err="1">
                <a:solidFill>
                  <a:srgbClr val="532324"/>
                </a:solidFill>
                <a:latin typeface="Roboto Condensed"/>
              </a:rPr>
              <a:t>đầu</a:t>
            </a:r>
            <a:r>
              <a:rPr lang="en-US" sz="3903" dirty="0">
                <a:solidFill>
                  <a:srgbClr val="532324"/>
                </a:solidFill>
                <a:latin typeface="Roboto Condensed"/>
              </a:rPr>
              <a:t> </a:t>
            </a:r>
            <a:r>
              <a:rPr lang="en-US" sz="3903" dirty="0" err="1">
                <a:solidFill>
                  <a:srgbClr val="532324"/>
                </a:solidFill>
                <a:latin typeface="Roboto Condensed"/>
              </a:rPr>
              <a:t>hàng</a:t>
            </a:r>
            <a:r>
              <a:rPr lang="en-US" sz="3903" dirty="0">
                <a:solidFill>
                  <a:srgbClr val="532324"/>
                </a:solidFill>
                <a:latin typeface="Roboto Condensed"/>
              </a:rPr>
              <a:t>.</a:t>
            </a:r>
          </a:p>
          <a:p>
            <a:pPr algn="ctr">
              <a:lnSpc>
                <a:spcPts val="5465"/>
              </a:lnSpc>
            </a:pPr>
            <a:r>
              <a:rPr lang="en-US" sz="3903" dirty="0">
                <a:solidFill>
                  <a:srgbClr val="532324"/>
                </a:solidFill>
                <a:latin typeface="Roboto Condensed"/>
              </a:rPr>
              <a:t>+ </a:t>
            </a:r>
            <a:r>
              <a:rPr lang="en-US" sz="3903" dirty="0" err="1">
                <a:solidFill>
                  <a:srgbClr val="532324"/>
                </a:solidFill>
                <a:latin typeface="Roboto Condensed"/>
              </a:rPr>
              <a:t>Quyết</a:t>
            </a:r>
            <a:r>
              <a:rPr lang="en-US" sz="3903" dirty="0">
                <a:solidFill>
                  <a:srgbClr val="532324"/>
                </a:solidFill>
                <a:latin typeface="Roboto Condensed"/>
              </a:rPr>
              <a:t> </a:t>
            </a:r>
            <a:r>
              <a:rPr lang="en-US" sz="3903" dirty="0" err="1">
                <a:solidFill>
                  <a:srgbClr val="532324"/>
                </a:solidFill>
                <a:latin typeface="Roboto Condensed"/>
              </a:rPr>
              <a:t>tâm</a:t>
            </a:r>
            <a:r>
              <a:rPr lang="en-US" sz="3903" dirty="0">
                <a:solidFill>
                  <a:srgbClr val="532324"/>
                </a:solidFill>
                <a:latin typeface="Roboto Condensed"/>
              </a:rPr>
              <a:t> </a:t>
            </a:r>
            <a:r>
              <a:rPr lang="en-US" sz="3903" dirty="0" err="1">
                <a:solidFill>
                  <a:srgbClr val="532324"/>
                </a:solidFill>
                <a:latin typeface="Roboto Condensed"/>
              </a:rPr>
              <a:t>chiến</a:t>
            </a:r>
            <a:r>
              <a:rPr lang="en-US" sz="3903" dirty="0">
                <a:solidFill>
                  <a:srgbClr val="532324"/>
                </a:solidFill>
                <a:latin typeface="Roboto Condensed"/>
              </a:rPr>
              <a:t> </a:t>
            </a:r>
            <a:r>
              <a:rPr lang="en-US" sz="3903" dirty="0" err="1">
                <a:solidFill>
                  <a:srgbClr val="532324"/>
                </a:solidFill>
                <a:latin typeface="Roboto Condensed"/>
              </a:rPr>
              <a:t>đấu</a:t>
            </a:r>
            <a:r>
              <a:rPr lang="en-US" sz="3903" dirty="0">
                <a:solidFill>
                  <a:srgbClr val="532324"/>
                </a:solidFill>
                <a:latin typeface="Roboto Condensed"/>
              </a:rPr>
              <a:t> </a:t>
            </a:r>
            <a:r>
              <a:rPr lang="en-US" sz="3903" dirty="0" err="1">
                <a:solidFill>
                  <a:srgbClr val="532324"/>
                </a:solidFill>
                <a:latin typeface="Roboto Condensed"/>
              </a:rPr>
              <a:t>và</a:t>
            </a:r>
            <a:r>
              <a:rPr lang="en-US" sz="3903" dirty="0">
                <a:solidFill>
                  <a:srgbClr val="532324"/>
                </a:solidFill>
                <a:latin typeface="Roboto Condensed"/>
              </a:rPr>
              <a:t> </a:t>
            </a:r>
            <a:r>
              <a:rPr lang="en-US" sz="3903" dirty="0" err="1">
                <a:solidFill>
                  <a:srgbClr val="532324"/>
                </a:solidFill>
                <a:latin typeface="Roboto Condensed"/>
              </a:rPr>
              <a:t>chiến</a:t>
            </a:r>
            <a:r>
              <a:rPr lang="en-US" sz="3903" dirty="0">
                <a:solidFill>
                  <a:srgbClr val="532324"/>
                </a:solidFill>
                <a:latin typeface="Roboto Condensed"/>
              </a:rPr>
              <a:t> </a:t>
            </a:r>
            <a:r>
              <a:rPr lang="en-US" sz="3903" dirty="0" err="1">
                <a:solidFill>
                  <a:srgbClr val="532324"/>
                </a:solidFill>
                <a:latin typeface="Roboto Condensed"/>
              </a:rPr>
              <a:t>thắng</a:t>
            </a:r>
            <a:r>
              <a:rPr lang="en-US" sz="3903" dirty="0">
                <a:solidFill>
                  <a:srgbClr val="532324"/>
                </a:solidFill>
                <a:latin typeface="Roboto Condensed"/>
              </a:rPr>
              <a:t>.</a:t>
            </a:r>
          </a:p>
          <a:p>
            <a:pPr algn="ctr">
              <a:lnSpc>
                <a:spcPts val="5465"/>
              </a:lnSpc>
            </a:pPr>
            <a:endParaRPr lang="en-US" sz="3903" dirty="0">
              <a:solidFill>
                <a:srgbClr val="532324"/>
              </a:solidFill>
              <a:latin typeface="Roboto Condensed"/>
            </a:endParaRPr>
          </a:p>
        </p:txBody>
      </p:sp>
      <p:grpSp>
        <p:nvGrpSpPr>
          <p:cNvPr id="9" name="Group 9"/>
          <p:cNvGrpSpPr/>
          <p:nvPr/>
        </p:nvGrpSpPr>
        <p:grpSpPr>
          <a:xfrm>
            <a:off x="0" y="3231662"/>
            <a:ext cx="7847058" cy="7871004"/>
            <a:chOff x="0" y="0"/>
            <a:chExt cx="10462745" cy="10494671"/>
          </a:xfrm>
        </p:grpSpPr>
        <p:sp>
          <p:nvSpPr>
            <p:cNvPr id="10" name="Freeform 10"/>
            <p:cNvSpPr/>
            <p:nvPr/>
          </p:nvSpPr>
          <p:spPr>
            <a:xfrm rot="7297180">
              <a:off x="1398830" y="1463571"/>
              <a:ext cx="7665085" cy="7567529"/>
            </a:xfrm>
            <a:custGeom>
              <a:avLst/>
              <a:gdLst/>
              <a:ahLst/>
              <a:cxnLst/>
              <a:rect l="l" t="t" r="r" b="b"/>
              <a:pathLst>
                <a:path w="7665085" h="7567529">
                  <a:moveTo>
                    <a:pt x="0" y="0"/>
                  </a:moveTo>
                  <a:lnTo>
                    <a:pt x="7665085" y="0"/>
                  </a:lnTo>
                  <a:lnTo>
                    <a:pt x="7665085" y="7567529"/>
                  </a:lnTo>
                  <a:lnTo>
                    <a:pt x="0" y="75675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Freeform 11"/>
            <p:cNvSpPr/>
            <p:nvPr/>
          </p:nvSpPr>
          <p:spPr>
            <a:xfrm>
              <a:off x="1870079" y="2126805"/>
              <a:ext cx="6183797" cy="6121960"/>
            </a:xfrm>
            <a:custGeom>
              <a:avLst/>
              <a:gdLst/>
              <a:ahLst/>
              <a:cxnLst/>
              <a:rect l="l" t="t" r="r" b="b"/>
              <a:pathLst>
                <a:path w="6183797" h="6121960">
                  <a:moveTo>
                    <a:pt x="0" y="0"/>
                  </a:moveTo>
                  <a:lnTo>
                    <a:pt x="6183797" y="0"/>
                  </a:lnTo>
                  <a:lnTo>
                    <a:pt x="6183797" y="6121960"/>
                  </a:lnTo>
                  <a:lnTo>
                    <a:pt x="0" y="6121960"/>
                  </a:lnTo>
                  <a:lnTo>
                    <a:pt x="0" y="0"/>
                  </a:lnTo>
                  <a:close/>
                </a:path>
              </a:pathLst>
            </a:custGeom>
            <a:blipFill>
              <a:blip r:embed="rId5">
                <a:alphaModFix amt="49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2404375" y="3194147"/>
              <a:ext cx="5035804" cy="4586822"/>
            </a:xfrm>
            <a:prstGeom prst="rect">
              <a:avLst/>
            </a:prstGeom>
          </p:spPr>
          <p:txBody>
            <a:bodyPr lIns="0" tIns="0" rIns="0" bIns="0" rtlCol="0" anchor="t">
              <a:spAutoFit/>
            </a:bodyPr>
            <a:lstStyle/>
            <a:p>
              <a:pPr algn="ctr">
                <a:lnSpc>
                  <a:spcPts val="5548"/>
                </a:lnSpc>
              </a:pPr>
              <a:r>
                <a:rPr lang="en-US" sz="3963" dirty="0" err="1">
                  <a:solidFill>
                    <a:srgbClr val="532324"/>
                  </a:solidFill>
                  <a:latin typeface="Roboto Condensed Bold"/>
                </a:rPr>
                <a:t>Vấn</a:t>
              </a:r>
              <a:r>
                <a:rPr lang="en-US" sz="3963" dirty="0">
                  <a:solidFill>
                    <a:srgbClr val="532324"/>
                  </a:solidFill>
                  <a:latin typeface="Roboto Condensed Bold"/>
                </a:rPr>
                <a:t> </a:t>
              </a:r>
              <a:r>
                <a:rPr lang="en-US" sz="3963" dirty="0" err="1">
                  <a:solidFill>
                    <a:srgbClr val="532324"/>
                  </a:solidFill>
                  <a:latin typeface="Roboto Condensed Bold"/>
                </a:rPr>
                <a:t>đề</a:t>
              </a:r>
              <a:r>
                <a:rPr lang="en-US" sz="3963" dirty="0">
                  <a:solidFill>
                    <a:srgbClr val="532324"/>
                  </a:solidFill>
                  <a:latin typeface="Roboto Condensed Bold"/>
                </a:rPr>
                <a:t> </a:t>
              </a:r>
              <a:r>
                <a:rPr lang="en-US" sz="3963" dirty="0" err="1">
                  <a:solidFill>
                    <a:srgbClr val="532324"/>
                  </a:solidFill>
                  <a:latin typeface="Roboto Condensed Bold"/>
                </a:rPr>
                <a:t>nghị</a:t>
              </a:r>
              <a:r>
                <a:rPr lang="en-US" sz="3963" dirty="0">
                  <a:solidFill>
                    <a:srgbClr val="532324"/>
                  </a:solidFill>
                  <a:latin typeface="Roboto Condensed Bold"/>
                </a:rPr>
                <a:t> </a:t>
              </a:r>
              <a:r>
                <a:rPr lang="en-US" sz="3963" dirty="0" err="1">
                  <a:solidFill>
                    <a:srgbClr val="532324"/>
                  </a:solidFill>
                  <a:latin typeface="Roboto Condensed Bold"/>
                </a:rPr>
                <a:t>luận</a:t>
              </a:r>
              <a:r>
                <a:rPr lang="en-US" sz="3963" dirty="0">
                  <a:solidFill>
                    <a:srgbClr val="532324"/>
                  </a:solidFill>
                  <a:latin typeface="Roboto Condensed Bold"/>
                </a:rPr>
                <a:t>: </a:t>
              </a:r>
              <a:r>
                <a:rPr lang="en-US" sz="3963" dirty="0" err="1">
                  <a:solidFill>
                    <a:srgbClr val="532324"/>
                  </a:solidFill>
                  <a:latin typeface="Roboto Condensed"/>
                </a:rPr>
                <a:t>Khích</a:t>
              </a:r>
              <a:r>
                <a:rPr lang="en-US" sz="3963" dirty="0">
                  <a:solidFill>
                    <a:srgbClr val="532324"/>
                  </a:solidFill>
                  <a:latin typeface="Roboto Condensed"/>
                </a:rPr>
                <a:t> </a:t>
              </a:r>
              <a:r>
                <a:rPr lang="en-US" sz="3963" dirty="0" err="1">
                  <a:solidFill>
                    <a:srgbClr val="532324"/>
                  </a:solidFill>
                  <a:latin typeface="Roboto Condensed"/>
                </a:rPr>
                <a:t>lệ</a:t>
              </a:r>
              <a:r>
                <a:rPr lang="en-US" sz="3963" dirty="0">
                  <a:solidFill>
                    <a:srgbClr val="532324"/>
                  </a:solidFill>
                  <a:latin typeface="Roboto Condensed"/>
                </a:rPr>
                <a:t> </a:t>
              </a:r>
              <a:r>
                <a:rPr lang="en-US" sz="3963" dirty="0" err="1">
                  <a:solidFill>
                    <a:srgbClr val="532324"/>
                  </a:solidFill>
                  <a:latin typeface="Roboto Condensed"/>
                </a:rPr>
                <a:t>tinh</a:t>
              </a:r>
              <a:r>
                <a:rPr lang="en-US" sz="3963" dirty="0">
                  <a:solidFill>
                    <a:srgbClr val="532324"/>
                  </a:solidFill>
                  <a:latin typeface="Roboto Condensed"/>
                </a:rPr>
                <a:t> </a:t>
              </a:r>
              <a:r>
                <a:rPr lang="en-US" sz="3963" dirty="0" err="1">
                  <a:solidFill>
                    <a:srgbClr val="532324"/>
                  </a:solidFill>
                  <a:latin typeface="Roboto Condensed"/>
                </a:rPr>
                <a:t>thần</a:t>
              </a:r>
              <a:r>
                <a:rPr lang="en-US" sz="3963" dirty="0">
                  <a:solidFill>
                    <a:srgbClr val="532324"/>
                  </a:solidFill>
                  <a:latin typeface="Roboto Condensed"/>
                </a:rPr>
                <a:t> </a:t>
              </a:r>
              <a:r>
                <a:rPr lang="en-US" sz="3963" dirty="0" err="1">
                  <a:solidFill>
                    <a:srgbClr val="532324"/>
                  </a:solidFill>
                  <a:latin typeface="Roboto Condensed"/>
                </a:rPr>
                <a:t>chiến</a:t>
              </a:r>
              <a:r>
                <a:rPr lang="en-US" sz="3963" dirty="0">
                  <a:solidFill>
                    <a:srgbClr val="532324"/>
                  </a:solidFill>
                  <a:latin typeface="Roboto Condensed"/>
                </a:rPr>
                <a:t> </a:t>
              </a:r>
              <a:r>
                <a:rPr lang="en-US" sz="3963" dirty="0" err="1">
                  <a:solidFill>
                    <a:srgbClr val="532324"/>
                  </a:solidFill>
                  <a:latin typeface="Roboto Condensed"/>
                </a:rPr>
                <a:t>đấu</a:t>
              </a:r>
              <a:r>
                <a:rPr lang="en-US" sz="3963" dirty="0">
                  <a:solidFill>
                    <a:srgbClr val="532324"/>
                  </a:solidFill>
                  <a:latin typeface="Roboto Condensed"/>
                </a:rPr>
                <a:t> </a:t>
              </a:r>
              <a:r>
                <a:rPr lang="en-US" sz="3963" dirty="0" err="1">
                  <a:solidFill>
                    <a:srgbClr val="532324"/>
                  </a:solidFill>
                  <a:latin typeface="Roboto Condensed"/>
                </a:rPr>
                <a:t>của</a:t>
              </a:r>
              <a:r>
                <a:rPr lang="en-US" sz="3963" dirty="0">
                  <a:solidFill>
                    <a:srgbClr val="532324"/>
                  </a:solidFill>
                  <a:latin typeface="Roboto Condensed"/>
                </a:rPr>
                <a:t> </a:t>
              </a:r>
              <a:r>
                <a:rPr lang="en-US" sz="3963" dirty="0" err="1">
                  <a:solidFill>
                    <a:srgbClr val="532324"/>
                  </a:solidFill>
                  <a:latin typeface="Roboto Condensed"/>
                </a:rPr>
                <a:t>các</a:t>
              </a:r>
              <a:r>
                <a:rPr lang="en-US" sz="3963" dirty="0">
                  <a:solidFill>
                    <a:srgbClr val="532324"/>
                  </a:solidFill>
                  <a:latin typeface="Roboto Condensed"/>
                </a:rPr>
                <a:t> </a:t>
              </a:r>
              <a:r>
                <a:rPr lang="en-US" sz="3963" dirty="0" err="1">
                  <a:solidFill>
                    <a:srgbClr val="532324"/>
                  </a:solidFill>
                  <a:latin typeface="Roboto Condensed"/>
                </a:rPr>
                <a:t>tướng</a:t>
              </a:r>
              <a:r>
                <a:rPr lang="en-US" sz="3963" dirty="0">
                  <a:solidFill>
                    <a:srgbClr val="532324"/>
                  </a:solidFill>
                  <a:latin typeface="Roboto Condensed"/>
                </a:rPr>
                <a:t> </a:t>
              </a:r>
              <a:r>
                <a:rPr lang="en-US" sz="3963" dirty="0" err="1">
                  <a:solidFill>
                    <a:srgbClr val="532324"/>
                  </a:solidFill>
                  <a:latin typeface="Roboto Condensed"/>
                </a:rPr>
                <a:t>sĩ</a:t>
              </a:r>
              <a:r>
                <a:rPr lang="en-US" sz="3963" dirty="0">
                  <a:solidFill>
                    <a:srgbClr val="532324"/>
                  </a:solidFill>
                  <a:latin typeface="Roboto Condensed"/>
                </a:rPr>
                <a:t>.</a:t>
              </a:r>
            </a:p>
            <a:p>
              <a:pPr algn="ctr">
                <a:lnSpc>
                  <a:spcPts val="5548"/>
                </a:lnSpc>
              </a:pPr>
              <a:endParaRPr lang="en-US" sz="3963" dirty="0">
                <a:solidFill>
                  <a:srgbClr val="532324"/>
                </a:solidFill>
                <a:latin typeface="Roboto Condensed"/>
              </a:endParaRPr>
            </a:p>
          </p:txBody>
        </p:sp>
      </p:grpSp>
      <p:sp>
        <p:nvSpPr>
          <p:cNvPr id="13" name="Freeform 13"/>
          <p:cNvSpPr/>
          <p:nvPr/>
        </p:nvSpPr>
        <p:spPr>
          <a:xfrm flipH="1">
            <a:off x="-208981" y="342561"/>
            <a:ext cx="6777421" cy="3371962"/>
          </a:xfrm>
          <a:custGeom>
            <a:avLst/>
            <a:gdLst/>
            <a:ahLst/>
            <a:cxnLst/>
            <a:rect l="l" t="t" r="r" b="b"/>
            <a:pathLst>
              <a:path w="6777421" h="3371962">
                <a:moveTo>
                  <a:pt x="6777421" y="0"/>
                </a:moveTo>
                <a:lnTo>
                  <a:pt x="0" y="0"/>
                </a:lnTo>
                <a:lnTo>
                  <a:pt x="0" y="3371962"/>
                </a:lnTo>
                <a:lnTo>
                  <a:pt x="6777421" y="3371962"/>
                </a:lnTo>
                <a:lnTo>
                  <a:pt x="6777421" y="0"/>
                </a:lnTo>
                <a:close/>
              </a:path>
            </a:pathLst>
          </a:custGeom>
          <a:blipFill>
            <a:blip r:embed="rId9"/>
            <a:stretch>
              <a:fillRect/>
            </a:stretch>
          </a:blipFill>
        </p:spPr>
        <p:txBody>
          <a:bodyPr/>
          <a:lstStyle/>
          <a:p>
            <a:endParaRPr lang="en-US"/>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16559" y="-126148"/>
            <a:ext cx="18288000" cy="10285696"/>
          </a:xfrm>
          <a:custGeom>
            <a:avLst/>
            <a:gdLst/>
            <a:ahLst/>
            <a:cxnLst/>
            <a:rect l="l" t="t" r="r" b="b"/>
            <a:pathLst>
              <a:path w="18288000" h="10285696">
                <a:moveTo>
                  <a:pt x="0" y="0"/>
                </a:moveTo>
                <a:lnTo>
                  <a:pt x="18288000" y="0"/>
                </a:lnTo>
                <a:lnTo>
                  <a:pt x="18288000" y="10285697"/>
                </a:lnTo>
                <a:lnTo>
                  <a:pt x="0" y="10285697"/>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6094490" y="2190667"/>
            <a:ext cx="6132139" cy="1300206"/>
            <a:chOff x="0" y="0"/>
            <a:chExt cx="1615049" cy="342441"/>
          </a:xfrm>
        </p:grpSpPr>
        <p:sp>
          <p:nvSpPr>
            <p:cNvPr id="5" name="Freeform 5"/>
            <p:cNvSpPr/>
            <p:nvPr/>
          </p:nvSpPr>
          <p:spPr>
            <a:xfrm>
              <a:off x="0" y="0"/>
              <a:ext cx="1615049" cy="342441"/>
            </a:xfrm>
            <a:custGeom>
              <a:avLst/>
              <a:gdLst/>
              <a:ahLst/>
              <a:cxnLst/>
              <a:rect l="l" t="t" r="r" b="b"/>
              <a:pathLst>
                <a:path w="1615049" h="342441">
                  <a:moveTo>
                    <a:pt x="41663" y="0"/>
                  </a:moveTo>
                  <a:lnTo>
                    <a:pt x="1573386" y="0"/>
                  </a:lnTo>
                  <a:cubicBezTo>
                    <a:pt x="1596396" y="0"/>
                    <a:pt x="1615049" y="18653"/>
                    <a:pt x="1615049" y="41663"/>
                  </a:cubicBezTo>
                  <a:lnTo>
                    <a:pt x="1615049" y="300778"/>
                  </a:lnTo>
                  <a:cubicBezTo>
                    <a:pt x="1615049" y="311828"/>
                    <a:pt x="1610659" y="322425"/>
                    <a:pt x="1602846" y="330238"/>
                  </a:cubicBezTo>
                  <a:cubicBezTo>
                    <a:pt x="1595033" y="338052"/>
                    <a:pt x="1584436" y="342441"/>
                    <a:pt x="1573386" y="342441"/>
                  </a:cubicBezTo>
                  <a:lnTo>
                    <a:pt x="41663" y="342441"/>
                  </a:lnTo>
                  <a:cubicBezTo>
                    <a:pt x="30613" y="342441"/>
                    <a:pt x="20016" y="338052"/>
                    <a:pt x="12203" y="330238"/>
                  </a:cubicBezTo>
                  <a:cubicBezTo>
                    <a:pt x="4389" y="322425"/>
                    <a:pt x="0" y="311828"/>
                    <a:pt x="0" y="300778"/>
                  </a:cubicBezTo>
                  <a:lnTo>
                    <a:pt x="0" y="41663"/>
                  </a:lnTo>
                  <a:cubicBezTo>
                    <a:pt x="0" y="30613"/>
                    <a:pt x="4389" y="20016"/>
                    <a:pt x="12203" y="12203"/>
                  </a:cubicBezTo>
                  <a:cubicBezTo>
                    <a:pt x="20016" y="4389"/>
                    <a:pt x="30613" y="0"/>
                    <a:pt x="4166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7" name="Group 7"/>
          <p:cNvGrpSpPr/>
          <p:nvPr/>
        </p:nvGrpSpPr>
        <p:grpSpPr>
          <a:xfrm>
            <a:off x="776615" y="2424953"/>
            <a:ext cx="3164347" cy="4663664"/>
            <a:chOff x="0" y="0"/>
            <a:chExt cx="833408" cy="1228290"/>
          </a:xfrm>
        </p:grpSpPr>
        <p:sp>
          <p:nvSpPr>
            <p:cNvPr id="8" name="Freeform 8"/>
            <p:cNvSpPr/>
            <p:nvPr/>
          </p:nvSpPr>
          <p:spPr>
            <a:xfrm>
              <a:off x="0" y="0"/>
              <a:ext cx="833408" cy="1228290"/>
            </a:xfrm>
            <a:custGeom>
              <a:avLst/>
              <a:gdLst/>
              <a:ahLst/>
              <a:cxnLst/>
              <a:rect l="l" t="t" r="r" b="b"/>
              <a:pathLst>
                <a:path w="833408" h="1228290">
                  <a:moveTo>
                    <a:pt x="80738" y="0"/>
                  </a:moveTo>
                  <a:lnTo>
                    <a:pt x="752670" y="0"/>
                  </a:lnTo>
                  <a:cubicBezTo>
                    <a:pt x="774083" y="0"/>
                    <a:pt x="794619" y="8506"/>
                    <a:pt x="809761" y="23648"/>
                  </a:cubicBezTo>
                  <a:cubicBezTo>
                    <a:pt x="824902" y="38789"/>
                    <a:pt x="833408" y="59325"/>
                    <a:pt x="833408" y="80738"/>
                  </a:cubicBezTo>
                  <a:lnTo>
                    <a:pt x="833408" y="1147552"/>
                  </a:lnTo>
                  <a:cubicBezTo>
                    <a:pt x="833408" y="1168965"/>
                    <a:pt x="824902" y="1189501"/>
                    <a:pt x="809761" y="1204642"/>
                  </a:cubicBezTo>
                  <a:cubicBezTo>
                    <a:pt x="794619" y="1219784"/>
                    <a:pt x="774083" y="1228290"/>
                    <a:pt x="752670" y="1228290"/>
                  </a:cubicBezTo>
                  <a:lnTo>
                    <a:pt x="80738" y="1228290"/>
                  </a:lnTo>
                  <a:cubicBezTo>
                    <a:pt x="59325" y="1228290"/>
                    <a:pt x="38789" y="1219784"/>
                    <a:pt x="23648" y="1204642"/>
                  </a:cubicBezTo>
                  <a:cubicBezTo>
                    <a:pt x="8506" y="1189501"/>
                    <a:pt x="0" y="1168965"/>
                    <a:pt x="0" y="1147552"/>
                  </a:cubicBezTo>
                  <a:lnTo>
                    <a:pt x="0" y="80738"/>
                  </a:lnTo>
                  <a:cubicBezTo>
                    <a:pt x="0" y="59325"/>
                    <a:pt x="8506" y="38789"/>
                    <a:pt x="23648" y="23648"/>
                  </a:cubicBezTo>
                  <a:cubicBezTo>
                    <a:pt x="38789" y="8506"/>
                    <a:pt x="59325" y="0"/>
                    <a:pt x="80738"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10" name="Freeform 10"/>
          <p:cNvSpPr/>
          <p:nvPr/>
        </p:nvSpPr>
        <p:spPr>
          <a:xfrm>
            <a:off x="5117194" y="551081"/>
            <a:ext cx="5435721" cy="1147649"/>
          </a:xfrm>
          <a:custGeom>
            <a:avLst/>
            <a:gdLst/>
            <a:ahLst/>
            <a:cxnLst/>
            <a:rect l="l" t="t" r="r" b="b"/>
            <a:pathLst>
              <a:path w="5435721" h="1147649">
                <a:moveTo>
                  <a:pt x="0" y="0"/>
                </a:moveTo>
                <a:lnTo>
                  <a:pt x="5435721" y="0"/>
                </a:lnTo>
                <a:lnTo>
                  <a:pt x="5435721" y="1147649"/>
                </a:lnTo>
                <a:lnTo>
                  <a:pt x="0" y="1147649"/>
                </a:lnTo>
                <a:lnTo>
                  <a:pt x="0" y="0"/>
                </a:lnTo>
                <a:close/>
              </a:path>
            </a:pathLst>
          </a:custGeom>
          <a:blipFill>
            <a:blip r:embed="rId3">
              <a:extLst>
                <a:ext uri="{96DAC541-7B7A-43D3-8B79-37D633B846F1}">
                  <asvg:svgBlip xmlns:asvg="http://schemas.microsoft.com/office/drawing/2016/SVG/main" r:embed="rId4"/>
                </a:ext>
              </a:extLst>
            </a:blip>
            <a:stretch>
              <a:fillRect r="-96095" b="-52088"/>
            </a:stretch>
          </a:blipFill>
        </p:spPr>
        <p:txBody>
          <a:bodyPr/>
          <a:lstStyle/>
          <a:p>
            <a:endParaRPr lang="en-US"/>
          </a:p>
        </p:txBody>
      </p:sp>
      <p:grpSp>
        <p:nvGrpSpPr>
          <p:cNvPr id="11" name="Group 11"/>
          <p:cNvGrpSpPr/>
          <p:nvPr/>
        </p:nvGrpSpPr>
        <p:grpSpPr>
          <a:xfrm>
            <a:off x="1175314" y="7218341"/>
            <a:ext cx="5094322" cy="2674732"/>
            <a:chOff x="0" y="0"/>
            <a:chExt cx="1341714" cy="704456"/>
          </a:xfrm>
        </p:grpSpPr>
        <p:sp>
          <p:nvSpPr>
            <p:cNvPr id="12" name="Freeform 12"/>
            <p:cNvSpPr/>
            <p:nvPr/>
          </p:nvSpPr>
          <p:spPr>
            <a:xfrm>
              <a:off x="0" y="0"/>
              <a:ext cx="1341714" cy="704456"/>
            </a:xfrm>
            <a:custGeom>
              <a:avLst/>
              <a:gdLst/>
              <a:ahLst/>
              <a:cxnLst/>
              <a:rect l="l" t="t" r="r" b="b"/>
              <a:pathLst>
                <a:path w="1341714" h="704456">
                  <a:moveTo>
                    <a:pt x="50151" y="0"/>
                  </a:moveTo>
                  <a:lnTo>
                    <a:pt x="1291564" y="0"/>
                  </a:lnTo>
                  <a:cubicBezTo>
                    <a:pt x="1304865" y="0"/>
                    <a:pt x="1317621" y="5284"/>
                    <a:pt x="1327026" y="14689"/>
                  </a:cubicBezTo>
                  <a:cubicBezTo>
                    <a:pt x="1336431" y="24094"/>
                    <a:pt x="1341714" y="36850"/>
                    <a:pt x="1341714" y="50151"/>
                  </a:cubicBezTo>
                  <a:lnTo>
                    <a:pt x="1341714" y="654306"/>
                  </a:lnTo>
                  <a:cubicBezTo>
                    <a:pt x="1341714" y="667606"/>
                    <a:pt x="1336431" y="680362"/>
                    <a:pt x="1327026" y="689767"/>
                  </a:cubicBezTo>
                  <a:cubicBezTo>
                    <a:pt x="1317621" y="699173"/>
                    <a:pt x="1304865" y="704456"/>
                    <a:pt x="1291564" y="704456"/>
                  </a:cubicBezTo>
                  <a:lnTo>
                    <a:pt x="50151" y="704456"/>
                  </a:lnTo>
                  <a:cubicBezTo>
                    <a:pt x="36850" y="704456"/>
                    <a:pt x="24094" y="699173"/>
                    <a:pt x="14689" y="689767"/>
                  </a:cubicBezTo>
                  <a:cubicBezTo>
                    <a:pt x="5284" y="680362"/>
                    <a:pt x="0" y="667606"/>
                    <a:pt x="0" y="654306"/>
                  </a:cubicBezTo>
                  <a:lnTo>
                    <a:pt x="0" y="50151"/>
                  </a:lnTo>
                  <a:cubicBezTo>
                    <a:pt x="0" y="36850"/>
                    <a:pt x="5284" y="24094"/>
                    <a:pt x="14689" y="14689"/>
                  </a:cubicBezTo>
                  <a:cubicBezTo>
                    <a:pt x="24094" y="5284"/>
                    <a:pt x="36850" y="0"/>
                    <a:pt x="50151"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14" name="Group 14"/>
          <p:cNvGrpSpPr/>
          <p:nvPr/>
        </p:nvGrpSpPr>
        <p:grpSpPr>
          <a:xfrm>
            <a:off x="12226629" y="6868067"/>
            <a:ext cx="5676956" cy="2861141"/>
            <a:chOff x="0" y="0"/>
            <a:chExt cx="1495165" cy="753551"/>
          </a:xfrm>
        </p:grpSpPr>
        <p:sp>
          <p:nvSpPr>
            <p:cNvPr id="15" name="Freeform 15"/>
            <p:cNvSpPr/>
            <p:nvPr/>
          </p:nvSpPr>
          <p:spPr>
            <a:xfrm>
              <a:off x="0" y="0"/>
              <a:ext cx="1495165" cy="753551"/>
            </a:xfrm>
            <a:custGeom>
              <a:avLst/>
              <a:gdLst/>
              <a:ahLst/>
              <a:cxnLst/>
              <a:rect l="l" t="t" r="r" b="b"/>
              <a:pathLst>
                <a:path w="1495165" h="753551">
                  <a:moveTo>
                    <a:pt x="45004" y="0"/>
                  </a:moveTo>
                  <a:lnTo>
                    <a:pt x="1450162" y="0"/>
                  </a:lnTo>
                  <a:cubicBezTo>
                    <a:pt x="1475017" y="0"/>
                    <a:pt x="1495165" y="20149"/>
                    <a:pt x="1495165" y="45004"/>
                  </a:cubicBezTo>
                  <a:lnTo>
                    <a:pt x="1495165" y="708548"/>
                  </a:lnTo>
                  <a:cubicBezTo>
                    <a:pt x="1495165" y="720484"/>
                    <a:pt x="1490424" y="731930"/>
                    <a:pt x="1481984" y="740370"/>
                  </a:cubicBezTo>
                  <a:cubicBezTo>
                    <a:pt x="1473544" y="748810"/>
                    <a:pt x="1462097" y="753551"/>
                    <a:pt x="1450162" y="753551"/>
                  </a:cubicBezTo>
                  <a:lnTo>
                    <a:pt x="45004" y="753551"/>
                  </a:lnTo>
                  <a:cubicBezTo>
                    <a:pt x="20149" y="753551"/>
                    <a:pt x="0" y="733403"/>
                    <a:pt x="0" y="708548"/>
                  </a:cubicBezTo>
                  <a:lnTo>
                    <a:pt x="0" y="45004"/>
                  </a:lnTo>
                  <a:cubicBezTo>
                    <a:pt x="0" y="33068"/>
                    <a:pt x="4741" y="21621"/>
                    <a:pt x="13181" y="13181"/>
                  </a:cubicBezTo>
                  <a:cubicBezTo>
                    <a:pt x="21621" y="4741"/>
                    <a:pt x="33068" y="0"/>
                    <a:pt x="45004"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17" name="Group 17"/>
          <p:cNvGrpSpPr/>
          <p:nvPr/>
        </p:nvGrpSpPr>
        <p:grpSpPr>
          <a:xfrm>
            <a:off x="15182422" y="2137179"/>
            <a:ext cx="3164347" cy="4552059"/>
            <a:chOff x="0" y="0"/>
            <a:chExt cx="833408" cy="1198896"/>
          </a:xfrm>
        </p:grpSpPr>
        <p:sp>
          <p:nvSpPr>
            <p:cNvPr id="18" name="Freeform 18"/>
            <p:cNvSpPr/>
            <p:nvPr/>
          </p:nvSpPr>
          <p:spPr>
            <a:xfrm>
              <a:off x="0" y="0"/>
              <a:ext cx="833408" cy="1198896"/>
            </a:xfrm>
            <a:custGeom>
              <a:avLst/>
              <a:gdLst/>
              <a:ahLst/>
              <a:cxnLst/>
              <a:rect l="l" t="t" r="r" b="b"/>
              <a:pathLst>
                <a:path w="833408" h="1198896">
                  <a:moveTo>
                    <a:pt x="80738" y="0"/>
                  </a:moveTo>
                  <a:lnTo>
                    <a:pt x="752670" y="0"/>
                  </a:lnTo>
                  <a:cubicBezTo>
                    <a:pt x="774083" y="0"/>
                    <a:pt x="794619" y="8506"/>
                    <a:pt x="809761" y="23648"/>
                  </a:cubicBezTo>
                  <a:cubicBezTo>
                    <a:pt x="824902" y="38789"/>
                    <a:pt x="833408" y="59325"/>
                    <a:pt x="833408" y="80738"/>
                  </a:cubicBezTo>
                  <a:lnTo>
                    <a:pt x="833408" y="1118158"/>
                  </a:lnTo>
                  <a:cubicBezTo>
                    <a:pt x="833408" y="1139571"/>
                    <a:pt x="824902" y="1160107"/>
                    <a:pt x="809761" y="1175248"/>
                  </a:cubicBezTo>
                  <a:cubicBezTo>
                    <a:pt x="794619" y="1190390"/>
                    <a:pt x="774083" y="1198896"/>
                    <a:pt x="752670" y="1198896"/>
                  </a:cubicBezTo>
                  <a:lnTo>
                    <a:pt x="80738" y="1198896"/>
                  </a:lnTo>
                  <a:cubicBezTo>
                    <a:pt x="59325" y="1198896"/>
                    <a:pt x="38789" y="1190390"/>
                    <a:pt x="23648" y="1175248"/>
                  </a:cubicBezTo>
                  <a:cubicBezTo>
                    <a:pt x="8506" y="1160107"/>
                    <a:pt x="0" y="1139571"/>
                    <a:pt x="0" y="1118158"/>
                  </a:cubicBezTo>
                  <a:lnTo>
                    <a:pt x="0" y="80738"/>
                  </a:lnTo>
                  <a:cubicBezTo>
                    <a:pt x="0" y="59325"/>
                    <a:pt x="8506" y="38789"/>
                    <a:pt x="23648" y="23648"/>
                  </a:cubicBezTo>
                  <a:cubicBezTo>
                    <a:pt x="38789" y="8506"/>
                    <a:pt x="59325" y="0"/>
                    <a:pt x="80738"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20" name="Freeform 20"/>
          <p:cNvSpPr/>
          <p:nvPr/>
        </p:nvSpPr>
        <p:spPr>
          <a:xfrm>
            <a:off x="404491" y="500263"/>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1" name="Group 21"/>
          <p:cNvGrpSpPr>
            <a:grpSpLocks noChangeAspect="1"/>
          </p:cNvGrpSpPr>
          <p:nvPr/>
        </p:nvGrpSpPr>
        <p:grpSpPr>
          <a:xfrm>
            <a:off x="6497922" y="4173472"/>
            <a:ext cx="5246391" cy="5246370"/>
            <a:chOff x="0" y="0"/>
            <a:chExt cx="6350000" cy="6349975"/>
          </a:xfrm>
        </p:grpSpPr>
        <p:sp>
          <p:nvSpPr>
            <p:cNvPr id="22" name="Freeform 2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12555" r="-12555"/>
              </a:stretch>
            </a:blipFill>
          </p:spPr>
          <p:txBody>
            <a:bodyPr/>
            <a:lstStyle/>
            <a:p>
              <a:endParaRPr lang="en-US"/>
            </a:p>
          </p:txBody>
        </p:sp>
      </p:grpSp>
      <p:sp>
        <p:nvSpPr>
          <p:cNvPr id="23" name="TextBox 23"/>
          <p:cNvSpPr txBox="1"/>
          <p:nvPr/>
        </p:nvSpPr>
        <p:spPr>
          <a:xfrm>
            <a:off x="6203734" y="2180370"/>
            <a:ext cx="5625070" cy="1235075"/>
          </a:xfrm>
          <a:prstGeom prst="rect">
            <a:avLst/>
          </a:prstGeom>
        </p:spPr>
        <p:txBody>
          <a:bodyPr lIns="0" tIns="0" rIns="0" bIns="0" rtlCol="0" anchor="t">
            <a:spAutoFit/>
          </a:bodyPr>
          <a:lstStyle/>
          <a:p>
            <a:pPr algn="just">
              <a:lnSpc>
                <a:spcPts val="4900"/>
              </a:lnSpc>
            </a:pPr>
            <a:r>
              <a:rPr lang="en-US" sz="3500" dirty="0" err="1">
                <a:solidFill>
                  <a:srgbClr val="532324"/>
                </a:solidFill>
                <a:latin typeface="Roboto Condensed Bold"/>
              </a:rPr>
              <a:t>Luận</a:t>
            </a:r>
            <a:r>
              <a:rPr lang="en-US" sz="3500" dirty="0">
                <a:solidFill>
                  <a:srgbClr val="532324"/>
                </a:solidFill>
                <a:latin typeface="Roboto Condensed Bold"/>
              </a:rPr>
              <a:t> </a:t>
            </a:r>
            <a:r>
              <a:rPr lang="en-US" sz="3500" dirty="0" err="1">
                <a:solidFill>
                  <a:srgbClr val="532324"/>
                </a:solidFill>
                <a:latin typeface="Roboto Condensed Bold"/>
              </a:rPr>
              <a:t>đề</a:t>
            </a:r>
            <a:r>
              <a:rPr lang="en-US" sz="3500" dirty="0">
                <a:solidFill>
                  <a:srgbClr val="532324"/>
                </a:solidFill>
                <a:latin typeface="Roboto Condensed Bold"/>
              </a:rPr>
              <a:t>: </a:t>
            </a:r>
            <a:r>
              <a:rPr lang="en-US" sz="3500" dirty="0" err="1">
                <a:solidFill>
                  <a:srgbClr val="532324"/>
                </a:solidFill>
                <a:latin typeface="Roboto Condensed"/>
              </a:rPr>
              <a:t>Khích</a:t>
            </a:r>
            <a:r>
              <a:rPr lang="en-US" sz="3500" dirty="0">
                <a:solidFill>
                  <a:srgbClr val="532324"/>
                </a:solidFill>
                <a:latin typeface="Roboto Condensed"/>
              </a:rPr>
              <a:t> </a:t>
            </a:r>
            <a:r>
              <a:rPr lang="en-US" sz="3500" dirty="0" err="1">
                <a:solidFill>
                  <a:srgbClr val="532324"/>
                </a:solidFill>
                <a:latin typeface="Roboto Condensed"/>
              </a:rPr>
              <a:t>lệ</a:t>
            </a:r>
            <a:r>
              <a:rPr lang="en-US" sz="3500" dirty="0">
                <a:solidFill>
                  <a:srgbClr val="532324"/>
                </a:solidFill>
                <a:latin typeface="Roboto Condensed"/>
              </a:rPr>
              <a:t> </a:t>
            </a:r>
            <a:r>
              <a:rPr lang="en-US" sz="3500" dirty="0" err="1">
                <a:solidFill>
                  <a:srgbClr val="532324"/>
                </a:solidFill>
                <a:latin typeface="Roboto Condensed"/>
              </a:rPr>
              <a:t>tinh</a:t>
            </a:r>
            <a:r>
              <a:rPr lang="en-US" sz="3500" dirty="0">
                <a:solidFill>
                  <a:srgbClr val="532324"/>
                </a:solidFill>
                <a:latin typeface="Roboto Condensed"/>
              </a:rPr>
              <a:t> </a:t>
            </a:r>
            <a:r>
              <a:rPr lang="en-US" sz="3500" dirty="0" err="1">
                <a:solidFill>
                  <a:srgbClr val="532324"/>
                </a:solidFill>
                <a:latin typeface="Roboto Condensed"/>
              </a:rPr>
              <a:t>thần</a:t>
            </a:r>
            <a:r>
              <a:rPr lang="en-US" sz="3500" dirty="0">
                <a:solidFill>
                  <a:srgbClr val="532324"/>
                </a:solidFill>
                <a:latin typeface="Roboto Condensed"/>
              </a:rPr>
              <a:t> </a:t>
            </a:r>
            <a:r>
              <a:rPr lang="en-US" sz="3500" dirty="0" err="1">
                <a:solidFill>
                  <a:srgbClr val="532324"/>
                </a:solidFill>
                <a:latin typeface="Roboto Condensed"/>
              </a:rPr>
              <a:t>chiến</a:t>
            </a:r>
            <a:r>
              <a:rPr lang="en-US" sz="3500" dirty="0">
                <a:solidFill>
                  <a:srgbClr val="532324"/>
                </a:solidFill>
                <a:latin typeface="Roboto Condensed"/>
              </a:rPr>
              <a:t> </a:t>
            </a:r>
            <a:r>
              <a:rPr lang="en-US" sz="3500" dirty="0" err="1">
                <a:solidFill>
                  <a:srgbClr val="532324"/>
                </a:solidFill>
                <a:latin typeface="Roboto Condensed"/>
              </a:rPr>
              <a:t>đấu</a:t>
            </a:r>
            <a:r>
              <a:rPr lang="en-US" sz="3500" dirty="0">
                <a:solidFill>
                  <a:srgbClr val="532324"/>
                </a:solidFill>
                <a:latin typeface="Roboto Condensed"/>
              </a:rPr>
              <a:t> </a:t>
            </a:r>
            <a:r>
              <a:rPr lang="en-US" sz="3500" dirty="0" err="1">
                <a:solidFill>
                  <a:srgbClr val="532324"/>
                </a:solidFill>
                <a:latin typeface="Roboto Condensed"/>
              </a:rPr>
              <a:t>của</a:t>
            </a:r>
            <a:r>
              <a:rPr lang="en-US" sz="3500" dirty="0">
                <a:solidFill>
                  <a:srgbClr val="532324"/>
                </a:solidFill>
                <a:latin typeface="Roboto Condensed"/>
              </a:rPr>
              <a:t> </a:t>
            </a:r>
            <a:r>
              <a:rPr lang="en-US" sz="3500" dirty="0" err="1">
                <a:solidFill>
                  <a:srgbClr val="532324"/>
                </a:solidFill>
                <a:latin typeface="Roboto Condensed"/>
              </a:rPr>
              <a:t>các</a:t>
            </a:r>
            <a:r>
              <a:rPr lang="en-US" sz="3500" dirty="0">
                <a:solidFill>
                  <a:srgbClr val="532324"/>
                </a:solidFill>
                <a:latin typeface="Roboto Condensed"/>
              </a:rPr>
              <a:t> </a:t>
            </a:r>
            <a:r>
              <a:rPr lang="en-US" sz="3500" dirty="0" err="1">
                <a:solidFill>
                  <a:srgbClr val="532324"/>
                </a:solidFill>
                <a:latin typeface="Roboto Condensed"/>
              </a:rPr>
              <a:t>tướng</a:t>
            </a:r>
            <a:r>
              <a:rPr lang="en-US" sz="3500" dirty="0">
                <a:solidFill>
                  <a:srgbClr val="532324"/>
                </a:solidFill>
                <a:latin typeface="Roboto Condensed"/>
              </a:rPr>
              <a:t> </a:t>
            </a:r>
            <a:r>
              <a:rPr lang="en-US" sz="3500" dirty="0" err="1">
                <a:solidFill>
                  <a:srgbClr val="532324"/>
                </a:solidFill>
                <a:latin typeface="Roboto Condensed"/>
              </a:rPr>
              <a:t>sĩ</a:t>
            </a:r>
            <a:r>
              <a:rPr lang="en-US" sz="3500" dirty="0">
                <a:solidFill>
                  <a:srgbClr val="532324"/>
                </a:solidFill>
                <a:latin typeface="Roboto Condensed"/>
              </a:rPr>
              <a:t>.</a:t>
            </a:r>
          </a:p>
        </p:txBody>
      </p:sp>
      <p:sp>
        <p:nvSpPr>
          <p:cNvPr id="24" name="TextBox 24"/>
          <p:cNvSpPr txBox="1"/>
          <p:nvPr/>
        </p:nvSpPr>
        <p:spPr>
          <a:xfrm>
            <a:off x="776615" y="2514558"/>
            <a:ext cx="2945860" cy="3711575"/>
          </a:xfrm>
          <a:prstGeom prst="rect">
            <a:avLst/>
          </a:prstGeom>
        </p:spPr>
        <p:txBody>
          <a:bodyPr lIns="0" tIns="0" rIns="0" bIns="0" rtlCol="0" anchor="t">
            <a:spAutoFit/>
          </a:bodyPr>
          <a:lstStyle/>
          <a:p>
            <a:pPr algn="ctr">
              <a:lnSpc>
                <a:spcPts val="4900"/>
              </a:lnSpc>
            </a:pPr>
            <a:r>
              <a:rPr lang="en-US" sz="3500">
                <a:solidFill>
                  <a:srgbClr val="532324"/>
                </a:solidFill>
                <a:latin typeface="Roboto Condensed Bold"/>
              </a:rPr>
              <a:t>Luận điểm 1</a:t>
            </a:r>
          </a:p>
          <a:p>
            <a:pPr algn="ctr">
              <a:lnSpc>
                <a:spcPts val="4900"/>
              </a:lnSpc>
            </a:pPr>
            <a:r>
              <a:rPr lang="en-US" sz="3500">
                <a:solidFill>
                  <a:srgbClr val="532324"/>
                </a:solidFill>
                <a:latin typeface="Roboto Condensed"/>
              </a:rPr>
              <a:t> Các tấm gương trung thần nghĩa sĩ trong lịch sử hết lòng vì chủ tướng.</a:t>
            </a:r>
          </a:p>
        </p:txBody>
      </p:sp>
      <p:sp>
        <p:nvSpPr>
          <p:cNvPr id="25" name="TextBox 25"/>
          <p:cNvSpPr txBox="1"/>
          <p:nvPr/>
        </p:nvSpPr>
        <p:spPr>
          <a:xfrm>
            <a:off x="5619760" y="678447"/>
            <a:ext cx="4496913" cy="863574"/>
          </a:xfrm>
          <a:prstGeom prst="rect">
            <a:avLst/>
          </a:prstGeom>
        </p:spPr>
        <p:txBody>
          <a:bodyPr lIns="0" tIns="0" rIns="0" bIns="0" rtlCol="0" anchor="t">
            <a:spAutoFit/>
          </a:bodyPr>
          <a:lstStyle/>
          <a:p>
            <a:pPr algn="just">
              <a:lnSpc>
                <a:spcPts val="6999"/>
              </a:lnSpc>
            </a:pPr>
            <a:r>
              <a:rPr lang="en-US" sz="4999" dirty="0" err="1">
                <a:solidFill>
                  <a:srgbClr val="532324"/>
                </a:solidFill>
                <a:latin typeface="Dancing Script Bold"/>
              </a:rPr>
              <a:t>Cấu</a:t>
            </a:r>
            <a:r>
              <a:rPr lang="en-US" sz="4999" dirty="0">
                <a:solidFill>
                  <a:srgbClr val="532324"/>
                </a:solidFill>
                <a:latin typeface="Dancing Script Bold"/>
              </a:rPr>
              <a:t> </a:t>
            </a:r>
            <a:r>
              <a:rPr lang="en-US" sz="4999" dirty="0" err="1">
                <a:solidFill>
                  <a:srgbClr val="532324"/>
                </a:solidFill>
                <a:latin typeface="Dancing Script Bold"/>
              </a:rPr>
              <a:t>trúc</a:t>
            </a:r>
            <a:r>
              <a:rPr lang="en-US" sz="4999" dirty="0">
                <a:solidFill>
                  <a:srgbClr val="532324"/>
                </a:solidFill>
                <a:latin typeface="Dancing Script Bold"/>
              </a:rPr>
              <a:t> </a:t>
            </a:r>
            <a:r>
              <a:rPr lang="en-US" sz="4999" dirty="0" err="1">
                <a:solidFill>
                  <a:srgbClr val="532324"/>
                </a:solidFill>
                <a:latin typeface="Dancing Script Bold"/>
              </a:rPr>
              <a:t>lập</a:t>
            </a:r>
            <a:r>
              <a:rPr lang="en-US" sz="4999" dirty="0">
                <a:solidFill>
                  <a:srgbClr val="532324"/>
                </a:solidFill>
                <a:latin typeface="Dancing Script Bold"/>
              </a:rPr>
              <a:t> </a:t>
            </a:r>
            <a:r>
              <a:rPr lang="en-US" sz="4999" dirty="0" err="1">
                <a:solidFill>
                  <a:srgbClr val="532324"/>
                </a:solidFill>
                <a:latin typeface="Dancing Script Bold"/>
              </a:rPr>
              <a:t>luận</a:t>
            </a:r>
            <a:endParaRPr lang="en-US" sz="4999" dirty="0">
              <a:solidFill>
                <a:srgbClr val="532324"/>
              </a:solidFill>
              <a:latin typeface="Dancing Script Bold"/>
            </a:endParaRPr>
          </a:p>
        </p:txBody>
      </p:sp>
      <p:sp>
        <p:nvSpPr>
          <p:cNvPr id="26" name="TextBox 26"/>
          <p:cNvSpPr txBox="1"/>
          <p:nvPr/>
        </p:nvSpPr>
        <p:spPr>
          <a:xfrm>
            <a:off x="1486140" y="7353548"/>
            <a:ext cx="4418789" cy="2473325"/>
          </a:xfrm>
          <a:prstGeom prst="rect">
            <a:avLst/>
          </a:prstGeom>
        </p:spPr>
        <p:txBody>
          <a:bodyPr lIns="0" tIns="0" rIns="0" bIns="0" rtlCol="0" anchor="t">
            <a:spAutoFit/>
          </a:bodyPr>
          <a:lstStyle/>
          <a:p>
            <a:pPr algn="ctr">
              <a:lnSpc>
                <a:spcPts val="4900"/>
              </a:lnSpc>
            </a:pPr>
            <a:r>
              <a:rPr lang="en-US" sz="3500">
                <a:solidFill>
                  <a:srgbClr val="532324"/>
                </a:solidFill>
                <a:latin typeface="Roboto Condensed Bold"/>
              </a:rPr>
              <a:t>Luận điểm 2</a:t>
            </a:r>
          </a:p>
          <a:p>
            <a:pPr algn="ctr">
              <a:lnSpc>
                <a:spcPts val="4900"/>
              </a:lnSpc>
            </a:pPr>
            <a:r>
              <a:rPr lang="en-US" sz="3500">
                <a:solidFill>
                  <a:srgbClr val="532324"/>
                </a:solidFill>
                <a:latin typeface="Roboto Condensed"/>
              </a:rPr>
              <a:t> Tội ác tày trời của quân giặc khơi dậy lòng căm thù sôi sục.</a:t>
            </a:r>
          </a:p>
        </p:txBody>
      </p:sp>
      <p:sp>
        <p:nvSpPr>
          <p:cNvPr id="27" name="TextBox 27"/>
          <p:cNvSpPr txBox="1"/>
          <p:nvPr/>
        </p:nvSpPr>
        <p:spPr>
          <a:xfrm>
            <a:off x="12226629" y="6957672"/>
            <a:ext cx="5518046" cy="2473325"/>
          </a:xfrm>
          <a:prstGeom prst="rect">
            <a:avLst/>
          </a:prstGeom>
        </p:spPr>
        <p:txBody>
          <a:bodyPr lIns="0" tIns="0" rIns="0" bIns="0" rtlCol="0" anchor="t">
            <a:spAutoFit/>
          </a:bodyPr>
          <a:lstStyle/>
          <a:p>
            <a:pPr algn="ctr">
              <a:lnSpc>
                <a:spcPts val="4900"/>
              </a:lnSpc>
            </a:pPr>
            <a:r>
              <a:rPr lang="en-US" sz="3500">
                <a:solidFill>
                  <a:srgbClr val="532324"/>
                </a:solidFill>
                <a:latin typeface="Roboto Condensed Bold"/>
              </a:rPr>
              <a:t>Luận điểm 3</a:t>
            </a:r>
          </a:p>
          <a:p>
            <a:pPr algn="ctr">
              <a:lnSpc>
                <a:spcPts val="4900"/>
              </a:lnSpc>
            </a:pPr>
            <a:r>
              <a:rPr lang="en-US" sz="3500">
                <a:solidFill>
                  <a:srgbClr val="532324"/>
                </a:solidFill>
                <a:latin typeface="Roboto Condensed"/>
              </a:rPr>
              <a:t> Chủ tướng giãi bày mối ân tình chủ tướng và những sai lạc trong hàng ngũ tướng sĩ.</a:t>
            </a:r>
          </a:p>
        </p:txBody>
      </p:sp>
      <p:sp>
        <p:nvSpPr>
          <p:cNvPr id="28" name="TextBox 28"/>
          <p:cNvSpPr txBox="1"/>
          <p:nvPr/>
        </p:nvSpPr>
        <p:spPr>
          <a:xfrm>
            <a:off x="15182422" y="2099333"/>
            <a:ext cx="2945860" cy="3092450"/>
          </a:xfrm>
          <a:prstGeom prst="rect">
            <a:avLst/>
          </a:prstGeom>
        </p:spPr>
        <p:txBody>
          <a:bodyPr lIns="0" tIns="0" rIns="0" bIns="0" rtlCol="0" anchor="t">
            <a:spAutoFit/>
          </a:bodyPr>
          <a:lstStyle/>
          <a:p>
            <a:pPr algn="ctr">
              <a:lnSpc>
                <a:spcPts val="4900"/>
              </a:lnSpc>
            </a:pPr>
            <a:r>
              <a:rPr lang="en-US" sz="3500">
                <a:solidFill>
                  <a:srgbClr val="532324"/>
                </a:solidFill>
                <a:latin typeface="Roboto Condensed Bold"/>
              </a:rPr>
              <a:t>Luận điểm 4</a:t>
            </a:r>
          </a:p>
          <a:p>
            <a:pPr algn="ctr">
              <a:lnSpc>
                <a:spcPts val="4900"/>
              </a:lnSpc>
            </a:pPr>
            <a:r>
              <a:rPr lang="en-US" sz="3500">
                <a:solidFill>
                  <a:srgbClr val="532324"/>
                </a:solidFill>
                <a:latin typeface="Roboto Condensed"/>
              </a:rPr>
              <a:t> Chủ tướng nêu ra việc phải làm, khích lệ nghĩa khí tướng sĩ.</a:t>
            </a:r>
          </a:p>
        </p:txBody>
      </p:sp>
      <p:sp>
        <p:nvSpPr>
          <p:cNvPr id="29" name="Freeform 29"/>
          <p:cNvSpPr/>
          <p:nvPr/>
        </p:nvSpPr>
        <p:spPr>
          <a:xfrm rot="7297180">
            <a:off x="6187813" y="3960940"/>
            <a:ext cx="5866609" cy="5791943"/>
          </a:xfrm>
          <a:custGeom>
            <a:avLst/>
            <a:gdLst/>
            <a:ahLst/>
            <a:cxnLst/>
            <a:rect l="l" t="t" r="r" b="b"/>
            <a:pathLst>
              <a:path w="5866609" h="5791943">
                <a:moveTo>
                  <a:pt x="0" y="0"/>
                </a:moveTo>
                <a:lnTo>
                  <a:pt x="5866610" y="0"/>
                </a:lnTo>
                <a:lnTo>
                  <a:pt x="5866610" y="5791944"/>
                </a:lnTo>
                <a:lnTo>
                  <a:pt x="0" y="57919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0" name="Freeform 30"/>
          <p:cNvSpPr/>
          <p:nvPr/>
        </p:nvSpPr>
        <p:spPr>
          <a:xfrm>
            <a:off x="12338609" y="-902759"/>
            <a:ext cx="6777421" cy="3371962"/>
          </a:xfrm>
          <a:custGeom>
            <a:avLst/>
            <a:gdLst/>
            <a:ahLst/>
            <a:cxnLst/>
            <a:rect l="l" t="t" r="r" b="b"/>
            <a:pathLst>
              <a:path w="6777421" h="3371962">
                <a:moveTo>
                  <a:pt x="0" y="0"/>
                </a:moveTo>
                <a:lnTo>
                  <a:pt x="6777421" y="0"/>
                </a:lnTo>
                <a:lnTo>
                  <a:pt x="6777421" y="3371962"/>
                </a:lnTo>
                <a:lnTo>
                  <a:pt x="0" y="3371962"/>
                </a:lnTo>
                <a:lnTo>
                  <a:pt x="0" y="0"/>
                </a:lnTo>
                <a:close/>
              </a:path>
            </a:pathLst>
          </a:custGeom>
          <a:blipFill>
            <a:blip r:embed="rId10"/>
            <a:stretch>
              <a:fillRect/>
            </a:stretch>
          </a:blipFill>
        </p:spPr>
        <p:txBody>
          <a:bodyPr/>
          <a:lstStyle/>
          <a:p>
            <a:endParaRPr lang="en-US"/>
          </a:p>
        </p:txBody>
      </p:sp>
      <p:cxnSp>
        <p:nvCxnSpPr>
          <p:cNvPr id="32" name="Straight Connector 31">
            <a:extLst>
              <a:ext uri="{FF2B5EF4-FFF2-40B4-BE49-F238E27FC236}">
                <a16:creationId xmlns:a16="http://schemas.microsoft.com/office/drawing/2014/main" id="{3C9B78CE-ADD4-60F1-763C-3EF78E4974C7}"/>
              </a:ext>
            </a:extLst>
          </p:cNvPr>
          <p:cNvCxnSpPr/>
          <p:nvPr/>
        </p:nvCxnSpPr>
        <p:spPr>
          <a:xfrm flipH="1">
            <a:off x="3940962" y="2933700"/>
            <a:ext cx="2153528" cy="481745"/>
          </a:xfrm>
          <a:prstGeom prst="line">
            <a:avLst/>
          </a:prstGeom>
          <a:ln w="38100">
            <a:solidFill>
              <a:srgbClr val="D7B799"/>
            </a:solidFill>
          </a:ln>
        </p:spPr>
        <p:style>
          <a:lnRef idx="1">
            <a:schemeClr val="accent6"/>
          </a:lnRef>
          <a:fillRef idx="0">
            <a:schemeClr val="accent6"/>
          </a:fillRef>
          <a:effectRef idx="0">
            <a:schemeClr val="accent6"/>
          </a:effectRef>
          <a:fontRef idx="minor">
            <a:schemeClr val="tx1"/>
          </a:fontRef>
        </p:style>
      </p:cxnSp>
      <p:cxnSp>
        <p:nvCxnSpPr>
          <p:cNvPr id="33" name="Straight Connector 32">
            <a:extLst>
              <a:ext uri="{FF2B5EF4-FFF2-40B4-BE49-F238E27FC236}">
                <a16:creationId xmlns:a16="http://schemas.microsoft.com/office/drawing/2014/main" id="{D065C0BB-1122-EB9D-5147-E8DB737419E6}"/>
              </a:ext>
            </a:extLst>
          </p:cNvPr>
          <p:cNvCxnSpPr>
            <a:cxnSpLocks/>
          </p:cNvCxnSpPr>
          <p:nvPr/>
        </p:nvCxnSpPr>
        <p:spPr>
          <a:xfrm flipH="1">
            <a:off x="4699772" y="3529394"/>
            <a:ext cx="3321674" cy="3688947"/>
          </a:xfrm>
          <a:prstGeom prst="line">
            <a:avLst/>
          </a:prstGeom>
          <a:ln w="38100">
            <a:solidFill>
              <a:srgbClr val="D7B799"/>
            </a:solidFill>
          </a:ln>
        </p:spPr>
        <p:style>
          <a:lnRef idx="1">
            <a:schemeClr val="accent6"/>
          </a:lnRef>
          <a:fillRef idx="0">
            <a:schemeClr val="accent6"/>
          </a:fillRef>
          <a:effectRef idx="0">
            <a:schemeClr val="accent6"/>
          </a:effectRef>
          <a:fontRef idx="minor">
            <a:schemeClr val="tx1"/>
          </a:fontRef>
        </p:style>
      </p:cxnSp>
      <p:cxnSp>
        <p:nvCxnSpPr>
          <p:cNvPr id="35" name="Straight Connector 34">
            <a:extLst>
              <a:ext uri="{FF2B5EF4-FFF2-40B4-BE49-F238E27FC236}">
                <a16:creationId xmlns:a16="http://schemas.microsoft.com/office/drawing/2014/main" id="{1145D1F6-D2E2-3E5B-723E-A9BA633343D3}"/>
              </a:ext>
            </a:extLst>
          </p:cNvPr>
          <p:cNvCxnSpPr>
            <a:cxnSpLocks/>
          </p:cNvCxnSpPr>
          <p:nvPr/>
        </p:nvCxnSpPr>
        <p:spPr>
          <a:xfrm>
            <a:off x="10174974" y="3498224"/>
            <a:ext cx="4388399" cy="3459448"/>
          </a:xfrm>
          <a:prstGeom prst="line">
            <a:avLst/>
          </a:prstGeom>
          <a:ln w="38100">
            <a:solidFill>
              <a:srgbClr val="D7B799"/>
            </a:solidFill>
          </a:ln>
        </p:spPr>
        <p:style>
          <a:lnRef idx="1">
            <a:schemeClr val="accent6"/>
          </a:lnRef>
          <a:fillRef idx="0">
            <a:schemeClr val="accent6"/>
          </a:fillRef>
          <a:effectRef idx="0">
            <a:schemeClr val="accent6"/>
          </a:effectRef>
          <a:fontRef idx="minor">
            <a:schemeClr val="tx1"/>
          </a:fontRef>
        </p:style>
      </p:cxnSp>
      <p:cxnSp>
        <p:nvCxnSpPr>
          <p:cNvPr id="37" name="Straight Connector 36">
            <a:extLst>
              <a:ext uri="{FF2B5EF4-FFF2-40B4-BE49-F238E27FC236}">
                <a16:creationId xmlns:a16="http://schemas.microsoft.com/office/drawing/2014/main" id="{06D50C3C-307C-35F6-EFB5-8C469E8D9414}"/>
              </a:ext>
            </a:extLst>
          </p:cNvPr>
          <p:cNvCxnSpPr>
            <a:cxnSpLocks/>
          </p:cNvCxnSpPr>
          <p:nvPr/>
        </p:nvCxnSpPr>
        <p:spPr>
          <a:xfrm>
            <a:off x="12198142" y="2905870"/>
            <a:ext cx="2942070" cy="771359"/>
          </a:xfrm>
          <a:prstGeom prst="line">
            <a:avLst/>
          </a:prstGeom>
          <a:ln w="38100">
            <a:solidFill>
              <a:srgbClr val="D7B799"/>
            </a:solidFill>
          </a:ln>
        </p:spPr>
        <p:style>
          <a:lnRef idx="1">
            <a:schemeClr val="accent6"/>
          </a:lnRef>
          <a:fillRef idx="0">
            <a:schemeClr val="accent6"/>
          </a:fillRef>
          <a:effectRef idx="0">
            <a:schemeClr val="accent6"/>
          </a:effectRef>
          <a:fontRef idx="minor">
            <a:schemeClr val="tx1"/>
          </a:fontRef>
        </p:style>
      </p:cxn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circle(in)">
                                      <p:cBhvr>
                                        <p:cTn id="15" dur="2000"/>
                                        <p:tgtEl>
                                          <p:spTgt spid="32"/>
                                        </p:tgtEl>
                                      </p:cBhvr>
                                    </p:animEffect>
                                  </p:childTnLst>
                                </p:cTn>
                              </p:par>
                              <p:par>
                                <p:cTn id="16" presetID="6" presetClass="entr" presetSubtype="16"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circle(in)">
                                      <p:cBhvr>
                                        <p:cTn id="21" dur="20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circle(in)">
                                      <p:cBhvr>
                                        <p:cTn id="26" dur="2000"/>
                                        <p:tgtEl>
                                          <p:spTgt spid="33"/>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circle(in)">
                                      <p:cBhvr>
                                        <p:cTn id="29" dur="2000"/>
                                        <p:tgtEl>
                                          <p:spTgt spid="26"/>
                                        </p:tgtEl>
                                      </p:cBhvr>
                                    </p:animEffect>
                                  </p:childTnLst>
                                </p:cTn>
                              </p:par>
                              <p:par>
                                <p:cTn id="30" presetID="6" presetClass="entr" presetSubtype="16"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ircle(in)">
                                      <p:cBhvr>
                                        <p:cTn id="32" dur="2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circle(in)">
                                      <p:cBhvr>
                                        <p:cTn id="37" dur="2000"/>
                                        <p:tgtEl>
                                          <p:spTgt spid="35"/>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circle(in)">
                                      <p:cBhvr>
                                        <p:cTn id="40" dur="2000"/>
                                        <p:tgtEl>
                                          <p:spTgt spid="27"/>
                                        </p:tgtEl>
                                      </p:cBhvr>
                                    </p:animEffect>
                                  </p:childTnLst>
                                </p:cTn>
                              </p:par>
                              <p:par>
                                <p:cTn id="41" presetID="6" presetClass="entr" presetSubtype="16"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circle(in)">
                                      <p:cBhvr>
                                        <p:cTn id="43" dur="20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circle(in)">
                                      <p:cBhvr>
                                        <p:cTn id="48" dur="2000"/>
                                        <p:tgtEl>
                                          <p:spTgt spid="37"/>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circle(in)">
                                      <p:cBhvr>
                                        <p:cTn id="51" dur="2000"/>
                                        <p:tgtEl>
                                          <p:spTgt spid="28"/>
                                        </p:tgtEl>
                                      </p:cBhvr>
                                    </p:animEffect>
                                  </p:childTnLst>
                                </p:cTn>
                              </p:par>
                              <p:par>
                                <p:cTn id="52" presetID="6" presetClass="entr" presetSubtype="16"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circle(in)">
                                      <p:cBhvr>
                                        <p:cTn id="54"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6" grpId="0"/>
      <p:bldP spid="27" grpId="0"/>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sp>
        <p:nvSpPr>
          <p:cNvPr id="4" name="Freeform 4"/>
          <p:cNvSpPr/>
          <p:nvPr/>
        </p:nvSpPr>
        <p:spPr>
          <a:xfrm>
            <a:off x="1500924" y="533292"/>
            <a:ext cx="11966498" cy="1348108"/>
          </a:xfrm>
          <a:custGeom>
            <a:avLst/>
            <a:gdLst/>
            <a:ahLst/>
            <a:cxnLst/>
            <a:rect l="l" t="t" r="r" b="b"/>
            <a:pathLst>
              <a:path w="11966498" h="1348108">
                <a:moveTo>
                  <a:pt x="0" y="0"/>
                </a:moveTo>
                <a:lnTo>
                  <a:pt x="11966498" y="0"/>
                </a:lnTo>
                <a:lnTo>
                  <a:pt x="11966498" y="1348109"/>
                </a:lnTo>
                <a:lnTo>
                  <a:pt x="0" y="1348109"/>
                </a:lnTo>
                <a:lnTo>
                  <a:pt x="0" y="0"/>
                </a:lnTo>
                <a:close/>
              </a:path>
            </a:pathLst>
          </a:custGeom>
          <a:blipFill>
            <a:blip r:embed="rId3">
              <a:extLst>
                <a:ext uri="{96DAC541-7B7A-43D3-8B79-37D633B846F1}">
                  <asvg:svgBlip xmlns:asvg="http://schemas.microsoft.com/office/drawing/2016/SVG/main" r:embed="rId4"/>
                </a:ext>
              </a:extLst>
            </a:blip>
            <a:stretch>
              <a:fillRect b="-45352"/>
            </a:stretch>
          </a:blipFill>
        </p:spPr>
        <p:txBody>
          <a:bodyPr/>
          <a:lstStyle/>
          <a:p>
            <a:endParaRPr lang="en-US"/>
          </a:p>
        </p:txBody>
      </p:sp>
      <p:grpSp>
        <p:nvGrpSpPr>
          <p:cNvPr id="5" name="Group 5"/>
          <p:cNvGrpSpPr/>
          <p:nvPr/>
        </p:nvGrpSpPr>
        <p:grpSpPr>
          <a:xfrm>
            <a:off x="2666192" y="2232708"/>
            <a:ext cx="10246731" cy="1466715"/>
            <a:chOff x="0" y="0"/>
            <a:chExt cx="2698728" cy="386295"/>
          </a:xfrm>
        </p:grpSpPr>
        <p:sp>
          <p:nvSpPr>
            <p:cNvPr id="6" name="Freeform 6"/>
            <p:cNvSpPr/>
            <p:nvPr/>
          </p:nvSpPr>
          <p:spPr>
            <a:xfrm>
              <a:off x="0" y="0"/>
              <a:ext cx="2698728" cy="386295"/>
            </a:xfrm>
            <a:custGeom>
              <a:avLst/>
              <a:gdLst/>
              <a:ahLst/>
              <a:cxnLst/>
              <a:rect l="l" t="t" r="r" b="b"/>
              <a:pathLst>
                <a:path w="2698728" h="386295">
                  <a:moveTo>
                    <a:pt x="24933" y="0"/>
                  </a:moveTo>
                  <a:lnTo>
                    <a:pt x="2673795" y="0"/>
                  </a:lnTo>
                  <a:cubicBezTo>
                    <a:pt x="2680407" y="0"/>
                    <a:pt x="2686749" y="2627"/>
                    <a:pt x="2691425" y="7303"/>
                  </a:cubicBezTo>
                  <a:cubicBezTo>
                    <a:pt x="2696101" y="11979"/>
                    <a:pt x="2698728" y="18320"/>
                    <a:pt x="2698728" y="24933"/>
                  </a:cubicBezTo>
                  <a:lnTo>
                    <a:pt x="2698728" y="361362"/>
                  </a:lnTo>
                  <a:cubicBezTo>
                    <a:pt x="2698728" y="367975"/>
                    <a:pt x="2696101" y="374317"/>
                    <a:pt x="2691425" y="378993"/>
                  </a:cubicBezTo>
                  <a:cubicBezTo>
                    <a:pt x="2686749" y="383669"/>
                    <a:pt x="2680407" y="386295"/>
                    <a:pt x="2673795" y="386295"/>
                  </a:cubicBezTo>
                  <a:lnTo>
                    <a:pt x="24933" y="386295"/>
                  </a:lnTo>
                  <a:cubicBezTo>
                    <a:pt x="18320" y="386295"/>
                    <a:pt x="11979" y="383669"/>
                    <a:pt x="7303" y="378993"/>
                  </a:cubicBezTo>
                  <a:cubicBezTo>
                    <a:pt x="2627" y="374317"/>
                    <a:pt x="0" y="367975"/>
                    <a:pt x="0" y="361362"/>
                  </a:cubicBezTo>
                  <a:lnTo>
                    <a:pt x="0" y="24933"/>
                  </a:lnTo>
                  <a:cubicBezTo>
                    <a:pt x="0" y="18320"/>
                    <a:pt x="2627" y="11979"/>
                    <a:pt x="7303" y="7303"/>
                  </a:cubicBezTo>
                  <a:cubicBezTo>
                    <a:pt x="11979" y="2627"/>
                    <a:pt x="18320" y="0"/>
                    <a:pt x="2493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8" name="TextBox 8"/>
          <p:cNvSpPr txBox="1"/>
          <p:nvPr/>
        </p:nvSpPr>
        <p:spPr>
          <a:xfrm>
            <a:off x="3204143" y="2306822"/>
            <a:ext cx="9294244" cy="1313515"/>
          </a:xfrm>
          <a:prstGeom prst="rect">
            <a:avLst/>
          </a:prstGeom>
        </p:spPr>
        <p:txBody>
          <a:bodyPr lIns="0" tIns="0" rIns="0" bIns="0" rtlCol="0" anchor="t">
            <a:spAutoFit/>
          </a:bodyPr>
          <a:lstStyle/>
          <a:p>
            <a:pPr algn="ctr">
              <a:lnSpc>
                <a:spcPts val="5301"/>
              </a:lnSpc>
            </a:pPr>
            <a:r>
              <a:rPr lang="en-US" sz="3786" dirty="0" err="1">
                <a:solidFill>
                  <a:srgbClr val="532324"/>
                </a:solidFill>
                <a:latin typeface="Roboto Condensed Bold"/>
              </a:rPr>
              <a:t>Luận</a:t>
            </a:r>
            <a:r>
              <a:rPr lang="en-US" sz="3786" dirty="0">
                <a:solidFill>
                  <a:srgbClr val="532324"/>
                </a:solidFill>
                <a:latin typeface="Roboto Condensed Bold"/>
              </a:rPr>
              <a:t> </a:t>
            </a:r>
            <a:r>
              <a:rPr lang="en-US" sz="3786" dirty="0" err="1">
                <a:solidFill>
                  <a:srgbClr val="532324"/>
                </a:solidFill>
                <a:latin typeface="Roboto Condensed Bold"/>
              </a:rPr>
              <a:t>điểm</a:t>
            </a:r>
            <a:r>
              <a:rPr lang="en-US" sz="3786" dirty="0">
                <a:solidFill>
                  <a:srgbClr val="532324"/>
                </a:solidFill>
                <a:latin typeface="Roboto Condensed Bold"/>
              </a:rPr>
              <a:t> 1: </a:t>
            </a:r>
            <a:r>
              <a:rPr lang="en-US" sz="3786" dirty="0" err="1">
                <a:solidFill>
                  <a:srgbClr val="532324"/>
                </a:solidFill>
                <a:latin typeface="Roboto Condensed"/>
              </a:rPr>
              <a:t>Các</a:t>
            </a:r>
            <a:r>
              <a:rPr lang="en-US" sz="3786" dirty="0">
                <a:solidFill>
                  <a:srgbClr val="532324"/>
                </a:solidFill>
                <a:latin typeface="Roboto Condensed"/>
              </a:rPr>
              <a:t> </a:t>
            </a:r>
            <a:r>
              <a:rPr lang="en-US" sz="3786" dirty="0" err="1">
                <a:solidFill>
                  <a:srgbClr val="532324"/>
                </a:solidFill>
                <a:latin typeface="Roboto Condensed"/>
              </a:rPr>
              <a:t>tấm</a:t>
            </a:r>
            <a:r>
              <a:rPr lang="en-US" sz="3786" dirty="0">
                <a:solidFill>
                  <a:srgbClr val="532324"/>
                </a:solidFill>
                <a:latin typeface="Roboto Condensed"/>
              </a:rPr>
              <a:t> </a:t>
            </a:r>
            <a:r>
              <a:rPr lang="en-US" sz="3786" dirty="0" err="1">
                <a:solidFill>
                  <a:srgbClr val="532324"/>
                </a:solidFill>
                <a:latin typeface="Roboto Condensed"/>
              </a:rPr>
              <a:t>gương</a:t>
            </a:r>
            <a:r>
              <a:rPr lang="en-US" sz="3786" dirty="0">
                <a:solidFill>
                  <a:srgbClr val="532324"/>
                </a:solidFill>
                <a:latin typeface="Roboto Condensed"/>
              </a:rPr>
              <a:t> </a:t>
            </a:r>
            <a:r>
              <a:rPr lang="en-US" sz="3786" dirty="0" err="1">
                <a:solidFill>
                  <a:srgbClr val="532324"/>
                </a:solidFill>
                <a:latin typeface="Roboto Condensed"/>
              </a:rPr>
              <a:t>trung</a:t>
            </a:r>
            <a:r>
              <a:rPr lang="en-US" sz="3786" dirty="0">
                <a:solidFill>
                  <a:srgbClr val="532324"/>
                </a:solidFill>
                <a:latin typeface="Roboto Condensed"/>
              </a:rPr>
              <a:t> </a:t>
            </a:r>
            <a:r>
              <a:rPr lang="en-US" sz="3786" dirty="0" err="1">
                <a:solidFill>
                  <a:srgbClr val="532324"/>
                </a:solidFill>
                <a:latin typeface="Roboto Condensed"/>
              </a:rPr>
              <a:t>thần</a:t>
            </a:r>
            <a:r>
              <a:rPr lang="en-US" sz="3786" dirty="0">
                <a:solidFill>
                  <a:srgbClr val="532324"/>
                </a:solidFill>
                <a:latin typeface="Roboto Condensed"/>
              </a:rPr>
              <a:t> </a:t>
            </a:r>
            <a:r>
              <a:rPr lang="en-US" sz="3786" dirty="0" err="1">
                <a:solidFill>
                  <a:srgbClr val="532324"/>
                </a:solidFill>
                <a:latin typeface="Roboto Condensed"/>
              </a:rPr>
              <a:t>nghĩa</a:t>
            </a:r>
            <a:r>
              <a:rPr lang="en-US" sz="3786" dirty="0">
                <a:solidFill>
                  <a:srgbClr val="532324"/>
                </a:solidFill>
                <a:latin typeface="Roboto Condensed"/>
              </a:rPr>
              <a:t> </a:t>
            </a:r>
            <a:r>
              <a:rPr lang="en-US" sz="3786" dirty="0" err="1">
                <a:solidFill>
                  <a:srgbClr val="532324"/>
                </a:solidFill>
                <a:latin typeface="Roboto Condensed"/>
              </a:rPr>
              <a:t>sĩ</a:t>
            </a:r>
            <a:r>
              <a:rPr lang="en-US" sz="3786" dirty="0">
                <a:solidFill>
                  <a:srgbClr val="532324"/>
                </a:solidFill>
                <a:latin typeface="Roboto Condensed"/>
              </a:rPr>
              <a:t> </a:t>
            </a:r>
            <a:r>
              <a:rPr lang="en-US" sz="3786" dirty="0" err="1">
                <a:solidFill>
                  <a:srgbClr val="532324"/>
                </a:solidFill>
                <a:latin typeface="Roboto Condensed"/>
              </a:rPr>
              <a:t>trong</a:t>
            </a:r>
            <a:r>
              <a:rPr lang="en-US" sz="3786" dirty="0">
                <a:solidFill>
                  <a:srgbClr val="532324"/>
                </a:solidFill>
                <a:latin typeface="Roboto Condensed"/>
              </a:rPr>
              <a:t> </a:t>
            </a:r>
            <a:r>
              <a:rPr lang="en-US" sz="3786" dirty="0" err="1">
                <a:solidFill>
                  <a:srgbClr val="532324"/>
                </a:solidFill>
                <a:latin typeface="Roboto Condensed"/>
              </a:rPr>
              <a:t>lịch</a:t>
            </a:r>
            <a:r>
              <a:rPr lang="en-US" sz="3786" dirty="0">
                <a:solidFill>
                  <a:srgbClr val="532324"/>
                </a:solidFill>
                <a:latin typeface="Roboto Condensed"/>
              </a:rPr>
              <a:t> </a:t>
            </a:r>
            <a:r>
              <a:rPr lang="en-US" sz="3786" dirty="0" err="1">
                <a:solidFill>
                  <a:srgbClr val="532324"/>
                </a:solidFill>
                <a:latin typeface="Roboto Condensed"/>
              </a:rPr>
              <a:t>sử</a:t>
            </a:r>
            <a:r>
              <a:rPr lang="en-US" sz="3786" dirty="0">
                <a:solidFill>
                  <a:srgbClr val="532324"/>
                </a:solidFill>
                <a:latin typeface="Roboto Condensed"/>
              </a:rPr>
              <a:t> </a:t>
            </a:r>
            <a:r>
              <a:rPr lang="en-US" sz="3786" dirty="0" err="1">
                <a:solidFill>
                  <a:srgbClr val="532324"/>
                </a:solidFill>
                <a:latin typeface="Roboto Condensed"/>
              </a:rPr>
              <a:t>hết</a:t>
            </a:r>
            <a:r>
              <a:rPr lang="en-US" sz="3786" dirty="0">
                <a:solidFill>
                  <a:srgbClr val="532324"/>
                </a:solidFill>
                <a:latin typeface="Roboto Condensed"/>
              </a:rPr>
              <a:t> </a:t>
            </a:r>
            <a:r>
              <a:rPr lang="en-US" sz="3786" dirty="0" err="1">
                <a:solidFill>
                  <a:srgbClr val="532324"/>
                </a:solidFill>
                <a:latin typeface="Roboto Condensed"/>
              </a:rPr>
              <a:t>lòng</a:t>
            </a:r>
            <a:r>
              <a:rPr lang="en-US" sz="3786" dirty="0">
                <a:solidFill>
                  <a:srgbClr val="532324"/>
                </a:solidFill>
                <a:latin typeface="Roboto Condensed"/>
              </a:rPr>
              <a:t> </a:t>
            </a:r>
            <a:r>
              <a:rPr lang="en-US" sz="3786" dirty="0" err="1">
                <a:solidFill>
                  <a:srgbClr val="532324"/>
                </a:solidFill>
                <a:latin typeface="Roboto Condensed"/>
              </a:rPr>
              <a:t>vì</a:t>
            </a:r>
            <a:r>
              <a:rPr lang="en-US" sz="3786" dirty="0">
                <a:solidFill>
                  <a:srgbClr val="532324"/>
                </a:solidFill>
                <a:latin typeface="Roboto Condensed"/>
              </a:rPr>
              <a:t> </a:t>
            </a:r>
            <a:r>
              <a:rPr lang="en-US" sz="3786" dirty="0" err="1">
                <a:solidFill>
                  <a:srgbClr val="532324"/>
                </a:solidFill>
                <a:latin typeface="Roboto Condensed"/>
              </a:rPr>
              <a:t>chủ</a:t>
            </a:r>
            <a:r>
              <a:rPr lang="en-US" sz="3786" dirty="0">
                <a:solidFill>
                  <a:srgbClr val="532324"/>
                </a:solidFill>
                <a:latin typeface="Roboto Condensed"/>
              </a:rPr>
              <a:t> </a:t>
            </a:r>
            <a:r>
              <a:rPr lang="en-US" sz="3786" dirty="0" err="1">
                <a:solidFill>
                  <a:srgbClr val="532324"/>
                </a:solidFill>
                <a:latin typeface="Roboto Condensed"/>
              </a:rPr>
              <a:t>tướng</a:t>
            </a:r>
            <a:r>
              <a:rPr lang="en-US" sz="3786" dirty="0">
                <a:solidFill>
                  <a:srgbClr val="532324"/>
                </a:solidFill>
                <a:latin typeface="Roboto Condensed"/>
              </a:rPr>
              <a:t>.</a:t>
            </a:r>
          </a:p>
        </p:txBody>
      </p:sp>
      <p:sp>
        <p:nvSpPr>
          <p:cNvPr id="9" name="Freeform 9"/>
          <p:cNvSpPr/>
          <p:nvPr/>
        </p:nvSpPr>
        <p:spPr>
          <a:xfrm>
            <a:off x="14424120" y="533292"/>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0" name="Group 10"/>
          <p:cNvGrpSpPr/>
          <p:nvPr/>
        </p:nvGrpSpPr>
        <p:grpSpPr>
          <a:xfrm>
            <a:off x="5801905" y="3476504"/>
            <a:ext cx="7847058" cy="7871004"/>
            <a:chOff x="0" y="0"/>
            <a:chExt cx="10462745" cy="10494671"/>
          </a:xfrm>
        </p:grpSpPr>
        <p:sp>
          <p:nvSpPr>
            <p:cNvPr id="11" name="Freeform 11"/>
            <p:cNvSpPr/>
            <p:nvPr/>
          </p:nvSpPr>
          <p:spPr>
            <a:xfrm rot="7297180">
              <a:off x="1398830" y="1463571"/>
              <a:ext cx="7665085" cy="7567529"/>
            </a:xfrm>
            <a:custGeom>
              <a:avLst/>
              <a:gdLst/>
              <a:ahLst/>
              <a:cxnLst/>
              <a:rect l="l" t="t" r="r" b="b"/>
              <a:pathLst>
                <a:path w="7665085" h="7567529">
                  <a:moveTo>
                    <a:pt x="0" y="0"/>
                  </a:moveTo>
                  <a:lnTo>
                    <a:pt x="7665085" y="0"/>
                  </a:lnTo>
                  <a:lnTo>
                    <a:pt x="7665085" y="7567529"/>
                  </a:lnTo>
                  <a:lnTo>
                    <a:pt x="0" y="75675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1870079" y="2126805"/>
              <a:ext cx="6183797" cy="6121960"/>
            </a:xfrm>
            <a:custGeom>
              <a:avLst/>
              <a:gdLst/>
              <a:ahLst/>
              <a:cxnLst/>
              <a:rect l="l" t="t" r="r" b="b"/>
              <a:pathLst>
                <a:path w="6183797" h="6121960">
                  <a:moveTo>
                    <a:pt x="0" y="0"/>
                  </a:moveTo>
                  <a:lnTo>
                    <a:pt x="6183797" y="0"/>
                  </a:lnTo>
                  <a:lnTo>
                    <a:pt x="6183797" y="6121960"/>
                  </a:lnTo>
                  <a:lnTo>
                    <a:pt x="0" y="6121960"/>
                  </a:lnTo>
                  <a:lnTo>
                    <a:pt x="0" y="0"/>
                  </a:lnTo>
                  <a:close/>
                </a:path>
              </a:pathLst>
            </a:custGeom>
            <a:blipFill>
              <a:blip r:embed="rId9">
                <a:alphaModFix amt="49000"/>
                <a:extLst>
                  <a:ext uri="{96DAC541-7B7A-43D3-8B79-37D633B846F1}">
                    <asvg:svgBlip xmlns:asvg="http://schemas.microsoft.com/office/drawing/2016/SVG/main" r:embed="rId10"/>
                  </a:ext>
                </a:extLst>
              </a:blip>
              <a:stretch>
                <a:fillRect/>
              </a:stretch>
            </a:blipFill>
          </p:spPr>
          <p:txBody>
            <a:bodyPr/>
            <a:lstStyle/>
            <a:p>
              <a:endParaRPr lang="en-US"/>
            </a:p>
          </p:txBody>
        </p:sp>
      </p:grpSp>
      <p:grpSp>
        <p:nvGrpSpPr>
          <p:cNvPr id="13" name="Group 13"/>
          <p:cNvGrpSpPr/>
          <p:nvPr/>
        </p:nvGrpSpPr>
        <p:grpSpPr>
          <a:xfrm>
            <a:off x="11573902" y="1207346"/>
            <a:ext cx="7847058" cy="7871004"/>
            <a:chOff x="0" y="0"/>
            <a:chExt cx="10462745" cy="10494671"/>
          </a:xfrm>
        </p:grpSpPr>
        <p:sp>
          <p:nvSpPr>
            <p:cNvPr id="14" name="Freeform 14"/>
            <p:cNvSpPr/>
            <p:nvPr/>
          </p:nvSpPr>
          <p:spPr>
            <a:xfrm rot="7297180">
              <a:off x="1398830" y="1463571"/>
              <a:ext cx="7665085" cy="7567529"/>
            </a:xfrm>
            <a:custGeom>
              <a:avLst/>
              <a:gdLst/>
              <a:ahLst/>
              <a:cxnLst/>
              <a:rect l="l" t="t" r="r" b="b"/>
              <a:pathLst>
                <a:path w="7665085" h="7567529">
                  <a:moveTo>
                    <a:pt x="0" y="0"/>
                  </a:moveTo>
                  <a:lnTo>
                    <a:pt x="7665085" y="0"/>
                  </a:lnTo>
                  <a:lnTo>
                    <a:pt x="7665085" y="7567529"/>
                  </a:lnTo>
                  <a:lnTo>
                    <a:pt x="0" y="75675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1870079" y="2126805"/>
              <a:ext cx="6183797" cy="6121960"/>
            </a:xfrm>
            <a:custGeom>
              <a:avLst/>
              <a:gdLst/>
              <a:ahLst/>
              <a:cxnLst/>
              <a:rect l="l" t="t" r="r" b="b"/>
              <a:pathLst>
                <a:path w="6183797" h="6121960">
                  <a:moveTo>
                    <a:pt x="0" y="0"/>
                  </a:moveTo>
                  <a:lnTo>
                    <a:pt x="6183797" y="0"/>
                  </a:lnTo>
                  <a:lnTo>
                    <a:pt x="6183797" y="6121960"/>
                  </a:lnTo>
                  <a:lnTo>
                    <a:pt x="0" y="6121960"/>
                  </a:lnTo>
                  <a:lnTo>
                    <a:pt x="0" y="0"/>
                  </a:lnTo>
                  <a:close/>
                </a:path>
              </a:pathLst>
            </a:custGeom>
            <a:blipFill>
              <a:blip r:embed="rId9">
                <a:alphaModFix amt="49000"/>
                <a:extLst>
                  <a:ext uri="{96DAC541-7B7A-43D3-8B79-37D633B846F1}">
                    <asvg:svgBlip xmlns:asvg="http://schemas.microsoft.com/office/drawing/2016/SVG/main" r:embed="rId10"/>
                  </a:ext>
                </a:extLst>
              </a:blip>
              <a:stretch>
                <a:fillRect/>
              </a:stretch>
            </a:blipFill>
          </p:spPr>
          <p:txBody>
            <a:bodyPr/>
            <a:lstStyle/>
            <a:p>
              <a:endParaRPr lang="en-US"/>
            </a:p>
          </p:txBody>
        </p:sp>
      </p:grpSp>
      <p:grpSp>
        <p:nvGrpSpPr>
          <p:cNvPr id="16" name="Group 16"/>
          <p:cNvGrpSpPr>
            <a:grpSpLocks noChangeAspect="1"/>
          </p:cNvGrpSpPr>
          <p:nvPr/>
        </p:nvGrpSpPr>
        <p:grpSpPr>
          <a:xfrm>
            <a:off x="-1746101" y="4050730"/>
            <a:ext cx="8824586" cy="6472965"/>
            <a:chOff x="0" y="0"/>
            <a:chExt cx="4198620" cy="3079750"/>
          </a:xfrm>
        </p:grpSpPr>
        <p:sp>
          <p:nvSpPr>
            <p:cNvPr id="17" name="Freeform 17"/>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11"/>
              <a:stretch>
                <a:fillRect t="-4581" b="-4581"/>
              </a:stretch>
            </a:blipFill>
          </p:spPr>
          <p:txBody>
            <a:bodyPr/>
            <a:lstStyle/>
            <a:p>
              <a:endParaRPr lang="en-US"/>
            </a:p>
          </p:txBody>
        </p:sp>
      </p:grpSp>
      <p:sp>
        <p:nvSpPr>
          <p:cNvPr id="18" name="TextBox 18"/>
          <p:cNvSpPr txBox="1"/>
          <p:nvPr/>
        </p:nvSpPr>
        <p:spPr>
          <a:xfrm>
            <a:off x="2013023" y="723172"/>
            <a:ext cx="10942301" cy="863574"/>
          </a:xfrm>
          <a:prstGeom prst="rect">
            <a:avLst/>
          </a:prstGeom>
        </p:spPr>
        <p:txBody>
          <a:bodyPr lIns="0" tIns="0" rIns="0" bIns="0" rtlCol="0" anchor="t">
            <a:spAutoFit/>
          </a:bodyPr>
          <a:lstStyle/>
          <a:p>
            <a:pPr algn="just">
              <a:lnSpc>
                <a:spcPts val="6999"/>
              </a:lnSpc>
            </a:pPr>
            <a:r>
              <a:rPr lang="en-US" sz="4999">
                <a:solidFill>
                  <a:srgbClr val="532324"/>
                </a:solidFill>
                <a:latin typeface="Dancing Script Bold"/>
              </a:rPr>
              <a:t>d. Cách triển khai luận điểm, lí lẽ, bằng chứng</a:t>
            </a:r>
          </a:p>
        </p:txBody>
      </p:sp>
      <p:sp>
        <p:nvSpPr>
          <p:cNvPr id="19" name="TextBox 19"/>
          <p:cNvSpPr txBox="1"/>
          <p:nvPr/>
        </p:nvSpPr>
        <p:spPr>
          <a:xfrm>
            <a:off x="7721526" y="5425326"/>
            <a:ext cx="3728774" cy="3258414"/>
          </a:xfrm>
          <a:prstGeom prst="rect">
            <a:avLst/>
          </a:prstGeom>
        </p:spPr>
        <p:txBody>
          <a:bodyPr lIns="0" tIns="0" rIns="0" bIns="0" rtlCol="0" anchor="t">
            <a:spAutoFit/>
          </a:bodyPr>
          <a:lstStyle/>
          <a:p>
            <a:pPr algn="ctr">
              <a:lnSpc>
                <a:spcPts val="5179"/>
              </a:lnSpc>
            </a:pPr>
            <a:r>
              <a:rPr lang="en-US" sz="3699" dirty="0" err="1">
                <a:solidFill>
                  <a:srgbClr val="532324"/>
                </a:solidFill>
                <a:latin typeface="Roboto Condensed Bold"/>
              </a:rPr>
              <a:t>Lí</a:t>
            </a:r>
            <a:r>
              <a:rPr lang="en-US" sz="3699" dirty="0">
                <a:solidFill>
                  <a:srgbClr val="532324"/>
                </a:solidFill>
                <a:latin typeface="Roboto Condensed Bold"/>
              </a:rPr>
              <a:t> </a:t>
            </a:r>
            <a:r>
              <a:rPr lang="en-US" sz="3699" dirty="0" err="1">
                <a:solidFill>
                  <a:srgbClr val="532324"/>
                </a:solidFill>
                <a:latin typeface="Roboto Condensed Bold"/>
              </a:rPr>
              <a:t>lẽ</a:t>
            </a:r>
            <a:endParaRPr lang="en-US" sz="3699" dirty="0">
              <a:solidFill>
                <a:srgbClr val="532324"/>
              </a:solidFill>
              <a:latin typeface="Roboto Condensed Bold"/>
            </a:endParaRPr>
          </a:p>
          <a:p>
            <a:pPr algn="ctr">
              <a:lnSpc>
                <a:spcPts val="5179"/>
              </a:lnSpc>
            </a:pPr>
            <a:r>
              <a:rPr lang="en-US" sz="3699" dirty="0">
                <a:solidFill>
                  <a:srgbClr val="532324"/>
                </a:solidFill>
                <a:latin typeface="Roboto Condensed"/>
              </a:rPr>
              <a:t> </a:t>
            </a:r>
            <a:r>
              <a:rPr lang="en-US" sz="3699" dirty="0" err="1">
                <a:solidFill>
                  <a:srgbClr val="532324"/>
                </a:solidFill>
                <a:latin typeface="Roboto Condensed"/>
              </a:rPr>
              <a:t>Từ</a:t>
            </a:r>
            <a:r>
              <a:rPr lang="en-US" sz="3699" dirty="0">
                <a:solidFill>
                  <a:srgbClr val="532324"/>
                </a:solidFill>
                <a:latin typeface="Roboto Condensed"/>
              </a:rPr>
              <a:t> </a:t>
            </a:r>
            <a:r>
              <a:rPr lang="en-US" sz="3699" dirty="0" err="1">
                <a:solidFill>
                  <a:srgbClr val="532324"/>
                </a:solidFill>
                <a:latin typeface="Roboto Condensed"/>
              </a:rPr>
              <a:t>xưa</a:t>
            </a:r>
            <a:r>
              <a:rPr lang="en-US" sz="3699" dirty="0">
                <a:solidFill>
                  <a:srgbClr val="532324"/>
                </a:solidFill>
                <a:latin typeface="Roboto Condensed"/>
              </a:rPr>
              <a:t> </a:t>
            </a:r>
            <a:r>
              <a:rPr lang="en-US" sz="3699" dirty="0" err="1">
                <a:solidFill>
                  <a:srgbClr val="532324"/>
                </a:solidFill>
                <a:latin typeface="Roboto Condensed"/>
              </a:rPr>
              <a:t>các</a:t>
            </a:r>
            <a:r>
              <a:rPr lang="en-US" sz="3699" dirty="0">
                <a:solidFill>
                  <a:srgbClr val="532324"/>
                </a:solidFill>
                <a:latin typeface="Roboto Condensed"/>
              </a:rPr>
              <a:t> </a:t>
            </a:r>
            <a:r>
              <a:rPr lang="en-US" sz="3699" dirty="0" err="1">
                <a:solidFill>
                  <a:srgbClr val="532324"/>
                </a:solidFill>
                <a:latin typeface="Roboto Condensed"/>
              </a:rPr>
              <a:t>bậc</a:t>
            </a:r>
            <a:r>
              <a:rPr lang="en-US" sz="3699" dirty="0">
                <a:solidFill>
                  <a:srgbClr val="532324"/>
                </a:solidFill>
                <a:latin typeface="Roboto Condensed"/>
              </a:rPr>
              <a:t> </a:t>
            </a:r>
            <a:r>
              <a:rPr lang="en-US" sz="3699" dirty="0" err="1">
                <a:solidFill>
                  <a:srgbClr val="532324"/>
                </a:solidFill>
                <a:latin typeface="Roboto Condensed"/>
              </a:rPr>
              <a:t>trung</a:t>
            </a:r>
            <a:r>
              <a:rPr lang="en-US" sz="3699" dirty="0">
                <a:solidFill>
                  <a:srgbClr val="532324"/>
                </a:solidFill>
                <a:latin typeface="Roboto Condensed"/>
              </a:rPr>
              <a:t> </a:t>
            </a:r>
            <a:r>
              <a:rPr lang="en-US" sz="3699" dirty="0" err="1">
                <a:solidFill>
                  <a:srgbClr val="532324"/>
                </a:solidFill>
                <a:latin typeface="Roboto Condensed"/>
              </a:rPr>
              <a:t>thần</a:t>
            </a:r>
            <a:r>
              <a:rPr lang="en-US" sz="3699" dirty="0">
                <a:solidFill>
                  <a:srgbClr val="532324"/>
                </a:solidFill>
                <a:latin typeface="Roboto Condensed"/>
              </a:rPr>
              <a:t> </a:t>
            </a:r>
            <a:r>
              <a:rPr lang="en-US" sz="3699" dirty="0" err="1">
                <a:solidFill>
                  <a:srgbClr val="532324"/>
                </a:solidFill>
                <a:latin typeface="Roboto Condensed"/>
              </a:rPr>
              <a:t>nghĩa</a:t>
            </a:r>
            <a:r>
              <a:rPr lang="en-US" sz="3699" dirty="0">
                <a:solidFill>
                  <a:srgbClr val="532324"/>
                </a:solidFill>
                <a:latin typeface="Roboto Condensed"/>
              </a:rPr>
              <a:t> </a:t>
            </a:r>
            <a:r>
              <a:rPr lang="en-US" sz="3699" dirty="0" err="1">
                <a:solidFill>
                  <a:srgbClr val="532324"/>
                </a:solidFill>
                <a:latin typeface="Roboto Condensed"/>
              </a:rPr>
              <a:t>sĩ</a:t>
            </a:r>
            <a:r>
              <a:rPr lang="en-US" sz="3699" dirty="0">
                <a:solidFill>
                  <a:srgbClr val="532324"/>
                </a:solidFill>
                <a:latin typeface="Roboto Condensed"/>
              </a:rPr>
              <a:t> </a:t>
            </a:r>
            <a:r>
              <a:rPr lang="en-US" sz="3699" dirty="0" err="1">
                <a:solidFill>
                  <a:srgbClr val="532324"/>
                </a:solidFill>
                <a:latin typeface="Roboto Condensed"/>
              </a:rPr>
              <a:t>bỏ</a:t>
            </a:r>
            <a:r>
              <a:rPr lang="en-US" sz="3699" dirty="0">
                <a:solidFill>
                  <a:srgbClr val="532324"/>
                </a:solidFill>
                <a:latin typeface="Roboto Condensed"/>
              </a:rPr>
              <a:t> </a:t>
            </a:r>
            <a:r>
              <a:rPr lang="en-US" sz="3699" dirty="0" err="1">
                <a:solidFill>
                  <a:srgbClr val="532324"/>
                </a:solidFill>
                <a:latin typeface="Roboto Condensed"/>
              </a:rPr>
              <a:t>mình</a:t>
            </a:r>
            <a:r>
              <a:rPr lang="en-US" sz="3699" dirty="0">
                <a:solidFill>
                  <a:srgbClr val="532324"/>
                </a:solidFill>
                <a:latin typeface="Roboto Condensed"/>
              </a:rPr>
              <a:t> </a:t>
            </a:r>
            <a:r>
              <a:rPr lang="en-US" sz="3699" dirty="0" err="1">
                <a:solidFill>
                  <a:srgbClr val="532324"/>
                </a:solidFill>
                <a:latin typeface="Roboto Condensed"/>
              </a:rPr>
              <a:t>vì</a:t>
            </a:r>
            <a:r>
              <a:rPr lang="en-US" sz="3699" dirty="0">
                <a:solidFill>
                  <a:srgbClr val="532324"/>
                </a:solidFill>
                <a:latin typeface="Roboto Condensed"/>
              </a:rPr>
              <a:t> </a:t>
            </a:r>
            <a:r>
              <a:rPr lang="en-US" sz="3699" dirty="0" err="1">
                <a:solidFill>
                  <a:srgbClr val="532324"/>
                </a:solidFill>
                <a:latin typeface="Roboto Condensed"/>
              </a:rPr>
              <a:t>nước</a:t>
            </a:r>
            <a:r>
              <a:rPr lang="en-US" sz="3699" dirty="0">
                <a:solidFill>
                  <a:srgbClr val="532324"/>
                </a:solidFill>
                <a:latin typeface="Roboto Condensed"/>
              </a:rPr>
              <a:t> </a:t>
            </a:r>
            <a:r>
              <a:rPr lang="en-US" sz="3699" dirty="0" err="1">
                <a:solidFill>
                  <a:srgbClr val="532324"/>
                </a:solidFill>
                <a:latin typeface="Roboto Condensed"/>
              </a:rPr>
              <a:t>đời</a:t>
            </a:r>
            <a:r>
              <a:rPr lang="en-US" sz="3699" dirty="0">
                <a:solidFill>
                  <a:srgbClr val="532324"/>
                </a:solidFill>
                <a:latin typeface="Roboto Condensed"/>
              </a:rPr>
              <a:t> </a:t>
            </a:r>
            <a:r>
              <a:rPr lang="en-US" sz="3699" dirty="0" err="1">
                <a:solidFill>
                  <a:srgbClr val="532324"/>
                </a:solidFill>
                <a:latin typeface="Roboto Condensed"/>
              </a:rPr>
              <a:t>nào</a:t>
            </a:r>
            <a:r>
              <a:rPr lang="en-US" sz="3699" dirty="0">
                <a:solidFill>
                  <a:srgbClr val="532324"/>
                </a:solidFill>
                <a:latin typeface="Roboto Condensed"/>
              </a:rPr>
              <a:t> </a:t>
            </a:r>
            <a:r>
              <a:rPr lang="en-US" sz="3699" dirty="0" err="1">
                <a:solidFill>
                  <a:srgbClr val="532324"/>
                </a:solidFill>
                <a:latin typeface="Roboto Condensed"/>
              </a:rPr>
              <a:t>cũng</a:t>
            </a:r>
            <a:r>
              <a:rPr lang="en-US" sz="3699" dirty="0">
                <a:solidFill>
                  <a:srgbClr val="532324"/>
                </a:solidFill>
                <a:latin typeface="Roboto Condensed"/>
              </a:rPr>
              <a:t> </a:t>
            </a:r>
            <a:r>
              <a:rPr lang="en-US" sz="3699" dirty="0" err="1">
                <a:solidFill>
                  <a:srgbClr val="532324"/>
                </a:solidFill>
                <a:latin typeface="Roboto Condensed"/>
              </a:rPr>
              <a:t>có</a:t>
            </a:r>
            <a:r>
              <a:rPr lang="en-US" sz="3699" dirty="0">
                <a:solidFill>
                  <a:srgbClr val="532324"/>
                </a:solidFill>
                <a:latin typeface="Roboto Condensed"/>
              </a:rPr>
              <a:t>.</a:t>
            </a:r>
          </a:p>
        </p:txBody>
      </p:sp>
      <p:sp>
        <p:nvSpPr>
          <p:cNvPr id="20" name="TextBox 20"/>
          <p:cNvSpPr txBox="1"/>
          <p:nvPr/>
        </p:nvSpPr>
        <p:spPr>
          <a:xfrm>
            <a:off x="13633044" y="3808876"/>
            <a:ext cx="3728774" cy="2601270"/>
          </a:xfrm>
          <a:prstGeom prst="rect">
            <a:avLst/>
          </a:prstGeom>
        </p:spPr>
        <p:txBody>
          <a:bodyPr lIns="0" tIns="0" rIns="0" bIns="0" rtlCol="0" anchor="t">
            <a:spAutoFit/>
          </a:bodyPr>
          <a:lstStyle/>
          <a:p>
            <a:pPr algn="ctr">
              <a:lnSpc>
                <a:spcPts val="5179"/>
              </a:lnSpc>
            </a:pPr>
            <a:r>
              <a:rPr lang="en-US" sz="3699" dirty="0" err="1">
                <a:solidFill>
                  <a:srgbClr val="532324"/>
                </a:solidFill>
                <a:latin typeface="Roboto Condensed Bold"/>
              </a:rPr>
              <a:t>Bằng</a:t>
            </a:r>
            <a:r>
              <a:rPr lang="en-US" sz="3699" dirty="0">
                <a:solidFill>
                  <a:srgbClr val="532324"/>
                </a:solidFill>
                <a:latin typeface="Roboto Condensed Bold"/>
              </a:rPr>
              <a:t> </a:t>
            </a:r>
            <a:r>
              <a:rPr lang="en-US" sz="3699" dirty="0" err="1">
                <a:solidFill>
                  <a:srgbClr val="532324"/>
                </a:solidFill>
                <a:latin typeface="Roboto Condensed Bold"/>
              </a:rPr>
              <a:t>chứng</a:t>
            </a:r>
            <a:endParaRPr lang="en-US" sz="3699" dirty="0">
              <a:solidFill>
                <a:srgbClr val="532324"/>
              </a:solidFill>
              <a:latin typeface="Roboto Condensed Bold"/>
            </a:endParaRPr>
          </a:p>
          <a:p>
            <a:pPr algn="ctr">
              <a:lnSpc>
                <a:spcPts val="5179"/>
              </a:lnSpc>
            </a:pPr>
            <a:r>
              <a:rPr lang="en-US" sz="3699" dirty="0">
                <a:solidFill>
                  <a:srgbClr val="532324"/>
                </a:solidFill>
                <a:latin typeface="Roboto Condensed"/>
              </a:rPr>
              <a:t> </a:t>
            </a:r>
            <a:r>
              <a:rPr lang="en-US" sz="3699" dirty="0" err="1">
                <a:solidFill>
                  <a:srgbClr val="532324"/>
                </a:solidFill>
                <a:latin typeface="Roboto Condensed"/>
              </a:rPr>
              <a:t>Kỷ</a:t>
            </a:r>
            <a:r>
              <a:rPr lang="en-US" sz="3699" dirty="0">
                <a:solidFill>
                  <a:srgbClr val="532324"/>
                </a:solidFill>
                <a:latin typeface="Roboto Condensed"/>
              </a:rPr>
              <a:t> </a:t>
            </a:r>
            <a:r>
              <a:rPr lang="en-US" sz="3699" dirty="0" err="1">
                <a:solidFill>
                  <a:srgbClr val="532324"/>
                </a:solidFill>
                <a:latin typeface="Roboto Condensed"/>
              </a:rPr>
              <a:t>Tín</a:t>
            </a:r>
            <a:r>
              <a:rPr lang="en-US" sz="3699" dirty="0">
                <a:solidFill>
                  <a:srgbClr val="532324"/>
                </a:solidFill>
                <a:latin typeface="Roboto Condensed"/>
              </a:rPr>
              <a:t>, Do Vu, </a:t>
            </a:r>
            <a:r>
              <a:rPr lang="en-US" sz="3699" dirty="0" err="1">
                <a:solidFill>
                  <a:srgbClr val="532324"/>
                </a:solidFill>
                <a:latin typeface="Roboto Condensed"/>
              </a:rPr>
              <a:t>Dự</a:t>
            </a:r>
            <a:r>
              <a:rPr lang="en-US" sz="3699" dirty="0">
                <a:solidFill>
                  <a:srgbClr val="532324"/>
                </a:solidFill>
                <a:latin typeface="Roboto Condensed"/>
              </a:rPr>
              <a:t> </a:t>
            </a:r>
            <a:r>
              <a:rPr lang="en-US" sz="3699" dirty="0" err="1">
                <a:solidFill>
                  <a:srgbClr val="532324"/>
                </a:solidFill>
                <a:latin typeface="Roboto Condensed"/>
              </a:rPr>
              <a:t>Nhượng</a:t>
            </a:r>
            <a:r>
              <a:rPr lang="en-US" sz="3699" dirty="0">
                <a:solidFill>
                  <a:srgbClr val="532324"/>
                </a:solidFill>
                <a:latin typeface="Roboto Condensed"/>
              </a:rPr>
              <a:t>, </a:t>
            </a:r>
            <a:r>
              <a:rPr lang="en-US" sz="3699" dirty="0" err="1">
                <a:solidFill>
                  <a:srgbClr val="532324"/>
                </a:solidFill>
                <a:latin typeface="Roboto Condensed"/>
              </a:rPr>
              <a:t>Cốt</a:t>
            </a:r>
            <a:r>
              <a:rPr lang="en-US" sz="3699" dirty="0">
                <a:solidFill>
                  <a:srgbClr val="532324"/>
                </a:solidFill>
                <a:latin typeface="Roboto Condensed"/>
              </a:rPr>
              <a:t> </a:t>
            </a:r>
            <a:r>
              <a:rPr lang="en-US" sz="3699" dirty="0" err="1">
                <a:solidFill>
                  <a:srgbClr val="532324"/>
                </a:solidFill>
                <a:latin typeface="Roboto Condensed"/>
              </a:rPr>
              <a:t>Đãi</a:t>
            </a:r>
            <a:r>
              <a:rPr lang="en-US" sz="3699" dirty="0">
                <a:solidFill>
                  <a:srgbClr val="532324"/>
                </a:solidFill>
                <a:latin typeface="Roboto Condensed"/>
              </a:rPr>
              <a:t> </a:t>
            </a:r>
            <a:r>
              <a:rPr lang="en-US" sz="3699" dirty="0" err="1">
                <a:solidFill>
                  <a:srgbClr val="532324"/>
                </a:solidFill>
                <a:latin typeface="Roboto Condensed"/>
              </a:rPr>
              <a:t>Ngột</a:t>
            </a:r>
            <a:r>
              <a:rPr lang="en-US" sz="3699" dirty="0">
                <a:solidFill>
                  <a:srgbClr val="532324"/>
                </a:solidFill>
                <a:latin typeface="Roboto Condensed"/>
              </a:rPr>
              <a:t> Lang,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par>
                                <p:cTn id="16" presetID="6" presetClass="entr" presetSubtype="16"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2000"/>
                                        <p:tgtEl>
                                          <p:spTgt spid="20"/>
                                        </p:tgtEl>
                                      </p:cBhvr>
                                    </p:animEffect>
                                  </p:childTnLst>
                                </p:cTn>
                              </p:par>
                              <p:par>
                                <p:cTn id="24" presetID="6"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9"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175007"/>
            <a:ext cx="18288000" cy="10285696"/>
          </a:xfrm>
          <a:custGeom>
            <a:avLst/>
            <a:gdLst/>
            <a:ahLst/>
            <a:cxnLst/>
            <a:rect l="l" t="t" r="r" b="b"/>
            <a:pathLst>
              <a:path w="18288000" h="10285696">
                <a:moveTo>
                  <a:pt x="0" y="0"/>
                </a:moveTo>
                <a:lnTo>
                  <a:pt x="18288000" y="0"/>
                </a:lnTo>
                <a:lnTo>
                  <a:pt x="18288000" y="10285697"/>
                </a:lnTo>
                <a:lnTo>
                  <a:pt x="0" y="10285697"/>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320336" y="474529"/>
            <a:ext cx="7785976" cy="2140386"/>
            <a:chOff x="0" y="0"/>
            <a:chExt cx="2050628" cy="563723"/>
          </a:xfrm>
        </p:grpSpPr>
        <p:sp>
          <p:nvSpPr>
            <p:cNvPr id="5" name="Freeform 5"/>
            <p:cNvSpPr/>
            <p:nvPr/>
          </p:nvSpPr>
          <p:spPr>
            <a:xfrm>
              <a:off x="0" y="0"/>
              <a:ext cx="2050628" cy="563723"/>
            </a:xfrm>
            <a:custGeom>
              <a:avLst/>
              <a:gdLst/>
              <a:ahLst/>
              <a:cxnLst/>
              <a:rect l="l" t="t" r="r" b="b"/>
              <a:pathLst>
                <a:path w="2050628" h="563723">
                  <a:moveTo>
                    <a:pt x="32813" y="0"/>
                  </a:moveTo>
                  <a:lnTo>
                    <a:pt x="2017814" y="0"/>
                  </a:lnTo>
                  <a:cubicBezTo>
                    <a:pt x="2035937" y="0"/>
                    <a:pt x="2050628" y="14691"/>
                    <a:pt x="2050628" y="32813"/>
                  </a:cubicBezTo>
                  <a:lnTo>
                    <a:pt x="2050628" y="530910"/>
                  </a:lnTo>
                  <a:cubicBezTo>
                    <a:pt x="2050628" y="549032"/>
                    <a:pt x="2035937" y="563723"/>
                    <a:pt x="2017814" y="563723"/>
                  </a:cubicBezTo>
                  <a:lnTo>
                    <a:pt x="32813" y="563723"/>
                  </a:lnTo>
                  <a:cubicBezTo>
                    <a:pt x="14691" y="563723"/>
                    <a:pt x="0" y="549032"/>
                    <a:pt x="0" y="530910"/>
                  </a:cubicBezTo>
                  <a:lnTo>
                    <a:pt x="0" y="32813"/>
                  </a:lnTo>
                  <a:cubicBezTo>
                    <a:pt x="0" y="14691"/>
                    <a:pt x="14691" y="0"/>
                    <a:pt x="32813"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7" name="TextBox 7"/>
          <p:cNvSpPr txBox="1"/>
          <p:nvPr/>
        </p:nvSpPr>
        <p:spPr>
          <a:xfrm>
            <a:off x="516479" y="952500"/>
            <a:ext cx="7359797" cy="1313515"/>
          </a:xfrm>
          <a:prstGeom prst="rect">
            <a:avLst/>
          </a:prstGeom>
        </p:spPr>
        <p:txBody>
          <a:bodyPr lIns="0" tIns="0" rIns="0" bIns="0" rtlCol="0" anchor="t">
            <a:spAutoFit/>
          </a:bodyPr>
          <a:lstStyle/>
          <a:p>
            <a:pPr algn="ctr">
              <a:lnSpc>
                <a:spcPts val="5301"/>
              </a:lnSpc>
            </a:pPr>
            <a:r>
              <a:rPr lang="en-US" sz="3786" dirty="0" err="1">
                <a:solidFill>
                  <a:srgbClr val="532324"/>
                </a:solidFill>
                <a:latin typeface="Roboto Condensed Bold"/>
              </a:rPr>
              <a:t>Luận</a:t>
            </a:r>
            <a:r>
              <a:rPr lang="en-US" sz="3786" dirty="0">
                <a:solidFill>
                  <a:srgbClr val="532324"/>
                </a:solidFill>
                <a:latin typeface="Roboto Condensed Bold"/>
              </a:rPr>
              <a:t> </a:t>
            </a:r>
            <a:r>
              <a:rPr lang="en-US" sz="3786" dirty="0" err="1">
                <a:solidFill>
                  <a:srgbClr val="532324"/>
                </a:solidFill>
                <a:latin typeface="Roboto Condensed Bold"/>
              </a:rPr>
              <a:t>điểm</a:t>
            </a:r>
            <a:r>
              <a:rPr lang="en-US" sz="3786" dirty="0">
                <a:solidFill>
                  <a:srgbClr val="532324"/>
                </a:solidFill>
                <a:latin typeface="Roboto Condensed Bold"/>
              </a:rPr>
              <a:t> 2: </a:t>
            </a:r>
            <a:r>
              <a:rPr lang="en-US" sz="3786" dirty="0" err="1">
                <a:solidFill>
                  <a:srgbClr val="532324"/>
                </a:solidFill>
                <a:latin typeface="Roboto Condensed"/>
              </a:rPr>
              <a:t>Tội</a:t>
            </a:r>
            <a:r>
              <a:rPr lang="en-US" sz="3786" dirty="0">
                <a:solidFill>
                  <a:srgbClr val="532324"/>
                </a:solidFill>
                <a:latin typeface="Roboto Condensed"/>
              </a:rPr>
              <a:t> </a:t>
            </a:r>
            <a:r>
              <a:rPr lang="en-US" sz="3786" dirty="0" err="1">
                <a:solidFill>
                  <a:srgbClr val="532324"/>
                </a:solidFill>
                <a:latin typeface="Roboto Condensed"/>
              </a:rPr>
              <a:t>ác</a:t>
            </a:r>
            <a:r>
              <a:rPr lang="en-US" sz="3786" dirty="0">
                <a:solidFill>
                  <a:srgbClr val="532324"/>
                </a:solidFill>
                <a:latin typeface="Roboto Condensed"/>
              </a:rPr>
              <a:t> </a:t>
            </a:r>
            <a:r>
              <a:rPr lang="en-US" sz="3786" dirty="0" err="1">
                <a:solidFill>
                  <a:srgbClr val="532324"/>
                </a:solidFill>
                <a:latin typeface="Roboto Condensed"/>
              </a:rPr>
              <a:t>tày</a:t>
            </a:r>
            <a:r>
              <a:rPr lang="en-US" sz="3786" dirty="0">
                <a:solidFill>
                  <a:srgbClr val="532324"/>
                </a:solidFill>
                <a:latin typeface="Roboto Condensed"/>
              </a:rPr>
              <a:t> </a:t>
            </a:r>
            <a:r>
              <a:rPr lang="en-US" sz="3786" dirty="0" err="1">
                <a:solidFill>
                  <a:srgbClr val="532324"/>
                </a:solidFill>
                <a:latin typeface="Roboto Condensed"/>
              </a:rPr>
              <a:t>trời</a:t>
            </a:r>
            <a:r>
              <a:rPr lang="en-US" sz="3786" dirty="0">
                <a:solidFill>
                  <a:srgbClr val="532324"/>
                </a:solidFill>
                <a:latin typeface="Roboto Condensed"/>
              </a:rPr>
              <a:t> </a:t>
            </a:r>
            <a:r>
              <a:rPr lang="en-US" sz="3786" dirty="0" err="1">
                <a:solidFill>
                  <a:srgbClr val="532324"/>
                </a:solidFill>
                <a:latin typeface="Roboto Condensed"/>
              </a:rPr>
              <a:t>của</a:t>
            </a:r>
            <a:r>
              <a:rPr lang="en-US" sz="3786" dirty="0">
                <a:solidFill>
                  <a:srgbClr val="532324"/>
                </a:solidFill>
                <a:latin typeface="Roboto Condensed"/>
              </a:rPr>
              <a:t> </a:t>
            </a:r>
            <a:r>
              <a:rPr lang="en-US" sz="3786" dirty="0" err="1">
                <a:solidFill>
                  <a:srgbClr val="532324"/>
                </a:solidFill>
                <a:latin typeface="Roboto Condensed"/>
              </a:rPr>
              <a:t>quân</a:t>
            </a:r>
            <a:r>
              <a:rPr lang="en-US" sz="3786" dirty="0">
                <a:solidFill>
                  <a:srgbClr val="532324"/>
                </a:solidFill>
                <a:latin typeface="Roboto Condensed"/>
              </a:rPr>
              <a:t> </a:t>
            </a:r>
            <a:r>
              <a:rPr lang="en-US" sz="3786" dirty="0" err="1">
                <a:solidFill>
                  <a:srgbClr val="532324"/>
                </a:solidFill>
                <a:latin typeface="Roboto Condensed"/>
              </a:rPr>
              <a:t>giặc</a:t>
            </a:r>
            <a:r>
              <a:rPr lang="en-US" sz="3786" dirty="0">
                <a:solidFill>
                  <a:srgbClr val="532324"/>
                </a:solidFill>
                <a:latin typeface="Roboto Condensed"/>
              </a:rPr>
              <a:t> </a:t>
            </a:r>
            <a:r>
              <a:rPr lang="en-US" sz="3786" dirty="0" err="1">
                <a:solidFill>
                  <a:srgbClr val="532324"/>
                </a:solidFill>
                <a:latin typeface="Roboto Condensed"/>
              </a:rPr>
              <a:t>khơi</a:t>
            </a:r>
            <a:r>
              <a:rPr lang="en-US" sz="3786" dirty="0">
                <a:solidFill>
                  <a:srgbClr val="532324"/>
                </a:solidFill>
                <a:latin typeface="Roboto Condensed"/>
              </a:rPr>
              <a:t> </a:t>
            </a:r>
            <a:r>
              <a:rPr lang="en-US" sz="3786" dirty="0" err="1">
                <a:solidFill>
                  <a:srgbClr val="532324"/>
                </a:solidFill>
                <a:latin typeface="Roboto Condensed"/>
              </a:rPr>
              <a:t>dậy</a:t>
            </a:r>
            <a:r>
              <a:rPr lang="en-US" sz="3786" dirty="0">
                <a:solidFill>
                  <a:srgbClr val="532324"/>
                </a:solidFill>
                <a:latin typeface="Roboto Condensed"/>
              </a:rPr>
              <a:t> </a:t>
            </a:r>
            <a:r>
              <a:rPr lang="en-US" sz="3786" dirty="0" err="1">
                <a:solidFill>
                  <a:srgbClr val="532324"/>
                </a:solidFill>
                <a:latin typeface="Roboto Condensed"/>
              </a:rPr>
              <a:t>lòng</a:t>
            </a:r>
            <a:r>
              <a:rPr lang="en-US" sz="3786" dirty="0">
                <a:solidFill>
                  <a:srgbClr val="532324"/>
                </a:solidFill>
                <a:latin typeface="Roboto Condensed"/>
              </a:rPr>
              <a:t> </a:t>
            </a:r>
            <a:r>
              <a:rPr lang="en-US" sz="3786" dirty="0" err="1">
                <a:solidFill>
                  <a:srgbClr val="532324"/>
                </a:solidFill>
                <a:latin typeface="Roboto Condensed"/>
              </a:rPr>
              <a:t>căm</a:t>
            </a:r>
            <a:r>
              <a:rPr lang="en-US" sz="3786" dirty="0">
                <a:solidFill>
                  <a:srgbClr val="532324"/>
                </a:solidFill>
                <a:latin typeface="Roboto Condensed"/>
              </a:rPr>
              <a:t> </a:t>
            </a:r>
            <a:r>
              <a:rPr lang="en-US" sz="3786" dirty="0" err="1">
                <a:solidFill>
                  <a:srgbClr val="532324"/>
                </a:solidFill>
                <a:latin typeface="Roboto Condensed"/>
              </a:rPr>
              <a:t>thù</a:t>
            </a:r>
            <a:r>
              <a:rPr lang="en-US" sz="3786" dirty="0">
                <a:solidFill>
                  <a:srgbClr val="532324"/>
                </a:solidFill>
                <a:latin typeface="Roboto Condensed"/>
              </a:rPr>
              <a:t> </a:t>
            </a:r>
            <a:r>
              <a:rPr lang="en-US" sz="3786" dirty="0" err="1">
                <a:solidFill>
                  <a:srgbClr val="532324"/>
                </a:solidFill>
                <a:latin typeface="Roboto Condensed"/>
              </a:rPr>
              <a:t>sôi</a:t>
            </a:r>
            <a:r>
              <a:rPr lang="en-US" sz="3786" dirty="0">
                <a:solidFill>
                  <a:srgbClr val="532324"/>
                </a:solidFill>
                <a:latin typeface="Roboto Condensed"/>
              </a:rPr>
              <a:t> </a:t>
            </a:r>
            <a:r>
              <a:rPr lang="en-US" sz="3786" dirty="0" err="1">
                <a:solidFill>
                  <a:srgbClr val="532324"/>
                </a:solidFill>
                <a:latin typeface="Roboto Condensed"/>
              </a:rPr>
              <a:t>sục</a:t>
            </a:r>
            <a:r>
              <a:rPr lang="en-US" sz="3786" dirty="0">
                <a:solidFill>
                  <a:srgbClr val="532324"/>
                </a:solidFill>
                <a:latin typeface="Roboto Condensed"/>
              </a:rPr>
              <a:t>.</a:t>
            </a:r>
          </a:p>
        </p:txBody>
      </p:sp>
      <p:grpSp>
        <p:nvGrpSpPr>
          <p:cNvPr id="8" name="Group 8"/>
          <p:cNvGrpSpPr>
            <a:grpSpLocks noChangeAspect="1"/>
          </p:cNvGrpSpPr>
          <p:nvPr/>
        </p:nvGrpSpPr>
        <p:grpSpPr>
          <a:xfrm>
            <a:off x="-2772489" y="3251364"/>
            <a:ext cx="11261026" cy="8260130"/>
            <a:chOff x="0" y="0"/>
            <a:chExt cx="4198620" cy="3079750"/>
          </a:xfrm>
        </p:grpSpPr>
        <p:sp>
          <p:nvSpPr>
            <p:cNvPr id="9" name="Freeform 9"/>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3"/>
              <a:stretch>
                <a:fillRect l="-2358" r="-2358"/>
              </a:stretch>
            </a:blipFill>
          </p:spPr>
          <p:txBody>
            <a:bodyPr/>
            <a:lstStyle/>
            <a:p>
              <a:endParaRPr lang="en-US"/>
            </a:p>
          </p:txBody>
        </p:sp>
      </p:grpSp>
      <p:sp>
        <p:nvSpPr>
          <p:cNvPr id="10" name="Freeform 10"/>
          <p:cNvSpPr/>
          <p:nvPr/>
        </p:nvSpPr>
        <p:spPr>
          <a:xfrm>
            <a:off x="8488537" y="642536"/>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1" name="Group 11"/>
          <p:cNvGrpSpPr/>
          <p:nvPr/>
        </p:nvGrpSpPr>
        <p:grpSpPr>
          <a:xfrm>
            <a:off x="9144000" y="2616399"/>
            <a:ext cx="8115300" cy="2140386"/>
            <a:chOff x="0" y="0"/>
            <a:chExt cx="2137363" cy="563723"/>
          </a:xfrm>
        </p:grpSpPr>
        <p:sp>
          <p:nvSpPr>
            <p:cNvPr id="12" name="Freeform 12"/>
            <p:cNvSpPr/>
            <p:nvPr/>
          </p:nvSpPr>
          <p:spPr>
            <a:xfrm>
              <a:off x="0" y="0"/>
              <a:ext cx="2137363" cy="563723"/>
            </a:xfrm>
            <a:custGeom>
              <a:avLst/>
              <a:gdLst/>
              <a:ahLst/>
              <a:cxnLst/>
              <a:rect l="l" t="t" r="r" b="b"/>
              <a:pathLst>
                <a:path w="2137363" h="563723">
                  <a:moveTo>
                    <a:pt x="31482" y="0"/>
                  </a:moveTo>
                  <a:lnTo>
                    <a:pt x="2105881" y="0"/>
                  </a:lnTo>
                  <a:cubicBezTo>
                    <a:pt x="2114231" y="0"/>
                    <a:pt x="2122238" y="3317"/>
                    <a:pt x="2128142" y="9221"/>
                  </a:cubicBezTo>
                  <a:cubicBezTo>
                    <a:pt x="2134046" y="15125"/>
                    <a:pt x="2137363" y="23132"/>
                    <a:pt x="2137363" y="31482"/>
                  </a:cubicBezTo>
                  <a:lnTo>
                    <a:pt x="2137363" y="532241"/>
                  </a:lnTo>
                  <a:cubicBezTo>
                    <a:pt x="2137363" y="549628"/>
                    <a:pt x="2123268" y="563723"/>
                    <a:pt x="2105881" y="563723"/>
                  </a:cubicBezTo>
                  <a:lnTo>
                    <a:pt x="31482" y="563723"/>
                  </a:lnTo>
                  <a:cubicBezTo>
                    <a:pt x="23132" y="563723"/>
                    <a:pt x="15125" y="560406"/>
                    <a:pt x="9221" y="554502"/>
                  </a:cubicBezTo>
                  <a:cubicBezTo>
                    <a:pt x="3317" y="548598"/>
                    <a:pt x="0" y="540591"/>
                    <a:pt x="0" y="532241"/>
                  </a:cubicBezTo>
                  <a:lnTo>
                    <a:pt x="0" y="31482"/>
                  </a:lnTo>
                  <a:cubicBezTo>
                    <a:pt x="0" y="14095"/>
                    <a:pt x="14095" y="0"/>
                    <a:pt x="31482"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grpSp>
        <p:nvGrpSpPr>
          <p:cNvPr id="14" name="Group 14"/>
          <p:cNvGrpSpPr/>
          <p:nvPr/>
        </p:nvGrpSpPr>
        <p:grpSpPr>
          <a:xfrm>
            <a:off x="9144000" y="5223510"/>
            <a:ext cx="8267700" cy="4271485"/>
            <a:chOff x="0" y="0"/>
            <a:chExt cx="2177501" cy="1125000"/>
          </a:xfrm>
        </p:grpSpPr>
        <p:sp>
          <p:nvSpPr>
            <p:cNvPr id="15" name="Freeform 15"/>
            <p:cNvSpPr/>
            <p:nvPr/>
          </p:nvSpPr>
          <p:spPr>
            <a:xfrm>
              <a:off x="0" y="0"/>
              <a:ext cx="2177501" cy="1125000"/>
            </a:xfrm>
            <a:custGeom>
              <a:avLst/>
              <a:gdLst/>
              <a:ahLst/>
              <a:cxnLst/>
              <a:rect l="l" t="t" r="r" b="b"/>
              <a:pathLst>
                <a:path w="2177501" h="1125000">
                  <a:moveTo>
                    <a:pt x="30901" y="0"/>
                  </a:moveTo>
                  <a:lnTo>
                    <a:pt x="2146600" y="0"/>
                  </a:lnTo>
                  <a:cubicBezTo>
                    <a:pt x="2154795" y="0"/>
                    <a:pt x="2162655" y="3256"/>
                    <a:pt x="2168450" y="9051"/>
                  </a:cubicBezTo>
                  <a:cubicBezTo>
                    <a:pt x="2174246" y="14846"/>
                    <a:pt x="2177501" y="22706"/>
                    <a:pt x="2177501" y="30901"/>
                  </a:cubicBezTo>
                  <a:lnTo>
                    <a:pt x="2177501" y="1094099"/>
                  </a:lnTo>
                  <a:cubicBezTo>
                    <a:pt x="2177501" y="1102294"/>
                    <a:pt x="2174246" y="1110154"/>
                    <a:pt x="2168450" y="1115949"/>
                  </a:cubicBezTo>
                  <a:cubicBezTo>
                    <a:pt x="2162655" y="1121744"/>
                    <a:pt x="2154795" y="1125000"/>
                    <a:pt x="2146600" y="1125000"/>
                  </a:cubicBezTo>
                  <a:lnTo>
                    <a:pt x="30901" y="1125000"/>
                  </a:lnTo>
                  <a:cubicBezTo>
                    <a:pt x="22706" y="1125000"/>
                    <a:pt x="14846" y="1121744"/>
                    <a:pt x="9051" y="1115949"/>
                  </a:cubicBezTo>
                  <a:cubicBezTo>
                    <a:pt x="3256" y="1110154"/>
                    <a:pt x="0" y="1102294"/>
                    <a:pt x="0" y="1094099"/>
                  </a:cubicBezTo>
                  <a:lnTo>
                    <a:pt x="0" y="30901"/>
                  </a:lnTo>
                  <a:cubicBezTo>
                    <a:pt x="0" y="22706"/>
                    <a:pt x="3256" y="14846"/>
                    <a:pt x="9051" y="9051"/>
                  </a:cubicBezTo>
                  <a:cubicBezTo>
                    <a:pt x="14846" y="3256"/>
                    <a:pt x="22706" y="0"/>
                    <a:pt x="30901"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17" name="TextBox 17"/>
          <p:cNvSpPr txBox="1"/>
          <p:nvPr/>
        </p:nvSpPr>
        <p:spPr>
          <a:xfrm>
            <a:off x="9286240" y="2717981"/>
            <a:ext cx="7752589" cy="1792442"/>
          </a:xfrm>
          <a:prstGeom prst="rect">
            <a:avLst/>
          </a:prstGeom>
        </p:spPr>
        <p:txBody>
          <a:bodyPr lIns="0" tIns="0" rIns="0" bIns="0" rtlCol="0" anchor="t">
            <a:spAutoFit/>
          </a:bodyPr>
          <a:lstStyle/>
          <a:p>
            <a:pPr algn="ctr">
              <a:lnSpc>
                <a:spcPts val="4550"/>
              </a:lnSpc>
            </a:pPr>
            <a:r>
              <a:rPr lang="en-US" sz="3500" dirty="0" err="1">
                <a:solidFill>
                  <a:srgbClr val="532324"/>
                </a:solidFill>
                <a:latin typeface="Roboto Condensed Bold"/>
              </a:rPr>
              <a:t>Lí</a:t>
            </a:r>
            <a:r>
              <a:rPr lang="en-US" sz="3500" dirty="0">
                <a:solidFill>
                  <a:srgbClr val="532324"/>
                </a:solidFill>
                <a:latin typeface="Roboto Condensed Bold"/>
              </a:rPr>
              <a:t> </a:t>
            </a:r>
            <a:r>
              <a:rPr lang="en-US" sz="3500" dirty="0" err="1">
                <a:solidFill>
                  <a:srgbClr val="532324"/>
                </a:solidFill>
                <a:latin typeface="Roboto Condensed Bold"/>
              </a:rPr>
              <a:t>lẽ</a:t>
            </a:r>
            <a:endParaRPr lang="en-US" sz="3500" dirty="0">
              <a:solidFill>
                <a:srgbClr val="532324"/>
              </a:solidFill>
              <a:latin typeface="Roboto Condensed Bold"/>
            </a:endParaRPr>
          </a:p>
          <a:p>
            <a:pPr algn="ctr">
              <a:lnSpc>
                <a:spcPts val="4810"/>
              </a:lnSpc>
            </a:pPr>
            <a:r>
              <a:rPr lang="en-US" sz="3700" dirty="0">
                <a:solidFill>
                  <a:srgbClr val="532324"/>
                </a:solidFill>
                <a:latin typeface="Roboto Condensed"/>
              </a:rPr>
              <a:t> Ta </a:t>
            </a:r>
            <a:r>
              <a:rPr lang="en-US" sz="3700" dirty="0" err="1">
                <a:solidFill>
                  <a:srgbClr val="532324"/>
                </a:solidFill>
                <a:latin typeface="Roboto Condensed"/>
              </a:rPr>
              <a:t>cùng</a:t>
            </a:r>
            <a:r>
              <a:rPr lang="en-US" sz="3700" dirty="0">
                <a:solidFill>
                  <a:srgbClr val="532324"/>
                </a:solidFill>
                <a:latin typeface="Roboto Condensed"/>
              </a:rPr>
              <a:t> </a:t>
            </a:r>
            <a:r>
              <a:rPr lang="en-US" sz="3700" dirty="0" err="1">
                <a:solidFill>
                  <a:srgbClr val="532324"/>
                </a:solidFill>
                <a:latin typeface="Roboto Condensed"/>
              </a:rPr>
              <a:t>các</a:t>
            </a:r>
            <a:r>
              <a:rPr lang="en-US" sz="3700" dirty="0">
                <a:solidFill>
                  <a:srgbClr val="532324"/>
                </a:solidFill>
                <a:latin typeface="Roboto Condensed"/>
              </a:rPr>
              <a:t> </a:t>
            </a:r>
            <a:r>
              <a:rPr lang="en-US" sz="3700" dirty="0" err="1">
                <a:solidFill>
                  <a:srgbClr val="532324"/>
                </a:solidFill>
                <a:latin typeface="Roboto Condensed"/>
              </a:rPr>
              <a:t>ngươi</a:t>
            </a:r>
            <a:r>
              <a:rPr lang="en-US" sz="3700" dirty="0">
                <a:solidFill>
                  <a:srgbClr val="532324"/>
                </a:solidFill>
                <a:latin typeface="Roboto Condensed"/>
              </a:rPr>
              <a:t> </a:t>
            </a:r>
            <a:r>
              <a:rPr lang="en-US" sz="3700" dirty="0" err="1">
                <a:solidFill>
                  <a:srgbClr val="532324"/>
                </a:solidFill>
                <a:latin typeface="Roboto Condensed"/>
              </a:rPr>
              <a:t>sinh</a:t>
            </a:r>
            <a:r>
              <a:rPr lang="en-US" sz="3700" dirty="0">
                <a:solidFill>
                  <a:srgbClr val="532324"/>
                </a:solidFill>
                <a:latin typeface="Roboto Condensed"/>
              </a:rPr>
              <a:t> </a:t>
            </a:r>
            <a:r>
              <a:rPr lang="en-US" sz="3700" dirty="0" err="1">
                <a:solidFill>
                  <a:srgbClr val="532324"/>
                </a:solidFill>
                <a:latin typeface="Roboto Condensed"/>
              </a:rPr>
              <a:t>phải</a:t>
            </a:r>
            <a:r>
              <a:rPr lang="en-US" sz="3700" dirty="0">
                <a:solidFill>
                  <a:srgbClr val="532324"/>
                </a:solidFill>
                <a:latin typeface="Roboto Condensed"/>
              </a:rPr>
              <a:t> </a:t>
            </a:r>
            <a:r>
              <a:rPr lang="en-US" sz="3700" dirty="0" err="1">
                <a:solidFill>
                  <a:srgbClr val="532324"/>
                </a:solidFill>
                <a:latin typeface="Roboto Condensed"/>
              </a:rPr>
              <a:t>thời</a:t>
            </a:r>
            <a:r>
              <a:rPr lang="en-US" sz="3700" dirty="0">
                <a:solidFill>
                  <a:srgbClr val="532324"/>
                </a:solidFill>
                <a:latin typeface="Roboto Condensed"/>
              </a:rPr>
              <a:t> </a:t>
            </a:r>
          </a:p>
          <a:p>
            <a:pPr algn="ctr">
              <a:lnSpc>
                <a:spcPts val="4810"/>
              </a:lnSpc>
            </a:pPr>
            <a:r>
              <a:rPr lang="en-US" sz="3700" dirty="0" err="1">
                <a:solidFill>
                  <a:srgbClr val="532324"/>
                </a:solidFill>
                <a:latin typeface="Roboto Condensed"/>
              </a:rPr>
              <a:t>loạn</a:t>
            </a:r>
            <a:r>
              <a:rPr lang="en-US" sz="3700" dirty="0">
                <a:solidFill>
                  <a:srgbClr val="532324"/>
                </a:solidFill>
                <a:latin typeface="Roboto Condensed"/>
              </a:rPr>
              <a:t> </a:t>
            </a:r>
            <a:r>
              <a:rPr lang="en-US" sz="3700" dirty="0" err="1">
                <a:solidFill>
                  <a:srgbClr val="532324"/>
                </a:solidFill>
                <a:latin typeface="Roboto Condensed"/>
              </a:rPr>
              <a:t>lạc</a:t>
            </a:r>
            <a:r>
              <a:rPr lang="en-US" sz="3700" dirty="0">
                <a:solidFill>
                  <a:srgbClr val="532324"/>
                </a:solidFill>
                <a:latin typeface="Roboto Condensed"/>
              </a:rPr>
              <a:t>, </a:t>
            </a:r>
            <a:r>
              <a:rPr lang="en-US" sz="3700" dirty="0" err="1">
                <a:solidFill>
                  <a:srgbClr val="532324"/>
                </a:solidFill>
                <a:latin typeface="Roboto Condensed"/>
              </a:rPr>
              <a:t>lớn</a:t>
            </a:r>
            <a:r>
              <a:rPr lang="en-US" sz="3700" dirty="0">
                <a:solidFill>
                  <a:srgbClr val="532324"/>
                </a:solidFill>
                <a:latin typeface="Roboto Condensed"/>
              </a:rPr>
              <a:t> </a:t>
            </a:r>
            <a:r>
              <a:rPr lang="en-US" sz="3700" dirty="0" err="1">
                <a:solidFill>
                  <a:srgbClr val="532324"/>
                </a:solidFill>
                <a:latin typeface="Roboto Condensed"/>
              </a:rPr>
              <a:t>gặp</a:t>
            </a:r>
            <a:r>
              <a:rPr lang="en-US" sz="3700" dirty="0">
                <a:solidFill>
                  <a:srgbClr val="532324"/>
                </a:solidFill>
                <a:latin typeface="Roboto Condensed"/>
              </a:rPr>
              <a:t> </a:t>
            </a:r>
            <a:r>
              <a:rPr lang="en-US" sz="3700" dirty="0" err="1">
                <a:solidFill>
                  <a:srgbClr val="532324"/>
                </a:solidFill>
                <a:latin typeface="Roboto Condensed"/>
              </a:rPr>
              <a:t>buổi</a:t>
            </a:r>
            <a:r>
              <a:rPr lang="en-US" sz="3700" dirty="0">
                <a:solidFill>
                  <a:srgbClr val="532324"/>
                </a:solidFill>
                <a:latin typeface="Roboto Condensed"/>
              </a:rPr>
              <a:t> </a:t>
            </a:r>
            <a:r>
              <a:rPr lang="en-US" sz="3700" dirty="0" err="1">
                <a:solidFill>
                  <a:srgbClr val="532324"/>
                </a:solidFill>
                <a:latin typeface="Roboto Condensed"/>
              </a:rPr>
              <a:t>gian</a:t>
            </a:r>
            <a:r>
              <a:rPr lang="en-US" sz="3700" dirty="0">
                <a:solidFill>
                  <a:srgbClr val="532324"/>
                </a:solidFill>
                <a:latin typeface="Roboto Condensed"/>
              </a:rPr>
              <a:t> nan.</a:t>
            </a:r>
          </a:p>
        </p:txBody>
      </p:sp>
      <p:sp>
        <p:nvSpPr>
          <p:cNvPr id="18" name="TextBox 18"/>
          <p:cNvSpPr txBox="1"/>
          <p:nvPr/>
        </p:nvSpPr>
        <p:spPr>
          <a:xfrm>
            <a:off x="9466270" y="5507806"/>
            <a:ext cx="7572559" cy="3432175"/>
          </a:xfrm>
          <a:prstGeom prst="rect">
            <a:avLst/>
          </a:prstGeom>
        </p:spPr>
        <p:txBody>
          <a:bodyPr lIns="0" tIns="0" rIns="0" bIns="0" rtlCol="0" anchor="t">
            <a:spAutoFit/>
          </a:bodyPr>
          <a:lstStyle/>
          <a:p>
            <a:pPr algn="ctr">
              <a:lnSpc>
                <a:spcPts val="4550"/>
              </a:lnSpc>
            </a:pPr>
            <a:r>
              <a:rPr lang="en-US" sz="3500" dirty="0" err="1">
                <a:solidFill>
                  <a:srgbClr val="532324"/>
                </a:solidFill>
                <a:latin typeface="Roboto Condensed Bold"/>
              </a:rPr>
              <a:t>Bằng</a:t>
            </a:r>
            <a:r>
              <a:rPr lang="en-US" sz="3500" dirty="0">
                <a:solidFill>
                  <a:srgbClr val="532324"/>
                </a:solidFill>
                <a:latin typeface="Roboto Condensed Bold"/>
              </a:rPr>
              <a:t> </a:t>
            </a:r>
            <a:r>
              <a:rPr lang="en-US" sz="3500" dirty="0" err="1">
                <a:solidFill>
                  <a:srgbClr val="532324"/>
                </a:solidFill>
                <a:latin typeface="Roboto Condensed Bold"/>
              </a:rPr>
              <a:t>chứng</a:t>
            </a:r>
            <a:endParaRPr lang="en-US" sz="3500" dirty="0">
              <a:solidFill>
                <a:srgbClr val="532324"/>
              </a:solidFill>
              <a:latin typeface="Roboto Condensed Bold"/>
            </a:endParaRPr>
          </a:p>
          <a:p>
            <a:pPr algn="just">
              <a:lnSpc>
                <a:spcPts val="4550"/>
              </a:lnSpc>
            </a:pPr>
            <a:r>
              <a:rPr lang="en-US" sz="3500" dirty="0">
                <a:solidFill>
                  <a:srgbClr val="532324"/>
                </a:solidFill>
                <a:latin typeface="Roboto Condensed"/>
              </a:rPr>
              <a:t>+ </a:t>
            </a:r>
            <a:r>
              <a:rPr lang="en-US" sz="3500" dirty="0" err="1">
                <a:solidFill>
                  <a:srgbClr val="532324"/>
                </a:solidFill>
                <a:latin typeface="Roboto Condensed"/>
              </a:rPr>
              <a:t>Sứ</a:t>
            </a:r>
            <a:r>
              <a:rPr lang="en-US" sz="3500" dirty="0">
                <a:solidFill>
                  <a:srgbClr val="532324"/>
                </a:solidFill>
                <a:latin typeface="Roboto Condensed"/>
              </a:rPr>
              <a:t> </a:t>
            </a:r>
            <a:r>
              <a:rPr lang="en-US" sz="3500" dirty="0" err="1">
                <a:solidFill>
                  <a:srgbClr val="532324"/>
                </a:solidFill>
                <a:latin typeface="Roboto Condensed"/>
              </a:rPr>
              <a:t>giặc</a:t>
            </a:r>
            <a:r>
              <a:rPr lang="en-US" sz="3500" dirty="0">
                <a:solidFill>
                  <a:srgbClr val="532324"/>
                </a:solidFill>
                <a:latin typeface="Roboto Condensed"/>
              </a:rPr>
              <a:t> </a:t>
            </a:r>
            <a:r>
              <a:rPr lang="en-US" sz="3500" dirty="0" err="1">
                <a:solidFill>
                  <a:srgbClr val="532324"/>
                </a:solidFill>
                <a:latin typeface="Roboto Condensed"/>
              </a:rPr>
              <a:t>đi</a:t>
            </a:r>
            <a:r>
              <a:rPr lang="en-US" sz="3500" dirty="0">
                <a:solidFill>
                  <a:srgbClr val="532324"/>
                </a:solidFill>
                <a:latin typeface="Roboto Condensed"/>
              </a:rPr>
              <a:t> </a:t>
            </a:r>
            <a:r>
              <a:rPr lang="en-US" sz="3500" dirty="0" err="1">
                <a:solidFill>
                  <a:srgbClr val="532324"/>
                </a:solidFill>
                <a:latin typeface="Roboto Condensed"/>
              </a:rPr>
              <a:t>lại</a:t>
            </a:r>
            <a:r>
              <a:rPr lang="en-US" sz="3500" dirty="0">
                <a:solidFill>
                  <a:srgbClr val="532324"/>
                </a:solidFill>
                <a:latin typeface="Roboto Condensed"/>
              </a:rPr>
              <a:t> </a:t>
            </a:r>
            <a:r>
              <a:rPr lang="en-US" sz="3500" dirty="0" err="1">
                <a:solidFill>
                  <a:srgbClr val="532324"/>
                </a:solidFill>
                <a:latin typeface="Roboto Condensed"/>
              </a:rPr>
              <a:t>nghênh</a:t>
            </a:r>
            <a:r>
              <a:rPr lang="en-US" sz="3500" dirty="0">
                <a:solidFill>
                  <a:srgbClr val="532324"/>
                </a:solidFill>
                <a:latin typeface="Roboto Condensed"/>
              </a:rPr>
              <a:t> </a:t>
            </a:r>
            <a:r>
              <a:rPr lang="en-US" sz="3500" dirty="0" err="1">
                <a:solidFill>
                  <a:srgbClr val="532324"/>
                </a:solidFill>
                <a:latin typeface="Roboto Condensed"/>
              </a:rPr>
              <a:t>ngang</a:t>
            </a:r>
            <a:r>
              <a:rPr lang="en-US" sz="3500" dirty="0">
                <a:solidFill>
                  <a:srgbClr val="532324"/>
                </a:solidFill>
                <a:latin typeface="Roboto Condensed"/>
              </a:rPr>
              <a:t>, </a:t>
            </a:r>
            <a:r>
              <a:rPr lang="en-US" sz="3500" dirty="0" err="1">
                <a:solidFill>
                  <a:srgbClr val="532324"/>
                </a:solidFill>
                <a:latin typeface="Roboto Condensed"/>
              </a:rPr>
              <a:t>uốn</a:t>
            </a:r>
            <a:r>
              <a:rPr lang="en-US" sz="3500" dirty="0">
                <a:solidFill>
                  <a:srgbClr val="532324"/>
                </a:solidFill>
                <a:latin typeface="Roboto Condensed"/>
              </a:rPr>
              <a:t> </a:t>
            </a:r>
            <a:r>
              <a:rPr lang="en-US" sz="3500" dirty="0" err="1">
                <a:solidFill>
                  <a:srgbClr val="532324"/>
                </a:solidFill>
                <a:latin typeface="Roboto Condensed"/>
              </a:rPr>
              <a:t>lưỡi</a:t>
            </a:r>
            <a:r>
              <a:rPr lang="en-US" sz="3500" dirty="0">
                <a:solidFill>
                  <a:srgbClr val="532324"/>
                </a:solidFill>
                <a:latin typeface="Roboto Condensed"/>
              </a:rPr>
              <a:t> </a:t>
            </a:r>
            <a:r>
              <a:rPr lang="en-US" sz="3500" dirty="0" err="1">
                <a:solidFill>
                  <a:srgbClr val="532324"/>
                </a:solidFill>
                <a:latin typeface="Roboto Condensed"/>
              </a:rPr>
              <a:t>cú</a:t>
            </a:r>
            <a:r>
              <a:rPr lang="en-US" sz="3500" dirty="0">
                <a:solidFill>
                  <a:srgbClr val="532324"/>
                </a:solidFill>
                <a:latin typeface="Roboto Condensed"/>
              </a:rPr>
              <a:t> </a:t>
            </a:r>
            <a:r>
              <a:rPr lang="en-US" sz="3500" dirty="0" err="1">
                <a:solidFill>
                  <a:srgbClr val="532324"/>
                </a:solidFill>
                <a:latin typeface="Roboto Condensed"/>
              </a:rPr>
              <a:t>diều</a:t>
            </a:r>
            <a:r>
              <a:rPr lang="en-US" sz="3500" dirty="0">
                <a:solidFill>
                  <a:srgbClr val="532324"/>
                </a:solidFill>
                <a:latin typeface="Roboto Condensed"/>
              </a:rPr>
              <a:t> </a:t>
            </a:r>
            <a:r>
              <a:rPr lang="en-US" sz="3500" dirty="0" err="1">
                <a:solidFill>
                  <a:srgbClr val="532324"/>
                </a:solidFill>
                <a:latin typeface="Roboto Condensed"/>
              </a:rPr>
              <a:t>sỉ</a:t>
            </a:r>
            <a:r>
              <a:rPr lang="en-US" sz="3500" dirty="0">
                <a:solidFill>
                  <a:srgbClr val="532324"/>
                </a:solidFill>
                <a:latin typeface="Roboto Condensed"/>
              </a:rPr>
              <a:t> </a:t>
            </a:r>
            <a:r>
              <a:rPr lang="en-US" sz="3500" dirty="0" err="1">
                <a:solidFill>
                  <a:srgbClr val="532324"/>
                </a:solidFill>
                <a:latin typeface="Roboto Condensed"/>
              </a:rPr>
              <a:t>mắng</a:t>
            </a:r>
            <a:r>
              <a:rPr lang="en-US" sz="3500" dirty="0">
                <a:solidFill>
                  <a:srgbClr val="532324"/>
                </a:solidFill>
                <a:latin typeface="Roboto Condensed"/>
              </a:rPr>
              <a:t> </a:t>
            </a:r>
            <a:r>
              <a:rPr lang="en-US" sz="3500" dirty="0" err="1">
                <a:solidFill>
                  <a:srgbClr val="532324"/>
                </a:solidFill>
                <a:latin typeface="Roboto Condensed"/>
              </a:rPr>
              <a:t>triều</a:t>
            </a:r>
            <a:r>
              <a:rPr lang="en-US" sz="3500" dirty="0">
                <a:solidFill>
                  <a:srgbClr val="532324"/>
                </a:solidFill>
                <a:latin typeface="Roboto Condensed"/>
              </a:rPr>
              <a:t> </a:t>
            </a:r>
            <a:r>
              <a:rPr lang="en-US" sz="3500" dirty="0" err="1">
                <a:solidFill>
                  <a:srgbClr val="532324"/>
                </a:solidFill>
                <a:latin typeface="Roboto Condensed"/>
              </a:rPr>
              <a:t>đình</a:t>
            </a:r>
            <a:r>
              <a:rPr lang="en-US" sz="3500" dirty="0">
                <a:solidFill>
                  <a:srgbClr val="532324"/>
                </a:solidFill>
                <a:latin typeface="Roboto Condensed"/>
              </a:rPr>
              <a:t>, </a:t>
            </a:r>
            <a:r>
              <a:rPr lang="en-US" sz="3500" dirty="0" err="1">
                <a:solidFill>
                  <a:srgbClr val="532324"/>
                </a:solidFill>
                <a:latin typeface="Roboto Condensed"/>
              </a:rPr>
              <a:t>thân</a:t>
            </a:r>
            <a:r>
              <a:rPr lang="en-US" sz="3500" dirty="0">
                <a:solidFill>
                  <a:srgbClr val="532324"/>
                </a:solidFill>
                <a:latin typeface="Roboto Condensed"/>
              </a:rPr>
              <a:t> </a:t>
            </a:r>
            <a:r>
              <a:rPr lang="en-US" sz="3500" dirty="0" err="1">
                <a:solidFill>
                  <a:srgbClr val="532324"/>
                </a:solidFill>
                <a:latin typeface="Roboto Condensed"/>
              </a:rPr>
              <a:t>dê</a:t>
            </a:r>
            <a:r>
              <a:rPr lang="en-US" sz="3500" dirty="0">
                <a:solidFill>
                  <a:srgbClr val="532324"/>
                </a:solidFill>
                <a:latin typeface="Roboto Condensed"/>
              </a:rPr>
              <a:t> </a:t>
            </a:r>
            <a:r>
              <a:rPr lang="en-US" sz="3500" dirty="0" err="1">
                <a:solidFill>
                  <a:srgbClr val="532324"/>
                </a:solidFill>
                <a:latin typeface="Roboto Condensed"/>
              </a:rPr>
              <a:t>chó</a:t>
            </a:r>
            <a:r>
              <a:rPr lang="en-US" sz="3500" dirty="0">
                <a:solidFill>
                  <a:srgbClr val="532324"/>
                </a:solidFill>
                <a:latin typeface="Roboto Condensed"/>
              </a:rPr>
              <a:t> </a:t>
            </a:r>
            <a:r>
              <a:rPr lang="en-US" sz="3500" dirty="0" err="1">
                <a:solidFill>
                  <a:srgbClr val="532324"/>
                </a:solidFill>
                <a:latin typeface="Roboto Condensed"/>
              </a:rPr>
              <a:t>bắt</a:t>
            </a:r>
            <a:r>
              <a:rPr lang="en-US" sz="3500" dirty="0">
                <a:solidFill>
                  <a:srgbClr val="532324"/>
                </a:solidFill>
                <a:latin typeface="Roboto Condensed"/>
              </a:rPr>
              <a:t> </a:t>
            </a:r>
            <a:r>
              <a:rPr lang="en-US" sz="3500" dirty="0" err="1">
                <a:solidFill>
                  <a:srgbClr val="532324"/>
                </a:solidFill>
                <a:latin typeface="Roboto Condensed"/>
              </a:rPr>
              <a:t>nạt</a:t>
            </a:r>
            <a:r>
              <a:rPr lang="en-US" sz="3500" dirty="0">
                <a:solidFill>
                  <a:srgbClr val="532324"/>
                </a:solidFill>
                <a:latin typeface="Roboto Condensed"/>
              </a:rPr>
              <a:t> </a:t>
            </a:r>
            <a:r>
              <a:rPr lang="en-US" sz="3500" dirty="0" err="1">
                <a:solidFill>
                  <a:srgbClr val="532324"/>
                </a:solidFill>
                <a:latin typeface="Roboto Condensed"/>
              </a:rPr>
              <a:t>tể</a:t>
            </a:r>
            <a:r>
              <a:rPr lang="en-US" sz="3500" dirty="0">
                <a:solidFill>
                  <a:srgbClr val="532324"/>
                </a:solidFill>
                <a:latin typeface="Roboto Condensed"/>
              </a:rPr>
              <a:t> </a:t>
            </a:r>
            <a:r>
              <a:rPr lang="en-US" sz="3500" dirty="0" err="1">
                <a:solidFill>
                  <a:srgbClr val="532324"/>
                </a:solidFill>
                <a:latin typeface="Roboto Condensed"/>
              </a:rPr>
              <a:t>phụ</a:t>
            </a:r>
            <a:r>
              <a:rPr lang="en-US" sz="3500" dirty="0">
                <a:solidFill>
                  <a:srgbClr val="532324"/>
                </a:solidFill>
                <a:latin typeface="Roboto Condensed"/>
              </a:rPr>
              <a:t>, </a:t>
            </a:r>
            <a:r>
              <a:rPr lang="en-US" sz="3500" dirty="0" err="1">
                <a:solidFill>
                  <a:srgbClr val="532324"/>
                </a:solidFill>
                <a:latin typeface="Roboto Condensed"/>
              </a:rPr>
              <a:t>đòi</a:t>
            </a:r>
            <a:r>
              <a:rPr lang="en-US" sz="3500" dirty="0">
                <a:solidFill>
                  <a:srgbClr val="532324"/>
                </a:solidFill>
                <a:latin typeface="Roboto Condensed"/>
              </a:rPr>
              <a:t> </a:t>
            </a:r>
            <a:r>
              <a:rPr lang="en-US" sz="3500" dirty="0" err="1">
                <a:solidFill>
                  <a:srgbClr val="532324"/>
                </a:solidFill>
                <a:latin typeface="Roboto Condensed"/>
              </a:rPr>
              <a:t>ngọc</a:t>
            </a:r>
            <a:r>
              <a:rPr lang="en-US" sz="3500" dirty="0">
                <a:solidFill>
                  <a:srgbClr val="532324"/>
                </a:solidFill>
                <a:latin typeface="Roboto Condensed"/>
              </a:rPr>
              <a:t> </a:t>
            </a:r>
            <a:r>
              <a:rPr lang="en-US" sz="3500" dirty="0" err="1">
                <a:solidFill>
                  <a:srgbClr val="532324"/>
                </a:solidFill>
                <a:latin typeface="Roboto Condensed"/>
              </a:rPr>
              <a:t>lụa</a:t>
            </a:r>
            <a:r>
              <a:rPr lang="en-US" sz="3500" dirty="0">
                <a:solidFill>
                  <a:srgbClr val="532324"/>
                </a:solidFill>
                <a:latin typeface="Roboto Condensed"/>
              </a:rPr>
              <a:t>, </a:t>
            </a:r>
            <a:r>
              <a:rPr lang="en-US" sz="3500" dirty="0" err="1">
                <a:solidFill>
                  <a:srgbClr val="532324"/>
                </a:solidFill>
                <a:latin typeface="Roboto Condensed"/>
              </a:rPr>
              <a:t>thu</a:t>
            </a:r>
            <a:r>
              <a:rPr lang="en-US" sz="3500" dirty="0">
                <a:solidFill>
                  <a:srgbClr val="532324"/>
                </a:solidFill>
                <a:latin typeface="Roboto Condensed"/>
              </a:rPr>
              <a:t> </a:t>
            </a:r>
            <a:r>
              <a:rPr lang="en-US" sz="3500" dirty="0" err="1">
                <a:solidFill>
                  <a:srgbClr val="532324"/>
                </a:solidFill>
                <a:latin typeface="Roboto Condensed"/>
              </a:rPr>
              <a:t>bạc</a:t>
            </a:r>
            <a:r>
              <a:rPr lang="en-US" sz="3500" dirty="0">
                <a:solidFill>
                  <a:srgbClr val="532324"/>
                </a:solidFill>
                <a:latin typeface="Roboto Condensed"/>
              </a:rPr>
              <a:t> </a:t>
            </a:r>
            <a:r>
              <a:rPr lang="en-US" sz="3500" dirty="0" err="1">
                <a:solidFill>
                  <a:srgbClr val="532324"/>
                </a:solidFill>
                <a:latin typeface="Roboto Condensed"/>
              </a:rPr>
              <a:t>vàng</a:t>
            </a:r>
            <a:r>
              <a:rPr lang="en-US" sz="3500" dirty="0">
                <a:solidFill>
                  <a:srgbClr val="532324"/>
                </a:solidFill>
                <a:latin typeface="Roboto Condensed"/>
              </a:rPr>
              <a:t>, …</a:t>
            </a:r>
          </a:p>
          <a:p>
            <a:pPr algn="just">
              <a:lnSpc>
                <a:spcPts val="4550"/>
              </a:lnSpc>
            </a:pPr>
            <a:r>
              <a:rPr lang="en-US" sz="3500" dirty="0">
                <a:solidFill>
                  <a:srgbClr val="532324"/>
                </a:solidFill>
                <a:latin typeface="Roboto Condensed"/>
              </a:rPr>
              <a:t>+ Ta </a:t>
            </a:r>
            <a:r>
              <a:rPr lang="en-US" sz="3500" dirty="0" err="1">
                <a:solidFill>
                  <a:srgbClr val="532324"/>
                </a:solidFill>
                <a:latin typeface="Roboto Condensed"/>
              </a:rPr>
              <a:t>thường</a:t>
            </a:r>
            <a:r>
              <a:rPr lang="en-US" sz="3500" dirty="0">
                <a:solidFill>
                  <a:srgbClr val="532324"/>
                </a:solidFill>
                <a:latin typeface="Roboto Condensed"/>
              </a:rPr>
              <a:t>: </a:t>
            </a:r>
            <a:r>
              <a:rPr lang="en-US" sz="3500" dirty="0" err="1">
                <a:solidFill>
                  <a:srgbClr val="532324"/>
                </a:solidFill>
                <a:latin typeface="Roboto Condensed"/>
              </a:rPr>
              <a:t>tới</a:t>
            </a:r>
            <a:r>
              <a:rPr lang="en-US" sz="3500" dirty="0">
                <a:solidFill>
                  <a:srgbClr val="532324"/>
                </a:solidFill>
                <a:latin typeface="Roboto Condensed"/>
              </a:rPr>
              <a:t> </a:t>
            </a:r>
            <a:r>
              <a:rPr lang="en-US" sz="3500" dirty="0" err="1">
                <a:solidFill>
                  <a:srgbClr val="532324"/>
                </a:solidFill>
                <a:latin typeface="Roboto Condensed"/>
              </a:rPr>
              <a:t>bữa</a:t>
            </a:r>
            <a:r>
              <a:rPr lang="en-US" sz="3500" dirty="0">
                <a:solidFill>
                  <a:srgbClr val="532324"/>
                </a:solidFill>
                <a:latin typeface="Roboto Condensed"/>
              </a:rPr>
              <a:t> </a:t>
            </a:r>
            <a:r>
              <a:rPr lang="en-US" sz="3500" dirty="0" err="1">
                <a:solidFill>
                  <a:srgbClr val="532324"/>
                </a:solidFill>
                <a:latin typeface="Roboto Condensed"/>
              </a:rPr>
              <a:t>quên</a:t>
            </a:r>
            <a:r>
              <a:rPr lang="en-US" sz="3500" dirty="0">
                <a:solidFill>
                  <a:srgbClr val="532324"/>
                </a:solidFill>
                <a:latin typeface="Roboto Condensed"/>
              </a:rPr>
              <a:t> </a:t>
            </a:r>
            <a:r>
              <a:rPr lang="en-US" sz="3500" dirty="0" err="1">
                <a:solidFill>
                  <a:srgbClr val="532324"/>
                </a:solidFill>
                <a:latin typeface="Roboto Condensed"/>
              </a:rPr>
              <a:t>ăn</a:t>
            </a:r>
            <a:r>
              <a:rPr lang="en-US" sz="3500" dirty="0">
                <a:solidFill>
                  <a:srgbClr val="532324"/>
                </a:solidFill>
                <a:latin typeface="Roboto Condensed"/>
              </a:rPr>
              <a:t>, </a:t>
            </a:r>
            <a:r>
              <a:rPr lang="en-US" sz="3500" dirty="0" err="1">
                <a:solidFill>
                  <a:srgbClr val="532324"/>
                </a:solidFill>
                <a:latin typeface="Roboto Condensed"/>
              </a:rPr>
              <a:t>nửa</a:t>
            </a:r>
            <a:r>
              <a:rPr lang="en-US" sz="3500" dirty="0">
                <a:solidFill>
                  <a:srgbClr val="532324"/>
                </a:solidFill>
                <a:latin typeface="Roboto Condensed"/>
              </a:rPr>
              <a:t> </a:t>
            </a:r>
            <a:r>
              <a:rPr lang="en-US" sz="3500" dirty="0" err="1">
                <a:solidFill>
                  <a:srgbClr val="532324"/>
                </a:solidFill>
                <a:latin typeface="Roboto Condensed"/>
              </a:rPr>
              <a:t>đêm</a:t>
            </a:r>
            <a:r>
              <a:rPr lang="en-US" sz="3500" dirty="0">
                <a:solidFill>
                  <a:srgbClr val="532324"/>
                </a:solidFill>
                <a:latin typeface="Roboto Condensed"/>
              </a:rPr>
              <a:t> </a:t>
            </a:r>
            <a:r>
              <a:rPr lang="en-US" sz="3500" dirty="0" err="1">
                <a:solidFill>
                  <a:srgbClr val="532324"/>
                </a:solidFill>
                <a:latin typeface="Roboto Condensed"/>
              </a:rPr>
              <a:t>vỗ</a:t>
            </a:r>
            <a:r>
              <a:rPr lang="en-US" sz="3500" dirty="0">
                <a:solidFill>
                  <a:srgbClr val="532324"/>
                </a:solidFill>
                <a:latin typeface="Roboto Condensed"/>
              </a:rPr>
              <a:t> </a:t>
            </a:r>
            <a:r>
              <a:rPr lang="en-US" sz="3500" dirty="0" err="1">
                <a:solidFill>
                  <a:srgbClr val="532324"/>
                </a:solidFill>
                <a:latin typeface="Roboto Condensed"/>
              </a:rPr>
              <a:t>gối</a:t>
            </a:r>
            <a:r>
              <a:rPr lang="en-US" sz="3500" dirty="0">
                <a:solidFill>
                  <a:srgbClr val="532324"/>
                </a:solidFill>
                <a:latin typeface="Roboto Condensed"/>
              </a:rPr>
              <a:t>, </a:t>
            </a:r>
            <a:r>
              <a:rPr lang="en-US" sz="3500" dirty="0" err="1">
                <a:solidFill>
                  <a:srgbClr val="532324"/>
                </a:solidFill>
                <a:latin typeface="Roboto Condensed"/>
              </a:rPr>
              <a:t>ruột</a:t>
            </a:r>
            <a:r>
              <a:rPr lang="en-US" sz="3500" dirty="0">
                <a:solidFill>
                  <a:srgbClr val="532324"/>
                </a:solidFill>
                <a:latin typeface="Roboto Condensed"/>
              </a:rPr>
              <a:t> </a:t>
            </a:r>
            <a:r>
              <a:rPr lang="en-US" sz="3500" dirty="0" err="1">
                <a:solidFill>
                  <a:srgbClr val="532324"/>
                </a:solidFill>
                <a:latin typeface="Roboto Condensed"/>
              </a:rPr>
              <a:t>đau</a:t>
            </a:r>
            <a:r>
              <a:rPr lang="en-US" sz="3500" dirty="0">
                <a:solidFill>
                  <a:srgbClr val="532324"/>
                </a:solidFill>
                <a:latin typeface="Roboto Condensed"/>
              </a:rPr>
              <a:t> </a:t>
            </a:r>
            <a:r>
              <a:rPr lang="en-US" sz="3500" dirty="0" err="1">
                <a:solidFill>
                  <a:srgbClr val="532324"/>
                </a:solidFill>
                <a:latin typeface="Roboto Condensed"/>
              </a:rPr>
              <a:t>như</a:t>
            </a:r>
            <a:r>
              <a:rPr lang="en-US" sz="3500" dirty="0">
                <a:solidFill>
                  <a:srgbClr val="532324"/>
                </a:solidFill>
                <a:latin typeface="Roboto Condensed"/>
              </a:rPr>
              <a:t> </a:t>
            </a:r>
            <a:r>
              <a:rPr lang="en-US" sz="3500" dirty="0" err="1">
                <a:solidFill>
                  <a:srgbClr val="532324"/>
                </a:solidFill>
                <a:latin typeface="Roboto Condensed"/>
              </a:rPr>
              <a:t>cắt</a:t>
            </a:r>
            <a:r>
              <a:rPr lang="en-US" sz="3500" dirty="0">
                <a:solidFill>
                  <a:srgbClr val="532324"/>
                </a:solidFill>
                <a:latin typeface="Roboto Condensed"/>
              </a:rPr>
              <a:t>, </a:t>
            </a:r>
            <a:r>
              <a:rPr lang="en-US" sz="3500" dirty="0" err="1">
                <a:solidFill>
                  <a:srgbClr val="532324"/>
                </a:solidFill>
                <a:latin typeface="Roboto Condensed"/>
              </a:rPr>
              <a:t>nước</a:t>
            </a:r>
            <a:r>
              <a:rPr lang="en-US" sz="3500" dirty="0">
                <a:solidFill>
                  <a:srgbClr val="532324"/>
                </a:solidFill>
                <a:latin typeface="Roboto Condensed"/>
              </a:rPr>
              <a:t> </a:t>
            </a:r>
            <a:r>
              <a:rPr lang="en-US" sz="3500" dirty="0" err="1">
                <a:solidFill>
                  <a:srgbClr val="532324"/>
                </a:solidFill>
                <a:latin typeface="Roboto Condensed"/>
              </a:rPr>
              <a:t>mắt</a:t>
            </a:r>
            <a:r>
              <a:rPr lang="en-US" sz="3500" dirty="0">
                <a:solidFill>
                  <a:srgbClr val="532324"/>
                </a:solidFill>
                <a:latin typeface="Roboto Condensed"/>
              </a:rPr>
              <a:t> </a:t>
            </a:r>
            <a:r>
              <a:rPr lang="en-US" sz="3500" dirty="0" err="1">
                <a:solidFill>
                  <a:srgbClr val="532324"/>
                </a:solidFill>
                <a:latin typeface="Roboto Condensed"/>
              </a:rPr>
              <a:t>đầm</a:t>
            </a:r>
            <a:r>
              <a:rPr lang="en-US" sz="3500" dirty="0">
                <a:solidFill>
                  <a:srgbClr val="532324"/>
                </a:solidFill>
                <a:latin typeface="Roboto Condensed"/>
              </a:rPr>
              <a:t> </a:t>
            </a:r>
            <a:r>
              <a:rPr lang="en-US" sz="3500" dirty="0" err="1">
                <a:solidFill>
                  <a:srgbClr val="532324"/>
                </a:solidFill>
                <a:latin typeface="Roboto Condensed"/>
              </a:rPr>
              <a:t>đìa</a:t>
            </a:r>
            <a:endParaRPr lang="en-US" sz="3500" dirty="0">
              <a:solidFill>
                <a:srgbClr val="532324"/>
              </a:solidFill>
              <a:latin typeface="Roboto Condensed"/>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2000"/>
                                        <p:tgtEl>
                                          <p:spTgt spid="17"/>
                                        </p:tgtEl>
                                      </p:cBhvr>
                                    </p:animEffect>
                                  </p:childTnLst>
                                </p:cTn>
                              </p:par>
                              <p:par>
                                <p:cTn id="16" presetID="6"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circle(in)">
                                      <p:cBhvr>
                                        <p:cTn id="23" dur="2000"/>
                                        <p:tgtEl>
                                          <p:spTgt spid="18"/>
                                        </p:tgtEl>
                                      </p:cBhvr>
                                    </p:animEffect>
                                  </p:childTnLst>
                                </p:cTn>
                              </p:par>
                              <p:par>
                                <p:cTn id="24" presetID="6" presetClass="entr" presetSubtype="16"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in)">
                                      <p:cBhvr>
                                        <p:cTn id="26"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a:grpSpLocks noChangeAspect="1"/>
          </p:cNvGrpSpPr>
          <p:nvPr/>
        </p:nvGrpSpPr>
        <p:grpSpPr>
          <a:xfrm rot="121560">
            <a:off x="11139425" y="-920863"/>
            <a:ext cx="7560498" cy="5545737"/>
            <a:chOff x="0" y="0"/>
            <a:chExt cx="4198620" cy="3079750"/>
          </a:xfrm>
        </p:grpSpPr>
        <p:sp>
          <p:nvSpPr>
            <p:cNvPr id="5" name="Freeform 5"/>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3"/>
              <a:stretch>
                <a:fillRect t="-4581" b="-4581"/>
              </a:stretch>
            </a:blipFill>
          </p:spPr>
          <p:txBody>
            <a:bodyPr/>
            <a:lstStyle/>
            <a:p>
              <a:endParaRPr lang="en-US"/>
            </a:p>
          </p:txBody>
        </p:sp>
      </p:grpSp>
      <p:grpSp>
        <p:nvGrpSpPr>
          <p:cNvPr id="6" name="Group 6"/>
          <p:cNvGrpSpPr/>
          <p:nvPr/>
        </p:nvGrpSpPr>
        <p:grpSpPr>
          <a:xfrm>
            <a:off x="635848" y="1790589"/>
            <a:ext cx="10063056" cy="2197008"/>
            <a:chOff x="0" y="0"/>
            <a:chExt cx="2650352" cy="578636"/>
          </a:xfrm>
        </p:grpSpPr>
        <p:sp>
          <p:nvSpPr>
            <p:cNvPr id="7" name="Freeform 7"/>
            <p:cNvSpPr/>
            <p:nvPr/>
          </p:nvSpPr>
          <p:spPr>
            <a:xfrm>
              <a:off x="0" y="0"/>
              <a:ext cx="2650352" cy="578636"/>
            </a:xfrm>
            <a:custGeom>
              <a:avLst/>
              <a:gdLst/>
              <a:ahLst/>
              <a:cxnLst/>
              <a:rect l="l" t="t" r="r" b="b"/>
              <a:pathLst>
                <a:path w="2650352" h="578636">
                  <a:moveTo>
                    <a:pt x="25388" y="0"/>
                  </a:moveTo>
                  <a:lnTo>
                    <a:pt x="2624964" y="0"/>
                  </a:lnTo>
                  <a:cubicBezTo>
                    <a:pt x="2638985" y="0"/>
                    <a:pt x="2650352" y="11367"/>
                    <a:pt x="2650352" y="25388"/>
                  </a:cubicBezTo>
                  <a:lnTo>
                    <a:pt x="2650352" y="553248"/>
                  </a:lnTo>
                  <a:cubicBezTo>
                    <a:pt x="2650352" y="567269"/>
                    <a:pt x="2638985" y="578636"/>
                    <a:pt x="2624964" y="578636"/>
                  </a:cubicBezTo>
                  <a:lnTo>
                    <a:pt x="25388" y="578636"/>
                  </a:lnTo>
                  <a:cubicBezTo>
                    <a:pt x="11367" y="578636"/>
                    <a:pt x="0" y="567269"/>
                    <a:pt x="0" y="553248"/>
                  </a:cubicBezTo>
                  <a:lnTo>
                    <a:pt x="0" y="25388"/>
                  </a:lnTo>
                  <a:cubicBezTo>
                    <a:pt x="0" y="11367"/>
                    <a:pt x="11367" y="0"/>
                    <a:pt x="25388"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9" name="TextBox 9"/>
          <p:cNvSpPr txBox="1"/>
          <p:nvPr/>
        </p:nvSpPr>
        <p:spPr>
          <a:xfrm>
            <a:off x="1080799" y="2049359"/>
            <a:ext cx="9294244" cy="1313515"/>
          </a:xfrm>
          <a:prstGeom prst="rect">
            <a:avLst/>
          </a:prstGeom>
        </p:spPr>
        <p:txBody>
          <a:bodyPr lIns="0" tIns="0" rIns="0" bIns="0" rtlCol="0" anchor="t">
            <a:spAutoFit/>
          </a:bodyPr>
          <a:lstStyle/>
          <a:p>
            <a:pPr algn="ctr">
              <a:lnSpc>
                <a:spcPts val="5301"/>
              </a:lnSpc>
            </a:pPr>
            <a:r>
              <a:rPr lang="en-US" sz="3786" dirty="0" err="1">
                <a:solidFill>
                  <a:srgbClr val="532324"/>
                </a:solidFill>
                <a:latin typeface="Roboto Condensed Bold"/>
              </a:rPr>
              <a:t>Luận</a:t>
            </a:r>
            <a:r>
              <a:rPr lang="en-US" sz="3786" dirty="0">
                <a:solidFill>
                  <a:srgbClr val="532324"/>
                </a:solidFill>
                <a:latin typeface="Roboto Condensed Bold"/>
              </a:rPr>
              <a:t> </a:t>
            </a:r>
            <a:r>
              <a:rPr lang="en-US" sz="3786" dirty="0" err="1">
                <a:solidFill>
                  <a:srgbClr val="532324"/>
                </a:solidFill>
                <a:latin typeface="Roboto Condensed Bold"/>
              </a:rPr>
              <a:t>điểm</a:t>
            </a:r>
            <a:r>
              <a:rPr lang="en-US" sz="3786" dirty="0">
                <a:solidFill>
                  <a:srgbClr val="532324"/>
                </a:solidFill>
                <a:latin typeface="Roboto Condensed Bold"/>
              </a:rPr>
              <a:t> 3:</a:t>
            </a:r>
            <a:r>
              <a:rPr lang="en-US" sz="3786" dirty="0">
                <a:solidFill>
                  <a:srgbClr val="532324"/>
                </a:solidFill>
                <a:latin typeface="Roboto Condensed"/>
              </a:rPr>
              <a:t> </a:t>
            </a:r>
            <a:r>
              <a:rPr lang="en-US" sz="3786" dirty="0" err="1">
                <a:solidFill>
                  <a:srgbClr val="532324"/>
                </a:solidFill>
                <a:latin typeface="Roboto Condensed"/>
              </a:rPr>
              <a:t>Chủ</a:t>
            </a:r>
            <a:r>
              <a:rPr lang="en-US" sz="3786" dirty="0">
                <a:solidFill>
                  <a:srgbClr val="532324"/>
                </a:solidFill>
                <a:latin typeface="Roboto Condensed"/>
              </a:rPr>
              <a:t> </a:t>
            </a:r>
            <a:r>
              <a:rPr lang="en-US" sz="3786" dirty="0" err="1">
                <a:solidFill>
                  <a:srgbClr val="532324"/>
                </a:solidFill>
                <a:latin typeface="Roboto Condensed"/>
              </a:rPr>
              <a:t>tướng</a:t>
            </a:r>
            <a:r>
              <a:rPr lang="en-US" sz="3786" dirty="0">
                <a:solidFill>
                  <a:srgbClr val="532324"/>
                </a:solidFill>
                <a:latin typeface="Roboto Condensed"/>
              </a:rPr>
              <a:t> </a:t>
            </a:r>
            <a:r>
              <a:rPr lang="en-US" sz="3786" dirty="0" err="1">
                <a:solidFill>
                  <a:srgbClr val="532324"/>
                </a:solidFill>
                <a:latin typeface="Roboto Condensed"/>
              </a:rPr>
              <a:t>giãi</a:t>
            </a:r>
            <a:r>
              <a:rPr lang="en-US" sz="3786" dirty="0">
                <a:solidFill>
                  <a:srgbClr val="532324"/>
                </a:solidFill>
                <a:latin typeface="Roboto Condensed"/>
              </a:rPr>
              <a:t> </a:t>
            </a:r>
            <a:r>
              <a:rPr lang="en-US" sz="3786" dirty="0" err="1">
                <a:solidFill>
                  <a:srgbClr val="532324"/>
                </a:solidFill>
                <a:latin typeface="Roboto Condensed"/>
              </a:rPr>
              <a:t>bày</a:t>
            </a:r>
            <a:r>
              <a:rPr lang="en-US" sz="3786" dirty="0">
                <a:solidFill>
                  <a:srgbClr val="532324"/>
                </a:solidFill>
                <a:latin typeface="Roboto Condensed"/>
              </a:rPr>
              <a:t> </a:t>
            </a:r>
            <a:r>
              <a:rPr lang="en-US" sz="3786" dirty="0" err="1">
                <a:solidFill>
                  <a:srgbClr val="532324"/>
                </a:solidFill>
                <a:latin typeface="Roboto Condensed"/>
              </a:rPr>
              <a:t>mối</a:t>
            </a:r>
            <a:r>
              <a:rPr lang="en-US" sz="3786" dirty="0">
                <a:solidFill>
                  <a:srgbClr val="532324"/>
                </a:solidFill>
                <a:latin typeface="Roboto Condensed"/>
              </a:rPr>
              <a:t> </a:t>
            </a:r>
            <a:r>
              <a:rPr lang="en-US" sz="3786" dirty="0" err="1">
                <a:solidFill>
                  <a:srgbClr val="532324"/>
                </a:solidFill>
                <a:latin typeface="Roboto Condensed"/>
              </a:rPr>
              <a:t>ân</a:t>
            </a:r>
            <a:r>
              <a:rPr lang="en-US" sz="3786" dirty="0">
                <a:solidFill>
                  <a:srgbClr val="532324"/>
                </a:solidFill>
                <a:latin typeface="Roboto Condensed"/>
              </a:rPr>
              <a:t> </a:t>
            </a:r>
            <a:r>
              <a:rPr lang="en-US" sz="3786" dirty="0" err="1">
                <a:solidFill>
                  <a:srgbClr val="532324"/>
                </a:solidFill>
                <a:latin typeface="Roboto Condensed"/>
              </a:rPr>
              <a:t>tình</a:t>
            </a:r>
            <a:r>
              <a:rPr lang="en-US" sz="3786" dirty="0">
                <a:solidFill>
                  <a:srgbClr val="532324"/>
                </a:solidFill>
                <a:latin typeface="Roboto Condensed"/>
              </a:rPr>
              <a:t> </a:t>
            </a:r>
            <a:r>
              <a:rPr lang="en-US" sz="3786" dirty="0" err="1">
                <a:solidFill>
                  <a:srgbClr val="532324"/>
                </a:solidFill>
                <a:latin typeface="Roboto Condensed"/>
              </a:rPr>
              <a:t>chủ</a:t>
            </a:r>
            <a:r>
              <a:rPr lang="en-US" sz="3786" dirty="0">
                <a:solidFill>
                  <a:srgbClr val="532324"/>
                </a:solidFill>
                <a:latin typeface="Roboto Condensed"/>
              </a:rPr>
              <a:t> </a:t>
            </a:r>
            <a:r>
              <a:rPr lang="en-US" sz="3786" dirty="0" err="1">
                <a:solidFill>
                  <a:srgbClr val="532324"/>
                </a:solidFill>
                <a:latin typeface="Roboto Condensed"/>
              </a:rPr>
              <a:t>tướng</a:t>
            </a:r>
            <a:r>
              <a:rPr lang="en-US" sz="3786" dirty="0">
                <a:solidFill>
                  <a:srgbClr val="532324"/>
                </a:solidFill>
                <a:latin typeface="Roboto Condensed"/>
              </a:rPr>
              <a:t> </a:t>
            </a:r>
            <a:r>
              <a:rPr lang="en-US" sz="3786" dirty="0" err="1">
                <a:solidFill>
                  <a:srgbClr val="532324"/>
                </a:solidFill>
                <a:latin typeface="Roboto Condensed"/>
              </a:rPr>
              <a:t>và</a:t>
            </a:r>
            <a:r>
              <a:rPr lang="en-US" sz="3786" dirty="0">
                <a:solidFill>
                  <a:srgbClr val="532324"/>
                </a:solidFill>
                <a:latin typeface="Roboto Condensed"/>
              </a:rPr>
              <a:t> </a:t>
            </a:r>
            <a:r>
              <a:rPr lang="en-US" sz="3786" dirty="0" err="1">
                <a:solidFill>
                  <a:srgbClr val="532324"/>
                </a:solidFill>
                <a:latin typeface="Roboto Condensed"/>
              </a:rPr>
              <a:t>những</a:t>
            </a:r>
            <a:r>
              <a:rPr lang="en-US" sz="3786" dirty="0">
                <a:solidFill>
                  <a:srgbClr val="532324"/>
                </a:solidFill>
                <a:latin typeface="Roboto Condensed"/>
              </a:rPr>
              <a:t> </a:t>
            </a:r>
            <a:r>
              <a:rPr lang="en-US" sz="3786" dirty="0" err="1">
                <a:solidFill>
                  <a:srgbClr val="532324"/>
                </a:solidFill>
                <a:latin typeface="Roboto Condensed"/>
              </a:rPr>
              <a:t>sai</a:t>
            </a:r>
            <a:r>
              <a:rPr lang="en-US" sz="3786" dirty="0">
                <a:solidFill>
                  <a:srgbClr val="532324"/>
                </a:solidFill>
                <a:latin typeface="Roboto Condensed"/>
              </a:rPr>
              <a:t> </a:t>
            </a:r>
            <a:r>
              <a:rPr lang="en-US" sz="3786" dirty="0" err="1">
                <a:solidFill>
                  <a:srgbClr val="532324"/>
                </a:solidFill>
                <a:latin typeface="Roboto Condensed"/>
              </a:rPr>
              <a:t>lạc</a:t>
            </a:r>
            <a:r>
              <a:rPr lang="en-US" sz="3786" dirty="0">
                <a:solidFill>
                  <a:srgbClr val="532324"/>
                </a:solidFill>
                <a:latin typeface="Roboto Condensed"/>
              </a:rPr>
              <a:t> </a:t>
            </a:r>
            <a:r>
              <a:rPr lang="en-US" sz="3786" dirty="0" err="1">
                <a:solidFill>
                  <a:srgbClr val="532324"/>
                </a:solidFill>
                <a:latin typeface="Roboto Condensed"/>
              </a:rPr>
              <a:t>trong</a:t>
            </a:r>
            <a:r>
              <a:rPr lang="en-US" sz="3786" dirty="0">
                <a:solidFill>
                  <a:srgbClr val="532324"/>
                </a:solidFill>
                <a:latin typeface="Roboto Condensed"/>
              </a:rPr>
              <a:t> </a:t>
            </a:r>
            <a:r>
              <a:rPr lang="en-US" sz="3786" dirty="0" err="1">
                <a:solidFill>
                  <a:srgbClr val="532324"/>
                </a:solidFill>
                <a:latin typeface="Roboto Condensed"/>
              </a:rPr>
              <a:t>hàng</a:t>
            </a:r>
            <a:r>
              <a:rPr lang="en-US" sz="3786" dirty="0">
                <a:solidFill>
                  <a:srgbClr val="532324"/>
                </a:solidFill>
                <a:latin typeface="Roboto Condensed"/>
              </a:rPr>
              <a:t> </a:t>
            </a:r>
            <a:r>
              <a:rPr lang="en-US" sz="3786" dirty="0" err="1">
                <a:solidFill>
                  <a:srgbClr val="532324"/>
                </a:solidFill>
                <a:latin typeface="Roboto Condensed"/>
              </a:rPr>
              <a:t>ngũ</a:t>
            </a:r>
            <a:r>
              <a:rPr lang="en-US" sz="3786" dirty="0">
                <a:solidFill>
                  <a:srgbClr val="532324"/>
                </a:solidFill>
                <a:latin typeface="Roboto Condensed"/>
              </a:rPr>
              <a:t> </a:t>
            </a:r>
            <a:r>
              <a:rPr lang="en-US" sz="3786" dirty="0" err="1">
                <a:solidFill>
                  <a:srgbClr val="532324"/>
                </a:solidFill>
                <a:latin typeface="Roboto Condensed"/>
              </a:rPr>
              <a:t>tướng</a:t>
            </a:r>
            <a:r>
              <a:rPr lang="en-US" sz="3786" dirty="0">
                <a:solidFill>
                  <a:srgbClr val="532324"/>
                </a:solidFill>
                <a:latin typeface="Roboto Condensed"/>
              </a:rPr>
              <a:t> </a:t>
            </a:r>
            <a:r>
              <a:rPr lang="en-US" sz="3786" dirty="0" err="1">
                <a:solidFill>
                  <a:srgbClr val="532324"/>
                </a:solidFill>
                <a:latin typeface="Roboto Condensed"/>
              </a:rPr>
              <a:t>sĩ</a:t>
            </a:r>
            <a:r>
              <a:rPr lang="en-US" sz="3786" dirty="0">
                <a:solidFill>
                  <a:srgbClr val="532324"/>
                </a:solidFill>
                <a:latin typeface="Roboto Condensed"/>
              </a:rPr>
              <a:t>.</a:t>
            </a:r>
          </a:p>
        </p:txBody>
      </p:sp>
      <p:sp>
        <p:nvSpPr>
          <p:cNvPr id="10" name="Freeform 10"/>
          <p:cNvSpPr/>
          <p:nvPr/>
        </p:nvSpPr>
        <p:spPr>
          <a:xfrm>
            <a:off x="137594" y="109244"/>
            <a:ext cx="2834097" cy="1165522"/>
          </a:xfrm>
          <a:custGeom>
            <a:avLst/>
            <a:gdLst/>
            <a:ahLst/>
            <a:cxnLst/>
            <a:rect l="l" t="t" r="r" b="b"/>
            <a:pathLst>
              <a:path w="2834097" h="1165522">
                <a:moveTo>
                  <a:pt x="0" y="0"/>
                </a:moveTo>
                <a:lnTo>
                  <a:pt x="2834096" y="0"/>
                </a:lnTo>
                <a:lnTo>
                  <a:pt x="2834096" y="1165522"/>
                </a:lnTo>
                <a:lnTo>
                  <a:pt x="0" y="11655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1" name="Group 11"/>
          <p:cNvGrpSpPr/>
          <p:nvPr/>
        </p:nvGrpSpPr>
        <p:grpSpPr>
          <a:xfrm>
            <a:off x="635848" y="4630103"/>
            <a:ext cx="7965006" cy="5183507"/>
            <a:chOff x="0" y="0"/>
            <a:chExt cx="2012994" cy="1365204"/>
          </a:xfrm>
        </p:grpSpPr>
        <p:sp>
          <p:nvSpPr>
            <p:cNvPr id="12" name="Freeform 12"/>
            <p:cNvSpPr/>
            <p:nvPr/>
          </p:nvSpPr>
          <p:spPr>
            <a:xfrm>
              <a:off x="0" y="0"/>
              <a:ext cx="2012994" cy="1365204"/>
            </a:xfrm>
            <a:custGeom>
              <a:avLst/>
              <a:gdLst/>
              <a:ahLst/>
              <a:cxnLst/>
              <a:rect l="l" t="t" r="r" b="b"/>
              <a:pathLst>
                <a:path w="2012994" h="1365204">
                  <a:moveTo>
                    <a:pt x="33427" y="0"/>
                  </a:moveTo>
                  <a:lnTo>
                    <a:pt x="1979567" y="0"/>
                  </a:lnTo>
                  <a:cubicBezTo>
                    <a:pt x="1988432" y="0"/>
                    <a:pt x="1996935" y="3522"/>
                    <a:pt x="2003203" y="9790"/>
                  </a:cubicBezTo>
                  <a:cubicBezTo>
                    <a:pt x="2009472" y="16059"/>
                    <a:pt x="2012994" y="24561"/>
                    <a:pt x="2012994" y="33427"/>
                  </a:cubicBezTo>
                  <a:lnTo>
                    <a:pt x="2012994" y="1331777"/>
                  </a:lnTo>
                  <a:cubicBezTo>
                    <a:pt x="2012994" y="1340642"/>
                    <a:pt x="2009472" y="1349144"/>
                    <a:pt x="2003203" y="1355413"/>
                  </a:cubicBezTo>
                  <a:cubicBezTo>
                    <a:pt x="1996935" y="1361682"/>
                    <a:pt x="1988432" y="1365204"/>
                    <a:pt x="1979567" y="1365204"/>
                  </a:cubicBezTo>
                  <a:lnTo>
                    <a:pt x="33427" y="1365204"/>
                  </a:lnTo>
                  <a:cubicBezTo>
                    <a:pt x="24561" y="1365204"/>
                    <a:pt x="16059" y="1361682"/>
                    <a:pt x="9790" y="1355413"/>
                  </a:cubicBezTo>
                  <a:cubicBezTo>
                    <a:pt x="3522" y="1349144"/>
                    <a:pt x="0" y="1340642"/>
                    <a:pt x="0" y="1331777"/>
                  </a:cubicBezTo>
                  <a:lnTo>
                    <a:pt x="0" y="33427"/>
                  </a:lnTo>
                  <a:cubicBezTo>
                    <a:pt x="0" y="24561"/>
                    <a:pt x="3522" y="16059"/>
                    <a:pt x="9790" y="9790"/>
                  </a:cubicBezTo>
                  <a:cubicBezTo>
                    <a:pt x="16059" y="3522"/>
                    <a:pt x="24561" y="0"/>
                    <a:pt x="33427"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14" name="TextBox 14"/>
          <p:cNvSpPr txBox="1"/>
          <p:nvPr/>
        </p:nvSpPr>
        <p:spPr>
          <a:xfrm>
            <a:off x="455187" y="4671060"/>
            <a:ext cx="7823747" cy="4949825"/>
          </a:xfrm>
          <a:prstGeom prst="rect">
            <a:avLst/>
          </a:prstGeom>
        </p:spPr>
        <p:txBody>
          <a:bodyPr lIns="0" tIns="0" rIns="0" bIns="0" rtlCol="0" anchor="t">
            <a:spAutoFit/>
          </a:bodyPr>
          <a:lstStyle/>
          <a:p>
            <a:pPr algn="ctr">
              <a:lnSpc>
                <a:spcPts val="4900"/>
              </a:lnSpc>
            </a:pPr>
            <a:r>
              <a:rPr lang="en-US" sz="3500" dirty="0" err="1">
                <a:solidFill>
                  <a:srgbClr val="532324"/>
                </a:solidFill>
                <a:latin typeface="Roboto Condensed Bold"/>
              </a:rPr>
              <a:t>Lí</a:t>
            </a:r>
            <a:r>
              <a:rPr lang="en-US" sz="3500" dirty="0">
                <a:solidFill>
                  <a:srgbClr val="532324"/>
                </a:solidFill>
                <a:latin typeface="Roboto Condensed Bold"/>
              </a:rPr>
              <a:t> </a:t>
            </a:r>
            <a:r>
              <a:rPr lang="en-US" sz="3500" dirty="0" err="1">
                <a:solidFill>
                  <a:srgbClr val="532324"/>
                </a:solidFill>
                <a:latin typeface="Roboto Condensed Bold"/>
              </a:rPr>
              <a:t>lẽ</a:t>
            </a:r>
            <a:endParaRPr lang="en-US" sz="3500" dirty="0">
              <a:solidFill>
                <a:srgbClr val="532324"/>
              </a:solidFill>
              <a:latin typeface="Roboto Condensed Bold"/>
            </a:endParaRPr>
          </a:p>
          <a:p>
            <a:pPr marL="755651" lvl="1" indent="-377825" algn="just">
              <a:lnSpc>
                <a:spcPts val="4900"/>
              </a:lnSpc>
              <a:buFont typeface="Arial"/>
              <a:buChar char="•"/>
            </a:pPr>
            <a:r>
              <a:rPr lang="en-US" sz="3500" dirty="0" err="1">
                <a:solidFill>
                  <a:srgbClr val="532324"/>
                </a:solidFill>
                <a:latin typeface="Roboto Condensed"/>
              </a:rPr>
              <a:t>Nhắc</a:t>
            </a:r>
            <a:r>
              <a:rPr lang="en-US" sz="3500" dirty="0">
                <a:solidFill>
                  <a:srgbClr val="532324"/>
                </a:solidFill>
                <a:latin typeface="Roboto Condensed"/>
              </a:rPr>
              <a:t> </a:t>
            </a:r>
            <a:r>
              <a:rPr lang="en-US" sz="3500" dirty="0" err="1">
                <a:solidFill>
                  <a:srgbClr val="532324"/>
                </a:solidFill>
                <a:latin typeface="Roboto Condensed"/>
              </a:rPr>
              <a:t>lại</a:t>
            </a:r>
            <a:r>
              <a:rPr lang="en-US" sz="3500" dirty="0">
                <a:solidFill>
                  <a:srgbClr val="532324"/>
                </a:solidFill>
                <a:latin typeface="Roboto Condensed"/>
              </a:rPr>
              <a:t> </a:t>
            </a:r>
            <a:r>
              <a:rPr lang="en-US" sz="3500" dirty="0" err="1">
                <a:solidFill>
                  <a:srgbClr val="532324"/>
                </a:solidFill>
                <a:latin typeface="Roboto Condensed"/>
              </a:rPr>
              <a:t>ân</a:t>
            </a:r>
            <a:r>
              <a:rPr lang="en-US" sz="3500" dirty="0">
                <a:solidFill>
                  <a:srgbClr val="532324"/>
                </a:solidFill>
                <a:latin typeface="Roboto Condensed"/>
              </a:rPr>
              <a:t> </a:t>
            </a:r>
            <a:r>
              <a:rPr lang="en-US" sz="3500" dirty="0" err="1">
                <a:solidFill>
                  <a:srgbClr val="532324"/>
                </a:solidFill>
                <a:latin typeface="Roboto Condensed"/>
              </a:rPr>
              <a:t>tình</a:t>
            </a:r>
            <a:r>
              <a:rPr lang="en-US" sz="3500" dirty="0">
                <a:solidFill>
                  <a:srgbClr val="532324"/>
                </a:solidFill>
                <a:latin typeface="Roboto Condensed"/>
              </a:rPr>
              <a:t> </a:t>
            </a:r>
            <a:r>
              <a:rPr lang="en-US" sz="3500" dirty="0" err="1">
                <a:solidFill>
                  <a:srgbClr val="532324"/>
                </a:solidFill>
                <a:latin typeface="Roboto Condensed"/>
              </a:rPr>
              <a:t>của</a:t>
            </a:r>
            <a:r>
              <a:rPr lang="en-US" sz="3500" dirty="0">
                <a:solidFill>
                  <a:srgbClr val="532324"/>
                </a:solidFill>
                <a:latin typeface="Roboto Condensed"/>
              </a:rPr>
              <a:t> </a:t>
            </a:r>
            <a:r>
              <a:rPr lang="en-US" sz="3500" dirty="0" err="1">
                <a:solidFill>
                  <a:srgbClr val="532324"/>
                </a:solidFill>
                <a:latin typeface="Roboto Condensed"/>
              </a:rPr>
              <a:t>Trần</a:t>
            </a:r>
            <a:r>
              <a:rPr lang="en-US" sz="3500" dirty="0">
                <a:solidFill>
                  <a:srgbClr val="532324"/>
                </a:solidFill>
                <a:latin typeface="Roboto Condensed"/>
              </a:rPr>
              <a:t> </a:t>
            </a:r>
            <a:r>
              <a:rPr lang="en-US" sz="3500" dirty="0" err="1">
                <a:solidFill>
                  <a:srgbClr val="532324"/>
                </a:solidFill>
                <a:latin typeface="Roboto Condensed"/>
              </a:rPr>
              <a:t>Quốc</a:t>
            </a:r>
            <a:r>
              <a:rPr lang="en-US" sz="3500" dirty="0">
                <a:solidFill>
                  <a:srgbClr val="532324"/>
                </a:solidFill>
                <a:latin typeface="Roboto Condensed"/>
              </a:rPr>
              <a:t> </a:t>
            </a:r>
            <a:r>
              <a:rPr lang="en-US" sz="3500" dirty="0" err="1">
                <a:solidFill>
                  <a:srgbClr val="532324"/>
                </a:solidFill>
                <a:latin typeface="Roboto Condensed"/>
              </a:rPr>
              <a:t>Tuấn</a:t>
            </a:r>
            <a:r>
              <a:rPr lang="en-US" sz="3500" dirty="0">
                <a:solidFill>
                  <a:srgbClr val="532324"/>
                </a:solidFill>
                <a:latin typeface="Roboto Condensed"/>
              </a:rPr>
              <a:t> </a:t>
            </a:r>
            <a:r>
              <a:rPr lang="en-US" sz="3500" dirty="0" err="1">
                <a:solidFill>
                  <a:srgbClr val="532324"/>
                </a:solidFill>
                <a:latin typeface="Roboto Condensed"/>
              </a:rPr>
              <a:t>và</a:t>
            </a:r>
            <a:r>
              <a:rPr lang="en-US" sz="3500" dirty="0">
                <a:solidFill>
                  <a:srgbClr val="532324"/>
                </a:solidFill>
                <a:latin typeface="Roboto Condensed"/>
              </a:rPr>
              <a:t> </a:t>
            </a:r>
            <a:r>
              <a:rPr lang="en-US" sz="3500" dirty="0" err="1">
                <a:solidFill>
                  <a:srgbClr val="532324"/>
                </a:solidFill>
                <a:latin typeface="Roboto Condensed"/>
              </a:rPr>
              <a:t>binh</a:t>
            </a:r>
            <a:r>
              <a:rPr lang="en-US" sz="3500" dirty="0">
                <a:solidFill>
                  <a:srgbClr val="532324"/>
                </a:solidFill>
                <a:latin typeface="Roboto Condensed"/>
              </a:rPr>
              <a:t> </a:t>
            </a:r>
            <a:r>
              <a:rPr lang="en-US" sz="3500" dirty="0" err="1">
                <a:solidFill>
                  <a:srgbClr val="532324"/>
                </a:solidFill>
                <a:latin typeface="Roboto Condensed"/>
              </a:rPr>
              <a:t>sĩ</a:t>
            </a:r>
            <a:r>
              <a:rPr lang="en-US" sz="3500" dirty="0">
                <a:solidFill>
                  <a:srgbClr val="532324"/>
                </a:solidFill>
                <a:latin typeface="Roboto Condensed"/>
              </a:rPr>
              <a:t>.</a:t>
            </a:r>
          </a:p>
          <a:p>
            <a:pPr marL="755651" lvl="1" indent="-377825" algn="just">
              <a:lnSpc>
                <a:spcPts val="4900"/>
              </a:lnSpc>
              <a:buFont typeface="Arial"/>
              <a:buChar char="•"/>
            </a:pPr>
            <a:r>
              <a:rPr lang="en-US" sz="3500" dirty="0">
                <a:solidFill>
                  <a:srgbClr val="532324"/>
                </a:solidFill>
                <a:latin typeface="Roboto Condensed"/>
              </a:rPr>
              <a:t> </a:t>
            </a:r>
            <a:r>
              <a:rPr lang="en-US" sz="3500" dirty="0" err="1">
                <a:solidFill>
                  <a:srgbClr val="532324"/>
                </a:solidFill>
                <a:latin typeface="Roboto Condensed"/>
              </a:rPr>
              <a:t>Phê</a:t>
            </a:r>
            <a:r>
              <a:rPr lang="en-US" sz="3500" dirty="0">
                <a:solidFill>
                  <a:srgbClr val="532324"/>
                </a:solidFill>
                <a:latin typeface="Roboto Condensed"/>
              </a:rPr>
              <a:t> </a:t>
            </a:r>
            <a:r>
              <a:rPr lang="en-US" sz="3500" dirty="0" err="1">
                <a:solidFill>
                  <a:srgbClr val="532324"/>
                </a:solidFill>
                <a:latin typeface="Roboto Condensed"/>
              </a:rPr>
              <a:t>phán</a:t>
            </a:r>
            <a:r>
              <a:rPr lang="en-US" sz="3500" dirty="0">
                <a:solidFill>
                  <a:srgbClr val="532324"/>
                </a:solidFill>
                <a:latin typeface="Roboto Condensed"/>
              </a:rPr>
              <a:t> </a:t>
            </a:r>
            <a:r>
              <a:rPr lang="en-US" sz="3500" dirty="0" err="1">
                <a:solidFill>
                  <a:srgbClr val="532324"/>
                </a:solidFill>
                <a:latin typeface="Roboto Condensed"/>
              </a:rPr>
              <a:t>hành</a:t>
            </a:r>
            <a:r>
              <a:rPr lang="en-US" sz="3500" dirty="0">
                <a:solidFill>
                  <a:srgbClr val="532324"/>
                </a:solidFill>
                <a:latin typeface="Roboto Condensed"/>
              </a:rPr>
              <a:t> </a:t>
            </a:r>
            <a:r>
              <a:rPr lang="en-US" sz="3500" dirty="0" err="1">
                <a:solidFill>
                  <a:srgbClr val="532324"/>
                </a:solidFill>
                <a:latin typeface="Roboto Condensed"/>
              </a:rPr>
              <a:t>động</a:t>
            </a:r>
            <a:r>
              <a:rPr lang="en-US" sz="3500" dirty="0">
                <a:solidFill>
                  <a:srgbClr val="532324"/>
                </a:solidFill>
                <a:latin typeface="Roboto Condensed"/>
              </a:rPr>
              <a:t> </a:t>
            </a:r>
            <a:r>
              <a:rPr lang="en-US" sz="3500" dirty="0" err="1">
                <a:solidFill>
                  <a:srgbClr val="532324"/>
                </a:solidFill>
                <a:latin typeface="Roboto Condensed"/>
              </a:rPr>
              <a:t>hưởng</a:t>
            </a:r>
            <a:r>
              <a:rPr lang="en-US" sz="3500" dirty="0">
                <a:solidFill>
                  <a:srgbClr val="532324"/>
                </a:solidFill>
                <a:latin typeface="Roboto Condensed"/>
              </a:rPr>
              <a:t> </a:t>
            </a:r>
            <a:r>
              <a:rPr lang="en-US" sz="3500" dirty="0" err="1">
                <a:solidFill>
                  <a:srgbClr val="532324"/>
                </a:solidFill>
                <a:latin typeface="Roboto Condensed"/>
              </a:rPr>
              <a:t>lạc</a:t>
            </a:r>
            <a:r>
              <a:rPr lang="en-US" sz="3500" dirty="0">
                <a:solidFill>
                  <a:srgbClr val="532324"/>
                </a:solidFill>
                <a:latin typeface="Roboto Condensed"/>
              </a:rPr>
              <a:t>, </a:t>
            </a:r>
            <a:r>
              <a:rPr lang="en-US" sz="3500" dirty="0" err="1">
                <a:solidFill>
                  <a:srgbClr val="532324"/>
                </a:solidFill>
                <a:latin typeface="Roboto Condensed"/>
              </a:rPr>
              <a:t>thái</a:t>
            </a:r>
            <a:r>
              <a:rPr lang="en-US" sz="3500" dirty="0">
                <a:solidFill>
                  <a:srgbClr val="532324"/>
                </a:solidFill>
                <a:latin typeface="Roboto Condensed"/>
              </a:rPr>
              <a:t> </a:t>
            </a:r>
            <a:r>
              <a:rPr lang="en-US" sz="3500" dirty="0" err="1">
                <a:solidFill>
                  <a:srgbClr val="532324"/>
                </a:solidFill>
                <a:latin typeface="Roboto Condensed"/>
              </a:rPr>
              <a:t>độ</a:t>
            </a:r>
            <a:r>
              <a:rPr lang="en-US" sz="3500" dirty="0">
                <a:solidFill>
                  <a:srgbClr val="532324"/>
                </a:solidFill>
                <a:latin typeface="Roboto Condensed"/>
              </a:rPr>
              <a:t> </a:t>
            </a:r>
            <a:r>
              <a:rPr lang="en-US" sz="3500" dirty="0" err="1">
                <a:solidFill>
                  <a:srgbClr val="532324"/>
                </a:solidFill>
                <a:latin typeface="Roboto Condensed"/>
              </a:rPr>
              <a:t>bàng</a:t>
            </a:r>
            <a:r>
              <a:rPr lang="en-US" sz="3500" dirty="0">
                <a:solidFill>
                  <a:srgbClr val="532324"/>
                </a:solidFill>
                <a:latin typeface="Roboto Condensed"/>
              </a:rPr>
              <a:t> </a:t>
            </a:r>
            <a:r>
              <a:rPr lang="en-US" sz="3500" dirty="0" err="1">
                <a:solidFill>
                  <a:srgbClr val="532324"/>
                </a:solidFill>
                <a:latin typeface="Roboto Condensed"/>
              </a:rPr>
              <a:t>quan</a:t>
            </a:r>
            <a:r>
              <a:rPr lang="en-US" sz="3500" dirty="0">
                <a:solidFill>
                  <a:srgbClr val="532324"/>
                </a:solidFill>
                <a:latin typeface="Roboto Condensed"/>
              </a:rPr>
              <a:t> </a:t>
            </a:r>
            <a:r>
              <a:rPr lang="en-US" sz="3500" dirty="0" err="1">
                <a:solidFill>
                  <a:srgbClr val="532324"/>
                </a:solidFill>
                <a:latin typeface="Roboto Condensed"/>
              </a:rPr>
              <a:t>trước</a:t>
            </a:r>
            <a:r>
              <a:rPr lang="en-US" sz="3500" dirty="0">
                <a:solidFill>
                  <a:srgbClr val="532324"/>
                </a:solidFill>
                <a:latin typeface="Roboto Condensed"/>
              </a:rPr>
              <a:t> </a:t>
            </a:r>
            <a:r>
              <a:rPr lang="en-US" sz="3500" dirty="0" err="1">
                <a:solidFill>
                  <a:srgbClr val="532324"/>
                </a:solidFill>
                <a:latin typeface="Roboto Condensed"/>
              </a:rPr>
              <a:t>vận</a:t>
            </a:r>
            <a:r>
              <a:rPr lang="en-US" sz="3500" dirty="0">
                <a:solidFill>
                  <a:srgbClr val="532324"/>
                </a:solidFill>
                <a:latin typeface="Roboto Condensed"/>
              </a:rPr>
              <a:t> </a:t>
            </a:r>
            <a:r>
              <a:rPr lang="en-US" sz="3500" dirty="0" err="1">
                <a:solidFill>
                  <a:srgbClr val="532324"/>
                </a:solidFill>
                <a:latin typeface="Roboto Condensed"/>
              </a:rPr>
              <a:t>mệnh</a:t>
            </a:r>
            <a:r>
              <a:rPr lang="en-US" sz="3500" dirty="0">
                <a:solidFill>
                  <a:srgbClr val="532324"/>
                </a:solidFill>
                <a:latin typeface="Roboto Condensed"/>
              </a:rPr>
              <a:t> </a:t>
            </a:r>
            <a:r>
              <a:rPr lang="en-US" sz="3500" dirty="0" err="1">
                <a:solidFill>
                  <a:srgbClr val="532324"/>
                </a:solidFill>
                <a:latin typeface="Roboto Condensed"/>
              </a:rPr>
              <a:t>đất</a:t>
            </a:r>
            <a:r>
              <a:rPr lang="en-US" sz="3500" dirty="0">
                <a:solidFill>
                  <a:srgbClr val="532324"/>
                </a:solidFill>
                <a:latin typeface="Roboto Condensed"/>
              </a:rPr>
              <a:t> </a:t>
            </a:r>
            <a:r>
              <a:rPr lang="en-US" sz="3500" dirty="0" err="1">
                <a:solidFill>
                  <a:srgbClr val="532324"/>
                </a:solidFill>
                <a:latin typeface="Roboto Condensed"/>
              </a:rPr>
              <a:t>nước</a:t>
            </a:r>
            <a:r>
              <a:rPr lang="en-US" sz="3500" dirty="0">
                <a:solidFill>
                  <a:srgbClr val="532324"/>
                </a:solidFill>
                <a:latin typeface="Roboto Condensed"/>
              </a:rPr>
              <a:t>.</a:t>
            </a:r>
          </a:p>
          <a:p>
            <a:pPr marL="755651" lvl="1" indent="-377825" algn="just">
              <a:lnSpc>
                <a:spcPts val="4900"/>
              </a:lnSpc>
              <a:buFont typeface="Arial"/>
              <a:buChar char="•"/>
            </a:pPr>
            <a:r>
              <a:rPr lang="en-US" sz="3500" dirty="0" err="1">
                <a:solidFill>
                  <a:srgbClr val="532324"/>
                </a:solidFill>
                <a:latin typeface="Roboto Condensed"/>
              </a:rPr>
              <a:t>Khẳng</a:t>
            </a:r>
            <a:r>
              <a:rPr lang="en-US" sz="3500" dirty="0">
                <a:solidFill>
                  <a:srgbClr val="532324"/>
                </a:solidFill>
                <a:latin typeface="Roboto Condensed"/>
              </a:rPr>
              <a:t> </a:t>
            </a:r>
            <a:r>
              <a:rPr lang="en-US" sz="3500" dirty="0" err="1">
                <a:solidFill>
                  <a:srgbClr val="532324"/>
                </a:solidFill>
                <a:latin typeface="Roboto Condensed"/>
              </a:rPr>
              <a:t>định</a:t>
            </a:r>
            <a:r>
              <a:rPr lang="en-US" sz="3500" dirty="0">
                <a:solidFill>
                  <a:srgbClr val="532324"/>
                </a:solidFill>
                <a:latin typeface="Roboto Condensed"/>
              </a:rPr>
              <a:t> </a:t>
            </a:r>
            <a:r>
              <a:rPr lang="en-US" sz="3500" dirty="0" err="1">
                <a:solidFill>
                  <a:srgbClr val="532324"/>
                </a:solidFill>
                <a:latin typeface="Roboto Condensed"/>
              </a:rPr>
              <a:t>thái</a:t>
            </a:r>
            <a:r>
              <a:rPr lang="en-US" sz="3500" dirty="0">
                <a:solidFill>
                  <a:srgbClr val="532324"/>
                </a:solidFill>
                <a:latin typeface="Roboto Condensed"/>
              </a:rPr>
              <a:t> </a:t>
            </a:r>
            <a:r>
              <a:rPr lang="en-US" sz="3500" dirty="0" err="1">
                <a:solidFill>
                  <a:srgbClr val="532324"/>
                </a:solidFill>
                <a:latin typeface="Roboto Condensed"/>
              </a:rPr>
              <a:t>độ</a:t>
            </a:r>
            <a:r>
              <a:rPr lang="en-US" sz="3500" dirty="0">
                <a:solidFill>
                  <a:srgbClr val="532324"/>
                </a:solidFill>
                <a:latin typeface="Roboto Condensed"/>
              </a:rPr>
              <a:t> </a:t>
            </a:r>
            <a:r>
              <a:rPr lang="en-US" sz="3500" dirty="0" err="1">
                <a:solidFill>
                  <a:srgbClr val="532324"/>
                </a:solidFill>
                <a:latin typeface="Roboto Condensed"/>
              </a:rPr>
              <a:t>đúng</a:t>
            </a:r>
            <a:r>
              <a:rPr lang="en-US" sz="3500" dirty="0">
                <a:solidFill>
                  <a:srgbClr val="532324"/>
                </a:solidFill>
                <a:latin typeface="Roboto Condensed"/>
              </a:rPr>
              <a:t> </a:t>
            </a:r>
            <a:r>
              <a:rPr lang="en-US" sz="3500" dirty="0" err="1">
                <a:solidFill>
                  <a:srgbClr val="532324"/>
                </a:solidFill>
                <a:latin typeface="Roboto Condensed"/>
              </a:rPr>
              <a:t>đắn</a:t>
            </a:r>
            <a:r>
              <a:rPr lang="en-US" sz="3500" dirty="0">
                <a:solidFill>
                  <a:srgbClr val="532324"/>
                </a:solidFill>
                <a:latin typeface="Roboto Condensed"/>
              </a:rPr>
              <a:t> </a:t>
            </a:r>
            <a:r>
              <a:rPr lang="en-US" sz="3500" dirty="0" err="1">
                <a:solidFill>
                  <a:srgbClr val="532324"/>
                </a:solidFill>
                <a:latin typeface="Roboto Condensed"/>
              </a:rPr>
              <a:t>là</a:t>
            </a:r>
            <a:r>
              <a:rPr lang="en-US" sz="3500" dirty="0">
                <a:solidFill>
                  <a:srgbClr val="532324"/>
                </a:solidFill>
                <a:latin typeface="Roboto Condensed"/>
              </a:rPr>
              <a:t> </a:t>
            </a:r>
            <a:r>
              <a:rPr lang="en-US" sz="3500" dirty="0" err="1">
                <a:solidFill>
                  <a:srgbClr val="532324"/>
                </a:solidFill>
                <a:latin typeface="Roboto Condensed"/>
              </a:rPr>
              <a:t>phải</a:t>
            </a:r>
            <a:r>
              <a:rPr lang="en-US" sz="3500" dirty="0">
                <a:solidFill>
                  <a:srgbClr val="532324"/>
                </a:solidFill>
                <a:latin typeface="Roboto Condensed"/>
              </a:rPr>
              <a:t> </a:t>
            </a:r>
            <a:r>
              <a:rPr lang="en-US" sz="3500" dirty="0" err="1">
                <a:solidFill>
                  <a:srgbClr val="532324"/>
                </a:solidFill>
                <a:latin typeface="Roboto Condensed"/>
              </a:rPr>
              <a:t>cảnh</a:t>
            </a:r>
            <a:r>
              <a:rPr lang="en-US" sz="3500" dirty="0">
                <a:solidFill>
                  <a:srgbClr val="532324"/>
                </a:solidFill>
                <a:latin typeface="Roboto Condensed"/>
              </a:rPr>
              <a:t> </a:t>
            </a:r>
            <a:r>
              <a:rPr lang="en-US" sz="3500" dirty="0" err="1">
                <a:solidFill>
                  <a:srgbClr val="532324"/>
                </a:solidFill>
                <a:latin typeface="Roboto Condensed"/>
              </a:rPr>
              <a:t>giác</a:t>
            </a:r>
            <a:r>
              <a:rPr lang="en-US" sz="3500" dirty="0">
                <a:solidFill>
                  <a:srgbClr val="532324"/>
                </a:solidFill>
                <a:latin typeface="Roboto Condensed"/>
              </a:rPr>
              <a:t>, </a:t>
            </a:r>
            <a:r>
              <a:rPr lang="en-US" sz="3500" dirty="0" err="1">
                <a:solidFill>
                  <a:srgbClr val="532324"/>
                </a:solidFill>
                <a:latin typeface="Roboto Condensed"/>
              </a:rPr>
              <a:t>tích</a:t>
            </a:r>
            <a:r>
              <a:rPr lang="en-US" sz="3500" dirty="0">
                <a:solidFill>
                  <a:srgbClr val="532324"/>
                </a:solidFill>
                <a:latin typeface="Roboto Condensed"/>
              </a:rPr>
              <a:t> </a:t>
            </a:r>
            <a:r>
              <a:rPr lang="en-US" sz="3500" dirty="0" err="1">
                <a:solidFill>
                  <a:srgbClr val="532324"/>
                </a:solidFill>
                <a:latin typeface="Roboto Condensed"/>
              </a:rPr>
              <a:t>cực</a:t>
            </a:r>
            <a:r>
              <a:rPr lang="en-US" sz="3500" dirty="0">
                <a:solidFill>
                  <a:srgbClr val="532324"/>
                </a:solidFill>
                <a:latin typeface="Roboto Condensed"/>
              </a:rPr>
              <a:t> </a:t>
            </a:r>
            <a:r>
              <a:rPr lang="en-US" sz="3500" dirty="0" err="1">
                <a:solidFill>
                  <a:srgbClr val="532324"/>
                </a:solidFill>
                <a:latin typeface="Roboto Condensed"/>
              </a:rPr>
              <a:t>rèn</a:t>
            </a:r>
            <a:r>
              <a:rPr lang="en-US" sz="3500" dirty="0">
                <a:solidFill>
                  <a:srgbClr val="532324"/>
                </a:solidFill>
                <a:latin typeface="Roboto Condensed"/>
              </a:rPr>
              <a:t> </a:t>
            </a:r>
            <a:r>
              <a:rPr lang="en-US" sz="3500" dirty="0" err="1">
                <a:solidFill>
                  <a:srgbClr val="532324"/>
                </a:solidFill>
                <a:latin typeface="Roboto Condensed"/>
              </a:rPr>
              <a:t>luyện</a:t>
            </a:r>
            <a:r>
              <a:rPr lang="en-US" sz="3500" dirty="0">
                <a:solidFill>
                  <a:srgbClr val="532324"/>
                </a:solidFill>
                <a:latin typeface="Roboto Condensed"/>
              </a:rPr>
              <a:t> </a:t>
            </a:r>
            <a:r>
              <a:rPr lang="en-US" sz="3500" dirty="0" err="1">
                <a:solidFill>
                  <a:srgbClr val="532324"/>
                </a:solidFill>
                <a:latin typeface="Roboto Condensed"/>
              </a:rPr>
              <a:t>để</a:t>
            </a:r>
            <a:r>
              <a:rPr lang="en-US" sz="3500" dirty="0">
                <a:solidFill>
                  <a:srgbClr val="532324"/>
                </a:solidFill>
                <a:latin typeface="Roboto Condensed"/>
              </a:rPr>
              <a:t> </a:t>
            </a:r>
            <a:r>
              <a:rPr lang="en-US" sz="3500" dirty="0" err="1">
                <a:solidFill>
                  <a:srgbClr val="532324"/>
                </a:solidFill>
                <a:latin typeface="Roboto Condensed"/>
              </a:rPr>
              <a:t>sẵn</a:t>
            </a:r>
            <a:r>
              <a:rPr lang="en-US" sz="3500" dirty="0">
                <a:solidFill>
                  <a:srgbClr val="532324"/>
                </a:solidFill>
                <a:latin typeface="Roboto Condensed"/>
              </a:rPr>
              <a:t> </a:t>
            </a:r>
            <a:r>
              <a:rPr lang="en-US" sz="3500" dirty="0" err="1">
                <a:solidFill>
                  <a:srgbClr val="532324"/>
                </a:solidFill>
                <a:latin typeface="Roboto Condensed"/>
              </a:rPr>
              <a:t>sàng</a:t>
            </a:r>
            <a:r>
              <a:rPr lang="en-US" sz="3500" dirty="0">
                <a:solidFill>
                  <a:srgbClr val="532324"/>
                </a:solidFill>
                <a:latin typeface="Roboto Condensed"/>
              </a:rPr>
              <a:t> </a:t>
            </a:r>
            <a:r>
              <a:rPr lang="en-US" sz="3500" dirty="0" err="1">
                <a:solidFill>
                  <a:srgbClr val="532324"/>
                </a:solidFill>
                <a:latin typeface="Roboto Condensed"/>
              </a:rPr>
              <a:t>đánh</a:t>
            </a:r>
            <a:r>
              <a:rPr lang="en-US" sz="3500" dirty="0">
                <a:solidFill>
                  <a:srgbClr val="532324"/>
                </a:solidFill>
                <a:latin typeface="Roboto Condensed"/>
              </a:rPr>
              <a:t> </a:t>
            </a:r>
            <a:r>
              <a:rPr lang="en-US" sz="3500" dirty="0" err="1">
                <a:solidFill>
                  <a:srgbClr val="532324"/>
                </a:solidFill>
                <a:latin typeface="Roboto Condensed"/>
              </a:rPr>
              <a:t>giặc</a:t>
            </a:r>
            <a:endParaRPr lang="en-US" sz="3500" dirty="0">
              <a:solidFill>
                <a:srgbClr val="532324"/>
              </a:solidFill>
              <a:latin typeface="Roboto Condensed"/>
            </a:endParaRPr>
          </a:p>
        </p:txBody>
      </p:sp>
      <p:grpSp>
        <p:nvGrpSpPr>
          <p:cNvPr id="15" name="Group 15"/>
          <p:cNvGrpSpPr/>
          <p:nvPr/>
        </p:nvGrpSpPr>
        <p:grpSpPr>
          <a:xfrm>
            <a:off x="9415933" y="4650811"/>
            <a:ext cx="8444208" cy="5162799"/>
            <a:chOff x="0" y="0"/>
            <a:chExt cx="2223989" cy="1359750"/>
          </a:xfrm>
        </p:grpSpPr>
        <p:sp>
          <p:nvSpPr>
            <p:cNvPr id="16" name="Freeform 16"/>
            <p:cNvSpPr/>
            <p:nvPr/>
          </p:nvSpPr>
          <p:spPr>
            <a:xfrm>
              <a:off x="0" y="0"/>
              <a:ext cx="2223989" cy="1359750"/>
            </a:xfrm>
            <a:custGeom>
              <a:avLst/>
              <a:gdLst/>
              <a:ahLst/>
              <a:cxnLst/>
              <a:rect l="l" t="t" r="r" b="b"/>
              <a:pathLst>
                <a:path w="2223989" h="1359750">
                  <a:moveTo>
                    <a:pt x="30255" y="0"/>
                  </a:moveTo>
                  <a:lnTo>
                    <a:pt x="2193733" y="0"/>
                  </a:lnTo>
                  <a:cubicBezTo>
                    <a:pt x="2201758" y="0"/>
                    <a:pt x="2209453" y="3188"/>
                    <a:pt x="2215127" y="8862"/>
                  </a:cubicBezTo>
                  <a:cubicBezTo>
                    <a:pt x="2220801" y="14536"/>
                    <a:pt x="2223989" y="22231"/>
                    <a:pt x="2223989" y="30255"/>
                  </a:cubicBezTo>
                  <a:lnTo>
                    <a:pt x="2223989" y="1329494"/>
                  </a:lnTo>
                  <a:cubicBezTo>
                    <a:pt x="2223989" y="1346204"/>
                    <a:pt x="2210443" y="1359750"/>
                    <a:pt x="2193733" y="1359750"/>
                  </a:cubicBezTo>
                  <a:lnTo>
                    <a:pt x="30255" y="1359750"/>
                  </a:lnTo>
                  <a:cubicBezTo>
                    <a:pt x="13546" y="1359750"/>
                    <a:pt x="0" y="1346204"/>
                    <a:pt x="0" y="1329494"/>
                  </a:cubicBezTo>
                  <a:lnTo>
                    <a:pt x="0" y="30255"/>
                  </a:lnTo>
                  <a:cubicBezTo>
                    <a:pt x="0" y="13546"/>
                    <a:pt x="13546" y="0"/>
                    <a:pt x="30255"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17" name="TextBox 17"/>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18" name="TextBox 18"/>
          <p:cNvSpPr txBox="1"/>
          <p:nvPr/>
        </p:nvSpPr>
        <p:spPr>
          <a:xfrm>
            <a:off x="9579540" y="4718050"/>
            <a:ext cx="8062114" cy="4949825"/>
          </a:xfrm>
          <a:prstGeom prst="rect">
            <a:avLst/>
          </a:prstGeom>
        </p:spPr>
        <p:txBody>
          <a:bodyPr lIns="0" tIns="0" rIns="0" bIns="0" rtlCol="0" anchor="t">
            <a:spAutoFit/>
          </a:bodyPr>
          <a:lstStyle/>
          <a:p>
            <a:pPr algn="ctr">
              <a:lnSpc>
                <a:spcPts val="4900"/>
              </a:lnSpc>
            </a:pPr>
            <a:r>
              <a:rPr lang="en-US" sz="3500" dirty="0" err="1">
                <a:solidFill>
                  <a:srgbClr val="532324"/>
                </a:solidFill>
                <a:latin typeface="Roboto Condensed Bold"/>
              </a:rPr>
              <a:t>Bằng</a:t>
            </a:r>
            <a:r>
              <a:rPr lang="en-US" sz="3500" dirty="0">
                <a:solidFill>
                  <a:srgbClr val="532324"/>
                </a:solidFill>
                <a:latin typeface="Roboto Condensed Bold"/>
              </a:rPr>
              <a:t> </a:t>
            </a:r>
            <a:r>
              <a:rPr lang="en-US" sz="3500" dirty="0" err="1">
                <a:solidFill>
                  <a:srgbClr val="532324"/>
                </a:solidFill>
                <a:latin typeface="Roboto Condensed Bold"/>
              </a:rPr>
              <a:t>chứng</a:t>
            </a:r>
            <a:endParaRPr lang="en-US" sz="3500" dirty="0">
              <a:solidFill>
                <a:srgbClr val="532324"/>
              </a:solidFill>
              <a:latin typeface="Roboto Condensed Bold"/>
            </a:endParaRPr>
          </a:p>
          <a:p>
            <a:pPr marL="755651" lvl="1" indent="-377825" algn="just">
              <a:lnSpc>
                <a:spcPts val="4900"/>
              </a:lnSpc>
              <a:buFont typeface="Arial"/>
              <a:buChar char="•"/>
            </a:pPr>
            <a:r>
              <a:rPr lang="en-US" sz="3500" dirty="0" err="1">
                <a:solidFill>
                  <a:srgbClr val="532324"/>
                </a:solidFill>
                <a:latin typeface="Roboto Condensed"/>
              </a:rPr>
              <a:t>Không</a:t>
            </a:r>
            <a:r>
              <a:rPr lang="en-US" sz="3500" dirty="0">
                <a:solidFill>
                  <a:srgbClr val="532324"/>
                </a:solidFill>
                <a:latin typeface="Roboto Condensed"/>
              </a:rPr>
              <a:t> </a:t>
            </a:r>
            <a:r>
              <a:rPr lang="en-US" sz="3500" dirty="0" err="1">
                <a:solidFill>
                  <a:srgbClr val="532324"/>
                </a:solidFill>
                <a:latin typeface="Roboto Condensed"/>
              </a:rPr>
              <a:t>có</a:t>
            </a:r>
            <a:r>
              <a:rPr lang="en-US" sz="3500" dirty="0">
                <a:solidFill>
                  <a:srgbClr val="532324"/>
                </a:solidFill>
                <a:latin typeface="Roboto Condensed"/>
              </a:rPr>
              <a:t> </a:t>
            </a:r>
            <a:r>
              <a:rPr lang="en-US" sz="3500" dirty="0" err="1">
                <a:solidFill>
                  <a:srgbClr val="532324"/>
                </a:solidFill>
                <a:latin typeface="Roboto Condensed"/>
              </a:rPr>
              <a:t>mặc</a:t>
            </a:r>
            <a:r>
              <a:rPr lang="en-US" sz="3500" dirty="0">
                <a:solidFill>
                  <a:srgbClr val="532324"/>
                </a:solidFill>
                <a:latin typeface="Roboto Condensed"/>
              </a:rPr>
              <a:t> </a:t>
            </a:r>
            <a:r>
              <a:rPr lang="en-US" sz="3500" dirty="0" err="1">
                <a:solidFill>
                  <a:srgbClr val="532324"/>
                </a:solidFill>
                <a:latin typeface="Roboto Condensed"/>
              </a:rPr>
              <a:t>thì</a:t>
            </a:r>
            <a:r>
              <a:rPr lang="en-US" sz="3500" dirty="0">
                <a:solidFill>
                  <a:srgbClr val="532324"/>
                </a:solidFill>
                <a:latin typeface="Roboto Condensed"/>
              </a:rPr>
              <a:t> ta </a:t>
            </a:r>
            <a:r>
              <a:rPr lang="en-US" sz="3500" dirty="0" err="1">
                <a:solidFill>
                  <a:srgbClr val="532324"/>
                </a:solidFill>
                <a:latin typeface="Roboto Condensed"/>
              </a:rPr>
              <a:t>cho</a:t>
            </a:r>
            <a:r>
              <a:rPr lang="en-US" sz="3500" dirty="0">
                <a:solidFill>
                  <a:srgbClr val="532324"/>
                </a:solidFill>
                <a:latin typeface="Roboto Condensed"/>
              </a:rPr>
              <a:t> </a:t>
            </a:r>
            <a:r>
              <a:rPr lang="en-US" sz="3500" dirty="0" err="1">
                <a:solidFill>
                  <a:srgbClr val="532324"/>
                </a:solidFill>
                <a:latin typeface="Roboto Condensed"/>
              </a:rPr>
              <a:t>áo</a:t>
            </a:r>
            <a:r>
              <a:rPr lang="en-US" sz="3500" dirty="0">
                <a:solidFill>
                  <a:srgbClr val="532324"/>
                </a:solidFill>
                <a:latin typeface="Roboto Condensed"/>
              </a:rPr>
              <a:t>…..</a:t>
            </a:r>
            <a:r>
              <a:rPr lang="en-US" sz="3500" dirty="0" err="1">
                <a:solidFill>
                  <a:srgbClr val="532324"/>
                </a:solidFill>
                <a:latin typeface="Roboto Condensed"/>
              </a:rPr>
              <a:t>vui</a:t>
            </a:r>
            <a:r>
              <a:rPr lang="en-US" sz="3500" dirty="0">
                <a:solidFill>
                  <a:srgbClr val="532324"/>
                </a:solidFill>
                <a:latin typeface="Roboto Condensed"/>
              </a:rPr>
              <a:t> </a:t>
            </a:r>
            <a:r>
              <a:rPr lang="en-US" sz="3500" dirty="0" err="1">
                <a:solidFill>
                  <a:srgbClr val="532324"/>
                </a:solidFill>
                <a:latin typeface="Roboto Condensed"/>
              </a:rPr>
              <a:t>cười</a:t>
            </a:r>
            <a:endParaRPr lang="en-US" sz="3500" dirty="0">
              <a:solidFill>
                <a:srgbClr val="532324"/>
              </a:solidFill>
              <a:latin typeface="Roboto Condensed"/>
            </a:endParaRPr>
          </a:p>
          <a:p>
            <a:pPr marL="755651" lvl="1" indent="-377825" algn="just">
              <a:lnSpc>
                <a:spcPts val="4900"/>
              </a:lnSpc>
              <a:buFont typeface="Arial"/>
              <a:buChar char="•"/>
            </a:pPr>
            <a:r>
              <a:rPr lang="en-US" sz="3500" dirty="0">
                <a:solidFill>
                  <a:srgbClr val="532324"/>
                </a:solidFill>
                <a:latin typeface="Roboto Condensed"/>
              </a:rPr>
              <a:t> </a:t>
            </a:r>
            <a:r>
              <a:rPr lang="en-US" sz="3500" dirty="0" err="1">
                <a:solidFill>
                  <a:srgbClr val="532324"/>
                </a:solidFill>
                <a:latin typeface="Roboto Condensed"/>
              </a:rPr>
              <a:t>Cựa</a:t>
            </a:r>
            <a:r>
              <a:rPr lang="en-US" sz="3500" dirty="0">
                <a:solidFill>
                  <a:srgbClr val="532324"/>
                </a:solidFill>
                <a:latin typeface="Roboto Condensed"/>
              </a:rPr>
              <a:t> </a:t>
            </a:r>
            <a:r>
              <a:rPr lang="en-US" sz="3500" dirty="0" err="1">
                <a:solidFill>
                  <a:srgbClr val="532324"/>
                </a:solidFill>
                <a:latin typeface="Roboto Condensed"/>
              </a:rPr>
              <a:t>gà</a:t>
            </a:r>
            <a:r>
              <a:rPr lang="en-US" sz="3500" dirty="0">
                <a:solidFill>
                  <a:srgbClr val="532324"/>
                </a:solidFill>
                <a:latin typeface="Roboto Condensed"/>
              </a:rPr>
              <a:t> </a:t>
            </a:r>
            <a:r>
              <a:rPr lang="en-US" sz="3500" dirty="0" err="1">
                <a:solidFill>
                  <a:srgbClr val="532324"/>
                </a:solidFill>
                <a:latin typeface="Roboto Condensed"/>
              </a:rPr>
              <a:t>trống</a:t>
            </a:r>
            <a:r>
              <a:rPr lang="en-US" sz="3500" dirty="0">
                <a:solidFill>
                  <a:srgbClr val="532324"/>
                </a:solidFill>
                <a:latin typeface="Roboto Condensed"/>
              </a:rPr>
              <a:t> </a:t>
            </a:r>
            <a:r>
              <a:rPr lang="en-US" sz="3500" dirty="0" err="1">
                <a:solidFill>
                  <a:srgbClr val="532324"/>
                </a:solidFill>
                <a:latin typeface="Roboto Condensed"/>
              </a:rPr>
              <a:t>không</a:t>
            </a:r>
            <a:r>
              <a:rPr lang="en-US" sz="3500" dirty="0">
                <a:solidFill>
                  <a:srgbClr val="532324"/>
                </a:solidFill>
                <a:latin typeface="Roboto Condensed"/>
              </a:rPr>
              <a:t> </a:t>
            </a:r>
            <a:r>
              <a:rPr lang="en-US" sz="3500" dirty="0" err="1">
                <a:solidFill>
                  <a:srgbClr val="532324"/>
                </a:solidFill>
                <a:latin typeface="Roboto Condensed"/>
              </a:rPr>
              <a:t>thể</a:t>
            </a:r>
            <a:r>
              <a:rPr lang="en-US" sz="3500" dirty="0">
                <a:solidFill>
                  <a:srgbClr val="532324"/>
                </a:solidFill>
                <a:latin typeface="Roboto Condensed"/>
              </a:rPr>
              <a:t> </a:t>
            </a:r>
            <a:r>
              <a:rPr lang="en-US" sz="3500" dirty="0" err="1">
                <a:solidFill>
                  <a:srgbClr val="532324"/>
                </a:solidFill>
                <a:latin typeface="Roboto Condensed"/>
              </a:rPr>
              <a:t>đâm</a:t>
            </a:r>
            <a:r>
              <a:rPr lang="en-US" sz="3500" dirty="0">
                <a:solidFill>
                  <a:srgbClr val="532324"/>
                </a:solidFill>
                <a:latin typeface="Roboto Condensed"/>
              </a:rPr>
              <a:t> </a:t>
            </a:r>
            <a:r>
              <a:rPr lang="en-US" sz="3500" dirty="0" err="1">
                <a:solidFill>
                  <a:srgbClr val="532324"/>
                </a:solidFill>
                <a:latin typeface="Roboto Condensed"/>
              </a:rPr>
              <a:t>thủng</a:t>
            </a:r>
            <a:r>
              <a:rPr lang="en-US" sz="3500" dirty="0">
                <a:solidFill>
                  <a:srgbClr val="532324"/>
                </a:solidFill>
                <a:latin typeface="Roboto Condensed"/>
              </a:rPr>
              <a:t> </a:t>
            </a:r>
            <a:r>
              <a:rPr lang="en-US" sz="3500" dirty="0" err="1">
                <a:solidFill>
                  <a:srgbClr val="532324"/>
                </a:solidFill>
                <a:latin typeface="Roboto Condensed"/>
              </a:rPr>
              <a:t>áo</a:t>
            </a:r>
            <a:r>
              <a:rPr lang="en-US" sz="3500" dirty="0">
                <a:solidFill>
                  <a:srgbClr val="532324"/>
                </a:solidFill>
                <a:latin typeface="Roboto Condensed"/>
              </a:rPr>
              <a:t> </a:t>
            </a:r>
            <a:r>
              <a:rPr lang="en-US" sz="3500" dirty="0" err="1">
                <a:solidFill>
                  <a:srgbClr val="532324"/>
                </a:solidFill>
                <a:latin typeface="Roboto Condensed"/>
              </a:rPr>
              <a:t>giáp</a:t>
            </a:r>
            <a:r>
              <a:rPr lang="en-US" sz="3500" dirty="0">
                <a:solidFill>
                  <a:srgbClr val="532324"/>
                </a:solidFill>
                <a:latin typeface="Roboto Condensed"/>
              </a:rPr>
              <a:t> … </a:t>
            </a:r>
            <a:r>
              <a:rPr lang="en-US" sz="3500" dirty="0" err="1">
                <a:solidFill>
                  <a:srgbClr val="532324"/>
                </a:solidFill>
                <a:latin typeface="Roboto Condensed"/>
              </a:rPr>
              <a:t>tiếng</a:t>
            </a:r>
            <a:r>
              <a:rPr lang="en-US" sz="3500" dirty="0">
                <a:solidFill>
                  <a:srgbClr val="532324"/>
                </a:solidFill>
                <a:latin typeface="Roboto Condensed"/>
              </a:rPr>
              <a:t> </a:t>
            </a:r>
            <a:r>
              <a:rPr lang="en-US" sz="3500" dirty="0" err="1">
                <a:solidFill>
                  <a:srgbClr val="532324"/>
                </a:solidFill>
                <a:latin typeface="Roboto Condensed"/>
              </a:rPr>
              <a:t>hát</a:t>
            </a:r>
            <a:r>
              <a:rPr lang="en-US" sz="3500" dirty="0">
                <a:solidFill>
                  <a:srgbClr val="532324"/>
                </a:solidFill>
                <a:latin typeface="Roboto Condensed"/>
              </a:rPr>
              <a:t> </a:t>
            </a:r>
            <a:r>
              <a:rPr lang="en-US" sz="3500" dirty="0" err="1">
                <a:solidFill>
                  <a:srgbClr val="532324"/>
                </a:solidFill>
                <a:latin typeface="Roboto Condensed"/>
              </a:rPr>
              <a:t>không</a:t>
            </a:r>
            <a:r>
              <a:rPr lang="en-US" sz="3500" dirty="0">
                <a:solidFill>
                  <a:srgbClr val="532324"/>
                </a:solidFill>
                <a:latin typeface="Roboto Condensed"/>
              </a:rPr>
              <a:t> </a:t>
            </a:r>
            <a:r>
              <a:rPr lang="en-US" sz="3500" dirty="0" err="1">
                <a:solidFill>
                  <a:srgbClr val="532324"/>
                </a:solidFill>
                <a:latin typeface="Roboto Condensed"/>
              </a:rPr>
              <a:t>thể</a:t>
            </a:r>
            <a:r>
              <a:rPr lang="en-US" sz="3500" dirty="0">
                <a:solidFill>
                  <a:srgbClr val="532324"/>
                </a:solidFill>
                <a:latin typeface="Roboto Condensed"/>
              </a:rPr>
              <a:t> </a:t>
            </a:r>
            <a:r>
              <a:rPr lang="en-US" sz="3500" dirty="0" err="1">
                <a:solidFill>
                  <a:srgbClr val="532324"/>
                </a:solidFill>
                <a:latin typeface="Roboto Condensed"/>
              </a:rPr>
              <a:t>làm</a:t>
            </a:r>
            <a:r>
              <a:rPr lang="en-US" sz="3500" dirty="0">
                <a:solidFill>
                  <a:srgbClr val="532324"/>
                </a:solidFill>
                <a:latin typeface="Roboto Condensed"/>
              </a:rPr>
              <a:t> </a:t>
            </a:r>
            <a:r>
              <a:rPr lang="en-US" sz="3500" dirty="0" err="1">
                <a:solidFill>
                  <a:srgbClr val="532324"/>
                </a:solidFill>
                <a:latin typeface="Roboto Condensed"/>
              </a:rPr>
              <a:t>cho</a:t>
            </a:r>
            <a:r>
              <a:rPr lang="en-US" sz="3500" dirty="0">
                <a:solidFill>
                  <a:srgbClr val="532324"/>
                </a:solidFill>
                <a:latin typeface="Roboto Condensed"/>
              </a:rPr>
              <a:t> </a:t>
            </a:r>
            <a:r>
              <a:rPr lang="en-US" sz="3500" dirty="0" err="1">
                <a:solidFill>
                  <a:srgbClr val="532324"/>
                </a:solidFill>
                <a:latin typeface="Roboto Condensed"/>
              </a:rPr>
              <a:t>giặc</a:t>
            </a:r>
            <a:r>
              <a:rPr lang="en-US" sz="3500" dirty="0">
                <a:solidFill>
                  <a:srgbClr val="532324"/>
                </a:solidFill>
                <a:latin typeface="Roboto Condensed"/>
              </a:rPr>
              <a:t> </a:t>
            </a:r>
            <a:r>
              <a:rPr lang="en-US" sz="3500" dirty="0" err="1">
                <a:solidFill>
                  <a:srgbClr val="532324"/>
                </a:solidFill>
                <a:latin typeface="Roboto Condensed"/>
              </a:rPr>
              <a:t>điếc</a:t>
            </a:r>
            <a:r>
              <a:rPr lang="en-US" sz="3500" dirty="0">
                <a:solidFill>
                  <a:srgbClr val="532324"/>
                </a:solidFill>
                <a:latin typeface="Roboto Condensed"/>
              </a:rPr>
              <a:t> tai.</a:t>
            </a:r>
          </a:p>
          <a:p>
            <a:pPr marL="755651" lvl="1" indent="-377825" algn="just">
              <a:lnSpc>
                <a:spcPts val="4900"/>
              </a:lnSpc>
              <a:buFont typeface="Arial"/>
              <a:buChar char="•"/>
            </a:pPr>
            <a:r>
              <a:rPr lang="en-US" sz="3500" dirty="0">
                <a:solidFill>
                  <a:srgbClr val="532324"/>
                </a:solidFill>
                <a:latin typeface="Roboto Condensed"/>
              </a:rPr>
              <a:t> Thái </a:t>
            </a:r>
            <a:r>
              <a:rPr lang="en-US" sz="3500" dirty="0" err="1">
                <a:solidFill>
                  <a:srgbClr val="532324"/>
                </a:solidFill>
                <a:latin typeface="Roboto Condensed"/>
              </a:rPr>
              <a:t>ấp</a:t>
            </a:r>
            <a:r>
              <a:rPr lang="en-US" sz="3500" dirty="0">
                <a:solidFill>
                  <a:srgbClr val="532324"/>
                </a:solidFill>
                <a:latin typeface="Roboto Condensed"/>
              </a:rPr>
              <a:t> </a:t>
            </a:r>
            <a:r>
              <a:rPr lang="en-US" sz="3500" dirty="0" err="1">
                <a:solidFill>
                  <a:srgbClr val="532324"/>
                </a:solidFill>
                <a:latin typeface="Roboto Condensed"/>
              </a:rPr>
              <a:t>của</a:t>
            </a:r>
            <a:r>
              <a:rPr lang="en-US" sz="3500" dirty="0">
                <a:solidFill>
                  <a:srgbClr val="532324"/>
                </a:solidFill>
                <a:latin typeface="Roboto Condensed"/>
              </a:rPr>
              <a:t> ta </a:t>
            </a:r>
            <a:r>
              <a:rPr lang="en-US" sz="3500" dirty="0" err="1">
                <a:solidFill>
                  <a:srgbClr val="532324"/>
                </a:solidFill>
                <a:latin typeface="Roboto Condensed"/>
              </a:rPr>
              <a:t>không</a:t>
            </a:r>
            <a:r>
              <a:rPr lang="en-US" sz="3500" dirty="0">
                <a:solidFill>
                  <a:srgbClr val="532324"/>
                </a:solidFill>
                <a:latin typeface="Roboto Condensed"/>
              </a:rPr>
              <a:t> </a:t>
            </a:r>
            <a:r>
              <a:rPr lang="en-US" sz="3500" dirty="0" err="1">
                <a:solidFill>
                  <a:srgbClr val="532324"/>
                </a:solidFill>
                <a:latin typeface="Roboto Condensed"/>
              </a:rPr>
              <a:t>còn</a:t>
            </a:r>
            <a:r>
              <a:rPr lang="en-US" sz="3500" dirty="0">
                <a:solidFill>
                  <a:srgbClr val="532324"/>
                </a:solidFill>
                <a:latin typeface="Roboto Condensed"/>
              </a:rPr>
              <a:t> … </a:t>
            </a:r>
            <a:r>
              <a:rPr lang="en-US" sz="3500" dirty="0" err="1">
                <a:solidFill>
                  <a:srgbClr val="532324"/>
                </a:solidFill>
                <a:latin typeface="Roboto Condensed"/>
              </a:rPr>
              <a:t>lúc</a:t>
            </a:r>
            <a:r>
              <a:rPr lang="en-US" sz="3500" dirty="0">
                <a:solidFill>
                  <a:srgbClr val="532324"/>
                </a:solidFill>
                <a:latin typeface="Roboto Condensed"/>
              </a:rPr>
              <a:t> </a:t>
            </a:r>
            <a:r>
              <a:rPr lang="en-US" sz="3500" dirty="0" err="1">
                <a:solidFill>
                  <a:srgbClr val="532324"/>
                </a:solidFill>
                <a:latin typeface="Roboto Condensed"/>
              </a:rPr>
              <a:t>bấy</a:t>
            </a:r>
            <a:r>
              <a:rPr lang="en-US" sz="3500" dirty="0">
                <a:solidFill>
                  <a:srgbClr val="532324"/>
                </a:solidFill>
                <a:latin typeface="Roboto Condensed"/>
              </a:rPr>
              <a:t> </a:t>
            </a:r>
            <a:r>
              <a:rPr lang="en-US" sz="3500" dirty="0" err="1">
                <a:solidFill>
                  <a:srgbClr val="532324"/>
                </a:solidFill>
                <a:latin typeface="Roboto Condensed"/>
              </a:rPr>
              <a:t>giờ</a:t>
            </a:r>
            <a:r>
              <a:rPr lang="en-US" sz="3500" dirty="0">
                <a:solidFill>
                  <a:srgbClr val="532324"/>
                </a:solidFill>
                <a:latin typeface="Roboto Condensed"/>
              </a:rPr>
              <a:t> </a:t>
            </a:r>
            <a:r>
              <a:rPr lang="en-US" sz="3500" dirty="0" err="1">
                <a:solidFill>
                  <a:srgbClr val="532324"/>
                </a:solidFill>
                <a:latin typeface="Roboto Condensed"/>
              </a:rPr>
              <a:t>dẫu</a:t>
            </a:r>
            <a:r>
              <a:rPr lang="en-US" sz="3500" dirty="0">
                <a:solidFill>
                  <a:srgbClr val="532324"/>
                </a:solidFill>
                <a:latin typeface="Roboto Condensed"/>
              </a:rPr>
              <a:t> </a:t>
            </a:r>
            <a:r>
              <a:rPr lang="en-US" sz="3500" dirty="0" err="1">
                <a:solidFill>
                  <a:srgbClr val="532324"/>
                </a:solidFill>
                <a:latin typeface="Roboto Condensed"/>
              </a:rPr>
              <a:t>các</a:t>
            </a:r>
            <a:r>
              <a:rPr lang="en-US" sz="3500" dirty="0">
                <a:solidFill>
                  <a:srgbClr val="532324"/>
                </a:solidFill>
                <a:latin typeface="Roboto Condensed"/>
              </a:rPr>
              <a:t> </a:t>
            </a:r>
            <a:r>
              <a:rPr lang="en-US" sz="3500" dirty="0" err="1">
                <a:solidFill>
                  <a:srgbClr val="532324"/>
                </a:solidFill>
                <a:latin typeface="Roboto Condensed"/>
              </a:rPr>
              <a:t>người</a:t>
            </a:r>
            <a:r>
              <a:rPr lang="en-US" sz="3500" dirty="0">
                <a:solidFill>
                  <a:srgbClr val="532324"/>
                </a:solidFill>
                <a:latin typeface="Roboto Condensed"/>
              </a:rPr>
              <a:t> </a:t>
            </a:r>
            <a:r>
              <a:rPr lang="en-US" sz="3500" dirty="0" err="1">
                <a:solidFill>
                  <a:srgbClr val="532324"/>
                </a:solidFill>
                <a:latin typeface="Roboto Condensed"/>
              </a:rPr>
              <a:t>muốn</a:t>
            </a:r>
            <a:r>
              <a:rPr lang="en-US" sz="3500" dirty="0">
                <a:solidFill>
                  <a:srgbClr val="532324"/>
                </a:solidFill>
                <a:latin typeface="Roboto Condensed"/>
              </a:rPr>
              <a:t> </a:t>
            </a:r>
            <a:r>
              <a:rPr lang="en-US" sz="3500" dirty="0" err="1">
                <a:solidFill>
                  <a:srgbClr val="532324"/>
                </a:solidFill>
                <a:latin typeface="Roboto Condensed"/>
              </a:rPr>
              <a:t>vui</a:t>
            </a:r>
            <a:r>
              <a:rPr lang="en-US" sz="3500" dirty="0">
                <a:solidFill>
                  <a:srgbClr val="532324"/>
                </a:solidFill>
                <a:latin typeface="Roboto Condensed"/>
              </a:rPr>
              <a:t> </a:t>
            </a:r>
            <a:r>
              <a:rPr lang="en-US" sz="3500" dirty="0" err="1">
                <a:solidFill>
                  <a:srgbClr val="532324"/>
                </a:solidFill>
                <a:latin typeface="Roboto Condensed"/>
              </a:rPr>
              <a:t>vẻ</a:t>
            </a:r>
            <a:r>
              <a:rPr lang="en-US" sz="3500" dirty="0">
                <a:solidFill>
                  <a:srgbClr val="532324"/>
                </a:solidFill>
                <a:latin typeface="Roboto Condensed"/>
              </a:rPr>
              <a:t> </a:t>
            </a:r>
            <a:r>
              <a:rPr lang="en-US" sz="3500" dirty="0" err="1">
                <a:solidFill>
                  <a:srgbClr val="532324"/>
                </a:solidFill>
                <a:latin typeface="Roboto Condensed"/>
              </a:rPr>
              <a:t>phỏng</a:t>
            </a:r>
            <a:r>
              <a:rPr lang="en-US" sz="3500" dirty="0">
                <a:solidFill>
                  <a:srgbClr val="532324"/>
                </a:solidFill>
                <a:latin typeface="Roboto Condensed"/>
              </a:rPr>
              <a:t> </a:t>
            </a:r>
            <a:r>
              <a:rPr lang="en-US" sz="3500" dirty="0" err="1">
                <a:solidFill>
                  <a:srgbClr val="532324"/>
                </a:solidFill>
                <a:latin typeface="Roboto Condensed"/>
              </a:rPr>
              <a:t>có</a:t>
            </a:r>
            <a:r>
              <a:rPr lang="en-US" sz="3500" dirty="0">
                <a:solidFill>
                  <a:srgbClr val="532324"/>
                </a:solidFill>
                <a:latin typeface="Roboto Condensed"/>
              </a:rPr>
              <a:t> </a:t>
            </a:r>
            <a:r>
              <a:rPr lang="en-US" sz="3500" dirty="0" err="1">
                <a:solidFill>
                  <a:srgbClr val="532324"/>
                </a:solidFill>
                <a:latin typeface="Roboto Condensed"/>
              </a:rPr>
              <a:t>được</a:t>
            </a:r>
            <a:r>
              <a:rPr lang="en-US" sz="3500" dirty="0">
                <a:solidFill>
                  <a:srgbClr val="532324"/>
                </a:solidFill>
                <a:latin typeface="Roboto Condensed"/>
              </a:rPr>
              <a:t> </a:t>
            </a:r>
            <a:r>
              <a:rPr lang="en-US" sz="3500" dirty="0" err="1">
                <a:solidFill>
                  <a:srgbClr val="532324"/>
                </a:solidFill>
                <a:latin typeface="Roboto Condensed"/>
              </a:rPr>
              <a:t>không</a:t>
            </a:r>
            <a:r>
              <a:rPr lang="en-US" sz="3500" dirty="0">
                <a:solidFill>
                  <a:srgbClr val="532324"/>
                </a:solidFill>
                <a:latin typeface="Roboto Condensed"/>
              </a:rPr>
              <a:t>?</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circle(in)">
                                      <p:cBhvr>
                                        <p:cTn id="23" dur="2000"/>
                                        <p:tgtEl>
                                          <p:spTgt spid="18"/>
                                        </p:tgtEl>
                                      </p:cBhvr>
                                    </p:animEffect>
                                  </p:childTnLst>
                                </p:cTn>
                              </p:par>
                              <p:par>
                                <p:cTn id="24" presetID="6" presetClass="entr" presetSubtype="16"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circle(in)">
                                      <p:cBhvr>
                                        <p:cTn id="2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1304"/>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a:grpSpLocks noChangeAspect="1"/>
          </p:cNvGrpSpPr>
          <p:nvPr/>
        </p:nvGrpSpPr>
        <p:grpSpPr>
          <a:xfrm rot="121560">
            <a:off x="11386899" y="3463378"/>
            <a:ext cx="8902168" cy="6529872"/>
            <a:chOff x="0" y="0"/>
            <a:chExt cx="4198620" cy="3079750"/>
          </a:xfrm>
        </p:grpSpPr>
        <p:sp>
          <p:nvSpPr>
            <p:cNvPr id="5" name="Freeform 5"/>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blipFill>
              <a:blip r:embed="rId3"/>
              <a:stretch>
                <a:fillRect l="-19757" r="-19757"/>
              </a:stretch>
            </a:blipFill>
          </p:spPr>
          <p:txBody>
            <a:bodyPr/>
            <a:lstStyle/>
            <a:p>
              <a:endParaRPr lang="en-US"/>
            </a:p>
          </p:txBody>
        </p:sp>
      </p:grpSp>
      <p:grpSp>
        <p:nvGrpSpPr>
          <p:cNvPr id="6" name="Group 6"/>
          <p:cNvGrpSpPr/>
          <p:nvPr/>
        </p:nvGrpSpPr>
        <p:grpSpPr>
          <a:xfrm>
            <a:off x="6292593" y="824647"/>
            <a:ext cx="9380691" cy="1839147"/>
            <a:chOff x="0" y="0"/>
            <a:chExt cx="2470635" cy="484385"/>
          </a:xfrm>
        </p:grpSpPr>
        <p:sp>
          <p:nvSpPr>
            <p:cNvPr id="7" name="Freeform 7"/>
            <p:cNvSpPr/>
            <p:nvPr/>
          </p:nvSpPr>
          <p:spPr>
            <a:xfrm>
              <a:off x="0" y="0"/>
              <a:ext cx="2470635" cy="484385"/>
            </a:xfrm>
            <a:custGeom>
              <a:avLst/>
              <a:gdLst/>
              <a:ahLst/>
              <a:cxnLst/>
              <a:rect l="l" t="t" r="r" b="b"/>
              <a:pathLst>
                <a:path w="2470635" h="484385">
                  <a:moveTo>
                    <a:pt x="27235" y="0"/>
                  </a:moveTo>
                  <a:lnTo>
                    <a:pt x="2443400" y="0"/>
                  </a:lnTo>
                  <a:cubicBezTo>
                    <a:pt x="2458441" y="0"/>
                    <a:pt x="2470635" y="12194"/>
                    <a:pt x="2470635" y="27235"/>
                  </a:cubicBezTo>
                  <a:lnTo>
                    <a:pt x="2470635" y="457150"/>
                  </a:lnTo>
                  <a:cubicBezTo>
                    <a:pt x="2470635" y="472191"/>
                    <a:pt x="2458441" y="484385"/>
                    <a:pt x="2443400" y="484385"/>
                  </a:cubicBezTo>
                  <a:lnTo>
                    <a:pt x="27235" y="484385"/>
                  </a:lnTo>
                  <a:cubicBezTo>
                    <a:pt x="12194" y="484385"/>
                    <a:pt x="0" y="472191"/>
                    <a:pt x="0" y="457150"/>
                  </a:cubicBezTo>
                  <a:lnTo>
                    <a:pt x="0" y="27235"/>
                  </a:lnTo>
                  <a:cubicBezTo>
                    <a:pt x="0" y="12194"/>
                    <a:pt x="12194" y="0"/>
                    <a:pt x="27235" y="0"/>
                  </a:cubicBezTo>
                  <a:close/>
                </a:path>
              </a:pathLst>
            </a:custGeom>
            <a:solidFill>
              <a:srgbClr val="FFFFFF">
                <a:alpha val="49804"/>
              </a:srgbClr>
            </a:solidFill>
            <a:ln w="76200">
              <a:solidFill>
                <a:srgbClr val="C78E5F">
                  <a:alpha val="49804"/>
                </a:srgbClr>
              </a:solidFill>
            </a:ln>
          </p:spPr>
          <p:txBody>
            <a:bodyPr/>
            <a:lstStyle/>
            <a:p>
              <a:endParaRPr lang="en-US"/>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9" name="TextBox 9"/>
          <p:cNvSpPr txBox="1"/>
          <p:nvPr/>
        </p:nvSpPr>
        <p:spPr>
          <a:xfrm>
            <a:off x="6135536" y="1049363"/>
            <a:ext cx="9294244" cy="1313515"/>
          </a:xfrm>
          <a:prstGeom prst="rect">
            <a:avLst/>
          </a:prstGeom>
        </p:spPr>
        <p:txBody>
          <a:bodyPr lIns="0" tIns="0" rIns="0" bIns="0" rtlCol="0" anchor="t">
            <a:spAutoFit/>
          </a:bodyPr>
          <a:lstStyle/>
          <a:p>
            <a:pPr algn="ctr">
              <a:lnSpc>
                <a:spcPts val="5301"/>
              </a:lnSpc>
            </a:pPr>
            <a:r>
              <a:rPr lang="en-US" sz="3786" dirty="0" err="1">
                <a:solidFill>
                  <a:srgbClr val="532324"/>
                </a:solidFill>
                <a:latin typeface="Roboto Condensed Bold"/>
              </a:rPr>
              <a:t>Luận</a:t>
            </a:r>
            <a:r>
              <a:rPr lang="en-US" sz="3786" dirty="0">
                <a:solidFill>
                  <a:srgbClr val="532324"/>
                </a:solidFill>
                <a:latin typeface="Roboto Condensed Bold"/>
              </a:rPr>
              <a:t> </a:t>
            </a:r>
            <a:r>
              <a:rPr lang="en-US" sz="3786" dirty="0" err="1">
                <a:solidFill>
                  <a:srgbClr val="532324"/>
                </a:solidFill>
                <a:latin typeface="Roboto Condensed Bold"/>
              </a:rPr>
              <a:t>điểm</a:t>
            </a:r>
            <a:r>
              <a:rPr lang="en-US" sz="3786" dirty="0">
                <a:solidFill>
                  <a:srgbClr val="532324"/>
                </a:solidFill>
                <a:latin typeface="Roboto Condensed Bold"/>
              </a:rPr>
              <a:t> 4:</a:t>
            </a:r>
            <a:r>
              <a:rPr lang="en-US" sz="3786" dirty="0">
                <a:solidFill>
                  <a:srgbClr val="532324"/>
                </a:solidFill>
                <a:latin typeface="Roboto Condensed"/>
              </a:rPr>
              <a:t> </a:t>
            </a:r>
            <a:r>
              <a:rPr lang="en-US" sz="3786" dirty="0" err="1">
                <a:solidFill>
                  <a:srgbClr val="532324"/>
                </a:solidFill>
                <a:latin typeface="Roboto Condensed"/>
              </a:rPr>
              <a:t>Chủ</a:t>
            </a:r>
            <a:r>
              <a:rPr lang="en-US" sz="3786" dirty="0">
                <a:solidFill>
                  <a:srgbClr val="532324"/>
                </a:solidFill>
                <a:latin typeface="Roboto Condensed"/>
              </a:rPr>
              <a:t> </a:t>
            </a:r>
            <a:r>
              <a:rPr lang="en-US" sz="3786" dirty="0" err="1">
                <a:solidFill>
                  <a:srgbClr val="532324"/>
                </a:solidFill>
                <a:latin typeface="Roboto Condensed"/>
              </a:rPr>
              <a:t>tướng</a:t>
            </a:r>
            <a:r>
              <a:rPr lang="en-US" sz="3786" dirty="0">
                <a:solidFill>
                  <a:srgbClr val="532324"/>
                </a:solidFill>
                <a:latin typeface="Roboto Condensed"/>
              </a:rPr>
              <a:t> </a:t>
            </a:r>
            <a:r>
              <a:rPr lang="en-US" sz="3786" dirty="0" err="1">
                <a:solidFill>
                  <a:srgbClr val="532324"/>
                </a:solidFill>
                <a:latin typeface="Roboto Condensed"/>
              </a:rPr>
              <a:t>nêu</a:t>
            </a:r>
            <a:r>
              <a:rPr lang="en-US" sz="3786" dirty="0">
                <a:solidFill>
                  <a:srgbClr val="532324"/>
                </a:solidFill>
                <a:latin typeface="Roboto Condensed"/>
              </a:rPr>
              <a:t> </a:t>
            </a:r>
            <a:r>
              <a:rPr lang="en-US" sz="3786" dirty="0" err="1">
                <a:solidFill>
                  <a:srgbClr val="532324"/>
                </a:solidFill>
                <a:latin typeface="Roboto Condensed"/>
              </a:rPr>
              <a:t>ra</a:t>
            </a:r>
            <a:r>
              <a:rPr lang="en-US" sz="3786" dirty="0">
                <a:solidFill>
                  <a:srgbClr val="532324"/>
                </a:solidFill>
                <a:latin typeface="Roboto Condensed"/>
              </a:rPr>
              <a:t> </a:t>
            </a:r>
            <a:r>
              <a:rPr lang="en-US" sz="3786" dirty="0" err="1">
                <a:solidFill>
                  <a:srgbClr val="532324"/>
                </a:solidFill>
                <a:latin typeface="Roboto Condensed"/>
              </a:rPr>
              <a:t>việc</a:t>
            </a:r>
            <a:r>
              <a:rPr lang="en-US" sz="3786" dirty="0">
                <a:solidFill>
                  <a:srgbClr val="532324"/>
                </a:solidFill>
                <a:latin typeface="Roboto Condensed"/>
              </a:rPr>
              <a:t> </a:t>
            </a:r>
            <a:r>
              <a:rPr lang="en-US" sz="3786" dirty="0" err="1">
                <a:solidFill>
                  <a:srgbClr val="532324"/>
                </a:solidFill>
                <a:latin typeface="Roboto Condensed"/>
              </a:rPr>
              <a:t>phải</a:t>
            </a:r>
            <a:r>
              <a:rPr lang="en-US" sz="3786" dirty="0">
                <a:solidFill>
                  <a:srgbClr val="532324"/>
                </a:solidFill>
                <a:latin typeface="Roboto Condensed"/>
              </a:rPr>
              <a:t> </a:t>
            </a:r>
            <a:r>
              <a:rPr lang="en-US" sz="3786" dirty="0" err="1">
                <a:solidFill>
                  <a:srgbClr val="532324"/>
                </a:solidFill>
                <a:latin typeface="Roboto Condensed"/>
              </a:rPr>
              <a:t>làm</a:t>
            </a:r>
            <a:r>
              <a:rPr lang="en-US" sz="3786" dirty="0">
                <a:solidFill>
                  <a:srgbClr val="532324"/>
                </a:solidFill>
                <a:latin typeface="Roboto Condensed"/>
              </a:rPr>
              <a:t>, </a:t>
            </a:r>
            <a:r>
              <a:rPr lang="en-US" sz="3786" dirty="0" err="1">
                <a:solidFill>
                  <a:srgbClr val="532324"/>
                </a:solidFill>
                <a:latin typeface="Roboto Condensed"/>
              </a:rPr>
              <a:t>khích</a:t>
            </a:r>
            <a:r>
              <a:rPr lang="en-US" sz="3786" dirty="0">
                <a:solidFill>
                  <a:srgbClr val="532324"/>
                </a:solidFill>
                <a:latin typeface="Roboto Condensed"/>
              </a:rPr>
              <a:t> </a:t>
            </a:r>
            <a:r>
              <a:rPr lang="en-US" sz="3786" dirty="0" err="1">
                <a:solidFill>
                  <a:srgbClr val="532324"/>
                </a:solidFill>
                <a:latin typeface="Roboto Condensed"/>
              </a:rPr>
              <a:t>lệ</a:t>
            </a:r>
            <a:r>
              <a:rPr lang="en-US" sz="3786" dirty="0">
                <a:solidFill>
                  <a:srgbClr val="532324"/>
                </a:solidFill>
                <a:latin typeface="Roboto Condensed"/>
              </a:rPr>
              <a:t> </a:t>
            </a:r>
            <a:r>
              <a:rPr lang="en-US" sz="3786" dirty="0" err="1">
                <a:solidFill>
                  <a:srgbClr val="532324"/>
                </a:solidFill>
                <a:latin typeface="Roboto Condensed"/>
              </a:rPr>
              <a:t>nghĩa</a:t>
            </a:r>
            <a:r>
              <a:rPr lang="en-US" sz="3786" dirty="0">
                <a:solidFill>
                  <a:srgbClr val="532324"/>
                </a:solidFill>
                <a:latin typeface="Roboto Condensed"/>
              </a:rPr>
              <a:t> </a:t>
            </a:r>
            <a:r>
              <a:rPr lang="en-US" sz="3786" dirty="0" err="1">
                <a:solidFill>
                  <a:srgbClr val="532324"/>
                </a:solidFill>
                <a:latin typeface="Roboto Condensed"/>
              </a:rPr>
              <a:t>khí</a:t>
            </a:r>
            <a:r>
              <a:rPr lang="en-US" sz="3786" dirty="0">
                <a:solidFill>
                  <a:srgbClr val="532324"/>
                </a:solidFill>
                <a:latin typeface="Roboto Condensed"/>
              </a:rPr>
              <a:t> </a:t>
            </a:r>
            <a:r>
              <a:rPr lang="en-US" sz="3786" dirty="0" err="1">
                <a:solidFill>
                  <a:srgbClr val="532324"/>
                </a:solidFill>
                <a:latin typeface="Roboto Condensed"/>
              </a:rPr>
              <a:t>tướng</a:t>
            </a:r>
            <a:r>
              <a:rPr lang="en-US" sz="3786" dirty="0">
                <a:solidFill>
                  <a:srgbClr val="532324"/>
                </a:solidFill>
                <a:latin typeface="Roboto Condensed"/>
              </a:rPr>
              <a:t> </a:t>
            </a:r>
            <a:r>
              <a:rPr lang="en-US" sz="3786" dirty="0" err="1">
                <a:solidFill>
                  <a:srgbClr val="532324"/>
                </a:solidFill>
                <a:latin typeface="Roboto Condensed"/>
              </a:rPr>
              <a:t>sĩ</a:t>
            </a:r>
            <a:r>
              <a:rPr lang="en-US" sz="3786" dirty="0">
                <a:solidFill>
                  <a:srgbClr val="532324"/>
                </a:solidFill>
                <a:latin typeface="Roboto Condensed"/>
              </a:rPr>
              <a:t>.</a:t>
            </a:r>
          </a:p>
        </p:txBody>
      </p:sp>
      <p:grpSp>
        <p:nvGrpSpPr>
          <p:cNvPr id="10" name="Group 10"/>
          <p:cNvGrpSpPr/>
          <p:nvPr/>
        </p:nvGrpSpPr>
        <p:grpSpPr>
          <a:xfrm>
            <a:off x="3418666" y="3105799"/>
            <a:ext cx="9449469" cy="9478304"/>
            <a:chOff x="0" y="0"/>
            <a:chExt cx="12599292" cy="12637738"/>
          </a:xfrm>
        </p:grpSpPr>
        <p:sp>
          <p:nvSpPr>
            <p:cNvPr id="11" name="Freeform 11"/>
            <p:cNvSpPr/>
            <p:nvPr/>
          </p:nvSpPr>
          <p:spPr>
            <a:xfrm rot="7297180">
              <a:off x="1684478" y="1762440"/>
              <a:ext cx="9230335" cy="9112858"/>
            </a:xfrm>
            <a:custGeom>
              <a:avLst/>
              <a:gdLst/>
              <a:ahLst/>
              <a:cxnLst/>
              <a:rect l="l" t="t" r="r" b="b"/>
              <a:pathLst>
                <a:path w="9230335" h="9112858">
                  <a:moveTo>
                    <a:pt x="0" y="0"/>
                  </a:moveTo>
                  <a:lnTo>
                    <a:pt x="9230336" y="0"/>
                  </a:lnTo>
                  <a:lnTo>
                    <a:pt x="9230336" y="9112858"/>
                  </a:lnTo>
                  <a:lnTo>
                    <a:pt x="0" y="91128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2251959" y="2561110"/>
              <a:ext cx="7446561" cy="7372096"/>
            </a:xfrm>
            <a:custGeom>
              <a:avLst/>
              <a:gdLst/>
              <a:ahLst/>
              <a:cxnLst/>
              <a:rect l="l" t="t" r="r" b="b"/>
              <a:pathLst>
                <a:path w="7446561" h="7372096">
                  <a:moveTo>
                    <a:pt x="0" y="0"/>
                  </a:moveTo>
                  <a:lnTo>
                    <a:pt x="7446561" y="0"/>
                  </a:lnTo>
                  <a:lnTo>
                    <a:pt x="7446561" y="7372096"/>
                  </a:lnTo>
                  <a:lnTo>
                    <a:pt x="0" y="7372096"/>
                  </a:lnTo>
                  <a:lnTo>
                    <a:pt x="0" y="0"/>
                  </a:lnTo>
                  <a:close/>
                </a:path>
              </a:pathLst>
            </a:custGeom>
            <a:blipFill>
              <a:blip r:embed="rId6">
                <a:alphaModFix amt="49000"/>
                <a:extLst>
                  <a:ext uri="{96DAC541-7B7A-43D3-8B79-37D633B846F1}">
                    <asvg:svgBlip xmlns:asvg="http://schemas.microsoft.com/office/drawing/2016/SVG/main" r:embed="rId7"/>
                  </a:ext>
                </a:extLst>
              </a:blip>
              <a:stretch>
                <a:fillRect/>
              </a:stretch>
            </a:blipFill>
          </p:spPr>
          <p:txBody>
            <a:bodyPr/>
            <a:lstStyle/>
            <a:p>
              <a:endParaRPr lang="en-US"/>
            </a:p>
          </p:txBody>
        </p:sp>
      </p:grpSp>
      <p:grpSp>
        <p:nvGrpSpPr>
          <p:cNvPr id="13" name="Group 13"/>
          <p:cNvGrpSpPr/>
          <p:nvPr/>
        </p:nvGrpSpPr>
        <p:grpSpPr>
          <a:xfrm>
            <a:off x="-1484390" y="615758"/>
            <a:ext cx="8052830" cy="8077403"/>
            <a:chOff x="0" y="0"/>
            <a:chExt cx="10737106" cy="10769871"/>
          </a:xfrm>
        </p:grpSpPr>
        <p:sp>
          <p:nvSpPr>
            <p:cNvPr id="14" name="Freeform 14"/>
            <p:cNvSpPr/>
            <p:nvPr/>
          </p:nvSpPr>
          <p:spPr>
            <a:xfrm rot="7297180">
              <a:off x="1435511" y="1501950"/>
              <a:ext cx="7866084" cy="7765971"/>
            </a:xfrm>
            <a:custGeom>
              <a:avLst/>
              <a:gdLst/>
              <a:ahLst/>
              <a:cxnLst/>
              <a:rect l="l" t="t" r="r" b="b"/>
              <a:pathLst>
                <a:path w="7866084" h="7765971">
                  <a:moveTo>
                    <a:pt x="0" y="0"/>
                  </a:moveTo>
                  <a:lnTo>
                    <a:pt x="7866084" y="0"/>
                  </a:lnTo>
                  <a:lnTo>
                    <a:pt x="7866084" y="7765971"/>
                  </a:lnTo>
                  <a:lnTo>
                    <a:pt x="0" y="77659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p:cNvSpPr/>
            <p:nvPr/>
          </p:nvSpPr>
          <p:spPr>
            <a:xfrm>
              <a:off x="1919117" y="2182576"/>
              <a:ext cx="6345954" cy="6282494"/>
            </a:xfrm>
            <a:custGeom>
              <a:avLst/>
              <a:gdLst/>
              <a:ahLst/>
              <a:cxnLst/>
              <a:rect l="l" t="t" r="r" b="b"/>
              <a:pathLst>
                <a:path w="6345954" h="6282494">
                  <a:moveTo>
                    <a:pt x="0" y="0"/>
                  </a:moveTo>
                  <a:lnTo>
                    <a:pt x="6345954" y="0"/>
                  </a:lnTo>
                  <a:lnTo>
                    <a:pt x="6345954" y="6282494"/>
                  </a:lnTo>
                  <a:lnTo>
                    <a:pt x="0" y="6282494"/>
                  </a:lnTo>
                  <a:lnTo>
                    <a:pt x="0" y="0"/>
                  </a:lnTo>
                  <a:close/>
                </a:path>
              </a:pathLst>
            </a:custGeom>
            <a:blipFill>
              <a:blip r:embed="rId6">
                <a:alphaModFix amt="49000"/>
                <a:extLst>
                  <a:ext uri="{96DAC541-7B7A-43D3-8B79-37D633B846F1}">
                    <asvg:svgBlip xmlns:asvg="http://schemas.microsoft.com/office/drawing/2016/SVG/main" r:embed="rId7"/>
                  </a:ext>
                </a:extLst>
              </a:blip>
              <a:stretch>
                <a:fillRect/>
              </a:stretch>
            </a:blipFill>
          </p:spPr>
          <p:txBody>
            <a:bodyPr/>
            <a:lstStyle/>
            <a:p>
              <a:endParaRPr lang="en-US"/>
            </a:p>
          </p:txBody>
        </p:sp>
      </p:grpSp>
      <p:sp>
        <p:nvSpPr>
          <p:cNvPr id="16" name="TextBox 16"/>
          <p:cNvSpPr txBox="1"/>
          <p:nvPr/>
        </p:nvSpPr>
        <p:spPr>
          <a:xfrm>
            <a:off x="5305982" y="5581238"/>
            <a:ext cx="5331017" cy="4451227"/>
          </a:xfrm>
          <a:prstGeom prst="rect">
            <a:avLst/>
          </a:prstGeom>
        </p:spPr>
        <p:txBody>
          <a:bodyPr lIns="0" tIns="0" rIns="0" bIns="0" rtlCol="0" anchor="t">
            <a:spAutoFit/>
          </a:bodyPr>
          <a:lstStyle/>
          <a:p>
            <a:pPr algn="ctr">
              <a:lnSpc>
                <a:spcPts val="5040"/>
              </a:lnSpc>
            </a:pPr>
            <a:r>
              <a:rPr lang="en-US" sz="3600" dirty="0" err="1">
                <a:solidFill>
                  <a:srgbClr val="532324"/>
                </a:solidFill>
                <a:latin typeface="Roboto Condensed Bold"/>
              </a:rPr>
              <a:t>Bằng</a:t>
            </a:r>
            <a:r>
              <a:rPr lang="en-US" sz="3600" dirty="0">
                <a:solidFill>
                  <a:srgbClr val="532324"/>
                </a:solidFill>
                <a:latin typeface="Roboto Condensed Bold"/>
              </a:rPr>
              <a:t> </a:t>
            </a:r>
            <a:r>
              <a:rPr lang="en-US" sz="3600" dirty="0" err="1">
                <a:solidFill>
                  <a:srgbClr val="532324"/>
                </a:solidFill>
                <a:latin typeface="Roboto Condensed Bold"/>
              </a:rPr>
              <a:t>chứng</a:t>
            </a:r>
            <a:endParaRPr lang="en-US" sz="3600" dirty="0">
              <a:solidFill>
                <a:srgbClr val="532324"/>
              </a:solidFill>
              <a:latin typeface="Roboto Condensed Bold"/>
            </a:endParaRPr>
          </a:p>
          <a:p>
            <a:pPr algn="ctr">
              <a:lnSpc>
                <a:spcPts val="5040"/>
              </a:lnSpc>
            </a:pPr>
            <a:r>
              <a:rPr lang="en-US" sz="3600" dirty="0" err="1">
                <a:solidFill>
                  <a:srgbClr val="532324"/>
                </a:solidFill>
                <a:latin typeface="Roboto Condensed"/>
              </a:rPr>
              <a:t>Phải</a:t>
            </a:r>
            <a:r>
              <a:rPr lang="en-US" sz="3600" dirty="0">
                <a:solidFill>
                  <a:srgbClr val="532324"/>
                </a:solidFill>
                <a:latin typeface="Roboto Condensed"/>
              </a:rPr>
              <a:t> </a:t>
            </a:r>
            <a:r>
              <a:rPr lang="en-US" sz="3600" dirty="0" err="1">
                <a:solidFill>
                  <a:srgbClr val="532324"/>
                </a:solidFill>
                <a:latin typeface="Roboto Condensed"/>
              </a:rPr>
              <a:t>luyện</a:t>
            </a:r>
            <a:r>
              <a:rPr lang="en-US" sz="3600" dirty="0">
                <a:solidFill>
                  <a:srgbClr val="532324"/>
                </a:solidFill>
                <a:latin typeface="Roboto Condensed"/>
              </a:rPr>
              <a:t> </a:t>
            </a:r>
            <a:r>
              <a:rPr lang="en-US" sz="3600" dirty="0" err="1">
                <a:solidFill>
                  <a:srgbClr val="532324"/>
                </a:solidFill>
                <a:latin typeface="Roboto Condensed"/>
              </a:rPr>
              <a:t>theo</a:t>
            </a:r>
            <a:r>
              <a:rPr lang="en-US" sz="3600" dirty="0">
                <a:solidFill>
                  <a:srgbClr val="532324"/>
                </a:solidFill>
                <a:latin typeface="Roboto Condensed"/>
              </a:rPr>
              <a:t> Binh </a:t>
            </a:r>
            <a:r>
              <a:rPr lang="en-US" sz="3600" dirty="0" err="1">
                <a:solidFill>
                  <a:srgbClr val="532324"/>
                </a:solidFill>
                <a:latin typeface="Roboto Condensed"/>
              </a:rPr>
              <a:t>thư</a:t>
            </a:r>
            <a:r>
              <a:rPr lang="en-US" sz="3600" dirty="0">
                <a:solidFill>
                  <a:srgbClr val="532324"/>
                </a:solidFill>
                <a:latin typeface="Roboto Condensed"/>
              </a:rPr>
              <a:t> </a:t>
            </a:r>
            <a:r>
              <a:rPr lang="en-US" sz="3600" dirty="0" err="1">
                <a:solidFill>
                  <a:srgbClr val="532324"/>
                </a:solidFill>
                <a:latin typeface="Roboto Condensed"/>
              </a:rPr>
              <a:t>yếu</a:t>
            </a:r>
            <a:r>
              <a:rPr lang="en-US" sz="3600" dirty="0">
                <a:solidFill>
                  <a:srgbClr val="532324"/>
                </a:solidFill>
                <a:latin typeface="Roboto Condensed"/>
              </a:rPr>
              <a:t> </a:t>
            </a:r>
            <a:r>
              <a:rPr lang="en-US" sz="3600" dirty="0" err="1">
                <a:solidFill>
                  <a:srgbClr val="532324"/>
                </a:solidFill>
                <a:latin typeface="Roboto Condensed"/>
              </a:rPr>
              <a:t>lược</a:t>
            </a:r>
            <a:r>
              <a:rPr lang="en-US" sz="3600" dirty="0">
                <a:solidFill>
                  <a:srgbClr val="532324"/>
                </a:solidFill>
                <a:latin typeface="Roboto Condensed"/>
              </a:rPr>
              <a:t> </a:t>
            </a:r>
            <a:r>
              <a:rPr lang="en-US" sz="3600" dirty="0" err="1">
                <a:solidFill>
                  <a:srgbClr val="532324"/>
                </a:solidFill>
                <a:latin typeface="Roboto Condensed"/>
              </a:rPr>
              <a:t>để</a:t>
            </a:r>
            <a:r>
              <a:rPr lang="en-US" sz="3600" dirty="0">
                <a:solidFill>
                  <a:srgbClr val="532324"/>
                </a:solidFill>
                <a:latin typeface="Roboto Condensed"/>
              </a:rPr>
              <a:t> </a:t>
            </a:r>
            <a:r>
              <a:rPr lang="en-US" sz="3600" dirty="0" err="1">
                <a:solidFill>
                  <a:srgbClr val="532324"/>
                </a:solidFill>
                <a:latin typeface="Roboto Condensed"/>
              </a:rPr>
              <a:t>đánh</a:t>
            </a:r>
            <a:r>
              <a:rPr lang="en-US" sz="3600" dirty="0">
                <a:solidFill>
                  <a:srgbClr val="532324"/>
                </a:solidFill>
                <a:latin typeface="Roboto Condensed"/>
              </a:rPr>
              <a:t> </a:t>
            </a:r>
            <a:r>
              <a:rPr lang="en-US" sz="3600" dirty="0" err="1">
                <a:solidFill>
                  <a:srgbClr val="532324"/>
                </a:solidFill>
                <a:latin typeface="Roboto Condensed"/>
              </a:rPr>
              <a:t>thắng</a:t>
            </a:r>
            <a:r>
              <a:rPr lang="en-US" sz="3600" dirty="0">
                <a:solidFill>
                  <a:srgbClr val="532324"/>
                </a:solidFill>
                <a:latin typeface="Roboto Condensed"/>
              </a:rPr>
              <a:t> </a:t>
            </a:r>
            <a:r>
              <a:rPr lang="en-US" sz="3600" dirty="0" err="1">
                <a:solidFill>
                  <a:srgbClr val="532324"/>
                </a:solidFill>
                <a:latin typeface="Roboto Condensed"/>
              </a:rPr>
              <a:t>giặc</a:t>
            </a:r>
            <a:r>
              <a:rPr lang="en-US" sz="3600" dirty="0">
                <a:solidFill>
                  <a:srgbClr val="532324"/>
                </a:solidFill>
                <a:latin typeface="Roboto Condensed"/>
              </a:rPr>
              <a:t> </a:t>
            </a:r>
            <a:r>
              <a:rPr lang="en-US" sz="3600" dirty="0" err="1">
                <a:solidFill>
                  <a:srgbClr val="532324"/>
                </a:solidFill>
                <a:latin typeface="Roboto Condensed"/>
              </a:rPr>
              <a:t>mới</a:t>
            </a:r>
            <a:r>
              <a:rPr lang="en-US" sz="3600" dirty="0">
                <a:solidFill>
                  <a:srgbClr val="532324"/>
                </a:solidFill>
                <a:latin typeface="Roboto Condensed"/>
              </a:rPr>
              <a:t> </a:t>
            </a:r>
            <a:r>
              <a:rPr lang="en-US" sz="3600" dirty="0" err="1">
                <a:solidFill>
                  <a:srgbClr val="532324"/>
                </a:solidFill>
                <a:latin typeface="Roboto Condensed"/>
              </a:rPr>
              <a:t>được</a:t>
            </a:r>
            <a:r>
              <a:rPr lang="en-US" sz="3600" dirty="0">
                <a:solidFill>
                  <a:srgbClr val="532324"/>
                </a:solidFill>
                <a:latin typeface="Roboto Condensed"/>
              </a:rPr>
              <a:t> </a:t>
            </a:r>
            <a:r>
              <a:rPr lang="en-US" sz="3600" dirty="0" err="1">
                <a:solidFill>
                  <a:srgbClr val="532324"/>
                </a:solidFill>
                <a:latin typeface="Roboto Condensed"/>
              </a:rPr>
              <a:t>coi</a:t>
            </a:r>
            <a:r>
              <a:rPr lang="en-US" sz="3600" dirty="0">
                <a:solidFill>
                  <a:srgbClr val="532324"/>
                </a:solidFill>
                <a:latin typeface="Roboto Condensed"/>
              </a:rPr>
              <a:t> </a:t>
            </a:r>
            <a:r>
              <a:rPr lang="en-US" sz="3600" dirty="0" err="1">
                <a:solidFill>
                  <a:srgbClr val="532324"/>
                </a:solidFill>
                <a:latin typeface="Roboto Condensed"/>
              </a:rPr>
              <a:t>là</a:t>
            </a:r>
            <a:r>
              <a:rPr lang="en-US" sz="3600" dirty="0">
                <a:solidFill>
                  <a:srgbClr val="532324"/>
                </a:solidFill>
                <a:latin typeface="Roboto Condensed"/>
              </a:rPr>
              <a:t> </a:t>
            </a:r>
            <a:r>
              <a:rPr lang="en-US" sz="3600" dirty="0" err="1">
                <a:solidFill>
                  <a:srgbClr val="532324"/>
                </a:solidFill>
                <a:latin typeface="Roboto Condensed"/>
              </a:rPr>
              <a:t>phải</a:t>
            </a:r>
            <a:r>
              <a:rPr lang="en-US" sz="3600" dirty="0">
                <a:solidFill>
                  <a:srgbClr val="532324"/>
                </a:solidFill>
                <a:latin typeface="Roboto Condensed"/>
              </a:rPr>
              <a:t> </a:t>
            </a:r>
            <a:r>
              <a:rPr lang="en-US" sz="3600" dirty="0" err="1">
                <a:solidFill>
                  <a:srgbClr val="532324"/>
                </a:solidFill>
                <a:latin typeface="Roboto Condensed"/>
              </a:rPr>
              <a:t>đạo</a:t>
            </a:r>
            <a:r>
              <a:rPr lang="en-US" sz="3600" dirty="0">
                <a:solidFill>
                  <a:srgbClr val="532324"/>
                </a:solidFill>
                <a:latin typeface="Roboto Condensed"/>
              </a:rPr>
              <a:t> </a:t>
            </a:r>
            <a:r>
              <a:rPr lang="en-US" sz="3600" dirty="0" err="1">
                <a:solidFill>
                  <a:srgbClr val="532324"/>
                </a:solidFill>
                <a:latin typeface="Roboto Condensed"/>
              </a:rPr>
              <a:t>thần</a:t>
            </a:r>
            <a:r>
              <a:rPr lang="en-US" sz="3600" dirty="0">
                <a:solidFill>
                  <a:srgbClr val="532324"/>
                </a:solidFill>
                <a:latin typeface="Roboto Condensed"/>
              </a:rPr>
              <a:t> </a:t>
            </a:r>
            <a:r>
              <a:rPr lang="en-US" sz="3600" dirty="0" err="1">
                <a:solidFill>
                  <a:srgbClr val="532324"/>
                </a:solidFill>
                <a:latin typeface="Roboto Condensed"/>
              </a:rPr>
              <a:t>chủ</a:t>
            </a:r>
            <a:r>
              <a:rPr lang="en-US" sz="3600" dirty="0">
                <a:solidFill>
                  <a:srgbClr val="532324"/>
                </a:solidFill>
                <a:latin typeface="Roboto Condensed"/>
              </a:rPr>
              <a:t>, </a:t>
            </a:r>
            <a:r>
              <a:rPr lang="en-US" sz="3600" dirty="0" err="1">
                <a:solidFill>
                  <a:srgbClr val="532324"/>
                </a:solidFill>
                <a:latin typeface="Roboto Condensed"/>
              </a:rPr>
              <a:t>còn</a:t>
            </a:r>
            <a:r>
              <a:rPr lang="en-US" sz="3600" dirty="0">
                <a:solidFill>
                  <a:srgbClr val="532324"/>
                </a:solidFill>
                <a:latin typeface="Roboto Condensed"/>
              </a:rPr>
              <a:t> </a:t>
            </a:r>
            <a:r>
              <a:rPr lang="en-US" sz="3600" dirty="0" err="1">
                <a:solidFill>
                  <a:srgbClr val="532324"/>
                </a:solidFill>
                <a:latin typeface="Roboto Condensed"/>
              </a:rPr>
              <a:t>nếu</a:t>
            </a:r>
            <a:r>
              <a:rPr lang="en-US" sz="3600" dirty="0">
                <a:solidFill>
                  <a:srgbClr val="532324"/>
                </a:solidFill>
                <a:latin typeface="Roboto Condensed"/>
              </a:rPr>
              <a:t> </a:t>
            </a:r>
            <a:r>
              <a:rPr lang="en-US" sz="3600" dirty="0" err="1">
                <a:solidFill>
                  <a:srgbClr val="532324"/>
                </a:solidFill>
                <a:latin typeface="Roboto Condensed"/>
              </a:rPr>
              <a:t>khinh</a:t>
            </a:r>
            <a:r>
              <a:rPr lang="en-US" sz="3600" dirty="0">
                <a:solidFill>
                  <a:srgbClr val="532324"/>
                </a:solidFill>
                <a:latin typeface="Roboto Condensed"/>
              </a:rPr>
              <a:t> </a:t>
            </a:r>
            <a:r>
              <a:rPr lang="en-US" sz="3600" dirty="0" err="1">
                <a:solidFill>
                  <a:srgbClr val="532324"/>
                </a:solidFill>
                <a:latin typeface="Roboto Condensed"/>
              </a:rPr>
              <a:t>bỏ</a:t>
            </a:r>
            <a:r>
              <a:rPr lang="en-US" sz="3600" dirty="0">
                <a:solidFill>
                  <a:srgbClr val="532324"/>
                </a:solidFill>
                <a:latin typeface="Roboto Condensed"/>
              </a:rPr>
              <a:t> </a:t>
            </a:r>
            <a:r>
              <a:rPr lang="en-US" sz="3600" dirty="0" err="1">
                <a:solidFill>
                  <a:srgbClr val="532324"/>
                </a:solidFill>
                <a:latin typeface="Roboto Condensed"/>
              </a:rPr>
              <a:t>sách</a:t>
            </a:r>
            <a:r>
              <a:rPr lang="en-US" sz="3600" dirty="0">
                <a:solidFill>
                  <a:srgbClr val="532324"/>
                </a:solidFill>
                <a:latin typeface="Roboto Condensed"/>
              </a:rPr>
              <a:t> </a:t>
            </a:r>
            <a:r>
              <a:rPr lang="en-US" sz="3600" dirty="0" err="1">
                <a:solidFill>
                  <a:srgbClr val="532324"/>
                </a:solidFill>
                <a:latin typeface="Roboto Condensed"/>
              </a:rPr>
              <a:t>này</a:t>
            </a:r>
            <a:r>
              <a:rPr lang="en-US" sz="3600" dirty="0">
                <a:solidFill>
                  <a:srgbClr val="532324"/>
                </a:solidFill>
                <a:latin typeface="Roboto Condensed"/>
              </a:rPr>
              <a:t> </a:t>
            </a:r>
            <a:r>
              <a:rPr lang="en-US" sz="3600" dirty="0" err="1">
                <a:solidFill>
                  <a:srgbClr val="532324"/>
                </a:solidFill>
                <a:latin typeface="Roboto Condensed"/>
              </a:rPr>
              <a:t>thì</a:t>
            </a:r>
            <a:r>
              <a:rPr lang="en-US" sz="3600" dirty="0">
                <a:solidFill>
                  <a:srgbClr val="532324"/>
                </a:solidFill>
                <a:latin typeface="Roboto Condensed"/>
              </a:rPr>
              <a:t> </a:t>
            </a:r>
            <a:r>
              <a:rPr lang="en-US" sz="3600" dirty="0" err="1">
                <a:solidFill>
                  <a:srgbClr val="532324"/>
                </a:solidFill>
                <a:latin typeface="Roboto Condensed"/>
              </a:rPr>
              <a:t>là</a:t>
            </a:r>
            <a:r>
              <a:rPr lang="en-US" sz="3600" dirty="0">
                <a:solidFill>
                  <a:srgbClr val="532324"/>
                </a:solidFill>
                <a:latin typeface="Roboto Condensed"/>
              </a:rPr>
              <a:t> </a:t>
            </a:r>
            <a:r>
              <a:rPr lang="en-US" sz="3600" dirty="0" err="1">
                <a:solidFill>
                  <a:srgbClr val="532324"/>
                </a:solidFill>
                <a:latin typeface="Roboto Condensed"/>
              </a:rPr>
              <a:t>kẻ</a:t>
            </a:r>
            <a:r>
              <a:rPr lang="en-US" sz="3600" dirty="0">
                <a:solidFill>
                  <a:srgbClr val="532324"/>
                </a:solidFill>
                <a:latin typeface="Roboto Condensed"/>
              </a:rPr>
              <a:t> </a:t>
            </a:r>
            <a:r>
              <a:rPr lang="en-US" sz="3600" dirty="0" err="1">
                <a:solidFill>
                  <a:srgbClr val="532324"/>
                </a:solidFill>
                <a:latin typeface="Roboto Condensed"/>
              </a:rPr>
              <a:t>nghịch</a:t>
            </a:r>
            <a:r>
              <a:rPr lang="en-US" sz="3600" dirty="0">
                <a:solidFill>
                  <a:srgbClr val="532324"/>
                </a:solidFill>
                <a:latin typeface="Roboto Condensed"/>
              </a:rPr>
              <a:t> </a:t>
            </a:r>
            <a:r>
              <a:rPr lang="en-US" sz="3600" dirty="0" err="1">
                <a:solidFill>
                  <a:srgbClr val="532324"/>
                </a:solidFill>
                <a:latin typeface="Roboto Condensed"/>
              </a:rPr>
              <a:t>thù</a:t>
            </a:r>
            <a:r>
              <a:rPr lang="en-US" sz="3600" dirty="0">
                <a:solidFill>
                  <a:srgbClr val="532324"/>
                </a:solidFill>
                <a:latin typeface="Roboto Condensed"/>
              </a:rPr>
              <a:t>.</a:t>
            </a:r>
          </a:p>
          <a:p>
            <a:pPr algn="ctr">
              <a:lnSpc>
                <a:spcPts val="5040"/>
              </a:lnSpc>
            </a:pPr>
            <a:endParaRPr lang="en-US" sz="3600" dirty="0">
              <a:solidFill>
                <a:srgbClr val="532324"/>
              </a:solidFill>
              <a:latin typeface="Roboto Condensed"/>
            </a:endParaRPr>
          </a:p>
        </p:txBody>
      </p:sp>
      <p:sp>
        <p:nvSpPr>
          <p:cNvPr id="17" name="TextBox 17"/>
          <p:cNvSpPr txBox="1"/>
          <p:nvPr/>
        </p:nvSpPr>
        <p:spPr>
          <a:xfrm>
            <a:off x="468491" y="3020074"/>
            <a:ext cx="4109456" cy="2473325"/>
          </a:xfrm>
          <a:prstGeom prst="rect">
            <a:avLst/>
          </a:prstGeom>
        </p:spPr>
        <p:txBody>
          <a:bodyPr lIns="0" tIns="0" rIns="0" bIns="0" rtlCol="0" anchor="t">
            <a:spAutoFit/>
          </a:bodyPr>
          <a:lstStyle/>
          <a:p>
            <a:pPr algn="ctr">
              <a:lnSpc>
                <a:spcPts val="4900"/>
              </a:lnSpc>
            </a:pPr>
            <a:r>
              <a:rPr lang="en-US" sz="3500" dirty="0" err="1">
                <a:solidFill>
                  <a:srgbClr val="532324"/>
                </a:solidFill>
                <a:latin typeface="Roboto Condensed Bold"/>
              </a:rPr>
              <a:t>Lí</a:t>
            </a:r>
            <a:r>
              <a:rPr lang="en-US" sz="3500" dirty="0">
                <a:solidFill>
                  <a:srgbClr val="532324"/>
                </a:solidFill>
                <a:latin typeface="Roboto Condensed Bold"/>
              </a:rPr>
              <a:t> </a:t>
            </a:r>
            <a:r>
              <a:rPr lang="en-US" sz="3500" dirty="0" err="1">
                <a:solidFill>
                  <a:srgbClr val="532324"/>
                </a:solidFill>
                <a:latin typeface="Roboto Condensed Bold"/>
              </a:rPr>
              <a:t>lẽ</a:t>
            </a:r>
            <a:endParaRPr lang="en-US" sz="3500" dirty="0">
              <a:solidFill>
                <a:srgbClr val="532324"/>
              </a:solidFill>
              <a:latin typeface="Roboto Condensed Bold"/>
            </a:endParaRPr>
          </a:p>
          <a:p>
            <a:pPr>
              <a:lnSpc>
                <a:spcPts val="4900"/>
              </a:lnSpc>
            </a:pPr>
            <a:r>
              <a:rPr lang="en-US" sz="3500" dirty="0" err="1">
                <a:solidFill>
                  <a:srgbClr val="532324"/>
                </a:solidFill>
                <a:latin typeface="Roboto Condensed"/>
              </a:rPr>
              <a:t>Phải</a:t>
            </a:r>
            <a:r>
              <a:rPr lang="en-US" sz="3500" dirty="0">
                <a:solidFill>
                  <a:srgbClr val="532324"/>
                </a:solidFill>
                <a:latin typeface="Roboto Condensed"/>
              </a:rPr>
              <a:t> </a:t>
            </a:r>
            <a:r>
              <a:rPr lang="en-US" sz="3500" dirty="0" err="1">
                <a:solidFill>
                  <a:srgbClr val="532324"/>
                </a:solidFill>
                <a:latin typeface="Roboto Condensed"/>
              </a:rPr>
              <a:t>biết</a:t>
            </a:r>
            <a:r>
              <a:rPr lang="en-US" sz="3500" dirty="0">
                <a:solidFill>
                  <a:srgbClr val="532324"/>
                </a:solidFill>
                <a:latin typeface="Roboto Condensed"/>
              </a:rPr>
              <a:t> lo </a:t>
            </a:r>
            <a:r>
              <a:rPr lang="en-US" sz="3500" dirty="0" err="1">
                <a:solidFill>
                  <a:srgbClr val="532324"/>
                </a:solidFill>
                <a:latin typeface="Roboto Condensed"/>
              </a:rPr>
              <a:t>xa</a:t>
            </a:r>
            <a:r>
              <a:rPr lang="en-US" sz="3500" dirty="0">
                <a:solidFill>
                  <a:srgbClr val="532324"/>
                </a:solidFill>
                <a:latin typeface="Roboto Condensed"/>
              </a:rPr>
              <a:t>, </a:t>
            </a:r>
            <a:r>
              <a:rPr lang="en-US" sz="3500" dirty="0" err="1">
                <a:solidFill>
                  <a:srgbClr val="532324"/>
                </a:solidFill>
                <a:latin typeface="Roboto Condensed"/>
              </a:rPr>
              <a:t>nêu</a:t>
            </a:r>
            <a:r>
              <a:rPr lang="en-US" sz="3500" dirty="0">
                <a:solidFill>
                  <a:srgbClr val="532324"/>
                </a:solidFill>
                <a:latin typeface="Roboto Condensed"/>
              </a:rPr>
              <a:t> </a:t>
            </a:r>
            <a:r>
              <a:rPr lang="en-US" sz="3500" dirty="0" err="1">
                <a:solidFill>
                  <a:srgbClr val="532324"/>
                </a:solidFill>
                <a:latin typeface="Roboto Condensed"/>
              </a:rPr>
              <a:t>cao</a:t>
            </a:r>
            <a:r>
              <a:rPr lang="en-US" sz="3500" dirty="0">
                <a:solidFill>
                  <a:srgbClr val="532324"/>
                </a:solidFill>
                <a:latin typeface="Roboto Condensed"/>
              </a:rPr>
              <a:t> </a:t>
            </a:r>
            <a:r>
              <a:rPr lang="en-US" sz="3500" dirty="0" err="1">
                <a:solidFill>
                  <a:srgbClr val="532324"/>
                </a:solidFill>
                <a:latin typeface="Roboto Condensed"/>
              </a:rPr>
              <a:t>cảnh</a:t>
            </a:r>
            <a:r>
              <a:rPr lang="en-US" sz="3500" dirty="0">
                <a:solidFill>
                  <a:srgbClr val="532324"/>
                </a:solidFill>
                <a:latin typeface="Roboto Condensed"/>
              </a:rPr>
              <a:t> </a:t>
            </a:r>
            <a:r>
              <a:rPr lang="en-US" sz="3500" dirty="0" err="1">
                <a:solidFill>
                  <a:srgbClr val="532324"/>
                </a:solidFill>
                <a:latin typeface="Roboto Condensed"/>
              </a:rPr>
              <a:t>giác</a:t>
            </a:r>
            <a:r>
              <a:rPr lang="en-US" sz="3500" dirty="0">
                <a:solidFill>
                  <a:srgbClr val="532324"/>
                </a:solidFill>
                <a:latin typeface="Roboto Condensed"/>
              </a:rPr>
              <a:t>, </a:t>
            </a:r>
            <a:r>
              <a:rPr lang="en-US" sz="3500" dirty="0" err="1">
                <a:solidFill>
                  <a:srgbClr val="532324"/>
                </a:solidFill>
                <a:latin typeface="Roboto Condensed"/>
              </a:rPr>
              <a:t>tăng</a:t>
            </a:r>
            <a:r>
              <a:rPr lang="en-US" sz="3500" dirty="0">
                <a:solidFill>
                  <a:srgbClr val="532324"/>
                </a:solidFill>
                <a:latin typeface="Roboto Condensed"/>
              </a:rPr>
              <a:t> </a:t>
            </a:r>
            <a:r>
              <a:rPr lang="en-US" sz="3500" dirty="0" err="1">
                <a:solidFill>
                  <a:srgbClr val="532324"/>
                </a:solidFill>
                <a:latin typeface="Roboto Condensed"/>
              </a:rPr>
              <a:t>cường</a:t>
            </a:r>
            <a:r>
              <a:rPr lang="en-US" sz="3500" dirty="0">
                <a:solidFill>
                  <a:srgbClr val="532324"/>
                </a:solidFill>
                <a:latin typeface="Roboto Condensed"/>
              </a:rPr>
              <a:t> </a:t>
            </a:r>
            <a:r>
              <a:rPr lang="en-US" sz="3500" dirty="0" err="1">
                <a:solidFill>
                  <a:srgbClr val="532324"/>
                </a:solidFill>
                <a:latin typeface="Roboto Condensed"/>
              </a:rPr>
              <a:t>luyện</a:t>
            </a:r>
            <a:r>
              <a:rPr lang="en-US" sz="3500" dirty="0">
                <a:solidFill>
                  <a:srgbClr val="532324"/>
                </a:solidFill>
                <a:latin typeface="Roboto Condensed"/>
              </a:rPr>
              <a:t> </a:t>
            </a:r>
            <a:r>
              <a:rPr lang="en-US" sz="3500" dirty="0" err="1">
                <a:solidFill>
                  <a:srgbClr val="532324"/>
                </a:solidFill>
                <a:latin typeface="Roboto Condensed"/>
              </a:rPr>
              <a:t>tập</a:t>
            </a:r>
            <a:r>
              <a:rPr lang="en-US" sz="3500" dirty="0">
                <a:solidFill>
                  <a:srgbClr val="532324"/>
                </a:solidFill>
                <a:latin typeface="Roboto Condensed"/>
              </a:rPr>
              <a:t>, </a:t>
            </a:r>
            <a:r>
              <a:rPr lang="en-US" sz="3500" dirty="0" err="1">
                <a:solidFill>
                  <a:srgbClr val="532324"/>
                </a:solidFill>
                <a:latin typeface="Roboto Condensed"/>
              </a:rPr>
              <a:t>học</a:t>
            </a:r>
            <a:r>
              <a:rPr lang="en-US" sz="3500" dirty="0">
                <a:solidFill>
                  <a:srgbClr val="532324"/>
                </a:solidFill>
                <a:latin typeface="Roboto Condensed"/>
              </a:rPr>
              <a:t> </a:t>
            </a:r>
            <a:r>
              <a:rPr lang="en-US" sz="3500" dirty="0" err="1">
                <a:solidFill>
                  <a:srgbClr val="532324"/>
                </a:solidFill>
                <a:latin typeface="Roboto Condensed"/>
              </a:rPr>
              <a:t>tập</a:t>
            </a:r>
            <a:r>
              <a:rPr lang="en-US" sz="3500" dirty="0">
                <a:solidFill>
                  <a:srgbClr val="532324"/>
                </a:solidFill>
                <a:latin typeface="Roboto Condensed"/>
              </a:rPr>
              <a:t>.</a:t>
            </a:r>
          </a:p>
        </p:txBody>
      </p:sp>
      <p:sp>
        <p:nvSpPr>
          <p:cNvPr id="18" name="Freeform 18"/>
          <p:cNvSpPr/>
          <p:nvPr/>
        </p:nvSpPr>
        <p:spPr>
          <a:xfrm>
            <a:off x="13594156" y="4063163"/>
            <a:ext cx="632764" cy="591296"/>
          </a:xfrm>
          <a:custGeom>
            <a:avLst/>
            <a:gdLst/>
            <a:ahLst/>
            <a:cxnLst/>
            <a:rect l="l" t="t" r="r" b="b"/>
            <a:pathLst>
              <a:path w="632764" h="591296">
                <a:moveTo>
                  <a:pt x="0" y="0"/>
                </a:moveTo>
                <a:lnTo>
                  <a:pt x="632764" y="0"/>
                </a:lnTo>
                <a:lnTo>
                  <a:pt x="632764" y="591297"/>
                </a:lnTo>
                <a:lnTo>
                  <a:pt x="0" y="591297"/>
                </a:lnTo>
                <a:lnTo>
                  <a:pt x="0" y="0"/>
                </a:lnTo>
                <a:close/>
              </a:path>
            </a:pathLst>
          </a:custGeom>
          <a:blipFill>
            <a:blip r:embed="rId8"/>
            <a:stretch>
              <a:fillRect r="-4929"/>
            </a:stretch>
          </a:blipFill>
        </p:spPr>
        <p:txBody>
          <a:bodyPr/>
          <a:lstStyle/>
          <a:p>
            <a:endParaRPr lang="en-US"/>
          </a:p>
        </p:txBody>
      </p:sp>
      <p:sp>
        <p:nvSpPr>
          <p:cNvPr id="19" name="Freeform 19"/>
          <p:cNvSpPr/>
          <p:nvPr/>
        </p:nvSpPr>
        <p:spPr>
          <a:xfrm>
            <a:off x="1187406" y="240032"/>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2000"/>
                                        <p:tgtEl>
                                          <p:spTgt spid="17"/>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ircle(in)">
                                      <p:cBhvr>
                                        <p:cTn id="23" dur="2000"/>
                                        <p:tgtEl>
                                          <p:spTgt spid="16"/>
                                        </p:tgtEl>
                                      </p:cBhvr>
                                    </p:animEffect>
                                  </p:childTnLst>
                                </p:cTn>
                              </p:par>
                              <p:par>
                                <p:cTn id="24" presetID="6" presetClass="entr" presetSubtype="16"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ircle(in)">
                                      <p:cBhvr>
                                        <p:cTn id="2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145658"/>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grpSp>
        <p:nvGrpSpPr>
          <p:cNvPr id="4" name="Group 4"/>
          <p:cNvGrpSpPr/>
          <p:nvPr/>
        </p:nvGrpSpPr>
        <p:grpSpPr>
          <a:xfrm>
            <a:off x="1028700" y="2436437"/>
            <a:ext cx="6489424" cy="6489424"/>
            <a:chOff x="0" y="0"/>
            <a:chExt cx="8652566" cy="8652566"/>
          </a:xfrm>
        </p:grpSpPr>
        <p:sp>
          <p:nvSpPr>
            <p:cNvPr id="5" name="Freeform 5"/>
            <p:cNvSpPr/>
            <p:nvPr/>
          </p:nvSpPr>
          <p:spPr>
            <a:xfrm>
              <a:off x="12700" y="12700"/>
              <a:ext cx="8627110" cy="8627110"/>
            </a:xfrm>
            <a:custGeom>
              <a:avLst/>
              <a:gdLst/>
              <a:ahLst/>
              <a:cxnLst/>
              <a:rect l="l" t="t" r="r" b="b"/>
              <a:pathLst>
                <a:path w="8627110" h="8627110">
                  <a:moveTo>
                    <a:pt x="0" y="4313555"/>
                  </a:moveTo>
                  <a:cubicBezTo>
                    <a:pt x="0" y="1931289"/>
                    <a:pt x="1931289" y="0"/>
                    <a:pt x="4313555" y="0"/>
                  </a:cubicBezTo>
                  <a:cubicBezTo>
                    <a:pt x="6695821" y="0"/>
                    <a:pt x="8627110" y="1931289"/>
                    <a:pt x="8627110" y="4313555"/>
                  </a:cubicBezTo>
                  <a:cubicBezTo>
                    <a:pt x="8627110" y="6695821"/>
                    <a:pt x="6695948" y="8627110"/>
                    <a:pt x="4313555" y="8627110"/>
                  </a:cubicBezTo>
                  <a:cubicBezTo>
                    <a:pt x="1931162" y="8627110"/>
                    <a:pt x="0" y="6695948"/>
                    <a:pt x="0" y="4313555"/>
                  </a:cubicBezTo>
                </a:path>
              </a:pathLst>
            </a:custGeom>
            <a:solidFill>
              <a:srgbClr val="B4595D"/>
            </a:solidFill>
          </p:spPr>
          <p:txBody>
            <a:bodyPr/>
            <a:lstStyle/>
            <a:p>
              <a:endParaRPr lang="en-US"/>
            </a:p>
          </p:txBody>
        </p:sp>
        <p:sp>
          <p:nvSpPr>
            <p:cNvPr id="6" name="Freeform 6"/>
            <p:cNvSpPr/>
            <p:nvPr/>
          </p:nvSpPr>
          <p:spPr>
            <a:xfrm>
              <a:off x="0" y="0"/>
              <a:ext cx="8652510" cy="8652510"/>
            </a:xfrm>
            <a:custGeom>
              <a:avLst/>
              <a:gdLst/>
              <a:ahLst/>
              <a:cxnLst/>
              <a:rect l="l" t="t" r="r" b="b"/>
              <a:pathLst>
                <a:path w="8652510" h="8652510">
                  <a:moveTo>
                    <a:pt x="0" y="4326255"/>
                  </a:moveTo>
                  <a:cubicBezTo>
                    <a:pt x="0" y="1937004"/>
                    <a:pt x="1937004" y="0"/>
                    <a:pt x="4326255" y="0"/>
                  </a:cubicBezTo>
                  <a:lnTo>
                    <a:pt x="4326255" y="12700"/>
                  </a:lnTo>
                  <a:lnTo>
                    <a:pt x="4326255" y="0"/>
                  </a:lnTo>
                  <a:cubicBezTo>
                    <a:pt x="6715633" y="0"/>
                    <a:pt x="8652510" y="1937004"/>
                    <a:pt x="8652510" y="4326255"/>
                  </a:cubicBezTo>
                  <a:lnTo>
                    <a:pt x="8639810" y="4326255"/>
                  </a:lnTo>
                  <a:lnTo>
                    <a:pt x="8652510" y="4326255"/>
                  </a:lnTo>
                  <a:cubicBezTo>
                    <a:pt x="8652510" y="6715633"/>
                    <a:pt x="6715506" y="8652510"/>
                    <a:pt x="4326255" y="8652510"/>
                  </a:cubicBezTo>
                  <a:lnTo>
                    <a:pt x="4326255" y="8639810"/>
                  </a:lnTo>
                  <a:lnTo>
                    <a:pt x="4326255" y="8652510"/>
                  </a:lnTo>
                  <a:cubicBezTo>
                    <a:pt x="1937004" y="8652510"/>
                    <a:pt x="0" y="6715633"/>
                    <a:pt x="0" y="4326255"/>
                  </a:cubicBezTo>
                  <a:lnTo>
                    <a:pt x="12700" y="4326255"/>
                  </a:lnTo>
                  <a:lnTo>
                    <a:pt x="25400" y="4326255"/>
                  </a:lnTo>
                  <a:lnTo>
                    <a:pt x="12700" y="4326255"/>
                  </a:lnTo>
                  <a:lnTo>
                    <a:pt x="0" y="4326255"/>
                  </a:lnTo>
                  <a:moveTo>
                    <a:pt x="25400" y="4326255"/>
                  </a:moveTo>
                  <a:cubicBezTo>
                    <a:pt x="25400" y="4333240"/>
                    <a:pt x="19685" y="4338955"/>
                    <a:pt x="12700" y="4338955"/>
                  </a:cubicBezTo>
                  <a:cubicBezTo>
                    <a:pt x="5715" y="4338955"/>
                    <a:pt x="0" y="4333240"/>
                    <a:pt x="0" y="4326255"/>
                  </a:cubicBezTo>
                  <a:cubicBezTo>
                    <a:pt x="0" y="4319270"/>
                    <a:pt x="5715" y="4313555"/>
                    <a:pt x="12700" y="4313555"/>
                  </a:cubicBezTo>
                  <a:cubicBezTo>
                    <a:pt x="19685" y="4313555"/>
                    <a:pt x="25400" y="4319270"/>
                    <a:pt x="25400" y="4326255"/>
                  </a:cubicBezTo>
                  <a:cubicBezTo>
                    <a:pt x="25400" y="6701536"/>
                    <a:pt x="1950974" y="8627110"/>
                    <a:pt x="4326255" y="8627110"/>
                  </a:cubicBezTo>
                  <a:cubicBezTo>
                    <a:pt x="6701536" y="8627110"/>
                    <a:pt x="8627110" y="6701536"/>
                    <a:pt x="8627110" y="4326255"/>
                  </a:cubicBezTo>
                  <a:cubicBezTo>
                    <a:pt x="8627110" y="1950974"/>
                    <a:pt x="6701536" y="25400"/>
                    <a:pt x="4326255" y="25400"/>
                  </a:cubicBezTo>
                  <a:lnTo>
                    <a:pt x="4326255" y="12700"/>
                  </a:lnTo>
                  <a:lnTo>
                    <a:pt x="4326255" y="25400"/>
                  </a:lnTo>
                  <a:cubicBezTo>
                    <a:pt x="1950974" y="25400"/>
                    <a:pt x="25400" y="1950974"/>
                    <a:pt x="25400" y="4326255"/>
                  </a:cubicBezTo>
                </a:path>
              </a:pathLst>
            </a:custGeom>
            <a:solidFill>
              <a:srgbClr val="B4595D"/>
            </a:solidFill>
          </p:spPr>
          <p:txBody>
            <a:bodyPr/>
            <a:lstStyle/>
            <a:p>
              <a:endParaRPr lang="en-US"/>
            </a:p>
          </p:txBody>
        </p:sp>
      </p:grpSp>
      <p:sp>
        <p:nvSpPr>
          <p:cNvPr id="7" name="TextBox 7"/>
          <p:cNvSpPr txBox="1"/>
          <p:nvPr/>
        </p:nvSpPr>
        <p:spPr>
          <a:xfrm>
            <a:off x="1995704" y="3834098"/>
            <a:ext cx="4555417" cy="2635169"/>
          </a:xfrm>
          <a:prstGeom prst="rect">
            <a:avLst/>
          </a:prstGeom>
        </p:spPr>
        <p:txBody>
          <a:bodyPr lIns="0" tIns="0" rIns="0" bIns="0" rtlCol="0" anchor="t">
            <a:spAutoFit/>
          </a:bodyPr>
          <a:lstStyle/>
          <a:p>
            <a:pPr algn="ctr">
              <a:lnSpc>
                <a:spcPts val="6999"/>
              </a:lnSpc>
            </a:pPr>
            <a:r>
              <a:rPr lang="en-US" sz="4999" dirty="0" err="1">
                <a:solidFill>
                  <a:srgbClr val="FFFFFF"/>
                </a:solidFill>
                <a:latin typeface="Dancing Script Bold"/>
              </a:rPr>
              <a:t>Mối</a:t>
            </a:r>
            <a:r>
              <a:rPr lang="en-US" sz="4999" dirty="0">
                <a:solidFill>
                  <a:srgbClr val="FFFFFF"/>
                </a:solidFill>
                <a:latin typeface="Dancing Script Bold"/>
              </a:rPr>
              <a:t> </a:t>
            </a:r>
            <a:r>
              <a:rPr lang="en-US" sz="4999" dirty="0" err="1">
                <a:solidFill>
                  <a:srgbClr val="FFFFFF"/>
                </a:solidFill>
                <a:latin typeface="Dancing Script Bold"/>
              </a:rPr>
              <a:t>quan</a:t>
            </a:r>
            <a:r>
              <a:rPr lang="en-US" sz="4999" dirty="0">
                <a:solidFill>
                  <a:srgbClr val="FFFFFF"/>
                </a:solidFill>
                <a:latin typeface="Dancing Script Bold"/>
              </a:rPr>
              <a:t> </a:t>
            </a:r>
            <a:r>
              <a:rPr lang="en-US" sz="4999" dirty="0" err="1">
                <a:solidFill>
                  <a:srgbClr val="FFFFFF"/>
                </a:solidFill>
                <a:latin typeface="Dancing Script Bold"/>
              </a:rPr>
              <a:t>hệ</a:t>
            </a:r>
            <a:r>
              <a:rPr lang="en-US" sz="4999" dirty="0">
                <a:solidFill>
                  <a:srgbClr val="FFFFFF"/>
                </a:solidFill>
                <a:latin typeface="Dancing Script Bold"/>
              </a:rPr>
              <a:t> </a:t>
            </a:r>
            <a:r>
              <a:rPr lang="en-US" sz="4999" dirty="0" err="1">
                <a:solidFill>
                  <a:srgbClr val="FFFFFF"/>
                </a:solidFill>
                <a:latin typeface="Dancing Script Bold"/>
              </a:rPr>
              <a:t>giữa</a:t>
            </a:r>
            <a:r>
              <a:rPr lang="en-US" sz="4999" dirty="0">
                <a:solidFill>
                  <a:srgbClr val="FFFFFF"/>
                </a:solidFill>
                <a:latin typeface="Dancing Script Bold"/>
              </a:rPr>
              <a:t> </a:t>
            </a:r>
            <a:r>
              <a:rPr lang="en-US" sz="4999" dirty="0" err="1">
                <a:solidFill>
                  <a:srgbClr val="FFFFFF"/>
                </a:solidFill>
                <a:latin typeface="Dancing Script Bold"/>
              </a:rPr>
              <a:t>luận</a:t>
            </a:r>
            <a:r>
              <a:rPr lang="en-US" sz="4999" dirty="0">
                <a:solidFill>
                  <a:srgbClr val="FFFFFF"/>
                </a:solidFill>
                <a:latin typeface="Dancing Script Bold"/>
              </a:rPr>
              <a:t> </a:t>
            </a:r>
            <a:r>
              <a:rPr lang="en-US" sz="4999" dirty="0" err="1">
                <a:solidFill>
                  <a:srgbClr val="FFFFFF"/>
                </a:solidFill>
                <a:latin typeface="Dancing Script Bold"/>
              </a:rPr>
              <a:t>điểm</a:t>
            </a:r>
            <a:r>
              <a:rPr lang="en-US" sz="4999" dirty="0">
                <a:solidFill>
                  <a:srgbClr val="FFFFFF"/>
                </a:solidFill>
                <a:latin typeface="Dancing Script Bold"/>
              </a:rPr>
              <a:t>, </a:t>
            </a:r>
            <a:r>
              <a:rPr lang="en-US" sz="4999" dirty="0" err="1">
                <a:solidFill>
                  <a:srgbClr val="FFFFFF"/>
                </a:solidFill>
                <a:latin typeface="Dancing Script Bold"/>
              </a:rPr>
              <a:t>lí</a:t>
            </a:r>
            <a:r>
              <a:rPr lang="en-US" sz="4999" dirty="0">
                <a:solidFill>
                  <a:srgbClr val="FFFFFF"/>
                </a:solidFill>
                <a:latin typeface="Dancing Script Bold"/>
              </a:rPr>
              <a:t> </a:t>
            </a:r>
            <a:r>
              <a:rPr lang="en-US" sz="4999" dirty="0" err="1">
                <a:solidFill>
                  <a:srgbClr val="FFFFFF"/>
                </a:solidFill>
                <a:latin typeface="Dancing Script Bold"/>
              </a:rPr>
              <a:t>lẽ</a:t>
            </a:r>
            <a:r>
              <a:rPr lang="en-US" sz="4999" dirty="0">
                <a:solidFill>
                  <a:srgbClr val="FFFFFF"/>
                </a:solidFill>
                <a:latin typeface="Dancing Script Bold"/>
              </a:rPr>
              <a:t> </a:t>
            </a:r>
            <a:r>
              <a:rPr lang="en-US" sz="4999" dirty="0" err="1">
                <a:solidFill>
                  <a:srgbClr val="FFFFFF"/>
                </a:solidFill>
                <a:latin typeface="Dancing Script Bold"/>
              </a:rPr>
              <a:t>và</a:t>
            </a:r>
            <a:r>
              <a:rPr lang="en-US" sz="4999" dirty="0">
                <a:solidFill>
                  <a:srgbClr val="FFFFFF"/>
                </a:solidFill>
                <a:latin typeface="Dancing Script Bold"/>
              </a:rPr>
              <a:t> </a:t>
            </a:r>
            <a:r>
              <a:rPr lang="en-US" sz="4999" dirty="0" err="1">
                <a:solidFill>
                  <a:srgbClr val="FFFFFF"/>
                </a:solidFill>
                <a:latin typeface="Dancing Script Bold"/>
              </a:rPr>
              <a:t>dẫn</a:t>
            </a:r>
            <a:r>
              <a:rPr lang="en-US" sz="4999" dirty="0">
                <a:solidFill>
                  <a:srgbClr val="FFFFFF"/>
                </a:solidFill>
                <a:latin typeface="Dancing Script Bold"/>
              </a:rPr>
              <a:t> </a:t>
            </a:r>
            <a:r>
              <a:rPr lang="en-US" sz="4999" dirty="0" err="1">
                <a:solidFill>
                  <a:srgbClr val="FFFFFF"/>
                </a:solidFill>
                <a:latin typeface="Dancing Script Bold"/>
              </a:rPr>
              <a:t>chứng</a:t>
            </a:r>
            <a:r>
              <a:rPr lang="en-US" sz="4999" dirty="0">
                <a:solidFill>
                  <a:srgbClr val="FFFFFF"/>
                </a:solidFill>
                <a:latin typeface="Dancing Script Bold"/>
              </a:rPr>
              <a:t> </a:t>
            </a:r>
          </a:p>
        </p:txBody>
      </p:sp>
      <p:grpSp>
        <p:nvGrpSpPr>
          <p:cNvPr id="8" name="Group 8"/>
          <p:cNvGrpSpPr/>
          <p:nvPr/>
        </p:nvGrpSpPr>
        <p:grpSpPr>
          <a:xfrm>
            <a:off x="8295397" y="2436437"/>
            <a:ext cx="9380691" cy="2531025"/>
            <a:chOff x="0" y="0"/>
            <a:chExt cx="2470635" cy="666607"/>
          </a:xfrm>
        </p:grpSpPr>
        <p:sp>
          <p:nvSpPr>
            <p:cNvPr id="9" name="Freeform 9"/>
            <p:cNvSpPr/>
            <p:nvPr/>
          </p:nvSpPr>
          <p:spPr>
            <a:xfrm>
              <a:off x="0" y="0"/>
              <a:ext cx="2470635" cy="666607"/>
            </a:xfrm>
            <a:custGeom>
              <a:avLst/>
              <a:gdLst/>
              <a:ahLst/>
              <a:cxnLst/>
              <a:rect l="l" t="t" r="r" b="b"/>
              <a:pathLst>
                <a:path w="2470635" h="666607">
                  <a:moveTo>
                    <a:pt x="27235" y="0"/>
                  </a:moveTo>
                  <a:lnTo>
                    <a:pt x="2443400" y="0"/>
                  </a:lnTo>
                  <a:cubicBezTo>
                    <a:pt x="2458441" y="0"/>
                    <a:pt x="2470635" y="12194"/>
                    <a:pt x="2470635" y="27235"/>
                  </a:cubicBezTo>
                  <a:lnTo>
                    <a:pt x="2470635" y="639372"/>
                  </a:lnTo>
                  <a:cubicBezTo>
                    <a:pt x="2470635" y="654414"/>
                    <a:pt x="2458441" y="666607"/>
                    <a:pt x="2443400" y="666607"/>
                  </a:cubicBezTo>
                  <a:lnTo>
                    <a:pt x="27235" y="666607"/>
                  </a:lnTo>
                  <a:cubicBezTo>
                    <a:pt x="12194" y="666607"/>
                    <a:pt x="0" y="654414"/>
                    <a:pt x="0" y="639372"/>
                  </a:cubicBezTo>
                  <a:lnTo>
                    <a:pt x="0" y="27235"/>
                  </a:lnTo>
                  <a:cubicBezTo>
                    <a:pt x="0" y="12194"/>
                    <a:pt x="12194" y="0"/>
                    <a:pt x="27235" y="0"/>
                  </a:cubicBezTo>
                  <a:close/>
                </a:path>
              </a:pathLst>
            </a:custGeom>
            <a:solidFill>
              <a:srgbClr val="FFFFFF">
                <a:alpha val="49804"/>
              </a:srgbClr>
            </a:solidFill>
            <a:ln w="47625">
              <a:solidFill>
                <a:srgbClr val="C78E5F">
                  <a:alpha val="49804"/>
                </a:srgbClr>
              </a:solidFill>
            </a:ln>
          </p:spPr>
          <p:txBody>
            <a:bodyPr/>
            <a:lstStyle/>
            <a:p>
              <a:endParaRPr lang="en-US"/>
            </a:p>
          </p:txBody>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11" name="TextBox 11"/>
          <p:cNvSpPr txBox="1"/>
          <p:nvPr/>
        </p:nvSpPr>
        <p:spPr>
          <a:xfrm>
            <a:off x="8618471" y="3007092"/>
            <a:ext cx="8456708" cy="1313180"/>
          </a:xfrm>
          <a:prstGeom prst="rect">
            <a:avLst/>
          </a:prstGeom>
        </p:spPr>
        <p:txBody>
          <a:bodyPr lIns="0" tIns="0" rIns="0" bIns="0" rtlCol="0" anchor="t">
            <a:spAutoFit/>
          </a:bodyPr>
          <a:lstStyle/>
          <a:p>
            <a:pPr algn="ctr">
              <a:lnSpc>
                <a:spcPts val="5320"/>
              </a:lnSpc>
            </a:pPr>
            <a:r>
              <a:rPr lang="en-US" sz="3800" dirty="0" err="1">
                <a:solidFill>
                  <a:srgbClr val="7B070C"/>
                </a:solidFill>
                <a:latin typeface="Roboto Condensed"/>
              </a:rPr>
              <a:t>Các</a:t>
            </a:r>
            <a:r>
              <a:rPr lang="en-US" sz="3800" dirty="0">
                <a:solidFill>
                  <a:srgbClr val="7B070C"/>
                </a:solidFill>
                <a:latin typeface="Roboto Condensed"/>
              </a:rPr>
              <a:t> </a:t>
            </a:r>
            <a:r>
              <a:rPr lang="en-US" sz="3800" dirty="0" err="1">
                <a:solidFill>
                  <a:srgbClr val="7B070C"/>
                </a:solidFill>
                <a:latin typeface="Roboto Condensed"/>
              </a:rPr>
              <a:t>luận</a:t>
            </a:r>
            <a:r>
              <a:rPr lang="en-US" sz="3800" dirty="0">
                <a:solidFill>
                  <a:srgbClr val="7B070C"/>
                </a:solidFill>
                <a:latin typeface="Roboto Condensed"/>
              </a:rPr>
              <a:t> </a:t>
            </a:r>
            <a:r>
              <a:rPr lang="en-US" sz="3800" dirty="0" err="1">
                <a:solidFill>
                  <a:srgbClr val="7B070C"/>
                </a:solidFill>
                <a:latin typeface="Roboto Condensed"/>
              </a:rPr>
              <a:t>điểm</a:t>
            </a:r>
            <a:r>
              <a:rPr lang="en-US" sz="3800" dirty="0">
                <a:solidFill>
                  <a:srgbClr val="7B070C"/>
                </a:solidFill>
                <a:latin typeface="Roboto Condensed"/>
              </a:rPr>
              <a:t> </a:t>
            </a:r>
            <a:r>
              <a:rPr lang="en-US" sz="3800" dirty="0" err="1">
                <a:solidFill>
                  <a:srgbClr val="7B070C"/>
                </a:solidFill>
                <a:latin typeface="Roboto Condensed"/>
              </a:rPr>
              <a:t>liên</a:t>
            </a:r>
            <a:r>
              <a:rPr lang="en-US" sz="3800" dirty="0">
                <a:solidFill>
                  <a:srgbClr val="7B070C"/>
                </a:solidFill>
                <a:latin typeface="Roboto Condensed"/>
              </a:rPr>
              <a:t> </a:t>
            </a:r>
            <a:r>
              <a:rPr lang="en-US" sz="3800" dirty="0" err="1">
                <a:solidFill>
                  <a:srgbClr val="7B070C"/>
                </a:solidFill>
                <a:latin typeface="Roboto Condensed"/>
              </a:rPr>
              <a:t>kết</a:t>
            </a:r>
            <a:r>
              <a:rPr lang="en-US" sz="3800" dirty="0">
                <a:solidFill>
                  <a:srgbClr val="7B070C"/>
                </a:solidFill>
                <a:latin typeface="Roboto Condensed"/>
              </a:rPr>
              <a:t> </a:t>
            </a:r>
            <a:r>
              <a:rPr lang="en-US" sz="3800" dirty="0" err="1">
                <a:solidFill>
                  <a:srgbClr val="7B070C"/>
                </a:solidFill>
                <a:latin typeface="Roboto Condensed"/>
              </a:rPr>
              <a:t>chặt</a:t>
            </a:r>
            <a:r>
              <a:rPr lang="en-US" sz="3800" dirty="0">
                <a:solidFill>
                  <a:srgbClr val="7B070C"/>
                </a:solidFill>
                <a:latin typeface="Roboto Condensed"/>
              </a:rPr>
              <a:t> </a:t>
            </a:r>
            <a:r>
              <a:rPr lang="en-US" sz="3800" dirty="0" err="1">
                <a:solidFill>
                  <a:srgbClr val="7B070C"/>
                </a:solidFill>
                <a:latin typeface="Roboto Condensed"/>
              </a:rPr>
              <a:t>chẽ</a:t>
            </a:r>
            <a:r>
              <a:rPr lang="en-US" sz="3800" dirty="0">
                <a:solidFill>
                  <a:srgbClr val="7B070C"/>
                </a:solidFill>
                <a:latin typeface="Roboto Condensed"/>
              </a:rPr>
              <a:t> </a:t>
            </a:r>
            <a:r>
              <a:rPr lang="en-US" sz="3800" dirty="0" err="1">
                <a:solidFill>
                  <a:srgbClr val="7B070C"/>
                </a:solidFill>
                <a:latin typeface="Roboto Condensed"/>
              </a:rPr>
              <a:t>với</a:t>
            </a:r>
            <a:r>
              <a:rPr lang="en-US" sz="3800" dirty="0">
                <a:solidFill>
                  <a:srgbClr val="7B070C"/>
                </a:solidFill>
                <a:latin typeface="Roboto Condensed"/>
              </a:rPr>
              <a:t> </a:t>
            </a:r>
            <a:r>
              <a:rPr lang="en-US" sz="3800" dirty="0" err="1">
                <a:solidFill>
                  <a:srgbClr val="7B070C"/>
                </a:solidFill>
                <a:latin typeface="Roboto Condensed"/>
              </a:rPr>
              <a:t>nhau</a:t>
            </a:r>
            <a:r>
              <a:rPr lang="en-US" sz="3800" dirty="0">
                <a:solidFill>
                  <a:srgbClr val="7B070C"/>
                </a:solidFill>
                <a:latin typeface="Roboto Condensed"/>
              </a:rPr>
              <a:t>, </a:t>
            </a:r>
            <a:r>
              <a:rPr lang="en-US" sz="3800" dirty="0" err="1">
                <a:solidFill>
                  <a:srgbClr val="7B070C"/>
                </a:solidFill>
                <a:latin typeface="Roboto Condensed"/>
              </a:rPr>
              <a:t>rành</a:t>
            </a:r>
            <a:r>
              <a:rPr lang="en-US" sz="3800" dirty="0">
                <a:solidFill>
                  <a:srgbClr val="7B070C"/>
                </a:solidFill>
                <a:latin typeface="Roboto Condensed"/>
              </a:rPr>
              <a:t> </a:t>
            </a:r>
            <a:r>
              <a:rPr lang="en-US" sz="3800" dirty="0" err="1">
                <a:solidFill>
                  <a:srgbClr val="7B070C"/>
                </a:solidFill>
                <a:latin typeface="Roboto Condensed"/>
              </a:rPr>
              <a:t>mạch</a:t>
            </a:r>
            <a:r>
              <a:rPr lang="en-US" sz="3800" dirty="0">
                <a:solidFill>
                  <a:srgbClr val="7B070C"/>
                </a:solidFill>
                <a:latin typeface="Roboto Condensed"/>
              </a:rPr>
              <a:t>, </a:t>
            </a:r>
            <a:r>
              <a:rPr lang="en-US" sz="3800" dirty="0" err="1">
                <a:solidFill>
                  <a:srgbClr val="7B070C"/>
                </a:solidFill>
                <a:latin typeface="Roboto Condensed"/>
              </a:rPr>
              <a:t>không</a:t>
            </a:r>
            <a:r>
              <a:rPr lang="en-US" sz="3800" dirty="0">
                <a:solidFill>
                  <a:srgbClr val="7B070C"/>
                </a:solidFill>
                <a:latin typeface="Roboto Condensed"/>
              </a:rPr>
              <a:t> </a:t>
            </a:r>
            <a:r>
              <a:rPr lang="en-US" sz="3800" dirty="0" err="1">
                <a:solidFill>
                  <a:srgbClr val="7B070C"/>
                </a:solidFill>
                <a:latin typeface="Roboto Condensed"/>
              </a:rPr>
              <a:t>trùng</a:t>
            </a:r>
            <a:r>
              <a:rPr lang="en-US" sz="3800" dirty="0">
                <a:solidFill>
                  <a:srgbClr val="7B070C"/>
                </a:solidFill>
                <a:latin typeface="Roboto Condensed"/>
              </a:rPr>
              <a:t> </a:t>
            </a:r>
            <a:r>
              <a:rPr lang="en-US" sz="3800" dirty="0" err="1">
                <a:solidFill>
                  <a:srgbClr val="7B070C"/>
                </a:solidFill>
                <a:latin typeface="Roboto Condensed"/>
              </a:rPr>
              <a:t>lặp</a:t>
            </a:r>
            <a:r>
              <a:rPr lang="en-US" sz="3800" dirty="0">
                <a:solidFill>
                  <a:srgbClr val="7B070C"/>
                </a:solidFill>
                <a:latin typeface="Roboto Condensed"/>
              </a:rPr>
              <a:t>. </a:t>
            </a:r>
          </a:p>
        </p:txBody>
      </p:sp>
      <p:grpSp>
        <p:nvGrpSpPr>
          <p:cNvPr id="12" name="Group 12"/>
          <p:cNvGrpSpPr/>
          <p:nvPr/>
        </p:nvGrpSpPr>
        <p:grpSpPr>
          <a:xfrm>
            <a:off x="8295397" y="5681149"/>
            <a:ext cx="9380691" cy="2812705"/>
            <a:chOff x="0" y="0"/>
            <a:chExt cx="2470635" cy="740795"/>
          </a:xfrm>
        </p:grpSpPr>
        <p:sp>
          <p:nvSpPr>
            <p:cNvPr id="13" name="Freeform 13"/>
            <p:cNvSpPr/>
            <p:nvPr/>
          </p:nvSpPr>
          <p:spPr>
            <a:xfrm>
              <a:off x="0" y="0"/>
              <a:ext cx="2470635" cy="740795"/>
            </a:xfrm>
            <a:custGeom>
              <a:avLst/>
              <a:gdLst/>
              <a:ahLst/>
              <a:cxnLst/>
              <a:rect l="l" t="t" r="r" b="b"/>
              <a:pathLst>
                <a:path w="2470635" h="740795">
                  <a:moveTo>
                    <a:pt x="27235" y="0"/>
                  </a:moveTo>
                  <a:lnTo>
                    <a:pt x="2443400" y="0"/>
                  </a:lnTo>
                  <a:cubicBezTo>
                    <a:pt x="2458441" y="0"/>
                    <a:pt x="2470635" y="12194"/>
                    <a:pt x="2470635" y="27235"/>
                  </a:cubicBezTo>
                  <a:lnTo>
                    <a:pt x="2470635" y="713560"/>
                  </a:lnTo>
                  <a:cubicBezTo>
                    <a:pt x="2470635" y="720783"/>
                    <a:pt x="2467765" y="727710"/>
                    <a:pt x="2462658" y="732818"/>
                  </a:cubicBezTo>
                  <a:cubicBezTo>
                    <a:pt x="2457550" y="737925"/>
                    <a:pt x="2450623" y="740795"/>
                    <a:pt x="2443400" y="740795"/>
                  </a:cubicBezTo>
                  <a:lnTo>
                    <a:pt x="27235" y="740795"/>
                  </a:lnTo>
                  <a:cubicBezTo>
                    <a:pt x="12194" y="740795"/>
                    <a:pt x="0" y="728601"/>
                    <a:pt x="0" y="713560"/>
                  </a:cubicBezTo>
                  <a:lnTo>
                    <a:pt x="0" y="27235"/>
                  </a:lnTo>
                  <a:cubicBezTo>
                    <a:pt x="0" y="12194"/>
                    <a:pt x="12194" y="0"/>
                    <a:pt x="27235" y="0"/>
                  </a:cubicBezTo>
                  <a:close/>
                </a:path>
              </a:pathLst>
            </a:custGeom>
            <a:solidFill>
              <a:srgbClr val="FFFFFF">
                <a:alpha val="49804"/>
              </a:srgbClr>
            </a:solidFill>
            <a:ln w="47625">
              <a:solidFill>
                <a:srgbClr val="C78E5F">
                  <a:alpha val="49804"/>
                </a:srgbClr>
              </a:solidFill>
            </a:ln>
          </p:spPr>
          <p:txBody>
            <a:bodyPr/>
            <a:lstStyle/>
            <a:p>
              <a:endParaRPr lang="en-US"/>
            </a:p>
          </p:txBody>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4549"/>
                </a:lnSpc>
              </a:pPr>
              <a:r>
                <a:rPr lang="en-US" sz="3499">
                  <a:solidFill>
                    <a:srgbClr val="532324">
                      <a:alpha val="49804"/>
                    </a:srgbClr>
                  </a:solidFill>
                  <a:latin typeface="Roboto Condensed"/>
                </a:rPr>
                <a:t>    </a:t>
              </a:r>
            </a:p>
          </p:txBody>
        </p:sp>
      </p:grpSp>
      <p:sp>
        <p:nvSpPr>
          <p:cNvPr id="15" name="TextBox 15"/>
          <p:cNvSpPr txBox="1"/>
          <p:nvPr/>
        </p:nvSpPr>
        <p:spPr>
          <a:xfrm>
            <a:off x="8618471" y="6144844"/>
            <a:ext cx="8501912" cy="1847215"/>
          </a:xfrm>
          <a:prstGeom prst="rect">
            <a:avLst/>
          </a:prstGeom>
        </p:spPr>
        <p:txBody>
          <a:bodyPr lIns="0" tIns="0" rIns="0" bIns="0" rtlCol="0" anchor="t">
            <a:spAutoFit/>
          </a:bodyPr>
          <a:lstStyle/>
          <a:p>
            <a:pPr algn="ctr">
              <a:lnSpc>
                <a:spcPts val="4939"/>
              </a:lnSpc>
              <a:spcBef>
                <a:spcPct val="0"/>
              </a:spcBef>
            </a:pPr>
            <a:r>
              <a:rPr lang="en-US" sz="3799" dirty="0" err="1">
                <a:solidFill>
                  <a:srgbClr val="7B070C"/>
                </a:solidFill>
                <a:latin typeface="Roboto Condensed"/>
              </a:rPr>
              <a:t>Lí</a:t>
            </a:r>
            <a:r>
              <a:rPr lang="en-US" sz="3799" dirty="0">
                <a:solidFill>
                  <a:srgbClr val="7B070C"/>
                </a:solidFill>
                <a:latin typeface="Roboto Condensed"/>
              </a:rPr>
              <a:t> </a:t>
            </a:r>
            <a:r>
              <a:rPr lang="en-US" sz="3799" dirty="0" err="1">
                <a:solidFill>
                  <a:srgbClr val="7B070C"/>
                </a:solidFill>
                <a:latin typeface="Roboto Condensed"/>
              </a:rPr>
              <a:t>lẽ</a:t>
            </a:r>
            <a:r>
              <a:rPr lang="en-US" sz="3799" dirty="0">
                <a:solidFill>
                  <a:srgbClr val="7B070C"/>
                </a:solidFill>
                <a:latin typeface="Roboto Condensed"/>
              </a:rPr>
              <a:t> </a:t>
            </a:r>
            <a:r>
              <a:rPr lang="en-US" sz="3799" dirty="0" err="1">
                <a:solidFill>
                  <a:srgbClr val="7B070C"/>
                </a:solidFill>
                <a:latin typeface="Roboto Condensed"/>
              </a:rPr>
              <a:t>và</a:t>
            </a:r>
            <a:r>
              <a:rPr lang="en-US" sz="3799" dirty="0">
                <a:solidFill>
                  <a:srgbClr val="7B070C"/>
                </a:solidFill>
                <a:latin typeface="Roboto Condensed"/>
              </a:rPr>
              <a:t> </a:t>
            </a:r>
            <a:r>
              <a:rPr lang="en-US" sz="3799" dirty="0" err="1">
                <a:solidFill>
                  <a:srgbClr val="7B070C"/>
                </a:solidFill>
                <a:latin typeface="Roboto Condensed"/>
              </a:rPr>
              <a:t>bằng</a:t>
            </a:r>
            <a:r>
              <a:rPr lang="en-US" sz="3799" dirty="0">
                <a:solidFill>
                  <a:srgbClr val="7B070C"/>
                </a:solidFill>
                <a:latin typeface="Roboto Condensed"/>
              </a:rPr>
              <a:t> </a:t>
            </a:r>
            <a:r>
              <a:rPr lang="en-US" sz="3799" dirty="0" err="1">
                <a:solidFill>
                  <a:srgbClr val="7B070C"/>
                </a:solidFill>
                <a:latin typeface="Roboto Condensed"/>
              </a:rPr>
              <a:t>chứng</a:t>
            </a:r>
            <a:r>
              <a:rPr lang="en-US" sz="3799" dirty="0">
                <a:solidFill>
                  <a:srgbClr val="7B070C"/>
                </a:solidFill>
                <a:latin typeface="Roboto Condensed"/>
              </a:rPr>
              <a:t> </a:t>
            </a:r>
            <a:r>
              <a:rPr lang="en-US" sz="3799" dirty="0" err="1">
                <a:solidFill>
                  <a:srgbClr val="7B070C"/>
                </a:solidFill>
                <a:latin typeface="Roboto Condensed"/>
              </a:rPr>
              <a:t>chứng</a:t>
            </a:r>
            <a:r>
              <a:rPr lang="en-US" sz="3799" dirty="0">
                <a:solidFill>
                  <a:srgbClr val="7B070C"/>
                </a:solidFill>
                <a:latin typeface="Roboto Condensed"/>
              </a:rPr>
              <a:t> </a:t>
            </a:r>
            <a:r>
              <a:rPr lang="en-US" sz="3799" dirty="0" err="1">
                <a:solidFill>
                  <a:srgbClr val="7B070C"/>
                </a:solidFill>
                <a:latin typeface="Roboto Condensed"/>
              </a:rPr>
              <a:t>minh</a:t>
            </a:r>
            <a:r>
              <a:rPr lang="en-US" sz="3799" dirty="0">
                <a:solidFill>
                  <a:srgbClr val="7B070C"/>
                </a:solidFill>
                <a:latin typeface="Roboto Condensed"/>
              </a:rPr>
              <a:t> </a:t>
            </a:r>
            <a:r>
              <a:rPr lang="en-US" sz="3799" dirty="0" err="1">
                <a:solidFill>
                  <a:srgbClr val="7B070C"/>
                </a:solidFill>
                <a:latin typeface="Roboto Condensed"/>
              </a:rPr>
              <a:t>và</a:t>
            </a:r>
            <a:r>
              <a:rPr lang="en-US" sz="3799" dirty="0">
                <a:solidFill>
                  <a:srgbClr val="7B070C"/>
                </a:solidFill>
                <a:latin typeface="Roboto Condensed"/>
              </a:rPr>
              <a:t> </a:t>
            </a:r>
            <a:r>
              <a:rPr lang="en-US" sz="3799" dirty="0" err="1">
                <a:solidFill>
                  <a:srgbClr val="7B070C"/>
                </a:solidFill>
                <a:latin typeface="Roboto Condensed"/>
              </a:rPr>
              <a:t>tăng</a:t>
            </a:r>
            <a:r>
              <a:rPr lang="en-US" sz="3799" dirty="0">
                <a:solidFill>
                  <a:srgbClr val="7B070C"/>
                </a:solidFill>
                <a:latin typeface="Roboto Condensed"/>
              </a:rPr>
              <a:t> </a:t>
            </a:r>
            <a:r>
              <a:rPr lang="en-US" sz="3799" dirty="0" err="1">
                <a:solidFill>
                  <a:srgbClr val="7B070C"/>
                </a:solidFill>
                <a:latin typeface="Roboto Condensed"/>
              </a:rPr>
              <a:t>sức</a:t>
            </a:r>
            <a:r>
              <a:rPr lang="en-US" sz="3799" dirty="0">
                <a:solidFill>
                  <a:srgbClr val="7B070C"/>
                </a:solidFill>
                <a:latin typeface="Roboto Condensed"/>
              </a:rPr>
              <a:t> </a:t>
            </a:r>
            <a:r>
              <a:rPr lang="en-US" sz="3799" dirty="0" err="1">
                <a:solidFill>
                  <a:srgbClr val="7B070C"/>
                </a:solidFill>
                <a:latin typeface="Roboto Condensed"/>
              </a:rPr>
              <a:t>thuyết</a:t>
            </a:r>
            <a:r>
              <a:rPr lang="en-US" sz="3799" dirty="0">
                <a:solidFill>
                  <a:srgbClr val="7B070C"/>
                </a:solidFill>
                <a:latin typeface="Roboto Condensed"/>
              </a:rPr>
              <a:t> </a:t>
            </a:r>
            <a:r>
              <a:rPr lang="en-US" sz="3799" dirty="0" err="1">
                <a:solidFill>
                  <a:srgbClr val="7B070C"/>
                </a:solidFill>
                <a:latin typeface="Roboto Condensed"/>
              </a:rPr>
              <a:t>phục</a:t>
            </a:r>
            <a:r>
              <a:rPr lang="en-US" sz="3799" dirty="0">
                <a:solidFill>
                  <a:srgbClr val="7B070C"/>
                </a:solidFill>
                <a:latin typeface="Roboto Condensed"/>
              </a:rPr>
              <a:t> </a:t>
            </a:r>
            <a:r>
              <a:rPr lang="en-US" sz="3799" dirty="0" err="1">
                <a:solidFill>
                  <a:srgbClr val="7B070C"/>
                </a:solidFill>
                <a:latin typeface="Roboto Condensed"/>
              </a:rPr>
              <a:t>cho</a:t>
            </a:r>
            <a:r>
              <a:rPr lang="en-US" sz="3799" dirty="0">
                <a:solidFill>
                  <a:srgbClr val="7B070C"/>
                </a:solidFill>
                <a:latin typeface="Roboto Condensed"/>
              </a:rPr>
              <a:t> </a:t>
            </a:r>
            <a:r>
              <a:rPr lang="en-US" sz="3799" dirty="0" err="1">
                <a:solidFill>
                  <a:srgbClr val="7B070C"/>
                </a:solidFill>
                <a:latin typeface="Roboto Condensed"/>
              </a:rPr>
              <a:t>các</a:t>
            </a:r>
            <a:r>
              <a:rPr lang="en-US" sz="3799" dirty="0">
                <a:solidFill>
                  <a:srgbClr val="7B070C"/>
                </a:solidFill>
                <a:latin typeface="Roboto Condensed"/>
              </a:rPr>
              <a:t> </a:t>
            </a:r>
            <a:r>
              <a:rPr lang="en-US" sz="3799" dirty="0" err="1">
                <a:solidFill>
                  <a:srgbClr val="7B070C"/>
                </a:solidFill>
                <a:latin typeface="Roboto Condensed"/>
              </a:rPr>
              <a:t>luận</a:t>
            </a:r>
            <a:r>
              <a:rPr lang="en-US" sz="3799" dirty="0">
                <a:solidFill>
                  <a:srgbClr val="7B070C"/>
                </a:solidFill>
                <a:latin typeface="Roboto Condensed"/>
              </a:rPr>
              <a:t> </a:t>
            </a:r>
            <a:r>
              <a:rPr lang="en-US" sz="3799" dirty="0" err="1">
                <a:solidFill>
                  <a:srgbClr val="7B070C"/>
                </a:solidFill>
                <a:latin typeface="Roboto Condensed"/>
              </a:rPr>
              <a:t>điểm</a:t>
            </a:r>
            <a:r>
              <a:rPr lang="en-US" sz="3799" dirty="0">
                <a:solidFill>
                  <a:srgbClr val="7B070C"/>
                </a:solidFill>
                <a:latin typeface="Roboto Condensed"/>
              </a:rPr>
              <a:t> </a:t>
            </a:r>
            <a:r>
              <a:rPr lang="en-US" sz="3799" dirty="0" err="1">
                <a:solidFill>
                  <a:srgbClr val="7B070C"/>
                </a:solidFill>
                <a:latin typeface="Roboto Condensed"/>
              </a:rPr>
              <a:t>giúp</a:t>
            </a:r>
            <a:r>
              <a:rPr lang="en-US" sz="3799" dirty="0">
                <a:solidFill>
                  <a:srgbClr val="7B070C"/>
                </a:solidFill>
                <a:latin typeface="Roboto Condensed"/>
              </a:rPr>
              <a:t> </a:t>
            </a:r>
            <a:r>
              <a:rPr lang="en-US" sz="3799" dirty="0" err="1">
                <a:solidFill>
                  <a:srgbClr val="7B070C"/>
                </a:solidFill>
                <a:latin typeface="Roboto Condensed"/>
              </a:rPr>
              <a:t>làm</a:t>
            </a:r>
            <a:r>
              <a:rPr lang="en-US" sz="3799" dirty="0">
                <a:solidFill>
                  <a:srgbClr val="7B070C"/>
                </a:solidFill>
                <a:latin typeface="Roboto Condensed"/>
              </a:rPr>
              <a:t> </a:t>
            </a:r>
            <a:r>
              <a:rPr lang="en-US" sz="3799" dirty="0" err="1">
                <a:solidFill>
                  <a:srgbClr val="7B070C"/>
                </a:solidFill>
                <a:latin typeface="Roboto Condensed"/>
              </a:rPr>
              <a:t>rõ</a:t>
            </a:r>
            <a:r>
              <a:rPr lang="en-US" sz="3799" dirty="0">
                <a:solidFill>
                  <a:srgbClr val="7B070C"/>
                </a:solidFill>
                <a:latin typeface="Roboto Condensed"/>
              </a:rPr>
              <a:t> </a:t>
            </a:r>
            <a:r>
              <a:rPr lang="en-US" sz="3799" dirty="0" err="1">
                <a:solidFill>
                  <a:srgbClr val="7B070C"/>
                </a:solidFill>
                <a:latin typeface="Roboto Condensed"/>
              </a:rPr>
              <a:t>vấn</a:t>
            </a:r>
            <a:r>
              <a:rPr lang="en-US" sz="3799" dirty="0">
                <a:solidFill>
                  <a:srgbClr val="7B070C"/>
                </a:solidFill>
                <a:latin typeface="Roboto Condensed"/>
              </a:rPr>
              <a:t> </a:t>
            </a:r>
            <a:r>
              <a:rPr lang="en-US" sz="3799" dirty="0" err="1">
                <a:solidFill>
                  <a:srgbClr val="7B070C"/>
                </a:solidFill>
                <a:latin typeface="Roboto Condensed"/>
              </a:rPr>
              <a:t>đề</a:t>
            </a:r>
            <a:r>
              <a:rPr lang="en-US" sz="3799" dirty="0">
                <a:solidFill>
                  <a:srgbClr val="7B070C"/>
                </a:solidFill>
                <a:latin typeface="Roboto Condensed"/>
              </a:rPr>
              <a:t> </a:t>
            </a:r>
            <a:r>
              <a:rPr lang="en-US" sz="3799" dirty="0" err="1">
                <a:solidFill>
                  <a:srgbClr val="7B070C"/>
                </a:solidFill>
                <a:latin typeface="Roboto Condensed"/>
              </a:rPr>
              <a:t>nghị</a:t>
            </a:r>
            <a:r>
              <a:rPr lang="en-US" sz="3799" dirty="0">
                <a:solidFill>
                  <a:srgbClr val="7B070C"/>
                </a:solidFill>
                <a:latin typeface="Roboto Condensed"/>
              </a:rPr>
              <a:t> </a:t>
            </a:r>
            <a:r>
              <a:rPr lang="en-US" sz="3799" dirty="0" err="1">
                <a:solidFill>
                  <a:srgbClr val="7B070C"/>
                </a:solidFill>
                <a:latin typeface="Roboto Condensed"/>
              </a:rPr>
              <a:t>luận</a:t>
            </a:r>
            <a:r>
              <a:rPr lang="en-US" sz="3799" dirty="0">
                <a:solidFill>
                  <a:srgbClr val="7B070C"/>
                </a:solidFill>
                <a:latin typeface="Roboto Condensed"/>
              </a:rPr>
              <a:t>. </a:t>
            </a:r>
          </a:p>
        </p:txBody>
      </p:sp>
      <p:sp>
        <p:nvSpPr>
          <p:cNvPr id="16" name="Freeform 16"/>
          <p:cNvSpPr/>
          <p:nvPr/>
        </p:nvSpPr>
        <p:spPr>
          <a:xfrm>
            <a:off x="2884679" y="496878"/>
            <a:ext cx="11966498" cy="1348108"/>
          </a:xfrm>
          <a:custGeom>
            <a:avLst/>
            <a:gdLst/>
            <a:ahLst/>
            <a:cxnLst/>
            <a:rect l="l" t="t" r="r" b="b"/>
            <a:pathLst>
              <a:path w="11966498" h="1348108">
                <a:moveTo>
                  <a:pt x="0" y="0"/>
                </a:moveTo>
                <a:lnTo>
                  <a:pt x="11966498" y="0"/>
                </a:lnTo>
                <a:lnTo>
                  <a:pt x="11966498" y="1348108"/>
                </a:lnTo>
                <a:lnTo>
                  <a:pt x="0" y="1348108"/>
                </a:lnTo>
                <a:lnTo>
                  <a:pt x="0" y="0"/>
                </a:lnTo>
                <a:close/>
              </a:path>
            </a:pathLst>
          </a:custGeom>
          <a:blipFill>
            <a:blip r:embed="rId4">
              <a:extLst>
                <a:ext uri="{96DAC541-7B7A-43D3-8B79-37D633B846F1}">
                  <asvg:svgBlip xmlns:asvg="http://schemas.microsoft.com/office/drawing/2016/SVG/main" r:embed="rId5"/>
                </a:ext>
              </a:extLst>
            </a:blip>
            <a:stretch>
              <a:fillRect b="-45352"/>
            </a:stretch>
          </a:blipFill>
        </p:spPr>
        <p:txBody>
          <a:bodyPr/>
          <a:lstStyle/>
          <a:p>
            <a:endParaRPr lang="en-US"/>
          </a:p>
        </p:txBody>
      </p:sp>
      <p:sp>
        <p:nvSpPr>
          <p:cNvPr id="17" name="TextBox 17"/>
          <p:cNvSpPr txBox="1"/>
          <p:nvPr/>
        </p:nvSpPr>
        <p:spPr>
          <a:xfrm>
            <a:off x="3396778" y="686758"/>
            <a:ext cx="10942301" cy="863574"/>
          </a:xfrm>
          <a:prstGeom prst="rect">
            <a:avLst/>
          </a:prstGeom>
        </p:spPr>
        <p:txBody>
          <a:bodyPr lIns="0" tIns="0" rIns="0" bIns="0" rtlCol="0" anchor="t">
            <a:spAutoFit/>
          </a:bodyPr>
          <a:lstStyle/>
          <a:p>
            <a:pPr algn="just">
              <a:lnSpc>
                <a:spcPts val="6999"/>
              </a:lnSpc>
            </a:pPr>
            <a:r>
              <a:rPr lang="en-US" sz="4999" dirty="0">
                <a:solidFill>
                  <a:srgbClr val="532324"/>
                </a:solidFill>
                <a:latin typeface="Dancing Script Bold"/>
              </a:rPr>
              <a:t>d. </a:t>
            </a:r>
            <a:r>
              <a:rPr lang="en-US" sz="4999" dirty="0" err="1">
                <a:solidFill>
                  <a:srgbClr val="532324"/>
                </a:solidFill>
                <a:latin typeface="Dancing Script Bold"/>
              </a:rPr>
              <a:t>Cách</a:t>
            </a:r>
            <a:r>
              <a:rPr lang="en-US" sz="4999" dirty="0">
                <a:solidFill>
                  <a:srgbClr val="532324"/>
                </a:solidFill>
                <a:latin typeface="Dancing Script Bold"/>
              </a:rPr>
              <a:t> </a:t>
            </a:r>
            <a:r>
              <a:rPr lang="en-US" sz="4999" dirty="0" err="1">
                <a:solidFill>
                  <a:srgbClr val="532324"/>
                </a:solidFill>
                <a:latin typeface="Dancing Script Bold"/>
              </a:rPr>
              <a:t>triển</a:t>
            </a:r>
            <a:r>
              <a:rPr lang="en-US" sz="4999" dirty="0">
                <a:solidFill>
                  <a:srgbClr val="532324"/>
                </a:solidFill>
                <a:latin typeface="Dancing Script Bold"/>
              </a:rPr>
              <a:t> </a:t>
            </a:r>
            <a:r>
              <a:rPr lang="en-US" sz="4999" dirty="0" err="1">
                <a:solidFill>
                  <a:srgbClr val="532324"/>
                </a:solidFill>
                <a:latin typeface="Dancing Script Bold"/>
              </a:rPr>
              <a:t>khai</a:t>
            </a:r>
            <a:r>
              <a:rPr lang="en-US" sz="4999" dirty="0">
                <a:solidFill>
                  <a:srgbClr val="532324"/>
                </a:solidFill>
                <a:latin typeface="Dancing Script Bold"/>
              </a:rPr>
              <a:t> </a:t>
            </a:r>
            <a:r>
              <a:rPr lang="en-US" sz="4999" dirty="0" err="1">
                <a:solidFill>
                  <a:srgbClr val="532324"/>
                </a:solidFill>
                <a:latin typeface="Dancing Script Bold"/>
              </a:rPr>
              <a:t>luận</a:t>
            </a:r>
            <a:r>
              <a:rPr lang="en-US" sz="4999" dirty="0">
                <a:solidFill>
                  <a:srgbClr val="532324"/>
                </a:solidFill>
                <a:latin typeface="Dancing Script Bold"/>
              </a:rPr>
              <a:t> </a:t>
            </a:r>
            <a:r>
              <a:rPr lang="en-US" sz="4999" dirty="0" err="1">
                <a:solidFill>
                  <a:srgbClr val="532324"/>
                </a:solidFill>
                <a:latin typeface="Dancing Script Bold"/>
              </a:rPr>
              <a:t>điểm</a:t>
            </a:r>
            <a:r>
              <a:rPr lang="en-US" sz="4999" dirty="0">
                <a:solidFill>
                  <a:srgbClr val="532324"/>
                </a:solidFill>
                <a:latin typeface="Dancing Script Bold"/>
              </a:rPr>
              <a:t>, </a:t>
            </a:r>
            <a:r>
              <a:rPr lang="en-US" sz="4999" dirty="0" err="1">
                <a:solidFill>
                  <a:srgbClr val="532324"/>
                </a:solidFill>
                <a:latin typeface="Dancing Script Bold"/>
              </a:rPr>
              <a:t>lí</a:t>
            </a:r>
            <a:r>
              <a:rPr lang="en-US" sz="4999" dirty="0">
                <a:solidFill>
                  <a:srgbClr val="532324"/>
                </a:solidFill>
                <a:latin typeface="Dancing Script Bold"/>
              </a:rPr>
              <a:t> </a:t>
            </a:r>
            <a:r>
              <a:rPr lang="en-US" sz="4999" dirty="0" err="1">
                <a:solidFill>
                  <a:srgbClr val="532324"/>
                </a:solidFill>
                <a:latin typeface="Dancing Script Bold"/>
              </a:rPr>
              <a:t>lẽ</a:t>
            </a:r>
            <a:r>
              <a:rPr lang="en-US" sz="4999" dirty="0">
                <a:solidFill>
                  <a:srgbClr val="532324"/>
                </a:solidFill>
                <a:latin typeface="Dancing Script Bold"/>
              </a:rPr>
              <a:t>, </a:t>
            </a:r>
            <a:r>
              <a:rPr lang="en-US" sz="4999" dirty="0" err="1">
                <a:solidFill>
                  <a:srgbClr val="532324"/>
                </a:solidFill>
                <a:latin typeface="Dancing Script Bold"/>
              </a:rPr>
              <a:t>bằng</a:t>
            </a:r>
            <a:r>
              <a:rPr lang="en-US" sz="4999" dirty="0">
                <a:solidFill>
                  <a:srgbClr val="532324"/>
                </a:solidFill>
                <a:latin typeface="Dancing Script Bold"/>
              </a:rPr>
              <a:t> </a:t>
            </a:r>
            <a:r>
              <a:rPr lang="en-US" sz="4999" dirty="0" err="1">
                <a:solidFill>
                  <a:srgbClr val="532324"/>
                </a:solidFill>
                <a:latin typeface="Dancing Script Bold"/>
              </a:rPr>
              <a:t>chứng</a:t>
            </a:r>
            <a:endParaRPr lang="en-US" sz="4999" dirty="0">
              <a:solidFill>
                <a:srgbClr val="532324"/>
              </a:solidFill>
              <a:latin typeface="Dancing Script Bold"/>
            </a:endParaRPr>
          </a:p>
        </p:txBody>
      </p:sp>
      <p:sp>
        <p:nvSpPr>
          <p:cNvPr id="18" name="Freeform 18"/>
          <p:cNvSpPr/>
          <p:nvPr/>
        </p:nvSpPr>
        <p:spPr>
          <a:xfrm flipH="1">
            <a:off x="-995629" y="6182944"/>
            <a:ext cx="6777421" cy="3371962"/>
          </a:xfrm>
          <a:custGeom>
            <a:avLst/>
            <a:gdLst/>
            <a:ahLst/>
            <a:cxnLst/>
            <a:rect l="l" t="t" r="r" b="b"/>
            <a:pathLst>
              <a:path w="6777421" h="3371962">
                <a:moveTo>
                  <a:pt x="6777422" y="0"/>
                </a:moveTo>
                <a:lnTo>
                  <a:pt x="0" y="0"/>
                </a:lnTo>
                <a:lnTo>
                  <a:pt x="0" y="3371962"/>
                </a:lnTo>
                <a:lnTo>
                  <a:pt x="6777422" y="3371962"/>
                </a:lnTo>
                <a:lnTo>
                  <a:pt x="6777422" y="0"/>
                </a:lnTo>
                <a:close/>
              </a:path>
            </a:pathLst>
          </a:custGeom>
          <a:blipFill>
            <a:blip r:embed="rId6"/>
            <a:stretch>
              <a:fillRect/>
            </a:stretch>
          </a:blipFill>
        </p:spPr>
        <p:txBody>
          <a:bodyPr/>
          <a:lstStyle/>
          <a:p>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circle(in)">
                                      <p:cBhvr>
                                        <p:cTn id="13" dur="20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par>
                                <p:cTn id="19" presetID="6" presetClass="entr" presetSubtype="16"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circle(in)">
                                      <p:cBhvr>
                                        <p:cTn id="26" dur="2000"/>
                                        <p:tgtEl>
                                          <p:spTgt spid="15"/>
                                        </p:tgtEl>
                                      </p:cBhvr>
                                    </p:animEffect>
                                  </p:childTnLst>
                                </p:cTn>
                              </p:par>
                              <p:par>
                                <p:cTn id="27" presetID="6" presetClass="entr" presetSubtype="16"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in)">
                                      <p:cBhvr>
                                        <p:cTn id="2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5" grpId="0"/>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793727" cy="10570132"/>
          </a:xfrm>
          <a:custGeom>
            <a:avLst/>
            <a:gdLst/>
            <a:ahLst/>
            <a:cxnLst/>
            <a:rect l="l" t="t" r="r" b="b"/>
            <a:pathLst>
              <a:path w="18793727" h="10570132">
                <a:moveTo>
                  <a:pt x="0" y="0"/>
                </a:moveTo>
                <a:lnTo>
                  <a:pt x="18793727" y="0"/>
                </a:lnTo>
                <a:lnTo>
                  <a:pt x="18793727" y="10570132"/>
                </a:lnTo>
                <a:lnTo>
                  <a:pt x="0" y="10570132"/>
                </a:lnTo>
                <a:lnTo>
                  <a:pt x="0" y="0"/>
                </a:lnTo>
                <a:close/>
              </a:path>
            </a:pathLst>
          </a:custGeom>
          <a:blipFill>
            <a:blip r:embed="rId3"/>
            <a:stretch>
              <a:fillRect l="-5" r="-5"/>
            </a:stretch>
          </a:blipFill>
        </p:spPr>
        <p:txBody>
          <a:bodyPr/>
          <a:lstStyle/>
          <a:p>
            <a:endParaRPr lang="en-US"/>
          </a:p>
        </p:txBody>
      </p:sp>
      <p:sp>
        <p:nvSpPr>
          <p:cNvPr id="4" name="Freeform 4"/>
          <p:cNvSpPr/>
          <p:nvPr/>
        </p:nvSpPr>
        <p:spPr>
          <a:xfrm>
            <a:off x="1757574" y="873026"/>
            <a:ext cx="15501726" cy="8117267"/>
          </a:xfrm>
          <a:custGeom>
            <a:avLst/>
            <a:gdLst/>
            <a:ahLst/>
            <a:cxnLst/>
            <a:rect l="l" t="t" r="r" b="b"/>
            <a:pathLst>
              <a:path w="15501726" h="8117267">
                <a:moveTo>
                  <a:pt x="0" y="0"/>
                </a:moveTo>
                <a:lnTo>
                  <a:pt x="15501726" y="0"/>
                </a:lnTo>
                <a:lnTo>
                  <a:pt x="15501726" y="8117267"/>
                </a:lnTo>
                <a:lnTo>
                  <a:pt x="0" y="8117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3093972" y="2252663"/>
            <a:ext cx="12828930" cy="4688204"/>
          </a:xfrm>
          <a:prstGeom prst="rect">
            <a:avLst/>
          </a:prstGeom>
        </p:spPr>
        <p:txBody>
          <a:bodyPr lIns="0" tIns="0" rIns="0" bIns="0" rtlCol="0" anchor="t">
            <a:spAutoFit/>
          </a:bodyPr>
          <a:lstStyle/>
          <a:p>
            <a:pPr marL="798838" lvl="1" indent="-399419" algn="just">
              <a:lnSpc>
                <a:spcPts val="5180"/>
              </a:lnSpc>
              <a:buFont typeface="Arial"/>
              <a:buChar char="•"/>
            </a:pPr>
            <a:r>
              <a:rPr lang="en-US" sz="3700">
                <a:solidFill>
                  <a:srgbClr val="532324"/>
                </a:solidFill>
                <a:latin typeface="Roboto Condensed"/>
              </a:rPr>
              <a:t>Dựa vào video đã xem, hãy ghép các mảnh ghép sau thành các bức tranh và cho biết đó là hình ảnh của vị tướng nào? Nêu 01 chiến công hiển hách của vị tướng đó.</a:t>
            </a:r>
          </a:p>
          <a:p>
            <a:pPr marL="798838" lvl="1" indent="-399419" algn="just">
              <a:lnSpc>
                <a:spcPts val="5180"/>
              </a:lnSpc>
              <a:buFont typeface="Arial"/>
              <a:buChar char="•"/>
            </a:pPr>
            <a:r>
              <a:rPr lang="en-US" sz="3700">
                <a:solidFill>
                  <a:srgbClr val="532324"/>
                </a:solidFill>
                <a:latin typeface="Roboto Condensed"/>
              </a:rPr>
              <a:t>Thực hiện theo nhóm</a:t>
            </a:r>
          </a:p>
          <a:p>
            <a:pPr marL="798838" lvl="1" indent="-399419" algn="just">
              <a:lnSpc>
                <a:spcPts val="5180"/>
              </a:lnSpc>
              <a:buFont typeface="Arial"/>
              <a:buChar char="•"/>
            </a:pPr>
            <a:r>
              <a:rPr lang="en-US" sz="3700">
                <a:solidFill>
                  <a:srgbClr val="532324"/>
                </a:solidFill>
                <a:latin typeface="Roboto Condensed"/>
              </a:rPr>
              <a:t>Thời gian: 1 phút/ tranh/ nhóm</a:t>
            </a:r>
          </a:p>
          <a:p>
            <a:pPr marL="798838" lvl="1" indent="-399419" algn="just">
              <a:lnSpc>
                <a:spcPts val="5180"/>
              </a:lnSpc>
              <a:buFont typeface="Arial"/>
              <a:buChar char="•"/>
            </a:pPr>
            <a:r>
              <a:rPr lang="en-US" sz="3700">
                <a:solidFill>
                  <a:srgbClr val="532324"/>
                </a:solidFill>
                <a:latin typeface="Roboto Condensed"/>
              </a:rPr>
              <a:t>Thời gian chia sẻ chiến công của danh tướng 1 phút/nhóm</a:t>
            </a:r>
          </a:p>
          <a:p>
            <a:pPr algn="just">
              <a:lnSpc>
                <a:spcPts val="6160"/>
              </a:lnSpc>
            </a:pPr>
            <a:endParaRPr lang="en-US" sz="3700">
              <a:solidFill>
                <a:srgbClr val="532324"/>
              </a:solidFill>
              <a:latin typeface="Roboto Condensed"/>
            </a:endParaRPr>
          </a:p>
        </p:txBody>
      </p:sp>
      <p:sp>
        <p:nvSpPr>
          <p:cNvPr id="6" name="Freeform 6"/>
          <p:cNvSpPr/>
          <p:nvPr/>
        </p:nvSpPr>
        <p:spPr>
          <a:xfrm>
            <a:off x="-3567459" y="3902632"/>
            <a:ext cx="18288000" cy="6667500"/>
          </a:xfrm>
          <a:custGeom>
            <a:avLst/>
            <a:gdLst/>
            <a:ahLst/>
            <a:cxnLst/>
            <a:rect l="l" t="t" r="r" b="b"/>
            <a:pathLst>
              <a:path w="18288000" h="6667500">
                <a:moveTo>
                  <a:pt x="0" y="0"/>
                </a:moveTo>
                <a:lnTo>
                  <a:pt x="18288000" y="0"/>
                </a:lnTo>
                <a:lnTo>
                  <a:pt x="18288000" y="6667500"/>
                </a:lnTo>
                <a:lnTo>
                  <a:pt x="0" y="6667500"/>
                </a:lnTo>
                <a:lnTo>
                  <a:pt x="0" y="0"/>
                </a:lnTo>
                <a:close/>
              </a:path>
            </a:pathLst>
          </a:custGeom>
          <a:blipFill>
            <a:blip r:embed="rId6"/>
            <a:stretch>
              <a:fillRect/>
            </a:stretch>
          </a:blipFill>
        </p:spPr>
        <p:txBody>
          <a:bodyPr/>
          <a:lstStyle/>
          <a:p>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sp>
        <p:nvSpPr>
          <p:cNvPr id="4" name="Freeform 4"/>
          <p:cNvSpPr/>
          <p:nvPr/>
        </p:nvSpPr>
        <p:spPr>
          <a:xfrm>
            <a:off x="-2525468" y="3991297"/>
            <a:ext cx="17264638" cy="6294399"/>
          </a:xfrm>
          <a:custGeom>
            <a:avLst/>
            <a:gdLst/>
            <a:ahLst/>
            <a:cxnLst/>
            <a:rect l="l" t="t" r="r" b="b"/>
            <a:pathLst>
              <a:path w="17264638" h="6294399">
                <a:moveTo>
                  <a:pt x="0" y="0"/>
                </a:moveTo>
                <a:lnTo>
                  <a:pt x="17264637" y="0"/>
                </a:lnTo>
                <a:lnTo>
                  <a:pt x="17264637" y="6294399"/>
                </a:lnTo>
                <a:lnTo>
                  <a:pt x="0" y="6294399"/>
                </a:lnTo>
                <a:lnTo>
                  <a:pt x="0" y="0"/>
                </a:lnTo>
                <a:close/>
              </a:path>
            </a:pathLst>
          </a:custGeom>
          <a:blipFill>
            <a:blip r:embed="rId3"/>
            <a:stretch>
              <a:fillRect/>
            </a:stretch>
          </a:blipFill>
        </p:spPr>
        <p:txBody>
          <a:bodyPr/>
          <a:lstStyle/>
          <a:p>
            <a:endParaRPr lang="en-US"/>
          </a:p>
        </p:txBody>
      </p:sp>
      <p:sp>
        <p:nvSpPr>
          <p:cNvPr id="5" name="Freeform 5"/>
          <p:cNvSpPr/>
          <p:nvPr/>
        </p:nvSpPr>
        <p:spPr>
          <a:xfrm>
            <a:off x="2758394" y="710464"/>
            <a:ext cx="11642624" cy="1311622"/>
          </a:xfrm>
          <a:custGeom>
            <a:avLst/>
            <a:gdLst/>
            <a:ahLst/>
            <a:cxnLst/>
            <a:rect l="l" t="t" r="r" b="b"/>
            <a:pathLst>
              <a:path w="11642624" h="1311622">
                <a:moveTo>
                  <a:pt x="0" y="0"/>
                </a:moveTo>
                <a:lnTo>
                  <a:pt x="11642624" y="0"/>
                </a:lnTo>
                <a:lnTo>
                  <a:pt x="11642624" y="1311621"/>
                </a:lnTo>
                <a:lnTo>
                  <a:pt x="0" y="1311621"/>
                </a:lnTo>
                <a:lnTo>
                  <a:pt x="0" y="0"/>
                </a:lnTo>
                <a:close/>
              </a:path>
            </a:pathLst>
          </a:custGeom>
          <a:blipFill>
            <a:blip r:embed="rId4">
              <a:extLst>
                <a:ext uri="{96DAC541-7B7A-43D3-8B79-37D633B846F1}">
                  <asvg:svgBlip xmlns:asvg="http://schemas.microsoft.com/office/drawing/2016/SVG/main" r:embed="rId5"/>
                </a:ext>
              </a:extLst>
            </a:blip>
            <a:stretch>
              <a:fillRect b="-45352"/>
            </a:stretch>
          </a:blipFill>
        </p:spPr>
        <p:txBody>
          <a:bodyPr/>
          <a:lstStyle/>
          <a:p>
            <a:endParaRPr lang="en-US"/>
          </a:p>
        </p:txBody>
      </p:sp>
      <p:sp>
        <p:nvSpPr>
          <p:cNvPr id="6" name="TextBox 6"/>
          <p:cNvSpPr txBox="1"/>
          <p:nvPr/>
        </p:nvSpPr>
        <p:spPr>
          <a:xfrm>
            <a:off x="3575342" y="831736"/>
            <a:ext cx="10396081" cy="863574"/>
          </a:xfrm>
          <a:prstGeom prst="rect">
            <a:avLst/>
          </a:prstGeom>
        </p:spPr>
        <p:txBody>
          <a:bodyPr lIns="0" tIns="0" rIns="0" bIns="0" rtlCol="0" anchor="t">
            <a:spAutoFit/>
          </a:bodyPr>
          <a:lstStyle/>
          <a:p>
            <a:pPr algn="just">
              <a:lnSpc>
                <a:spcPts val="6999"/>
              </a:lnSpc>
            </a:pPr>
            <a:r>
              <a:rPr lang="en-US" sz="4999">
                <a:solidFill>
                  <a:srgbClr val="532324"/>
                </a:solidFill>
                <a:latin typeface="Dancing Script Bold"/>
              </a:rPr>
              <a:t>e. Ý nghĩa và giá trị nhận thức của văn bản</a:t>
            </a:r>
          </a:p>
        </p:txBody>
      </p:sp>
      <p:grpSp>
        <p:nvGrpSpPr>
          <p:cNvPr id="7" name="Group 7"/>
          <p:cNvGrpSpPr/>
          <p:nvPr/>
        </p:nvGrpSpPr>
        <p:grpSpPr>
          <a:xfrm>
            <a:off x="2564500" y="2363799"/>
            <a:ext cx="13930093" cy="4532608"/>
            <a:chOff x="0" y="0"/>
            <a:chExt cx="3668831" cy="1193773"/>
          </a:xfrm>
        </p:grpSpPr>
        <p:sp>
          <p:nvSpPr>
            <p:cNvPr id="8" name="Freeform 8"/>
            <p:cNvSpPr/>
            <p:nvPr/>
          </p:nvSpPr>
          <p:spPr>
            <a:xfrm>
              <a:off x="0" y="0"/>
              <a:ext cx="3668831" cy="1193773"/>
            </a:xfrm>
            <a:custGeom>
              <a:avLst/>
              <a:gdLst/>
              <a:ahLst/>
              <a:cxnLst/>
              <a:rect l="l" t="t" r="r" b="b"/>
              <a:pathLst>
                <a:path w="3668831" h="1193773">
                  <a:moveTo>
                    <a:pt x="18340" y="0"/>
                  </a:moveTo>
                  <a:lnTo>
                    <a:pt x="3650491" y="0"/>
                  </a:lnTo>
                  <a:cubicBezTo>
                    <a:pt x="3655355" y="0"/>
                    <a:pt x="3660020" y="1932"/>
                    <a:pt x="3663459" y="5372"/>
                  </a:cubicBezTo>
                  <a:cubicBezTo>
                    <a:pt x="3666899" y="8811"/>
                    <a:pt x="3668831" y="13476"/>
                    <a:pt x="3668831" y="18340"/>
                  </a:cubicBezTo>
                  <a:lnTo>
                    <a:pt x="3668831" y="1175433"/>
                  </a:lnTo>
                  <a:cubicBezTo>
                    <a:pt x="3668831" y="1180297"/>
                    <a:pt x="3666899" y="1184962"/>
                    <a:pt x="3663459" y="1188401"/>
                  </a:cubicBezTo>
                  <a:cubicBezTo>
                    <a:pt x="3660020" y="1191841"/>
                    <a:pt x="3655355" y="1193773"/>
                    <a:pt x="3650491" y="1193773"/>
                  </a:cubicBezTo>
                  <a:lnTo>
                    <a:pt x="18340" y="1193773"/>
                  </a:lnTo>
                  <a:cubicBezTo>
                    <a:pt x="8211" y="1193773"/>
                    <a:pt x="0" y="1185562"/>
                    <a:pt x="0" y="1175433"/>
                  </a:cubicBezTo>
                  <a:lnTo>
                    <a:pt x="0" y="18340"/>
                  </a:lnTo>
                  <a:cubicBezTo>
                    <a:pt x="0" y="8211"/>
                    <a:pt x="8211" y="0"/>
                    <a:pt x="18340"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9" name="TextBox 9"/>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0" name="TextBox 10"/>
          <p:cNvSpPr txBox="1"/>
          <p:nvPr/>
        </p:nvSpPr>
        <p:spPr>
          <a:xfrm>
            <a:off x="2388338" y="2731453"/>
            <a:ext cx="13808156" cy="3711575"/>
          </a:xfrm>
          <a:prstGeom prst="rect">
            <a:avLst/>
          </a:prstGeom>
        </p:spPr>
        <p:txBody>
          <a:bodyPr lIns="0" tIns="0" rIns="0" bIns="0" rtlCol="0" anchor="t">
            <a:spAutoFit/>
          </a:bodyPr>
          <a:lstStyle/>
          <a:p>
            <a:pPr marL="755651" lvl="1" indent="-377825" algn="just">
              <a:lnSpc>
                <a:spcPts val="4900"/>
              </a:lnSpc>
              <a:buFont typeface="Arial"/>
              <a:buChar char="•"/>
            </a:pPr>
            <a:r>
              <a:rPr lang="en-US" sz="3500" dirty="0">
                <a:solidFill>
                  <a:srgbClr val="7B070C"/>
                </a:solidFill>
                <a:latin typeface="Roboto Condensed Bold"/>
              </a:rPr>
              <a:t>Ý </a:t>
            </a:r>
            <a:r>
              <a:rPr lang="en-US" sz="3500" dirty="0" err="1">
                <a:solidFill>
                  <a:srgbClr val="7B070C"/>
                </a:solidFill>
                <a:latin typeface="Roboto Condensed Bold"/>
              </a:rPr>
              <a:t>nghĩa</a:t>
            </a:r>
            <a:r>
              <a:rPr lang="en-US" sz="3500" dirty="0">
                <a:solidFill>
                  <a:srgbClr val="7B070C"/>
                </a:solidFill>
                <a:latin typeface="Roboto Condensed Bold"/>
              </a:rPr>
              <a:t>:</a:t>
            </a:r>
            <a:r>
              <a:rPr lang="en-US" sz="3500" dirty="0">
                <a:solidFill>
                  <a:srgbClr val="7B070C"/>
                </a:solidFill>
                <a:latin typeface="Roboto Condensed"/>
              </a:rPr>
              <a:t> </a:t>
            </a:r>
            <a:r>
              <a:rPr lang="en-US" sz="3500" dirty="0" err="1">
                <a:solidFill>
                  <a:srgbClr val="7B070C"/>
                </a:solidFill>
                <a:latin typeface="Roboto Condensed"/>
              </a:rPr>
              <a:t>Hịch</a:t>
            </a:r>
            <a:r>
              <a:rPr lang="en-US" sz="3500" dirty="0">
                <a:solidFill>
                  <a:srgbClr val="7B070C"/>
                </a:solidFill>
                <a:latin typeface="Roboto Condensed"/>
              </a:rPr>
              <a:t> </a:t>
            </a:r>
            <a:r>
              <a:rPr lang="en-US" sz="3500" dirty="0" err="1">
                <a:solidFill>
                  <a:srgbClr val="7B070C"/>
                </a:solidFill>
                <a:latin typeface="Roboto Condensed"/>
              </a:rPr>
              <a:t>tướng</a:t>
            </a:r>
            <a:r>
              <a:rPr lang="en-US" sz="3500" dirty="0">
                <a:solidFill>
                  <a:srgbClr val="7B070C"/>
                </a:solidFill>
                <a:latin typeface="Roboto Condensed"/>
              </a:rPr>
              <a:t> </a:t>
            </a:r>
            <a:r>
              <a:rPr lang="en-US" sz="3500" dirty="0" err="1">
                <a:solidFill>
                  <a:srgbClr val="7B070C"/>
                </a:solidFill>
                <a:latin typeface="Roboto Condensed"/>
              </a:rPr>
              <a:t>sĩ</a:t>
            </a:r>
            <a:r>
              <a:rPr lang="en-US" sz="3500" dirty="0">
                <a:solidFill>
                  <a:srgbClr val="7B070C"/>
                </a:solidFill>
                <a:latin typeface="Roboto Condensed"/>
              </a:rPr>
              <a:t> </a:t>
            </a:r>
            <a:r>
              <a:rPr lang="en-US" sz="3500" dirty="0" err="1">
                <a:solidFill>
                  <a:srgbClr val="7B070C"/>
                </a:solidFill>
                <a:latin typeface="Roboto Condensed"/>
              </a:rPr>
              <a:t>từ</a:t>
            </a:r>
            <a:r>
              <a:rPr lang="en-US" sz="3500" dirty="0">
                <a:solidFill>
                  <a:srgbClr val="7B070C"/>
                </a:solidFill>
                <a:latin typeface="Roboto Condensed"/>
              </a:rPr>
              <a:t> </a:t>
            </a:r>
            <a:r>
              <a:rPr lang="en-US" sz="3500" dirty="0" err="1">
                <a:solidFill>
                  <a:srgbClr val="7B070C"/>
                </a:solidFill>
                <a:latin typeface="Roboto Condensed"/>
              </a:rPr>
              <a:t>xưa</a:t>
            </a:r>
            <a:r>
              <a:rPr lang="en-US" sz="3500" dirty="0">
                <a:solidFill>
                  <a:srgbClr val="7B070C"/>
                </a:solidFill>
                <a:latin typeface="Roboto Condensed"/>
              </a:rPr>
              <a:t> </a:t>
            </a:r>
            <a:r>
              <a:rPr lang="en-US" sz="3500" dirty="0" err="1">
                <a:solidFill>
                  <a:srgbClr val="7B070C"/>
                </a:solidFill>
                <a:latin typeface="Roboto Condensed"/>
              </a:rPr>
              <a:t>đã</a:t>
            </a:r>
            <a:r>
              <a:rPr lang="en-US" sz="3500" dirty="0">
                <a:solidFill>
                  <a:srgbClr val="7B070C"/>
                </a:solidFill>
                <a:latin typeface="Roboto Condensed"/>
              </a:rPr>
              <a:t> </a:t>
            </a:r>
            <a:r>
              <a:rPr lang="en-US" sz="3500" dirty="0" err="1">
                <a:solidFill>
                  <a:srgbClr val="7B070C"/>
                </a:solidFill>
                <a:latin typeface="Roboto Condensed"/>
              </a:rPr>
              <a:t>được</a:t>
            </a:r>
            <a:r>
              <a:rPr lang="en-US" sz="3500" dirty="0">
                <a:solidFill>
                  <a:srgbClr val="7B070C"/>
                </a:solidFill>
                <a:latin typeface="Roboto Condensed"/>
              </a:rPr>
              <a:t> </a:t>
            </a:r>
            <a:r>
              <a:rPr lang="en-US" sz="3500" dirty="0" err="1">
                <a:solidFill>
                  <a:srgbClr val="7B070C"/>
                </a:solidFill>
                <a:latin typeface="Roboto Condensed"/>
              </a:rPr>
              <a:t>xem</a:t>
            </a:r>
            <a:r>
              <a:rPr lang="en-US" sz="3500" dirty="0">
                <a:solidFill>
                  <a:srgbClr val="7B070C"/>
                </a:solidFill>
                <a:latin typeface="Roboto Condensed"/>
              </a:rPr>
              <a:t> </a:t>
            </a:r>
            <a:r>
              <a:rPr lang="en-US" sz="3500" dirty="0" err="1">
                <a:solidFill>
                  <a:srgbClr val="7B070C"/>
                </a:solidFill>
                <a:latin typeface="Roboto Condensed"/>
              </a:rPr>
              <a:t>là</a:t>
            </a:r>
            <a:r>
              <a:rPr lang="en-US" sz="3500" dirty="0">
                <a:solidFill>
                  <a:srgbClr val="7B070C"/>
                </a:solidFill>
                <a:latin typeface="Roboto Condensed"/>
              </a:rPr>
              <a:t> </a:t>
            </a:r>
            <a:r>
              <a:rPr lang="en-US" sz="3500" dirty="0" err="1">
                <a:solidFill>
                  <a:srgbClr val="7B070C"/>
                </a:solidFill>
                <a:latin typeface="Roboto Condensed"/>
              </a:rPr>
              <a:t>một</a:t>
            </a:r>
            <a:r>
              <a:rPr lang="en-US" sz="3500" dirty="0">
                <a:solidFill>
                  <a:srgbClr val="7B070C"/>
                </a:solidFill>
                <a:latin typeface="Roboto Condensed"/>
              </a:rPr>
              <a:t> "</a:t>
            </a:r>
            <a:r>
              <a:rPr lang="en-US" sz="3500" dirty="0" err="1">
                <a:solidFill>
                  <a:srgbClr val="7B070C"/>
                </a:solidFill>
                <a:latin typeface="Roboto Condensed"/>
              </a:rPr>
              <a:t>thiên</a:t>
            </a:r>
            <a:r>
              <a:rPr lang="en-US" sz="3500" dirty="0">
                <a:solidFill>
                  <a:srgbClr val="7B070C"/>
                </a:solidFill>
                <a:latin typeface="Roboto Condensed"/>
              </a:rPr>
              <a:t> </a:t>
            </a:r>
            <a:r>
              <a:rPr lang="en-US" sz="3500" dirty="0" err="1">
                <a:solidFill>
                  <a:srgbClr val="7B070C"/>
                </a:solidFill>
                <a:latin typeface="Roboto Condensed"/>
              </a:rPr>
              <a:t>cổ</a:t>
            </a:r>
            <a:r>
              <a:rPr lang="en-US" sz="3500" dirty="0">
                <a:solidFill>
                  <a:srgbClr val="7B070C"/>
                </a:solidFill>
                <a:latin typeface="Roboto Condensed"/>
              </a:rPr>
              <a:t> </a:t>
            </a:r>
            <a:r>
              <a:rPr lang="en-US" sz="3500" dirty="0" err="1">
                <a:solidFill>
                  <a:srgbClr val="7B070C"/>
                </a:solidFill>
                <a:latin typeface="Roboto Condensed"/>
              </a:rPr>
              <a:t>hùng</a:t>
            </a:r>
            <a:r>
              <a:rPr lang="en-US" sz="3500" dirty="0">
                <a:solidFill>
                  <a:srgbClr val="7B070C"/>
                </a:solidFill>
                <a:latin typeface="Roboto Condensed"/>
              </a:rPr>
              <a:t> </a:t>
            </a:r>
            <a:r>
              <a:rPr lang="en-US" sz="3500" dirty="0" err="1">
                <a:solidFill>
                  <a:srgbClr val="7B070C"/>
                </a:solidFill>
                <a:latin typeface="Roboto Condensed"/>
              </a:rPr>
              <a:t>văn</a:t>
            </a:r>
            <a:r>
              <a:rPr lang="en-US" sz="3500" dirty="0">
                <a:solidFill>
                  <a:srgbClr val="7B070C"/>
                </a:solidFill>
                <a:latin typeface="Roboto Condensed"/>
              </a:rPr>
              <a:t>" </a:t>
            </a:r>
            <a:r>
              <a:rPr lang="en-US" sz="3500" dirty="0" err="1">
                <a:solidFill>
                  <a:srgbClr val="7B070C"/>
                </a:solidFill>
                <a:latin typeface="Roboto Condensed"/>
              </a:rPr>
              <a:t>bất</a:t>
            </a:r>
            <a:r>
              <a:rPr lang="en-US" sz="3500" dirty="0">
                <a:solidFill>
                  <a:srgbClr val="7B070C"/>
                </a:solidFill>
                <a:latin typeface="Roboto Condensed"/>
              </a:rPr>
              <a:t> </a:t>
            </a:r>
            <a:r>
              <a:rPr lang="en-US" sz="3500" dirty="0" err="1">
                <a:solidFill>
                  <a:srgbClr val="7B070C"/>
                </a:solidFill>
                <a:latin typeface="Roboto Condensed"/>
              </a:rPr>
              <a:t>hủ</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dân</a:t>
            </a:r>
            <a:r>
              <a:rPr lang="en-US" sz="3500" dirty="0">
                <a:solidFill>
                  <a:srgbClr val="7B070C"/>
                </a:solidFill>
                <a:latin typeface="Roboto Condensed"/>
              </a:rPr>
              <a:t> </a:t>
            </a:r>
            <a:r>
              <a:rPr lang="en-US" sz="3500" dirty="0" err="1">
                <a:solidFill>
                  <a:srgbClr val="7B070C"/>
                </a:solidFill>
                <a:latin typeface="Roboto Condensed"/>
              </a:rPr>
              <a:t>tộc</a:t>
            </a:r>
            <a:r>
              <a:rPr lang="en-US" sz="3500" dirty="0">
                <a:solidFill>
                  <a:srgbClr val="7B070C"/>
                </a:solidFill>
                <a:latin typeface="Roboto Condensed"/>
              </a:rPr>
              <a:t>. </a:t>
            </a:r>
            <a:r>
              <a:rPr lang="en-US" sz="3500" dirty="0" err="1">
                <a:solidFill>
                  <a:srgbClr val="7B070C"/>
                </a:solidFill>
                <a:latin typeface="Roboto Condensed"/>
              </a:rPr>
              <a:t>Bài</a:t>
            </a:r>
            <a:r>
              <a:rPr lang="en-US" sz="3500" dirty="0">
                <a:solidFill>
                  <a:srgbClr val="7B070C"/>
                </a:solidFill>
                <a:latin typeface="Roboto Condensed"/>
              </a:rPr>
              <a:t> </a:t>
            </a:r>
            <a:r>
              <a:rPr lang="en-US" sz="3500" dirty="0" err="1">
                <a:solidFill>
                  <a:srgbClr val="7B070C"/>
                </a:solidFill>
                <a:latin typeface="Roboto Condensed"/>
              </a:rPr>
              <a:t>hịch</a:t>
            </a:r>
            <a:r>
              <a:rPr lang="en-US" sz="3500" dirty="0">
                <a:solidFill>
                  <a:srgbClr val="7B070C"/>
                </a:solidFill>
                <a:latin typeface="Roboto Condensed"/>
              </a:rPr>
              <a:t> </a:t>
            </a:r>
            <a:r>
              <a:rPr lang="en-US" sz="3500" dirty="0" err="1">
                <a:solidFill>
                  <a:srgbClr val="7B070C"/>
                </a:solidFill>
                <a:latin typeface="Roboto Condensed"/>
              </a:rPr>
              <a:t>là</a:t>
            </a:r>
            <a:r>
              <a:rPr lang="en-US" sz="3500" dirty="0">
                <a:solidFill>
                  <a:srgbClr val="7B070C"/>
                </a:solidFill>
                <a:latin typeface="Roboto Condensed"/>
              </a:rPr>
              <a:t> </a:t>
            </a:r>
            <a:r>
              <a:rPr lang="en-US" sz="3500" dirty="0" err="1">
                <a:solidFill>
                  <a:srgbClr val="7B070C"/>
                </a:solidFill>
                <a:latin typeface="Roboto Condensed"/>
              </a:rPr>
              <a:t>sự</a:t>
            </a:r>
            <a:r>
              <a:rPr lang="en-US" sz="3500" dirty="0">
                <a:solidFill>
                  <a:srgbClr val="7B070C"/>
                </a:solidFill>
                <a:latin typeface="Roboto Condensed"/>
              </a:rPr>
              <a:t> </a:t>
            </a:r>
            <a:r>
              <a:rPr lang="en-US" sz="3500" dirty="0" err="1">
                <a:solidFill>
                  <a:srgbClr val="7B070C"/>
                </a:solidFill>
                <a:latin typeface="Roboto Condensed"/>
              </a:rPr>
              <a:t>kết</a:t>
            </a:r>
            <a:r>
              <a:rPr lang="en-US" sz="3500" dirty="0">
                <a:solidFill>
                  <a:srgbClr val="7B070C"/>
                </a:solidFill>
                <a:latin typeface="Roboto Condensed"/>
              </a:rPr>
              <a:t> </a:t>
            </a:r>
            <a:r>
              <a:rPr lang="en-US" sz="3500" dirty="0" err="1">
                <a:solidFill>
                  <a:srgbClr val="7B070C"/>
                </a:solidFill>
                <a:latin typeface="Roboto Condensed"/>
              </a:rPr>
              <a:t>tinh</a:t>
            </a:r>
            <a:r>
              <a:rPr lang="en-US" sz="3500" dirty="0">
                <a:solidFill>
                  <a:srgbClr val="7B070C"/>
                </a:solidFill>
                <a:latin typeface="Roboto Condensed"/>
              </a:rPr>
              <a:t> </a:t>
            </a:r>
            <a:r>
              <a:rPr lang="en-US" sz="3500" dirty="0" err="1">
                <a:solidFill>
                  <a:srgbClr val="7B070C"/>
                </a:solidFill>
                <a:latin typeface="Roboto Condensed"/>
              </a:rPr>
              <a:t>sâu</a:t>
            </a:r>
            <a:r>
              <a:rPr lang="en-US" sz="3500" dirty="0">
                <a:solidFill>
                  <a:srgbClr val="7B070C"/>
                </a:solidFill>
                <a:latin typeface="Roboto Condensed"/>
              </a:rPr>
              <a:t> </a:t>
            </a:r>
            <a:r>
              <a:rPr lang="en-US" sz="3500" dirty="0" err="1">
                <a:solidFill>
                  <a:srgbClr val="7B070C"/>
                </a:solidFill>
                <a:latin typeface="Roboto Condensed"/>
              </a:rPr>
              <a:t>sắc</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truyền</a:t>
            </a:r>
            <a:r>
              <a:rPr lang="en-US" sz="3500" dirty="0">
                <a:solidFill>
                  <a:srgbClr val="7B070C"/>
                </a:solidFill>
                <a:latin typeface="Roboto Condensed"/>
              </a:rPr>
              <a:t> </a:t>
            </a:r>
            <a:r>
              <a:rPr lang="en-US" sz="3500" dirty="0" err="1">
                <a:solidFill>
                  <a:srgbClr val="7B070C"/>
                </a:solidFill>
                <a:latin typeface="Roboto Condensed"/>
              </a:rPr>
              <a:t>thống</a:t>
            </a:r>
            <a:r>
              <a:rPr lang="en-US" sz="3500" dirty="0">
                <a:solidFill>
                  <a:srgbClr val="7B070C"/>
                </a:solidFill>
                <a:latin typeface="Roboto Condensed"/>
              </a:rPr>
              <a:t> </a:t>
            </a:r>
            <a:r>
              <a:rPr lang="en-US" sz="3500" dirty="0" err="1">
                <a:solidFill>
                  <a:srgbClr val="7B070C"/>
                </a:solidFill>
                <a:latin typeface="Roboto Condensed"/>
              </a:rPr>
              <a:t>đấu</a:t>
            </a:r>
            <a:r>
              <a:rPr lang="en-US" sz="3500" dirty="0">
                <a:solidFill>
                  <a:srgbClr val="7B070C"/>
                </a:solidFill>
                <a:latin typeface="Roboto Condensed"/>
              </a:rPr>
              <a:t> </a:t>
            </a:r>
            <a:r>
              <a:rPr lang="en-US" sz="3500" dirty="0" err="1">
                <a:solidFill>
                  <a:srgbClr val="7B070C"/>
                </a:solidFill>
                <a:latin typeface="Roboto Condensed"/>
              </a:rPr>
              <a:t>tranh</a:t>
            </a:r>
            <a:r>
              <a:rPr lang="en-US" sz="3500" dirty="0">
                <a:solidFill>
                  <a:srgbClr val="7B070C"/>
                </a:solidFill>
                <a:latin typeface="Roboto Condensed"/>
              </a:rPr>
              <a:t> </a:t>
            </a:r>
            <a:r>
              <a:rPr lang="en-US" sz="3500" dirty="0" err="1">
                <a:solidFill>
                  <a:srgbClr val="7B070C"/>
                </a:solidFill>
                <a:latin typeface="Roboto Condensed"/>
              </a:rPr>
              <a:t>chống</a:t>
            </a:r>
            <a:r>
              <a:rPr lang="en-US" sz="3500" dirty="0">
                <a:solidFill>
                  <a:srgbClr val="7B070C"/>
                </a:solidFill>
                <a:latin typeface="Roboto Condensed"/>
              </a:rPr>
              <a:t> </a:t>
            </a:r>
            <a:r>
              <a:rPr lang="en-US" sz="3500" dirty="0" err="1">
                <a:solidFill>
                  <a:srgbClr val="7B070C"/>
                </a:solidFill>
                <a:latin typeface="Roboto Condensed"/>
              </a:rPr>
              <a:t>giặc</a:t>
            </a:r>
            <a:r>
              <a:rPr lang="en-US" sz="3500" dirty="0">
                <a:solidFill>
                  <a:srgbClr val="7B070C"/>
                </a:solidFill>
                <a:latin typeface="Roboto Condensed"/>
              </a:rPr>
              <a:t> </a:t>
            </a:r>
            <a:r>
              <a:rPr lang="en-US" sz="3500" dirty="0" err="1">
                <a:solidFill>
                  <a:srgbClr val="7B070C"/>
                </a:solidFill>
                <a:latin typeface="Roboto Condensed"/>
              </a:rPr>
              <a:t>ngoại</a:t>
            </a:r>
            <a:r>
              <a:rPr lang="en-US" sz="3500" dirty="0">
                <a:solidFill>
                  <a:srgbClr val="7B070C"/>
                </a:solidFill>
                <a:latin typeface="Roboto Condensed"/>
              </a:rPr>
              <a:t> </a:t>
            </a:r>
            <a:r>
              <a:rPr lang="en-US" sz="3500" dirty="0" err="1">
                <a:solidFill>
                  <a:srgbClr val="7B070C"/>
                </a:solidFill>
                <a:latin typeface="Roboto Condensed"/>
              </a:rPr>
              <a:t>xâm</a:t>
            </a:r>
            <a:r>
              <a:rPr lang="en-US" sz="3500" dirty="0">
                <a:solidFill>
                  <a:srgbClr val="7B070C"/>
                </a:solidFill>
                <a:latin typeface="Roboto Condensed"/>
              </a:rPr>
              <a:t>, </a:t>
            </a:r>
            <a:r>
              <a:rPr lang="en-US" sz="3500" dirty="0" err="1">
                <a:solidFill>
                  <a:srgbClr val="7B070C"/>
                </a:solidFill>
                <a:latin typeface="Roboto Condensed"/>
              </a:rPr>
              <a:t>là</a:t>
            </a:r>
            <a:r>
              <a:rPr lang="en-US" sz="3500" dirty="0">
                <a:solidFill>
                  <a:srgbClr val="7B070C"/>
                </a:solidFill>
                <a:latin typeface="Roboto Condensed"/>
              </a:rPr>
              <a:t> </a:t>
            </a:r>
            <a:r>
              <a:rPr lang="en-US" sz="3500" dirty="0" err="1">
                <a:solidFill>
                  <a:srgbClr val="7B070C"/>
                </a:solidFill>
                <a:latin typeface="Roboto Condensed"/>
              </a:rPr>
              <a:t>kết</a:t>
            </a:r>
            <a:r>
              <a:rPr lang="en-US" sz="3500" dirty="0">
                <a:solidFill>
                  <a:srgbClr val="7B070C"/>
                </a:solidFill>
                <a:latin typeface="Roboto Condensed"/>
              </a:rPr>
              <a:t> </a:t>
            </a:r>
            <a:r>
              <a:rPr lang="en-US" sz="3500" dirty="0" err="1">
                <a:solidFill>
                  <a:srgbClr val="7B070C"/>
                </a:solidFill>
                <a:latin typeface="Roboto Condensed"/>
              </a:rPr>
              <a:t>tinh</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ý </a:t>
            </a:r>
            <a:r>
              <a:rPr lang="en-US" sz="3500" dirty="0" err="1">
                <a:solidFill>
                  <a:srgbClr val="7B070C"/>
                </a:solidFill>
                <a:latin typeface="Roboto Condensed"/>
              </a:rPr>
              <a:t>chí</a:t>
            </a:r>
            <a:r>
              <a:rPr lang="en-US" sz="3500" dirty="0">
                <a:solidFill>
                  <a:srgbClr val="7B070C"/>
                </a:solidFill>
                <a:latin typeface="Roboto Condensed"/>
              </a:rPr>
              <a:t> </a:t>
            </a:r>
            <a:r>
              <a:rPr lang="en-US" sz="3500" dirty="0" err="1">
                <a:solidFill>
                  <a:srgbClr val="7B070C"/>
                </a:solidFill>
                <a:latin typeface="Roboto Condensed"/>
              </a:rPr>
              <a:t>và</a:t>
            </a:r>
            <a:r>
              <a:rPr lang="en-US" sz="3500" dirty="0">
                <a:solidFill>
                  <a:srgbClr val="7B070C"/>
                </a:solidFill>
                <a:latin typeface="Roboto Condensed"/>
              </a:rPr>
              <a:t> </a:t>
            </a:r>
            <a:r>
              <a:rPr lang="en-US" sz="3500" dirty="0" err="1">
                <a:solidFill>
                  <a:srgbClr val="7B070C"/>
                </a:solidFill>
                <a:latin typeface="Roboto Condensed"/>
              </a:rPr>
              <a:t>sức</a:t>
            </a:r>
            <a:r>
              <a:rPr lang="en-US" sz="3500" dirty="0">
                <a:solidFill>
                  <a:srgbClr val="7B070C"/>
                </a:solidFill>
                <a:latin typeface="Roboto Condensed"/>
              </a:rPr>
              <a:t> </a:t>
            </a:r>
            <a:r>
              <a:rPr lang="en-US" sz="3500" dirty="0" err="1">
                <a:solidFill>
                  <a:srgbClr val="7B070C"/>
                </a:solidFill>
                <a:latin typeface="Roboto Condensed"/>
              </a:rPr>
              <a:t>mạnh</a:t>
            </a:r>
            <a:r>
              <a:rPr lang="en-US" sz="3500" dirty="0">
                <a:solidFill>
                  <a:srgbClr val="7B070C"/>
                </a:solidFill>
                <a:latin typeface="Roboto Condensed"/>
              </a:rPr>
              <a:t> </a:t>
            </a:r>
            <a:r>
              <a:rPr lang="en-US" sz="3500" dirty="0" err="1">
                <a:solidFill>
                  <a:srgbClr val="7B070C"/>
                </a:solidFill>
                <a:latin typeface="Roboto Condensed"/>
              </a:rPr>
              <a:t>quật</a:t>
            </a:r>
            <a:r>
              <a:rPr lang="en-US" sz="3500" dirty="0">
                <a:solidFill>
                  <a:srgbClr val="7B070C"/>
                </a:solidFill>
                <a:latin typeface="Roboto Condensed"/>
              </a:rPr>
              <a:t> </a:t>
            </a:r>
            <a:r>
              <a:rPr lang="en-US" sz="3500" dirty="0" err="1">
                <a:solidFill>
                  <a:srgbClr val="7B070C"/>
                </a:solidFill>
                <a:latin typeface="Roboto Condensed"/>
              </a:rPr>
              <a:t>cường</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dân</a:t>
            </a:r>
            <a:r>
              <a:rPr lang="en-US" sz="3500" dirty="0">
                <a:solidFill>
                  <a:srgbClr val="7B070C"/>
                </a:solidFill>
                <a:latin typeface="Roboto Condensed"/>
              </a:rPr>
              <a:t> </a:t>
            </a:r>
            <a:r>
              <a:rPr lang="en-US" sz="3500" dirty="0" err="1">
                <a:solidFill>
                  <a:srgbClr val="7B070C"/>
                </a:solidFill>
                <a:latin typeface="Roboto Condensed"/>
              </a:rPr>
              <a:t>tộc</a:t>
            </a:r>
            <a:r>
              <a:rPr lang="en-US" sz="3500" dirty="0">
                <a:solidFill>
                  <a:srgbClr val="7B070C"/>
                </a:solidFill>
                <a:latin typeface="Roboto Condensed"/>
              </a:rPr>
              <a:t> qua </a:t>
            </a:r>
            <a:r>
              <a:rPr lang="en-US" sz="3500" dirty="0" err="1">
                <a:solidFill>
                  <a:srgbClr val="7B070C"/>
                </a:solidFill>
                <a:latin typeface="Roboto Condensed"/>
              </a:rPr>
              <a:t>mấy</a:t>
            </a:r>
            <a:r>
              <a:rPr lang="en-US" sz="3500" dirty="0">
                <a:solidFill>
                  <a:srgbClr val="7B070C"/>
                </a:solidFill>
                <a:latin typeface="Roboto Condensed"/>
              </a:rPr>
              <a:t> </a:t>
            </a:r>
            <a:r>
              <a:rPr lang="en-US" sz="3500" dirty="0" err="1">
                <a:solidFill>
                  <a:srgbClr val="7B070C"/>
                </a:solidFill>
                <a:latin typeface="Roboto Condensed"/>
              </a:rPr>
              <a:t>trăm</a:t>
            </a:r>
            <a:r>
              <a:rPr lang="en-US" sz="3500" dirty="0">
                <a:solidFill>
                  <a:srgbClr val="7B070C"/>
                </a:solidFill>
                <a:latin typeface="Roboto Condensed"/>
              </a:rPr>
              <a:t> </a:t>
            </a:r>
            <a:r>
              <a:rPr lang="en-US" sz="3500" dirty="0" err="1">
                <a:solidFill>
                  <a:srgbClr val="7B070C"/>
                </a:solidFill>
                <a:latin typeface="Roboto Condensed"/>
              </a:rPr>
              <a:t>năm</a:t>
            </a:r>
            <a:r>
              <a:rPr lang="en-US" sz="3500" dirty="0">
                <a:solidFill>
                  <a:srgbClr val="7B070C"/>
                </a:solidFill>
                <a:latin typeface="Roboto Condensed"/>
              </a:rPr>
              <a:t> </a:t>
            </a:r>
            <a:r>
              <a:rPr lang="en-US" sz="3500" dirty="0" err="1">
                <a:solidFill>
                  <a:srgbClr val="7B070C"/>
                </a:solidFill>
                <a:latin typeface="Roboto Condensed"/>
              </a:rPr>
              <a:t>lịch</a:t>
            </a:r>
            <a:r>
              <a:rPr lang="en-US" sz="3500" dirty="0">
                <a:solidFill>
                  <a:srgbClr val="7B070C"/>
                </a:solidFill>
                <a:latin typeface="Roboto Condensed"/>
              </a:rPr>
              <a:t> </a:t>
            </a:r>
            <a:r>
              <a:rPr lang="en-US" sz="3500" dirty="0" err="1">
                <a:solidFill>
                  <a:srgbClr val="7B070C"/>
                </a:solidFill>
                <a:latin typeface="Roboto Condensed"/>
              </a:rPr>
              <a:t>sử</a:t>
            </a:r>
            <a:r>
              <a:rPr lang="en-US" sz="3500" dirty="0">
                <a:solidFill>
                  <a:srgbClr val="7B070C"/>
                </a:solidFill>
                <a:latin typeface="Roboto Condensed"/>
              </a:rPr>
              <a:t>. Qua </a:t>
            </a:r>
            <a:r>
              <a:rPr lang="en-US" sz="3500" dirty="0" err="1">
                <a:solidFill>
                  <a:srgbClr val="7B070C"/>
                </a:solidFill>
                <a:latin typeface="Roboto Condensed"/>
              </a:rPr>
              <a:t>bài</a:t>
            </a:r>
            <a:r>
              <a:rPr lang="en-US" sz="3500" dirty="0">
                <a:solidFill>
                  <a:srgbClr val="7B070C"/>
                </a:solidFill>
                <a:latin typeface="Roboto Condensed"/>
              </a:rPr>
              <a:t> </a:t>
            </a:r>
            <a:r>
              <a:rPr lang="en-US" sz="3500" dirty="0" err="1">
                <a:solidFill>
                  <a:srgbClr val="7B070C"/>
                </a:solidFill>
                <a:latin typeface="Roboto Condensed"/>
              </a:rPr>
              <a:t>hịch</a:t>
            </a:r>
            <a:r>
              <a:rPr lang="en-US" sz="3500" dirty="0">
                <a:solidFill>
                  <a:srgbClr val="7B070C"/>
                </a:solidFill>
                <a:latin typeface="Roboto Condensed"/>
              </a:rPr>
              <a:t>, </a:t>
            </a:r>
            <a:r>
              <a:rPr lang="en-US" sz="3500" dirty="0" err="1">
                <a:solidFill>
                  <a:srgbClr val="7B070C"/>
                </a:solidFill>
                <a:latin typeface="Roboto Condensed"/>
              </a:rPr>
              <a:t>Trần</a:t>
            </a:r>
            <a:r>
              <a:rPr lang="en-US" sz="3500" dirty="0">
                <a:solidFill>
                  <a:srgbClr val="7B070C"/>
                </a:solidFill>
                <a:latin typeface="Roboto Condensed"/>
              </a:rPr>
              <a:t> </a:t>
            </a:r>
            <a:r>
              <a:rPr lang="en-US" sz="3500" dirty="0" err="1">
                <a:solidFill>
                  <a:srgbClr val="7B070C"/>
                </a:solidFill>
                <a:latin typeface="Roboto Condensed"/>
              </a:rPr>
              <a:t>Quốc</a:t>
            </a:r>
            <a:r>
              <a:rPr lang="en-US" sz="3500" dirty="0">
                <a:solidFill>
                  <a:srgbClr val="7B070C"/>
                </a:solidFill>
                <a:latin typeface="Roboto Condensed"/>
              </a:rPr>
              <a:t> </a:t>
            </a:r>
            <a:r>
              <a:rPr lang="en-US" sz="3500" dirty="0" err="1">
                <a:solidFill>
                  <a:srgbClr val="7B070C"/>
                </a:solidFill>
                <a:latin typeface="Roboto Condensed"/>
              </a:rPr>
              <a:t>Tuấn</a:t>
            </a:r>
            <a:r>
              <a:rPr lang="en-US" sz="3500" dirty="0">
                <a:solidFill>
                  <a:srgbClr val="7B070C"/>
                </a:solidFill>
                <a:latin typeface="Roboto Condensed"/>
              </a:rPr>
              <a:t> </a:t>
            </a:r>
            <a:r>
              <a:rPr lang="en-US" sz="3500" dirty="0" err="1">
                <a:solidFill>
                  <a:srgbClr val="7B070C"/>
                </a:solidFill>
                <a:latin typeface="Roboto Condensed"/>
              </a:rPr>
              <a:t>đã</a:t>
            </a:r>
            <a:r>
              <a:rPr lang="en-US" sz="3500" dirty="0">
                <a:solidFill>
                  <a:srgbClr val="7B070C"/>
                </a:solidFill>
                <a:latin typeface="Roboto Condensed"/>
              </a:rPr>
              <a:t> </a:t>
            </a:r>
            <a:r>
              <a:rPr lang="en-US" sz="3500" dirty="0" err="1">
                <a:solidFill>
                  <a:srgbClr val="7B070C"/>
                </a:solidFill>
                <a:latin typeface="Roboto Condensed"/>
              </a:rPr>
              <a:t>thể</a:t>
            </a:r>
            <a:r>
              <a:rPr lang="en-US" sz="3500" dirty="0">
                <a:solidFill>
                  <a:srgbClr val="7B070C"/>
                </a:solidFill>
                <a:latin typeface="Roboto Condensed"/>
              </a:rPr>
              <a:t> </a:t>
            </a:r>
            <a:r>
              <a:rPr lang="en-US" sz="3500" dirty="0" err="1">
                <a:solidFill>
                  <a:srgbClr val="7B070C"/>
                </a:solidFill>
                <a:latin typeface="Roboto Condensed"/>
              </a:rPr>
              <a:t>hiện</a:t>
            </a:r>
            <a:r>
              <a:rPr lang="en-US" sz="3500" dirty="0">
                <a:solidFill>
                  <a:srgbClr val="7B070C"/>
                </a:solidFill>
                <a:latin typeface="Roboto Condensed"/>
              </a:rPr>
              <a:t> </a:t>
            </a:r>
            <a:r>
              <a:rPr lang="en-US" sz="3500" dirty="0" err="1">
                <a:solidFill>
                  <a:srgbClr val="7B070C"/>
                </a:solidFill>
                <a:latin typeface="Roboto Condensed"/>
              </a:rPr>
              <a:t>mạnh</a:t>
            </a:r>
            <a:r>
              <a:rPr lang="en-US" sz="3500" dirty="0">
                <a:solidFill>
                  <a:srgbClr val="7B070C"/>
                </a:solidFill>
                <a:latin typeface="Roboto Condensed"/>
              </a:rPr>
              <a:t> </a:t>
            </a:r>
            <a:r>
              <a:rPr lang="en-US" sz="3500" dirty="0" err="1">
                <a:solidFill>
                  <a:srgbClr val="7B070C"/>
                </a:solidFill>
                <a:latin typeface="Roboto Condensed"/>
              </a:rPr>
              <a:t>mẽ</a:t>
            </a:r>
            <a:r>
              <a:rPr lang="en-US" sz="3500" dirty="0">
                <a:solidFill>
                  <a:srgbClr val="7B070C"/>
                </a:solidFill>
                <a:latin typeface="Roboto Condensed"/>
              </a:rPr>
              <a:t> </a:t>
            </a:r>
            <a:r>
              <a:rPr lang="en-US" sz="3500" dirty="0" err="1">
                <a:solidFill>
                  <a:srgbClr val="7B070C"/>
                </a:solidFill>
                <a:latin typeface="Roboto Condensed"/>
              </a:rPr>
              <a:t>lòng</a:t>
            </a:r>
            <a:r>
              <a:rPr lang="en-US" sz="3500" dirty="0">
                <a:solidFill>
                  <a:srgbClr val="7B070C"/>
                </a:solidFill>
                <a:latin typeface="Roboto Condensed"/>
              </a:rPr>
              <a:t> </a:t>
            </a:r>
            <a:r>
              <a:rPr lang="en-US" sz="3500" dirty="0" err="1">
                <a:solidFill>
                  <a:srgbClr val="7B070C"/>
                </a:solidFill>
                <a:latin typeface="Roboto Condensed"/>
              </a:rPr>
              <a:t>yêu</a:t>
            </a:r>
            <a:r>
              <a:rPr lang="en-US" sz="3500" dirty="0">
                <a:solidFill>
                  <a:srgbClr val="7B070C"/>
                </a:solidFill>
                <a:latin typeface="Roboto Condensed"/>
              </a:rPr>
              <a:t> </a:t>
            </a:r>
            <a:r>
              <a:rPr lang="en-US" sz="3500" dirty="0" err="1">
                <a:solidFill>
                  <a:srgbClr val="7B070C"/>
                </a:solidFill>
                <a:latin typeface="Roboto Condensed"/>
              </a:rPr>
              <a:t>nước</a:t>
            </a:r>
            <a:r>
              <a:rPr lang="en-US" sz="3500" dirty="0">
                <a:solidFill>
                  <a:srgbClr val="7B070C"/>
                </a:solidFill>
                <a:latin typeface="Roboto Condensed"/>
              </a:rPr>
              <a:t> </a:t>
            </a:r>
            <a:r>
              <a:rPr lang="en-US" sz="3500" dirty="0" err="1">
                <a:solidFill>
                  <a:srgbClr val="7B070C"/>
                </a:solidFill>
                <a:latin typeface="Roboto Condensed"/>
              </a:rPr>
              <a:t>thiết</a:t>
            </a:r>
            <a:r>
              <a:rPr lang="en-US" sz="3500" dirty="0">
                <a:solidFill>
                  <a:srgbClr val="7B070C"/>
                </a:solidFill>
                <a:latin typeface="Roboto Condensed"/>
              </a:rPr>
              <a:t> </a:t>
            </a:r>
            <a:r>
              <a:rPr lang="en-US" sz="3500" dirty="0" err="1">
                <a:solidFill>
                  <a:srgbClr val="7B070C"/>
                </a:solidFill>
                <a:latin typeface="Roboto Condensed"/>
              </a:rPr>
              <a:t>tha</a:t>
            </a:r>
            <a:r>
              <a:rPr lang="en-US" sz="3500" dirty="0">
                <a:solidFill>
                  <a:srgbClr val="7B070C"/>
                </a:solidFill>
                <a:latin typeface="Roboto Condensed"/>
              </a:rPr>
              <a:t> </a:t>
            </a:r>
            <a:r>
              <a:rPr lang="en-US" sz="3500" dirty="0" err="1">
                <a:solidFill>
                  <a:srgbClr val="7B070C"/>
                </a:solidFill>
                <a:latin typeface="Roboto Condensed"/>
              </a:rPr>
              <a:t>và</a:t>
            </a:r>
            <a:r>
              <a:rPr lang="en-US" sz="3500" dirty="0">
                <a:solidFill>
                  <a:srgbClr val="7B070C"/>
                </a:solidFill>
                <a:latin typeface="Roboto Condensed"/>
              </a:rPr>
              <a:t> </a:t>
            </a:r>
            <a:r>
              <a:rPr lang="en-US" sz="3500" dirty="0" err="1">
                <a:solidFill>
                  <a:srgbClr val="7B070C"/>
                </a:solidFill>
                <a:latin typeface="Roboto Condensed"/>
              </a:rPr>
              <a:t>căm</a:t>
            </a:r>
            <a:r>
              <a:rPr lang="en-US" sz="3500" dirty="0">
                <a:solidFill>
                  <a:srgbClr val="7B070C"/>
                </a:solidFill>
                <a:latin typeface="Roboto Condensed"/>
              </a:rPr>
              <a:t> </a:t>
            </a:r>
            <a:r>
              <a:rPr lang="en-US" sz="3500" dirty="0" err="1">
                <a:solidFill>
                  <a:srgbClr val="7B070C"/>
                </a:solidFill>
                <a:latin typeface="Roboto Condensed"/>
              </a:rPr>
              <a:t>thù</a:t>
            </a:r>
            <a:r>
              <a:rPr lang="en-US" sz="3500" dirty="0">
                <a:solidFill>
                  <a:srgbClr val="7B070C"/>
                </a:solidFill>
                <a:latin typeface="Roboto Condensed"/>
              </a:rPr>
              <a:t> </a:t>
            </a:r>
            <a:r>
              <a:rPr lang="en-US" sz="3500" dirty="0" err="1">
                <a:solidFill>
                  <a:srgbClr val="7B070C"/>
                </a:solidFill>
                <a:latin typeface="Roboto Condensed"/>
              </a:rPr>
              <a:t>giặc</a:t>
            </a:r>
            <a:r>
              <a:rPr lang="en-US" sz="3500" dirty="0">
                <a:solidFill>
                  <a:srgbClr val="7B070C"/>
                </a:solidFill>
                <a:latin typeface="Roboto Condensed"/>
              </a:rPr>
              <a:t> </a:t>
            </a:r>
            <a:r>
              <a:rPr lang="en-US" sz="3500" dirty="0" err="1">
                <a:solidFill>
                  <a:srgbClr val="7B070C"/>
                </a:solidFill>
                <a:latin typeface="Roboto Condensed"/>
              </a:rPr>
              <a:t>sâu</a:t>
            </a:r>
            <a:r>
              <a:rPr lang="en-US" sz="3500" dirty="0">
                <a:solidFill>
                  <a:srgbClr val="7B070C"/>
                </a:solidFill>
                <a:latin typeface="Roboto Condensed"/>
              </a:rPr>
              <a:t> </a:t>
            </a:r>
            <a:r>
              <a:rPr lang="en-US" sz="3500" dirty="0" err="1">
                <a:solidFill>
                  <a:srgbClr val="7B070C"/>
                </a:solidFill>
                <a:latin typeface="Roboto Condensed"/>
              </a:rPr>
              <a:t>sắc</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vị</a:t>
            </a:r>
            <a:r>
              <a:rPr lang="en-US" sz="3500" dirty="0">
                <a:solidFill>
                  <a:srgbClr val="7B070C"/>
                </a:solidFill>
                <a:latin typeface="Roboto Condensed"/>
              </a:rPr>
              <a:t> </a:t>
            </a:r>
            <a:r>
              <a:rPr lang="en-US" sz="3500" dirty="0" err="1">
                <a:solidFill>
                  <a:srgbClr val="7B070C"/>
                </a:solidFill>
                <a:latin typeface="Roboto Condensed"/>
              </a:rPr>
              <a:t>chủ</a:t>
            </a:r>
            <a:r>
              <a:rPr lang="en-US" sz="3500" dirty="0">
                <a:solidFill>
                  <a:srgbClr val="7B070C"/>
                </a:solidFill>
                <a:latin typeface="Roboto Condensed"/>
              </a:rPr>
              <a:t> </a:t>
            </a:r>
            <a:r>
              <a:rPr lang="en-US" sz="3500" dirty="0" err="1">
                <a:solidFill>
                  <a:srgbClr val="7B070C"/>
                </a:solidFill>
                <a:latin typeface="Roboto Condensed"/>
              </a:rPr>
              <a:t>tướng</a:t>
            </a:r>
            <a:r>
              <a:rPr lang="en-US" sz="3500" dirty="0">
                <a:solidFill>
                  <a:srgbClr val="7B070C"/>
                </a:solidFill>
                <a:latin typeface="Roboto Condensed"/>
              </a:rPr>
              <a:t> </a:t>
            </a:r>
            <a:r>
              <a:rPr lang="en-US" sz="3500" dirty="0" err="1">
                <a:solidFill>
                  <a:srgbClr val="7B070C"/>
                </a:solidFill>
                <a:latin typeface="Roboto Condensed"/>
              </a:rPr>
              <a:t>một</a:t>
            </a:r>
            <a:r>
              <a:rPr lang="en-US" sz="3500" dirty="0">
                <a:solidFill>
                  <a:srgbClr val="7B070C"/>
                </a:solidFill>
                <a:latin typeface="Roboto Condensed"/>
              </a:rPr>
              <a:t> </a:t>
            </a:r>
            <a:r>
              <a:rPr lang="en-US" sz="3500" dirty="0" err="1">
                <a:solidFill>
                  <a:srgbClr val="7B070C"/>
                </a:solidFill>
                <a:latin typeface="Roboto Condensed"/>
              </a:rPr>
              <a:t>lòng</a:t>
            </a:r>
            <a:r>
              <a:rPr lang="en-US" sz="3500" dirty="0">
                <a:solidFill>
                  <a:srgbClr val="7B070C"/>
                </a:solidFill>
                <a:latin typeface="Roboto Condensed"/>
              </a:rPr>
              <a:t> </a:t>
            </a:r>
            <a:r>
              <a:rPr lang="en-US" sz="3500" dirty="0" err="1">
                <a:solidFill>
                  <a:srgbClr val="7B070C"/>
                </a:solidFill>
                <a:latin typeface="Roboto Condensed"/>
              </a:rPr>
              <a:t>vì</a:t>
            </a:r>
            <a:r>
              <a:rPr lang="en-US" sz="3500" dirty="0">
                <a:solidFill>
                  <a:srgbClr val="7B070C"/>
                </a:solidFill>
                <a:latin typeface="Roboto Condensed"/>
              </a:rPr>
              <a:t> </a:t>
            </a:r>
            <a:r>
              <a:rPr lang="en-US" sz="3500" dirty="0" err="1">
                <a:solidFill>
                  <a:srgbClr val="7B070C"/>
                </a:solidFill>
                <a:latin typeface="Roboto Condensed"/>
              </a:rPr>
              <a:t>nước</a:t>
            </a:r>
            <a:r>
              <a:rPr lang="en-US" sz="3500" dirty="0">
                <a:solidFill>
                  <a:srgbClr val="7B070C"/>
                </a:solidFill>
                <a:latin typeface="Roboto Condensed"/>
              </a:rPr>
              <a:t> </a:t>
            </a:r>
            <a:r>
              <a:rPr lang="en-US" sz="3500" dirty="0" err="1">
                <a:solidFill>
                  <a:srgbClr val="7B070C"/>
                </a:solidFill>
                <a:latin typeface="Roboto Condensed"/>
              </a:rPr>
              <a:t>vì</a:t>
            </a:r>
            <a:r>
              <a:rPr lang="en-US" sz="3500" dirty="0">
                <a:solidFill>
                  <a:srgbClr val="7B070C"/>
                </a:solidFill>
                <a:latin typeface="Roboto Condensed"/>
              </a:rPr>
              <a:t> </a:t>
            </a:r>
            <a:r>
              <a:rPr lang="en-US" sz="3500" dirty="0" err="1">
                <a:solidFill>
                  <a:srgbClr val="7B070C"/>
                </a:solidFill>
                <a:latin typeface="Roboto Condensed"/>
              </a:rPr>
              <a:t>dân</a:t>
            </a:r>
            <a:r>
              <a:rPr lang="en-US" sz="3500" dirty="0">
                <a:solidFill>
                  <a:srgbClr val="7B070C"/>
                </a:solidFill>
                <a:latin typeface="Roboto Condensed"/>
              </a:rPr>
              <a:t>.</a:t>
            </a:r>
          </a:p>
        </p:txBody>
      </p:sp>
      <p:sp>
        <p:nvSpPr>
          <p:cNvPr id="11" name="Freeform 11"/>
          <p:cNvSpPr/>
          <p:nvPr/>
        </p:nvSpPr>
        <p:spPr>
          <a:xfrm>
            <a:off x="-669740" y="-41630"/>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sp>
        <p:nvSpPr>
          <p:cNvPr id="4" name="Freeform 4"/>
          <p:cNvSpPr/>
          <p:nvPr/>
        </p:nvSpPr>
        <p:spPr>
          <a:xfrm>
            <a:off x="-1341993" y="4079086"/>
            <a:ext cx="17027422" cy="6207914"/>
          </a:xfrm>
          <a:custGeom>
            <a:avLst/>
            <a:gdLst/>
            <a:ahLst/>
            <a:cxnLst/>
            <a:rect l="l" t="t" r="r" b="b"/>
            <a:pathLst>
              <a:path w="17027422" h="6207914">
                <a:moveTo>
                  <a:pt x="0" y="0"/>
                </a:moveTo>
                <a:lnTo>
                  <a:pt x="17027421" y="0"/>
                </a:lnTo>
                <a:lnTo>
                  <a:pt x="17027421" y="6207914"/>
                </a:lnTo>
                <a:lnTo>
                  <a:pt x="0" y="6207914"/>
                </a:lnTo>
                <a:lnTo>
                  <a:pt x="0" y="0"/>
                </a:lnTo>
                <a:close/>
              </a:path>
            </a:pathLst>
          </a:custGeom>
          <a:blipFill>
            <a:blip r:embed="rId4"/>
            <a:stretch>
              <a:fillRect/>
            </a:stretch>
          </a:blipFill>
        </p:spPr>
        <p:txBody>
          <a:bodyPr/>
          <a:lstStyle/>
          <a:p>
            <a:endParaRPr lang="en-US"/>
          </a:p>
        </p:txBody>
      </p:sp>
      <p:sp>
        <p:nvSpPr>
          <p:cNvPr id="5" name="Freeform 5"/>
          <p:cNvSpPr/>
          <p:nvPr/>
        </p:nvSpPr>
        <p:spPr>
          <a:xfrm>
            <a:off x="2704209" y="1028700"/>
            <a:ext cx="11642624" cy="1311622"/>
          </a:xfrm>
          <a:custGeom>
            <a:avLst/>
            <a:gdLst/>
            <a:ahLst/>
            <a:cxnLst/>
            <a:rect l="l" t="t" r="r" b="b"/>
            <a:pathLst>
              <a:path w="11642624" h="1311622">
                <a:moveTo>
                  <a:pt x="0" y="0"/>
                </a:moveTo>
                <a:lnTo>
                  <a:pt x="11642623" y="0"/>
                </a:lnTo>
                <a:lnTo>
                  <a:pt x="11642623" y="1311622"/>
                </a:lnTo>
                <a:lnTo>
                  <a:pt x="0" y="1311622"/>
                </a:lnTo>
                <a:lnTo>
                  <a:pt x="0" y="0"/>
                </a:lnTo>
                <a:close/>
              </a:path>
            </a:pathLst>
          </a:custGeom>
          <a:blipFill>
            <a:blip r:embed="rId5">
              <a:extLst>
                <a:ext uri="{96DAC541-7B7A-43D3-8B79-37D633B846F1}">
                  <asvg:svgBlip xmlns:asvg="http://schemas.microsoft.com/office/drawing/2016/SVG/main" r:embed="rId6"/>
                </a:ext>
              </a:extLst>
            </a:blip>
            <a:stretch>
              <a:fillRect b="-45352"/>
            </a:stretch>
          </a:blipFill>
        </p:spPr>
        <p:txBody>
          <a:bodyPr/>
          <a:lstStyle/>
          <a:p>
            <a:endParaRPr lang="en-US"/>
          </a:p>
        </p:txBody>
      </p:sp>
      <p:sp>
        <p:nvSpPr>
          <p:cNvPr id="6" name="TextBox 6"/>
          <p:cNvSpPr txBox="1"/>
          <p:nvPr/>
        </p:nvSpPr>
        <p:spPr>
          <a:xfrm>
            <a:off x="3521156" y="1149972"/>
            <a:ext cx="10396081" cy="863574"/>
          </a:xfrm>
          <a:prstGeom prst="rect">
            <a:avLst/>
          </a:prstGeom>
        </p:spPr>
        <p:txBody>
          <a:bodyPr lIns="0" tIns="0" rIns="0" bIns="0" rtlCol="0" anchor="t">
            <a:spAutoFit/>
          </a:bodyPr>
          <a:lstStyle/>
          <a:p>
            <a:pPr algn="just">
              <a:lnSpc>
                <a:spcPts val="6999"/>
              </a:lnSpc>
            </a:pPr>
            <a:r>
              <a:rPr lang="en-US" sz="4999">
                <a:solidFill>
                  <a:srgbClr val="532324"/>
                </a:solidFill>
                <a:latin typeface="Dancing Script Bold"/>
              </a:rPr>
              <a:t>e. Ý nghĩa và giá trị nhận thức của văn bản</a:t>
            </a:r>
          </a:p>
        </p:txBody>
      </p:sp>
      <p:grpSp>
        <p:nvGrpSpPr>
          <p:cNvPr id="7" name="Group 7"/>
          <p:cNvGrpSpPr/>
          <p:nvPr/>
        </p:nvGrpSpPr>
        <p:grpSpPr>
          <a:xfrm>
            <a:off x="2279094" y="2637677"/>
            <a:ext cx="14166788" cy="3731486"/>
            <a:chOff x="0" y="0"/>
            <a:chExt cx="3731170" cy="982778"/>
          </a:xfrm>
        </p:grpSpPr>
        <p:sp>
          <p:nvSpPr>
            <p:cNvPr id="8" name="Freeform 8"/>
            <p:cNvSpPr/>
            <p:nvPr/>
          </p:nvSpPr>
          <p:spPr>
            <a:xfrm>
              <a:off x="0" y="0"/>
              <a:ext cx="3731170" cy="982778"/>
            </a:xfrm>
            <a:custGeom>
              <a:avLst/>
              <a:gdLst/>
              <a:ahLst/>
              <a:cxnLst/>
              <a:rect l="l" t="t" r="r" b="b"/>
              <a:pathLst>
                <a:path w="3731170" h="982778">
                  <a:moveTo>
                    <a:pt x="18034" y="0"/>
                  </a:moveTo>
                  <a:lnTo>
                    <a:pt x="3713137" y="0"/>
                  </a:lnTo>
                  <a:cubicBezTo>
                    <a:pt x="3723096" y="0"/>
                    <a:pt x="3731170" y="8074"/>
                    <a:pt x="3731170" y="18034"/>
                  </a:cubicBezTo>
                  <a:lnTo>
                    <a:pt x="3731170" y="964744"/>
                  </a:lnTo>
                  <a:cubicBezTo>
                    <a:pt x="3731170" y="974704"/>
                    <a:pt x="3723096" y="982778"/>
                    <a:pt x="3713137" y="982778"/>
                  </a:cubicBezTo>
                  <a:lnTo>
                    <a:pt x="18034" y="982778"/>
                  </a:lnTo>
                  <a:cubicBezTo>
                    <a:pt x="8074" y="982778"/>
                    <a:pt x="0" y="974704"/>
                    <a:pt x="0" y="964744"/>
                  </a:cubicBezTo>
                  <a:lnTo>
                    <a:pt x="0" y="18034"/>
                  </a:lnTo>
                  <a:cubicBezTo>
                    <a:pt x="0" y="8074"/>
                    <a:pt x="8074" y="0"/>
                    <a:pt x="18034"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9" name="TextBox 9"/>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0" name="TextBox 10"/>
          <p:cNvSpPr txBox="1"/>
          <p:nvPr/>
        </p:nvSpPr>
        <p:spPr>
          <a:xfrm>
            <a:off x="2922696" y="3066723"/>
            <a:ext cx="12879583" cy="2749569"/>
          </a:xfrm>
          <a:prstGeom prst="rect">
            <a:avLst/>
          </a:prstGeom>
        </p:spPr>
        <p:txBody>
          <a:bodyPr lIns="0" tIns="0" rIns="0" bIns="0" rtlCol="0" anchor="t">
            <a:spAutoFit/>
          </a:bodyPr>
          <a:lstStyle/>
          <a:p>
            <a:pPr marL="777240" lvl="1" indent="-388620" algn="just">
              <a:lnSpc>
                <a:spcPts val="5544"/>
              </a:lnSpc>
              <a:buFont typeface="Arial"/>
              <a:buChar char="•"/>
            </a:pPr>
            <a:r>
              <a:rPr lang="en-US" sz="3600" dirty="0" err="1">
                <a:solidFill>
                  <a:srgbClr val="7B070C"/>
                </a:solidFill>
                <a:latin typeface="Roboto Condensed Bold"/>
              </a:rPr>
              <a:t>Giá</a:t>
            </a:r>
            <a:r>
              <a:rPr lang="en-US" sz="3600" dirty="0">
                <a:solidFill>
                  <a:srgbClr val="7B070C"/>
                </a:solidFill>
                <a:latin typeface="Roboto Condensed Bold"/>
              </a:rPr>
              <a:t> </a:t>
            </a:r>
            <a:r>
              <a:rPr lang="en-US" sz="3600" dirty="0" err="1">
                <a:solidFill>
                  <a:srgbClr val="7B070C"/>
                </a:solidFill>
                <a:latin typeface="Roboto Condensed Bold"/>
              </a:rPr>
              <a:t>trị</a:t>
            </a:r>
            <a:r>
              <a:rPr lang="en-US" sz="3600" dirty="0">
                <a:solidFill>
                  <a:srgbClr val="7B070C"/>
                </a:solidFill>
                <a:latin typeface="Roboto Condensed Bold"/>
              </a:rPr>
              <a:t> </a:t>
            </a:r>
            <a:r>
              <a:rPr lang="en-US" sz="3600" dirty="0" err="1">
                <a:solidFill>
                  <a:srgbClr val="7B070C"/>
                </a:solidFill>
                <a:latin typeface="Roboto Condensed Bold"/>
              </a:rPr>
              <a:t>nhận</a:t>
            </a:r>
            <a:r>
              <a:rPr lang="en-US" sz="3600" dirty="0">
                <a:solidFill>
                  <a:srgbClr val="7B070C"/>
                </a:solidFill>
                <a:latin typeface="Roboto Condensed Bold"/>
              </a:rPr>
              <a:t> </a:t>
            </a:r>
            <a:r>
              <a:rPr lang="en-US" sz="3600" dirty="0" err="1">
                <a:solidFill>
                  <a:srgbClr val="7B070C"/>
                </a:solidFill>
                <a:latin typeface="Roboto Condensed Bold"/>
              </a:rPr>
              <a:t>thức</a:t>
            </a:r>
            <a:r>
              <a:rPr lang="en-US" sz="3600" dirty="0">
                <a:solidFill>
                  <a:srgbClr val="7B070C"/>
                </a:solidFill>
                <a:latin typeface="Roboto Condensed Bold"/>
              </a:rPr>
              <a:t> </a:t>
            </a:r>
            <a:r>
              <a:rPr lang="en-US" sz="3600" dirty="0" err="1">
                <a:solidFill>
                  <a:srgbClr val="7B070C"/>
                </a:solidFill>
                <a:latin typeface="Roboto Condensed Bold"/>
              </a:rPr>
              <a:t>của</a:t>
            </a:r>
            <a:r>
              <a:rPr lang="en-US" sz="3600" dirty="0">
                <a:solidFill>
                  <a:srgbClr val="7B070C"/>
                </a:solidFill>
                <a:latin typeface="Roboto Condensed Bold"/>
              </a:rPr>
              <a:t> </a:t>
            </a:r>
            <a:r>
              <a:rPr lang="en-US" sz="3600" dirty="0" err="1">
                <a:solidFill>
                  <a:srgbClr val="7B070C"/>
                </a:solidFill>
                <a:latin typeface="Roboto Condensed Bold"/>
              </a:rPr>
              <a:t>văn</a:t>
            </a:r>
            <a:r>
              <a:rPr lang="en-US" sz="3600" dirty="0">
                <a:solidFill>
                  <a:srgbClr val="7B070C"/>
                </a:solidFill>
                <a:latin typeface="Roboto Condensed Bold"/>
              </a:rPr>
              <a:t> </a:t>
            </a:r>
            <a:r>
              <a:rPr lang="en-US" sz="3600" dirty="0" err="1">
                <a:solidFill>
                  <a:srgbClr val="7B070C"/>
                </a:solidFill>
                <a:latin typeface="Roboto Condensed Bold"/>
              </a:rPr>
              <a:t>bản</a:t>
            </a:r>
            <a:r>
              <a:rPr lang="en-US" sz="3600" dirty="0">
                <a:solidFill>
                  <a:srgbClr val="7B070C"/>
                </a:solidFill>
                <a:latin typeface="Roboto Condensed Bold"/>
              </a:rPr>
              <a:t>: </a:t>
            </a:r>
            <a:r>
              <a:rPr lang="en-US" sz="3600" dirty="0">
                <a:solidFill>
                  <a:srgbClr val="7B070C"/>
                </a:solidFill>
                <a:latin typeface="Roboto Condensed"/>
              </a:rPr>
              <a:t>Văn </a:t>
            </a:r>
            <a:r>
              <a:rPr lang="en-US" sz="3600" dirty="0" err="1">
                <a:solidFill>
                  <a:srgbClr val="7B070C"/>
                </a:solidFill>
                <a:latin typeface="Roboto Condensed"/>
              </a:rPr>
              <a:t>bản</a:t>
            </a:r>
            <a:r>
              <a:rPr lang="en-US" sz="3600" dirty="0">
                <a:solidFill>
                  <a:srgbClr val="7B070C"/>
                </a:solidFill>
                <a:latin typeface="Roboto Condensed"/>
              </a:rPr>
              <a:t> </a:t>
            </a:r>
            <a:r>
              <a:rPr lang="en-US" sz="3600" dirty="0" err="1">
                <a:solidFill>
                  <a:srgbClr val="7B070C"/>
                </a:solidFill>
                <a:latin typeface="Roboto Condensed"/>
              </a:rPr>
              <a:t>Hịch</a:t>
            </a:r>
            <a:r>
              <a:rPr lang="en-US" sz="3600" dirty="0">
                <a:solidFill>
                  <a:srgbClr val="7B070C"/>
                </a:solidFill>
                <a:latin typeface="Roboto Condensed"/>
              </a:rPr>
              <a:t> </a:t>
            </a:r>
            <a:r>
              <a:rPr lang="en-US" sz="3600" dirty="0" err="1">
                <a:solidFill>
                  <a:srgbClr val="7B070C"/>
                </a:solidFill>
                <a:latin typeface="Roboto Condensed"/>
              </a:rPr>
              <a:t>tướng</a:t>
            </a:r>
            <a:r>
              <a:rPr lang="en-US" sz="3600" dirty="0">
                <a:solidFill>
                  <a:srgbClr val="7B070C"/>
                </a:solidFill>
                <a:latin typeface="Roboto Condensed"/>
              </a:rPr>
              <a:t> </a:t>
            </a:r>
            <a:r>
              <a:rPr lang="en-US" sz="3600" dirty="0" err="1">
                <a:solidFill>
                  <a:srgbClr val="7B070C"/>
                </a:solidFill>
                <a:latin typeface="Roboto Condensed"/>
              </a:rPr>
              <a:t>sĩ</a:t>
            </a:r>
            <a:r>
              <a:rPr lang="en-US" sz="3600" dirty="0">
                <a:solidFill>
                  <a:srgbClr val="7B070C"/>
                </a:solidFill>
                <a:latin typeface="Roboto Condensed"/>
              </a:rPr>
              <a:t> </a:t>
            </a:r>
            <a:r>
              <a:rPr lang="en-US" sz="3600" dirty="0" err="1">
                <a:solidFill>
                  <a:srgbClr val="7B070C"/>
                </a:solidFill>
                <a:latin typeface="Roboto Condensed"/>
              </a:rPr>
              <a:t>gợi</a:t>
            </a:r>
            <a:r>
              <a:rPr lang="en-US" sz="3600" dirty="0">
                <a:solidFill>
                  <a:srgbClr val="7B070C"/>
                </a:solidFill>
                <a:latin typeface="Roboto Condensed"/>
              </a:rPr>
              <a:t> </a:t>
            </a:r>
            <a:r>
              <a:rPr lang="en-US" sz="3600" dirty="0" err="1">
                <a:solidFill>
                  <a:srgbClr val="7B070C"/>
                </a:solidFill>
                <a:latin typeface="Roboto Condensed"/>
              </a:rPr>
              <a:t>suy</a:t>
            </a:r>
            <a:r>
              <a:rPr lang="en-US" sz="3600" dirty="0">
                <a:solidFill>
                  <a:srgbClr val="7B070C"/>
                </a:solidFill>
                <a:latin typeface="Roboto Condensed"/>
              </a:rPr>
              <a:t> </a:t>
            </a:r>
            <a:r>
              <a:rPr lang="en-US" sz="3600" dirty="0" err="1">
                <a:solidFill>
                  <a:srgbClr val="7B070C"/>
                </a:solidFill>
                <a:latin typeface="Roboto Condensed"/>
              </a:rPr>
              <a:t>nghĩ</a:t>
            </a:r>
            <a:r>
              <a:rPr lang="en-US" sz="3600" dirty="0">
                <a:solidFill>
                  <a:srgbClr val="7B070C"/>
                </a:solidFill>
                <a:latin typeface="Roboto Condensed"/>
              </a:rPr>
              <a:t> </a:t>
            </a:r>
            <a:r>
              <a:rPr lang="en-US" sz="3600" dirty="0" err="1">
                <a:solidFill>
                  <a:srgbClr val="7B070C"/>
                </a:solidFill>
                <a:latin typeface="Roboto Condensed"/>
              </a:rPr>
              <a:t>về</a:t>
            </a:r>
            <a:r>
              <a:rPr lang="en-US" sz="3600" dirty="0">
                <a:solidFill>
                  <a:srgbClr val="7B070C"/>
                </a:solidFill>
                <a:latin typeface="Roboto Condensed"/>
              </a:rPr>
              <a:t> </a:t>
            </a:r>
            <a:r>
              <a:rPr lang="en-US" sz="3600" dirty="0" err="1">
                <a:solidFill>
                  <a:srgbClr val="7B070C"/>
                </a:solidFill>
                <a:latin typeface="Roboto Condensed"/>
              </a:rPr>
              <a:t>tình</a:t>
            </a:r>
            <a:r>
              <a:rPr lang="en-US" sz="3600" dirty="0">
                <a:solidFill>
                  <a:srgbClr val="7B070C"/>
                </a:solidFill>
                <a:latin typeface="Roboto Condensed"/>
              </a:rPr>
              <a:t> </a:t>
            </a:r>
            <a:r>
              <a:rPr lang="en-US" sz="3600" dirty="0" err="1">
                <a:solidFill>
                  <a:srgbClr val="7B070C"/>
                </a:solidFill>
                <a:latin typeface="Roboto Condensed"/>
              </a:rPr>
              <a:t>yêu</a:t>
            </a:r>
            <a:r>
              <a:rPr lang="en-US" sz="3600" dirty="0">
                <a:solidFill>
                  <a:srgbClr val="7B070C"/>
                </a:solidFill>
                <a:latin typeface="Roboto Condensed"/>
              </a:rPr>
              <a:t> </a:t>
            </a:r>
            <a:r>
              <a:rPr lang="en-US" sz="3600" dirty="0" err="1">
                <a:solidFill>
                  <a:srgbClr val="7B070C"/>
                </a:solidFill>
                <a:latin typeface="Roboto Condensed"/>
              </a:rPr>
              <a:t>nước</a:t>
            </a:r>
            <a:r>
              <a:rPr lang="en-US" sz="3600" dirty="0">
                <a:solidFill>
                  <a:srgbClr val="7B070C"/>
                </a:solidFill>
                <a:latin typeface="Roboto Condensed"/>
              </a:rPr>
              <a:t>: </a:t>
            </a:r>
            <a:r>
              <a:rPr lang="en-US" sz="3600" dirty="0" err="1">
                <a:solidFill>
                  <a:srgbClr val="7B070C"/>
                </a:solidFill>
                <a:latin typeface="Roboto Condensed"/>
              </a:rPr>
              <a:t>trong</a:t>
            </a:r>
            <a:r>
              <a:rPr lang="en-US" sz="3600" dirty="0">
                <a:solidFill>
                  <a:srgbClr val="7B070C"/>
                </a:solidFill>
                <a:latin typeface="Roboto Condensed"/>
              </a:rPr>
              <a:t> </a:t>
            </a:r>
            <a:r>
              <a:rPr lang="en-US" sz="3600" dirty="0" err="1">
                <a:solidFill>
                  <a:srgbClr val="7B070C"/>
                </a:solidFill>
                <a:latin typeface="Roboto Condensed"/>
              </a:rPr>
              <a:t>hoàn</a:t>
            </a:r>
            <a:r>
              <a:rPr lang="en-US" sz="3600" dirty="0">
                <a:solidFill>
                  <a:srgbClr val="7B070C"/>
                </a:solidFill>
                <a:latin typeface="Roboto Condensed"/>
              </a:rPr>
              <a:t> </a:t>
            </a:r>
            <a:r>
              <a:rPr lang="en-US" sz="3600" dirty="0" err="1">
                <a:solidFill>
                  <a:srgbClr val="7B070C"/>
                </a:solidFill>
                <a:latin typeface="Roboto Condensed"/>
              </a:rPr>
              <a:t>cảnh</a:t>
            </a:r>
            <a:r>
              <a:rPr lang="en-US" sz="3600" dirty="0">
                <a:solidFill>
                  <a:srgbClr val="7B070C"/>
                </a:solidFill>
                <a:latin typeface="Roboto Condensed"/>
              </a:rPr>
              <a:t> </a:t>
            </a:r>
            <a:r>
              <a:rPr lang="en-US" sz="3600" dirty="0" err="1">
                <a:solidFill>
                  <a:srgbClr val="7B070C"/>
                </a:solidFill>
                <a:latin typeface="Roboto Condensed"/>
              </a:rPr>
              <a:t>đất</a:t>
            </a:r>
            <a:r>
              <a:rPr lang="en-US" sz="3600" dirty="0">
                <a:solidFill>
                  <a:srgbClr val="7B070C"/>
                </a:solidFill>
                <a:latin typeface="Roboto Condensed"/>
              </a:rPr>
              <a:t> </a:t>
            </a:r>
            <a:r>
              <a:rPr lang="en-US" sz="3600" dirty="0" err="1">
                <a:solidFill>
                  <a:srgbClr val="7B070C"/>
                </a:solidFill>
                <a:latin typeface="Roboto Condensed"/>
              </a:rPr>
              <a:t>nước</a:t>
            </a:r>
            <a:r>
              <a:rPr lang="en-US" sz="3600" dirty="0">
                <a:solidFill>
                  <a:srgbClr val="7B070C"/>
                </a:solidFill>
                <a:latin typeface="Roboto Condensed"/>
              </a:rPr>
              <a:t> </a:t>
            </a:r>
            <a:r>
              <a:rPr lang="en-US" sz="3600" dirty="0" err="1">
                <a:solidFill>
                  <a:srgbClr val="7B070C"/>
                </a:solidFill>
                <a:latin typeface="Roboto Condensed"/>
              </a:rPr>
              <a:t>hiện</a:t>
            </a:r>
            <a:r>
              <a:rPr lang="en-US" sz="3600" dirty="0">
                <a:solidFill>
                  <a:srgbClr val="7B070C"/>
                </a:solidFill>
                <a:latin typeface="Roboto Condensed"/>
              </a:rPr>
              <a:t> </a:t>
            </a:r>
            <a:r>
              <a:rPr lang="en-US" sz="3600" dirty="0" err="1">
                <a:solidFill>
                  <a:srgbClr val="7B070C"/>
                </a:solidFill>
                <a:latin typeface="Roboto Condensed"/>
              </a:rPr>
              <a:t>tại</a:t>
            </a:r>
            <a:r>
              <a:rPr lang="en-US" sz="3600" dirty="0">
                <a:solidFill>
                  <a:srgbClr val="7B070C"/>
                </a:solidFill>
                <a:latin typeface="Roboto Condensed"/>
              </a:rPr>
              <a:t>, </a:t>
            </a:r>
            <a:r>
              <a:rPr lang="en-US" sz="3600" dirty="0" err="1">
                <a:solidFill>
                  <a:srgbClr val="7B070C"/>
                </a:solidFill>
                <a:latin typeface="Roboto Condensed"/>
              </a:rPr>
              <a:t>yêu</a:t>
            </a:r>
            <a:r>
              <a:rPr lang="en-US" sz="3600" dirty="0">
                <a:solidFill>
                  <a:srgbClr val="7B070C"/>
                </a:solidFill>
                <a:latin typeface="Roboto Condensed"/>
              </a:rPr>
              <a:t> </a:t>
            </a:r>
            <a:r>
              <a:rPr lang="en-US" sz="3600" dirty="0" err="1">
                <a:solidFill>
                  <a:srgbClr val="7B070C"/>
                </a:solidFill>
                <a:latin typeface="Roboto Condensed"/>
              </a:rPr>
              <a:t>nước</a:t>
            </a:r>
            <a:r>
              <a:rPr lang="en-US" sz="3600" dirty="0">
                <a:solidFill>
                  <a:srgbClr val="7B070C"/>
                </a:solidFill>
                <a:latin typeface="Roboto Condensed"/>
              </a:rPr>
              <a:t> </a:t>
            </a:r>
            <a:r>
              <a:rPr lang="en-US" sz="3600" dirty="0" err="1">
                <a:solidFill>
                  <a:srgbClr val="7B070C"/>
                </a:solidFill>
                <a:latin typeface="Roboto Condensed"/>
              </a:rPr>
              <a:t>gắn</a:t>
            </a:r>
            <a:r>
              <a:rPr lang="en-US" sz="3600" dirty="0">
                <a:solidFill>
                  <a:srgbClr val="7B070C"/>
                </a:solidFill>
                <a:latin typeface="Roboto Condensed"/>
              </a:rPr>
              <a:t> </a:t>
            </a:r>
            <a:r>
              <a:rPr lang="en-US" sz="3600" dirty="0" err="1">
                <a:solidFill>
                  <a:srgbClr val="7B070C"/>
                </a:solidFill>
                <a:latin typeface="Roboto Condensed"/>
              </a:rPr>
              <a:t>liền</a:t>
            </a:r>
            <a:r>
              <a:rPr lang="en-US" sz="3600" dirty="0">
                <a:solidFill>
                  <a:srgbClr val="7B070C"/>
                </a:solidFill>
                <a:latin typeface="Roboto Condensed"/>
              </a:rPr>
              <a:t> </a:t>
            </a:r>
            <a:r>
              <a:rPr lang="en-US" sz="3600" dirty="0" err="1">
                <a:solidFill>
                  <a:srgbClr val="7B070C"/>
                </a:solidFill>
                <a:latin typeface="Roboto Condensed"/>
              </a:rPr>
              <a:t>với</a:t>
            </a:r>
            <a:r>
              <a:rPr lang="en-US" sz="3600" dirty="0">
                <a:solidFill>
                  <a:srgbClr val="7B070C"/>
                </a:solidFill>
                <a:latin typeface="Roboto Condensed"/>
              </a:rPr>
              <a:t> </a:t>
            </a:r>
            <a:r>
              <a:rPr lang="en-US" sz="3600" dirty="0" err="1">
                <a:solidFill>
                  <a:srgbClr val="7B070C"/>
                </a:solidFill>
                <a:latin typeface="Roboto Condensed"/>
              </a:rPr>
              <a:t>hành</a:t>
            </a:r>
            <a:r>
              <a:rPr lang="en-US" sz="3600" dirty="0">
                <a:solidFill>
                  <a:srgbClr val="7B070C"/>
                </a:solidFill>
                <a:latin typeface="Roboto Condensed"/>
              </a:rPr>
              <a:t> </a:t>
            </a:r>
            <a:r>
              <a:rPr lang="en-US" sz="3600" dirty="0" err="1">
                <a:solidFill>
                  <a:srgbClr val="7B070C"/>
                </a:solidFill>
                <a:latin typeface="Roboto Condensed"/>
              </a:rPr>
              <a:t>động</a:t>
            </a:r>
            <a:r>
              <a:rPr lang="en-US" sz="3600" dirty="0">
                <a:solidFill>
                  <a:srgbClr val="7B070C"/>
                </a:solidFill>
                <a:latin typeface="Roboto Condensed"/>
              </a:rPr>
              <a:t> </a:t>
            </a:r>
            <a:r>
              <a:rPr lang="en-US" sz="3600" dirty="0" err="1">
                <a:solidFill>
                  <a:srgbClr val="7B070C"/>
                </a:solidFill>
                <a:latin typeface="Roboto Condensed"/>
              </a:rPr>
              <a:t>thiết</a:t>
            </a:r>
            <a:r>
              <a:rPr lang="en-US" sz="3600" dirty="0">
                <a:solidFill>
                  <a:srgbClr val="7B070C"/>
                </a:solidFill>
                <a:latin typeface="Roboto Condensed"/>
              </a:rPr>
              <a:t> </a:t>
            </a:r>
            <a:r>
              <a:rPr lang="en-US" sz="3600" dirty="0" err="1">
                <a:solidFill>
                  <a:srgbClr val="7B070C"/>
                </a:solidFill>
                <a:latin typeface="Roboto Condensed"/>
              </a:rPr>
              <a:t>thực</a:t>
            </a:r>
            <a:r>
              <a:rPr lang="en-US" sz="3600" dirty="0">
                <a:solidFill>
                  <a:srgbClr val="7B070C"/>
                </a:solidFill>
                <a:latin typeface="Roboto Condensed"/>
              </a:rPr>
              <a:t>: </a:t>
            </a:r>
            <a:r>
              <a:rPr lang="en-US" sz="3600" dirty="0" err="1">
                <a:solidFill>
                  <a:srgbClr val="7B070C"/>
                </a:solidFill>
                <a:latin typeface="Roboto Condensed"/>
              </a:rPr>
              <a:t>lập</a:t>
            </a:r>
            <a:r>
              <a:rPr lang="en-US" sz="3600" dirty="0">
                <a:solidFill>
                  <a:srgbClr val="7B070C"/>
                </a:solidFill>
                <a:latin typeface="Roboto Condensed"/>
              </a:rPr>
              <a:t> </a:t>
            </a:r>
            <a:r>
              <a:rPr lang="en-US" sz="3600" dirty="0" err="1">
                <a:solidFill>
                  <a:srgbClr val="7B070C"/>
                </a:solidFill>
                <a:latin typeface="Roboto Condensed"/>
              </a:rPr>
              <a:t>trường</a:t>
            </a:r>
            <a:r>
              <a:rPr lang="en-US" sz="3600" dirty="0">
                <a:solidFill>
                  <a:srgbClr val="7B070C"/>
                </a:solidFill>
                <a:latin typeface="Roboto Condensed"/>
              </a:rPr>
              <a:t> </a:t>
            </a:r>
            <a:r>
              <a:rPr lang="en-US" sz="3600" dirty="0" err="1">
                <a:solidFill>
                  <a:srgbClr val="7B070C"/>
                </a:solidFill>
                <a:latin typeface="Roboto Condensed"/>
              </a:rPr>
              <a:t>tư</a:t>
            </a:r>
            <a:r>
              <a:rPr lang="en-US" sz="3600" dirty="0">
                <a:solidFill>
                  <a:srgbClr val="7B070C"/>
                </a:solidFill>
                <a:latin typeface="Roboto Condensed"/>
              </a:rPr>
              <a:t> </a:t>
            </a:r>
            <a:r>
              <a:rPr lang="en-US" sz="3600" dirty="0" err="1">
                <a:solidFill>
                  <a:srgbClr val="7B070C"/>
                </a:solidFill>
                <a:latin typeface="Roboto Condensed"/>
              </a:rPr>
              <a:t>tưởng</a:t>
            </a:r>
            <a:r>
              <a:rPr lang="en-US" sz="3600" dirty="0">
                <a:solidFill>
                  <a:srgbClr val="7B070C"/>
                </a:solidFill>
                <a:latin typeface="Roboto Condensed"/>
              </a:rPr>
              <a:t> </a:t>
            </a:r>
            <a:r>
              <a:rPr lang="en-US" sz="3600" dirty="0" err="1">
                <a:solidFill>
                  <a:srgbClr val="7B070C"/>
                </a:solidFill>
                <a:latin typeface="Roboto Condensed"/>
              </a:rPr>
              <a:t>vững</a:t>
            </a:r>
            <a:r>
              <a:rPr lang="en-US" sz="3600" dirty="0">
                <a:solidFill>
                  <a:srgbClr val="7B070C"/>
                </a:solidFill>
                <a:latin typeface="Roboto Condensed"/>
              </a:rPr>
              <a:t> </a:t>
            </a:r>
            <a:r>
              <a:rPr lang="en-US" sz="3600" dirty="0" err="1">
                <a:solidFill>
                  <a:srgbClr val="7B070C"/>
                </a:solidFill>
                <a:latin typeface="Roboto Condensed"/>
              </a:rPr>
              <a:t>vàng</a:t>
            </a:r>
            <a:r>
              <a:rPr lang="en-US" sz="3600" dirty="0">
                <a:solidFill>
                  <a:srgbClr val="7B070C"/>
                </a:solidFill>
                <a:latin typeface="Roboto Condensed"/>
              </a:rPr>
              <a:t>, </a:t>
            </a:r>
            <a:r>
              <a:rPr lang="en-US" sz="3600" dirty="0" err="1">
                <a:solidFill>
                  <a:srgbClr val="7B070C"/>
                </a:solidFill>
                <a:latin typeface="Roboto Condensed"/>
              </a:rPr>
              <a:t>có</a:t>
            </a:r>
            <a:r>
              <a:rPr lang="en-US" sz="3600" dirty="0">
                <a:solidFill>
                  <a:srgbClr val="7B070C"/>
                </a:solidFill>
                <a:latin typeface="Roboto Condensed"/>
              </a:rPr>
              <a:t> ý </a:t>
            </a:r>
            <a:r>
              <a:rPr lang="en-US" sz="3600" dirty="0" err="1">
                <a:solidFill>
                  <a:srgbClr val="7B070C"/>
                </a:solidFill>
                <a:latin typeface="Roboto Condensed"/>
              </a:rPr>
              <a:t>thức</a:t>
            </a:r>
            <a:r>
              <a:rPr lang="en-US" sz="3600" dirty="0">
                <a:solidFill>
                  <a:srgbClr val="7B070C"/>
                </a:solidFill>
                <a:latin typeface="Roboto Condensed"/>
              </a:rPr>
              <a:t> </a:t>
            </a:r>
            <a:r>
              <a:rPr lang="en-US" sz="3600" dirty="0" err="1">
                <a:solidFill>
                  <a:srgbClr val="7B070C"/>
                </a:solidFill>
                <a:latin typeface="Roboto Condensed"/>
              </a:rPr>
              <a:t>học</a:t>
            </a:r>
            <a:r>
              <a:rPr lang="en-US" sz="3600" dirty="0">
                <a:solidFill>
                  <a:srgbClr val="7B070C"/>
                </a:solidFill>
                <a:latin typeface="Roboto Condensed"/>
              </a:rPr>
              <a:t> </a:t>
            </a:r>
            <a:r>
              <a:rPr lang="en-US" sz="3600" dirty="0" err="1">
                <a:solidFill>
                  <a:srgbClr val="7B070C"/>
                </a:solidFill>
                <a:latin typeface="Roboto Condensed"/>
              </a:rPr>
              <a:t>tập</a:t>
            </a:r>
            <a:r>
              <a:rPr lang="en-US" sz="3600" dirty="0">
                <a:solidFill>
                  <a:srgbClr val="7B070C"/>
                </a:solidFill>
                <a:latin typeface="Roboto Condensed"/>
              </a:rPr>
              <a:t> </a:t>
            </a:r>
            <a:r>
              <a:rPr lang="en-US" sz="3600" dirty="0" err="1">
                <a:solidFill>
                  <a:srgbClr val="7B070C"/>
                </a:solidFill>
                <a:latin typeface="Roboto Condensed"/>
              </a:rPr>
              <a:t>để</a:t>
            </a:r>
            <a:r>
              <a:rPr lang="en-US" sz="3600" dirty="0">
                <a:solidFill>
                  <a:srgbClr val="7B070C"/>
                </a:solidFill>
                <a:latin typeface="Roboto Condensed"/>
              </a:rPr>
              <a:t> </a:t>
            </a:r>
            <a:r>
              <a:rPr lang="en-US" sz="3600" dirty="0" err="1">
                <a:solidFill>
                  <a:srgbClr val="7B070C"/>
                </a:solidFill>
                <a:latin typeface="Roboto Condensed"/>
              </a:rPr>
              <a:t>xây</a:t>
            </a:r>
            <a:r>
              <a:rPr lang="en-US" sz="3600" dirty="0">
                <a:solidFill>
                  <a:srgbClr val="7B070C"/>
                </a:solidFill>
                <a:latin typeface="Roboto Condensed"/>
              </a:rPr>
              <a:t> </a:t>
            </a:r>
            <a:r>
              <a:rPr lang="en-US" sz="3600" dirty="0" err="1">
                <a:solidFill>
                  <a:srgbClr val="7B070C"/>
                </a:solidFill>
                <a:latin typeface="Roboto Condensed"/>
              </a:rPr>
              <a:t>dựng</a:t>
            </a:r>
            <a:r>
              <a:rPr lang="en-US" sz="3600" dirty="0">
                <a:solidFill>
                  <a:srgbClr val="7B070C"/>
                </a:solidFill>
                <a:latin typeface="Roboto Condensed"/>
              </a:rPr>
              <a:t>, </a:t>
            </a:r>
            <a:r>
              <a:rPr lang="en-US" sz="3600" dirty="0" err="1">
                <a:solidFill>
                  <a:srgbClr val="7B070C"/>
                </a:solidFill>
                <a:latin typeface="Roboto Condensed"/>
              </a:rPr>
              <a:t>phát</a:t>
            </a:r>
            <a:r>
              <a:rPr lang="en-US" sz="3600" dirty="0">
                <a:solidFill>
                  <a:srgbClr val="7B070C"/>
                </a:solidFill>
                <a:latin typeface="Roboto Condensed"/>
              </a:rPr>
              <a:t> </a:t>
            </a:r>
            <a:r>
              <a:rPr lang="en-US" sz="3600" dirty="0" err="1">
                <a:solidFill>
                  <a:srgbClr val="7B070C"/>
                </a:solidFill>
                <a:latin typeface="Roboto Condensed"/>
              </a:rPr>
              <a:t>triển</a:t>
            </a:r>
            <a:r>
              <a:rPr lang="en-US" sz="3600" dirty="0">
                <a:solidFill>
                  <a:srgbClr val="7B070C"/>
                </a:solidFill>
                <a:latin typeface="Roboto Condensed"/>
              </a:rPr>
              <a:t> </a:t>
            </a:r>
            <a:r>
              <a:rPr lang="en-US" sz="3600" dirty="0" err="1">
                <a:solidFill>
                  <a:srgbClr val="7B070C"/>
                </a:solidFill>
                <a:latin typeface="Roboto Condensed"/>
              </a:rPr>
              <a:t>đất</a:t>
            </a:r>
            <a:r>
              <a:rPr lang="en-US" sz="3600" dirty="0">
                <a:solidFill>
                  <a:srgbClr val="7B070C"/>
                </a:solidFill>
                <a:latin typeface="Roboto Condensed"/>
              </a:rPr>
              <a:t> </a:t>
            </a:r>
            <a:r>
              <a:rPr lang="en-US" sz="3600" dirty="0" err="1">
                <a:solidFill>
                  <a:srgbClr val="7B070C"/>
                </a:solidFill>
                <a:latin typeface="Roboto Condensed"/>
              </a:rPr>
              <a:t>nước</a:t>
            </a:r>
            <a:r>
              <a:rPr lang="en-US" sz="3600" dirty="0">
                <a:solidFill>
                  <a:srgbClr val="7B070C"/>
                </a:solidFill>
                <a:latin typeface="Roboto Condensed"/>
              </a:rPr>
              <a:t>….</a:t>
            </a:r>
          </a:p>
        </p:txBody>
      </p:sp>
      <p:sp>
        <p:nvSpPr>
          <p:cNvPr id="11" name="Freeform 11"/>
          <p:cNvSpPr/>
          <p:nvPr/>
        </p:nvSpPr>
        <p:spPr>
          <a:xfrm>
            <a:off x="-669740" y="-41630"/>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sp>
        <p:nvSpPr>
          <p:cNvPr id="4" name="Freeform 4"/>
          <p:cNvSpPr/>
          <p:nvPr/>
        </p:nvSpPr>
        <p:spPr>
          <a:xfrm flipH="1">
            <a:off x="6200433" y="1210773"/>
            <a:ext cx="13695830" cy="9839371"/>
          </a:xfrm>
          <a:custGeom>
            <a:avLst/>
            <a:gdLst/>
            <a:ahLst/>
            <a:cxnLst/>
            <a:rect l="l" t="t" r="r" b="b"/>
            <a:pathLst>
              <a:path w="13695830" h="9839371">
                <a:moveTo>
                  <a:pt x="13695829" y="0"/>
                </a:moveTo>
                <a:lnTo>
                  <a:pt x="0" y="0"/>
                </a:lnTo>
                <a:lnTo>
                  <a:pt x="0" y="9839372"/>
                </a:lnTo>
                <a:lnTo>
                  <a:pt x="13695829" y="9839372"/>
                </a:lnTo>
                <a:lnTo>
                  <a:pt x="13695829" y="0"/>
                </a:lnTo>
                <a:close/>
              </a:path>
            </a:pathLst>
          </a:custGeom>
          <a:blipFill>
            <a:blip r:embed="rId3"/>
            <a:stretch>
              <a:fillRect/>
            </a:stretch>
          </a:blipFill>
        </p:spPr>
        <p:txBody>
          <a:bodyPr/>
          <a:lstStyle/>
          <a:p>
            <a:endParaRPr lang="en-US"/>
          </a:p>
        </p:txBody>
      </p:sp>
      <p:sp>
        <p:nvSpPr>
          <p:cNvPr id="5" name="Freeform 5"/>
          <p:cNvSpPr/>
          <p:nvPr/>
        </p:nvSpPr>
        <p:spPr>
          <a:xfrm rot="-169061">
            <a:off x="844220" y="2608508"/>
            <a:ext cx="12756478" cy="6679756"/>
          </a:xfrm>
          <a:custGeom>
            <a:avLst/>
            <a:gdLst/>
            <a:ahLst/>
            <a:cxnLst/>
            <a:rect l="l" t="t" r="r" b="b"/>
            <a:pathLst>
              <a:path w="12756478" h="6679756">
                <a:moveTo>
                  <a:pt x="0" y="0"/>
                </a:moveTo>
                <a:lnTo>
                  <a:pt x="12756479" y="0"/>
                </a:lnTo>
                <a:lnTo>
                  <a:pt x="12756479" y="6679756"/>
                </a:lnTo>
                <a:lnTo>
                  <a:pt x="0" y="66797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2270677" y="3830179"/>
            <a:ext cx="10267712" cy="2974903"/>
          </a:xfrm>
          <a:prstGeom prst="rect">
            <a:avLst/>
          </a:prstGeom>
        </p:spPr>
        <p:txBody>
          <a:bodyPr lIns="0" tIns="0" rIns="0" bIns="0" rtlCol="0" anchor="t">
            <a:spAutoFit/>
          </a:bodyPr>
          <a:lstStyle/>
          <a:p>
            <a:pPr marL="842016" lvl="1" indent="-421008" algn="just">
              <a:lnSpc>
                <a:spcPts val="5928"/>
              </a:lnSpc>
              <a:buFont typeface="Arial"/>
              <a:buChar char="•"/>
            </a:pPr>
            <a:r>
              <a:rPr lang="en-US" sz="3900">
                <a:solidFill>
                  <a:srgbClr val="532324"/>
                </a:solidFill>
                <a:latin typeface="Roboto Condensed"/>
              </a:rPr>
              <a:t>HS thảo luận theo cặp hoàn thành PHT 3</a:t>
            </a:r>
          </a:p>
          <a:p>
            <a:pPr marL="842016" lvl="1" indent="-421008" algn="just">
              <a:lnSpc>
                <a:spcPts val="5928"/>
              </a:lnSpc>
              <a:buFont typeface="Arial"/>
              <a:buChar char="•"/>
            </a:pPr>
            <a:r>
              <a:rPr lang="en-US" sz="3900">
                <a:solidFill>
                  <a:srgbClr val="532324"/>
                </a:solidFill>
                <a:latin typeface="Roboto Condensed"/>
              </a:rPr>
              <a:t>Chỉ ra đặc điểm của văn bản nghị luận trong văn bản </a:t>
            </a:r>
            <a:r>
              <a:rPr lang="en-US" sz="3900">
                <a:solidFill>
                  <a:srgbClr val="532324"/>
                </a:solidFill>
                <a:latin typeface="Roboto Condensed Italics"/>
              </a:rPr>
              <a:t>Hịch tướng sĩ</a:t>
            </a:r>
            <a:r>
              <a:rPr lang="en-US" sz="3900">
                <a:solidFill>
                  <a:srgbClr val="532324"/>
                </a:solidFill>
                <a:latin typeface="Roboto Condensed"/>
              </a:rPr>
              <a:t>  </a:t>
            </a:r>
          </a:p>
          <a:p>
            <a:pPr marL="842016" lvl="1" indent="-421008" algn="just">
              <a:lnSpc>
                <a:spcPts val="5928"/>
              </a:lnSpc>
              <a:buFont typeface="Arial"/>
              <a:buChar char="•"/>
            </a:pPr>
            <a:r>
              <a:rPr lang="en-US" sz="3900">
                <a:solidFill>
                  <a:srgbClr val="532324"/>
                </a:solidFill>
                <a:latin typeface="Roboto Condensed"/>
              </a:rPr>
              <a:t>Thời gian hoàn thành phiếu 5 phút</a:t>
            </a:r>
          </a:p>
        </p:txBody>
      </p:sp>
      <p:sp>
        <p:nvSpPr>
          <p:cNvPr id="7" name="TextBox 7"/>
          <p:cNvSpPr txBox="1"/>
          <p:nvPr/>
        </p:nvSpPr>
        <p:spPr>
          <a:xfrm>
            <a:off x="4465385" y="479013"/>
            <a:ext cx="5398541" cy="1454568"/>
          </a:xfrm>
          <a:prstGeom prst="rect">
            <a:avLst/>
          </a:prstGeom>
        </p:spPr>
        <p:txBody>
          <a:bodyPr lIns="0" tIns="0" rIns="0" bIns="0" rtlCol="0" anchor="t">
            <a:spAutoFit/>
          </a:bodyPr>
          <a:lstStyle/>
          <a:p>
            <a:pPr algn="just">
              <a:lnSpc>
                <a:spcPts val="12316"/>
              </a:lnSpc>
              <a:spcBef>
                <a:spcPct val="0"/>
              </a:spcBef>
            </a:pPr>
            <a:r>
              <a:rPr lang="en-US" sz="7244">
                <a:solidFill>
                  <a:srgbClr val="7B070C"/>
                </a:solidFill>
                <a:latin typeface="#9Slide07 SVNUT Triumph Press"/>
              </a:rPr>
              <a:t>4. Luyện tập</a:t>
            </a:r>
          </a:p>
        </p:txBody>
      </p:sp>
      <p:sp>
        <p:nvSpPr>
          <p:cNvPr id="8" name="Freeform 8"/>
          <p:cNvSpPr/>
          <p:nvPr/>
        </p:nvSpPr>
        <p:spPr>
          <a:xfrm>
            <a:off x="327732" y="729047"/>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169020" y="-208437"/>
            <a:ext cx="18880943" cy="10494133"/>
            <a:chOff x="0" y="0"/>
            <a:chExt cx="4972759" cy="2763887"/>
          </a:xfrm>
        </p:grpSpPr>
        <p:sp>
          <p:nvSpPr>
            <p:cNvPr id="5" name="Freeform 5"/>
            <p:cNvSpPr/>
            <p:nvPr/>
          </p:nvSpPr>
          <p:spPr>
            <a:xfrm>
              <a:off x="0" y="0"/>
              <a:ext cx="4972759" cy="2763887"/>
            </a:xfrm>
            <a:custGeom>
              <a:avLst/>
              <a:gdLst/>
              <a:ahLst/>
              <a:cxnLst/>
              <a:rect l="l" t="t" r="r" b="b"/>
              <a:pathLst>
                <a:path w="4972759" h="2763887">
                  <a:moveTo>
                    <a:pt x="13531" y="0"/>
                  </a:moveTo>
                  <a:lnTo>
                    <a:pt x="4959228" y="0"/>
                  </a:lnTo>
                  <a:cubicBezTo>
                    <a:pt x="4966701" y="0"/>
                    <a:pt x="4972759" y="6058"/>
                    <a:pt x="4972759" y="13531"/>
                  </a:cubicBezTo>
                  <a:lnTo>
                    <a:pt x="4972759" y="2750356"/>
                  </a:lnTo>
                  <a:cubicBezTo>
                    <a:pt x="4972759" y="2757829"/>
                    <a:pt x="4966701" y="2763887"/>
                    <a:pt x="4959228" y="2763887"/>
                  </a:cubicBezTo>
                  <a:lnTo>
                    <a:pt x="13531" y="2763887"/>
                  </a:lnTo>
                  <a:cubicBezTo>
                    <a:pt x="6058" y="2763887"/>
                    <a:pt x="0" y="2757829"/>
                    <a:pt x="0" y="2750356"/>
                  </a:cubicBezTo>
                  <a:lnTo>
                    <a:pt x="0" y="13531"/>
                  </a:lnTo>
                  <a:cubicBezTo>
                    <a:pt x="0" y="6058"/>
                    <a:pt x="6058" y="0"/>
                    <a:pt x="13531"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6" name="TextBox 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aphicFrame>
        <p:nvGraphicFramePr>
          <p:cNvPr id="7" name="Table 7"/>
          <p:cNvGraphicFramePr>
            <a:graphicFrameLocks noGrp="1"/>
          </p:cNvGraphicFramePr>
          <p:nvPr/>
        </p:nvGraphicFramePr>
        <p:xfrm>
          <a:off x="63726" y="57055"/>
          <a:ext cx="18160549" cy="10673500"/>
        </p:xfrm>
        <a:graphic>
          <a:graphicData uri="http://schemas.openxmlformats.org/drawingml/2006/table">
            <a:tbl>
              <a:tblPr/>
              <a:tblGrid>
                <a:gridCol w="3463731">
                  <a:extLst>
                    <a:ext uri="{9D8B030D-6E8A-4147-A177-3AD203B41FA5}">
                      <a16:colId xmlns:a16="http://schemas.microsoft.com/office/drawing/2014/main" val="20000"/>
                    </a:ext>
                  </a:extLst>
                </a:gridCol>
                <a:gridCol w="14696818">
                  <a:extLst>
                    <a:ext uri="{9D8B030D-6E8A-4147-A177-3AD203B41FA5}">
                      <a16:colId xmlns:a16="http://schemas.microsoft.com/office/drawing/2014/main" val="20001"/>
                    </a:ext>
                  </a:extLst>
                </a:gridCol>
              </a:tblGrid>
              <a:tr h="942313">
                <a:tc>
                  <a:txBody>
                    <a:bodyPr/>
                    <a:lstStyle/>
                    <a:p>
                      <a:pPr algn="ctr">
                        <a:lnSpc>
                          <a:spcPts val="4199"/>
                        </a:lnSpc>
                        <a:defRPr/>
                      </a:pPr>
                      <a:r>
                        <a:rPr lang="en-US" sz="2999">
                          <a:solidFill>
                            <a:srgbClr val="7B070C"/>
                          </a:solidFill>
                          <a:latin typeface="Roboto Condensed Bold"/>
                        </a:rPr>
                        <a:t>Đặc điểm của VBNL</a:t>
                      </a:r>
                      <a:endParaRPr lang="en-US" sz="1100"/>
                    </a:p>
                  </a:txBody>
                  <a:tcPr marL="38100" marR="38100" marT="38100" marB="381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ctr">
                        <a:lnSpc>
                          <a:spcPts val="4199"/>
                        </a:lnSpc>
                        <a:defRPr/>
                      </a:pPr>
                      <a:r>
                        <a:rPr lang="en-US" sz="2999">
                          <a:solidFill>
                            <a:srgbClr val="7B070C"/>
                          </a:solidFill>
                          <a:latin typeface="Roboto Condensed Bold"/>
                        </a:rPr>
                        <a:t>Biểu hiện trong văn bản </a:t>
                      </a:r>
                      <a:r>
                        <a:rPr lang="en-US" sz="2999">
                          <a:solidFill>
                            <a:srgbClr val="7B070C"/>
                          </a:solidFill>
                          <a:latin typeface="Roboto Condensed Bold Italics"/>
                        </a:rPr>
                        <a:t>Hịch tướng sĩ</a:t>
                      </a:r>
                      <a:endParaRPr lang="en-US" sz="1100"/>
                    </a:p>
                  </a:txBody>
                  <a:tcPr marL="38100" marR="38100" marT="38100" marB="381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0"/>
                  </a:ext>
                </a:extLst>
              </a:tr>
              <a:tr h="640461">
                <a:tc>
                  <a:txBody>
                    <a:bodyPr/>
                    <a:lstStyle/>
                    <a:p>
                      <a:pPr algn="ctr">
                        <a:lnSpc>
                          <a:spcPts val="3779"/>
                        </a:lnSpc>
                        <a:defRPr/>
                      </a:pPr>
                      <a:r>
                        <a:rPr lang="en-US" sz="2699">
                          <a:solidFill>
                            <a:srgbClr val="532324"/>
                          </a:solidFill>
                          <a:latin typeface="Roboto Condensed Bold"/>
                        </a:rPr>
                        <a:t>Luận đề</a:t>
                      </a:r>
                      <a:endParaRPr lang="en-US" sz="1100"/>
                    </a:p>
                  </a:txBody>
                  <a:tcPr marL="38100" marR="38100" marT="38100" marB="381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just">
                        <a:lnSpc>
                          <a:spcPts val="3779"/>
                        </a:lnSpc>
                        <a:defRPr/>
                      </a:pPr>
                      <a:r>
                        <a:rPr lang="en-US" sz="2699">
                          <a:solidFill>
                            <a:srgbClr val="532324"/>
                          </a:solidFill>
                          <a:latin typeface="Roboto Condensed"/>
                        </a:rPr>
                        <a:t>Khích lệ tinh thần chiến đấu của các tướng sĩ.</a:t>
                      </a:r>
                      <a:endParaRPr lang="en-US" sz="1100"/>
                    </a:p>
                  </a:txBody>
                  <a:tcPr marL="38100" marR="38100" marT="38100" marB="381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1"/>
                  </a:ext>
                </a:extLst>
              </a:tr>
              <a:tr h="2074330">
                <a:tc>
                  <a:txBody>
                    <a:bodyPr/>
                    <a:lstStyle/>
                    <a:p>
                      <a:pPr algn="ctr">
                        <a:lnSpc>
                          <a:spcPts val="3779"/>
                        </a:lnSpc>
                        <a:defRPr/>
                      </a:pPr>
                      <a:r>
                        <a:rPr lang="en-US" sz="2699">
                          <a:solidFill>
                            <a:srgbClr val="532324"/>
                          </a:solidFill>
                          <a:latin typeface="Roboto Condensed Bold"/>
                        </a:rPr>
                        <a:t>Luận điểm</a:t>
                      </a:r>
                      <a:endParaRPr lang="en-US" sz="1100"/>
                    </a:p>
                  </a:txBody>
                  <a:tcPr marL="38100" marR="38100" marT="38100" marB="381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marL="582925" lvl="1" indent="-291463" algn="just">
                        <a:lnSpc>
                          <a:spcPts val="3779"/>
                        </a:lnSpc>
                        <a:buFont typeface="Arial"/>
                        <a:buChar char="•"/>
                        <a:defRPr/>
                      </a:pPr>
                      <a:r>
                        <a:rPr lang="en-US" sz="2699">
                          <a:solidFill>
                            <a:srgbClr val="532324"/>
                          </a:solidFill>
                          <a:latin typeface="Roboto Condensed"/>
                        </a:rPr>
                        <a:t>Các tấm gương trung thần nghĩa sĩ trong lịch sử hết lòng vì chủ tướng. </a:t>
                      </a:r>
                      <a:endParaRPr lang="en-US" sz="1100"/>
                    </a:p>
                    <a:p>
                      <a:pPr marL="582925" lvl="1" indent="-291463" algn="just">
                        <a:lnSpc>
                          <a:spcPts val="3779"/>
                        </a:lnSpc>
                        <a:buFont typeface="Arial"/>
                        <a:buChar char="•"/>
                      </a:pPr>
                      <a:r>
                        <a:rPr lang="en-US" sz="2699">
                          <a:solidFill>
                            <a:srgbClr val="532324"/>
                          </a:solidFill>
                          <a:latin typeface="Roboto Condensed"/>
                        </a:rPr>
                        <a:t>Tội ác tày trời của quân giặc khơi dậy lòng căm thù sôi sục.</a:t>
                      </a:r>
                    </a:p>
                    <a:p>
                      <a:pPr marL="582925" lvl="1" indent="-291463" algn="just">
                        <a:lnSpc>
                          <a:spcPts val="3779"/>
                        </a:lnSpc>
                        <a:buFont typeface="Arial"/>
                        <a:buChar char="•"/>
                      </a:pPr>
                      <a:r>
                        <a:rPr lang="en-US" sz="2699">
                          <a:solidFill>
                            <a:srgbClr val="532324"/>
                          </a:solidFill>
                          <a:latin typeface="Roboto Condensed"/>
                        </a:rPr>
                        <a:t>Chủ tướng giãi bày mối ân tình chủ tướng và những sai lạc trong hàng ngũ tướng sĩ.</a:t>
                      </a:r>
                    </a:p>
                    <a:p>
                      <a:pPr marL="582925" lvl="1" indent="-291463" algn="just">
                        <a:lnSpc>
                          <a:spcPts val="3779"/>
                        </a:lnSpc>
                        <a:buFont typeface="Arial"/>
                        <a:buChar char="•"/>
                      </a:pPr>
                      <a:r>
                        <a:rPr lang="en-US" sz="2699">
                          <a:solidFill>
                            <a:srgbClr val="532324"/>
                          </a:solidFill>
                          <a:latin typeface="Roboto Condensed"/>
                        </a:rPr>
                        <a:t>Chủ tướng nêu ra việc phải làm, khích lệ nghĩa khí tướng sĩ.</a:t>
                      </a:r>
                    </a:p>
                  </a:txBody>
                  <a:tcPr marL="38100" marR="38100" marT="38100" marB="381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2"/>
                  </a:ext>
                </a:extLst>
              </a:tr>
              <a:tr h="4942066">
                <a:tc>
                  <a:txBody>
                    <a:bodyPr/>
                    <a:lstStyle/>
                    <a:p>
                      <a:pPr algn="ctr">
                        <a:lnSpc>
                          <a:spcPts val="3779"/>
                        </a:lnSpc>
                        <a:defRPr/>
                      </a:pPr>
                      <a:r>
                        <a:rPr lang="en-US" sz="2699">
                          <a:solidFill>
                            <a:srgbClr val="532324"/>
                          </a:solidFill>
                          <a:latin typeface="Roboto Condensed Bold"/>
                        </a:rPr>
                        <a:t>Lí lẽ và bằng chứng</a:t>
                      </a:r>
                      <a:endParaRPr lang="en-US" sz="1100"/>
                    </a:p>
                  </a:txBody>
                  <a:tcPr marL="38100" marR="38100" marT="38100" marB="38100" anchor="ctr">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marL="582925" lvl="1" indent="-291463" algn="just">
                        <a:lnSpc>
                          <a:spcPts val="3779"/>
                        </a:lnSpc>
                        <a:buFont typeface="Arial"/>
                        <a:buChar char="•"/>
                        <a:defRPr/>
                      </a:pPr>
                      <a:r>
                        <a:rPr lang="en-US" sz="2699">
                          <a:solidFill>
                            <a:srgbClr val="532324"/>
                          </a:solidFill>
                          <a:latin typeface="Roboto Condensed"/>
                        </a:rPr>
                        <a:t>Những tấm gương trung thần nghĩa sĩ: Kỷ Tín, Do Vu, Dự Nhượng, Kính Đức, Cảo Khanh, Vương Công Kiên, Nguyễn Văn Lập, Cốt Đãi Ngột Lang, Xích Tu Tư.</a:t>
                      </a:r>
                      <a:endParaRPr lang="en-US" sz="1100"/>
                    </a:p>
                    <a:p>
                      <a:pPr marL="582925" lvl="1" indent="-291463" algn="just">
                        <a:lnSpc>
                          <a:spcPts val="3779"/>
                        </a:lnSpc>
                        <a:buFont typeface="Arial"/>
                        <a:buChar char="•"/>
                      </a:pPr>
                      <a:r>
                        <a:rPr lang="en-US" sz="2699">
                          <a:solidFill>
                            <a:srgbClr val="532324"/>
                          </a:solidFill>
                          <a:latin typeface="Roboto Condensed"/>
                        </a:rPr>
                        <a:t>Sự ngang ngược, tàn ác, tham lam của quân giặc: đi lại nghênh ngang, sỉ mắng triều đình, đòi ngọc lụa,...</a:t>
                      </a:r>
                    </a:p>
                    <a:p>
                      <a:pPr marL="582925" lvl="1" indent="-291463" algn="just">
                        <a:lnSpc>
                          <a:spcPts val="3779"/>
                        </a:lnSpc>
                        <a:buFont typeface="Arial"/>
                        <a:buChar char="•"/>
                      </a:pPr>
                      <a:r>
                        <a:rPr lang="en-US" sz="2699">
                          <a:solidFill>
                            <a:srgbClr val="532324"/>
                          </a:solidFill>
                          <a:latin typeface="Roboto Condensed"/>
                        </a:rPr>
                        <a:t>Nỗi lòng đau khổ, uất hận của Trần Quốc Tuấn: ruột đau như căt, nước mắt đầm đìa,....</a:t>
                      </a:r>
                    </a:p>
                    <a:p>
                      <a:pPr marL="582925" lvl="1" indent="-291463" algn="just">
                        <a:lnSpc>
                          <a:spcPts val="3779"/>
                        </a:lnSpc>
                        <a:buFont typeface="Arial"/>
                        <a:buChar char="•"/>
                      </a:pPr>
                      <a:r>
                        <a:rPr lang="en-US" sz="2699">
                          <a:solidFill>
                            <a:srgbClr val="532324"/>
                          </a:solidFill>
                          <a:latin typeface="Roboto Condensed"/>
                        </a:rPr>
                        <a:t>Ân tình chủ tướng: Không có mặc thì ta cho áo…..vui cười</a:t>
                      </a:r>
                    </a:p>
                    <a:p>
                      <a:pPr marL="582925" lvl="1" indent="-291463" algn="just">
                        <a:lnSpc>
                          <a:spcPts val="3779"/>
                        </a:lnSpc>
                        <a:buFont typeface="Arial"/>
                        <a:buChar char="•"/>
                      </a:pPr>
                      <a:r>
                        <a:rPr lang="en-US" sz="2699">
                          <a:solidFill>
                            <a:srgbClr val="532324"/>
                          </a:solidFill>
                          <a:latin typeface="Roboto Condensed"/>
                        </a:rPr>
                        <a:t>Phê phán hành động hưởng lạc, thái độ bàng quan trước vận mệnh đất nước: Nếu có giặc Mông Cổ tràn sang, thì cựa gà trống không thể đâm thủng áo giáp … tiếng hát không thể làm cho giặc điếc tai,...</a:t>
                      </a:r>
                    </a:p>
                    <a:p>
                      <a:pPr marL="582925" lvl="1" indent="-291463" algn="just">
                        <a:lnSpc>
                          <a:spcPts val="3779"/>
                        </a:lnSpc>
                        <a:buFont typeface="Arial"/>
                        <a:buChar char="•"/>
                      </a:pPr>
                      <a:r>
                        <a:rPr lang="en-US" sz="2699">
                          <a:solidFill>
                            <a:srgbClr val="532324"/>
                          </a:solidFill>
                          <a:latin typeface="Roboto Condensed"/>
                        </a:rPr>
                        <a:t>Phải biết lo xa, nêu cao cảnh giác, tăng cường luyện tập, học tập: luyện theo Binh thư yếu lược để đánh thắng giặc mới được coi là phải đạo thần chủ, còn nếu khinh bỏ sách này thì là kẻ nghịch thù.</a:t>
                      </a:r>
                    </a:p>
                  </a:txBody>
                  <a:tcPr marL="38100" marR="38100" marT="38100" marB="381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3"/>
                  </a:ext>
                </a:extLst>
              </a:tr>
              <a:tr h="2074330">
                <a:tc>
                  <a:txBody>
                    <a:bodyPr/>
                    <a:lstStyle/>
                    <a:p>
                      <a:pPr algn="ctr">
                        <a:lnSpc>
                          <a:spcPts val="3779"/>
                        </a:lnSpc>
                        <a:defRPr/>
                      </a:pPr>
                      <a:r>
                        <a:rPr lang="en-US" sz="2699">
                          <a:solidFill>
                            <a:srgbClr val="532324"/>
                          </a:solidFill>
                          <a:latin typeface="Roboto Condensed Bold"/>
                        </a:rPr>
                        <a:t>Mối liên hệ giữa luận đề, luận điểm, lí lẽ và </a:t>
                      </a:r>
                      <a:endParaRPr lang="en-US" sz="1100"/>
                    </a:p>
                    <a:p>
                      <a:pPr algn="ctr">
                        <a:lnSpc>
                          <a:spcPts val="3779"/>
                        </a:lnSpc>
                      </a:pPr>
                      <a:r>
                        <a:rPr lang="en-US" sz="2699">
                          <a:solidFill>
                            <a:srgbClr val="532324"/>
                          </a:solidFill>
                          <a:latin typeface="Roboto Condensed Bold"/>
                        </a:rPr>
                        <a:t>bằng chứng</a:t>
                      </a:r>
                    </a:p>
                  </a:txBody>
                  <a:tcPr marL="38100" marR="38100" marT="38100" marB="381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tc>
                  <a:txBody>
                    <a:bodyPr/>
                    <a:lstStyle/>
                    <a:p>
                      <a:pPr algn="just">
                        <a:lnSpc>
                          <a:spcPts val="3779"/>
                        </a:lnSpc>
                        <a:defRPr/>
                      </a:pPr>
                      <a:r>
                        <a:rPr lang="en-US" sz="2699">
                          <a:solidFill>
                            <a:srgbClr val="532324"/>
                          </a:solidFill>
                          <a:latin typeface="Roboto Condensed"/>
                        </a:rPr>
                        <a:t>Các luận điểm liên kết chặt chẽ với nhau, rành mạch, không trùng lặp. Khích lệ từ ý chí lập công danh, lòng tự trọng cá nhân, tự tôn dân tộc đến lòng căm thù giặc, tinh thần trung quân ái quốc, nghĩa tình cốt nhục... để cuối cùng khích lệ lòng yêu nước bất khuất, quyết chiến quyết thắng kẻ thù xâm lược.</a:t>
                      </a:r>
                      <a:endParaRPr lang="en-US" sz="1100"/>
                    </a:p>
                    <a:p>
                      <a:pPr algn="just">
                        <a:lnSpc>
                          <a:spcPts val="3779"/>
                        </a:lnSpc>
                      </a:pPr>
                      <a:endParaRPr lang="en-US" sz="1100"/>
                    </a:p>
                  </a:txBody>
                  <a:tcPr marL="38100" marR="38100" marT="38100" marB="38100">
                    <a:lnL w="38100" cap="flat" cmpd="sng" algn="ctr">
                      <a:solidFill>
                        <a:srgbClr val="C78E5F"/>
                      </a:solidFill>
                      <a:prstDash val="solid"/>
                      <a:round/>
                      <a:headEnd type="none" w="med" len="med"/>
                      <a:tailEnd type="none" w="med" len="med"/>
                    </a:lnL>
                    <a:lnR w="38100" cap="flat" cmpd="sng" algn="ctr">
                      <a:solidFill>
                        <a:srgbClr val="C78E5F"/>
                      </a:solidFill>
                      <a:prstDash val="solid"/>
                      <a:round/>
                      <a:headEnd type="none" w="med" len="med"/>
                      <a:tailEnd type="none" w="med" len="med"/>
                    </a:lnR>
                    <a:lnT w="38100" cap="flat" cmpd="sng" algn="ctr">
                      <a:solidFill>
                        <a:srgbClr val="C78E5F"/>
                      </a:solidFill>
                      <a:prstDash val="solid"/>
                      <a:round/>
                      <a:headEnd type="none" w="med" len="med"/>
                      <a:tailEnd type="none" w="med" len="med"/>
                    </a:lnT>
                    <a:lnB w="38100" cap="flat" cmpd="sng" algn="ctr">
                      <a:solidFill>
                        <a:srgbClr val="C78E5F"/>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sp>
        <p:nvSpPr>
          <p:cNvPr id="4" name="Freeform 4"/>
          <p:cNvSpPr/>
          <p:nvPr/>
        </p:nvSpPr>
        <p:spPr>
          <a:xfrm flipH="1">
            <a:off x="5898250" y="964115"/>
            <a:ext cx="13695830" cy="9839371"/>
          </a:xfrm>
          <a:custGeom>
            <a:avLst/>
            <a:gdLst/>
            <a:ahLst/>
            <a:cxnLst/>
            <a:rect l="l" t="t" r="r" b="b"/>
            <a:pathLst>
              <a:path w="13695830" h="9839371">
                <a:moveTo>
                  <a:pt x="13695830" y="0"/>
                </a:moveTo>
                <a:lnTo>
                  <a:pt x="0" y="0"/>
                </a:lnTo>
                <a:lnTo>
                  <a:pt x="0" y="9839371"/>
                </a:lnTo>
                <a:lnTo>
                  <a:pt x="13695830" y="9839371"/>
                </a:lnTo>
                <a:lnTo>
                  <a:pt x="13695830" y="0"/>
                </a:lnTo>
                <a:close/>
              </a:path>
            </a:pathLst>
          </a:custGeom>
          <a:blipFill>
            <a:blip r:embed="rId3"/>
            <a:stretch>
              <a:fillRect/>
            </a:stretch>
          </a:blipFill>
        </p:spPr>
        <p:txBody>
          <a:bodyPr/>
          <a:lstStyle/>
          <a:p>
            <a:endParaRPr lang="en-US"/>
          </a:p>
        </p:txBody>
      </p:sp>
      <p:sp>
        <p:nvSpPr>
          <p:cNvPr id="5" name="Freeform 5"/>
          <p:cNvSpPr/>
          <p:nvPr/>
        </p:nvSpPr>
        <p:spPr>
          <a:xfrm>
            <a:off x="1174358" y="3109013"/>
            <a:ext cx="11517010" cy="6030725"/>
          </a:xfrm>
          <a:custGeom>
            <a:avLst/>
            <a:gdLst/>
            <a:ahLst/>
            <a:cxnLst/>
            <a:rect l="l" t="t" r="r" b="b"/>
            <a:pathLst>
              <a:path w="11517010" h="6030725">
                <a:moveTo>
                  <a:pt x="0" y="0"/>
                </a:moveTo>
                <a:lnTo>
                  <a:pt x="11517011" y="0"/>
                </a:lnTo>
                <a:lnTo>
                  <a:pt x="11517011" y="6030725"/>
                </a:lnTo>
                <a:lnTo>
                  <a:pt x="0" y="60307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2416835" y="4537710"/>
            <a:ext cx="9466590" cy="1706243"/>
          </a:xfrm>
          <a:prstGeom prst="rect">
            <a:avLst/>
          </a:prstGeom>
        </p:spPr>
        <p:txBody>
          <a:bodyPr lIns="0" tIns="0" rIns="0" bIns="0" rtlCol="0" anchor="t">
            <a:spAutoFit/>
          </a:bodyPr>
          <a:lstStyle/>
          <a:p>
            <a:pPr algn="ctr">
              <a:lnSpc>
                <a:spcPts val="7040"/>
              </a:lnSpc>
            </a:pPr>
            <a:r>
              <a:rPr lang="en-US" sz="4000">
                <a:solidFill>
                  <a:srgbClr val="532324"/>
                </a:solidFill>
                <a:latin typeface="Roboto Condensed"/>
              </a:rPr>
              <a:t>Từ bài </a:t>
            </a:r>
            <a:r>
              <a:rPr lang="en-US" sz="4000">
                <a:solidFill>
                  <a:srgbClr val="532324"/>
                </a:solidFill>
                <a:latin typeface="Roboto Condensed Italics"/>
              </a:rPr>
              <a:t>Hịch tướng sĩ</a:t>
            </a:r>
            <a:r>
              <a:rPr lang="en-US" sz="4000">
                <a:solidFill>
                  <a:srgbClr val="532324"/>
                </a:solidFill>
                <a:latin typeface="Roboto Condensed"/>
              </a:rPr>
              <a:t>, em rút ra được bài học gì cho bản thân khi viết một bài văn nghị luận?</a:t>
            </a:r>
          </a:p>
        </p:txBody>
      </p:sp>
      <p:sp>
        <p:nvSpPr>
          <p:cNvPr id="7" name="TextBox 7"/>
          <p:cNvSpPr txBox="1"/>
          <p:nvPr/>
        </p:nvSpPr>
        <p:spPr>
          <a:xfrm>
            <a:off x="4593556" y="602165"/>
            <a:ext cx="6760244" cy="1484204"/>
          </a:xfrm>
          <a:prstGeom prst="rect">
            <a:avLst/>
          </a:prstGeom>
        </p:spPr>
        <p:txBody>
          <a:bodyPr wrap="square" lIns="0" tIns="0" rIns="0" bIns="0" rtlCol="0" anchor="t">
            <a:spAutoFit/>
          </a:bodyPr>
          <a:lstStyle/>
          <a:p>
            <a:pPr algn="just">
              <a:lnSpc>
                <a:spcPts val="12650"/>
              </a:lnSpc>
              <a:spcBef>
                <a:spcPct val="0"/>
              </a:spcBef>
            </a:pPr>
            <a:r>
              <a:rPr lang="en-US" sz="7441" dirty="0">
                <a:solidFill>
                  <a:srgbClr val="7B070C"/>
                </a:solidFill>
                <a:latin typeface="#9Slide07 SVNUT Triumph Press"/>
              </a:rPr>
              <a:t>4. </a:t>
            </a:r>
            <a:r>
              <a:rPr lang="en-US" sz="7441" dirty="0" err="1">
                <a:solidFill>
                  <a:srgbClr val="7B070C"/>
                </a:solidFill>
                <a:latin typeface="#9Slide07 SVNUT Triumph Press"/>
              </a:rPr>
              <a:t>Luyện</a:t>
            </a:r>
            <a:r>
              <a:rPr lang="en-US" sz="7441" dirty="0">
                <a:solidFill>
                  <a:srgbClr val="7B070C"/>
                </a:solidFill>
                <a:latin typeface="#9Slide07 SVNUT Triumph Press"/>
              </a:rPr>
              <a:t> </a:t>
            </a:r>
            <a:r>
              <a:rPr lang="en-US" sz="7441" dirty="0" err="1">
                <a:solidFill>
                  <a:srgbClr val="7B070C"/>
                </a:solidFill>
                <a:latin typeface="#9Slide07 SVNUT Triumph Press"/>
              </a:rPr>
              <a:t>tập</a:t>
            </a:r>
            <a:endParaRPr lang="en-US" sz="7441" dirty="0">
              <a:solidFill>
                <a:srgbClr val="7B070C"/>
              </a:solidFill>
              <a:latin typeface="#9Slide07 SVNUT Triumph Press"/>
            </a:endParaRPr>
          </a:p>
        </p:txBody>
      </p:sp>
      <p:sp>
        <p:nvSpPr>
          <p:cNvPr id="8" name="Freeform 8"/>
          <p:cNvSpPr/>
          <p:nvPr/>
        </p:nvSpPr>
        <p:spPr>
          <a:xfrm>
            <a:off x="163866" y="429393"/>
            <a:ext cx="3657600" cy="1504188"/>
          </a:xfrm>
          <a:custGeom>
            <a:avLst/>
            <a:gdLst/>
            <a:ahLst/>
            <a:cxnLst/>
            <a:rect l="l" t="t" r="r" b="b"/>
            <a:pathLst>
              <a:path w="3657600" h="1504188">
                <a:moveTo>
                  <a:pt x="0" y="0"/>
                </a:moveTo>
                <a:lnTo>
                  <a:pt x="3657600" y="0"/>
                </a:lnTo>
                <a:lnTo>
                  <a:pt x="3657600" y="1504188"/>
                </a:lnTo>
                <a:lnTo>
                  <a:pt x="0" y="1504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sp>
        <p:nvSpPr>
          <p:cNvPr id="4" name="Freeform 4"/>
          <p:cNvSpPr/>
          <p:nvPr/>
        </p:nvSpPr>
        <p:spPr>
          <a:xfrm>
            <a:off x="2685565" y="1384134"/>
            <a:ext cx="11642624" cy="1311622"/>
          </a:xfrm>
          <a:custGeom>
            <a:avLst/>
            <a:gdLst/>
            <a:ahLst/>
            <a:cxnLst/>
            <a:rect l="l" t="t" r="r" b="b"/>
            <a:pathLst>
              <a:path w="11642624" h="1311622">
                <a:moveTo>
                  <a:pt x="0" y="0"/>
                </a:moveTo>
                <a:lnTo>
                  <a:pt x="11642624" y="0"/>
                </a:lnTo>
                <a:lnTo>
                  <a:pt x="11642624" y="1311622"/>
                </a:lnTo>
                <a:lnTo>
                  <a:pt x="0" y="1311622"/>
                </a:lnTo>
                <a:lnTo>
                  <a:pt x="0" y="0"/>
                </a:lnTo>
                <a:close/>
              </a:path>
            </a:pathLst>
          </a:custGeom>
          <a:blipFill>
            <a:blip r:embed="rId3">
              <a:extLst>
                <a:ext uri="{96DAC541-7B7A-43D3-8B79-37D633B846F1}">
                  <asvg:svgBlip xmlns:asvg="http://schemas.microsoft.com/office/drawing/2016/SVG/main" r:embed="rId4"/>
                </a:ext>
              </a:extLst>
            </a:blip>
            <a:stretch>
              <a:fillRect b="-45352"/>
            </a:stretch>
          </a:blipFill>
        </p:spPr>
        <p:txBody>
          <a:bodyPr/>
          <a:lstStyle/>
          <a:p>
            <a:endParaRPr lang="en-US"/>
          </a:p>
        </p:txBody>
      </p:sp>
      <p:sp>
        <p:nvSpPr>
          <p:cNvPr id="5" name="TextBox 5"/>
          <p:cNvSpPr txBox="1"/>
          <p:nvPr/>
        </p:nvSpPr>
        <p:spPr>
          <a:xfrm>
            <a:off x="4449293" y="1555771"/>
            <a:ext cx="10396081" cy="863574"/>
          </a:xfrm>
          <a:prstGeom prst="rect">
            <a:avLst/>
          </a:prstGeom>
        </p:spPr>
        <p:txBody>
          <a:bodyPr lIns="0" tIns="0" rIns="0" bIns="0" rtlCol="0" anchor="t">
            <a:spAutoFit/>
          </a:bodyPr>
          <a:lstStyle/>
          <a:p>
            <a:pPr algn="just">
              <a:lnSpc>
                <a:spcPts val="6999"/>
              </a:lnSpc>
            </a:pPr>
            <a:r>
              <a:rPr lang="en-US" sz="4999">
                <a:solidFill>
                  <a:srgbClr val="532324"/>
                </a:solidFill>
                <a:latin typeface="Dancing Script Bold"/>
              </a:rPr>
              <a:t> Lưu ý khi viết bài văn nghị luận:</a:t>
            </a:r>
          </a:p>
        </p:txBody>
      </p:sp>
      <p:grpSp>
        <p:nvGrpSpPr>
          <p:cNvPr id="6" name="Group 6"/>
          <p:cNvGrpSpPr/>
          <p:nvPr/>
        </p:nvGrpSpPr>
        <p:grpSpPr>
          <a:xfrm>
            <a:off x="1029743" y="3565602"/>
            <a:ext cx="3513974" cy="6189421"/>
            <a:chOff x="0" y="0"/>
            <a:chExt cx="925491" cy="1630136"/>
          </a:xfrm>
        </p:grpSpPr>
        <p:sp>
          <p:nvSpPr>
            <p:cNvPr id="7" name="Freeform 7"/>
            <p:cNvSpPr/>
            <p:nvPr/>
          </p:nvSpPr>
          <p:spPr>
            <a:xfrm>
              <a:off x="0" y="0"/>
              <a:ext cx="925491" cy="1630136"/>
            </a:xfrm>
            <a:custGeom>
              <a:avLst/>
              <a:gdLst/>
              <a:ahLst/>
              <a:cxnLst/>
              <a:rect l="l" t="t" r="r" b="b"/>
              <a:pathLst>
                <a:path w="925491" h="1630136">
                  <a:moveTo>
                    <a:pt x="72705" y="0"/>
                  </a:moveTo>
                  <a:lnTo>
                    <a:pt x="852786" y="0"/>
                  </a:lnTo>
                  <a:cubicBezTo>
                    <a:pt x="892940" y="0"/>
                    <a:pt x="925491" y="32551"/>
                    <a:pt x="925491" y="72705"/>
                  </a:cubicBezTo>
                  <a:lnTo>
                    <a:pt x="925491" y="1557431"/>
                  </a:lnTo>
                  <a:cubicBezTo>
                    <a:pt x="925491" y="1597584"/>
                    <a:pt x="892940" y="1630136"/>
                    <a:pt x="852786" y="1630136"/>
                  </a:cubicBezTo>
                  <a:lnTo>
                    <a:pt x="72705" y="1630136"/>
                  </a:lnTo>
                  <a:cubicBezTo>
                    <a:pt x="32551" y="1630136"/>
                    <a:pt x="0" y="1597584"/>
                    <a:pt x="0" y="1557431"/>
                  </a:cubicBezTo>
                  <a:lnTo>
                    <a:pt x="0" y="72705"/>
                  </a:lnTo>
                  <a:cubicBezTo>
                    <a:pt x="0" y="32551"/>
                    <a:pt x="32551" y="0"/>
                    <a:pt x="72705"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9" name="TextBox 9"/>
          <p:cNvSpPr txBox="1"/>
          <p:nvPr/>
        </p:nvSpPr>
        <p:spPr>
          <a:xfrm>
            <a:off x="1293749" y="3814729"/>
            <a:ext cx="2985962" cy="6188075"/>
          </a:xfrm>
          <a:prstGeom prst="rect">
            <a:avLst/>
          </a:prstGeom>
        </p:spPr>
        <p:txBody>
          <a:bodyPr lIns="0" tIns="0" rIns="0" bIns="0" rtlCol="0" anchor="t">
            <a:spAutoFit/>
          </a:bodyPr>
          <a:lstStyle/>
          <a:p>
            <a:pPr algn="just">
              <a:lnSpc>
                <a:spcPts val="4900"/>
              </a:lnSpc>
            </a:pPr>
            <a:r>
              <a:rPr lang="en-US" sz="3500" dirty="0" err="1">
                <a:solidFill>
                  <a:srgbClr val="7B070C"/>
                </a:solidFill>
                <a:latin typeface="Roboto Condensed"/>
              </a:rPr>
              <a:t>Trình</a:t>
            </a:r>
            <a:r>
              <a:rPr lang="en-US" sz="3500" dirty="0">
                <a:solidFill>
                  <a:srgbClr val="7B070C"/>
                </a:solidFill>
                <a:latin typeface="Roboto Condensed"/>
              </a:rPr>
              <a:t> </a:t>
            </a:r>
            <a:r>
              <a:rPr lang="en-US" sz="3500" dirty="0" err="1">
                <a:solidFill>
                  <a:srgbClr val="7B070C"/>
                </a:solidFill>
                <a:latin typeface="Roboto Condensed"/>
              </a:rPr>
              <a:t>bày</a:t>
            </a:r>
            <a:r>
              <a:rPr lang="en-US" sz="3500" dirty="0">
                <a:solidFill>
                  <a:srgbClr val="7B070C"/>
                </a:solidFill>
                <a:latin typeface="Roboto Condensed"/>
              </a:rPr>
              <a:t> </a:t>
            </a:r>
            <a:r>
              <a:rPr lang="en-US" sz="3500" dirty="0" err="1">
                <a:solidFill>
                  <a:srgbClr val="7B070C"/>
                </a:solidFill>
                <a:latin typeface="Roboto Condensed"/>
              </a:rPr>
              <a:t>bố</a:t>
            </a:r>
            <a:r>
              <a:rPr lang="en-US" sz="3500" dirty="0">
                <a:solidFill>
                  <a:srgbClr val="7B070C"/>
                </a:solidFill>
                <a:latin typeface="Roboto Condensed"/>
              </a:rPr>
              <a:t> </a:t>
            </a:r>
            <a:r>
              <a:rPr lang="en-US" sz="3500" dirty="0" err="1">
                <a:solidFill>
                  <a:srgbClr val="7B070C"/>
                </a:solidFill>
                <a:latin typeface="Roboto Condensed"/>
              </a:rPr>
              <a:t>cục</a:t>
            </a:r>
            <a:r>
              <a:rPr lang="en-US" sz="3500" dirty="0">
                <a:solidFill>
                  <a:srgbClr val="7B070C"/>
                </a:solidFill>
                <a:latin typeface="Roboto Condensed"/>
              </a:rPr>
              <a:t> </a:t>
            </a:r>
            <a:r>
              <a:rPr lang="en-US" sz="3500" dirty="0" err="1">
                <a:solidFill>
                  <a:srgbClr val="7B070C"/>
                </a:solidFill>
                <a:latin typeface="Roboto Condensed"/>
              </a:rPr>
              <a:t>rõ</a:t>
            </a:r>
            <a:r>
              <a:rPr lang="en-US" sz="3500" dirty="0">
                <a:solidFill>
                  <a:srgbClr val="7B070C"/>
                </a:solidFill>
                <a:latin typeface="Roboto Condensed"/>
              </a:rPr>
              <a:t> </a:t>
            </a:r>
            <a:r>
              <a:rPr lang="en-US" sz="3500" dirty="0" err="1">
                <a:solidFill>
                  <a:srgbClr val="7B070C"/>
                </a:solidFill>
                <a:latin typeface="Roboto Condensed"/>
              </a:rPr>
              <a:t>ràng</a:t>
            </a:r>
            <a:r>
              <a:rPr lang="en-US" sz="3500" dirty="0">
                <a:solidFill>
                  <a:srgbClr val="7B070C"/>
                </a:solidFill>
                <a:latin typeface="Roboto Condensed"/>
              </a:rPr>
              <a:t>, </a:t>
            </a:r>
            <a:r>
              <a:rPr lang="en-US" sz="3500" dirty="0" err="1">
                <a:solidFill>
                  <a:srgbClr val="7B070C"/>
                </a:solidFill>
                <a:latin typeface="Roboto Condensed"/>
              </a:rPr>
              <a:t>mỗi</a:t>
            </a:r>
            <a:r>
              <a:rPr lang="en-US" sz="3500" dirty="0">
                <a:solidFill>
                  <a:srgbClr val="7B070C"/>
                </a:solidFill>
                <a:latin typeface="Roboto Condensed"/>
              </a:rPr>
              <a:t> </a:t>
            </a:r>
            <a:r>
              <a:rPr lang="en-US" sz="3500" dirty="0" err="1">
                <a:solidFill>
                  <a:srgbClr val="7B070C"/>
                </a:solidFill>
                <a:latin typeface="Roboto Condensed"/>
              </a:rPr>
              <a:t>luận</a:t>
            </a:r>
            <a:r>
              <a:rPr lang="en-US" sz="3500" dirty="0">
                <a:solidFill>
                  <a:srgbClr val="7B070C"/>
                </a:solidFill>
                <a:latin typeface="Roboto Condensed"/>
              </a:rPr>
              <a:t> </a:t>
            </a:r>
            <a:r>
              <a:rPr lang="en-US" sz="3500" dirty="0" err="1">
                <a:solidFill>
                  <a:srgbClr val="7B070C"/>
                </a:solidFill>
                <a:latin typeface="Roboto Condensed"/>
              </a:rPr>
              <a:t>điểm</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thân</a:t>
            </a:r>
            <a:r>
              <a:rPr lang="en-US" sz="3500" dirty="0">
                <a:solidFill>
                  <a:srgbClr val="7B070C"/>
                </a:solidFill>
                <a:latin typeface="Roboto Condensed"/>
              </a:rPr>
              <a:t> </a:t>
            </a:r>
            <a:r>
              <a:rPr lang="en-US" sz="3500" dirty="0" err="1">
                <a:solidFill>
                  <a:srgbClr val="7B070C"/>
                </a:solidFill>
                <a:latin typeface="Roboto Condensed"/>
              </a:rPr>
              <a:t>bài</a:t>
            </a:r>
            <a:r>
              <a:rPr lang="en-US" sz="3500" dirty="0">
                <a:solidFill>
                  <a:srgbClr val="7B070C"/>
                </a:solidFill>
                <a:latin typeface="Roboto Condensed"/>
              </a:rPr>
              <a:t> </a:t>
            </a:r>
            <a:r>
              <a:rPr lang="en-US" sz="3500" dirty="0" err="1">
                <a:solidFill>
                  <a:srgbClr val="7B070C"/>
                </a:solidFill>
                <a:latin typeface="Roboto Condensed"/>
              </a:rPr>
              <a:t>tách</a:t>
            </a:r>
            <a:r>
              <a:rPr lang="en-US" sz="3500" dirty="0">
                <a:solidFill>
                  <a:srgbClr val="7B070C"/>
                </a:solidFill>
                <a:latin typeface="Roboto Condensed"/>
              </a:rPr>
              <a:t> </a:t>
            </a:r>
            <a:r>
              <a:rPr lang="en-US" sz="3500" dirty="0" err="1">
                <a:solidFill>
                  <a:srgbClr val="7B070C"/>
                </a:solidFill>
                <a:latin typeface="Roboto Condensed"/>
              </a:rPr>
              <a:t>thành</a:t>
            </a:r>
            <a:r>
              <a:rPr lang="en-US" sz="3500" dirty="0">
                <a:solidFill>
                  <a:srgbClr val="7B070C"/>
                </a:solidFill>
                <a:latin typeface="Roboto Condensed"/>
              </a:rPr>
              <a:t> </a:t>
            </a:r>
            <a:r>
              <a:rPr lang="en-US" sz="3500" dirty="0" err="1">
                <a:solidFill>
                  <a:srgbClr val="7B070C"/>
                </a:solidFill>
                <a:latin typeface="Roboto Condensed"/>
              </a:rPr>
              <a:t>một</a:t>
            </a:r>
            <a:r>
              <a:rPr lang="en-US" sz="3500" dirty="0">
                <a:solidFill>
                  <a:srgbClr val="7B070C"/>
                </a:solidFill>
                <a:latin typeface="Roboto Condensed"/>
              </a:rPr>
              <a:t> </a:t>
            </a:r>
            <a:r>
              <a:rPr lang="en-US" sz="3500" dirty="0" err="1">
                <a:solidFill>
                  <a:srgbClr val="7B070C"/>
                </a:solidFill>
                <a:latin typeface="Roboto Condensed"/>
              </a:rPr>
              <a:t>đoạn</a:t>
            </a:r>
            <a:r>
              <a:rPr lang="en-US" sz="3500" dirty="0">
                <a:solidFill>
                  <a:srgbClr val="7B070C"/>
                </a:solidFill>
                <a:latin typeface="Roboto Condensed"/>
              </a:rPr>
              <a:t> </a:t>
            </a:r>
            <a:r>
              <a:rPr lang="en-US" sz="3500" dirty="0" err="1">
                <a:solidFill>
                  <a:srgbClr val="7B070C"/>
                </a:solidFill>
                <a:latin typeface="Roboto Condensed"/>
              </a:rPr>
              <a:t>văn</a:t>
            </a:r>
            <a:r>
              <a:rPr lang="en-US" sz="3500" dirty="0">
                <a:solidFill>
                  <a:srgbClr val="7B070C"/>
                </a:solidFill>
                <a:latin typeface="Roboto Condensed"/>
              </a:rPr>
              <a:t> </a:t>
            </a:r>
            <a:r>
              <a:rPr lang="en-US" sz="3500" dirty="0" err="1">
                <a:solidFill>
                  <a:srgbClr val="7B070C"/>
                </a:solidFill>
                <a:latin typeface="Roboto Condensed"/>
              </a:rPr>
              <a:t>rõ</a:t>
            </a:r>
            <a:r>
              <a:rPr lang="en-US" sz="3500" dirty="0">
                <a:solidFill>
                  <a:srgbClr val="7B070C"/>
                </a:solidFill>
                <a:latin typeface="Roboto Condensed"/>
              </a:rPr>
              <a:t> </a:t>
            </a:r>
            <a:r>
              <a:rPr lang="en-US" sz="3500" dirty="0" err="1">
                <a:solidFill>
                  <a:srgbClr val="7B070C"/>
                </a:solidFill>
                <a:latin typeface="Roboto Condensed"/>
              </a:rPr>
              <a:t>ràng</a:t>
            </a:r>
            <a:r>
              <a:rPr lang="en-US" sz="3500" dirty="0">
                <a:solidFill>
                  <a:srgbClr val="7B070C"/>
                </a:solidFill>
                <a:latin typeface="Roboto Condensed"/>
              </a:rPr>
              <a:t> </a:t>
            </a:r>
            <a:r>
              <a:rPr lang="en-US" sz="3500" dirty="0" err="1">
                <a:solidFill>
                  <a:srgbClr val="7B070C"/>
                </a:solidFill>
                <a:latin typeface="Roboto Condensed"/>
              </a:rPr>
              <a:t>để</a:t>
            </a:r>
            <a:r>
              <a:rPr lang="en-US" sz="3500" dirty="0">
                <a:solidFill>
                  <a:srgbClr val="7B070C"/>
                </a:solidFill>
                <a:latin typeface="Roboto Condensed"/>
              </a:rPr>
              <a:t> </a:t>
            </a:r>
            <a:r>
              <a:rPr lang="en-US" sz="3500" dirty="0" err="1">
                <a:solidFill>
                  <a:srgbClr val="7B070C"/>
                </a:solidFill>
                <a:latin typeface="Roboto Condensed"/>
              </a:rPr>
              <a:t>đảm</a:t>
            </a:r>
            <a:r>
              <a:rPr lang="en-US" sz="3500" dirty="0">
                <a:solidFill>
                  <a:srgbClr val="7B070C"/>
                </a:solidFill>
                <a:latin typeface="Roboto Condensed"/>
              </a:rPr>
              <a:t> </a:t>
            </a:r>
            <a:r>
              <a:rPr lang="en-US" sz="3500" dirty="0" err="1">
                <a:solidFill>
                  <a:srgbClr val="7B070C"/>
                </a:solidFill>
                <a:latin typeface="Roboto Condensed"/>
              </a:rPr>
              <a:t>bảo</a:t>
            </a:r>
            <a:r>
              <a:rPr lang="en-US" sz="3500" dirty="0">
                <a:solidFill>
                  <a:srgbClr val="7B070C"/>
                </a:solidFill>
                <a:latin typeface="Roboto Condensed"/>
              </a:rPr>
              <a:t> </a:t>
            </a:r>
            <a:r>
              <a:rPr lang="en-US" sz="3500" dirty="0" err="1">
                <a:solidFill>
                  <a:srgbClr val="7B070C"/>
                </a:solidFill>
                <a:latin typeface="Roboto Condensed"/>
              </a:rPr>
              <a:t>diễn</a:t>
            </a:r>
            <a:r>
              <a:rPr lang="en-US" sz="3500" dirty="0">
                <a:solidFill>
                  <a:srgbClr val="7B070C"/>
                </a:solidFill>
                <a:latin typeface="Roboto Condensed"/>
              </a:rPr>
              <a:t> </a:t>
            </a:r>
            <a:r>
              <a:rPr lang="en-US" sz="3500" dirty="0" err="1">
                <a:solidFill>
                  <a:srgbClr val="7B070C"/>
                </a:solidFill>
                <a:latin typeface="Roboto Condensed"/>
              </a:rPr>
              <a:t>đạt</a:t>
            </a:r>
            <a:r>
              <a:rPr lang="en-US" sz="3500" dirty="0">
                <a:solidFill>
                  <a:srgbClr val="7B070C"/>
                </a:solidFill>
                <a:latin typeface="Roboto Condensed"/>
              </a:rPr>
              <a:t> </a:t>
            </a:r>
            <a:r>
              <a:rPr lang="en-US" sz="3500" dirty="0" err="1">
                <a:solidFill>
                  <a:srgbClr val="7B070C"/>
                </a:solidFill>
                <a:latin typeface="Roboto Condensed"/>
              </a:rPr>
              <a:t>đủ</a:t>
            </a:r>
            <a:r>
              <a:rPr lang="en-US" sz="3500" dirty="0">
                <a:solidFill>
                  <a:srgbClr val="7B070C"/>
                </a:solidFill>
                <a:latin typeface="Roboto Condensed"/>
              </a:rPr>
              <a:t> ý </a:t>
            </a:r>
            <a:r>
              <a:rPr lang="en-US" sz="3500" dirty="0" err="1">
                <a:solidFill>
                  <a:srgbClr val="7B070C"/>
                </a:solidFill>
                <a:latin typeface="Roboto Condensed"/>
              </a:rPr>
              <a:t>nhưng</a:t>
            </a:r>
            <a:r>
              <a:rPr lang="en-US" sz="3500" dirty="0">
                <a:solidFill>
                  <a:srgbClr val="7B070C"/>
                </a:solidFill>
                <a:latin typeface="Roboto Condensed"/>
              </a:rPr>
              <a:t> </a:t>
            </a:r>
            <a:r>
              <a:rPr lang="en-US" sz="3500" dirty="0" err="1">
                <a:solidFill>
                  <a:srgbClr val="7B070C"/>
                </a:solidFill>
                <a:latin typeface="Roboto Condensed"/>
              </a:rPr>
              <a:t>không</a:t>
            </a:r>
            <a:r>
              <a:rPr lang="en-US" sz="3500" dirty="0">
                <a:solidFill>
                  <a:srgbClr val="7B070C"/>
                </a:solidFill>
                <a:latin typeface="Roboto Condensed"/>
              </a:rPr>
              <a:t> </a:t>
            </a:r>
            <a:r>
              <a:rPr lang="en-US" sz="3500" dirty="0" err="1">
                <a:solidFill>
                  <a:srgbClr val="7B070C"/>
                </a:solidFill>
                <a:latin typeface="Roboto Condensed"/>
              </a:rPr>
              <a:t>quá</a:t>
            </a:r>
            <a:r>
              <a:rPr lang="en-US" sz="3500" dirty="0">
                <a:solidFill>
                  <a:srgbClr val="7B070C"/>
                </a:solidFill>
                <a:latin typeface="Roboto Condensed"/>
              </a:rPr>
              <a:t> </a:t>
            </a:r>
            <a:r>
              <a:rPr lang="en-US" sz="3500" dirty="0" err="1">
                <a:solidFill>
                  <a:srgbClr val="7B070C"/>
                </a:solidFill>
                <a:latin typeface="Roboto Condensed"/>
              </a:rPr>
              <a:t>lan</a:t>
            </a:r>
            <a:r>
              <a:rPr lang="en-US" sz="3500" dirty="0">
                <a:solidFill>
                  <a:srgbClr val="7B070C"/>
                </a:solidFill>
                <a:latin typeface="Roboto Condensed"/>
              </a:rPr>
              <a:t> man.</a:t>
            </a:r>
          </a:p>
          <a:p>
            <a:pPr algn="just">
              <a:lnSpc>
                <a:spcPts val="4900"/>
              </a:lnSpc>
            </a:pPr>
            <a:endParaRPr lang="en-US" sz="3500" dirty="0">
              <a:solidFill>
                <a:srgbClr val="7B070C"/>
              </a:solidFill>
              <a:latin typeface="Roboto Condensed"/>
            </a:endParaRPr>
          </a:p>
        </p:txBody>
      </p:sp>
      <p:grpSp>
        <p:nvGrpSpPr>
          <p:cNvPr id="10" name="Group 10"/>
          <p:cNvGrpSpPr/>
          <p:nvPr/>
        </p:nvGrpSpPr>
        <p:grpSpPr>
          <a:xfrm>
            <a:off x="5267617" y="3565602"/>
            <a:ext cx="3513974" cy="6189421"/>
            <a:chOff x="0" y="0"/>
            <a:chExt cx="925491" cy="1630136"/>
          </a:xfrm>
        </p:grpSpPr>
        <p:sp>
          <p:nvSpPr>
            <p:cNvPr id="11" name="Freeform 11"/>
            <p:cNvSpPr/>
            <p:nvPr/>
          </p:nvSpPr>
          <p:spPr>
            <a:xfrm>
              <a:off x="0" y="0"/>
              <a:ext cx="925491" cy="1630136"/>
            </a:xfrm>
            <a:custGeom>
              <a:avLst/>
              <a:gdLst/>
              <a:ahLst/>
              <a:cxnLst/>
              <a:rect l="l" t="t" r="r" b="b"/>
              <a:pathLst>
                <a:path w="925491" h="1630136">
                  <a:moveTo>
                    <a:pt x="72705" y="0"/>
                  </a:moveTo>
                  <a:lnTo>
                    <a:pt x="852786" y="0"/>
                  </a:lnTo>
                  <a:cubicBezTo>
                    <a:pt x="892940" y="0"/>
                    <a:pt x="925491" y="32551"/>
                    <a:pt x="925491" y="72705"/>
                  </a:cubicBezTo>
                  <a:lnTo>
                    <a:pt x="925491" y="1557431"/>
                  </a:lnTo>
                  <a:cubicBezTo>
                    <a:pt x="925491" y="1597584"/>
                    <a:pt x="892940" y="1630136"/>
                    <a:pt x="852786" y="1630136"/>
                  </a:cubicBezTo>
                  <a:lnTo>
                    <a:pt x="72705" y="1630136"/>
                  </a:lnTo>
                  <a:cubicBezTo>
                    <a:pt x="32551" y="1630136"/>
                    <a:pt x="0" y="1597584"/>
                    <a:pt x="0" y="1557431"/>
                  </a:cubicBezTo>
                  <a:lnTo>
                    <a:pt x="0" y="72705"/>
                  </a:lnTo>
                  <a:cubicBezTo>
                    <a:pt x="0" y="32551"/>
                    <a:pt x="32551" y="0"/>
                    <a:pt x="72705"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2" name="TextBox 12"/>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3" name="TextBox 13"/>
          <p:cNvSpPr txBox="1"/>
          <p:nvPr/>
        </p:nvSpPr>
        <p:spPr>
          <a:xfrm>
            <a:off x="5531623" y="3814729"/>
            <a:ext cx="2985962" cy="3092450"/>
          </a:xfrm>
          <a:prstGeom prst="rect">
            <a:avLst/>
          </a:prstGeom>
        </p:spPr>
        <p:txBody>
          <a:bodyPr lIns="0" tIns="0" rIns="0" bIns="0" rtlCol="0" anchor="t">
            <a:spAutoFit/>
          </a:bodyPr>
          <a:lstStyle/>
          <a:p>
            <a:pPr algn="just">
              <a:lnSpc>
                <a:spcPts val="4900"/>
              </a:lnSpc>
            </a:pPr>
            <a:r>
              <a:rPr lang="en-US" sz="3500" dirty="0" err="1">
                <a:solidFill>
                  <a:srgbClr val="7B070C"/>
                </a:solidFill>
                <a:latin typeface="Roboto Condensed"/>
              </a:rPr>
              <a:t>Luận</a:t>
            </a:r>
            <a:r>
              <a:rPr lang="en-US" sz="3500" dirty="0">
                <a:solidFill>
                  <a:srgbClr val="7B070C"/>
                </a:solidFill>
                <a:latin typeface="Roboto Condensed"/>
              </a:rPr>
              <a:t> </a:t>
            </a:r>
            <a:r>
              <a:rPr lang="en-US" sz="3500" dirty="0" err="1">
                <a:solidFill>
                  <a:srgbClr val="7B070C"/>
                </a:solidFill>
                <a:latin typeface="Roboto Condensed"/>
              </a:rPr>
              <a:t>điểm</a:t>
            </a:r>
            <a:r>
              <a:rPr lang="en-US" sz="3500" dirty="0">
                <a:solidFill>
                  <a:srgbClr val="7B070C"/>
                </a:solidFill>
                <a:latin typeface="Roboto Condensed"/>
              </a:rPr>
              <a:t> </a:t>
            </a:r>
            <a:r>
              <a:rPr lang="en-US" sz="3500" dirty="0" err="1">
                <a:solidFill>
                  <a:srgbClr val="7B070C"/>
                </a:solidFill>
                <a:latin typeface="Roboto Condensed"/>
              </a:rPr>
              <a:t>phải</a:t>
            </a:r>
            <a:r>
              <a:rPr lang="en-US" sz="3500" dirty="0">
                <a:solidFill>
                  <a:srgbClr val="7B070C"/>
                </a:solidFill>
                <a:latin typeface="Roboto Condensed"/>
              </a:rPr>
              <a:t> </a:t>
            </a:r>
            <a:r>
              <a:rPr lang="en-US" sz="3500" dirty="0" err="1">
                <a:solidFill>
                  <a:srgbClr val="7B070C"/>
                </a:solidFill>
                <a:latin typeface="Roboto Condensed"/>
              </a:rPr>
              <a:t>rõ</a:t>
            </a:r>
            <a:r>
              <a:rPr lang="en-US" sz="3500" dirty="0">
                <a:solidFill>
                  <a:srgbClr val="7B070C"/>
                </a:solidFill>
                <a:latin typeface="Roboto Condensed"/>
              </a:rPr>
              <a:t> </a:t>
            </a:r>
            <a:r>
              <a:rPr lang="en-US" sz="3500" dirty="0" err="1">
                <a:solidFill>
                  <a:srgbClr val="7B070C"/>
                </a:solidFill>
                <a:latin typeface="Roboto Condensed"/>
              </a:rPr>
              <a:t>ràng</a:t>
            </a:r>
            <a:r>
              <a:rPr lang="en-US" sz="3500" dirty="0">
                <a:solidFill>
                  <a:srgbClr val="7B070C"/>
                </a:solidFill>
                <a:latin typeface="Roboto Condensed"/>
              </a:rPr>
              <a:t>, </a:t>
            </a:r>
            <a:r>
              <a:rPr lang="en-US" sz="3500" dirty="0" err="1">
                <a:solidFill>
                  <a:srgbClr val="7B070C"/>
                </a:solidFill>
                <a:latin typeface="Roboto Condensed"/>
              </a:rPr>
              <a:t>thể</a:t>
            </a:r>
            <a:r>
              <a:rPr lang="en-US" sz="3500" dirty="0">
                <a:solidFill>
                  <a:srgbClr val="7B070C"/>
                </a:solidFill>
                <a:latin typeface="Roboto Condensed"/>
              </a:rPr>
              <a:t> </a:t>
            </a:r>
            <a:r>
              <a:rPr lang="en-US" sz="3500" dirty="0" err="1">
                <a:solidFill>
                  <a:srgbClr val="7B070C"/>
                </a:solidFill>
                <a:latin typeface="Roboto Condensed"/>
              </a:rPr>
              <a:t>hiện</a:t>
            </a:r>
            <a:r>
              <a:rPr lang="en-US" sz="3500" dirty="0">
                <a:solidFill>
                  <a:srgbClr val="7B070C"/>
                </a:solidFill>
                <a:latin typeface="Roboto Condensed"/>
              </a:rPr>
              <a:t> </a:t>
            </a:r>
            <a:r>
              <a:rPr lang="en-US" sz="3500" dirty="0" err="1">
                <a:solidFill>
                  <a:srgbClr val="7B070C"/>
                </a:solidFill>
                <a:latin typeface="Roboto Condensed"/>
              </a:rPr>
              <a:t>được</a:t>
            </a:r>
            <a:r>
              <a:rPr lang="en-US" sz="3500" dirty="0">
                <a:solidFill>
                  <a:srgbClr val="7B070C"/>
                </a:solidFill>
                <a:latin typeface="Roboto Condensed"/>
              </a:rPr>
              <a:t> ý </a:t>
            </a:r>
            <a:r>
              <a:rPr lang="en-US" sz="3500" dirty="0" err="1">
                <a:solidFill>
                  <a:srgbClr val="7B070C"/>
                </a:solidFill>
                <a:latin typeface="Roboto Condensed"/>
              </a:rPr>
              <a:t>kiến</a:t>
            </a:r>
            <a:r>
              <a:rPr lang="en-US" sz="3500" dirty="0">
                <a:solidFill>
                  <a:srgbClr val="7B070C"/>
                </a:solidFill>
                <a:latin typeface="Roboto Condensed"/>
              </a:rPr>
              <a:t> </a:t>
            </a:r>
            <a:r>
              <a:rPr lang="en-US" sz="3500" dirty="0" err="1">
                <a:solidFill>
                  <a:srgbClr val="7B070C"/>
                </a:solidFill>
                <a:latin typeface="Roboto Condensed"/>
              </a:rPr>
              <a:t>cụ</a:t>
            </a:r>
            <a:r>
              <a:rPr lang="en-US" sz="3500" dirty="0">
                <a:solidFill>
                  <a:srgbClr val="7B070C"/>
                </a:solidFill>
                <a:latin typeface="Roboto Condensed"/>
              </a:rPr>
              <a:t> </a:t>
            </a:r>
            <a:r>
              <a:rPr lang="en-US" sz="3500" dirty="0" err="1">
                <a:solidFill>
                  <a:srgbClr val="7B070C"/>
                </a:solidFill>
                <a:latin typeface="Roboto Condensed"/>
              </a:rPr>
              <a:t>thể</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người</a:t>
            </a:r>
            <a:r>
              <a:rPr lang="en-US" sz="3500" dirty="0">
                <a:solidFill>
                  <a:srgbClr val="7B070C"/>
                </a:solidFill>
                <a:latin typeface="Roboto Condensed"/>
              </a:rPr>
              <a:t> </a:t>
            </a:r>
            <a:r>
              <a:rPr lang="en-US" sz="3500" dirty="0" err="1">
                <a:solidFill>
                  <a:srgbClr val="7B070C"/>
                </a:solidFill>
                <a:latin typeface="Roboto Condensed"/>
              </a:rPr>
              <a:t>viết</a:t>
            </a:r>
            <a:r>
              <a:rPr lang="en-US" sz="3500" dirty="0">
                <a:solidFill>
                  <a:srgbClr val="7B070C"/>
                </a:solidFill>
                <a:latin typeface="Roboto Condensed"/>
              </a:rPr>
              <a:t>.</a:t>
            </a:r>
          </a:p>
        </p:txBody>
      </p:sp>
      <p:grpSp>
        <p:nvGrpSpPr>
          <p:cNvPr id="14" name="Group 14"/>
          <p:cNvGrpSpPr/>
          <p:nvPr/>
        </p:nvGrpSpPr>
        <p:grpSpPr>
          <a:xfrm>
            <a:off x="9505491" y="3565602"/>
            <a:ext cx="3513974" cy="6189421"/>
            <a:chOff x="0" y="0"/>
            <a:chExt cx="925491" cy="1630136"/>
          </a:xfrm>
        </p:grpSpPr>
        <p:sp>
          <p:nvSpPr>
            <p:cNvPr id="15" name="Freeform 15"/>
            <p:cNvSpPr/>
            <p:nvPr/>
          </p:nvSpPr>
          <p:spPr>
            <a:xfrm>
              <a:off x="0" y="0"/>
              <a:ext cx="925491" cy="1630136"/>
            </a:xfrm>
            <a:custGeom>
              <a:avLst/>
              <a:gdLst/>
              <a:ahLst/>
              <a:cxnLst/>
              <a:rect l="l" t="t" r="r" b="b"/>
              <a:pathLst>
                <a:path w="925491" h="1630136">
                  <a:moveTo>
                    <a:pt x="72705" y="0"/>
                  </a:moveTo>
                  <a:lnTo>
                    <a:pt x="852786" y="0"/>
                  </a:lnTo>
                  <a:cubicBezTo>
                    <a:pt x="892940" y="0"/>
                    <a:pt x="925491" y="32551"/>
                    <a:pt x="925491" y="72705"/>
                  </a:cubicBezTo>
                  <a:lnTo>
                    <a:pt x="925491" y="1557431"/>
                  </a:lnTo>
                  <a:cubicBezTo>
                    <a:pt x="925491" y="1597584"/>
                    <a:pt x="892940" y="1630136"/>
                    <a:pt x="852786" y="1630136"/>
                  </a:cubicBezTo>
                  <a:lnTo>
                    <a:pt x="72705" y="1630136"/>
                  </a:lnTo>
                  <a:cubicBezTo>
                    <a:pt x="32551" y="1630136"/>
                    <a:pt x="0" y="1597584"/>
                    <a:pt x="0" y="1557431"/>
                  </a:cubicBezTo>
                  <a:lnTo>
                    <a:pt x="0" y="72705"/>
                  </a:lnTo>
                  <a:cubicBezTo>
                    <a:pt x="0" y="32551"/>
                    <a:pt x="32551" y="0"/>
                    <a:pt x="72705"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6" name="TextBox 1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7" name="TextBox 17"/>
          <p:cNvSpPr txBox="1"/>
          <p:nvPr/>
        </p:nvSpPr>
        <p:spPr>
          <a:xfrm>
            <a:off x="9769497" y="3814729"/>
            <a:ext cx="2985962" cy="4330700"/>
          </a:xfrm>
          <a:prstGeom prst="rect">
            <a:avLst/>
          </a:prstGeom>
        </p:spPr>
        <p:txBody>
          <a:bodyPr lIns="0" tIns="0" rIns="0" bIns="0" rtlCol="0" anchor="t">
            <a:spAutoFit/>
          </a:bodyPr>
          <a:lstStyle/>
          <a:p>
            <a:pPr algn="just">
              <a:lnSpc>
                <a:spcPts val="4900"/>
              </a:lnSpc>
            </a:pPr>
            <a:r>
              <a:rPr lang="en-US" sz="3500" dirty="0" err="1">
                <a:solidFill>
                  <a:srgbClr val="7B070C"/>
                </a:solidFill>
                <a:latin typeface="Roboto Condensed"/>
              </a:rPr>
              <a:t>Mỗi</a:t>
            </a:r>
            <a:r>
              <a:rPr lang="en-US" sz="3500" dirty="0">
                <a:solidFill>
                  <a:srgbClr val="7B070C"/>
                </a:solidFill>
                <a:latin typeface="Roboto Condensed"/>
              </a:rPr>
              <a:t> </a:t>
            </a:r>
            <a:r>
              <a:rPr lang="en-US" sz="3500" dirty="0" err="1">
                <a:solidFill>
                  <a:srgbClr val="7B070C"/>
                </a:solidFill>
                <a:latin typeface="Roboto Condensed"/>
              </a:rPr>
              <a:t>luận</a:t>
            </a:r>
            <a:r>
              <a:rPr lang="en-US" sz="3500" dirty="0">
                <a:solidFill>
                  <a:srgbClr val="7B070C"/>
                </a:solidFill>
                <a:latin typeface="Roboto Condensed"/>
              </a:rPr>
              <a:t> </a:t>
            </a:r>
            <a:r>
              <a:rPr lang="en-US" sz="3500" dirty="0" err="1">
                <a:solidFill>
                  <a:srgbClr val="7B070C"/>
                </a:solidFill>
                <a:latin typeface="Roboto Condensed"/>
              </a:rPr>
              <a:t>điểm</a:t>
            </a:r>
            <a:r>
              <a:rPr lang="en-US" sz="3500" dirty="0">
                <a:solidFill>
                  <a:srgbClr val="7B070C"/>
                </a:solidFill>
                <a:latin typeface="Roboto Condensed"/>
              </a:rPr>
              <a:t> </a:t>
            </a:r>
            <a:r>
              <a:rPr lang="en-US" sz="3500" dirty="0" err="1">
                <a:solidFill>
                  <a:srgbClr val="7B070C"/>
                </a:solidFill>
                <a:latin typeface="Roboto Condensed"/>
              </a:rPr>
              <a:t>phải</a:t>
            </a:r>
            <a:r>
              <a:rPr lang="en-US" sz="3500" dirty="0">
                <a:solidFill>
                  <a:srgbClr val="7B070C"/>
                </a:solidFill>
                <a:latin typeface="Roboto Condensed"/>
              </a:rPr>
              <a:t> </a:t>
            </a:r>
            <a:r>
              <a:rPr lang="en-US" sz="3500" dirty="0" err="1">
                <a:solidFill>
                  <a:srgbClr val="7B070C"/>
                </a:solidFill>
                <a:latin typeface="Roboto Condensed"/>
              </a:rPr>
              <a:t>có</a:t>
            </a:r>
            <a:r>
              <a:rPr lang="en-US" sz="3500" dirty="0">
                <a:solidFill>
                  <a:srgbClr val="7B070C"/>
                </a:solidFill>
                <a:latin typeface="Roboto Condensed"/>
              </a:rPr>
              <a:t> </a:t>
            </a:r>
            <a:r>
              <a:rPr lang="en-US" sz="3500" dirty="0" err="1">
                <a:solidFill>
                  <a:srgbClr val="7B070C"/>
                </a:solidFill>
                <a:latin typeface="Roboto Condensed"/>
              </a:rPr>
              <a:t>sức</a:t>
            </a:r>
            <a:r>
              <a:rPr lang="en-US" sz="3500" dirty="0">
                <a:solidFill>
                  <a:srgbClr val="7B070C"/>
                </a:solidFill>
                <a:latin typeface="Roboto Condensed"/>
              </a:rPr>
              <a:t> </a:t>
            </a:r>
            <a:r>
              <a:rPr lang="en-US" sz="3500" dirty="0" err="1">
                <a:solidFill>
                  <a:srgbClr val="7B070C"/>
                </a:solidFill>
                <a:latin typeface="Roboto Condensed"/>
              </a:rPr>
              <a:t>thuyết</a:t>
            </a:r>
            <a:r>
              <a:rPr lang="en-US" sz="3500" dirty="0">
                <a:solidFill>
                  <a:srgbClr val="7B070C"/>
                </a:solidFill>
                <a:latin typeface="Roboto Condensed"/>
              </a:rPr>
              <a:t> </a:t>
            </a:r>
            <a:r>
              <a:rPr lang="en-US" sz="3500" dirty="0" err="1">
                <a:solidFill>
                  <a:srgbClr val="7B070C"/>
                </a:solidFill>
                <a:latin typeface="Roboto Condensed"/>
              </a:rPr>
              <a:t>phục</a:t>
            </a:r>
            <a:r>
              <a:rPr lang="en-US" sz="3500" dirty="0">
                <a:solidFill>
                  <a:srgbClr val="7B070C"/>
                </a:solidFill>
                <a:latin typeface="Roboto Condensed"/>
              </a:rPr>
              <a:t>, </a:t>
            </a:r>
            <a:r>
              <a:rPr lang="en-US" sz="3500" dirty="0" err="1">
                <a:solidFill>
                  <a:srgbClr val="7B070C"/>
                </a:solidFill>
                <a:latin typeface="Roboto Condensed"/>
              </a:rPr>
              <a:t>cần</a:t>
            </a:r>
            <a:r>
              <a:rPr lang="en-US" sz="3500" dirty="0">
                <a:solidFill>
                  <a:srgbClr val="7B070C"/>
                </a:solidFill>
                <a:latin typeface="Roboto Condensed"/>
              </a:rPr>
              <a:t> </a:t>
            </a:r>
            <a:r>
              <a:rPr lang="en-US" sz="3500" dirty="0" err="1">
                <a:solidFill>
                  <a:srgbClr val="7B070C"/>
                </a:solidFill>
                <a:latin typeface="Roboto Condensed"/>
              </a:rPr>
              <a:t>được</a:t>
            </a:r>
            <a:r>
              <a:rPr lang="en-US" sz="3500" dirty="0">
                <a:solidFill>
                  <a:srgbClr val="7B070C"/>
                </a:solidFill>
                <a:latin typeface="Roboto Condensed"/>
              </a:rPr>
              <a:t> </a:t>
            </a:r>
            <a:r>
              <a:rPr lang="en-US" sz="3500" dirty="0" err="1">
                <a:solidFill>
                  <a:srgbClr val="7B070C"/>
                </a:solidFill>
                <a:latin typeface="Roboto Condensed"/>
              </a:rPr>
              <a:t>làm</a:t>
            </a:r>
            <a:r>
              <a:rPr lang="en-US" sz="3500" dirty="0">
                <a:solidFill>
                  <a:srgbClr val="7B070C"/>
                </a:solidFill>
                <a:latin typeface="Roboto Condensed"/>
              </a:rPr>
              <a:t> </a:t>
            </a:r>
            <a:r>
              <a:rPr lang="en-US" sz="3500" dirty="0" err="1">
                <a:solidFill>
                  <a:srgbClr val="7B070C"/>
                </a:solidFill>
                <a:latin typeface="Roboto Condensed"/>
              </a:rPr>
              <a:t>rõ</a:t>
            </a:r>
            <a:r>
              <a:rPr lang="en-US" sz="3500" dirty="0">
                <a:solidFill>
                  <a:srgbClr val="7B070C"/>
                </a:solidFill>
                <a:latin typeface="Roboto Condensed"/>
              </a:rPr>
              <a:t> </a:t>
            </a:r>
            <a:r>
              <a:rPr lang="en-US" sz="3500" dirty="0" err="1">
                <a:solidFill>
                  <a:srgbClr val="7B070C"/>
                </a:solidFill>
                <a:latin typeface="Roboto Condensed"/>
              </a:rPr>
              <a:t>bằng</a:t>
            </a:r>
            <a:r>
              <a:rPr lang="en-US" sz="3500" dirty="0">
                <a:solidFill>
                  <a:srgbClr val="7B070C"/>
                </a:solidFill>
                <a:latin typeface="Roboto Condensed"/>
              </a:rPr>
              <a:t> </a:t>
            </a:r>
            <a:r>
              <a:rPr lang="en-US" sz="3500" dirty="0" err="1">
                <a:solidFill>
                  <a:srgbClr val="7B070C"/>
                </a:solidFill>
                <a:latin typeface="Roboto Condensed"/>
              </a:rPr>
              <a:t>các</a:t>
            </a:r>
            <a:r>
              <a:rPr lang="en-US" sz="3500" dirty="0">
                <a:solidFill>
                  <a:srgbClr val="7B070C"/>
                </a:solidFill>
                <a:latin typeface="Roboto Condensed"/>
              </a:rPr>
              <a:t> </a:t>
            </a:r>
            <a:r>
              <a:rPr lang="en-US" sz="3500" dirty="0" err="1">
                <a:solidFill>
                  <a:srgbClr val="7B070C"/>
                </a:solidFill>
                <a:latin typeface="Roboto Condensed"/>
              </a:rPr>
              <a:t>lý</a:t>
            </a:r>
            <a:r>
              <a:rPr lang="en-US" sz="3500" dirty="0">
                <a:solidFill>
                  <a:srgbClr val="7B070C"/>
                </a:solidFill>
                <a:latin typeface="Roboto Condensed"/>
              </a:rPr>
              <a:t> </a:t>
            </a:r>
            <a:r>
              <a:rPr lang="en-US" sz="3500" dirty="0" err="1">
                <a:solidFill>
                  <a:srgbClr val="7B070C"/>
                </a:solidFill>
                <a:latin typeface="Roboto Condensed"/>
              </a:rPr>
              <a:t>lẽ</a:t>
            </a:r>
            <a:r>
              <a:rPr lang="en-US" sz="3500" dirty="0">
                <a:solidFill>
                  <a:srgbClr val="7B070C"/>
                </a:solidFill>
                <a:latin typeface="Roboto Condensed"/>
              </a:rPr>
              <a:t>, </a:t>
            </a:r>
            <a:r>
              <a:rPr lang="en-US" sz="3500" dirty="0" err="1">
                <a:solidFill>
                  <a:srgbClr val="7B070C"/>
                </a:solidFill>
                <a:latin typeface="Roboto Condensed"/>
              </a:rPr>
              <a:t>bằng</a:t>
            </a:r>
            <a:r>
              <a:rPr lang="en-US" sz="3500" dirty="0">
                <a:solidFill>
                  <a:srgbClr val="7B070C"/>
                </a:solidFill>
                <a:latin typeface="Roboto Condensed"/>
              </a:rPr>
              <a:t> </a:t>
            </a:r>
            <a:r>
              <a:rPr lang="en-US" sz="3500" dirty="0" err="1">
                <a:solidFill>
                  <a:srgbClr val="7B070C"/>
                </a:solidFill>
                <a:latin typeface="Roboto Condensed"/>
              </a:rPr>
              <a:t>chứng</a:t>
            </a:r>
            <a:r>
              <a:rPr lang="en-US" sz="3500" dirty="0">
                <a:solidFill>
                  <a:srgbClr val="7B070C"/>
                </a:solidFill>
                <a:latin typeface="Roboto Condensed"/>
              </a:rPr>
              <a:t> </a:t>
            </a:r>
            <a:r>
              <a:rPr lang="en-US" sz="3500" dirty="0" err="1">
                <a:solidFill>
                  <a:srgbClr val="7B070C"/>
                </a:solidFill>
                <a:latin typeface="Roboto Condensed"/>
              </a:rPr>
              <a:t>cụ</a:t>
            </a:r>
            <a:r>
              <a:rPr lang="en-US" sz="3500" dirty="0">
                <a:solidFill>
                  <a:srgbClr val="7B070C"/>
                </a:solidFill>
                <a:latin typeface="Roboto Condensed"/>
              </a:rPr>
              <a:t> </a:t>
            </a:r>
            <a:r>
              <a:rPr lang="en-US" sz="3500" dirty="0" err="1">
                <a:solidFill>
                  <a:srgbClr val="7B070C"/>
                </a:solidFill>
                <a:latin typeface="Roboto Condensed"/>
              </a:rPr>
              <a:t>thể</a:t>
            </a:r>
            <a:r>
              <a:rPr lang="en-US" sz="3500" dirty="0">
                <a:solidFill>
                  <a:srgbClr val="7B070C"/>
                </a:solidFill>
                <a:latin typeface="Roboto Condensed"/>
              </a:rPr>
              <a:t>.</a:t>
            </a:r>
          </a:p>
        </p:txBody>
      </p:sp>
      <p:grpSp>
        <p:nvGrpSpPr>
          <p:cNvPr id="18" name="Group 18"/>
          <p:cNvGrpSpPr/>
          <p:nvPr/>
        </p:nvGrpSpPr>
        <p:grpSpPr>
          <a:xfrm>
            <a:off x="13745326" y="3565602"/>
            <a:ext cx="3513974" cy="6189421"/>
            <a:chOff x="0" y="0"/>
            <a:chExt cx="925491" cy="1630136"/>
          </a:xfrm>
        </p:grpSpPr>
        <p:sp>
          <p:nvSpPr>
            <p:cNvPr id="19" name="Freeform 19"/>
            <p:cNvSpPr/>
            <p:nvPr/>
          </p:nvSpPr>
          <p:spPr>
            <a:xfrm>
              <a:off x="0" y="0"/>
              <a:ext cx="925491" cy="1630136"/>
            </a:xfrm>
            <a:custGeom>
              <a:avLst/>
              <a:gdLst/>
              <a:ahLst/>
              <a:cxnLst/>
              <a:rect l="l" t="t" r="r" b="b"/>
              <a:pathLst>
                <a:path w="925491" h="1630136">
                  <a:moveTo>
                    <a:pt x="72705" y="0"/>
                  </a:moveTo>
                  <a:lnTo>
                    <a:pt x="852786" y="0"/>
                  </a:lnTo>
                  <a:cubicBezTo>
                    <a:pt x="892940" y="0"/>
                    <a:pt x="925491" y="32551"/>
                    <a:pt x="925491" y="72705"/>
                  </a:cubicBezTo>
                  <a:lnTo>
                    <a:pt x="925491" y="1557431"/>
                  </a:lnTo>
                  <a:cubicBezTo>
                    <a:pt x="925491" y="1597584"/>
                    <a:pt x="892940" y="1630136"/>
                    <a:pt x="852786" y="1630136"/>
                  </a:cubicBezTo>
                  <a:lnTo>
                    <a:pt x="72705" y="1630136"/>
                  </a:lnTo>
                  <a:cubicBezTo>
                    <a:pt x="32551" y="1630136"/>
                    <a:pt x="0" y="1597584"/>
                    <a:pt x="0" y="1557431"/>
                  </a:cubicBezTo>
                  <a:lnTo>
                    <a:pt x="0" y="72705"/>
                  </a:lnTo>
                  <a:cubicBezTo>
                    <a:pt x="0" y="32551"/>
                    <a:pt x="32551" y="0"/>
                    <a:pt x="72705"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20" name="TextBox 20"/>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21" name="TextBox 21"/>
          <p:cNvSpPr txBox="1"/>
          <p:nvPr/>
        </p:nvSpPr>
        <p:spPr>
          <a:xfrm>
            <a:off x="14009332" y="3814729"/>
            <a:ext cx="2985962" cy="3711575"/>
          </a:xfrm>
          <a:prstGeom prst="rect">
            <a:avLst/>
          </a:prstGeom>
        </p:spPr>
        <p:txBody>
          <a:bodyPr lIns="0" tIns="0" rIns="0" bIns="0" rtlCol="0" anchor="t">
            <a:spAutoFit/>
          </a:bodyPr>
          <a:lstStyle/>
          <a:p>
            <a:pPr algn="just">
              <a:lnSpc>
                <a:spcPts val="4900"/>
              </a:lnSpc>
            </a:pPr>
            <a:r>
              <a:rPr lang="en-US" sz="3500" dirty="0" err="1">
                <a:solidFill>
                  <a:srgbClr val="7B070C"/>
                </a:solidFill>
                <a:latin typeface="Roboto Condensed"/>
              </a:rPr>
              <a:t>Các</a:t>
            </a:r>
            <a:r>
              <a:rPr lang="en-US" sz="3500" dirty="0">
                <a:solidFill>
                  <a:srgbClr val="7B070C"/>
                </a:solidFill>
                <a:latin typeface="Roboto Condensed"/>
              </a:rPr>
              <a:t> </a:t>
            </a:r>
            <a:r>
              <a:rPr lang="en-US" sz="3500" dirty="0" err="1">
                <a:solidFill>
                  <a:srgbClr val="7B070C"/>
                </a:solidFill>
                <a:latin typeface="Roboto Condensed"/>
              </a:rPr>
              <a:t>lý</a:t>
            </a:r>
            <a:r>
              <a:rPr lang="en-US" sz="3500" dirty="0">
                <a:solidFill>
                  <a:srgbClr val="7B070C"/>
                </a:solidFill>
                <a:latin typeface="Roboto Condensed"/>
              </a:rPr>
              <a:t> </a:t>
            </a:r>
            <a:r>
              <a:rPr lang="en-US" sz="3500" dirty="0" err="1">
                <a:solidFill>
                  <a:srgbClr val="7B070C"/>
                </a:solidFill>
                <a:latin typeface="Roboto Condensed"/>
              </a:rPr>
              <a:t>lẽ</a:t>
            </a:r>
            <a:r>
              <a:rPr lang="en-US" sz="3500" dirty="0">
                <a:solidFill>
                  <a:srgbClr val="7B070C"/>
                </a:solidFill>
                <a:latin typeface="Roboto Condensed"/>
              </a:rPr>
              <a:t>, </a:t>
            </a:r>
            <a:r>
              <a:rPr lang="en-US" sz="3500" dirty="0" err="1">
                <a:solidFill>
                  <a:srgbClr val="7B070C"/>
                </a:solidFill>
                <a:latin typeface="Roboto Condensed"/>
              </a:rPr>
              <a:t>bằng</a:t>
            </a:r>
            <a:r>
              <a:rPr lang="en-US" sz="3500" dirty="0">
                <a:solidFill>
                  <a:srgbClr val="7B070C"/>
                </a:solidFill>
                <a:latin typeface="Roboto Condensed"/>
              </a:rPr>
              <a:t> </a:t>
            </a:r>
            <a:r>
              <a:rPr lang="en-US" sz="3500" dirty="0" err="1">
                <a:solidFill>
                  <a:srgbClr val="7B070C"/>
                </a:solidFill>
                <a:latin typeface="Roboto Condensed"/>
              </a:rPr>
              <a:t>chứng</a:t>
            </a:r>
            <a:r>
              <a:rPr lang="en-US" sz="3500" dirty="0">
                <a:solidFill>
                  <a:srgbClr val="7B070C"/>
                </a:solidFill>
                <a:latin typeface="Roboto Condensed"/>
              </a:rPr>
              <a:t> </a:t>
            </a:r>
            <a:r>
              <a:rPr lang="en-US" sz="3500" dirty="0" err="1">
                <a:solidFill>
                  <a:srgbClr val="7B070C"/>
                </a:solidFill>
                <a:latin typeface="Roboto Condensed"/>
              </a:rPr>
              <a:t>được</a:t>
            </a:r>
            <a:r>
              <a:rPr lang="en-US" sz="3500" dirty="0">
                <a:solidFill>
                  <a:srgbClr val="7B070C"/>
                </a:solidFill>
                <a:latin typeface="Roboto Condensed"/>
              </a:rPr>
              <a:t> </a:t>
            </a:r>
            <a:r>
              <a:rPr lang="en-US" sz="3500" dirty="0" err="1">
                <a:solidFill>
                  <a:srgbClr val="7B070C"/>
                </a:solidFill>
                <a:latin typeface="Roboto Condensed"/>
              </a:rPr>
              <a:t>sắp</a:t>
            </a:r>
            <a:r>
              <a:rPr lang="en-US" sz="3500" dirty="0">
                <a:solidFill>
                  <a:srgbClr val="7B070C"/>
                </a:solidFill>
                <a:latin typeface="Roboto Condensed"/>
              </a:rPr>
              <a:t> </a:t>
            </a:r>
            <a:r>
              <a:rPr lang="en-US" sz="3500" dirty="0" err="1">
                <a:solidFill>
                  <a:srgbClr val="7B070C"/>
                </a:solidFill>
                <a:latin typeface="Roboto Condensed"/>
              </a:rPr>
              <a:t>xếp</a:t>
            </a:r>
            <a:r>
              <a:rPr lang="en-US" sz="3500" dirty="0">
                <a:solidFill>
                  <a:srgbClr val="7B070C"/>
                </a:solidFill>
                <a:latin typeface="Roboto Condensed"/>
              </a:rPr>
              <a:t> </a:t>
            </a:r>
            <a:r>
              <a:rPr lang="en-US" sz="3500" dirty="0" err="1">
                <a:solidFill>
                  <a:srgbClr val="7B070C"/>
                </a:solidFill>
                <a:latin typeface="Roboto Condensed"/>
              </a:rPr>
              <a:t>theo</a:t>
            </a:r>
            <a:r>
              <a:rPr lang="en-US" sz="3500" dirty="0">
                <a:solidFill>
                  <a:srgbClr val="7B070C"/>
                </a:solidFill>
                <a:latin typeface="Roboto Condensed"/>
              </a:rPr>
              <a:t> </a:t>
            </a:r>
            <a:r>
              <a:rPr lang="en-US" sz="3500" dirty="0" err="1">
                <a:solidFill>
                  <a:srgbClr val="7B070C"/>
                </a:solidFill>
                <a:latin typeface="Roboto Condensed"/>
              </a:rPr>
              <a:t>trình</a:t>
            </a:r>
            <a:r>
              <a:rPr lang="en-US" sz="3500" dirty="0">
                <a:solidFill>
                  <a:srgbClr val="7B070C"/>
                </a:solidFill>
                <a:latin typeface="Roboto Condensed"/>
              </a:rPr>
              <a:t> </a:t>
            </a:r>
            <a:r>
              <a:rPr lang="en-US" sz="3500" dirty="0" err="1">
                <a:solidFill>
                  <a:srgbClr val="7B070C"/>
                </a:solidFill>
                <a:latin typeface="Roboto Condensed"/>
              </a:rPr>
              <a:t>tự</a:t>
            </a:r>
            <a:r>
              <a:rPr lang="en-US" sz="3500" dirty="0">
                <a:solidFill>
                  <a:srgbClr val="7B070C"/>
                </a:solidFill>
                <a:latin typeface="Roboto Condensed"/>
              </a:rPr>
              <a:t> </a:t>
            </a:r>
            <a:r>
              <a:rPr lang="en-US" sz="3500" dirty="0" err="1">
                <a:solidFill>
                  <a:srgbClr val="7B070C"/>
                </a:solidFill>
                <a:latin typeface="Roboto Condensed"/>
              </a:rPr>
              <a:t>hợp</a:t>
            </a:r>
            <a:r>
              <a:rPr lang="en-US" sz="3500" dirty="0">
                <a:solidFill>
                  <a:srgbClr val="7B070C"/>
                </a:solidFill>
                <a:latin typeface="Roboto Condensed"/>
              </a:rPr>
              <a:t> </a:t>
            </a:r>
            <a:r>
              <a:rPr lang="en-US" sz="3500" dirty="0" err="1">
                <a:solidFill>
                  <a:srgbClr val="7B070C"/>
                </a:solidFill>
                <a:latin typeface="Roboto Condensed"/>
              </a:rPr>
              <a:t>lý</a:t>
            </a:r>
            <a:r>
              <a:rPr lang="en-US" sz="3500" dirty="0">
                <a:solidFill>
                  <a:srgbClr val="7B070C"/>
                </a:solidFill>
                <a:latin typeface="Roboto Condensed"/>
              </a:rPr>
              <a:t>, logic </a:t>
            </a:r>
            <a:r>
              <a:rPr lang="en-US" sz="3500" dirty="0" err="1">
                <a:solidFill>
                  <a:srgbClr val="7B070C"/>
                </a:solidFill>
                <a:latin typeface="Roboto Condensed"/>
              </a:rPr>
              <a:t>và</a:t>
            </a:r>
            <a:r>
              <a:rPr lang="en-US" sz="3500" dirty="0">
                <a:solidFill>
                  <a:srgbClr val="7B070C"/>
                </a:solidFill>
                <a:latin typeface="Roboto Condensed"/>
              </a:rPr>
              <a:t> </a:t>
            </a:r>
            <a:r>
              <a:rPr lang="en-US" sz="3500" dirty="0" err="1">
                <a:solidFill>
                  <a:srgbClr val="7B070C"/>
                </a:solidFill>
                <a:latin typeface="Roboto Condensed"/>
              </a:rPr>
              <a:t>đều</a:t>
            </a:r>
            <a:r>
              <a:rPr lang="en-US" sz="3500" dirty="0">
                <a:solidFill>
                  <a:srgbClr val="7B070C"/>
                </a:solidFill>
                <a:latin typeface="Roboto Condensed"/>
              </a:rPr>
              <a:t> </a:t>
            </a:r>
            <a:r>
              <a:rPr lang="en-US" sz="3500" dirty="0" err="1">
                <a:solidFill>
                  <a:srgbClr val="7B070C"/>
                </a:solidFill>
                <a:latin typeface="Roboto Condensed"/>
              </a:rPr>
              <a:t>hướng</a:t>
            </a:r>
            <a:r>
              <a:rPr lang="en-US" sz="3500" dirty="0">
                <a:solidFill>
                  <a:srgbClr val="7B070C"/>
                </a:solidFill>
                <a:latin typeface="Roboto Condensed"/>
              </a:rPr>
              <a:t> </a:t>
            </a:r>
            <a:r>
              <a:rPr lang="en-US" sz="3500" dirty="0" err="1">
                <a:solidFill>
                  <a:srgbClr val="7B070C"/>
                </a:solidFill>
                <a:latin typeface="Roboto Condensed"/>
              </a:rPr>
              <a:t>đến</a:t>
            </a:r>
            <a:r>
              <a:rPr lang="en-US" sz="3500" dirty="0">
                <a:solidFill>
                  <a:srgbClr val="7B070C"/>
                </a:solidFill>
                <a:latin typeface="Roboto Condensed"/>
              </a:rPr>
              <a:t> </a:t>
            </a:r>
            <a:r>
              <a:rPr lang="en-US" sz="3500" dirty="0" err="1">
                <a:solidFill>
                  <a:srgbClr val="7B070C"/>
                </a:solidFill>
                <a:latin typeface="Roboto Condensed"/>
              </a:rPr>
              <a:t>làm</a:t>
            </a:r>
            <a:r>
              <a:rPr lang="en-US" sz="3500" dirty="0">
                <a:solidFill>
                  <a:srgbClr val="7B070C"/>
                </a:solidFill>
                <a:latin typeface="Roboto Condensed"/>
              </a:rPr>
              <a:t> </a:t>
            </a:r>
            <a:r>
              <a:rPr lang="en-US" sz="3500" dirty="0" err="1">
                <a:solidFill>
                  <a:srgbClr val="7B070C"/>
                </a:solidFill>
                <a:latin typeface="Roboto Condensed"/>
              </a:rPr>
              <a:t>rõ</a:t>
            </a:r>
            <a:r>
              <a:rPr lang="en-US" sz="3500" dirty="0">
                <a:solidFill>
                  <a:srgbClr val="7B070C"/>
                </a:solidFill>
                <a:latin typeface="Roboto Condensed"/>
              </a:rPr>
              <a:t> </a:t>
            </a:r>
            <a:r>
              <a:rPr lang="en-US" sz="3500" dirty="0" err="1">
                <a:solidFill>
                  <a:srgbClr val="7B070C"/>
                </a:solidFill>
                <a:latin typeface="Roboto Condensed"/>
              </a:rPr>
              <a:t>luận</a:t>
            </a:r>
            <a:r>
              <a:rPr lang="en-US" sz="3500" dirty="0">
                <a:solidFill>
                  <a:srgbClr val="7B070C"/>
                </a:solidFill>
                <a:latin typeface="Roboto Condensed"/>
              </a:rPr>
              <a:t> </a:t>
            </a:r>
            <a:r>
              <a:rPr lang="en-US" sz="3500" dirty="0" err="1">
                <a:solidFill>
                  <a:srgbClr val="7B070C"/>
                </a:solidFill>
                <a:latin typeface="Roboto Condensed"/>
              </a:rPr>
              <a:t>đề</a:t>
            </a:r>
            <a:r>
              <a:rPr lang="en-US" sz="3500" dirty="0">
                <a:solidFill>
                  <a:srgbClr val="7B070C"/>
                </a:solidFill>
                <a:latin typeface="Roboto Condensed"/>
              </a:rPr>
              <a:t>.</a:t>
            </a:r>
          </a:p>
        </p:txBody>
      </p:sp>
      <p:sp>
        <p:nvSpPr>
          <p:cNvPr id="22" name="TextBox 22"/>
          <p:cNvSpPr txBox="1"/>
          <p:nvPr/>
        </p:nvSpPr>
        <p:spPr>
          <a:xfrm>
            <a:off x="846054" y="-27727"/>
            <a:ext cx="4470946" cy="1190631"/>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9Slide07 SVNUT Triumph Press"/>
              </a:rPr>
              <a:t>4. Luyện tập</a:t>
            </a:r>
          </a:p>
        </p:txBody>
      </p:sp>
      <p:sp>
        <p:nvSpPr>
          <p:cNvPr id="23" name="Freeform 23"/>
          <p:cNvSpPr/>
          <p:nvPr/>
        </p:nvSpPr>
        <p:spPr>
          <a:xfrm>
            <a:off x="12192950" y="-25436"/>
            <a:ext cx="6777421" cy="3371962"/>
          </a:xfrm>
          <a:custGeom>
            <a:avLst/>
            <a:gdLst/>
            <a:ahLst/>
            <a:cxnLst/>
            <a:rect l="l" t="t" r="r" b="b"/>
            <a:pathLst>
              <a:path w="6777421" h="3371962">
                <a:moveTo>
                  <a:pt x="0" y="0"/>
                </a:moveTo>
                <a:lnTo>
                  <a:pt x="6777421" y="0"/>
                </a:lnTo>
                <a:lnTo>
                  <a:pt x="6777421" y="3371963"/>
                </a:lnTo>
                <a:lnTo>
                  <a:pt x="0" y="3371963"/>
                </a:lnTo>
                <a:lnTo>
                  <a:pt x="0" y="0"/>
                </a:lnTo>
                <a:close/>
              </a:path>
            </a:pathLst>
          </a:custGeom>
          <a:blipFill>
            <a:blip r:embed="rId5"/>
            <a:stretch>
              <a:fillRect/>
            </a:stretch>
          </a:blipFill>
        </p:spPr>
        <p:txBody>
          <a:bodyPr/>
          <a:lstStyle/>
          <a:p>
            <a:endParaRPr lang="en-US"/>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circle(in)">
                                      <p:cBhvr>
                                        <p:cTn id="23" dur="2000"/>
                                        <p:tgtEl>
                                          <p:spTgt spid="17"/>
                                        </p:tgtEl>
                                      </p:cBhvr>
                                    </p:animEffect>
                                  </p:childTnLst>
                                </p:cTn>
                              </p:par>
                              <p:par>
                                <p:cTn id="24" presetID="6" presetClass="entr" presetSubtype="16"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in)">
                                      <p:cBhvr>
                                        <p:cTn id="26" dur="2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ircle(in)">
                                      <p:cBhvr>
                                        <p:cTn id="31" dur="2000"/>
                                        <p:tgtEl>
                                          <p:spTgt spid="21"/>
                                        </p:tgtEl>
                                      </p:cBhvr>
                                    </p:animEffect>
                                  </p:childTnLst>
                                </p:cTn>
                              </p:par>
                              <p:par>
                                <p:cTn id="32" presetID="6" presetClass="entr" presetSubtype="16"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circle(in)">
                                      <p:cBhvr>
                                        <p:cTn id="34"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grpSp>
        <p:nvGrpSpPr>
          <p:cNvPr id="4" name="Group 4"/>
          <p:cNvGrpSpPr>
            <a:grpSpLocks noChangeAspect="1"/>
          </p:cNvGrpSpPr>
          <p:nvPr/>
        </p:nvGrpSpPr>
        <p:grpSpPr>
          <a:xfrm rot="628730">
            <a:off x="10748787" y="4513789"/>
            <a:ext cx="9978379" cy="6422389"/>
            <a:chOff x="0" y="0"/>
            <a:chExt cx="5513070" cy="3548380"/>
          </a:xfrm>
        </p:grpSpPr>
        <p:sp>
          <p:nvSpPr>
            <p:cNvPr id="5" name="Freeform 5"/>
            <p:cNvSpPr/>
            <p:nvPr/>
          </p:nvSpPr>
          <p:spPr>
            <a:xfrm>
              <a:off x="-2540" y="-15240"/>
              <a:ext cx="5515610" cy="3563620"/>
            </a:xfrm>
            <a:custGeom>
              <a:avLst/>
              <a:gdLst/>
              <a:ahLst/>
              <a:cxnLst/>
              <a:rect l="l" t="t" r="r" b="b"/>
              <a:pathLst>
                <a:path w="5515610" h="356362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1"/>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a:blip r:embed="rId4"/>
              <a:stretch>
                <a:fillRect l="-11297" r="-11297"/>
              </a:stretch>
            </a:blipFill>
          </p:spPr>
          <p:txBody>
            <a:bodyPr/>
            <a:lstStyle/>
            <a:p>
              <a:endParaRPr lang="en-US"/>
            </a:p>
          </p:txBody>
        </p:sp>
      </p:grpSp>
      <p:sp>
        <p:nvSpPr>
          <p:cNvPr id="6" name="TextBox 6"/>
          <p:cNvSpPr txBox="1"/>
          <p:nvPr/>
        </p:nvSpPr>
        <p:spPr>
          <a:xfrm>
            <a:off x="1270708" y="742950"/>
            <a:ext cx="4470946" cy="1190631"/>
          </a:xfrm>
          <a:prstGeom prst="rect">
            <a:avLst/>
          </a:prstGeom>
        </p:spPr>
        <p:txBody>
          <a:bodyPr lIns="0" tIns="0" rIns="0" bIns="0" rtlCol="0" anchor="t">
            <a:spAutoFit/>
          </a:bodyPr>
          <a:lstStyle/>
          <a:p>
            <a:pPr algn="just">
              <a:lnSpc>
                <a:spcPts val="10199"/>
              </a:lnSpc>
              <a:spcBef>
                <a:spcPct val="0"/>
              </a:spcBef>
            </a:pPr>
            <a:r>
              <a:rPr lang="en-US" sz="5999">
                <a:solidFill>
                  <a:srgbClr val="7B070C"/>
                </a:solidFill>
                <a:latin typeface="#9Slide07 SVNUT Triumph Press"/>
              </a:rPr>
              <a:t>4. Luyện tập</a:t>
            </a:r>
          </a:p>
        </p:txBody>
      </p:sp>
      <p:sp>
        <p:nvSpPr>
          <p:cNvPr id="7" name="Freeform 7"/>
          <p:cNvSpPr/>
          <p:nvPr/>
        </p:nvSpPr>
        <p:spPr>
          <a:xfrm>
            <a:off x="12206236" y="1115906"/>
            <a:ext cx="6469211" cy="3387514"/>
          </a:xfrm>
          <a:custGeom>
            <a:avLst/>
            <a:gdLst/>
            <a:ahLst/>
            <a:cxnLst/>
            <a:rect l="l" t="t" r="r" b="b"/>
            <a:pathLst>
              <a:path w="6469211" h="3387514">
                <a:moveTo>
                  <a:pt x="0" y="0"/>
                </a:moveTo>
                <a:lnTo>
                  <a:pt x="6469211" y="0"/>
                </a:lnTo>
                <a:lnTo>
                  <a:pt x="6469211" y="3387514"/>
                </a:lnTo>
                <a:lnTo>
                  <a:pt x="0" y="33875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8"/>
          <p:cNvSpPr txBox="1"/>
          <p:nvPr/>
        </p:nvSpPr>
        <p:spPr>
          <a:xfrm>
            <a:off x="12824064" y="1715461"/>
            <a:ext cx="5233554" cy="1384414"/>
          </a:xfrm>
          <a:prstGeom prst="rect">
            <a:avLst/>
          </a:prstGeom>
        </p:spPr>
        <p:txBody>
          <a:bodyPr lIns="0" tIns="0" rIns="0" bIns="0" rtlCol="0" anchor="t">
            <a:spAutoFit/>
          </a:bodyPr>
          <a:lstStyle/>
          <a:p>
            <a:pPr algn="ctr">
              <a:lnSpc>
                <a:spcPts val="5570"/>
              </a:lnSpc>
            </a:pPr>
            <a:r>
              <a:rPr lang="en-US" sz="3665">
                <a:solidFill>
                  <a:srgbClr val="532324"/>
                </a:solidFill>
                <a:latin typeface="Roboto Condensed"/>
              </a:rPr>
              <a:t>Lựa chọn 1 trong 2 yêu cầu sau để thực hiện cá nhân</a:t>
            </a:r>
          </a:p>
        </p:txBody>
      </p:sp>
      <p:grpSp>
        <p:nvGrpSpPr>
          <p:cNvPr id="9" name="Group 9"/>
          <p:cNvGrpSpPr/>
          <p:nvPr/>
        </p:nvGrpSpPr>
        <p:grpSpPr>
          <a:xfrm>
            <a:off x="176163" y="2646496"/>
            <a:ext cx="11543397" cy="2657255"/>
            <a:chOff x="0" y="0"/>
            <a:chExt cx="3040236" cy="699853"/>
          </a:xfrm>
        </p:grpSpPr>
        <p:sp>
          <p:nvSpPr>
            <p:cNvPr id="10" name="Freeform 10"/>
            <p:cNvSpPr/>
            <p:nvPr/>
          </p:nvSpPr>
          <p:spPr>
            <a:xfrm>
              <a:off x="0" y="0"/>
              <a:ext cx="3040236" cy="699853"/>
            </a:xfrm>
            <a:custGeom>
              <a:avLst/>
              <a:gdLst/>
              <a:ahLst/>
              <a:cxnLst/>
              <a:rect l="l" t="t" r="r" b="b"/>
              <a:pathLst>
                <a:path w="3040236" h="699853">
                  <a:moveTo>
                    <a:pt x="22132" y="0"/>
                  </a:moveTo>
                  <a:lnTo>
                    <a:pt x="3018104" y="0"/>
                  </a:lnTo>
                  <a:cubicBezTo>
                    <a:pt x="3030327" y="0"/>
                    <a:pt x="3040236" y="9909"/>
                    <a:pt x="3040236" y="22132"/>
                  </a:cubicBezTo>
                  <a:lnTo>
                    <a:pt x="3040236" y="677721"/>
                  </a:lnTo>
                  <a:cubicBezTo>
                    <a:pt x="3040236" y="683591"/>
                    <a:pt x="3037904" y="689220"/>
                    <a:pt x="3033754" y="693371"/>
                  </a:cubicBezTo>
                  <a:cubicBezTo>
                    <a:pt x="3029603" y="697521"/>
                    <a:pt x="3023974" y="699853"/>
                    <a:pt x="3018104" y="699853"/>
                  </a:cubicBezTo>
                  <a:lnTo>
                    <a:pt x="22132" y="699853"/>
                  </a:lnTo>
                  <a:cubicBezTo>
                    <a:pt x="16263" y="699853"/>
                    <a:pt x="10633" y="697521"/>
                    <a:pt x="6482" y="693371"/>
                  </a:cubicBezTo>
                  <a:cubicBezTo>
                    <a:pt x="2332" y="689220"/>
                    <a:pt x="0" y="683591"/>
                    <a:pt x="0" y="677721"/>
                  </a:cubicBezTo>
                  <a:lnTo>
                    <a:pt x="0" y="22132"/>
                  </a:lnTo>
                  <a:cubicBezTo>
                    <a:pt x="0" y="16263"/>
                    <a:pt x="2332" y="10633"/>
                    <a:pt x="6482" y="6482"/>
                  </a:cubicBezTo>
                  <a:cubicBezTo>
                    <a:pt x="10633" y="2332"/>
                    <a:pt x="16263" y="0"/>
                    <a:pt x="22132"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2" name="TextBox 12"/>
          <p:cNvSpPr txBox="1"/>
          <p:nvPr/>
        </p:nvSpPr>
        <p:spPr>
          <a:xfrm>
            <a:off x="0" y="3014150"/>
            <a:ext cx="11483308" cy="1854200"/>
          </a:xfrm>
          <a:prstGeom prst="rect">
            <a:avLst/>
          </a:prstGeom>
        </p:spPr>
        <p:txBody>
          <a:bodyPr lIns="0" tIns="0" rIns="0" bIns="0" rtlCol="0" anchor="t">
            <a:spAutoFit/>
          </a:bodyPr>
          <a:lstStyle/>
          <a:p>
            <a:pPr marL="755651" lvl="1" indent="-377825" algn="just">
              <a:lnSpc>
                <a:spcPts val="4900"/>
              </a:lnSpc>
              <a:buFont typeface="Arial"/>
              <a:buChar char="•"/>
            </a:pPr>
            <a:r>
              <a:rPr lang="en-US" sz="3500" dirty="0">
                <a:solidFill>
                  <a:srgbClr val="7B070C"/>
                </a:solidFill>
                <a:latin typeface="Roboto Condensed"/>
              </a:rPr>
              <a:t>Văn </a:t>
            </a:r>
            <a:r>
              <a:rPr lang="en-US" sz="3500" dirty="0" err="1">
                <a:solidFill>
                  <a:srgbClr val="7B070C"/>
                </a:solidFill>
                <a:latin typeface="Roboto Condensed"/>
              </a:rPr>
              <a:t>bản</a:t>
            </a:r>
            <a:r>
              <a:rPr lang="en-US" sz="3500" dirty="0">
                <a:solidFill>
                  <a:srgbClr val="7B070C"/>
                </a:solidFill>
                <a:latin typeface="Roboto Condensed"/>
              </a:rPr>
              <a:t> </a:t>
            </a:r>
            <a:r>
              <a:rPr lang="en-US" sz="3500" dirty="0" err="1">
                <a:solidFill>
                  <a:srgbClr val="7B070C"/>
                </a:solidFill>
                <a:latin typeface="Roboto Condensed Italics"/>
              </a:rPr>
              <a:t>Hịch</a:t>
            </a:r>
            <a:r>
              <a:rPr lang="en-US" sz="3500" dirty="0">
                <a:solidFill>
                  <a:srgbClr val="7B070C"/>
                </a:solidFill>
                <a:latin typeface="Roboto Condensed Italics"/>
              </a:rPr>
              <a:t> </a:t>
            </a:r>
            <a:r>
              <a:rPr lang="en-US" sz="3500" dirty="0" err="1">
                <a:solidFill>
                  <a:srgbClr val="7B070C"/>
                </a:solidFill>
                <a:latin typeface="Roboto Condensed Italics"/>
              </a:rPr>
              <a:t>tướng</a:t>
            </a:r>
            <a:r>
              <a:rPr lang="en-US" sz="3500" dirty="0">
                <a:solidFill>
                  <a:srgbClr val="7B070C"/>
                </a:solidFill>
                <a:latin typeface="Roboto Condensed Italics"/>
              </a:rPr>
              <a:t> </a:t>
            </a:r>
            <a:r>
              <a:rPr lang="en-US" sz="3500" dirty="0" err="1">
                <a:solidFill>
                  <a:srgbClr val="7B070C"/>
                </a:solidFill>
                <a:latin typeface="Roboto Condensed Italics"/>
              </a:rPr>
              <a:t>sĩ</a:t>
            </a:r>
            <a:r>
              <a:rPr lang="en-US" sz="3500" dirty="0">
                <a:solidFill>
                  <a:srgbClr val="7B070C"/>
                </a:solidFill>
                <a:latin typeface="Roboto Condensed"/>
              </a:rPr>
              <a:t> </a:t>
            </a:r>
            <a:r>
              <a:rPr lang="en-US" sz="3500" dirty="0" err="1">
                <a:solidFill>
                  <a:srgbClr val="7B070C"/>
                </a:solidFill>
                <a:latin typeface="Roboto Condensed"/>
              </a:rPr>
              <a:t>gợi</a:t>
            </a:r>
            <a:r>
              <a:rPr lang="en-US" sz="3500" dirty="0">
                <a:solidFill>
                  <a:srgbClr val="7B070C"/>
                </a:solidFill>
                <a:latin typeface="Roboto Condensed"/>
              </a:rPr>
              <a:t> </a:t>
            </a:r>
            <a:r>
              <a:rPr lang="en-US" sz="3500" dirty="0" err="1">
                <a:solidFill>
                  <a:srgbClr val="7B070C"/>
                </a:solidFill>
                <a:latin typeface="Roboto Condensed"/>
              </a:rPr>
              <a:t>cho</a:t>
            </a:r>
            <a:r>
              <a:rPr lang="en-US" sz="3500" dirty="0">
                <a:solidFill>
                  <a:srgbClr val="7B070C"/>
                </a:solidFill>
                <a:latin typeface="Roboto Condensed"/>
              </a:rPr>
              <a:t> </a:t>
            </a:r>
            <a:r>
              <a:rPr lang="en-US" sz="3500" dirty="0" err="1">
                <a:solidFill>
                  <a:srgbClr val="7B070C"/>
                </a:solidFill>
                <a:latin typeface="Roboto Condensed"/>
              </a:rPr>
              <a:t>bạn</a:t>
            </a:r>
            <a:r>
              <a:rPr lang="en-US" sz="3500" dirty="0">
                <a:solidFill>
                  <a:srgbClr val="7B070C"/>
                </a:solidFill>
                <a:latin typeface="Roboto Condensed"/>
              </a:rPr>
              <a:t> </a:t>
            </a:r>
            <a:r>
              <a:rPr lang="en-US" sz="3500" dirty="0" err="1">
                <a:solidFill>
                  <a:srgbClr val="7B070C"/>
                </a:solidFill>
                <a:latin typeface="Roboto Condensed"/>
              </a:rPr>
              <a:t>suy</a:t>
            </a:r>
            <a:r>
              <a:rPr lang="en-US" sz="3500" dirty="0">
                <a:solidFill>
                  <a:srgbClr val="7B070C"/>
                </a:solidFill>
                <a:latin typeface="Roboto Condensed"/>
              </a:rPr>
              <a:t> </a:t>
            </a:r>
            <a:r>
              <a:rPr lang="en-US" sz="3500" dirty="0" err="1">
                <a:solidFill>
                  <a:srgbClr val="7B070C"/>
                </a:solidFill>
                <a:latin typeface="Roboto Condensed"/>
              </a:rPr>
              <a:t>nghĩ</a:t>
            </a:r>
            <a:r>
              <a:rPr lang="en-US" sz="3500" dirty="0">
                <a:solidFill>
                  <a:srgbClr val="7B070C"/>
                </a:solidFill>
                <a:latin typeface="Roboto Condensed"/>
              </a:rPr>
              <a:t> </a:t>
            </a:r>
            <a:r>
              <a:rPr lang="en-US" sz="3500" dirty="0" err="1">
                <a:solidFill>
                  <a:srgbClr val="7B070C"/>
                </a:solidFill>
                <a:latin typeface="Roboto Condensed"/>
              </a:rPr>
              <a:t>gì</a:t>
            </a:r>
            <a:r>
              <a:rPr lang="en-US" sz="3500" dirty="0">
                <a:solidFill>
                  <a:srgbClr val="7B070C"/>
                </a:solidFill>
                <a:latin typeface="Roboto Condensed"/>
              </a:rPr>
              <a:t> </a:t>
            </a:r>
            <a:r>
              <a:rPr lang="en-US" sz="3500" dirty="0" err="1">
                <a:solidFill>
                  <a:srgbClr val="7B070C"/>
                </a:solidFill>
                <a:latin typeface="Roboto Condensed"/>
              </a:rPr>
              <a:t>về</a:t>
            </a:r>
            <a:r>
              <a:rPr lang="en-US" sz="3500" dirty="0">
                <a:solidFill>
                  <a:srgbClr val="7B070C"/>
                </a:solidFill>
                <a:latin typeface="Roboto Condensed"/>
              </a:rPr>
              <a:t> </a:t>
            </a:r>
            <a:r>
              <a:rPr lang="en-US" sz="3500" dirty="0" err="1">
                <a:solidFill>
                  <a:srgbClr val="7B070C"/>
                </a:solidFill>
                <a:latin typeface="Roboto Condensed"/>
              </a:rPr>
              <a:t>tình</a:t>
            </a:r>
            <a:r>
              <a:rPr lang="en-US" sz="3500" dirty="0">
                <a:solidFill>
                  <a:srgbClr val="7B070C"/>
                </a:solidFill>
                <a:latin typeface="Roboto Condensed"/>
              </a:rPr>
              <a:t> </a:t>
            </a:r>
            <a:r>
              <a:rPr lang="en-US" sz="3500" dirty="0" err="1">
                <a:solidFill>
                  <a:srgbClr val="7B070C"/>
                </a:solidFill>
                <a:latin typeface="Roboto Condensed"/>
              </a:rPr>
              <a:t>yêu</a:t>
            </a:r>
            <a:r>
              <a:rPr lang="en-US" sz="3500" dirty="0">
                <a:solidFill>
                  <a:srgbClr val="7B070C"/>
                </a:solidFill>
                <a:latin typeface="Roboto Condensed"/>
              </a:rPr>
              <a:t> </a:t>
            </a:r>
            <a:r>
              <a:rPr lang="en-US" sz="3500" dirty="0" err="1">
                <a:solidFill>
                  <a:srgbClr val="7B070C"/>
                </a:solidFill>
                <a:latin typeface="Roboto Condensed"/>
              </a:rPr>
              <a:t>nước</a:t>
            </a:r>
            <a:r>
              <a:rPr lang="en-US" sz="3500" dirty="0">
                <a:solidFill>
                  <a:srgbClr val="7B070C"/>
                </a:solidFill>
                <a:latin typeface="Roboto Condensed"/>
              </a:rPr>
              <a:t>? </a:t>
            </a:r>
            <a:r>
              <a:rPr lang="en-US" sz="3500" dirty="0" err="1">
                <a:solidFill>
                  <a:srgbClr val="7B070C"/>
                </a:solidFill>
                <a:latin typeface="Roboto Condensed"/>
              </a:rPr>
              <a:t>Hãy</a:t>
            </a:r>
            <a:r>
              <a:rPr lang="en-US" sz="3500" dirty="0">
                <a:solidFill>
                  <a:srgbClr val="7B070C"/>
                </a:solidFill>
                <a:latin typeface="Roboto Condensed"/>
              </a:rPr>
              <a:t> </a:t>
            </a:r>
            <a:r>
              <a:rPr lang="en-US" sz="3500" dirty="0" err="1">
                <a:solidFill>
                  <a:srgbClr val="7B070C"/>
                </a:solidFill>
                <a:latin typeface="Roboto Condensed"/>
              </a:rPr>
              <a:t>thực</a:t>
            </a:r>
            <a:r>
              <a:rPr lang="en-US" sz="3500" dirty="0">
                <a:solidFill>
                  <a:srgbClr val="7B070C"/>
                </a:solidFill>
                <a:latin typeface="Roboto Condensed"/>
              </a:rPr>
              <a:t> </a:t>
            </a:r>
            <a:r>
              <a:rPr lang="en-US" sz="3500" dirty="0" err="1">
                <a:solidFill>
                  <a:srgbClr val="7B070C"/>
                </a:solidFill>
                <a:latin typeface="Roboto Condensed"/>
              </a:rPr>
              <a:t>hiện</a:t>
            </a:r>
            <a:r>
              <a:rPr lang="en-US" sz="3500" dirty="0">
                <a:solidFill>
                  <a:srgbClr val="7B070C"/>
                </a:solidFill>
                <a:latin typeface="Roboto Condensed"/>
              </a:rPr>
              <a:t> </a:t>
            </a:r>
            <a:r>
              <a:rPr lang="en-US" sz="3500" dirty="0" err="1">
                <a:solidFill>
                  <a:srgbClr val="7B070C"/>
                </a:solidFill>
                <a:latin typeface="Roboto Condensed"/>
              </a:rPr>
              <a:t>một</a:t>
            </a:r>
            <a:r>
              <a:rPr lang="en-US" sz="3500" dirty="0">
                <a:solidFill>
                  <a:srgbClr val="7B070C"/>
                </a:solidFill>
                <a:latin typeface="Roboto Condensed"/>
              </a:rPr>
              <a:t> </a:t>
            </a:r>
            <a:r>
              <a:rPr lang="en-US" sz="3500" dirty="0" err="1">
                <a:solidFill>
                  <a:srgbClr val="7B070C"/>
                </a:solidFill>
                <a:latin typeface="Roboto Condensed"/>
              </a:rPr>
              <a:t>sản</a:t>
            </a:r>
            <a:r>
              <a:rPr lang="en-US" sz="3500" dirty="0">
                <a:solidFill>
                  <a:srgbClr val="7B070C"/>
                </a:solidFill>
                <a:latin typeface="Roboto Condensed"/>
              </a:rPr>
              <a:t> </a:t>
            </a:r>
            <a:r>
              <a:rPr lang="en-US" sz="3500" dirty="0" err="1">
                <a:solidFill>
                  <a:srgbClr val="7B070C"/>
                </a:solidFill>
                <a:latin typeface="Roboto Condensed"/>
              </a:rPr>
              <a:t>phẩm</a:t>
            </a:r>
            <a:r>
              <a:rPr lang="en-US" sz="3500" dirty="0">
                <a:solidFill>
                  <a:srgbClr val="7B070C"/>
                </a:solidFill>
                <a:latin typeface="Roboto Condensed"/>
              </a:rPr>
              <a:t> </a:t>
            </a:r>
            <a:r>
              <a:rPr lang="en-US" sz="3500" dirty="0" err="1">
                <a:solidFill>
                  <a:srgbClr val="7B070C"/>
                </a:solidFill>
                <a:latin typeface="Roboto Condensed"/>
              </a:rPr>
              <a:t>sáng</a:t>
            </a:r>
            <a:r>
              <a:rPr lang="en-US" sz="3500" dirty="0">
                <a:solidFill>
                  <a:srgbClr val="7B070C"/>
                </a:solidFill>
                <a:latin typeface="Roboto Condensed"/>
              </a:rPr>
              <a:t> </a:t>
            </a:r>
            <a:r>
              <a:rPr lang="en-US" sz="3500" dirty="0" err="1">
                <a:solidFill>
                  <a:srgbClr val="7B070C"/>
                </a:solidFill>
                <a:latin typeface="Roboto Condensed"/>
              </a:rPr>
              <a:t>tạo</a:t>
            </a:r>
            <a:r>
              <a:rPr lang="en-US" sz="3500" dirty="0">
                <a:solidFill>
                  <a:srgbClr val="7B070C"/>
                </a:solidFill>
                <a:latin typeface="Roboto Condensed"/>
              </a:rPr>
              <a:t> (</a:t>
            </a:r>
            <a:r>
              <a:rPr lang="en-US" sz="3500" dirty="0" err="1">
                <a:solidFill>
                  <a:srgbClr val="7B070C"/>
                </a:solidFill>
                <a:latin typeface="Roboto Condensed"/>
              </a:rPr>
              <a:t>tranh</a:t>
            </a:r>
            <a:r>
              <a:rPr lang="en-US" sz="3500" dirty="0">
                <a:solidFill>
                  <a:srgbClr val="7B070C"/>
                </a:solidFill>
                <a:latin typeface="Roboto Condensed"/>
              </a:rPr>
              <a:t> </a:t>
            </a:r>
            <a:r>
              <a:rPr lang="en-US" sz="3500" dirty="0" err="1">
                <a:solidFill>
                  <a:srgbClr val="7B070C"/>
                </a:solidFill>
                <a:latin typeface="Roboto Condensed"/>
              </a:rPr>
              <a:t>minh</a:t>
            </a:r>
            <a:r>
              <a:rPr lang="en-US" sz="3500" dirty="0">
                <a:solidFill>
                  <a:srgbClr val="7B070C"/>
                </a:solidFill>
                <a:latin typeface="Roboto Condensed"/>
              </a:rPr>
              <a:t> </a:t>
            </a:r>
            <a:r>
              <a:rPr lang="en-US" sz="3500" dirty="0" err="1">
                <a:solidFill>
                  <a:srgbClr val="7B070C"/>
                </a:solidFill>
                <a:latin typeface="Roboto Condensed"/>
              </a:rPr>
              <a:t>họa</a:t>
            </a:r>
            <a:r>
              <a:rPr lang="en-US" sz="3500" dirty="0">
                <a:solidFill>
                  <a:srgbClr val="7B070C"/>
                </a:solidFill>
                <a:latin typeface="Roboto Condensed"/>
              </a:rPr>
              <a:t>, </a:t>
            </a:r>
            <a:r>
              <a:rPr lang="en-US" sz="3500" dirty="0" err="1">
                <a:solidFill>
                  <a:srgbClr val="7B070C"/>
                </a:solidFill>
                <a:latin typeface="Roboto Condensed"/>
              </a:rPr>
              <a:t>áp</a:t>
            </a:r>
            <a:r>
              <a:rPr lang="en-US" sz="3500" dirty="0">
                <a:solidFill>
                  <a:srgbClr val="7B070C"/>
                </a:solidFill>
                <a:latin typeface="Roboto Condensed"/>
              </a:rPr>
              <a:t> </a:t>
            </a:r>
            <a:r>
              <a:rPr lang="en-US" sz="3500" dirty="0" err="1">
                <a:solidFill>
                  <a:srgbClr val="7B070C"/>
                </a:solidFill>
                <a:latin typeface="Roboto Condensed"/>
              </a:rPr>
              <a:t>phích</a:t>
            </a:r>
            <a:r>
              <a:rPr lang="en-US" sz="3500" dirty="0">
                <a:solidFill>
                  <a:srgbClr val="7B070C"/>
                </a:solidFill>
                <a:latin typeface="Roboto Condensed"/>
              </a:rPr>
              <a:t>, clip </a:t>
            </a:r>
            <a:r>
              <a:rPr lang="en-US" sz="3500" dirty="0" err="1">
                <a:solidFill>
                  <a:srgbClr val="7B070C"/>
                </a:solidFill>
                <a:latin typeface="Roboto Condensed"/>
              </a:rPr>
              <a:t>ngắn</a:t>
            </a:r>
            <a:r>
              <a:rPr lang="en-US" sz="3500" dirty="0">
                <a:solidFill>
                  <a:srgbClr val="7B070C"/>
                </a:solidFill>
                <a:latin typeface="Roboto Condensed"/>
              </a:rPr>
              <a:t>,...) </a:t>
            </a:r>
            <a:r>
              <a:rPr lang="en-US" sz="3500" dirty="0" err="1">
                <a:solidFill>
                  <a:srgbClr val="7B070C"/>
                </a:solidFill>
                <a:latin typeface="Roboto Condensed"/>
              </a:rPr>
              <a:t>để</a:t>
            </a:r>
            <a:r>
              <a:rPr lang="en-US" sz="3500" dirty="0">
                <a:solidFill>
                  <a:srgbClr val="7B070C"/>
                </a:solidFill>
                <a:latin typeface="Roboto Condensed"/>
              </a:rPr>
              <a:t> </a:t>
            </a:r>
            <a:r>
              <a:rPr lang="en-US" sz="3500" dirty="0" err="1">
                <a:solidFill>
                  <a:srgbClr val="7B070C"/>
                </a:solidFill>
                <a:latin typeface="Roboto Condensed"/>
              </a:rPr>
              <a:t>thể</a:t>
            </a:r>
            <a:r>
              <a:rPr lang="en-US" sz="3500" dirty="0">
                <a:solidFill>
                  <a:srgbClr val="7B070C"/>
                </a:solidFill>
                <a:latin typeface="Roboto Condensed"/>
              </a:rPr>
              <a:t> </a:t>
            </a:r>
            <a:r>
              <a:rPr lang="en-US" sz="3500" dirty="0" err="1">
                <a:solidFill>
                  <a:srgbClr val="7B070C"/>
                </a:solidFill>
                <a:latin typeface="Roboto Condensed"/>
              </a:rPr>
              <a:t>hiện</a:t>
            </a:r>
            <a:r>
              <a:rPr lang="en-US" sz="3500" dirty="0">
                <a:solidFill>
                  <a:srgbClr val="7B070C"/>
                </a:solidFill>
                <a:latin typeface="Roboto Condensed"/>
              </a:rPr>
              <a:t> </a:t>
            </a:r>
            <a:r>
              <a:rPr lang="en-US" sz="3500" dirty="0" err="1">
                <a:solidFill>
                  <a:srgbClr val="7B070C"/>
                </a:solidFill>
                <a:latin typeface="Roboto Condensed"/>
              </a:rPr>
              <a:t>suy</a:t>
            </a:r>
            <a:r>
              <a:rPr lang="en-US" sz="3500" dirty="0">
                <a:solidFill>
                  <a:srgbClr val="7B070C"/>
                </a:solidFill>
                <a:latin typeface="Roboto Condensed"/>
              </a:rPr>
              <a:t> </a:t>
            </a:r>
            <a:r>
              <a:rPr lang="en-US" sz="3500" dirty="0" err="1">
                <a:solidFill>
                  <a:srgbClr val="7B070C"/>
                </a:solidFill>
                <a:latin typeface="Roboto Condensed"/>
              </a:rPr>
              <a:t>nghĩ</a:t>
            </a:r>
            <a:r>
              <a:rPr lang="en-US" sz="3500" dirty="0">
                <a:solidFill>
                  <a:srgbClr val="7B070C"/>
                </a:solidFill>
                <a:latin typeface="Roboto Condensed"/>
              </a:rPr>
              <a:t> </a:t>
            </a:r>
            <a:r>
              <a:rPr lang="en-US" sz="3500" dirty="0" err="1">
                <a:solidFill>
                  <a:srgbClr val="7B070C"/>
                </a:solidFill>
                <a:latin typeface="Roboto Condensed"/>
              </a:rPr>
              <a:t>của</a:t>
            </a:r>
            <a:r>
              <a:rPr lang="en-US" sz="3500" dirty="0">
                <a:solidFill>
                  <a:srgbClr val="7B070C"/>
                </a:solidFill>
                <a:latin typeface="Roboto Condensed"/>
              </a:rPr>
              <a:t> </a:t>
            </a:r>
            <a:r>
              <a:rPr lang="en-US" sz="3500" dirty="0" err="1">
                <a:solidFill>
                  <a:srgbClr val="7B070C"/>
                </a:solidFill>
                <a:latin typeface="Roboto Condensed"/>
              </a:rPr>
              <a:t>mình</a:t>
            </a:r>
            <a:r>
              <a:rPr lang="en-US" sz="3500" dirty="0">
                <a:solidFill>
                  <a:srgbClr val="7B070C"/>
                </a:solidFill>
                <a:latin typeface="Roboto Condensed"/>
              </a:rPr>
              <a:t>.</a:t>
            </a:r>
          </a:p>
        </p:txBody>
      </p:sp>
      <p:grpSp>
        <p:nvGrpSpPr>
          <p:cNvPr id="13" name="Group 13"/>
          <p:cNvGrpSpPr/>
          <p:nvPr/>
        </p:nvGrpSpPr>
        <p:grpSpPr>
          <a:xfrm>
            <a:off x="176163" y="5513301"/>
            <a:ext cx="11543397" cy="4423364"/>
            <a:chOff x="0" y="0"/>
            <a:chExt cx="3040236" cy="1165001"/>
          </a:xfrm>
        </p:grpSpPr>
        <p:sp>
          <p:nvSpPr>
            <p:cNvPr id="14" name="Freeform 14"/>
            <p:cNvSpPr/>
            <p:nvPr/>
          </p:nvSpPr>
          <p:spPr>
            <a:xfrm>
              <a:off x="0" y="0"/>
              <a:ext cx="3040236" cy="1165001"/>
            </a:xfrm>
            <a:custGeom>
              <a:avLst/>
              <a:gdLst/>
              <a:ahLst/>
              <a:cxnLst/>
              <a:rect l="l" t="t" r="r" b="b"/>
              <a:pathLst>
                <a:path w="3040236" h="1165001">
                  <a:moveTo>
                    <a:pt x="22132" y="0"/>
                  </a:moveTo>
                  <a:lnTo>
                    <a:pt x="3018104" y="0"/>
                  </a:lnTo>
                  <a:cubicBezTo>
                    <a:pt x="3030327" y="0"/>
                    <a:pt x="3040236" y="9909"/>
                    <a:pt x="3040236" y="22132"/>
                  </a:cubicBezTo>
                  <a:lnTo>
                    <a:pt x="3040236" y="1142869"/>
                  </a:lnTo>
                  <a:cubicBezTo>
                    <a:pt x="3040236" y="1148739"/>
                    <a:pt x="3037904" y="1154368"/>
                    <a:pt x="3033754" y="1158519"/>
                  </a:cubicBezTo>
                  <a:cubicBezTo>
                    <a:pt x="3029603" y="1162669"/>
                    <a:pt x="3023974" y="1165001"/>
                    <a:pt x="3018104" y="1165001"/>
                  </a:cubicBezTo>
                  <a:lnTo>
                    <a:pt x="22132" y="1165001"/>
                  </a:lnTo>
                  <a:cubicBezTo>
                    <a:pt x="16263" y="1165001"/>
                    <a:pt x="10633" y="1162669"/>
                    <a:pt x="6482" y="1158519"/>
                  </a:cubicBezTo>
                  <a:cubicBezTo>
                    <a:pt x="2332" y="1154368"/>
                    <a:pt x="0" y="1148739"/>
                    <a:pt x="0" y="1142869"/>
                  </a:cubicBezTo>
                  <a:lnTo>
                    <a:pt x="0" y="22132"/>
                  </a:lnTo>
                  <a:cubicBezTo>
                    <a:pt x="0" y="16263"/>
                    <a:pt x="2332" y="10633"/>
                    <a:pt x="6482" y="6482"/>
                  </a:cubicBezTo>
                  <a:cubicBezTo>
                    <a:pt x="10633" y="2332"/>
                    <a:pt x="16263" y="0"/>
                    <a:pt x="22132"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6" name="TextBox 16"/>
          <p:cNvSpPr txBox="1"/>
          <p:nvPr/>
        </p:nvSpPr>
        <p:spPr>
          <a:xfrm>
            <a:off x="176163" y="5826333"/>
            <a:ext cx="11129921" cy="3711575"/>
          </a:xfrm>
          <a:prstGeom prst="rect">
            <a:avLst/>
          </a:prstGeom>
        </p:spPr>
        <p:txBody>
          <a:bodyPr lIns="0" tIns="0" rIns="0" bIns="0" rtlCol="0" anchor="t">
            <a:spAutoFit/>
          </a:bodyPr>
          <a:lstStyle/>
          <a:p>
            <a:pPr marL="755651" lvl="1" indent="-377825" algn="just">
              <a:lnSpc>
                <a:spcPts val="4900"/>
              </a:lnSpc>
              <a:buFont typeface="Arial"/>
              <a:buChar char="•"/>
            </a:pPr>
            <a:r>
              <a:rPr lang="en-US" sz="3500">
                <a:solidFill>
                  <a:srgbClr val="7B070C"/>
                </a:solidFill>
                <a:latin typeface="Roboto Condensed"/>
              </a:rPr>
              <a:t> Bài Hịch tướng sĩ đã khắc họa chân dung vị chủ tướng có lòng yêu nước nồng nàn. Đó cũng là một truyền thống quý báu của dân tộc ta. Bằng việc đọc hiểu văn bản và trải nghiệm của bản thân, em hãy viết đoạn văn khoảng 7-9 câu về ý nghĩa một truyền thống đáng tự hào của dân tộc Việt Nam. (PHT số 4)</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ircle(in)">
                                      <p:cBhvr>
                                        <p:cTn id="13" dur="2000"/>
                                        <p:tgtEl>
                                          <p:spTgt spid="16"/>
                                        </p:tgtEl>
                                      </p:cBhvr>
                                    </p:animEffect>
                                  </p:childTnLst>
                                </p:cTn>
                              </p:par>
                              <p:par>
                                <p:cTn id="14" presetID="6" presetClass="entr" presetSubtype="16"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ircle(in)">
                                      <p:cBhvr>
                                        <p:cTn id="1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1304"/>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sp>
        <p:nvSpPr>
          <p:cNvPr id="4" name="Freeform 4"/>
          <p:cNvSpPr/>
          <p:nvPr/>
        </p:nvSpPr>
        <p:spPr>
          <a:xfrm>
            <a:off x="10267342" y="-272193"/>
            <a:ext cx="9823181" cy="9823181"/>
          </a:xfrm>
          <a:custGeom>
            <a:avLst/>
            <a:gdLst/>
            <a:ahLst/>
            <a:cxnLst/>
            <a:rect l="l" t="t" r="r" b="b"/>
            <a:pathLst>
              <a:path w="9823181" h="9823181">
                <a:moveTo>
                  <a:pt x="0" y="0"/>
                </a:moveTo>
                <a:lnTo>
                  <a:pt x="9823182" y="0"/>
                </a:lnTo>
                <a:lnTo>
                  <a:pt x="9823182" y="9823181"/>
                </a:lnTo>
                <a:lnTo>
                  <a:pt x="0" y="9823181"/>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794262" y="2185541"/>
            <a:ext cx="2585401" cy="1346329"/>
            <a:chOff x="0" y="0"/>
            <a:chExt cx="680929" cy="354589"/>
          </a:xfrm>
        </p:grpSpPr>
        <p:sp>
          <p:nvSpPr>
            <p:cNvPr id="6" name="Freeform 6"/>
            <p:cNvSpPr/>
            <p:nvPr/>
          </p:nvSpPr>
          <p:spPr>
            <a:xfrm>
              <a:off x="0" y="0"/>
              <a:ext cx="680929" cy="354589"/>
            </a:xfrm>
            <a:custGeom>
              <a:avLst/>
              <a:gdLst/>
              <a:ahLst/>
              <a:cxnLst/>
              <a:rect l="l" t="t" r="r" b="b"/>
              <a:pathLst>
                <a:path w="680929" h="354589">
                  <a:moveTo>
                    <a:pt x="98818" y="0"/>
                  </a:moveTo>
                  <a:lnTo>
                    <a:pt x="582111" y="0"/>
                  </a:lnTo>
                  <a:cubicBezTo>
                    <a:pt x="636687" y="0"/>
                    <a:pt x="680929" y="44242"/>
                    <a:pt x="680929" y="98818"/>
                  </a:cubicBezTo>
                  <a:lnTo>
                    <a:pt x="680929" y="255771"/>
                  </a:lnTo>
                  <a:cubicBezTo>
                    <a:pt x="680929" y="310346"/>
                    <a:pt x="636687" y="354589"/>
                    <a:pt x="582111" y="354589"/>
                  </a:cubicBezTo>
                  <a:lnTo>
                    <a:pt x="98818" y="354589"/>
                  </a:lnTo>
                  <a:cubicBezTo>
                    <a:pt x="44242" y="354589"/>
                    <a:pt x="0" y="310346"/>
                    <a:pt x="0" y="255771"/>
                  </a:cubicBezTo>
                  <a:lnTo>
                    <a:pt x="0" y="98818"/>
                  </a:lnTo>
                  <a:cubicBezTo>
                    <a:pt x="0" y="44242"/>
                    <a:pt x="44242" y="0"/>
                    <a:pt x="98818"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8" name="Group 8"/>
          <p:cNvGrpSpPr/>
          <p:nvPr/>
        </p:nvGrpSpPr>
        <p:grpSpPr>
          <a:xfrm>
            <a:off x="723708" y="4630103"/>
            <a:ext cx="2585401" cy="1346329"/>
            <a:chOff x="0" y="0"/>
            <a:chExt cx="680929" cy="354589"/>
          </a:xfrm>
        </p:grpSpPr>
        <p:sp>
          <p:nvSpPr>
            <p:cNvPr id="9" name="Freeform 9"/>
            <p:cNvSpPr/>
            <p:nvPr/>
          </p:nvSpPr>
          <p:spPr>
            <a:xfrm>
              <a:off x="0" y="0"/>
              <a:ext cx="680929" cy="354589"/>
            </a:xfrm>
            <a:custGeom>
              <a:avLst/>
              <a:gdLst/>
              <a:ahLst/>
              <a:cxnLst/>
              <a:rect l="l" t="t" r="r" b="b"/>
              <a:pathLst>
                <a:path w="680929" h="354589">
                  <a:moveTo>
                    <a:pt x="98818" y="0"/>
                  </a:moveTo>
                  <a:lnTo>
                    <a:pt x="582111" y="0"/>
                  </a:lnTo>
                  <a:cubicBezTo>
                    <a:pt x="636687" y="0"/>
                    <a:pt x="680929" y="44242"/>
                    <a:pt x="680929" y="98818"/>
                  </a:cubicBezTo>
                  <a:lnTo>
                    <a:pt x="680929" y="255771"/>
                  </a:lnTo>
                  <a:cubicBezTo>
                    <a:pt x="680929" y="310346"/>
                    <a:pt x="636687" y="354589"/>
                    <a:pt x="582111" y="354589"/>
                  </a:cubicBezTo>
                  <a:lnTo>
                    <a:pt x="98818" y="354589"/>
                  </a:lnTo>
                  <a:cubicBezTo>
                    <a:pt x="44242" y="354589"/>
                    <a:pt x="0" y="310346"/>
                    <a:pt x="0" y="255771"/>
                  </a:cubicBezTo>
                  <a:lnTo>
                    <a:pt x="0" y="98818"/>
                  </a:lnTo>
                  <a:cubicBezTo>
                    <a:pt x="0" y="44242"/>
                    <a:pt x="44242" y="0"/>
                    <a:pt x="98818"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0" name="TextBox 10"/>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1" name="Group 11"/>
          <p:cNvGrpSpPr/>
          <p:nvPr/>
        </p:nvGrpSpPr>
        <p:grpSpPr>
          <a:xfrm>
            <a:off x="723708" y="7152309"/>
            <a:ext cx="2585401" cy="1346329"/>
            <a:chOff x="0" y="0"/>
            <a:chExt cx="680929" cy="354589"/>
          </a:xfrm>
        </p:grpSpPr>
        <p:sp>
          <p:nvSpPr>
            <p:cNvPr id="12" name="Freeform 12"/>
            <p:cNvSpPr/>
            <p:nvPr/>
          </p:nvSpPr>
          <p:spPr>
            <a:xfrm>
              <a:off x="0" y="0"/>
              <a:ext cx="680929" cy="354589"/>
            </a:xfrm>
            <a:custGeom>
              <a:avLst/>
              <a:gdLst/>
              <a:ahLst/>
              <a:cxnLst/>
              <a:rect l="l" t="t" r="r" b="b"/>
              <a:pathLst>
                <a:path w="680929" h="354589">
                  <a:moveTo>
                    <a:pt x="98818" y="0"/>
                  </a:moveTo>
                  <a:lnTo>
                    <a:pt x="582111" y="0"/>
                  </a:lnTo>
                  <a:cubicBezTo>
                    <a:pt x="636687" y="0"/>
                    <a:pt x="680929" y="44242"/>
                    <a:pt x="680929" y="98818"/>
                  </a:cubicBezTo>
                  <a:lnTo>
                    <a:pt x="680929" y="255771"/>
                  </a:lnTo>
                  <a:cubicBezTo>
                    <a:pt x="680929" y="310346"/>
                    <a:pt x="636687" y="354589"/>
                    <a:pt x="582111" y="354589"/>
                  </a:cubicBezTo>
                  <a:lnTo>
                    <a:pt x="98818" y="354589"/>
                  </a:lnTo>
                  <a:cubicBezTo>
                    <a:pt x="44242" y="354589"/>
                    <a:pt x="0" y="310346"/>
                    <a:pt x="0" y="255771"/>
                  </a:cubicBezTo>
                  <a:lnTo>
                    <a:pt x="0" y="98818"/>
                  </a:lnTo>
                  <a:cubicBezTo>
                    <a:pt x="0" y="44242"/>
                    <a:pt x="44242" y="0"/>
                    <a:pt x="98818"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3" name="TextBox 13"/>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4" name="Group 14"/>
          <p:cNvGrpSpPr/>
          <p:nvPr/>
        </p:nvGrpSpPr>
        <p:grpSpPr>
          <a:xfrm>
            <a:off x="3791705" y="2137916"/>
            <a:ext cx="7246472" cy="1641604"/>
            <a:chOff x="0" y="0"/>
            <a:chExt cx="1908536" cy="432357"/>
          </a:xfrm>
        </p:grpSpPr>
        <p:sp>
          <p:nvSpPr>
            <p:cNvPr id="15" name="Freeform 15"/>
            <p:cNvSpPr/>
            <p:nvPr/>
          </p:nvSpPr>
          <p:spPr>
            <a:xfrm>
              <a:off x="0" y="0"/>
              <a:ext cx="1908536" cy="432357"/>
            </a:xfrm>
            <a:custGeom>
              <a:avLst/>
              <a:gdLst/>
              <a:ahLst/>
              <a:cxnLst/>
              <a:rect l="l" t="t" r="r" b="b"/>
              <a:pathLst>
                <a:path w="1908536" h="432357">
                  <a:moveTo>
                    <a:pt x="35256" y="0"/>
                  </a:moveTo>
                  <a:lnTo>
                    <a:pt x="1873280" y="0"/>
                  </a:lnTo>
                  <a:cubicBezTo>
                    <a:pt x="1882630" y="0"/>
                    <a:pt x="1891598" y="3714"/>
                    <a:pt x="1898210" y="10326"/>
                  </a:cubicBezTo>
                  <a:cubicBezTo>
                    <a:pt x="1904822" y="16938"/>
                    <a:pt x="1908536" y="25906"/>
                    <a:pt x="1908536" y="35256"/>
                  </a:cubicBezTo>
                  <a:lnTo>
                    <a:pt x="1908536" y="397100"/>
                  </a:lnTo>
                  <a:cubicBezTo>
                    <a:pt x="1908536" y="406451"/>
                    <a:pt x="1904822" y="415418"/>
                    <a:pt x="1898210" y="422030"/>
                  </a:cubicBezTo>
                  <a:cubicBezTo>
                    <a:pt x="1891598" y="428642"/>
                    <a:pt x="1882630" y="432357"/>
                    <a:pt x="1873280" y="432357"/>
                  </a:cubicBezTo>
                  <a:lnTo>
                    <a:pt x="35256" y="432357"/>
                  </a:lnTo>
                  <a:cubicBezTo>
                    <a:pt x="25906" y="432357"/>
                    <a:pt x="16938" y="428642"/>
                    <a:pt x="10326" y="422030"/>
                  </a:cubicBezTo>
                  <a:cubicBezTo>
                    <a:pt x="3714" y="415418"/>
                    <a:pt x="0" y="406451"/>
                    <a:pt x="0" y="397100"/>
                  </a:cubicBezTo>
                  <a:lnTo>
                    <a:pt x="0" y="35256"/>
                  </a:lnTo>
                  <a:cubicBezTo>
                    <a:pt x="0" y="25906"/>
                    <a:pt x="3714" y="16938"/>
                    <a:pt x="10326" y="10326"/>
                  </a:cubicBezTo>
                  <a:cubicBezTo>
                    <a:pt x="16938" y="3714"/>
                    <a:pt x="25906" y="0"/>
                    <a:pt x="35256"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6" name="TextBox 16"/>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17" name="Group 17"/>
          <p:cNvGrpSpPr/>
          <p:nvPr/>
        </p:nvGrpSpPr>
        <p:grpSpPr>
          <a:xfrm>
            <a:off x="3758451" y="4503420"/>
            <a:ext cx="7350280" cy="1801512"/>
            <a:chOff x="0" y="0"/>
            <a:chExt cx="1935876" cy="474472"/>
          </a:xfrm>
        </p:grpSpPr>
        <p:sp>
          <p:nvSpPr>
            <p:cNvPr id="18" name="Freeform 18"/>
            <p:cNvSpPr/>
            <p:nvPr/>
          </p:nvSpPr>
          <p:spPr>
            <a:xfrm>
              <a:off x="0" y="0"/>
              <a:ext cx="1935876" cy="474472"/>
            </a:xfrm>
            <a:custGeom>
              <a:avLst/>
              <a:gdLst/>
              <a:ahLst/>
              <a:cxnLst/>
              <a:rect l="l" t="t" r="r" b="b"/>
              <a:pathLst>
                <a:path w="1935876" h="474472">
                  <a:moveTo>
                    <a:pt x="34758" y="0"/>
                  </a:moveTo>
                  <a:lnTo>
                    <a:pt x="1901118" y="0"/>
                  </a:lnTo>
                  <a:cubicBezTo>
                    <a:pt x="1920314" y="0"/>
                    <a:pt x="1935876" y="15562"/>
                    <a:pt x="1935876" y="34758"/>
                  </a:cubicBezTo>
                  <a:lnTo>
                    <a:pt x="1935876" y="439714"/>
                  </a:lnTo>
                  <a:cubicBezTo>
                    <a:pt x="1935876" y="458910"/>
                    <a:pt x="1920314" y="474472"/>
                    <a:pt x="1901118" y="474472"/>
                  </a:cubicBezTo>
                  <a:lnTo>
                    <a:pt x="34758" y="474472"/>
                  </a:lnTo>
                  <a:cubicBezTo>
                    <a:pt x="15562" y="474472"/>
                    <a:pt x="0" y="458910"/>
                    <a:pt x="0" y="439714"/>
                  </a:cubicBezTo>
                  <a:lnTo>
                    <a:pt x="0" y="34758"/>
                  </a:lnTo>
                  <a:cubicBezTo>
                    <a:pt x="0" y="15562"/>
                    <a:pt x="15562" y="0"/>
                    <a:pt x="34758"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grpSp>
        <p:nvGrpSpPr>
          <p:cNvPr id="20" name="Group 20"/>
          <p:cNvGrpSpPr/>
          <p:nvPr/>
        </p:nvGrpSpPr>
        <p:grpSpPr>
          <a:xfrm>
            <a:off x="3668806" y="6997683"/>
            <a:ext cx="7439925" cy="2407647"/>
            <a:chOff x="0" y="0"/>
            <a:chExt cx="1959486" cy="634113"/>
          </a:xfrm>
        </p:grpSpPr>
        <p:sp>
          <p:nvSpPr>
            <p:cNvPr id="21" name="Freeform 21"/>
            <p:cNvSpPr/>
            <p:nvPr/>
          </p:nvSpPr>
          <p:spPr>
            <a:xfrm>
              <a:off x="0" y="0"/>
              <a:ext cx="1959486" cy="634113"/>
            </a:xfrm>
            <a:custGeom>
              <a:avLst/>
              <a:gdLst/>
              <a:ahLst/>
              <a:cxnLst/>
              <a:rect l="l" t="t" r="r" b="b"/>
              <a:pathLst>
                <a:path w="1959486" h="634113">
                  <a:moveTo>
                    <a:pt x="34340" y="0"/>
                  </a:moveTo>
                  <a:lnTo>
                    <a:pt x="1925147" y="0"/>
                  </a:lnTo>
                  <a:cubicBezTo>
                    <a:pt x="1944112" y="0"/>
                    <a:pt x="1959486" y="15374"/>
                    <a:pt x="1959486" y="34340"/>
                  </a:cubicBezTo>
                  <a:lnTo>
                    <a:pt x="1959486" y="599773"/>
                  </a:lnTo>
                  <a:cubicBezTo>
                    <a:pt x="1959486" y="618738"/>
                    <a:pt x="1944112" y="634113"/>
                    <a:pt x="1925147" y="634113"/>
                  </a:cubicBezTo>
                  <a:lnTo>
                    <a:pt x="34340" y="634113"/>
                  </a:lnTo>
                  <a:cubicBezTo>
                    <a:pt x="15374" y="634113"/>
                    <a:pt x="0" y="618738"/>
                    <a:pt x="0" y="599773"/>
                  </a:cubicBezTo>
                  <a:lnTo>
                    <a:pt x="0" y="34340"/>
                  </a:lnTo>
                  <a:cubicBezTo>
                    <a:pt x="0" y="15374"/>
                    <a:pt x="15374" y="0"/>
                    <a:pt x="34340"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22" name="TextBox 22"/>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23" name="TextBox 23"/>
          <p:cNvSpPr txBox="1"/>
          <p:nvPr/>
        </p:nvSpPr>
        <p:spPr>
          <a:xfrm>
            <a:off x="653155" y="2507868"/>
            <a:ext cx="2391514" cy="615950"/>
          </a:xfrm>
          <a:prstGeom prst="rect">
            <a:avLst/>
          </a:prstGeom>
        </p:spPr>
        <p:txBody>
          <a:bodyPr lIns="0" tIns="0" rIns="0" bIns="0" rtlCol="0" anchor="t">
            <a:spAutoFit/>
          </a:bodyPr>
          <a:lstStyle/>
          <a:p>
            <a:pPr marL="755651" lvl="1" indent="-377825" algn="just">
              <a:lnSpc>
                <a:spcPts val="4900"/>
              </a:lnSpc>
              <a:buFont typeface="Arial"/>
              <a:buChar char="•"/>
            </a:pPr>
            <a:r>
              <a:rPr lang="en-US" sz="3500" dirty="0" err="1">
                <a:solidFill>
                  <a:srgbClr val="7B070C"/>
                </a:solidFill>
                <a:latin typeface="Roboto Condensed"/>
              </a:rPr>
              <a:t>Mở</a:t>
            </a:r>
            <a:r>
              <a:rPr lang="en-US" sz="3500" dirty="0">
                <a:solidFill>
                  <a:srgbClr val="7B070C"/>
                </a:solidFill>
                <a:latin typeface="Roboto Condensed"/>
              </a:rPr>
              <a:t> </a:t>
            </a:r>
            <a:r>
              <a:rPr lang="en-US" sz="3500" dirty="0" err="1">
                <a:solidFill>
                  <a:srgbClr val="7B070C"/>
                </a:solidFill>
                <a:latin typeface="Roboto Condensed"/>
              </a:rPr>
              <a:t>đoạn</a:t>
            </a:r>
            <a:endParaRPr lang="en-US" sz="3500" dirty="0">
              <a:solidFill>
                <a:srgbClr val="7B070C"/>
              </a:solidFill>
              <a:latin typeface="Roboto Condensed"/>
            </a:endParaRPr>
          </a:p>
        </p:txBody>
      </p:sp>
      <p:sp>
        <p:nvSpPr>
          <p:cNvPr id="24" name="TextBox 24"/>
          <p:cNvSpPr txBox="1"/>
          <p:nvPr/>
        </p:nvSpPr>
        <p:spPr>
          <a:xfrm>
            <a:off x="441495" y="4952429"/>
            <a:ext cx="2673727" cy="615950"/>
          </a:xfrm>
          <a:prstGeom prst="rect">
            <a:avLst/>
          </a:prstGeom>
        </p:spPr>
        <p:txBody>
          <a:bodyPr lIns="0" tIns="0" rIns="0" bIns="0" rtlCol="0" anchor="t">
            <a:spAutoFit/>
          </a:bodyPr>
          <a:lstStyle/>
          <a:p>
            <a:pPr marL="755651" lvl="1" indent="-377825" algn="just">
              <a:lnSpc>
                <a:spcPts val="4900"/>
              </a:lnSpc>
              <a:buFont typeface="Arial"/>
              <a:buChar char="•"/>
            </a:pPr>
            <a:r>
              <a:rPr lang="en-US" sz="3500">
                <a:solidFill>
                  <a:srgbClr val="7B070C"/>
                </a:solidFill>
                <a:latin typeface="Roboto Condensed"/>
              </a:rPr>
              <a:t>Thân đoạn</a:t>
            </a:r>
          </a:p>
        </p:txBody>
      </p:sp>
      <p:sp>
        <p:nvSpPr>
          <p:cNvPr id="25" name="TextBox 25"/>
          <p:cNvSpPr txBox="1"/>
          <p:nvPr/>
        </p:nvSpPr>
        <p:spPr>
          <a:xfrm>
            <a:off x="723708" y="7465341"/>
            <a:ext cx="2421535" cy="615950"/>
          </a:xfrm>
          <a:prstGeom prst="rect">
            <a:avLst/>
          </a:prstGeom>
        </p:spPr>
        <p:txBody>
          <a:bodyPr lIns="0" tIns="0" rIns="0" bIns="0" rtlCol="0" anchor="t">
            <a:spAutoFit/>
          </a:bodyPr>
          <a:lstStyle/>
          <a:p>
            <a:pPr marL="755651" lvl="1" indent="-377825" algn="just">
              <a:lnSpc>
                <a:spcPts val="4900"/>
              </a:lnSpc>
              <a:buFont typeface="Arial"/>
              <a:buChar char="•"/>
            </a:pPr>
            <a:r>
              <a:rPr lang="en-US" sz="3500">
                <a:solidFill>
                  <a:srgbClr val="7B070C"/>
                </a:solidFill>
                <a:latin typeface="Roboto Condensed"/>
              </a:rPr>
              <a:t>Kết đoạn</a:t>
            </a:r>
          </a:p>
        </p:txBody>
      </p:sp>
      <p:sp>
        <p:nvSpPr>
          <p:cNvPr id="26" name="TextBox 26"/>
          <p:cNvSpPr txBox="1"/>
          <p:nvPr/>
        </p:nvSpPr>
        <p:spPr>
          <a:xfrm>
            <a:off x="3668806" y="2296795"/>
            <a:ext cx="7205506" cy="1235075"/>
          </a:xfrm>
          <a:prstGeom prst="rect">
            <a:avLst/>
          </a:prstGeom>
        </p:spPr>
        <p:txBody>
          <a:bodyPr lIns="0" tIns="0" rIns="0" bIns="0" rtlCol="0" anchor="t">
            <a:spAutoFit/>
          </a:bodyPr>
          <a:lstStyle/>
          <a:p>
            <a:pPr marL="755651" lvl="1" indent="-377825" algn="just">
              <a:lnSpc>
                <a:spcPts val="4900"/>
              </a:lnSpc>
              <a:buFont typeface="Arial"/>
              <a:buChar char="•"/>
            </a:pPr>
            <a:r>
              <a:rPr lang="en-US" sz="3500">
                <a:solidFill>
                  <a:srgbClr val="7B070C"/>
                </a:solidFill>
                <a:latin typeface="Roboto Condensed"/>
              </a:rPr>
              <a:t>Giới thiệu về truyền thống tốt đẹp của dân tộc.</a:t>
            </a:r>
          </a:p>
        </p:txBody>
      </p:sp>
      <p:sp>
        <p:nvSpPr>
          <p:cNvPr id="27" name="TextBox 27"/>
          <p:cNvSpPr txBox="1"/>
          <p:nvPr/>
        </p:nvSpPr>
        <p:spPr>
          <a:xfrm>
            <a:off x="3617344" y="4825747"/>
            <a:ext cx="7327521" cy="1235075"/>
          </a:xfrm>
          <a:prstGeom prst="rect">
            <a:avLst/>
          </a:prstGeom>
        </p:spPr>
        <p:txBody>
          <a:bodyPr lIns="0" tIns="0" rIns="0" bIns="0" rtlCol="0" anchor="t">
            <a:spAutoFit/>
          </a:bodyPr>
          <a:lstStyle/>
          <a:p>
            <a:pPr marL="755651" lvl="1" indent="-377825" algn="just">
              <a:lnSpc>
                <a:spcPts val="4900"/>
              </a:lnSpc>
              <a:buFont typeface="Arial"/>
              <a:buChar char="•"/>
            </a:pPr>
            <a:r>
              <a:rPr lang="en-US" sz="3500">
                <a:solidFill>
                  <a:srgbClr val="7B070C"/>
                </a:solidFill>
                <a:latin typeface="Roboto Condensed"/>
              </a:rPr>
              <a:t> Biểu hiện của truyền thống.</a:t>
            </a:r>
          </a:p>
          <a:p>
            <a:pPr marL="755651" lvl="1" indent="-377825" algn="just">
              <a:lnSpc>
                <a:spcPts val="4900"/>
              </a:lnSpc>
              <a:buFont typeface="Arial"/>
              <a:buChar char="•"/>
            </a:pPr>
            <a:r>
              <a:rPr lang="en-US" sz="3500">
                <a:solidFill>
                  <a:srgbClr val="7B070C"/>
                </a:solidFill>
                <a:latin typeface="Roboto Condensed"/>
              </a:rPr>
              <a:t> Ý nghĩa/ giá trị truyền thống đem lại.</a:t>
            </a:r>
          </a:p>
        </p:txBody>
      </p:sp>
      <p:sp>
        <p:nvSpPr>
          <p:cNvPr id="28" name="TextBox 28"/>
          <p:cNvSpPr txBox="1"/>
          <p:nvPr/>
        </p:nvSpPr>
        <p:spPr>
          <a:xfrm>
            <a:off x="3668806" y="7190757"/>
            <a:ext cx="7350280" cy="1854200"/>
          </a:xfrm>
          <a:prstGeom prst="rect">
            <a:avLst/>
          </a:prstGeom>
        </p:spPr>
        <p:txBody>
          <a:bodyPr lIns="0" tIns="0" rIns="0" bIns="0" rtlCol="0" anchor="t">
            <a:spAutoFit/>
          </a:bodyPr>
          <a:lstStyle/>
          <a:p>
            <a:pPr marL="755651" lvl="1" indent="-377825" algn="just">
              <a:lnSpc>
                <a:spcPts val="4900"/>
              </a:lnSpc>
              <a:buFont typeface="Arial"/>
              <a:buChar char="•"/>
            </a:pPr>
            <a:r>
              <a:rPr lang="en-US" sz="3500">
                <a:solidFill>
                  <a:srgbClr val="7B070C"/>
                </a:solidFill>
                <a:latin typeface="Roboto Condensed"/>
              </a:rPr>
              <a:t>Khẳng định giá trị truyền thống tốt đẹp đối với bản thân và con người, dân tộc Việt Nam.</a:t>
            </a:r>
          </a:p>
        </p:txBody>
      </p:sp>
      <p:sp>
        <p:nvSpPr>
          <p:cNvPr id="29" name="TextBox 29"/>
          <p:cNvSpPr txBox="1"/>
          <p:nvPr/>
        </p:nvSpPr>
        <p:spPr>
          <a:xfrm>
            <a:off x="927264" y="397513"/>
            <a:ext cx="5641176" cy="1278455"/>
          </a:xfrm>
          <a:prstGeom prst="rect">
            <a:avLst/>
          </a:prstGeom>
        </p:spPr>
        <p:txBody>
          <a:bodyPr wrap="square" lIns="0" tIns="0" rIns="0" bIns="0" rtlCol="0" anchor="t">
            <a:spAutoFit/>
          </a:bodyPr>
          <a:lstStyle/>
          <a:p>
            <a:pPr algn="just">
              <a:lnSpc>
                <a:spcPts val="10867"/>
              </a:lnSpc>
              <a:spcBef>
                <a:spcPct val="0"/>
              </a:spcBef>
            </a:pPr>
            <a:r>
              <a:rPr lang="en-US" sz="6392" dirty="0">
                <a:solidFill>
                  <a:srgbClr val="7B070C"/>
                </a:solidFill>
                <a:latin typeface="#9Slide07 SVNUT Triumph Press"/>
              </a:rPr>
              <a:t>4. </a:t>
            </a:r>
            <a:r>
              <a:rPr lang="en-US" sz="6392" dirty="0" err="1">
                <a:solidFill>
                  <a:srgbClr val="7B070C"/>
                </a:solidFill>
                <a:latin typeface="#9Slide07 SVNUT Triumph Press"/>
              </a:rPr>
              <a:t>Luyện</a:t>
            </a:r>
            <a:r>
              <a:rPr lang="en-US" sz="6392" dirty="0">
                <a:solidFill>
                  <a:srgbClr val="7B070C"/>
                </a:solidFill>
                <a:latin typeface="#9Slide07 SVNUT Triumph Press"/>
              </a:rPr>
              <a:t> </a:t>
            </a:r>
            <a:r>
              <a:rPr lang="en-US" sz="6392" dirty="0" err="1">
                <a:solidFill>
                  <a:srgbClr val="7B070C"/>
                </a:solidFill>
                <a:latin typeface="#9Slide07 SVNUT Triumph Press"/>
              </a:rPr>
              <a:t>tập</a:t>
            </a:r>
            <a:endParaRPr lang="en-US" sz="6392" dirty="0">
              <a:solidFill>
                <a:srgbClr val="7B070C"/>
              </a:solidFill>
              <a:latin typeface="#9Slide07 SVNUT Triumph Press"/>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793727" cy="10570132"/>
          </a:xfrm>
          <a:custGeom>
            <a:avLst/>
            <a:gdLst/>
            <a:ahLst/>
            <a:cxnLst/>
            <a:rect l="l" t="t" r="r" b="b"/>
            <a:pathLst>
              <a:path w="18793727" h="10570132">
                <a:moveTo>
                  <a:pt x="0" y="0"/>
                </a:moveTo>
                <a:lnTo>
                  <a:pt x="18793727" y="0"/>
                </a:lnTo>
                <a:lnTo>
                  <a:pt x="18793727" y="10570132"/>
                </a:lnTo>
                <a:lnTo>
                  <a:pt x="0" y="10570132"/>
                </a:lnTo>
                <a:lnTo>
                  <a:pt x="0" y="0"/>
                </a:lnTo>
                <a:close/>
              </a:path>
            </a:pathLst>
          </a:custGeom>
          <a:blipFill>
            <a:blip r:embed="rId2"/>
            <a:stretch>
              <a:fillRect l="-5" r="-5"/>
            </a:stretch>
          </a:blipFill>
        </p:spPr>
        <p:txBody>
          <a:bodyPr/>
          <a:lstStyle/>
          <a:p>
            <a:endParaRPr lang="en-US"/>
          </a:p>
        </p:txBody>
      </p:sp>
      <p:sp>
        <p:nvSpPr>
          <p:cNvPr id="4" name="Freeform 4"/>
          <p:cNvSpPr/>
          <p:nvPr/>
        </p:nvSpPr>
        <p:spPr>
          <a:xfrm>
            <a:off x="11527759" y="-633975"/>
            <a:ext cx="8569442" cy="12127940"/>
          </a:xfrm>
          <a:custGeom>
            <a:avLst/>
            <a:gdLst/>
            <a:ahLst/>
            <a:cxnLst/>
            <a:rect l="l" t="t" r="r" b="b"/>
            <a:pathLst>
              <a:path w="8569442" h="12127940">
                <a:moveTo>
                  <a:pt x="0" y="0"/>
                </a:moveTo>
                <a:lnTo>
                  <a:pt x="8569443" y="0"/>
                </a:lnTo>
                <a:lnTo>
                  <a:pt x="8569443" y="12127939"/>
                </a:lnTo>
                <a:lnTo>
                  <a:pt x="0" y="12127939"/>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747883" y="753957"/>
            <a:ext cx="5360647" cy="1429486"/>
          </a:xfrm>
          <a:prstGeom prst="rect">
            <a:avLst/>
          </a:prstGeom>
        </p:spPr>
        <p:txBody>
          <a:bodyPr lIns="0" tIns="0" rIns="0" bIns="0" rtlCol="0" anchor="t">
            <a:spAutoFit/>
          </a:bodyPr>
          <a:lstStyle/>
          <a:p>
            <a:pPr algn="just">
              <a:lnSpc>
                <a:spcPts val="12140"/>
              </a:lnSpc>
              <a:spcBef>
                <a:spcPct val="0"/>
              </a:spcBef>
            </a:pPr>
            <a:r>
              <a:rPr lang="en-US" sz="7141">
                <a:solidFill>
                  <a:srgbClr val="7B070C"/>
                </a:solidFill>
                <a:latin typeface="#9Slide07 SVNUT Triumph Press"/>
              </a:rPr>
              <a:t>5. Vận dụng</a:t>
            </a:r>
          </a:p>
        </p:txBody>
      </p:sp>
      <p:sp>
        <p:nvSpPr>
          <p:cNvPr id="6" name="Freeform 6"/>
          <p:cNvSpPr/>
          <p:nvPr/>
        </p:nvSpPr>
        <p:spPr>
          <a:xfrm>
            <a:off x="147913" y="2808028"/>
            <a:ext cx="12841055" cy="6724043"/>
          </a:xfrm>
          <a:custGeom>
            <a:avLst/>
            <a:gdLst/>
            <a:ahLst/>
            <a:cxnLst/>
            <a:rect l="l" t="t" r="r" b="b"/>
            <a:pathLst>
              <a:path w="12841055" h="6724043">
                <a:moveTo>
                  <a:pt x="0" y="0"/>
                </a:moveTo>
                <a:lnTo>
                  <a:pt x="12841054" y="0"/>
                </a:lnTo>
                <a:lnTo>
                  <a:pt x="12841054" y="6724044"/>
                </a:lnTo>
                <a:lnTo>
                  <a:pt x="0" y="67240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298958" y="3785386"/>
            <a:ext cx="10538963" cy="3567023"/>
          </a:xfrm>
          <a:prstGeom prst="rect">
            <a:avLst/>
          </a:prstGeom>
        </p:spPr>
        <p:txBody>
          <a:bodyPr lIns="0" tIns="0" rIns="0" bIns="0" rtlCol="0" anchor="t">
            <a:spAutoFit/>
          </a:bodyPr>
          <a:lstStyle/>
          <a:p>
            <a:pPr marL="758206" lvl="1" indent="-379103" algn="just">
              <a:lnSpc>
                <a:spcPts val="5689"/>
              </a:lnSpc>
              <a:buFont typeface="Arial"/>
              <a:buChar char="•"/>
            </a:pPr>
            <a:r>
              <a:rPr lang="en-US" sz="3511">
                <a:solidFill>
                  <a:srgbClr val="532324"/>
                </a:solidFill>
                <a:latin typeface="Roboto Condensed"/>
              </a:rPr>
              <a:t>Làm video/ hình ảnh/ profile mô phỏng giới thiệu về Trần Quốc Tuấn (hoàn cảnh xuất thân, con người, tài trí, chiến công lẫy lừng,…..)</a:t>
            </a:r>
          </a:p>
          <a:p>
            <a:pPr marL="758206" lvl="1" indent="-379103" algn="just">
              <a:lnSpc>
                <a:spcPts val="5689"/>
              </a:lnSpc>
              <a:buFont typeface="Arial"/>
              <a:buChar char="•"/>
            </a:pPr>
            <a:r>
              <a:rPr lang="en-US" sz="3511">
                <a:solidFill>
                  <a:srgbClr val="532324"/>
                </a:solidFill>
                <a:latin typeface="Roboto Condensed"/>
              </a:rPr>
              <a:t>Thực hiện theo nhóm 3-4 HS, làm tại nhà</a:t>
            </a:r>
          </a:p>
          <a:p>
            <a:pPr marL="758206" lvl="1" indent="-379103" algn="just">
              <a:lnSpc>
                <a:spcPts val="5689"/>
              </a:lnSpc>
              <a:buFont typeface="Arial"/>
              <a:buChar char="•"/>
            </a:pPr>
            <a:r>
              <a:rPr lang="en-US" sz="3511">
                <a:solidFill>
                  <a:srgbClr val="532324"/>
                </a:solidFill>
                <a:latin typeface="Roboto Condensed"/>
              </a:rPr>
              <a:t>Hạn hoàn thành sản phẩm: 1 tuần sau</a:t>
            </a: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a:grpSpLocks noChangeAspect="1"/>
          </p:cNvGrpSpPr>
          <p:nvPr/>
        </p:nvGrpSpPr>
        <p:grpSpPr>
          <a:xfrm>
            <a:off x="8447591" y="-572603"/>
            <a:ext cx="10520904" cy="10520862"/>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b="-59043"/>
              </a:stretch>
            </a:blipFill>
          </p:spPr>
          <p:txBody>
            <a:bodyPr/>
            <a:lstStyle/>
            <a:p>
              <a:endParaRPr lang="en-US"/>
            </a:p>
          </p:txBody>
        </p:sp>
      </p:grpSp>
      <p:sp>
        <p:nvSpPr>
          <p:cNvPr id="6" name="Freeform 6"/>
          <p:cNvSpPr/>
          <p:nvPr/>
        </p:nvSpPr>
        <p:spPr>
          <a:xfrm>
            <a:off x="7798939" y="-2057400"/>
            <a:ext cx="4269572" cy="4114800"/>
          </a:xfrm>
          <a:custGeom>
            <a:avLst/>
            <a:gdLst/>
            <a:ahLst/>
            <a:cxnLst/>
            <a:rect l="l" t="t" r="r" b="b"/>
            <a:pathLst>
              <a:path w="4269572" h="4114800">
                <a:moveTo>
                  <a:pt x="0" y="0"/>
                </a:moveTo>
                <a:lnTo>
                  <a:pt x="4269572" y="0"/>
                </a:lnTo>
                <a:lnTo>
                  <a:pt x="426957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6034718" y="4687828"/>
            <a:ext cx="4269572" cy="4114800"/>
          </a:xfrm>
          <a:custGeom>
            <a:avLst/>
            <a:gdLst/>
            <a:ahLst/>
            <a:cxnLst/>
            <a:rect l="l" t="t" r="r" b="b"/>
            <a:pathLst>
              <a:path w="4269572" h="4114800">
                <a:moveTo>
                  <a:pt x="0" y="0"/>
                </a:moveTo>
                <a:lnTo>
                  <a:pt x="4269572" y="0"/>
                </a:lnTo>
                <a:lnTo>
                  <a:pt x="426957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6405284" y="252572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rot="129309">
            <a:off x="8471508" y="7491957"/>
            <a:ext cx="3665563" cy="3532686"/>
          </a:xfrm>
          <a:custGeom>
            <a:avLst/>
            <a:gdLst/>
            <a:ahLst/>
            <a:cxnLst/>
            <a:rect l="l" t="t" r="r" b="b"/>
            <a:pathLst>
              <a:path w="3665563" h="3532686">
                <a:moveTo>
                  <a:pt x="0" y="0"/>
                </a:moveTo>
                <a:lnTo>
                  <a:pt x="3665564" y="0"/>
                </a:lnTo>
                <a:lnTo>
                  <a:pt x="3665564" y="3532686"/>
                </a:lnTo>
                <a:lnTo>
                  <a:pt x="0" y="35326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1355414" y="7736237"/>
            <a:ext cx="4269572" cy="4114800"/>
          </a:xfrm>
          <a:custGeom>
            <a:avLst/>
            <a:gdLst/>
            <a:ahLst/>
            <a:cxnLst/>
            <a:rect l="l" t="t" r="r" b="b"/>
            <a:pathLst>
              <a:path w="4269572" h="4114800">
                <a:moveTo>
                  <a:pt x="0" y="0"/>
                </a:moveTo>
                <a:lnTo>
                  <a:pt x="4269572" y="0"/>
                </a:lnTo>
                <a:lnTo>
                  <a:pt x="426957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rot="-9270572">
            <a:off x="14523161" y="7318756"/>
            <a:ext cx="5135939" cy="4949761"/>
          </a:xfrm>
          <a:custGeom>
            <a:avLst/>
            <a:gdLst/>
            <a:ahLst/>
            <a:cxnLst/>
            <a:rect l="l" t="t" r="r" b="b"/>
            <a:pathLst>
              <a:path w="5135939" h="4949761">
                <a:moveTo>
                  <a:pt x="0" y="0"/>
                </a:moveTo>
                <a:lnTo>
                  <a:pt x="5135939" y="0"/>
                </a:lnTo>
                <a:lnTo>
                  <a:pt x="5135939" y="4949761"/>
                </a:lnTo>
                <a:lnTo>
                  <a:pt x="0" y="49497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5868409" y="270193"/>
            <a:ext cx="4269572" cy="4114800"/>
          </a:xfrm>
          <a:custGeom>
            <a:avLst/>
            <a:gdLst/>
            <a:ahLst/>
            <a:cxnLst/>
            <a:rect l="l" t="t" r="r" b="b"/>
            <a:pathLst>
              <a:path w="4269572" h="4114800">
                <a:moveTo>
                  <a:pt x="0" y="0"/>
                </a:moveTo>
                <a:lnTo>
                  <a:pt x="4269572" y="0"/>
                </a:lnTo>
                <a:lnTo>
                  <a:pt x="426957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3" name="Group 13"/>
          <p:cNvGrpSpPr/>
          <p:nvPr/>
        </p:nvGrpSpPr>
        <p:grpSpPr>
          <a:xfrm>
            <a:off x="720308" y="2707793"/>
            <a:ext cx="7282887" cy="5028444"/>
            <a:chOff x="0" y="0"/>
            <a:chExt cx="1918127" cy="1324364"/>
          </a:xfrm>
        </p:grpSpPr>
        <p:sp>
          <p:nvSpPr>
            <p:cNvPr id="14" name="Freeform 14"/>
            <p:cNvSpPr/>
            <p:nvPr/>
          </p:nvSpPr>
          <p:spPr>
            <a:xfrm>
              <a:off x="0" y="0"/>
              <a:ext cx="1918127" cy="1324364"/>
            </a:xfrm>
            <a:custGeom>
              <a:avLst/>
              <a:gdLst/>
              <a:ahLst/>
              <a:cxnLst/>
              <a:rect l="l" t="t" r="r" b="b"/>
              <a:pathLst>
                <a:path w="1918127" h="1324364">
                  <a:moveTo>
                    <a:pt x="35080" y="0"/>
                  </a:moveTo>
                  <a:lnTo>
                    <a:pt x="1883047" y="0"/>
                  </a:lnTo>
                  <a:cubicBezTo>
                    <a:pt x="1902421" y="0"/>
                    <a:pt x="1918127" y="15706"/>
                    <a:pt x="1918127" y="35080"/>
                  </a:cubicBezTo>
                  <a:lnTo>
                    <a:pt x="1918127" y="1289284"/>
                  </a:lnTo>
                  <a:cubicBezTo>
                    <a:pt x="1918127" y="1308658"/>
                    <a:pt x="1902421" y="1324364"/>
                    <a:pt x="1883047" y="1324364"/>
                  </a:cubicBezTo>
                  <a:lnTo>
                    <a:pt x="35080" y="1324364"/>
                  </a:lnTo>
                  <a:cubicBezTo>
                    <a:pt x="15706" y="1324364"/>
                    <a:pt x="0" y="1308658"/>
                    <a:pt x="0" y="1289284"/>
                  </a:cubicBezTo>
                  <a:lnTo>
                    <a:pt x="0" y="35080"/>
                  </a:lnTo>
                  <a:cubicBezTo>
                    <a:pt x="0" y="15706"/>
                    <a:pt x="15706" y="0"/>
                    <a:pt x="35080" y="0"/>
                  </a:cubicBezTo>
                  <a:close/>
                </a:path>
              </a:pathLst>
            </a:custGeom>
            <a:solidFill>
              <a:srgbClr val="FFFFFF">
                <a:alpha val="69804"/>
              </a:srgbClr>
            </a:solidFill>
            <a:ln w="47625">
              <a:solidFill>
                <a:srgbClr val="C78E5F">
                  <a:alpha val="69804"/>
                </a:srgbClr>
              </a:solidFill>
            </a:ln>
          </p:spPr>
          <p:txBody>
            <a:bodyPr/>
            <a:lstStyle/>
            <a:p>
              <a:endParaRPr lang="en-US"/>
            </a:p>
          </p:txBody>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3120"/>
                </a:lnSpc>
              </a:pPr>
              <a:endParaRPr/>
            </a:p>
          </p:txBody>
        </p:sp>
      </p:grpSp>
      <p:sp>
        <p:nvSpPr>
          <p:cNvPr id="16" name="TextBox 16"/>
          <p:cNvSpPr txBox="1"/>
          <p:nvPr/>
        </p:nvSpPr>
        <p:spPr>
          <a:xfrm>
            <a:off x="720308" y="3082308"/>
            <a:ext cx="6904156" cy="4203213"/>
          </a:xfrm>
          <a:prstGeom prst="rect">
            <a:avLst/>
          </a:prstGeom>
        </p:spPr>
        <p:txBody>
          <a:bodyPr lIns="0" tIns="0" rIns="0" bIns="0" rtlCol="0" anchor="t">
            <a:spAutoFit/>
          </a:bodyPr>
          <a:lstStyle/>
          <a:p>
            <a:pPr marL="863598" lvl="1" indent="-431799" algn="just">
              <a:lnSpc>
                <a:spcPts val="5599"/>
              </a:lnSpc>
              <a:buFont typeface="Arial"/>
              <a:buChar char="•"/>
            </a:pPr>
            <a:r>
              <a:rPr lang="en-US" sz="3999">
                <a:solidFill>
                  <a:srgbClr val="7B070C"/>
                </a:solidFill>
                <a:latin typeface="Roboto Condensed"/>
              </a:rPr>
              <a:t>Xem video và ghi lại những điều em ấn tượng về Chủ tịch Hồ Chí Minh</a:t>
            </a:r>
          </a:p>
          <a:p>
            <a:pPr marL="863598" lvl="1" indent="-431799" algn="just">
              <a:lnSpc>
                <a:spcPts val="5599"/>
              </a:lnSpc>
              <a:buFont typeface="Arial"/>
              <a:buChar char="•"/>
            </a:pPr>
            <a:r>
              <a:rPr lang="en-US" sz="3999">
                <a:solidFill>
                  <a:srgbClr val="7B070C"/>
                </a:solidFill>
                <a:latin typeface="Roboto Condensed"/>
              </a:rPr>
              <a:t>Link https://www.youtube.com/watch?v=vthpaWkaCTc</a:t>
            </a:r>
          </a:p>
        </p:txBody>
      </p:sp>
      <p:sp>
        <p:nvSpPr>
          <p:cNvPr id="17" name="Freeform 17"/>
          <p:cNvSpPr/>
          <p:nvPr/>
        </p:nvSpPr>
        <p:spPr>
          <a:xfrm rot="129309">
            <a:off x="7513263" y="7174919"/>
            <a:ext cx="3665563" cy="3532686"/>
          </a:xfrm>
          <a:custGeom>
            <a:avLst/>
            <a:gdLst/>
            <a:ahLst/>
            <a:cxnLst/>
            <a:rect l="l" t="t" r="r" b="b"/>
            <a:pathLst>
              <a:path w="3665563" h="3532686">
                <a:moveTo>
                  <a:pt x="0" y="0"/>
                </a:moveTo>
                <a:lnTo>
                  <a:pt x="3665563" y="0"/>
                </a:lnTo>
                <a:lnTo>
                  <a:pt x="3665563" y="3532686"/>
                </a:lnTo>
                <a:lnTo>
                  <a:pt x="0" y="35326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TextBox 18"/>
          <p:cNvSpPr txBox="1"/>
          <p:nvPr/>
        </p:nvSpPr>
        <p:spPr>
          <a:xfrm>
            <a:off x="1028700" y="533566"/>
            <a:ext cx="5913168" cy="1399069"/>
          </a:xfrm>
          <a:prstGeom prst="rect">
            <a:avLst/>
          </a:prstGeom>
        </p:spPr>
        <p:txBody>
          <a:bodyPr wrap="square" lIns="0" tIns="0" rIns="0" bIns="0" rtlCol="0" anchor="t">
            <a:spAutoFit/>
          </a:bodyPr>
          <a:lstStyle/>
          <a:p>
            <a:pPr algn="just">
              <a:lnSpc>
                <a:spcPts val="11905"/>
              </a:lnSpc>
              <a:spcBef>
                <a:spcPct val="0"/>
              </a:spcBef>
            </a:pPr>
            <a:r>
              <a:rPr lang="en-US" sz="7003" dirty="0">
                <a:solidFill>
                  <a:srgbClr val="7B070C"/>
                </a:solidFill>
                <a:latin typeface="#9Slide07 SVNUT Triumph Press"/>
              </a:rPr>
              <a:t>5. </a:t>
            </a:r>
            <a:r>
              <a:rPr lang="en-US" sz="7003" dirty="0" err="1">
                <a:solidFill>
                  <a:srgbClr val="7B070C"/>
                </a:solidFill>
                <a:latin typeface="#9Slide07 SVNUT Triumph Press"/>
              </a:rPr>
              <a:t>Vận</a:t>
            </a:r>
            <a:r>
              <a:rPr lang="en-US" sz="7003" dirty="0">
                <a:solidFill>
                  <a:srgbClr val="7B070C"/>
                </a:solidFill>
                <a:latin typeface="#9Slide07 SVNUT Triumph Press"/>
              </a:rPr>
              <a:t> </a:t>
            </a:r>
            <a:r>
              <a:rPr lang="en-US" sz="7003" dirty="0" err="1">
                <a:solidFill>
                  <a:srgbClr val="7B070C"/>
                </a:solidFill>
                <a:latin typeface="#9Slide07 SVNUT Triumph Press"/>
              </a:rPr>
              <a:t>dụng</a:t>
            </a:r>
            <a:endParaRPr lang="en-US" sz="7003" dirty="0">
              <a:solidFill>
                <a:srgbClr val="7B070C"/>
              </a:solidFill>
              <a:latin typeface="#9Slide07 SVNUT Triumph Press"/>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7637701" y="664145"/>
            <a:ext cx="9397554" cy="9377477"/>
            <a:chOff x="0" y="0"/>
            <a:chExt cx="12530073" cy="12503303"/>
          </a:xfrm>
        </p:grpSpPr>
        <p:sp>
          <p:nvSpPr>
            <p:cNvPr id="5" name="Freeform 5"/>
            <p:cNvSpPr/>
            <p:nvPr/>
          </p:nvSpPr>
          <p:spPr>
            <a:xfrm>
              <a:off x="14062" y="11556"/>
              <a:ext cx="12501899" cy="12480192"/>
            </a:xfrm>
            <a:custGeom>
              <a:avLst/>
              <a:gdLst/>
              <a:ahLst/>
              <a:cxnLst/>
              <a:rect l="l" t="t" r="r" b="b"/>
              <a:pathLst>
                <a:path w="12501899" h="12480192">
                  <a:moveTo>
                    <a:pt x="0" y="0"/>
                  </a:moveTo>
                  <a:lnTo>
                    <a:pt x="12501900" y="0"/>
                  </a:lnTo>
                  <a:lnTo>
                    <a:pt x="12501900" y="12480192"/>
                  </a:lnTo>
                  <a:lnTo>
                    <a:pt x="0" y="12480192"/>
                  </a:lnTo>
                  <a:lnTo>
                    <a:pt x="0" y="0"/>
                  </a:lnTo>
                </a:path>
              </a:pathLst>
            </a:custGeom>
            <a:solidFill>
              <a:srgbClr val="B4595D"/>
            </a:solidFill>
          </p:spPr>
          <p:txBody>
            <a:bodyPr/>
            <a:lstStyle/>
            <a:p>
              <a:endParaRPr lang="en-US"/>
            </a:p>
          </p:txBody>
        </p:sp>
        <p:sp>
          <p:nvSpPr>
            <p:cNvPr id="6" name="Freeform 6"/>
            <p:cNvSpPr/>
            <p:nvPr/>
          </p:nvSpPr>
          <p:spPr>
            <a:xfrm>
              <a:off x="0" y="0"/>
              <a:ext cx="12530024" cy="12503303"/>
            </a:xfrm>
            <a:custGeom>
              <a:avLst/>
              <a:gdLst/>
              <a:ahLst/>
              <a:cxnLst/>
              <a:rect l="l" t="t" r="r" b="b"/>
              <a:pathLst>
                <a:path w="12530024" h="12503303">
                  <a:moveTo>
                    <a:pt x="14062" y="0"/>
                  </a:moveTo>
                  <a:lnTo>
                    <a:pt x="12515962" y="0"/>
                  </a:lnTo>
                  <a:cubicBezTo>
                    <a:pt x="12523695" y="0"/>
                    <a:pt x="12530024" y="5200"/>
                    <a:pt x="12530024" y="11556"/>
                  </a:cubicBezTo>
                  <a:lnTo>
                    <a:pt x="12530024" y="12491748"/>
                  </a:lnTo>
                  <a:cubicBezTo>
                    <a:pt x="12530024" y="12498104"/>
                    <a:pt x="12523695" y="12503303"/>
                    <a:pt x="12515962" y="12503303"/>
                  </a:cubicBezTo>
                  <a:lnTo>
                    <a:pt x="14062" y="12503303"/>
                  </a:lnTo>
                  <a:cubicBezTo>
                    <a:pt x="6328" y="12503303"/>
                    <a:pt x="0" y="12498104"/>
                    <a:pt x="0" y="12491748"/>
                  </a:cubicBezTo>
                  <a:lnTo>
                    <a:pt x="0" y="11556"/>
                  </a:lnTo>
                  <a:cubicBezTo>
                    <a:pt x="0" y="5200"/>
                    <a:pt x="6328" y="0"/>
                    <a:pt x="14062" y="0"/>
                  </a:cubicBezTo>
                  <a:moveTo>
                    <a:pt x="14062" y="23111"/>
                  </a:moveTo>
                  <a:lnTo>
                    <a:pt x="14062" y="11556"/>
                  </a:lnTo>
                  <a:lnTo>
                    <a:pt x="28124" y="11556"/>
                  </a:lnTo>
                  <a:lnTo>
                    <a:pt x="28124" y="12491748"/>
                  </a:lnTo>
                  <a:lnTo>
                    <a:pt x="14062" y="12491748"/>
                  </a:lnTo>
                  <a:lnTo>
                    <a:pt x="14062" y="12480192"/>
                  </a:lnTo>
                  <a:lnTo>
                    <a:pt x="12515962" y="12480192"/>
                  </a:lnTo>
                  <a:lnTo>
                    <a:pt x="12515962" y="12491748"/>
                  </a:lnTo>
                  <a:lnTo>
                    <a:pt x="12501899" y="12491748"/>
                  </a:lnTo>
                  <a:lnTo>
                    <a:pt x="12501899" y="11556"/>
                  </a:lnTo>
                  <a:lnTo>
                    <a:pt x="12515962" y="11556"/>
                  </a:lnTo>
                  <a:lnTo>
                    <a:pt x="12515962" y="23111"/>
                  </a:lnTo>
                  <a:lnTo>
                    <a:pt x="14062" y="23111"/>
                  </a:lnTo>
                </a:path>
              </a:pathLst>
            </a:custGeom>
            <a:solidFill>
              <a:srgbClr val="B4595D"/>
            </a:solidFill>
          </p:spPr>
          <p:txBody>
            <a:bodyPr/>
            <a:lstStyle/>
            <a:p>
              <a:endParaRPr lang="en-US"/>
            </a:p>
          </p:txBody>
        </p:sp>
      </p:grpSp>
      <p:sp>
        <p:nvSpPr>
          <p:cNvPr id="7" name="TextBox 7"/>
          <p:cNvSpPr txBox="1"/>
          <p:nvPr/>
        </p:nvSpPr>
        <p:spPr>
          <a:xfrm>
            <a:off x="11016675" y="2503762"/>
            <a:ext cx="3440729" cy="5088977"/>
          </a:xfrm>
          <a:prstGeom prst="rect">
            <a:avLst/>
          </a:prstGeom>
        </p:spPr>
        <p:txBody>
          <a:bodyPr lIns="0" tIns="0" rIns="0" bIns="0" rtlCol="0" anchor="t">
            <a:spAutoFit/>
          </a:bodyPr>
          <a:lstStyle/>
          <a:p>
            <a:pPr algn="ctr">
              <a:lnSpc>
                <a:spcPts val="13505"/>
              </a:lnSpc>
              <a:spcBef>
                <a:spcPct val="0"/>
              </a:spcBef>
            </a:pPr>
            <a:r>
              <a:rPr lang="en-US" sz="9646">
                <a:solidFill>
                  <a:srgbClr val="FFFFFF"/>
                </a:solidFill>
                <a:latin typeface="Dancing Script Bold"/>
              </a:rPr>
              <a:t>Trần Quốc Tuấn</a:t>
            </a:r>
          </a:p>
        </p:txBody>
      </p:sp>
      <p:grpSp>
        <p:nvGrpSpPr>
          <p:cNvPr id="9" name="Group 9"/>
          <p:cNvGrpSpPr>
            <a:grpSpLocks noChangeAspect="1"/>
          </p:cNvGrpSpPr>
          <p:nvPr/>
        </p:nvGrpSpPr>
        <p:grpSpPr>
          <a:xfrm>
            <a:off x="2660484" y="1133870"/>
            <a:ext cx="6337857" cy="8438028"/>
            <a:chOff x="0" y="0"/>
            <a:chExt cx="3663950" cy="4878070"/>
          </a:xfrm>
        </p:grpSpPr>
        <p:sp>
          <p:nvSpPr>
            <p:cNvPr id="10" name="Freeform 10"/>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t="-14190" b="-14190"/>
              </a:stretch>
            </a:blipFill>
          </p:spPr>
          <p:txBody>
            <a:bodyPr/>
            <a:lstStyle/>
            <a:p>
              <a:endParaRPr lang="en-US"/>
            </a:p>
          </p:txBody>
        </p:sp>
        <p:sp>
          <p:nvSpPr>
            <p:cNvPr id="11" name="Freeform 11"/>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B4595D"/>
            </a:solidFill>
          </p:spPr>
          <p:txBody>
            <a:bodyPr/>
            <a:lstStyle/>
            <a:p>
              <a:endParaRPr lang="en-US"/>
            </a:p>
          </p:txBody>
        </p:sp>
      </p:grpSp>
      <p:sp>
        <p:nvSpPr>
          <p:cNvPr id="12" name="Freeform 8">
            <a:extLst>
              <a:ext uri="{FF2B5EF4-FFF2-40B4-BE49-F238E27FC236}">
                <a16:creationId xmlns:a16="http://schemas.microsoft.com/office/drawing/2014/main" id="{896FDE2B-67B2-0BE7-D29B-6DFF6D1C1BE3}"/>
              </a:ext>
            </a:extLst>
          </p:cNvPr>
          <p:cNvSpPr/>
          <p:nvPr/>
        </p:nvSpPr>
        <p:spPr>
          <a:xfrm>
            <a:off x="6781800" y="1254661"/>
            <a:ext cx="425754" cy="444113"/>
          </a:xfrm>
          <a:custGeom>
            <a:avLst/>
            <a:gdLst/>
            <a:ahLst/>
            <a:cxnLst/>
            <a:rect l="l" t="t" r="r" b="b"/>
            <a:pathLst>
              <a:path w="654752" h="611843">
                <a:moveTo>
                  <a:pt x="0" y="0"/>
                </a:moveTo>
                <a:lnTo>
                  <a:pt x="654752" y="0"/>
                </a:lnTo>
                <a:lnTo>
                  <a:pt x="654752" y="611843"/>
                </a:lnTo>
                <a:lnTo>
                  <a:pt x="0" y="611843"/>
                </a:lnTo>
                <a:lnTo>
                  <a:pt x="0" y="0"/>
                </a:lnTo>
                <a:close/>
              </a:path>
            </a:pathLst>
          </a:custGeom>
          <a:blipFill>
            <a:blip r:embed="rId4"/>
            <a:stretch>
              <a:fillRect r="-4929"/>
            </a:stretch>
          </a:blipFill>
        </p:spPr>
        <p:txBody>
          <a:bodyPr/>
          <a:lstStyle/>
          <a:p>
            <a:endParaRPr lang="en-US"/>
          </a:p>
        </p:txBody>
      </p:sp>
    </p:spTree>
  </p:cSld>
  <p:clrMapOvr>
    <a:masterClrMapping/>
  </p:clrMapOvr>
  <p:transition spd="slow">
    <p:cove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4EA"/>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7995207" y="0"/>
            <a:ext cx="10292793" cy="10292752"/>
            <a:chOff x="0" y="0"/>
            <a:chExt cx="6350025" cy="6350000"/>
          </a:xfrm>
        </p:grpSpPr>
        <p:sp>
          <p:nvSpPr>
            <p:cNvPr id="3" name="Freeform 3"/>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3"/>
              <a:stretch>
                <a:fillRect l="-49999" r="-49999"/>
              </a:stretch>
            </a:blipFill>
          </p:spPr>
          <p:txBody>
            <a:bodyPr/>
            <a:lstStyle/>
            <a:p>
              <a:endParaRPr lang="en-US"/>
            </a:p>
          </p:txBody>
        </p:sp>
      </p:grpSp>
      <p:sp>
        <p:nvSpPr>
          <p:cNvPr id="4" name="TextBox 4"/>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5" name="Freeform 5"/>
          <p:cNvSpPr/>
          <p:nvPr/>
        </p:nvSpPr>
        <p:spPr>
          <a:xfrm>
            <a:off x="7731368" y="5914316"/>
            <a:ext cx="4833555" cy="4658339"/>
          </a:xfrm>
          <a:custGeom>
            <a:avLst/>
            <a:gdLst/>
            <a:ahLst/>
            <a:cxnLst/>
            <a:rect l="l" t="t" r="r" b="b"/>
            <a:pathLst>
              <a:path w="4833555" h="4658339">
                <a:moveTo>
                  <a:pt x="0" y="0"/>
                </a:moveTo>
                <a:lnTo>
                  <a:pt x="4833555" y="0"/>
                </a:lnTo>
                <a:lnTo>
                  <a:pt x="4833555" y="4658339"/>
                </a:lnTo>
                <a:lnTo>
                  <a:pt x="0" y="465833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7101276" y="4128685"/>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6984000" y="-917154"/>
            <a:ext cx="4320000" cy="4114800"/>
          </a:xfrm>
          <a:custGeom>
            <a:avLst/>
            <a:gdLst/>
            <a:ahLst/>
            <a:cxnLst/>
            <a:rect l="l" t="t" r="r" b="b"/>
            <a:pathLst>
              <a:path w="4320000" h="4114800">
                <a:moveTo>
                  <a:pt x="0" y="0"/>
                </a:moveTo>
                <a:lnTo>
                  <a:pt x="4320000" y="0"/>
                </a:lnTo>
                <a:lnTo>
                  <a:pt x="43200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5330180" y="1028700"/>
            <a:ext cx="5569329" cy="5304786"/>
          </a:xfrm>
          <a:custGeom>
            <a:avLst/>
            <a:gdLst/>
            <a:ahLst/>
            <a:cxnLst/>
            <a:rect l="l" t="t" r="r" b="b"/>
            <a:pathLst>
              <a:path w="5569329" h="5304786">
                <a:moveTo>
                  <a:pt x="0" y="0"/>
                </a:moveTo>
                <a:lnTo>
                  <a:pt x="5569329" y="0"/>
                </a:lnTo>
                <a:lnTo>
                  <a:pt x="5569329" y="5304786"/>
                </a:lnTo>
                <a:lnTo>
                  <a:pt x="0" y="53047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rot="4390168">
            <a:off x="5913216" y="7180494"/>
            <a:ext cx="5794388" cy="5519155"/>
          </a:xfrm>
          <a:custGeom>
            <a:avLst/>
            <a:gdLst/>
            <a:ahLst/>
            <a:cxnLst/>
            <a:rect l="l" t="t" r="r" b="b"/>
            <a:pathLst>
              <a:path w="5794388" h="5519155">
                <a:moveTo>
                  <a:pt x="0" y="0"/>
                </a:moveTo>
                <a:lnTo>
                  <a:pt x="5794388" y="0"/>
                </a:lnTo>
                <a:lnTo>
                  <a:pt x="5794388" y="5519155"/>
                </a:lnTo>
                <a:lnTo>
                  <a:pt x="0" y="55191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595670">
            <a:off x="10918980" y="7922868"/>
            <a:ext cx="4964057" cy="4728264"/>
          </a:xfrm>
          <a:custGeom>
            <a:avLst/>
            <a:gdLst/>
            <a:ahLst/>
            <a:cxnLst/>
            <a:rect l="l" t="t" r="r" b="b"/>
            <a:pathLst>
              <a:path w="4964057" h="4728264">
                <a:moveTo>
                  <a:pt x="0" y="0"/>
                </a:moveTo>
                <a:lnTo>
                  <a:pt x="4964057" y="0"/>
                </a:lnTo>
                <a:lnTo>
                  <a:pt x="4964057" y="4728264"/>
                </a:lnTo>
                <a:lnTo>
                  <a:pt x="0" y="47282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1370498" y="3511331"/>
            <a:ext cx="7919364" cy="2674754"/>
          </a:xfrm>
          <a:prstGeom prst="rect">
            <a:avLst/>
          </a:prstGeom>
        </p:spPr>
        <p:txBody>
          <a:bodyPr lIns="0" tIns="0" rIns="0" bIns="0" rtlCol="0" anchor="t">
            <a:spAutoFit/>
          </a:bodyPr>
          <a:lstStyle/>
          <a:p>
            <a:pPr algn="ctr">
              <a:lnSpc>
                <a:spcPts val="10527"/>
              </a:lnSpc>
            </a:pPr>
            <a:r>
              <a:rPr lang="en-US" sz="8772" dirty="0">
                <a:solidFill>
                  <a:srgbClr val="7B070C"/>
                </a:solidFill>
                <a:latin typeface="Dancing Script Bold"/>
              </a:rPr>
              <a:t>Xin </a:t>
            </a:r>
            <a:r>
              <a:rPr lang="en-US" sz="8772" dirty="0" err="1">
                <a:solidFill>
                  <a:srgbClr val="7B070C"/>
                </a:solidFill>
                <a:latin typeface="Dancing Script Bold"/>
              </a:rPr>
              <a:t>chào</a:t>
            </a:r>
            <a:r>
              <a:rPr lang="en-US" sz="8772" dirty="0">
                <a:solidFill>
                  <a:srgbClr val="7B070C"/>
                </a:solidFill>
                <a:latin typeface="Dancing Script Bold"/>
              </a:rPr>
              <a:t> </a:t>
            </a:r>
            <a:r>
              <a:rPr lang="en-US" sz="8772" dirty="0" err="1">
                <a:solidFill>
                  <a:srgbClr val="7B070C"/>
                </a:solidFill>
                <a:latin typeface="Dancing Script Bold"/>
              </a:rPr>
              <a:t>và</a:t>
            </a:r>
            <a:r>
              <a:rPr lang="en-US" sz="8772" dirty="0">
                <a:solidFill>
                  <a:srgbClr val="7B070C"/>
                </a:solidFill>
                <a:latin typeface="Dancing Script Bold"/>
              </a:rPr>
              <a:t> </a:t>
            </a:r>
          </a:p>
          <a:p>
            <a:pPr algn="ctr">
              <a:lnSpc>
                <a:spcPts val="10527"/>
              </a:lnSpc>
            </a:pPr>
            <a:r>
              <a:rPr lang="en-US" sz="8772" dirty="0" err="1">
                <a:solidFill>
                  <a:srgbClr val="7B070C"/>
                </a:solidFill>
                <a:latin typeface="Dancing Script Bold"/>
              </a:rPr>
              <a:t>hẹn</a:t>
            </a:r>
            <a:r>
              <a:rPr lang="en-US" sz="8772" dirty="0">
                <a:solidFill>
                  <a:srgbClr val="7B070C"/>
                </a:solidFill>
                <a:latin typeface="Dancing Script Bold"/>
              </a:rPr>
              <a:t> </a:t>
            </a:r>
            <a:r>
              <a:rPr lang="en-US" sz="8772" dirty="0" err="1">
                <a:solidFill>
                  <a:srgbClr val="7B070C"/>
                </a:solidFill>
                <a:latin typeface="Dancing Script Bold"/>
              </a:rPr>
              <a:t>gặp</a:t>
            </a:r>
            <a:r>
              <a:rPr lang="en-US" sz="8772" dirty="0">
                <a:solidFill>
                  <a:srgbClr val="7B070C"/>
                </a:solidFill>
                <a:latin typeface="Dancing Script Bold"/>
              </a:rPr>
              <a:t> </a:t>
            </a:r>
            <a:r>
              <a:rPr lang="en-US" sz="8772" dirty="0" err="1">
                <a:solidFill>
                  <a:srgbClr val="7B070C"/>
                </a:solidFill>
                <a:latin typeface="Dancing Script Bold"/>
              </a:rPr>
              <a:t>lại</a:t>
            </a:r>
            <a:r>
              <a:rPr lang="en-US" sz="8772" dirty="0">
                <a:solidFill>
                  <a:srgbClr val="7B070C"/>
                </a:solidFill>
                <a:latin typeface="Dancing Script Bold"/>
              </a:rPr>
              <a:t> </a:t>
            </a:r>
            <a:r>
              <a:rPr lang="en-US" sz="8772" dirty="0" err="1">
                <a:solidFill>
                  <a:srgbClr val="7B070C"/>
                </a:solidFill>
                <a:latin typeface="Dancing Script Bold"/>
              </a:rPr>
              <a:t>các</a:t>
            </a:r>
            <a:r>
              <a:rPr lang="en-US" sz="8772" dirty="0">
                <a:solidFill>
                  <a:srgbClr val="7B070C"/>
                </a:solidFill>
                <a:latin typeface="Dancing Script Bold"/>
              </a:rPr>
              <a:t> </a:t>
            </a:r>
            <a:r>
              <a:rPr lang="en-US" sz="8772" dirty="0" err="1">
                <a:solidFill>
                  <a:srgbClr val="7B070C"/>
                </a:solidFill>
                <a:latin typeface="Dancing Script Bold"/>
              </a:rPr>
              <a:t>em</a:t>
            </a:r>
            <a:r>
              <a:rPr lang="en-US" sz="8772" dirty="0">
                <a:solidFill>
                  <a:srgbClr val="7B070C"/>
                </a:solidFill>
                <a:latin typeface="Dancing Script Bold"/>
              </a:rPr>
              <a: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grpSp>
        <p:nvGrpSpPr>
          <p:cNvPr id="4" name="Group 4"/>
          <p:cNvGrpSpPr/>
          <p:nvPr/>
        </p:nvGrpSpPr>
        <p:grpSpPr>
          <a:xfrm>
            <a:off x="6568440" y="227170"/>
            <a:ext cx="9392584" cy="9541343"/>
            <a:chOff x="0" y="0"/>
            <a:chExt cx="12523446" cy="12721791"/>
          </a:xfrm>
        </p:grpSpPr>
        <p:sp>
          <p:nvSpPr>
            <p:cNvPr id="5" name="Freeform 5"/>
            <p:cNvSpPr/>
            <p:nvPr/>
          </p:nvSpPr>
          <p:spPr>
            <a:xfrm>
              <a:off x="14055" y="11758"/>
              <a:ext cx="12495287" cy="12698276"/>
            </a:xfrm>
            <a:custGeom>
              <a:avLst/>
              <a:gdLst/>
              <a:ahLst/>
              <a:cxnLst/>
              <a:rect l="l" t="t" r="r" b="b"/>
              <a:pathLst>
                <a:path w="12495287" h="12698276">
                  <a:moveTo>
                    <a:pt x="0" y="0"/>
                  </a:moveTo>
                  <a:lnTo>
                    <a:pt x="12495287" y="0"/>
                  </a:lnTo>
                  <a:lnTo>
                    <a:pt x="12495287" y="12698275"/>
                  </a:lnTo>
                  <a:lnTo>
                    <a:pt x="0" y="12698275"/>
                  </a:lnTo>
                  <a:lnTo>
                    <a:pt x="0" y="0"/>
                  </a:lnTo>
                </a:path>
              </a:pathLst>
            </a:custGeom>
            <a:solidFill>
              <a:srgbClr val="B4595D"/>
            </a:solidFill>
          </p:spPr>
          <p:txBody>
            <a:bodyPr/>
            <a:lstStyle/>
            <a:p>
              <a:endParaRPr lang="en-US"/>
            </a:p>
          </p:txBody>
        </p:sp>
        <p:sp>
          <p:nvSpPr>
            <p:cNvPr id="6" name="Freeform 6"/>
            <p:cNvSpPr/>
            <p:nvPr/>
          </p:nvSpPr>
          <p:spPr>
            <a:xfrm>
              <a:off x="0" y="0"/>
              <a:ext cx="12523397" cy="12721791"/>
            </a:xfrm>
            <a:custGeom>
              <a:avLst/>
              <a:gdLst/>
              <a:ahLst/>
              <a:cxnLst/>
              <a:rect l="l" t="t" r="r" b="b"/>
              <a:pathLst>
                <a:path w="12523397" h="12721791">
                  <a:moveTo>
                    <a:pt x="14055" y="0"/>
                  </a:moveTo>
                  <a:lnTo>
                    <a:pt x="12509342" y="0"/>
                  </a:lnTo>
                  <a:cubicBezTo>
                    <a:pt x="12517072" y="0"/>
                    <a:pt x="12523397" y="5291"/>
                    <a:pt x="12523397" y="11758"/>
                  </a:cubicBezTo>
                  <a:lnTo>
                    <a:pt x="12523397" y="12710033"/>
                  </a:lnTo>
                  <a:cubicBezTo>
                    <a:pt x="12523397" y="12716501"/>
                    <a:pt x="12517072" y="12721791"/>
                    <a:pt x="12509342" y="12721791"/>
                  </a:cubicBezTo>
                  <a:lnTo>
                    <a:pt x="14055" y="12721791"/>
                  </a:lnTo>
                  <a:cubicBezTo>
                    <a:pt x="6325" y="12721791"/>
                    <a:pt x="0" y="12716501"/>
                    <a:pt x="0" y="12710033"/>
                  </a:cubicBezTo>
                  <a:lnTo>
                    <a:pt x="0" y="11758"/>
                  </a:lnTo>
                  <a:cubicBezTo>
                    <a:pt x="0" y="5291"/>
                    <a:pt x="6325" y="0"/>
                    <a:pt x="14055" y="0"/>
                  </a:cubicBezTo>
                  <a:moveTo>
                    <a:pt x="14055" y="23515"/>
                  </a:moveTo>
                  <a:lnTo>
                    <a:pt x="14055" y="11758"/>
                  </a:lnTo>
                  <a:lnTo>
                    <a:pt x="28110" y="11758"/>
                  </a:lnTo>
                  <a:lnTo>
                    <a:pt x="28110" y="12710033"/>
                  </a:lnTo>
                  <a:lnTo>
                    <a:pt x="14055" y="12710033"/>
                  </a:lnTo>
                  <a:lnTo>
                    <a:pt x="14055" y="12698275"/>
                  </a:lnTo>
                  <a:lnTo>
                    <a:pt x="12509342" y="12698275"/>
                  </a:lnTo>
                  <a:lnTo>
                    <a:pt x="12509342" y="12710033"/>
                  </a:lnTo>
                  <a:lnTo>
                    <a:pt x="12495287" y="12710033"/>
                  </a:lnTo>
                  <a:lnTo>
                    <a:pt x="12495287" y="11758"/>
                  </a:lnTo>
                  <a:lnTo>
                    <a:pt x="12509342" y="11758"/>
                  </a:lnTo>
                  <a:lnTo>
                    <a:pt x="12509342" y="23515"/>
                  </a:lnTo>
                  <a:lnTo>
                    <a:pt x="14055" y="23515"/>
                  </a:lnTo>
                </a:path>
              </a:pathLst>
            </a:custGeom>
            <a:solidFill>
              <a:srgbClr val="B4595D"/>
            </a:solidFill>
          </p:spPr>
          <p:txBody>
            <a:bodyPr/>
            <a:lstStyle/>
            <a:p>
              <a:endParaRPr lang="en-US"/>
            </a:p>
          </p:txBody>
        </p:sp>
      </p:grpSp>
      <p:grpSp>
        <p:nvGrpSpPr>
          <p:cNvPr id="7" name="Group 7"/>
          <p:cNvGrpSpPr>
            <a:grpSpLocks noChangeAspect="1"/>
          </p:cNvGrpSpPr>
          <p:nvPr/>
        </p:nvGrpSpPr>
        <p:grpSpPr>
          <a:xfrm>
            <a:off x="2964131" y="883998"/>
            <a:ext cx="6179869" cy="8227688"/>
            <a:chOff x="0" y="0"/>
            <a:chExt cx="3663950" cy="4878070"/>
          </a:xfrm>
        </p:grpSpPr>
        <p:sp>
          <p:nvSpPr>
            <p:cNvPr id="8" name="Freeform 8"/>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4"/>
              <a:stretch>
                <a:fillRect t="-14042" b="-14042"/>
              </a:stretch>
            </a:blipFill>
          </p:spPr>
          <p:txBody>
            <a:bodyPr/>
            <a:lstStyle/>
            <a:p>
              <a:endParaRPr lang="en-US"/>
            </a:p>
          </p:txBody>
        </p:sp>
        <p:sp>
          <p:nvSpPr>
            <p:cNvPr id="9" name="Freeform 9"/>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B4595D"/>
            </a:solidFill>
          </p:spPr>
          <p:txBody>
            <a:bodyPr/>
            <a:lstStyle/>
            <a:p>
              <a:endParaRPr lang="en-US"/>
            </a:p>
          </p:txBody>
        </p:sp>
      </p:grpSp>
      <p:sp>
        <p:nvSpPr>
          <p:cNvPr id="10" name="TextBox 10"/>
          <p:cNvSpPr txBox="1"/>
          <p:nvPr/>
        </p:nvSpPr>
        <p:spPr>
          <a:xfrm>
            <a:off x="10160931" y="1863682"/>
            <a:ext cx="4077985" cy="5088977"/>
          </a:xfrm>
          <a:prstGeom prst="rect">
            <a:avLst/>
          </a:prstGeom>
        </p:spPr>
        <p:txBody>
          <a:bodyPr lIns="0" tIns="0" rIns="0" bIns="0" rtlCol="0" anchor="t">
            <a:spAutoFit/>
          </a:bodyPr>
          <a:lstStyle/>
          <a:p>
            <a:pPr algn="ctr">
              <a:lnSpc>
                <a:spcPts val="13505"/>
              </a:lnSpc>
              <a:spcBef>
                <a:spcPct val="0"/>
              </a:spcBef>
            </a:pPr>
            <a:r>
              <a:rPr lang="en-US" sz="9646">
                <a:solidFill>
                  <a:srgbClr val="FFFFFF"/>
                </a:solidFill>
                <a:latin typeface="Dancing Script Bold"/>
              </a:rPr>
              <a:t>Trần Khánh Dư</a:t>
            </a: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6713744" y="363725"/>
            <a:ext cx="10011633" cy="9559550"/>
            <a:chOff x="0" y="0"/>
            <a:chExt cx="13348844" cy="12746067"/>
          </a:xfrm>
        </p:grpSpPr>
        <p:sp>
          <p:nvSpPr>
            <p:cNvPr id="5" name="Freeform 5"/>
            <p:cNvSpPr/>
            <p:nvPr/>
          </p:nvSpPr>
          <p:spPr>
            <a:xfrm>
              <a:off x="14981" y="11780"/>
              <a:ext cx="13318830" cy="12722507"/>
            </a:xfrm>
            <a:custGeom>
              <a:avLst/>
              <a:gdLst/>
              <a:ahLst/>
              <a:cxnLst/>
              <a:rect l="l" t="t" r="r" b="b"/>
              <a:pathLst>
                <a:path w="13318830" h="12722507">
                  <a:moveTo>
                    <a:pt x="0" y="0"/>
                  </a:moveTo>
                  <a:lnTo>
                    <a:pt x="13318830" y="0"/>
                  </a:lnTo>
                  <a:lnTo>
                    <a:pt x="13318830" y="12722507"/>
                  </a:lnTo>
                  <a:lnTo>
                    <a:pt x="0" y="12722507"/>
                  </a:lnTo>
                  <a:lnTo>
                    <a:pt x="0" y="0"/>
                  </a:lnTo>
                </a:path>
              </a:pathLst>
            </a:custGeom>
            <a:solidFill>
              <a:srgbClr val="B4595D"/>
            </a:solidFill>
          </p:spPr>
          <p:txBody>
            <a:bodyPr/>
            <a:lstStyle/>
            <a:p>
              <a:endParaRPr lang="en-US"/>
            </a:p>
          </p:txBody>
        </p:sp>
        <p:sp>
          <p:nvSpPr>
            <p:cNvPr id="6" name="Freeform 6"/>
            <p:cNvSpPr/>
            <p:nvPr/>
          </p:nvSpPr>
          <p:spPr>
            <a:xfrm>
              <a:off x="0" y="0"/>
              <a:ext cx="13348791" cy="12746067"/>
            </a:xfrm>
            <a:custGeom>
              <a:avLst/>
              <a:gdLst/>
              <a:ahLst/>
              <a:cxnLst/>
              <a:rect l="l" t="t" r="r" b="b"/>
              <a:pathLst>
                <a:path w="13348791" h="12746067">
                  <a:moveTo>
                    <a:pt x="14981" y="0"/>
                  </a:moveTo>
                  <a:lnTo>
                    <a:pt x="13333811" y="0"/>
                  </a:lnTo>
                  <a:cubicBezTo>
                    <a:pt x="13342049" y="0"/>
                    <a:pt x="13348791" y="5301"/>
                    <a:pt x="13348791" y="11780"/>
                  </a:cubicBezTo>
                  <a:lnTo>
                    <a:pt x="13348791" y="12734287"/>
                  </a:lnTo>
                  <a:cubicBezTo>
                    <a:pt x="13348791" y="12740767"/>
                    <a:pt x="13342049" y="12746067"/>
                    <a:pt x="13333811" y="12746067"/>
                  </a:cubicBezTo>
                  <a:lnTo>
                    <a:pt x="14981" y="12746067"/>
                  </a:lnTo>
                  <a:cubicBezTo>
                    <a:pt x="6742" y="12746067"/>
                    <a:pt x="0" y="12740767"/>
                    <a:pt x="0" y="12734287"/>
                  </a:cubicBezTo>
                  <a:lnTo>
                    <a:pt x="0" y="11780"/>
                  </a:lnTo>
                  <a:cubicBezTo>
                    <a:pt x="0" y="5301"/>
                    <a:pt x="6742" y="0"/>
                    <a:pt x="14981" y="0"/>
                  </a:cubicBezTo>
                  <a:moveTo>
                    <a:pt x="14981" y="23560"/>
                  </a:moveTo>
                  <a:lnTo>
                    <a:pt x="14981" y="11780"/>
                  </a:lnTo>
                  <a:lnTo>
                    <a:pt x="29962" y="11780"/>
                  </a:lnTo>
                  <a:lnTo>
                    <a:pt x="29962" y="12734287"/>
                  </a:lnTo>
                  <a:lnTo>
                    <a:pt x="14981" y="12734287"/>
                  </a:lnTo>
                  <a:lnTo>
                    <a:pt x="14981" y="12722507"/>
                  </a:lnTo>
                  <a:lnTo>
                    <a:pt x="13333811" y="12722507"/>
                  </a:lnTo>
                  <a:lnTo>
                    <a:pt x="13333811" y="12734287"/>
                  </a:lnTo>
                  <a:lnTo>
                    <a:pt x="13318829" y="12734287"/>
                  </a:lnTo>
                  <a:lnTo>
                    <a:pt x="13318829" y="11780"/>
                  </a:lnTo>
                  <a:lnTo>
                    <a:pt x="13333811" y="11780"/>
                  </a:lnTo>
                  <a:lnTo>
                    <a:pt x="13333811" y="23560"/>
                  </a:lnTo>
                  <a:lnTo>
                    <a:pt x="14981" y="23560"/>
                  </a:lnTo>
                </a:path>
              </a:pathLst>
            </a:custGeom>
            <a:solidFill>
              <a:srgbClr val="B4595D"/>
            </a:solidFill>
          </p:spPr>
          <p:txBody>
            <a:bodyPr/>
            <a:lstStyle/>
            <a:p>
              <a:endParaRPr lang="en-US"/>
            </a:p>
          </p:txBody>
        </p:sp>
      </p:grpSp>
      <p:grpSp>
        <p:nvGrpSpPr>
          <p:cNvPr id="7" name="Group 7"/>
          <p:cNvGrpSpPr>
            <a:grpSpLocks noChangeAspect="1"/>
          </p:cNvGrpSpPr>
          <p:nvPr/>
        </p:nvGrpSpPr>
        <p:grpSpPr>
          <a:xfrm>
            <a:off x="3092596" y="862278"/>
            <a:ext cx="6306306" cy="8396022"/>
            <a:chOff x="0" y="0"/>
            <a:chExt cx="3663950" cy="4878070"/>
          </a:xfrm>
        </p:grpSpPr>
        <p:sp>
          <p:nvSpPr>
            <p:cNvPr id="8" name="Freeform 8"/>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t="-12579" b="-12579"/>
              </a:stretch>
            </a:blipFill>
          </p:spPr>
          <p:txBody>
            <a:bodyPr/>
            <a:lstStyle/>
            <a:p>
              <a:endParaRPr lang="en-US"/>
            </a:p>
          </p:txBody>
        </p:sp>
        <p:sp>
          <p:nvSpPr>
            <p:cNvPr id="9" name="Freeform 9"/>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B4595D"/>
            </a:solidFill>
          </p:spPr>
          <p:txBody>
            <a:bodyPr/>
            <a:lstStyle/>
            <a:p>
              <a:endParaRPr lang="en-US"/>
            </a:p>
          </p:txBody>
        </p:sp>
      </p:grpSp>
      <p:sp>
        <p:nvSpPr>
          <p:cNvPr id="10" name="TextBox 10"/>
          <p:cNvSpPr txBox="1"/>
          <p:nvPr/>
        </p:nvSpPr>
        <p:spPr>
          <a:xfrm>
            <a:off x="11180540" y="2117047"/>
            <a:ext cx="3367900" cy="5088977"/>
          </a:xfrm>
          <a:prstGeom prst="rect">
            <a:avLst/>
          </a:prstGeom>
        </p:spPr>
        <p:txBody>
          <a:bodyPr lIns="0" tIns="0" rIns="0" bIns="0" rtlCol="0" anchor="t">
            <a:spAutoFit/>
          </a:bodyPr>
          <a:lstStyle/>
          <a:p>
            <a:pPr algn="ctr">
              <a:lnSpc>
                <a:spcPts val="13505"/>
              </a:lnSpc>
              <a:spcBef>
                <a:spcPct val="0"/>
              </a:spcBef>
            </a:pPr>
            <a:r>
              <a:rPr lang="en-US" sz="9646">
                <a:solidFill>
                  <a:srgbClr val="FFFFFF"/>
                </a:solidFill>
                <a:latin typeface="Dancing Script Bold"/>
              </a:rPr>
              <a:t>Phạm Ngũ Lão</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6921965" y="117926"/>
            <a:ext cx="9356170" cy="9887282"/>
            <a:chOff x="0" y="0"/>
            <a:chExt cx="12474893" cy="13183043"/>
          </a:xfrm>
        </p:grpSpPr>
        <p:sp>
          <p:nvSpPr>
            <p:cNvPr id="5" name="Freeform 5"/>
            <p:cNvSpPr/>
            <p:nvPr/>
          </p:nvSpPr>
          <p:spPr>
            <a:xfrm>
              <a:off x="14000" y="12184"/>
              <a:ext cx="12446844" cy="13158674"/>
            </a:xfrm>
            <a:custGeom>
              <a:avLst/>
              <a:gdLst/>
              <a:ahLst/>
              <a:cxnLst/>
              <a:rect l="l" t="t" r="r" b="b"/>
              <a:pathLst>
                <a:path w="12446844" h="13158674">
                  <a:moveTo>
                    <a:pt x="0" y="0"/>
                  </a:moveTo>
                  <a:lnTo>
                    <a:pt x="12446844" y="0"/>
                  </a:lnTo>
                  <a:lnTo>
                    <a:pt x="12446844" y="13158674"/>
                  </a:lnTo>
                  <a:lnTo>
                    <a:pt x="0" y="13158674"/>
                  </a:lnTo>
                  <a:lnTo>
                    <a:pt x="0" y="0"/>
                  </a:lnTo>
                </a:path>
              </a:pathLst>
            </a:custGeom>
            <a:solidFill>
              <a:srgbClr val="B4595D"/>
            </a:solidFill>
          </p:spPr>
          <p:txBody>
            <a:bodyPr/>
            <a:lstStyle/>
            <a:p>
              <a:endParaRPr lang="en-US"/>
            </a:p>
          </p:txBody>
        </p:sp>
        <p:sp>
          <p:nvSpPr>
            <p:cNvPr id="6" name="Freeform 6"/>
            <p:cNvSpPr/>
            <p:nvPr/>
          </p:nvSpPr>
          <p:spPr>
            <a:xfrm>
              <a:off x="0" y="0"/>
              <a:ext cx="12474844" cy="13183042"/>
            </a:xfrm>
            <a:custGeom>
              <a:avLst/>
              <a:gdLst/>
              <a:ahLst/>
              <a:cxnLst/>
              <a:rect l="l" t="t" r="r" b="b"/>
              <a:pathLst>
                <a:path w="12474844" h="13183042">
                  <a:moveTo>
                    <a:pt x="14000" y="0"/>
                  </a:moveTo>
                  <a:lnTo>
                    <a:pt x="12460844" y="0"/>
                  </a:lnTo>
                  <a:cubicBezTo>
                    <a:pt x="12468544" y="0"/>
                    <a:pt x="12474844" y="5483"/>
                    <a:pt x="12474844" y="12184"/>
                  </a:cubicBezTo>
                  <a:lnTo>
                    <a:pt x="12474844" y="13170858"/>
                  </a:lnTo>
                  <a:cubicBezTo>
                    <a:pt x="12474844" y="13177560"/>
                    <a:pt x="12468544" y="13183042"/>
                    <a:pt x="12460844" y="13183042"/>
                  </a:cubicBezTo>
                  <a:lnTo>
                    <a:pt x="14000" y="13183042"/>
                  </a:lnTo>
                  <a:cubicBezTo>
                    <a:pt x="6300" y="13183042"/>
                    <a:pt x="0" y="13177560"/>
                    <a:pt x="0" y="13170858"/>
                  </a:cubicBezTo>
                  <a:lnTo>
                    <a:pt x="0" y="12184"/>
                  </a:lnTo>
                  <a:cubicBezTo>
                    <a:pt x="0" y="5483"/>
                    <a:pt x="6300" y="0"/>
                    <a:pt x="14000" y="0"/>
                  </a:cubicBezTo>
                  <a:moveTo>
                    <a:pt x="14000" y="24368"/>
                  </a:moveTo>
                  <a:lnTo>
                    <a:pt x="14000" y="12184"/>
                  </a:lnTo>
                  <a:lnTo>
                    <a:pt x="28001" y="12184"/>
                  </a:lnTo>
                  <a:lnTo>
                    <a:pt x="28001" y="13170858"/>
                  </a:lnTo>
                  <a:lnTo>
                    <a:pt x="14000" y="13170858"/>
                  </a:lnTo>
                  <a:lnTo>
                    <a:pt x="14000" y="13158674"/>
                  </a:lnTo>
                  <a:lnTo>
                    <a:pt x="12460844" y="13158674"/>
                  </a:lnTo>
                  <a:lnTo>
                    <a:pt x="12460844" y="13170858"/>
                  </a:lnTo>
                  <a:lnTo>
                    <a:pt x="12446843" y="13170858"/>
                  </a:lnTo>
                  <a:lnTo>
                    <a:pt x="12446843" y="12184"/>
                  </a:lnTo>
                  <a:lnTo>
                    <a:pt x="12460844" y="12184"/>
                  </a:lnTo>
                  <a:lnTo>
                    <a:pt x="12460844" y="24368"/>
                  </a:lnTo>
                  <a:lnTo>
                    <a:pt x="14000" y="24368"/>
                  </a:lnTo>
                </a:path>
              </a:pathLst>
            </a:custGeom>
            <a:solidFill>
              <a:srgbClr val="B4595D"/>
            </a:solidFill>
          </p:spPr>
          <p:txBody>
            <a:bodyPr/>
            <a:lstStyle/>
            <a:p>
              <a:endParaRPr lang="en-US"/>
            </a:p>
          </p:txBody>
        </p:sp>
      </p:grpSp>
      <p:grpSp>
        <p:nvGrpSpPr>
          <p:cNvPr id="7" name="Group 7"/>
          <p:cNvGrpSpPr>
            <a:grpSpLocks noChangeAspect="1"/>
          </p:cNvGrpSpPr>
          <p:nvPr/>
        </p:nvGrpSpPr>
        <p:grpSpPr>
          <a:xfrm>
            <a:off x="2567767" y="811123"/>
            <a:ext cx="6385072" cy="8500887"/>
            <a:chOff x="0" y="0"/>
            <a:chExt cx="3663950" cy="4878070"/>
          </a:xfrm>
        </p:grpSpPr>
        <p:sp>
          <p:nvSpPr>
            <p:cNvPr id="8" name="Freeform 8"/>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t="-14048" b="-14048"/>
              </a:stretch>
            </a:blipFill>
          </p:spPr>
          <p:txBody>
            <a:bodyPr/>
            <a:lstStyle/>
            <a:p>
              <a:endParaRPr lang="en-US"/>
            </a:p>
          </p:txBody>
        </p:sp>
        <p:sp>
          <p:nvSpPr>
            <p:cNvPr id="9" name="Freeform 9"/>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B4595D"/>
            </a:solidFill>
          </p:spPr>
          <p:txBody>
            <a:bodyPr/>
            <a:lstStyle/>
            <a:p>
              <a:endParaRPr lang="en-US"/>
            </a:p>
          </p:txBody>
        </p:sp>
      </p:grpSp>
      <p:sp>
        <p:nvSpPr>
          <p:cNvPr id="10" name="TextBox 10"/>
          <p:cNvSpPr txBox="1"/>
          <p:nvPr/>
        </p:nvSpPr>
        <p:spPr>
          <a:xfrm>
            <a:off x="10017403" y="2279267"/>
            <a:ext cx="4423924" cy="5088977"/>
          </a:xfrm>
          <a:prstGeom prst="rect">
            <a:avLst/>
          </a:prstGeom>
        </p:spPr>
        <p:txBody>
          <a:bodyPr lIns="0" tIns="0" rIns="0" bIns="0" rtlCol="0" anchor="t">
            <a:spAutoFit/>
          </a:bodyPr>
          <a:lstStyle/>
          <a:p>
            <a:pPr algn="ctr">
              <a:lnSpc>
                <a:spcPts val="13505"/>
              </a:lnSpc>
              <a:spcBef>
                <a:spcPct val="0"/>
              </a:spcBef>
            </a:pPr>
            <a:r>
              <a:rPr lang="en-US" sz="9646">
                <a:solidFill>
                  <a:srgbClr val="FFFFFF"/>
                </a:solidFill>
                <a:latin typeface="Dancing Script Bold"/>
              </a:rPr>
              <a:t>Trần Nhật Duật</a:t>
            </a:r>
          </a:p>
        </p:txBody>
      </p:sp>
    </p:spTree>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2"/>
            <a:stretch>
              <a:fillRect l="-5" r="-5"/>
            </a:stretch>
          </a:blipFill>
        </p:spPr>
        <p:txBody>
          <a:bodyPr/>
          <a:lstStyle/>
          <a:p>
            <a:endParaRPr lang="en-US"/>
          </a:p>
        </p:txBody>
      </p:sp>
      <p:grpSp>
        <p:nvGrpSpPr>
          <p:cNvPr id="4" name="Group 4"/>
          <p:cNvGrpSpPr/>
          <p:nvPr/>
        </p:nvGrpSpPr>
        <p:grpSpPr>
          <a:xfrm>
            <a:off x="7055067" y="883998"/>
            <a:ext cx="9652457" cy="9013331"/>
            <a:chOff x="0" y="0"/>
            <a:chExt cx="12869942" cy="12017775"/>
          </a:xfrm>
        </p:grpSpPr>
        <p:sp>
          <p:nvSpPr>
            <p:cNvPr id="5" name="Freeform 5"/>
            <p:cNvSpPr/>
            <p:nvPr/>
          </p:nvSpPr>
          <p:spPr>
            <a:xfrm>
              <a:off x="14444" y="11107"/>
              <a:ext cx="12841005" cy="11995561"/>
            </a:xfrm>
            <a:custGeom>
              <a:avLst/>
              <a:gdLst/>
              <a:ahLst/>
              <a:cxnLst/>
              <a:rect l="l" t="t" r="r" b="b"/>
              <a:pathLst>
                <a:path w="12841005" h="11995561">
                  <a:moveTo>
                    <a:pt x="0" y="0"/>
                  </a:moveTo>
                  <a:lnTo>
                    <a:pt x="12841005" y="0"/>
                  </a:lnTo>
                  <a:lnTo>
                    <a:pt x="12841005" y="11995561"/>
                  </a:lnTo>
                  <a:lnTo>
                    <a:pt x="0" y="11995561"/>
                  </a:lnTo>
                  <a:lnTo>
                    <a:pt x="0" y="0"/>
                  </a:lnTo>
                </a:path>
              </a:pathLst>
            </a:custGeom>
            <a:solidFill>
              <a:srgbClr val="B4595D"/>
            </a:solidFill>
          </p:spPr>
          <p:txBody>
            <a:bodyPr/>
            <a:lstStyle/>
            <a:p>
              <a:endParaRPr lang="en-US"/>
            </a:p>
          </p:txBody>
        </p:sp>
        <p:sp>
          <p:nvSpPr>
            <p:cNvPr id="6" name="Freeform 6"/>
            <p:cNvSpPr/>
            <p:nvPr/>
          </p:nvSpPr>
          <p:spPr>
            <a:xfrm>
              <a:off x="0" y="0"/>
              <a:ext cx="12869892" cy="12017775"/>
            </a:xfrm>
            <a:custGeom>
              <a:avLst/>
              <a:gdLst/>
              <a:ahLst/>
              <a:cxnLst/>
              <a:rect l="l" t="t" r="r" b="b"/>
              <a:pathLst>
                <a:path w="12869892" h="12017775">
                  <a:moveTo>
                    <a:pt x="14444" y="0"/>
                  </a:moveTo>
                  <a:lnTo>
                    <a:pt x="12855449" y="0"/>
                  </a:lnTo>
                  <a:cubicBezTo>
                    <a:pt x="12863392" y="0"/>
                    <a:pt x="12869892" y="4998"/>
                    <a:pt x="12869892" y="11107"/>
                  </a:cubicBezTo>
                  <a:lnTo>
                    <a:pt x="12869892" y="12006668"/>
                  </a:lnTo>
                  <a:cubicBezTo>
                    <a:pt x="12869892" y="12012777"/>
                    <a:pt x="12863392" y="12017775"/>
                    <a:pt x="12855449" y="12017775"/>
                  </a:cubicBezTo>
                  <a:lnTo>
                    <a:pt x="14444" y="12017775"/>
                  </a:lnTo>
                  <a:cubicBezTo>
                    <a:pt x="6500" y="12017775"/>
                    <a:pt x="0" y="12012777"/>
                    <a:pt x="0" y="12006668"/>
                  </a:cubicBezTo>
                  <a:lnTo>
                    <a:pt x="0" y="11107"/>
                  </a:lnTo>
                  <a:cubicBezTo>
                    <a:pt x="0" y="4998"/>
                    <a:pt x="6500" y="0"/>
                    <a:pt x="14444" y="0"/>
                  </a:cubicBezTo>
                  <a:moveTo>
                    <a:pt x="14444" y="22214"/>
                  </a:moveTo>
                  <a:lnTo>
                    <a:pt x="14444" y="11107"/>
                  </a:lnTo>
                  <a:lnTo>
                    <a:pt x="28887" y="11107"/>
                  </a:lnTo>
                  <a:lnTo>
                    <a:pt x="28887" y="12006668"/>
                  </a:lnTo>
                  <a:lnTo>
                    <a:pt x="14444" y="12006668"/>
                  </a:lnTo>
                  <a:lnTo>
                    <a:pt x="14444" y="11995561"/>
                  </a:lnTo>
                  <a:lnTo>
                    <a:pt x="12855449" y="11995561"/>
                  </a:lnTo>
                  <a:lnTo>
                    <a:pt x="12855449" y="12006668"/>
                  </a:lnTo>
                  <a:lnTo>
                    <a:pt x="12841005" y="12006668"/>
                  </a:lnTo>
                  <a:lnTo>
                    <a:pt x="12841005" y="11107"/>
                  </a:lnTo>
                  <a:lnTo>
                    <a:pt x="12855449" y="11107"/>
                  </a:lnTo>
                  <a:lnTo>
                    <a:pt x="12855449" y="22214"/>
                  </a:lnTo>
                  <a:lnTo>
                    <a:pt x="14444" y="22214"/>
                  </a:lnTo>
                </a:path>
              </a:pathLst>
            </a:custGeom>
            <a:solidFill>
              <a:srgbClr val="B4595D"/>
            </a:solidFill>
          </p:spPr>
          <p:txBody>
            <a:bodyPr/>
            <a:lstStyle/>
            <a:p>
              <a:endParaRPr lang="en-US"/>
            </a:p>
          </p:txBody>
        </p:sp>
      </p:grpSp>
      <p:sp>
        <p:nvSpPr>
          <p:cNvPr id="7" name="TextBox 7"/>
          <p:cNvSpPr txBox="1"/>
          <p:nvPr/>
        </p:nvSpPr>
        <p:spPr>
          <a:xfrm>
            <a:off x="9924236" y="2503762"/>
            <a:ext cx="4933728" cy="5088977"/>
          </a:xfrm>
          <a:prstGeom prst="rect">
            <a:avLst/>
          </a:prstGeom>
        </p:spPr>
        <p:txBody>
          <a:bodyPr lIns="0" tIns="0" rIns="0" bIns="0" rtlCol="0" anchor="t">
            <a:spAutoFit/>
          </a:bodyPr>
          <a:lstStyle/>
          <a:p>
            <a:pPr algn="ctr">
              <a:lnSpc>
                <a:spcPts val="13505"/>
              </a:lnSpc>
              <a:spcBef>
                <a:spcPct val="0"/>
              </a:spcBef>
            </a:pPr>
            <a:r>
              <a:rPr lang="en-US" sz="9646">
                <a:solidFill>
                  <a:srgbClr val="FFFFFF"/>
                </a:solidFill>
                <a:latin typeface="Dancing Script Bold"/>
              </a:rPr>
              <a:t>Trần Quang Khải</a:t>
            </a:r>
          </a:p>
        </p:txBody>
      </p:sp>
      <p:grpSp>
        <p:nvGrpSpPr>
          <p:cNvPr id="8" name="Group 8"/>
          <p:cNvGrpSpPr>
            <a:grpSpLocks noChangeAspect="1"/>
          </p:cNvGrpSpPr>
          <p:nvPr/>
        </p:nvGrpSpPr>
        <p:grpSpPr>
          <a:xfrm>
            <a:off x="2563570" y="1276819"/>
            <a:ext cx="6179869" cy="8227688"/>
            <a:chOff x="0" y="0"/>
            <a:chExt cx="3663950" cy="4878070"/>
          </a:xfrm>
        </p:grpSpPr>
        <p:sp>
          <p:nvSpPr>
            <p:cNvPr id="9" name="Freeform 9"/>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t="-13674" b="-13674"/>
              </a:stretch>
            </a:blipFill>
          </p:spPr>
          <p:txBody>
            <a:bodyPr/>
            <a:lstStyle/>
            <a:p>
              <a:endParaRPr lang="en-US"/>
            </a:p>
          </p:txBody>
        </p:sp>
        <p:sp>
          <p:nvSpPr>
            <p:cNvPr id="10" name="Freeform 10"/>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B4595D"/>
            </a:solidFill>
          </p:spPr>
          <p:txBody>
            <a:bodyPr/>
            <a:lstStyle/>
            <a:p>
              <a:endParaRPr lang="en-US"/>
            </a:p>
          </p:txBody>
        </p:sp>
      </p:gr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8440" y="4493895"/>
            <a:ext cx="5151120" cy="262890"/>
          </a:xfrm>
          <a:prstGeom prst="rect">
            <a:avLst/>
          </a:prstGeom>
        </p:spPr>
        <p:txBody>
          <a:bodyPr lIns="0" tIns="0" rIns="0" bIns="0" rtlCol="0" anchor="t">
            <a:spAutoFit/>
          </a:bodyPr>
          <a:lstStyle/>
          <a:p>
            <a:pPr algn="l">
              <a:lnSpc>
                <a:spcPts val="540"/>
              </a:lnSpc>
            </a:pPr>
            <a:r>
              <a:rPr lang="en-US" sz="450">
                <a:solidFill>
                  <a:srgbClr val="FFFFFF"/>
                </a:solidFill>
                <a:ea typeface="Arimo"/>
              </a:rPr>
              <a:t>感谢您下载包图网平台上提供的PPT作品，为了您和包图网以及原创作者的利益，请勿复制、传播、销售，否则将承担法律责任！包图网将对作品进行维权，按照传播下载次数进行十倍的索取赔偿！</a:t>
            </a:r>
          </a:p>
          <a:p>
            <a:pPr algn="l">
              <a:lnSpc>
                <a:spcPts val="1080"/>
              </a:lnSpc>
            </a:pPr>
            <a:r>
              <a:rPr lang="en-US" sz="900">
                <a:solidFill>
                  <a:srgbClr val="FFFFFF"/>
                </a:solidFill>
                <a:latin typeface="Arimo"/>
              </a:rPr>
              <a:t>ibaotu.com</a:t>
            </a:r>
          </a:p>
        </p:txBody>
      </p:sp>
      <p:sp>
        <p:nvSpPr>
          <p:cNvPr id="3" name="Freeform 3"/>
          <p:cNvSpPr/>
          <p:nvPr/>
        </p:nvSpPr>
        <p:spPr>
          <a:xfrm>
            <a:off x="0" y="0"/>
            <a:ext cx="18288000" cy="10285696"/>
          </a:xfrm>
          <a:custGeom>
            <a:avLst/>
            <a:gdLst/>
            <a:ahLst/>
            <a:cxnLst/>
            <a:rect l="l" t="t" r="r" b="b"/>
            <a:pathLst>
              <a:path w="18288000" h="10285696">
                <a:moveTo>
                  <a:pt x="0" y="0"/>
                </a:moveTo>
                <a:lnTo>
                  <a:pt x="18288000" y="0"/>
                </a:lnTo>
                <a:lnTo>
                  <a:pt x="18288000" y="10285696"/>
                </a:lnTo>
                <a:lnTo>
                  <a:pt x="0" y="10285696"/>
                </a:lnTo>
                <a:lnTo>
                  <a:pt x="0" y="0"/>
                </a:lnTo>
                <a:close/>
              </a:path>
            </a:pathLst>
          </a:custGeom>
          <a:blipFill>
            <a:blip r:embed="rId3"/>
            <a:stretch>
              <a:fillRect l="-5" r="-5"/>
            </a:stretch>
          </a:blipFill>
        </p:spPr>
        <p:txBody>
          <a:bodyPr/>
          <a:lstStyle/>
          <a:p>
            <a:endParaRPr lang="en-US"/>
          </a:p>
        </p:txBody>
      </p:sp>
      <p:sp>
        <p:nvSpPr>
          <p:cNvPr id="4" name="Freeform 4"/>
          <p:cNvSpPr/>
          <p:nvPr/>
        </p:nvSpPr>
        <p:spPr>
          <a:xfrm flipH="1">
            <a:off x="5941369" y="1028700"/>
            <a:ext cx="13695830" cy="9839371"/>
          </a:xfrm>
          <a:custGeom>
            <a:avLst/>
            <a:gdLst/>
            <a:ahLst/>
            <a:cxnLst/>
            <a:rect l="l" t="t" r="r" b="b"/>
            <a:pathLst>
              <a:path w="13695830" h="9839371">
                <a:moveTo>
                  <a:pt x="13695830" y="0"/>
                </a:moveTo>
                <a:lnTo>
                  <a:pt x="0" y="0"/>
                </a:lnTo>
                <a:lnTo>
                  <a:pt x="0" y="9839371"/>
                </a:lnTo>
                <a:lnTo>
                  <a:pt x="13695830" y="9839371"/>
                </a:lnTo>
                <a:lnTo>
                  <a:pt x="13695830" y="0"/>
                </a:lnTo>
                <a:close/>
              </a:path>
            </a:pathLst>
          </a:custGeom>
          <a:blipFill>
            <a:blip r:embed="rId4"/>
            <a:stretch>
              <a:fillRect/>
            </a:stretch>
          </a:blipFill>
        </p:spPr>
        <p:txBody>
          <a:bodyPr/>
          <a:lstStyle/>
          <a:p>
            <a:endParaRPr lang="en-US"/>
          </a:p>
        </p:txBody>
      </p:sp>
      <p:sp>
        <p:nvSpPr>
          <p:cNvPr id="5" name="TextBox 5"/>
          <p:cNvSpPr txBox="1"/>
          <p:nvPr/>
        </p:nvSpPr>
        <p:spPr>
          <a:xfrm>
            <a:off x="737184" y="603359"/>
            <a:ext cx="12871819" cy="1067821"/>
          </a:xfrm>
          <a:prstGeom prst="rect">
            <a:avLst/>
          </a:prstGeom>
        </p:spPr>
        <p:txBody>
          <a:bodyPr lIns="0" tIns="0" rIns="0" bIns="0" rtlCol="0" anchor="t">
            <a:spAutoFit/>
          </a:bodyPr>
          <a:lstStyle/>
          <a:p>
            <a:pPr>
              <a:lnSpc>
                <a:spcPts val="8670"/>
              </a:lnSpc>
            </a:pPr>
            <a:r>
              <a:rPr lang="en-US" sz="6669">
                <a:solidFill>
                  <a:srgbClr val="FA6E59"/>
                </a:solidFill>
                <a:latin typeface="Fraunces Bold"/>
              </a:rPr>
              <a:t>I. TRI THỨC ĐỌC HIỂU</a:t>
            </a:r>
          </a:p>
        </p:txBody>
      </p:sp>
      <p:sp>
        <p:nvSpPr>
          <p:cNvPr id="6" name="Freeform 6"/>
          <p:cNvSpPr/>
          <p:nvPr/>
        </p:nvSpPr>
        <p:spPr>
          <a:xfrm rot="-205044">
            <a:off x="421582" y="2413048"/>
            <a:ext cx="13503025" cy="7070675"/>
          </a:xfrm>
          <a:custGeom>
            <a:avLst/>
            <a:gdLst/>
            <a:ahLst/>
            <a:cxnLst/>
            <a:rect l="l" t="t" r="r" b="b"/>
            <a:pathLst>
              <a:path w="13503025" h="7070675">
                <a:moveTo>
                  <a:pt x="0" y="0"/>
                </a:moveTo>
                <a:lnTo>
                  <a:pt x="13503024" y="0"/>
                </a:lnTo>
                <a:lnTo>
                  <a:pt x="13503024" y="7070675"/>
                </a:lnTo>
                <a:lnTo>
                  <a:pt x="0" y="707067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1588982" y="3682457"/>
            <a:ext cx="11706090" cy="3258819"/>
          </a:xfrm>
          <a:prstGeom prst="rect">
            <a:avLst/>
          </a:prstGeom>
        </p:spPr>
        <p:txBody>
          <a:bodyPr lIns="0" tIns="0" rIns="0" bIns="0" rtlCol="0" anchor="t">
            <a:spAutoFit/>
          </a:bodyPr>
          <a:lstStyle/>
          <a:p>
            <a:pPr marL="798838" lvl="1" indent="-399419" algn="just">
              <a:lnSpc>
                <a:spcPts val="5180"/>
              </a:lnSpc>
              <a:buFont typeface="Arial"/>
              <a:buChar char="•"/>
            </a:pPr>
            <a:r>
              <a:rPr lang="en-US" sz="3700">
                <a:solidFill>
                  <a:srgbClr val="532324"/>
                </a:solidFill>
                <a:latin typeface="Roboto Condensed"/>
              </a:rPr>
              <a:t>Đọc phần tri thức Ngữ văn SGK và bằng kiến thức đã học về văn nghị luận em hãy suy nghĩ và hoàn thành PHT số 1</a:t>
            </a:r>
          </a:p>
          <a:p>
            <a:pPr marL="798838" lvl="1" indent="-399419" algn="just">
              <a:lnSpc>
                <a:spcPts val="5180"/>
              </a:lnSpc>
              <a:buFont typeface="Arial"/>
              <a:buChar char="•"/>
            </a:pPr>
            <a:r>
              <a:rPr lang="en-US" sz="3700">
                <a:solidFill>
                  <a:srgbClr val="532324"/>
                </a:solidFill>
                <a:latin typeface="Roboto Condensed"/>
              </a:rPr>
              <a:t>HS thực hiện theo cặp</a:t>
            </a:r>
          </a:p>
          <a:p>
            <a:pPr marL="798838" lvl="1" indent="-399419" algn="just">
              <a:lnSpc>
                <a:spcPts val="5180"/>
              </a:lnSpc>
              <a:buFont typeface="Arial"/>
              <a:buChar char="•"/>
            </a:pPr>
            <a:r>
              <a:rPr lang="en-US" sz="3700">
                <a:solidFill>
                  <a:srgbClr val="532324"/>
                </a:solidFill>
                <a:latin typeface="Roboto Condensed"/>
              </a:rPr>
              <a:t>Thời gian hoàn thành phiếu 3 phút</a:t>
            </a:r>
          </a:p>
          <a:p>
            <a:pPr marL="798838" lvl="1" indent="-399419" algn="just">
              <a:lnSpc>
                <a:spcPts val="5180"/>
              </a:lnSpc>
              <a:buFont typeface="Arial"/>
              <a:buChar char="•"/>
            </a:pPr>
            <a:r>
              <a:rPr lang="en-US" sz="3700">
                <a:solidFill>
                  <a:srgbClr val="532324"/>
                </a:solidFill>
                <a:latin typeface="Roboto Condensed"/>
              </a:rPr>
              <a:t>Thời gian chấm chéo bài 2 phút</a:t>
            </a:r>
          </a:p>
        </p:txBody>
      </p:sp>
    </p:spTree>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3584</Words>
  <Application>Microsoft Office PowerPoint</Application>
  <PresentationFormat>Custom</PresentationFormat>
  <Paragraphs>350</Paragraphs>
  <Slides>40</Slides>
  <Notes>15</Notes>
  <HiddenSlides>0</HiddenSlides>
  <MMClips>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40</vt:i4>
      </vt:variant>
    </vt:vector>
  </HeadingPairs>
  <TitlesOfParts>
    <vt:vector size="53" baseType="lpstr">
      <vt:lpstr>#9Slide07 SVNUT Triumph Press</vt:lpstr>
      <vt:lpstr>Roboto Condensed Bold</vt:lpstr>
      <vt:lpstr>Fraunces Bold</vt:lpstr>
      <vt:lpstr>Dancing Script Bold</vt:lpstr>
      <vt:lpstr>Calibri</vt:lpstr>
      <vt:lpstr>Arial</vt:lpstr>
      <vt:lpstr>Arimo</vt:lpstr>
      <vt:lpstr>Roboto Condensed Bold Italics</vt:lpstr>
      <vt:lpstr>Roboto Condensed</vt:lpstr>
      <vt:lpstr>Roboto Condensed Italics</vt:lpstr>
      <vt:lpstr>Saira Stencil One</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8KN - B3 - Hich tương si</dc:title>
  <cp:lastModifiedBy>Nguyen Thanh Dat</cp:lastModifiedBy>
  <cp:revision>5</cp:revision>
  <dcterms:created xsi:type="dcterms:W3CDTF">2006-08-16T00:00:00Z</dcterms:created>
  <dcterms:modified xsi:type="dcterms:W3CDTF">2023-08-30T15:02:45Z</dcterms:modified>
  <dc:identifier>DAFq3Pn1kMs</dc:identifier>
</cp:coreProperties>
</file>