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8288000" cy="10287000"/>
  <p:notesSz cx="6858000" cy="9144000"/>
  <p:embeddedFontLst>
    <p:embeddedFont>
      <p:font typeface="#9Slide05 VL Fadilla" pitchFamily="2" charset="0"/>
      <p:regular r:id="rId38"/>
    </p:embeddedFont>
    <p:embeddedFont>
      <p:font typeface="#9Slide07 SVNRevolution" panose="02040603050506020204" pitchFamily="18" charset="0"/>
      <p:regular r:id="rId39"/>
    </p:embeddedFont>
    <p:embeddedFont>
      <p:font typeface="Calibri" panose="020F0502020204030204" pitchFamily="34" charset="0"/>
      <p:regular r:id="rId40"/>
      <p:bold r:id="rId41"/>
      <p:italic r:id="rId42"/>
      <p:boldItalic r:id="rId43"/>
    </p:embeddedFont>
    <p:embeddedFont>
      <p:font typeface="Dancing Script" panose="020B0604020202020204" charset="0"/>
      <p:regular r:id="rId44"/>
    </p:embeddedFont>
    <p:embeddedFont>
      <p:font typeface="Dancing Script Bold" panose="020B0604020202020204" charset="0"/>
      <p:regular r:id="rId45"/>
    </p:embeddedFont>
    <p:embeddedFont>
      <p:font typeface="DG Jory Bold" panose="020B0604020202020204" charset="-78"/>
      <p:regular r:id="rId46"/>
    </p:embeddedFont>
    <p:embeddedFont>
      <p:font typeface="Fraunces Bold" panose="020B0604020202020204" charset="0"/>
      <p:regular r:id="rId47"/>
    </p:embeddedFont>
    <p:embeddedFont>
      <p:font typeface="Roboto Condensed" panose="02000000000000000000" pitchFamily="2" charset="0"/>
      <p:regular r:id="rId48"/>
      <p:bold r:id="rId49"/>
      <p:italic r:id="rId50"/>
      <p:boldItalic r:id="rId51"/>
    </p:embeddedFont>
    <p:embeddedFont>
      <p:font typeface="Roboto Condensed Bold" panose="02000000000000000000" pitchFamily="2" charset="0"/>
      <p:regular r:id="rId52"/>
      <p:bold r:id="rId53"/>
    </p:embeddedFont>
    <p:embeddedFont>
      <p:font typeface="Roboto Condensed Bold Italics" panose="020B0604020202020204" charset="0"/>
      <p:regular r:id="rId54"/>
    </p:embeddedFont>
    <p:embeddedFont>
      <p:font typeface="Roboto Condensed Italics"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3" d="100"/>
          <a:sy n="73" d="100"/>
        </p:scale>
        <p:origin x="59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9.svg"/><Relationship Id="rId7"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41.sv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9.svg"/><Relationship Id="rId7" Type="http://schemas.openxmlformats.org/officeDocument/2006/relationships/image" Target="../media/image45.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10" Type="http://schemas.openxmlformats.org/officeDocument/2006/relationships/image" Target="../media/image37.svg"/><Relationship Id="rId4" Type="http://schemas.openxmlformats.org/officeDocument/2006/relationships/image" Target="../media/image42.pn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37.sv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0.sv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gif"/><Relationship Id="rId5" Type="http://schemas.openxmlformats.org/officeDocument/2006/relationships/image" Target="../media/image54.sv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2.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gif"/><Relationship Id="rId4" Type="http://schemas.openxmlformats.org/officeDocument/2006/relationships/image" Target="../media/image54.sv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2.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gif"/><Relationship Id="rId4" Type="http://schemas.openxmlformats.org/officeDocument/2006/relationships/image" Target="../media/image54.sv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55.gif"/><Relationship Id="rId4" Type="http://schemas.openxmlformats.org/officeDocument/2006/relationships/image" Target="../media/image54.sv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5.gif"/><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sv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svg"/></Relationships>
</file>

<file path=ppt/slides/_rels/slide20.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64.png"/><Relationship Id="rId18" Type="http://schemas.openxmlformats.org/officeDocument/2006/relationships/image" Target="../media/image4.svg"/><Relationship Id="rId3" Type="http://schemas.openxmlformats.org/officeDocument/2006/relationships/image" Target="../media/image58.png"/><Relationship Id="rId7" Type="http://schemas.openxmlformats.org/officeDocument/2006/relationships/image" Target="../media/image60.png"/><Relationship Id="rId12" Type="http://schemas.openxmlformats.org/officeDocument/2006/relationships/image" Target="../media/image63.svg"/><Relationship Id="rId17" Type="http://schemas.openxmlformats.org/officeDocument/2006/relationships/image" Target="../media/image3.png"/><Relationship Id="rId2" Type="http://schemas.openxmlformats.org/officeDocument/2006/relationships/image" Target="../media/image57.png"/><Relationship Id="rId16"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62.png"/><Relationship Id="rId5" Type="http://schemas.openxmlformats.org/officeDocument/2006/relationships/image" Target="../media/image5.png"/><Relationship Id="rId15" Type="http://schemas.openxmlformats.org/officeDocument/2006/relationships/image" Target="../media/image7.png"/><Relationship Id="rId10" Type="http://schemas.openxmlformats.org/officeDocument/2006/relationships/image" Target="../media/image35.svg"/><Relationship Id="rId4" Type="http://schemas.openxmlformats.org/officeDocument/2006/relationships/image" Target="../media/image59.svg"/><Relationship Id="rId9" Type="http://schemas.openxmlformats.org/officeDocument/2006/relationships/image" Target="../media/image34.png"/><Relationship Id="rId14" Type="http://schemas.openxmlformats.org/officeDocument/2006/relationships/image" Target="../media/image65.svg"/></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svg"/><Relationship Id="rId7" Type="http://schemas.openxmlformats.org/officeDocument/2006/relationships/image" Target="../media/image43.svg"/><Relationship Id="rId12" Type="http://schemas.openxmlformats.org/officeDocument/2006/relationships/image" Target="../media/image37.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36.png"/><Relationship Id="rId5" Type="http://schemas.openxmlformats.org/officeDocument/2006/relationships/image" Target="../media/image35.svg"/><Relationship Id="rId10" Type="http://schemas.openxmlformats.org/officeDocument/2006/relationships/image" Target="../media/image66.png"/><Relationship Id="rId4" Type="http://schemas.openxmlformats.org/officeDocument/2006/relationships/image" Target="../media/image34.png"/><Relationship Id="rId9" Type="http://schemas.openxmlformats.org/officeDocument/2006/relationships/image" Target="../media/image45.svg"/></Relationships>
</file>

<file path=ppt/slides/_rels/slide25.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9.svg"/><Relationship Id="rId7" Type="http://schemas.openxmlformats.org/officeDocument/2006/relationships/image" Target="../media/image72.pn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4.png"/><Relationship Id="rId1" Type="http://schemas.openxmlformats.org/officeDocument/2006/relationships/slideLayout" Target="../slideLayouts/slideLayout7.xml"/><Relationship Id="rId5" Type="http://schemas.openxmlformats.org/officeDocument/2006/relationships/image" Target="../media/image76.svg"/><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2.pn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7.svg"/></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6.svg"/><Relationship Id="rId7" Type="http://schemas.openxmlformats.org/officeDocument/2006/relationships/image" Target="../media/image21.png"/><Relationship Id="rId12" Type="http://schemas.openxmlformats.org/officeDocument/2006/relationships/image" Target="../media/image17.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6.png"/><Relationship Id="rId5" Type="http://schemas.openxmlformats.org/officeDocument/2006/relationships/image" Target="../media/image19.svg"/><Relationship Id="rId10" Type="http://schemas.openxmlformats.org/officeDocument/2006/relationships/image" Target="../media/image24.svg"/><Relationship Id="rId4" Type="http://schemas.openxmlformats.org/officeDocument/2006/relationships/image" Target="../media/image18.png"/><Relationship Id="rId9"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7.png"/><Relationship Id="rId1" Type="http://schemas.openxmlformats.org/officeDocument/2006/relationships/slideLayout" Target="../slideLayouts/slideLayout7.xml"/><Relationship Id="rId4" Type="http://schemas.openxmlformats.org/officeDocument/2006/relationships/image" Target="../media/image73.sv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6.svg"/><Relationship Id="rId7" Type="http://schemas.openxmlformats.org/officeDocument/2006/relationships/image" Target="../media/image11.svg"/><Relationship Id="rId12" Type="http://schemas.openxmlformats.org/officeDocument/2006/relationships/image" Target="../media/image29.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28.png"/><Relationship Id="rId5" Type="http://schemas.openxmlformats.org/officeDocument/2006/relationships/image" Target="../media/image8.svg"/><Relationship Id="rId10" Type="http://schemas.openxmlformats.org/officeDocument/2006/relationships/image" Target="../media/image24.svg"/><Relationship Id="rId4" Type="http://schemas.openxmlformats.org/officeDocument/2006/relationships/image" Target="../media/image7.png"/><Relationship Id="rId9" Type="http://schemas.openxmlformats.org/officeDocument/2006/relationships/image" Target="../media/image23.png"/><Relationship Id="rId1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2.sv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4.svg"/><Relationship Id="rId7" Type="http://schemas.openxmlformats.org/officeDocument/2006/relationships/image" Target="../media/image17.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sv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53735"/>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5773709" y="-352406"/>
            <a:ext cx="15554246" cy="11409270"/>
            <a:chOff x="0" y="0"/>
            <a:chExt cx="4198620" cy="3079750"/>
          </a:xfrm>
        </p:grpSpPr>
        <p:sp>
          <p:nvSpPr>
            <p:cNvPr id="3" name="Freeform 3"/>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2"/>
              <a:stretch>
                <a:fillRect t="-89367" b="-15771"/>
              </a:stretch>
            </a:blipFill>
          </p:spPr>
          <p:txBody>
            <a:bodyPr/>
            <a:lstStyle/>
            <a:p>
              <a:endParaRPr lang="en-US"/>
            </a:p>
          </p:txBody>
        </p:sp>
      </p:grpSp>
      <p:sp>
        <p:nvSpPr>
          <p:cNvPr id="4" name="TextBox 4"/>
          <p:cNvSpPr txBox="1"/>
          <p:nvPr/>
        </p:nvSpPr>
        <p:spPr>
          <a:xfrm>
            <a:off x="9313473" y="1836471"/>
            <a:ext cx="9728725" cy="4133583"/>
          </a:xfrm>
          <a:prstGeom prst="rect">
            <a:avLst/>
          </a:prstGeom>
        </p:spPr>
        <p:txBody>
          <a:bodyPr lIns="0" tIns="0" rIns="0" bIns="0" rtlCol="0" anchor="t">
            <a:spAutoFit/>
          </a:bodyPr>
          <a:lstStyle/>
          <a:p>
            <a:pPr algn="ctr">
              <a:lnSpc>
                <a:spcPts val="10743"/>
              </a:lnSpc>
            </a:pPr>
            <a:r>
              <a:rPr lang="en-US" sz="8200">
                <a:solidFill>
                  <a:srgbClr val="FFFFFF"/>
                </a:solidFill>
                <a:latin typeface="#9Slide07 SVNRevolution"/>
              </a:rPr>
              <a:t>NHỮNG </a:t>
            </a:r>
          </a:p>
          <a:p>
            <a:pPr algn="ctr">
              <a:lnSpc>
                <a:spcPts val="10743"/>
              </a:lnSpc>
            </a:pPr>
            <a:r>
              <a:rPr lang="en-US" sz="8200">
                <a:solidFill>
                  <a:srgbClr val="FFFFFF"/>
                </a:solidFill>
                <a:latin typeface="#9Slide07 SVNRevolution"/>
              </a:rPr>
              <a:t>TƯỢNG ĐÀI </a:t>
            </a:r>
          </a:p>
          <a:p>
            <a:pPr algn="ctr">
              <a:lnSpc>
                <a:spcPts val="10743"/>
              </a:lnSpc>
            </a:pPr>
            <a:r>
              <a:rPr lang="en-US" sz="8200">
                <a:solidFill>
                  <a:srgbClr val="FFFFFF"/>
                </a:solidFill>
                <a:latin typeface="#9Slide07 SVNRevolution"/>
              </a:rPr>
              <a:t>CÒN MÃI</a:t>
            </a:r>
          </a:p>
        </p:txBody>
      </p:sp>
      <p:sp>
        <p:nvSpPr>
          <p:cNvPr id="5" name="Freeform 5"/>
          <p:cNvSpPr/>
          <p:nvPr/>
        </p:nvSpPr>
        <p:spPr>
          <a:xfrm>
            <a:off x="2693453" y="5970054"/>
            <a:ext cx="803261" cy="750620"/>
          </a:xfrm>
          <a:custGeom>
            <a:avLst/>
            <a:gdLst/>
            <a:ahLst/>
            <a:cxnLst/>
            <a:rect l="l" t="t" r="r" b="b"/>
            <a:pathLst>
              <a:path w="803261" h="750620">
                <a:moveTo>
                  <a:pt x="0" y="0"/>
                </a:moveTo>
                <a:lnTo>
                  <a:pt x="803262" y="0"/>
                </a:lnTo>
                <a:lnTo>
                  <a:pt x="803262" y="750619"/>
                </a:lnTo>
                <a:lnTo>
                  <a:pt x="0" y="750619"/>
                </a:lnTo>
                <a:lnTo>
                  <a:pt x="0" y="0"/>
                </a:lnTo>
                <a:close/>
              </a:path>
            </a:pathLst>
          </a:custGeom>
          <a:blipFill>
            <a:blip r:embed="rId3"/>
            <a:stretch>
              <a:fillRect r="-4929"/>
            </a:stretch>
          </a:blipFill>
        </p:spPr>
        <p:txBody>
          <a:bodyPr/>
          <a:lstStyle/>
          <a:p>
            <a:endParaRPr lang="en-US"/>
          </a:p>
        </p:txBody>
      </p:sp>
      <p:sp>
        <p:nvSpPr>
          <p:cNvPr id="6" name="TextBox 6"/>
          <p:cNvSpPr txBox="1"/>
          <p:nvPr/>
        </p:nvSpPr>
        <p:spPr>
          <a:xfrm>
            <a:off x="9144000" y="668645"/>
            <a:ext cx="8450439" cy="1002501"/>
          </a:xfrm>
          <a:prstGeom prst="rect">
            <a:avLst/>
          </a:prstGeom>
        </p:spPr>
        <p:txBody>
          <a:bodyPr lIns="0" tIns="0" rIns="0" bIns="0" rtlCol="0" anchor="t">
            <a:spAutoFit/>
          </a:bodyPr>
          <a:lstStyle/>
          <a:p>
            <a:pPr algn="r">
              <a:lnSpc>
                <a:spcPts val="8258"/>
              </a:lnSpc>
            </a:pPr>
            <a:r>
              <a:rPr lang="en-US" sz="5898">
                <a:solidFill>
                  <a:srgbClr val="F4EEEC"/>
                </a:solidFill>
                <a:latin typeface="Fraunces Bold"/>
              </a:rPr>
              <a:t>1. CHUẨN BỊ ĐỌC</a:t>
            </a:r>
          </a:p>
        </p:txBody>
      </p:sp>
      <p:sp>
        <p:nvSpPr>
          <p:cNvPr id="7" name="Freeform 7"/>
          <p:cNvSpPr/>
          <p:nvPr/>
        </p:nvSpPr>
        <p:spPr>
          <a:xfrm>
            <a:off x="10112530" y="6542635"/>
            <a:ext cx="8130610" cy="4257483"/>
          </a:xfrm>
          <a:custGeom>
            <a:avLst/>
            <a:gdLst/>
            <a:ahLst/>
            <a:cxnLst/>
            <a:rect l="l" t="t" r="r" b="b"/>
            <a:pathLst>
              <a:path w="8130610" h="4257483">
                <a:moveTo>
                  <a:pt x="0" y="0"/>
                </a:moveTo>
                <a:lnTo>
                  <a:pt x="8130611" y="0"/>
                </a:lnTo>
                <a:lnTo>
                  <a:pt x="8130611" y="4257483"/>
                </a:lnTo>
                <a:lnTo>
                  <a:pt x="0" y="42574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1003854" y="7186053"/>
            <a:ext cx="6590585" cy="2072247"/>
          </a:xfrm>
          <a:prstGeom prst="rect">
            <a:avLst/>
          </a:prstGeom>
        </p:spPr>
        <p:txBody>
          <a:bodyPr lIns="0" tIns="0" rIns="0" bIns="0" rtlCol="0" anchor="t">
            <a:spAutoFit/>
          </a:bodyPr>
          <a:lstStyle/>
          <a:p>
            <a:pPr algn="ctr">
              <a:lnSpc>
                <a:spcPts val="5567"/>
              </a:lnSpc>
            </a:pPr>
            <a:r>
              <a:rPr lang="en-US" sz="3236">
                <a:solidFill>
                  <a:srgbClr val="532324"/>
                </a:solidFill>
                <a:latin typeface="Roboto Condensed"/>
              </a:rPr>
              <a:t>Hãy quan sát các bức tranh sau và </a:t>
            </a:r>
          </a:p>
          <a:p>
            <a:pPr algn="ctr">
              <a:lnSpc>
                <a:spcPts val="5567"/>
              </a:lnSpc>
            </a:pPr>
            <a:r>
              <a:rPr lang="en-US" sz="3236">
                <a:solidFill>
                  <a:srgbClr val="532324"/>
                </a:solidFill>
                <a:latin typeface="Roboto Condensed"/>
              </a:rPr>
              <a:t>cho biết đó là nhân vật nào? Giới thiệu những hiểu biết của em về nhân vật đó.</a:t>
            </a:r>
          </a:p>
        </p:txBody>
      </p:sp>
    </p:spTree>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rot="1215097">
            <a:off x="6538969" y="7307683"/>
            <a:ext cx="9808450" cy="5958633"/>
          </a:xfrm>
          <a:custGeom>
            <a:avLst/>
            <a:gdLst/>
            <a:ahLst/>
            <a:cxnLst/>
            <a:rect l="l" t="t" r="r" b="b"/>
            <a:pathLst>
              <a:path w="9808450" h="5958633">
                <a:moveTo>
                  <a:pt x="0" y="0"/>
                </a:moveTo>
                <a:lnTo>
                  <a:pt x="9808450" y="0"/>
                </a:lnTo>
                <a:lnTo>
                  <a:pt x="9808450" y="5958634"/>
                </a:lnTo>
                <a:lnTo>
                  <a:pt x="0" y="59586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1215097">
            <a:off x="-2002349" y="4740438"/>
            <a:ext cx="9808450" cy="5958633"/>
          </a:xfrm>
          <a:custGeom>
            <a:avLst/>
            <a:gdLst/>
            <a:ahLst/>
            <a:cxnLst/>
            <a:rect l="l" t="t" r="r" b="b"/>
            <a:pathLst>
              <a:path w="9808450" h="5958633">
                <a:moveTo>
                  <a:pt x="0" y="0"/>
                </a:moveTo>
                <a:lnTo>
                  <a:pt x="9808450" y="0"/>
                </a:lnTo>
                <a:lnTo>
                  <a:pt x="9808450" y="5958633"/>
                </a:lnTo>
                <a:lnTo>
                  <a:pt x="0" y="59586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991444">
            <a:off x="15811606" y="6065753"/>
            <a:ext cx="3812369" cy="2316014"/>
          </a:xfrm>
          <a:custGeom>
            <a:avLst/>
            <a:gdLst/>
            <a:ahLst/>
            <a:cxnLst/>
            <a:rect l="l" t="t" r="r" b="b"/>
            <a:pathLst>
              <a:path w="3812369" h="2316014">
                <a:moveTo>
                  <a:pt x="0" y="0"/>
                </a:moveTo>
                <a:lnTo>
                  <a:pt x="3812369" y="0"/>
                </a:lnTo>
                <a:lnTo>
                  <a:pt x="3812369" y="2316014"/>
                </a:lnTo>
                <a:lnTo>
                  <a:pt x="0" y="23160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1991990" y="330852"/>
            <a:ext cx="10897123" cy="1137069"/>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3. Khám phá văn bản</a:t>
            </a:r>
          </a:p>
        </p:txBody>
      </p:sp>
      <p:sp>
        <p:nvSpPr>
          <p:cNvPr id="6" name="Freeform 6"/>
          <p:cNvSpPr/>
          <p:nvPr/>
        </p:nvSpPr>
        <p:spPr>
          <a:xfrm>
            <a:off x="4885105" y="4400311"/>
            <a:ext cx="5110893" cy="5059784"/>
          </a:xfrm>
          <a:custGeom>
            <a:avLst/>
            <a:gdLst/>
            <a:ahLst/>
            <a:cxnLst/>
            <a:rect l="l" t="t" r="r" b="b"/>
            <a:pathLst>
              <a:path w="5110893" h="5059784">
                <a:moveTo>
                  <a:pt x="0" y="0"/>
                </a:moveTo>
                <a:lnTo>
                  <a:pt x="5110893" y="0"/>
                </a:lnTo>
                <a:lnTo>
                  <a:pt x="5110893" y="5059784"/>
                </a:lnTo>
                <a:lnTo>
                  <a:pt x="0" y="5059784"/>
                </a:lnTo>
                <a:lnTo>
                  <a:pt x="0" y="0"/>
                </a:lnTo>
                <a:close/>
              </a:path>
            </a:pathLst>
          </a:custGeom>
          <a:blipFill>
            <a:blip r:embed="rId4">
              <a:alphaModFix amt="83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5360027" y="5120857"/>
            <a:ext cx="4453891" cy="3757002"/>
          </a:xfrm>
          <a:prstGeom prst="rect">
            <a:avLst/>
          </a:prstGeom>
        </p:spPr>
        <p:txBody>
          <a:bodyPr lIns="0" tIns="0" rIns="0" bIns="0" rtlCol="0" anchor="t">
            <a:spAutoFit/>
          </a:bodyPr>
          <a:lstStyle/>
          <a:p>
            <a:pPr algn="ctr">
              <a:lnSpc>
                <a:spcPts val="5003"/>
              </a:lnSpc>
            </a:pPr>
            <a:r>
              <a:rPr lang="en-US" sz="3573" dirty="0" err="1">
                <a:solidFill>
                  <a:srgbClr val="953735"/>
                </a:solidFill>
                <a:latin typeface="Roboto Condensed Bold"/>
              </a:rPr>
              <a:t>Tiểu</a:t>
            </a:r>
            <a:r>
              <a:rPr lang="en-US" sz="3573" dirty="0">
                <a:solidFill>
                  <a:srgbClr val="953735"/>
                </a:solidFill>
                <a:latin typeface="Roboto Condensed Bold"/>
              </a:rPr>
              <a:t> </a:t>
            </a:r>
            <a:r>
              <a:rPr lang="en-US" sz="3573" dirty="0" err="1">
                <a:solidFill>
                  <a:srgbClr val="953735"/>
                </a:solidFill>
                <a:latin typeface="Roboto Condensed Bold"/>
              </a:rPr>
              <a:t>sử</a:t>
            </a:r>
            <a:r>
              <a:rPr lang="en-US" sz="3573" dirty="0">
                <a:solidFill>
                  <a:srgbClr val="953735"/>
                </a:solidFill>
                <a:latin typeface="Roboto Condensed Bold"/>
              </a:rPr>
              <a:t>: </a:t>
            </a:r>
          </a:p>
          <a:p>
            <a:pPr algn="ctr">
              <a:lnSpc>
                <a:spcPts val="5003"/>
              </a:lnSpc>
            </a:pPr>
            <a:r>
              <a:rPr lang="en-US" sz="3573" dirty="0">
                <a:solidFill>
                  <a:srgbClr val="953735"/>
                </a:solidFill>
                <a:latin typeface="Roboto Condensed"/>
              </a:rPr>
              <a:t>Sinh </a:t>
            </a:r>
            <a:r>
              <a:rPr lang="en-US" sz="3573" dirty="0" err="1">
                <a:solidFill>
                  <a:srgbClr val="953735"/>
                </a:solidFill>
                <a:latin typeface="Roboto Condensed"/>
              </a:rPr>
              <a:t>ngày</a:t>
            </a:r>
            <a:r>
              <a:rPr lang="en-US" sz="3573" dirty="0">
                <a:solidFill>
                  <a:srgbClr val="953735"/>
                </a:solidFill>
                <a:latin typeface="Roboto Condensed"/>
              </a:rPr>
              <a:t> 19/5/1890 </a:t>
            </a:r>
            <a:r>
              <a:rPr lang="en-US" sz="3573" dirty="0" err="1">
                <a:solidFill>
                  <a:srgbClr val="953735"/>
                </a:solidFill>
                <a:latin typeface="Roboto Condensed"/>
              </a:rPr>
              <a:t>trong</a:t>
            </a:r>
            <a:r>
              <a:rPr lang="en-US" sz="3573" dirty="0">
                <a:solidFill>
                  <a:srgbClr val="953735"/>
                </a:solidFill>
                <a:latin typeface="Roboto Condensed"/>
              </a:rPr>
              <a:t> </a:t>
            </a:r>
            <a:r>
              <a:rPr lang="en-US" sz="3573" dirty="0" err="1">
                <a:solidFill>
                  <a:srgbClr val="953735"/>
                </a:solidFill>
                <a:latin typeface="Roboto Condensed"/>
              </a:rPr>
              <a:t>một</a:t>
            </a:r>
            <a:r>
              <a:rPr lang="en-US" sz="3573" dirty="0">
                <a:solidFill>
                  <a:srgbClr val="953735"/>
                </a:solidFill>
                <a:latin typeface="Roboto Condensed"/>
              </a:rPr>
              <a:t> </a:t>
            </a:r>
            <a:r>
              <a:rPr lang="en-US" sz="3573" dirty="0" err="1">
                <a:solidFill>
                  <a:srgbClr val="953735"/>
                </a:solidFill>
                <a:latin typeface="Roboto Condensed"/>
              </a:rPr>
              <a:t>gia</a:t>
            </a:r>
            <a:r>
              <a:rPr lang="en-US" sz="3573" dirty="0">
                <a:solidFill>
                  <a:srgbClr val="953735"/>
                </a:solidFill>
                <a:latin typeface="Roboto Condensed"/>
              </a:rPr>
              <a:t> </a:t>
            </a:r>
            <a:r>
              <a:rPr lang="en-US" sz="3573" dirty="0" err="1">
                <a:solidFill>
                  <a:srgbClr val="953735"/>
                </a:solidFill>
                <a:latin typeface="Roboto Condensed"/>
              </a:rPr>
              <a:t>đình</a:t>
            </a:r>
            <a:r>
              <a:rPr lang="en-US" sz="3573" dirty="0">
                <a:solidFill>
                  <a:srgbClr val="953735"/>
                </a:solidFill>
                <a:latin typeface="Roboto Condensed"/>
              </a:rPr>
              <a:t> </a:t>
            </a:r>
            <a:r>
              <a:rPr lang="en-US" sz="3573" dirty="0" err="1">
                <a:solidFill>
                  <a:srgbClr val="953735"/>
                </a:solidFill>
                <a:latin typeface="Roboto Condensed"/>
              </a:rPr>
              <a:t>nhà</a:t>
            </a:r>
            <a:r>
              <a:rPr lang="en-US" sz="3573" dirty="0">
                <a:solidFill>
                  <a:srgbClr val="953735"/>
                </a:solidFill>
                <a:latin typeface="Roboto Condensed"/>
              </a:rPr>
              <a:t> </a:t>
            </a:r>
            <a:r>
              <a:rPr lang="en-US" sz="3573" dirty="0" err="1">
                <a:solidFill>
                  <a:srgbClr val="953735"/>
                </a:solidFill>
                <a:latin typeface="Roboto Condensed"/>
              </a:rPr>
              <a:t>Nho</a:t>
            </a:r>
            <a:r>
              <a:rPr lang="en-US" sz="3573" dirty="0">
                <a:solidFill>
                  <a:srgbClr val="953735"/>
                </a:solidFill>
                <a:latin typeface="Roboto Condensed"/>
              </a:rPr>
              <a:t> </a:t>
            </a:r>
            <a:r>
              <a:rPr lang="en-US" sz="3573" dirty="0" err="1">
                <a:solidFill>
                  <a:srgbClr val="953735"/>
                </a:solidFill>
                <a:latin typeface="Roboto Condensed"/>
              </a:rPr>
              <a:t>yêu</a:t>
            </a:r>
            <a:r>
              <a:rPr lang="en-US" sz="3573" dirty="0">
                <a:solidFill>
                  <a:srgbClr val="953735"/>
                </a:solidFill>
                <a:latin typeface="Roboto Condensed"/>
              </a:rPr>
              <a:t> </a:t>
            </a:r>
            <a:r>
              <a:rPr lang="en-US" sz="3573" dirty="0" err="1">
                <a:solidFill>
                  <a:srgbClr val="953735"/>
                </a:solidFill>
                <a:latin typeface="Roboto Condensed"/>
              </a:rPr>
              <a:t>nước</a:t>
            </a:r>
            <a:r>
              <a:rPr lang="en-US" sz="3573" dirty="0">
                <a:solidFill>
                  <a:srgbClr val="953735"/>
                </a:solidFill>
                <a:latin typeface="Roboto Condensed"/>
              </a:rPr>
              <a:t> </a:t>
            </a:r>
            <a:r>
              <a:rPr lang="en-US" sz="3573" dirty="0" err="1">
                <a:solidFill>
                  <a:srgbClr val="953735"/>
                </a:solidFill>
                <a:latin typeface="Roboto Condensed"/>
              </a:rPr>
              <a:t>tại</a:t>
            </a:r>
            <a:r>
              <a:rPr lang="en-US" sz="3573" dirty="0">
                <a:solidFill>
                  <a:srgbClr val="953735"/>
                </a:solidFill>
                <a:latin typeface="Roboto Condensed"/>
              </a:rPr>
              <a:t> Kim Liên, Nam </a:t>
            </a:r>
            <a:r>
              <a:rPr lang="en-US" sz="3573" dirty="0" err="1">
                <a:solidFill>
                  <a:srgbClr val="953735"/>
                </a:solidFill>
                <a:latin typeface="Roboto Condensed"/>
              </a:rPr>
              <a:t>Đàn</a:t>
            </a:r>
            <a:r>
              <a:rPr lang="en-US" sz="3573" dirty="0">
                <a:solidFill>
                  <a:srgbClr val="953735"/>
                </a:solidFill>
                <a:latin typeface="Roboto Condensed"/>
              </a:rPr>
              <a:t>, </a:t>
            </a:r>
            <a:r>
              <a:rPr lang="en-US" sz="3573" dirty="0" err="1">
                <a:solidFill>
                  <a:srgbClr val="953735"/>
                </a:solidFill>
                <a:latin typeface="Roboto Condensed"/>
              </a:rPr>
              <a:t>Nghệ</a:t>
            </a:r>
            <a:r>
              <a:rPr lang="en-US" sz="3573" dirty="0">
                <a:solidFill>
                  <a:srgbClr val="953735"/>
                </a:solidFill>
                <a:latin typeface="Roboto Condensed"/>
              </a:rPr>
              <a:t> An.</a:t>
            </a:r>
          </a:p>
          <a:p>
            <a:pPr algn="ctr">
              <a:lnSpc>
                <a:spcPts val="5003"/>
              </a:lnSpc>
            </a:pPr>
            <a:endParaRPr lang="en-US" sz="3573" dirty="0">
              <a:solidFill>
                <a:srgbClr val="953735"/>
              </a:solidFill>
              <a:latin typeface="Roboto Condensed"/>
            </a:endParaRPr>
          </a:p>
        </p:txBody>
      </p:sp>
      <p:sp>
        <p:nvSpPr>
          <p:cNvPr id="8" name="Freeform 8"/>
          <p:cNvSpPr/>
          <p:nvPr/>
        </p:nvSpPr>
        <p:spPr>
          <a:xfrm>
            <a:off x="-425363" y="2621130"/>
            <a:ext cx="5635198" cy="8090957"/>
          </a:xfrm>
          <a:custGeom>
            <a:avLst/>
            <a:gdLst/>
            <a:ahLst/>
            <a:cxnLst/>
            <a:rect l="l" t="t" r="r" b="b"/>
            <a:pathLst>
              <a:path w="5635198" h="8090957">
                <a:moveTo>
                  <a:pt x="0" y="0"/>
                </a:moveTo>
                <a:lnTo>
                  <a:pt x="5635198" y="0"/>
                </a:lnTo>
                <a:lnTo>
                  <a:pt x="5635198" y="8090958"/>
                </a:lnTo>
                <a:lnTo>
                  <a:pt x="0" y="8090958"/>
                </a:lnTo>
                <a:lnTo>
                  <a:pt x="0" y="0"/>
                </a:lnTo>
                <a:close/>
              </a:path>
            </a:pathLst>
          </a:custGeom>
          <a:blipFill>
            <a:blip r:embed="rId6"/>
            <a:stretch>
              <a:fillRect b="-69"/>
            </a:stretch>
          </a:blipFill>
        </p:spPr>
        <p:txBody>
          <a:bodyPr/>
          <a:lstStyle/>
          <a:p>
            <a:endParaRPr lang="en-US"/>
          </a:p>
        </p:txBody>
      </p:sp>
      <p:sp>
        <p:nvSpPr>
          <p:cNvPr id="9" name="Freeform 9"/>
          <p:cNvSpPr/>
          <p:nvPr/>
        </p:nvSpPr>
        <p:spPr>
          <a:xfrm>
            <a:off x="2850260" y="1397570"/>
            <a:ext cx="11342478" cy="1223560"/>
          </a:xfrm>
          <a:custGeom>
            <a:avLst/>
            <a:gdLst/>
            <a:ahLst/>
            <a:cxnLst/>
            <a:rect l="l" t="t" r="r" b="b"/>
            <a:pathLst>
              <a:path w="11342478" h="1223560">
                <a:moveTo>
                  <a:pt x="0" y="0"/>
                </a:moveTo>
                <a:lnTo>
                  <a:pt x="11342478" y="0"/>
                </a:lnTo>
                <a:lnTo>
                  <a:pt x="11342478" y="1223560"/>
                </a:lnTo>
                <a:lnTo>
                  <a:pt x="0" y="1223560"/>
                </a:lnTo>
                <a:lnTo>
                  <a:pt x="0" y="0"/>
                </a:lnTo>
                <a:close/>
              </a:path>
            </a:pathLst>
          </a:custGeom>
          <a:blipFill>
            <a:blip r:embed="rId7">
              <a:extLst>
                <a:ext uri="{96DAC541-7B7A-43D3-8B79-37D633B846F1}">
                  <asvg:svgBlip xmlns:asvg="http://schemas.microsoft.com/office/drawing/2016/SVG/main" r:embed="rId8"/>
                </a:ext>
              </a:extLst>
            </a:blip>
            <a:stretch>
              <a:fillRect b="-51797"/>
            </a:stretch>
          </a:blipFill>
        </p:spPr>
        <p:txBody>
          <a:bodyPr/>
          <a:lstStyle/>
          <a:p>
            <a:endParaRPr lang="en-US"/>
          </a:p>
        </p:txBody>
      </p:sp>
      <p:sp>
        <p:nvSpPr>
          <p:cNvPr id="10" name="TextBox 10"/>
          <p:cNvSpPr txBox="1"/>
          <p:nvPr/>
        </p:nvSpPr>
        <p:spPr>
          <a:xfrm>
            <a:off x="3589419" y="1599535"/>
            <a:ext cx="10057516" cy="880111"/>
          </a:xfrm>
          <a:prstGeom prst="rect">
            <a:avLst/>
          </a:prstGeom>
        </p:spPr>
        <p:txBody>
          <a:bodyPr lIns="0" tIns="0" rIns="0" bIns="0" rtlCol="0" anchor="t">
            <a:spAutoFit/>
          </a:bodyPr>
          <a:lstStyle/>
          <a:p>
            <a:pPr algn="just">
              <a:lnSpc>
                <a:spcPts val="7139"/>
              </a:lnSpc>
            </a:pPr>
            <a:r>
              <a:rPr lang="en-US" sz="5099">
                <a:solidFill>
                  <a:srgbClr val="532324"/>
                </a:solidFill>
                <a:latin typeface="Dancing Script Bold"/>
              </a:rPr>
              <a:t>a. Giới thiệu chung về tác giả, tác phẩm</a:t>
            </a:r>
          </a:p>
        </p:txBody>
      </p:sp>
      <p:grpSp>
        <p:nvGrpSpPr>
          <p:cNvPr id="11" name="Group 11"/>
          <p:cNvGrpSpPr/>
          <p:nvPr/>
        </p:nvGrpSpPr>
        <p:grpSpPr>
          <a:xfrm>
            <a:off x="10891112" y="3043780"/>
            <a:ext cx="7063373" cy="6416316"/>
            <a:chOff x="0" y="0"/>
            <a:chExt cx="1860312" cy="1689894"/>
          </a:xfrm>
        </p:grpSpPr>
        <p:sp>
          <p:nvSpPr>
            <p:cNvPr id="12" name="Freeform 12"/>
            <p:cNvSpPr/>
            <p:nvPr/>
          </p:nvSpPr>
          <p:spPr>
            <a:xfrm>
              <a:off x="0" y="0"/>
              <a:ext cx="1860312" cy="1689894"/>
            </a:xfrm>
            <a:custGeom>
              <a:avLst/>
              <a:gdLst/>
              <a:ahLst/>
              <a:cxnLst/>
              <a:rect l="l" t="t" r="r" b="b"/>
              <a:pathLst>
                <a:path w="1860312" h="1689894">
                  <a:moveTo>
                    <a:pt x="55899" y="0"/>
                  </a:moveTo>
                  <a:lnTo>
                    <a:pt x="1804413" y="0"/>
                  </a:lnTo>
                  <a:cubicBezTo>
                    <a:pt x="1835285" y="0"/>
                    <a:pt x="1860312" y="25027"/>
                    <a:pt x="1860312" y="55899"/>
                  </a:cubicBezTo>
                  <a:lnTo>
                    <a:pt x="1860312" y="1633994"/>
                  </a:lnTo>
                  <a:cubicBezTo>
                    <a:pt x="1860312" y="1664867"/>
                    <a:pt x="1835285" y="1689894"/>
                    <a:pt x="1804413" y="1689894"/>
                  </a:cubicBezTo>
                  <a:lnTo>
                    <a:pt x="55899" y="1689894"/>
                  </a:lnTo>
                  <a:cubicBezTo>
                    <a:pt x="25027" y="1689894"/>
                    <a:pt x="0" y="1664867"/>
                    <a:pt x="0" y="1633994"/>
                  </a:cubicBezTo>
                  <a:lnTo>
                    <a:pt x="0" y="55899"/>
                  </a:lnTo>
                  <a:cubicBezTo>
                    <a:pt x="0" y="25027"/>
                    <a:pt x="25027" y="0"/>
                    <a:pt x="55899" y="0"/>
                  </a:cubicBezTo>
                  <a:close/>
                </a:path>
              </a:pathLst>
            </a:custGeom>
            <a:solidFill>
              <a:srgbClr val="FEFFFE">
                <a:alpha val="87843"/>
              </a:srgbClr>
            </a:solidFill>
            <a:ln w="57150">
              <a:solidFill>
                <a:srgbClr val="953735">
                  <a:alpha val="87843"/>
                </a:srgbClr>
              </a:solidFill>
            </a:ln>
          </p:spPr>
          <p:txBody>
            <a:bodyPr/>
            <a:lstStyle/>
            <a:p>
              <a:endParaRPr lang="en-US"/>
            </a:p>
          </p:txBody>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0852228" y="3256474"/>
            <a:ext cx="6865563" cy="6084054"/>
          </a:xfrm>
          <a:prstGeom prst="rect">
            <a:avLst/>
          </a:prstGeom>
        </p:spPr>
        <p:txBody>
          <a:bodyPr lIns="0" tIns="0" rIns="0" bIns="0" rtlCol="0" anchor="t">
            <a:spAutoFit/>
          </a:bodyPr>
          <a:lstStyle/>
          <a:p>
            <a:pPr algn="ctr">
              <a:lnSpc>
                <a:spcPts val="4906"/>
              </a:lnSpc>
            </a:pPr>
            <a:r>
              <a:rPr lang="en-US" sz="3504" dirty="0" err="1">
                <a:solidFill>
                  <a:srgbClr val="953735"/>
                </a:solidFill>
                <a:latin typeface="Roboto Condensed Bold"/>
              </a:rPr>
              <a:t>Cuộc</a:t>
            </a:r>
            <a:r>
              <a:rPr lang="en-US" sz="3504" dirty="0">
                <a:solidFill>
                  <a:srgbClr val="953735"/>
                </a:solidFill>
                <a:latin typeface="Roboto Condensed Bold"/>
              </a:rPr>
              <a:t> </a:t>
            </a:r>
            <a:r>
              <a:rPr lang="en-US" sz="3504" dirty="0" err="1">
                <a:solidFill>
                  <a:srgbClr val="953735"/>
                </a:solidFill>
                <a:latin typeface="Roboto Condensed Bold"/>
              </a:rPr>
              <a:t>đời</a:t>
            </a:r>
            <a:endParaRPr lang="en-US" sz="3504" dirty="0">
              <a:solidFill>
                <a:srgbClr val="953735"/>
              </a:solidFill>
              <a:latin typeface="Roboto Condensed Bold"/>
            </a:endParaRPr>
          </a:p>
          <a:p>
            <a:pPr marL="756711" lvl="1" indent="-378356" algn="just">
              <a:lnSpc>
                <a:spcPts val="4275"/>
              </a:lnSpc>
              <a:buFont typeface="Arial"/>
              <a:buChar char="•"/>
            </a:pPr>
            <a:r>
              <a:rPr lang="en-US" sz="3504" dirty="0">
                <a:solidFill>
                  <a:srgbClr val="953735"/>
                </a:solidFill>
                <a:latin typeface="Roboto Condensed"/>
              </a:rPr>
              <a:t>1911 </a:t>
            </a:r>
            <a:r>
              <a:rPr lang="en-US" sz="3504" dirty="0" err="1">
                <a:solidFill>
                  <a:srgbClr val="953735"/>
                </a:solidFill>
                <a:latin typeface="Roboto Condensed"/>
              </a:rPr>
              <a:t>Bác</a:t>
            </a:r>
            <a:r>
              <a:rPr lang="en-US" sz="3504" dirty="0">
                <a:solidFill>
                  <a:srgbClr val="953735"/>
                </a:solidFill>
                <a:latin typeface="Roboto Condensed"/>
              </a:rPr>
              <a:t> </a:t>
            </a:r>
            <a:r>
              <a:rPr lang="en-US" sz="3504" dirty="0" err="1">
                <a:solidFill>
                  <a:srgbClr val="953735"/>
                </a:solidFill>
                <a:latin typeface="Roboto Condensed"/>
              </a:rPr>
              <a:t>ra</a:t>
            </a:r>
            <a:r>
              <a:rPr lang="en-US" sz="3504" dirty="0">
                <a:solidFill>
                  <a:srgbClr val="953735"/>
                </a:solidFill>
                <a:latin typeface="Roboto Condensed"/>
              </a:rPr>
              <a:t> </a:t>
            </a:r>
            <a:r>
              <a:rPr lang="en-US" sz="3504" dirty="0" err="1">
                <a:solidFill>
                  <a:srgbClr val="953735"/>
                </a:solidFill>
                <a:latin typeface="Roboto Condensed"/>
              </a:rPr>
              <a:t>đi</a:t>
            </a:r>
            <a:r>
              <a:rPr lang="en-US" sz="3504" dirty="0">
                <a:solidFill>
                  <a:srgbClr val="953735"/>
                </a:solidFill>
                <a:latin typeface="Roboto Condensed"/>
              </a:rPr>
              <a:t> </a:t>
            </a:r>
            <a:r>
              <a:rPr lang="en-US" sz="3504" dirty="0" err="1">
                <a:solidFill>
                  <a:srgbClr val="953735"/>
                </a:solidFill>
                <a:latin typeface="Roboto Condensed"/>
              </a:rPr>
              <a:t>tìm</a:t>
            </a:r>
            <a:r>
              <a:rPr lang="en-US" sz="3504" dirty="0">
                <a:solidFill>
                  <a:srgbClr val="953735"/>
                </a:solidFill>
                <a:latin typeface="Roboto Condensed"/>
              </a:rPr>
              <a:t> </a:t>
            </a:r>
            <a:r>
              <a:rPr lang="en-US" sz="3504" dirty="0" err="1">
                <a:solidFill>
                  <a:srgbClr val="953735"/>
                </a:solidFill>
                <a:latin typeface="Roboto Condensed"/>
              </a:rPr>
              <a:t>đường</a:t>
            </a:r>
            <a:r>
              <a:rPr lang="en-US" sz="3504" dirty="0">
                <a:solidFill>
                  <a:srgbClr val="953735"/>
                </a:solidFill>
                <a:latin typeface="Roboto Condensed"/>
              </a:rPr>
              <a:t> </a:t>
            </a:r>
            <a:r>
              <a:rPr lang="en-US" sz="3504" dirty="0" err="1">
                <a:solidFill>
                  <a:srgbClr val="953735"/>
                </a:solidFill>
                <a:latin typeface="Roboto Condensed"/>
              </a:rPr>
              <a:t>cứu</a:t>
            </a:r>
            <a:r>
              <a:rPr lang="en-US" sz="3504" dirty="0">
                <a:solidFill>
                  <a:srgbClr val="953735"/>
                </a:solidFill>
                <a:latin typeface="Roboto Condensed"/>
              </a:rPr>
              <a:t> </a:t>
            </a:r>
            <a:r>
              <a:rPr lang="en-US" sz="3504" dirty="0" err="1">
                <a:solidFill>
                  <a:srgbClr val="953735"/>
                </a:solidFill>
                <a:latin typeface="Roboto Condensed"/>
              </a:rPr>
              <a:t>nước</a:t>
            </a:r>
            <a:r>
              <a:rPr lang="en-US" sz="3504" dirty="0">
                <a:solidFill>
                  <a:srgbClr val="953735"/>
                </a:solidFill>
                <a:latin typeface="Roboto Condensed"/>
              </a:rPr>
              <a:t>. </a:t>
            </a:r>
          </a:p>
          <a:p>
            <a:pPr marL="756711" lvl="1" indent="-378356" algn="just">
              <a:lnSpc>
                <a:spcPts val="4275"/>
              </a:lnSpc>
              <a:buFont typeface="Arial"/>
              <a:buChar char="•"/>
            </a:pPr>
            <a:r>
              <a:rPr lang="en-US" sz="3504" dirty="0" err="1">
                <a:solidFill>
                  <a:srgbClr val="953735"/>
                </a:solidFill>
                <a:latin typeface="Roboto Condensed"/>
              </a:rPr>
              <a:t>Hơn</a:t>
            </a:r>
            <a:r>
              <a:rPr lang="en-US" sz="3504" dirty="0">
                <a:solidFill>
                  <a:srgbClr val="953735"/>
                </a:solidFill>
                <a:latin typeface="Roboto Condensed"/>
              </a:rPr>
              <a:t> 30 </a:t>
            </a:r>
            <a:r>
              <a:rPr lang="en-US" sz="3504" dirty="0" err="1">
                <a:solidFill>
                  <a:srgbClr val="953735"/>
                </a:solidFill>
                <a:latin typeface="Roboto Condensed"/>
              </a:rPr>
              <a:t>năm</a:t>
            </a:r>
            <a:r>
              <a:rPr lang="en-US" sz="3504" dirty="0">
                <a:solidFill>
                  <a:srgbClr val="953735"/>
                </a:solidFill>
                <a:latin typeface="Roboto Condensed"/>
              </a:rPr>
              <a:t> </a:t>
            </a:r>
            <a:r>
              <a:rPr lang="en-US" sz="3504" dirty="0" err="1">
                <a:solidFill>
                  <a:srgbClr val="953735"/>
                </a:solidFill>
                <a:latin typeface="Roboto Condensed"/>
              </a:rPr>
              <a:t>hoạt</a:t>
            </a:r>
            <a:r>
              <a:rPr lang="en-US" sz="3504" dirty="0">
                <a:solidFill>
                  <a:srgbClr val="953735"/>
                </a:solidFill>
                <a:latin typeface="Roboto Condensed"/>
              </a:rPr>
              <a:t> </a:t>
            </a:r>
            <a:r>
              <a:rPr lang="en-US" sz="3504" dirty="0" err="1">
                <a:solidFill>
                  <a:srgbClr val="953735"/>
                </a:solidFill>
                <a:latin typeface="Roboto Condensed"/>
              </a:rPr>
              <a:t>động</a:t>
            </a:r>
            <a:r>
              <a:rPr lang="en-US" sz="3504" dirty="0">
                <a:solidFill>
                  <a:srgbClr val="953735"/>
                </a:solidFill>
                <a:latin typeface="Roboto Condensed"/>
              </a:rPr>
              <a:t> </a:t>
            </a:r>
            <a:r>
              <a:rPr lang="en-US" sz="3504" dirty="0" err="1">
                <a:solidFill>
                  <a:srgbClr val="953735"/>
                </a:solidFill>
                <a:latin typeface="Roboto Condensed"/>
              </a:rPr>
              <a:t>cách</a:t>
            </a:r>
            <a:r>
              <a:rPr lang="en-US" sz="3504" dirty="0">
                <a:solidFill>
                  <a:srgbClr val="953735"/>
                </a:solidFill>
                <a:latin typeface="Roboto Condensed"/>
              </a:rPr>
              <a:t> </a:t>
            </a:r>
            <a:r>
              <a:rPr lang="en-US" sz="3504" dirty="0" err="1">
                <a:solidFill>
                  <a:srgbClr val="953735"/>
                </a:solidFill>
                <a:latin typeface="Roboto Condensed"/>
              </a:rPr>
              <a:t>mạng</a:t>
            </a:r>
            <a:r>
              <a:rPr lang="en-US" sz="3504" dirty="0">
                <a:solidFill>
                  <a:srgbClr val="953735"/>
                </a:solidFill>
                <a:latin typeface="Roboto Condensed"/>
              </a:rPr>
              <a:t> </a:t>
            </a:r>
            <a:r>
              <a:rPr lang="en-US" sz="3504" dirty="0" err="1">
                <a:solidFill>
                  <a:srgbClr val="953735"/>
                </a:solidFill>
                <a:latin typeface="Roboto Condensed"/>
              </a:rPr>
              <a:t>tại</a:t>
            </a:r>
            <a:r>
              <a:rPr lang="en-US" sz="3504" dirty="0">
                <a:solidFill>
                  <a:srgbClr val="953735"/>
                </a:solidFill>
                <a:latin typeface="Roboto Condensed"/>
              </a:rPr>
              <a:t> </a:t>
            </a:r>
            <a:r>
              <a:rPr lang="en-US" sz="3504" dirty="0" err="1">
                <a:solidFill>
                  <a:srgbClr val="953735"/>
                </a:solidFill>
                <a:latin typeface="Roboto Condensed"/>
              </a:rPr>
              <a:t>các</a:t>
            </a:r>
            <a:r>
              <a:rPr lang="en-US" sz="3504" dirty="0">
                <a:solidFill>
                  <a:srgbClr val="953735"/>
                </a:solidFill>
                <a:latin typeface="Roboto Condensed"/>
              </a:rPr>
              <a:t> </a:t>
            </a:r>
            <a:r>
              <a:rPr lang="en-US" sz="3504" dirty="0" err="1">
                <a:solidFill>
                  <a:srgbClr val="953735"/>
                </a:solidFill>
                <a:latin typeface="Roboto Condensed"/>
              </a:rPr>
              <a:t>nước</a:t>
            </a:r>
            <a:r>
              <a:rPr lang="en-US" sz="3504" dirty="0">
                <a:solidFill>
                  <a:srgbClr val="953735"/>
                </a:solidFill>
                <a:latin typeface="Roboto Condensed"/>
              </a:rPr>
              <a:t>: </a:t>
            </a:r>
            <a:r>
              <a:rPr lang="en-US" sz="3504" dirty="0" err="1">
                <a:solidFill>
                  <a:srgbClr val="953735"/>
                </a:solidFill>
                <a:latin typeface="Roboto Condensed"/>
              </a:rPr>
              <a:t>Pháp</a:t>
            </a:r>
            <a:r>
              <a:rPr lang="en-US" sz="3504" dirty="0">
                <a:solidFill>
                  <a:srgbClr val="953735"/>
                </a:solidFill>
                <a:latin typeface="Roboto Condensed"/>
              </a:rPr>
              <a:t>, Trung </a:t>
            </a:r>
            <a:r>
              <a:rPr lang="en-US" sz="3504" dirty="0" err="1">
                <a:solidFill>
                  <a:srgbClr val="953735"/>
                </a:solidFill>
                <a:latin typeface="Roboto Condensed"/>
              </a:rPr>
              <a:t>Quốc</a:t>
            </a:r>
            <a:r>
              <a:rPr lang="en-US" sz="3504" dirty="0">
                <a:solidFill>
                  <a:srgbClr val="953735"/>
                </a:solidFill>
                <a:latin typeface="Roboto Condensed"/>
              </a:rPr>
              <a:t>,...</a:t>
            </a:r>
          </a:p>
          <a:p>
            <a:pPr marL="756711" lvl="1" indent="-378356" algn="just">
              <a:lnSpc>
                <a:spcPts val="4275"/>
              </a:lnSpc>
              <a:buFont typeface="Arial"/>
              <a:buChar char="•"/>
            </a:pPr>
            <a:r>
              <a:rPr lang="en-US" sz="3504" dirty="0" err="1">
                <a:solidFill>
                  <a:srgbClr val="953735"/>
                </a:solidFill>
                <a:latin typeface="Roboto Condensed"/>
              </a:rPr>
              <a:t>Lãnh</a:t>
            </a:r>
            <a:r>
              <a:rPr lang="en-US" sz="3504" dirty="0">
                <a:solidFill>
                  <a:srgbClr val="953735"/>
                </a:solidFill>
                <a:latin typeface="Roboto Condensed"/>
              </a:rPr>
              <a:t> </a:t>
            </a:r>
            <a:r>
              <a:rPr lang="en-US" sz="3504" dirty="0" err="1">
                <a:solidFill>
                  <a:srgbClr val="953735"/>
                </a:solidFill>
                <a:latin typeface="Roboto Condensed"/>
              </a:rPr>
              <a:t>đạo</a:t>
            </a:r>
            <a:r>
              <a:rPr lang="en-US" sz="3504" dirty="0">
                <a:solidFill>
                  <a:srgbClr val="953735"/>
                </a:solidFill>
                <a:latin typeface="Roboto Condensed"/>
              </a:rPr>
              <a:t> </a:t>
            </a:r>
            <a:r>
              <a:rPr lang="en-US" sz="3504" dirty="0" err="1">
                <a:solidFill>
                  <a:srgbClr val="953735"/>
                </a:solidFill>
                <a:latin typeface="Roboto Condensed"/>
              </a:rPr>
              <a:t>nhân</a:t>
            </a:r>
            <a:r>
              <a:rPr lang="en-US" sz="3504" dirty="0">
                <a:solidFill>
                  <a:srgbClr val="953735"/>
                </a:solidFill>
                <a:latin typeface="Roboto Condensed"/>
              </a:rPr>
              <a:t> </a:t>
            </a:r>
            <a:r>
              <a:rPr lang="en-US" sz="3504" dirty="0" err="1">
                <a:solidFill>
                  <a:srgbClr val="953735"/>
                </a:solidFill>
                <a:latin typeface="Roboto Condensed"/>
              </a:rPr>
              <a:t>dân</a:t>
            </a:r>
            <a:r>
              <a:rPr lang="en-US" sz="3504" dirty="0">
                <a:solidFill>
                  <a:srgbClr val="953735"/>
                </a:solidFill>
                <a:latin typeface="Roboto Condensed"/>
              </a:rPr>
              <a:t> ta </a:t>
            </a:r>
            <a:r>
              <a:rPr lang="en-US" sz="3504" dirty="0" err="1">
                <a:solidFill>
                  <a:srgbClr val="953735"/>
                </a:solidFill>
                <a:latin typeface="Roboto Condensed"/>
              </a:rPr>
              <a:t>trong</a:t>
            </a:r>
            <a:r>
              <a:rPr lang="en-US" sz="3504" dirty="0">
                <a:solidFill>
                  <a:srgbClr val="953735"/>
                </a:solidFill>
                <a:latin typeface="Roboto Condensed"/>
              </a:rPr>
              <a:t> 2 </a:t>
            </a:r>
            <a:r>
              <a:rPr lang="en-US" sz="3504" dirty="0" err="1">
                <a:solidFill>
                  <a:srgbClr val="953735"/>
                </a:solidFill>
                <a:latin typeface="Roboto Condensed"/>
              </a:rPr>
              <a:t>cuộc</a:t>
            </a:r>
            <a:r>
              <a:rPr lang="en-US" sz="3504" dirty="0">
                <a:solidFill>
                  <a:srgbClr val="953735"/>
                </a:solidFill>
                <a:latin typeface="Roboto Condensed"/>
              </a:rPr>
              <a:t> </a:t>
            </a:r>
            <a:r>
              <a:rPr lang="en-US" sz="3504" dirty="0" err="1">
                <a:solidFill>
                  <a:srgbClr val="953735"/>
                </a:solidFill>
                <a:latin typeface="Roboto Condensed"/>
              </a:rPr>
              <a:t>kháng</a:t>
            </a:r>
            <a:r>
              <a:rPr lang="en-US" sz="3504" dirty="0">
                <a:solidFill>
                  <a:srgbClr val="953735"/>
                </a:solidFill>
                <a:latin typeface="Roboto Condensed"/>
              </a:rPr>
              <a:t> </a:t>
            </a:r>
            <a:r>
              <a:rPr lang="en-US" sz="3504" dirty="0" err="1">
                <a:solidFill>
                  <a:srgbClr val="953735"/>
                </a:solidFill>
                <a:latin typeface="Roboto Condensed"/>
              </a:rPr>
              <a:t>chiến</a:t>
            </a:r>
            <a:r>
              <a:rPr lang="en-US" sz="3504" dirty="0">
                <a:solidFill>
                  <a:srgbClr val="953735"/>
                </a:solidFill>
                <a:latin typeface="Roboto Condensed"/>
              </a:rPr>
              <a:t> </a:t>
            </a:r>
            <a:r>
              <a:rPr lang="en-US" sz="3504" dirty="0" err="1">
                <a:solidFill>
                  <a:srgbClr val="953735"/>
                </a:solidFill>
                <a:latin typeface="Roboto Condensed"/>
              </a:rPr>
              <a:t>chống</a:t>
            </a:r>
            <a:r>
              <a:rPr lang="en-US" sz="3504" dirty="0">
                <a:solidFill>
                  <a:srgbClr val="953735"/>
                </a:solidFill>
                <a:latin typeface="Roboto Condensed"/>
              </a:rPr>
              <a:t> </a:t>
            </a:r>
            <a:r>
              <a:rPr lang="en-US" sz="3504" dirty="0" err="1">
                <a:solidFill>
                  <a:srgbClr val="953735"/>
                </a:solidFill>
                <a:latin typeface="Roboto Condensed"/>
              </a:rPr>
              <a:t>Pháp</a:t>
            </a:r>
            <a:r>
              <a:rPr lang="en-US" sz="3504" dirty="0">
                <a:solidFill>
                  <a:srgbClr val="953735"/>
                </a:solidFill>
                <a:latin typeface="Roboto Condensed"/>
              </a:rPr>
              <a:t>, </a:t>
            </a:r>
            <a:r>
              <a:rPr lang="en-US" sz="3504" dirty="0" err="1">
                <a:solidFill>
                  <a:srgbClr val="953735"/>
                </a:solidFill>
                <a:latin typeface="Roboto Condensed"/>
              </a:rPr>
              <a:t>Mĩ</a:t>
            </a:r>
            <a:r>
              <a:rPr lang="en-US" sz="3504" dirty="0">
                <a:solidFill>
                  <a:srgbClr val="953735"/>
                </a:solidFill>
                <a:latin typeface="Roboto Condensed"/>
              </a:rPr>
              <a:t> </a:t>
            </a:r>
            <a:r>
              <a:rPr lang="en-US" sz="3504" dirty="0" err="1">
                <a:solidFill>
                  <a:srgbClr val="953735"/>
                </a:solidFill>
                <a:latin typeface="Roboto Condensed"/>
              </a:rPr>
              <a:t>đều</a:t>
            </a:r>
            <a:r>
              <a:rPr lang="en-US" sz="3504" dirty="0">
                <a:solidFill>
                  <a:srgbClr val="953735"/>
                </a:solidFill>
                <a:latin typeface="Roboto Condensed"/>
              </a:rPr>
              <a:t> </a:t>
            </a:r>
            <a:r>
              <a:rPr lang="en-US" sz="3504" dirty="0" err="1">
                <a:solidFill>
                  <a:srgbClr val="953735"/>
                </a:solidFill>
                <a:latin typeface="Roboto Condensed"/>
              </a:rPr>
              <a:t>giành</a:t>
            </a:r>
            <a:r>
              <a:rPr lang="en-US" sz="3504" dirty="0">
                <a:solidFill>
                  <a:srgbClr val="953735"/>
                </a:solidFill>
                <a:latin typeface="Roboto Condensed"/>
              </a:rPr>
              <a:t> </a:t>
            </a:r>
            <a:r>
              <a:rPr lang="en-US" sz="3504" dirty="0" err="1">
                <a:solidFill>
                  <a:srgbClr val="953735"/>
                </a:solidFill>
                <a:latin typeface="Roboto Condensed"/>
              </a:rPr>
              <a:t>thắng</a:t>
            </a:r>
            <a:r>
              <a:rPr lang="en-US" sz="3504" dirty="0">
                <a:solidFill>
                  <a:srgbClr val="953735"/>
                </a:solidFill>
                <a:latin typeface="Roboto Condensed"/>
              </a:rPr>
              <a:t> </a:t>
            </a:r>
            <a:r>
              <a:rPr lang="en-US" sz="3504" dirty="0" err="1">
                <a:solidFill>
                  <a:srgbClr val="953735"/>
                </a:solidFill>
                <a:latin typeface="Roboto Condensed"/>
              </a:rPr>
              <a:t>lợi</a:t>
            </a:r>
            <a:r>
              <a:rPr lang="en-US" sz="3504" dirty="0">
                <a:solidFill>
                  <a:srgbClr val="953735"/>
                </a:solidFill>
                <a:latin typeface="Roboto Condensed"/>
              </a:rPr>
              <a:t>. 2/9/1945 </a:t>
            </a:r>
            <a:r>
              <a:rPr lang="en-US" sz="3504" dirty="0" err="1">
                <a:solidFill>
                  <a:srgbClr val="953735"/>
                </a:solidFill>
                <a:latin typeface="Roboto Condensed"/>
              </a:rPr>
              <a:t>đọc</a:t>
            </a:r>
            <a:r>
              <a:rPr lang="en-US" sz="3504" dirty="0">
                <a:solidFill>
                  <a:srgbClr val="953735"/>
                </a:solidFill>
                <a:latin typeface="Roboto Condensed"/>
              </a:rPr>
              <a:t> </a:t>
            </a:r>
            <a:r>
              <a:rPr lang="en-US" sz="3504" dirty="0" err="1">
                <a:solidFill>
                  <a:srgbClr val="953735"/>
                </a:solidFill>
                <a:latin typeface="Roboto Condensed"/>
              </a:rPr>
              <a:t>bản</a:t>
            </a:r>
            <a:r>
              <a:rPr lang="en-US" sz="3504" dirty="0">
                <a:solidFill>
                  <a:srgbClr val="953735"/>
                </a:solidFill>
                <a:latin typeface="Roboto Condensed"/>
              </a:rPr>
              <a:t> </a:t>
            </a:r>
            <a:r>
              <a:rPr lang="en-US" sz="3504" dirty="0" err="1">
                <a:solidFill>
                  <a:srgbClr val="953735"/>
                </a:solidFill>
                <a:latin typeface="Roboto Condensed"/>
              </a:rPr>
              <a:t>tuyên</a:t>
            </a:r>
            <a:r>
              <a:rPr lang="en-US" sz="3504" dirty="0">
                <a:solidFill>
                  <a:srgbClr val="953735"/>
                </a:solidFill>
                <a:latin typeface="Roboto Condensed"/>
              </a:rPr>
              <a:t> </a:t>
            </a:r>
            <a:r>
              <a:rPr lang="en-US" sz="3504" dirty="0" err="1">
                <a:solidFill>
                  <a:srgbClr val="953735"/>
                </a:solidFill>
                <a:latin typeface="Roboto Condensed"/>
              </a:rPr>
              <a:t>ngôn</a:t>
            </a:r>
            <a:r>
              <a:rPr lang="en-US" sz="3504" dirty="0">
                <a:solidFill>
                  <a:srgbClr val="953735"/>
                </a:solidFill>
                <a:latin typeface="Roboto Condensed"/>
              </a:rPr>
              <a:t> </a:t>
            </a:r>
            <a:r>
              <a:rPr lang="en-US" sz="3504" dirty="0" err="1">
                <a:solidFill>
                  <a:srgbClr val="953735"/>
                </a:solidFill>
                <a:latin typeface="Roboto Condensed"/>
              </a:rPr>
              <a:t>độc</a:t>
            </a:r>
            <a:r>
              <a:rPr lang="en-US" sz="3504" dirty="0">
                <a:solidFill>
                  <a:srgbClr val="953735"/>
                </a:solidFill>
                <a:latin typeface="Roboto Condensed"/>
              </a:rPr>
              <a:t> </a:t>
            </a:r>
            <a:r>
              <a:rPr lang="en-US" sz="3504" dirty="0" err="1">
                <a:solidFill>
                  <a:srgbClr val="953735"/>
                </a:solidFill>
                <a:latin typeface="Roboto Condensed"/>
              </a:rPr>
              <a:t>lập</a:t>
            </a:r>
            <a:r>
              <a:rPr lang="en-US" sz="3504" dirty="0">
                <a:solidFill>
                  <a:srgbClr val="953735"/>
                </a:solidFill>
                <a:latin typeface="Roboto Condensed"/>
              </a:rPr>
              <a:t> </a:t>
            </a:r>
            <a:r>
              <a:rPr lang="en-US" sz="3504" dirty="0" err="1">
                <a:solidFill>
                  <a:srgbClr val="953735"/>
                </a:solidFill>
                <a:latin typeface="Roboto Condensed"/>
              </a:rPr>
              <a:t>tại</a:t>
            </a:r>
            <a:r>
              <a:rPr lang="en-US" sz="3504" dirty="0">
                <a:solidFill>
                  <a:srgbClr val="953735"/>
                </a:solidFill>
                <a:latin typeface="Roboto Condensed"/>
              </a:rPr>
              <a:t> Ba </a:t>
            </a:r>
            <a:r>
              <a:rPr lang="en-US" sz="3504" dirty="0" err="1">
                <a:solidFill>
                  <a:srgbClr val="953735"/>
                </a:solidFill>
                <a:latin typeface="Roboto Condensed"/>
              </a:rPr>
              <a:t>Đình</a:t>
            </a:r>
            <a:r>
              <a:rPr lang="en-US" sz="3504" dirty="0">
                <a:solidFill>
                  <a:srgbClr val="953735"/>
                </a:solidFill>
                <a:latin typeface="Roboto Condensed"/>
              </a:rPr>
              <a:t>.</a:t>
            </a:r>
          </a:p>
          <a:p>
            <a:pPr marL="756711" lvl="1" indent="-378356" algn="just">
              <a:lnSpc>
                <a:spcPts val="4275"/>
              </a:lnSpc>
              <a:buFont typeface="Arial"/>
              <a:buChar char="•"/>
            </a:pPr>
            <a:r>
              <a:rPr lang="en-US" sz="3504" dirty="0">
                <a:solidFill>
                  <a:srgbClr val="953735"/>
                </a:solidFill>
                <a:latin typeface="Roboto Condensed"/>
              </a:rPr>
              <a:t>2/9/1969 </a:t>
            </a:r>
            <a:r>
              <a:rPr lang="en-US" sz="3504" dirty="0" err="1">
                <a:solidFill>
                  <a:srgbClr val="953735"/>
                </a:solidFill>
                <a:latin typeface="Roboto Condensed"/>
              </a:rPr>
              <a:t>Bác</a:t>
            </a:r>
            <a:r>
              <a:rPr lang="en-US" sz="3504" dirty="0">
                <a:solidFill>
                  <a:srgbClr val="953735"/>
                </a:solidFill>
                <a:latin typeface="Roboto Condensed"/>
              </a:rPr>
              <a:t> </a:t>
            </a:r>
            <a:r>
              <a:rPr lang="en-US" sz="3504" dirty="0" err="1">
                <a:solidFill>
                  <a:srgbClr val="953735"/>
                </a:solidFill>
                <a:latin typeface="Roboto Condensed"/>
              </a:rPr>
              <a:t>từ</a:t>
            </a:r>
            <a:r>
              <a:rPr lang="en-US" sz="3504" dirty="0">
                <a:solidFill>
                  <a:srgbClr val="953735"/>
                </a:solidFill>
                <a:latin typeface="Roboto Condensed"/>
              </a:rPr>
              <a:t> </a:t>
            </a:r>
            <a:r>
              <a:rPr lang="en-US" sz="3504" dirty="0" err="1">
                <a:solidFill>
                  <a:srgbClr val="953735"/>
                </a:solidFill>
                <a:latin typeface="Roboto Condensed"/>
              </a:rPr>
              <a:t>trần</a:t>
            </a:r>
            <a:r>
              <a:rPr lang="en-US" sz="3504" dirty="0">
                <a:solidFill>
                  <a:srgbClr val="953735"/>
                </a:solidFill>
                <a:latin typeface="Roboto Condensed"/>
              </a:rPr>
              <a:t> </a:t>
            </a:r>
            <a:r>
              <a:rPr lang="en-US" sz="3504" dirty="0" err="1">
                <a:solidFill>
                  <a:srgbClr val="953735"/>
                </a:solidFill>
                <a:latin typeface="Roboto Condensed"/>
              </a:rPr>
              <a:t>tại</a:t>
            </a:r>
            <a:r>
              <a:rPr lang="en-US" sz="3504" dirty="0">
                <a:solidFill>
                  <a:srgbClr val="953735"/>
                </a:solidFill>
                <a:latin typeface="Roboto Condensed"/>
              </a:rPr>
              <a:t> Hà </a:t>
            </a:r>
            <a:r>
              <a:rPr lang="en-US" sz="3504" dirty="0" err="1">
                <a:solidFill>
                  <a:srgbClr val="953735"/>
                </a:solidFill>
                <a:latin typeface="Roboto Condensed"/>
              </a:rPr>
              <a:t>Nội</a:t>
            </a:r>
            <a:r>
              <a:rPr lang="en-US" sz="3504" dirty="0">
                <a:solidFill>
                  <a:srgbClr val="953735"/>
                </a:solidFill>
                <a:latin typeface="Roboto Condensed"/>
              </a:rPr>
              <a:t> …</a:t>
            </a:r>
          </a:p>
          <a:p>
            <a:pPr algn="just">
              <a:lnSpc>
                <a:spcPts val="4275"/>
              </a:lnSpc>
            </a:pPr>
            <a:endParaRPr lang="en-US" sz="3504" dirty="0">
              <a:solidFill>
                <a:srgbClr val="953735"/>
              </a:solidFill>
              <a:latin typeface="Roboto Condensed"/>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par>
                                <p:cTn id="16" presetID="6"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rot="1215097">
            <a:off x="-2487830" y="6278983"/>
            <a:ext cx="9808450" cy="5958633"/>
          </a:xfrm>
          <a:custGeom>
            <a:avLst/>
            <a:gdLst/>
            <a:ahLst/>
            <a:cxnLst/>
            <a:rect l="l" t="t" r="r" b="b"/>
            <a:pathLst>
              <a:path w="9808450" h="5958633">
                <a:moveTo>
                  <a:pt x="0" y="0"/>
                </a:moveTo>
                <a:lnTo>
                  <a:pt x="9808449" y="0"/>
                </a:lnTo>
                <a:lnTo>
                  <a:pt x="9808449" y="5958634"/>
                </a:lnTo>
                <a:lnTo>
                  <a:pt x="0" y="59586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991444">
            <a:off x="16381816" y="6260908"/>
            <a:ext cx="3812369" cy="2316014"/>
          </a:xfrm>
          <a:custGeom>
            <a:avLst/>
            <a:gdLst/>
            <a:ahLst/>
            <a:cxnLst/>
            <a:rect l="l" t="t" r="r" b="b"/>
            <a:pathLst>
              <a:path w="3812369" h="2316014">
                <a:moveTo>
                  <a:pt x="0" y="0"/>
                </a:moveTo>
                <a:lnTo>
                  <a:pt x="3812368" y="0"/>
                </a:lnTo>
                <a:lnTo>
                  <a:pt x="3812368" y="2316014"/>
                </a:lnTo>
                <a:lnTo>
                  <a:pt x="0" y="23160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651129" y="966062"/>
            <a:ext cx="3643119" cy="2213195"/>
          </a:xfrm>
          <a:custGeom>
            <a:avLst/>
            <a:gdLst/>
            <a:ahLst/>
            <a:cxnLst/>
            <a:rect l="l" t="t" r="r" b="b"/>
            <a:pathLst>
              <a:path w="3643119" h="2213195">
                <a:moveTo>
                  <a:pt x="0" y="0"/>
                </a:moveTo>
                <a:lnTo>
                  <a:pt x="3643119" y="0"/>
                </a:lnTo>
                <a:lnTo>
                  <a:pt x="3643119" y="2213195"/>
                </a:lnTo>
                <a:lnTo>
                  <a:pt x="0" y="22131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flipH="1">
            <a:off x="11600552" y="-271990"/>
            <a:ext cx="1661608" cy="1009427"/>
          </a:xfrm>
          <a:custGeom>
            <a:avLst/>
            <a:gdLst/>
            <a:ahLst/>
            <a:cxnLst/>
            <a:rect l="l" t="t" r="r" b="b"/>
            <a:pathLst>
              <a:path w="1661608" h="1009427">
                <a:moveTo>
                  <a:pt x="1661609" y="0"/>
                </a:moveTo>
                <a:lnTo>
                  <a:pt x="0" y="0"/>
                </a:lnTo>
                <a:lnTo>
                  <a:pt x="0" y="1009427"/>
                </a:lnTo>
                <a:lnTo>
                  <a:pt x="1661609" y="1009427"/>
                </a:lnTo>
                <a:lnTo>
                  <a:pt x="1661609"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991990" y="330852"/>
            <a:ext cx="10897123" cy="1137069"/>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3. Khám phá văn bản</a:t>
            </a:r>
          </a:p>
        </p:txBody>
      </p:sp>
      <p:sp>
        <p:nvSpPr>
          <p:cNvPr id="7" name="Freeform 7"/>
          <p:cNvSpPr/>
          <p:nvPr/>
        </p:nvSpPr>
        <p:spPr>
          <a:xfrm rot="7297180">
            <a:off x="13116296" y="1171114"/>
            <a:ext cx="6133413" cy="6055351"/>
          </a:xfrm>
          <a:custGeom>
            <a:avLst/>
            <a:gdLst/>
            <a:ahLst/>
            <a:cxnLst/>
            <a:rect l="l" t="t" r="r" b="b"/>
            <a:pathLst>
              <a:path w="6133413" h="6055351">
                <a:moveTo>
                  <a:pt x="0" y="0"/>
                </a:moveTo>
                <a:lnTo>
                  <a:pt x="6133413" y="0"/>
                </a:lnTo>
                <a:lnTo>
                  <a:pt x="6133413" y="6055351"/>
                </a:lnTo>
                <a:lnTo>
                  <a:pt x="0" y="605535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3372875" y="1548415"/>
            <a:ext cx="5085556" cy="5034700"/>
          </a:xfrm>
          <a:custGeom>
            <a:avLst/>
            <a:gdLst/>
            <a:ahLst/>
            <a:cxnLst/>
            <a:rect l="l" t="t" r="r" b="b"/>
            <a:pathLst>
              <a:path w="5085556" h="5034700">
                <a:moveTo>
                  <a:pt x="0" y="0"/>
                </a:moveTo>
                <a:lnTo>
                  <a:pt x="5085556" y="0"/>
                </a:lnTo>
                <a:lnTo>
                  <a:pt x="5085556" y="5034700"/>
                </a:lnTo>
                <a:lnTo>
                  <a:pt x="0" y="5034700"/>
                </a:lnTo>
                <a:lnTo>
                  <a:pt x="0" y="0"/>
                </a:lnTo>
                <a:close/>
              </a:path>
            </a:pathLst>
          </a:custGeom>
          <a:blipFill>
            <a:blip r:embed="rId6">
              <a:alphaModFix amt="49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rot="7297180">
            <a:off x="5409052" y="3087597"/>
            <a:ext cx="8061078" cy="7958482"/>
          </a:xfrm>
          <a:custGeom>
            <a:avLst/>
            <a:gdLst/>
            <a:ahLst/>
            <a:cxnLst/>
            <a:rect l="l" t="t" r="r" b="b"/>
            <a:pathLst>
              <a:path w="8061078" h="7958482">
                <a:moveTo>
                  <a:pt x="0" y="0"/>
                </a:moveTo>
                <a:lnTo>
                  <a:pt x="8061078" y="0"/>
                </a:lnTo>
                <a:lnTo>
                  <a:pt x="8061078" y="7958483"/>
                </a:lnTo>
                <a:lnTo>
                  <a:pt x="0" y="79584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6007057" y="3488387"/>
            <a:ext cx="6746692" cy="6679225"/>
          </a:xfrm>
          <a:custGeom>
            <a:avLst/>
            <a:gdLst/>
            <a:ahLst/>
            <a:cxnLst/>
            <a:rect l="l" t="t" r="r" b="b"/>
            <a:pathLst>
              <a:path w="6746692" h="6679225">
                <a:moveTo>
                  <a:pt x="0" y="0"/>
                </a:moveTo>
                <a:lnTo>
                  <a:pt x="6746693" y="0"/>
                </a:lnTo>
                <a:lnTo>
                  <a:pt x="6746693" y="6679226"/>
                </a:lnTo>
                <a:lnTo>
                  <a:pt x="0" y="6679226"/>
                </a:lnTo>
                <a:lnTo>
                  <a:pt x="0" y="0"/>
                </a:lnTo>
                <a:close/>
              </a:path>
            </a:pathLst>
          </a:custGeom>
          <a:blipFill>
            <a:blip r:embed="rId6">
              <a:alphaModFix amt="49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6470892" y="4465104"/>
            <a:ext cx="5983530" cy="5821896"/>
          </a:xfrm>
          <a:prstGeom prst="rect">
            <a:avLst/>
          </a:prstGeom>
        </p:spPr>
        <p:txBody>
          <a:bodyPr lIns="0" tIns="0" rIns="0" bIns="0" rtlCol="0" anchor="t">
            <a:spAutoFit/>
          </a:bodyPr>
          <a:lstStyle/>
          <a:p>
            <a:pPr algn="ctr">
              <a:lnSpc>
                <a:spcPts val="5119"/>
              </a:lnSpc>
            </a:pPr>
            <a:r>
              <a:rPr lang="en-US" sz="3656" dirty="0" err="1">
                <a:solidFill>
                  <a:srgbClr val="532324"/>
                </a:solidFill>
                <a:latin typeface="Roboto Condensed Bold"/>
              </a:rPr>
              <a:t>Sự</a:t>
            </a:r>
            <a:r>
              <a:rPr lang="en-US" sz="3656" dirty="0">
                <a:solidFill>
                  <a:srgbClr val="532324"/>
                </a:solidFill>
                <a:latin typeface="Roboto Condensed Bold"/>
              </a:rPr>
              <a:t> </a:t>
            </a:r>
            <a:r>
              <a:rPr lang="en-US" sz="3656" dirty="0" err="1">
                <a:solidFill>
                  <a:srgbClr val="532324"/>
                </a:solidFill>
                <a:latin typeface="Roboto Condensed Bold"/>
              </a:rPr>
              <a:t>nghiệp</a:t>
            </a:r>
            <a:endParaRPr lang="en-US" sz="3656" dirty="0">
              <a:solidFill>
                <a:srgbClr val="532324"/>
              </a:solidFill>
              <a:latin typeface="Roboto Condensed Bold"/>
            </a:endParaRPr>
          </a:p>
          <a:p>
            <a:pPr marL="789528" lvl="1" indent="-394764" algn="just">
              <a:lnSpc>
                <a:spcPts val="5119"/>
              </a:lnSpc>
              <a:buFont typeface="Arial"/>
              <a:buChar char="•"/>
            </a:pPr>
            <a:r>
              <a:rPr lang="en-US" sz="3656" dirty="0" err="1">
                <a:solidFill>
                  <a:srgbClr val="532324"/>
                </a:solidFill>
                <a:latin typeface="Roboto Condensed"/>
              </a:rPr>
              <a:t>Là</a:t>
            </a:r>
            <a:r>
              <a:rPr lang="en-US" sz="3656" dirty="0">
                <a:solidFill>
                  <a:srgbClr val="532324"/>
                </a:solidFill>
                <a:latin typeface="Roboto Condensed"/>
              </a:rPr>
              <a:t> </a:t>
            </a:r>
            <a:r>
              <a:rPr lang="en-US" sz="3656" dirty="0" err="1">
                <a:solidFill>
                  <a:srgbClr val="532324"/>
                </a:solidFill>
                <a:latin typeface="Roboto Condensed"/>
              </a:rPr>
              <a:t>chiến</a:t>
            </a:r>
            <a:r>
              <a:rPr lang="en-US" sz="3656" dirty="0">
                <a:solidFill>
                  <a:srgbClr val="532324"/>
                </a:solidFill>
                <a:latin typeface="Roboto Condensed"/>
              </a:rPr>
              <a:t> </a:t>
            </a:r>
            <a:r>
              <a:rPr lang="en-US" sz="3656" dirty="0" err="1">
                <a:solidFill>
                  <a:srgbClr val="532324"/>
                </a:solidFill>
                <a:latin typeface="Roboto Condensed"/>
              </a:rPr>
              <a:t>sĩ</a:t>
            </a:r>
            <a:r>
              <a:rPr lang="en-US" sz="3656" dirty="0">
                <a:solidFill>
                  <a:srgbClr val="532324"/>
                </a:solidFill>
                <a:latin typeface="Roboto Condensed"/>
              </a:rPr>
              <a:t> </a:t>
            </a:r>
            <a:r>
              <a:rPr lang="en-US" sz="3656" dirty="0" err="1">
                <a:solidFill>
                  <a:srgbClr val="532324"/>
                </a:solidFill>
                <a:latin typeface="Roboto Condensed"/>
              </a:rPr>
              <a:t>cách</a:t>
            </a:r>
            <a:r>
              <a:rPr lang="en-US" sz="3656" dirty="0">
                <a:solidFill>
                  <a:srgbClr val="532324"/>
                </a:solidFill>
                <a:latin typeface="Roboto Condensed"/>
              </a:rPr>
              <a:t> </a:t>
            </a:r>
            <a:r>
              <a:rPr lang="en-US" sz="3656" dirty="0" err="1">
                <a:solidFill>
                  <a:srgbClr val="532324"/>
                </a:solidFill>
                <a:latin typeface="Roboto Condensed"/>
              </a:rPr>
              <a:t>mạng</a:t>
            </a:r>
            <a:r>
              <a:rPr lang="en-US" sz="3656" dirty="0">
                <a:solidFill>
                  <a:srgbClr val="532324"/>
                </a:solidFill>
                <a:latin typeface="Roboto Condensed"/>
              </a:rPr>
              <a:t>, </a:t>
            </a:r>
          </a:p>
          <a:p>
            <a:pPr marL="789528" lvl="1" indent="-394764" algn="just">
              <a:lnSpc>
                <a:spcPts val="5119"/>
              </a:lnSpc>
              <a:buFont typeface="Arial"/>
              <a:buChar char="•"/>
            </a:pPr>
            <a:r>
              <a:rPr lang="en-US" sz="3656" dirty="0">
                <a:solidFill>
                  <a:srgbClr val="532324"/>
                </a:solidFill>
                <a:latin typeface="Roboto Condensed"/>
              </a:rPr>
              <a:t>Anh </a:t>
            </a:r>
            <a:r>
              <a:rPr lang="en-US" sz="3656" dirty="0" err="1">
                <a:solidFill>
                  <a:srgbClr val="532324"/>
                </a:solidFill>
                <a:latin typeface="Roboto Condensed"/>
              </a:rPr>
              <a:t>hùng</a:t>
            </a:r>
            <a:r>
              <a:rPr lang="en-US" sz="3656" dirty="0">
                <a:solidFill>
                  <a:srgbClr val="532324"/>
                </a:solidFill>
                <a:latin typeface="Roboto Condensed"/>
              </a:rPr>
              <a:t> </a:t>
            </a:r>
            <a:r>
              <a:rPr lang="en-US" sz="3656" dirty="0" err="1">
                <a:solidFill>
                  <a:srgbClr val="532324"/>
                </a:solidFill>
                <a:latin typeface="Roboto Condensed"/>
              </a:rPr>
              <a:t>dân</a:t>
            </a:r>
            <a:r>
              <a:rPr lang="en-US" sz="3656" dirty="0">
                <a:solidFill>
                  <a:srgbClr val="532324"/>
                </a:solidFill>
                <a:latin typeface="Roboto Condensed"/>
              </a:rPr>
              <a:t> </a:t>
            </a:r>
            <a:r>
              <a:rPr lang="en-US" sz="3656" dirty="0" err="1">
                <a:solidFill>
                  <a:srgbClr val="532324"/>
                </a:solidFill>
                <a:latin typeface="Roboto Condensed"/>
              </a:rPr>
              <a:t>tộc</a:t>
            </a:r>
            <a:r>
              <a:rPr lang="en-US" sz="3656" dirty="0">
                <a:solidFill>
                  <a:srgbClr val="532324"/>
                </a:solidFill>
                <a:latin typeface="Roboto Condensed"/>
              </a:rPr>
              <a:t>, </a:t>
            </a:r>
          </a:p>
          <a:p>
            <a:pPr marL="789528" lvl="1" indent="-394764" algn="just">
              <a:lnSpc>
                <a:spcPts val="5119"/>
              </a:lnSpc>
              <a:buFont typeface="Arial"/>
              <a:buChar char="•"/>
            </a:pPr>
            <a:r>
              <a:rPr lang="en-US" sz="3656" dirty="0" err="1">
                <a:solidFill>
                  <a:srgbClr val="532324"/>
                </a:solidFill>
                <a:latin typeface="Roboto Condensed"/>
              </a:rPr>
              <a:t>Vị</a:t>
            </a:r>
            <a:r>
              <a:rPr lang="en-US" sz="3656" dirty="0">
                <a:solidFill>
                  <a:srgbClr val="532324"/>
                </a:solidFill>
                <a:latin typeface="Roboto Condensed"/>
              </a:rPr>
              <a:t> </a:t>
            </a:r>
            <a:r>
              <a:rPr lang="en-US" sz="3656" dirty="0" err="1">
                <a:solidFill>
                  <a:srgbClr val="532324"/>
                </a:solidFill>
                <a:latin typeface="Roboto Condensed"/>
              </a:rPr>
              <a:t>lãnh</a:t>
            </a:r>
            <a:r>
              <a:rPr lang="en-US" sz="3656" dirty="0">
                <a:solidFill>
                  <a:srgbClr val="532324"/>
                </a:solidFill>
                <a:latin typeface="Roboto Condensed"/>
              </a:rPr>
              <a:t> </a:t>
            </a:r>
            <a:r>
              <a:rPr lang="en-US" sz="3656" dirty="0" err="1">
                <a:solidFill>
                  <a:srgbClr val="532324"/>
                </a:solidFill>
                <a:latin typeface="Roboto Condensed"/>
              </a:rPr>
              <a:t>tụ</a:t>
            </a:r>
            <a:r>
              <a:rPr lang="en-US" sz="3656" dirty="0">
                <a:solidFill>
                  <a:srgbClr val="532324"/>
                </a:solidFill>
                <a:latin typeface="Roboto Condensed"/>
              </a:rPr>
              <a:t> </a:t>
            </a:r>
            <a:r>
              <a:rPr lang="en-US" sz="3656" dirty="0" err="1">
                <a:solidFill>
                  <a:srgbClr val="532324"/>
                </a:solidFill>
                <a:latin typeface="Roboto Condensed"/>
              </a:rPr>
              <a:t>vĩ</a:t>
            </a:r>
            <a:r>
              <a:rPr lang="en-US" sz="3656" dirty="0">
                <a:solidFill>
                  <a:srgbClr val="532324"/>
                </a:solidFill>
                <a:latin typeface="Roboto Condensed"/>
              </a:rPr>
              <a:t> </a:t>
            </a:r>
            <a:r>
              <a:rPr lang="en-US" sz="3656" dirty="0" err="1">
                <a:solidFill>
                  <a:srgbClr val="532324"/>
                </a:solidFill>
                <a:latin typeface="Roboto Condensed"/>
              </a:rPr>
              <a:t>đại</a:t>
            </a:r>
            <a:r>
              <a:rPr lang="en-US" sz="3656" dirty="0">
                <a:solidFill>
                  <a:srgbClr val="532324"/>
                </a:solidFill>
                <a:latin typeface="Roboto Condensed"/>
              </a:rPr>
              <a:t> </a:t>
            </a:r>
            <a:r>
              <a:rPr lang="en-US" sz="3656" dirty="0" err="1">
                <a:solidFill>
                  <a:srgbClr val="532324"/>
                </a:solidFill>
                <a:latin typeface="Roboto Condensed"/>
              </a:rPr>
              <a:t>của</a:t>
            </a:r>
            <a:r>
              <a:rPr lang="en-US" sz="3656" dirty="0">
                <a:solidFill>
                  <a:srgbClr val="532324"/>
                </a:solidFill>
                <a:latin typeface="Roboto Condensed"/>
              </a:rPr>
              <a:t> </a:t>
            </a:r>
            <a:r>
              <a:rPr lang="en-US" sz="3656" dirty="0" err="1">
                <a:solidFill>
                  <a:srgbClr val="532324"/>
                </a:solidFill>
                <a:latin typeface="Roboto Condensed"/>
              </a:rPr>
              <a:t>dân</a:t>
            </a:r>
            <a:r>
              <a:rPr lang="en-US" sz="3656" dirty="0">
                <a:solidFill>
                  <a:srgbClr val="532324"/>
                </a:solidFill>
                <a:latin typeface="Roboto Condensed"/>
              </a:rPr>
              <a:t> </a:t>
            </a:r>
            <a:r>
              <a:rPr lang="en-US" sz="3656" dirty="0" err="1">
                <a:solidFill>
                  <a:srgbClr val="532324"/>
                </a:solidFill>
                <a:latin typeface="Roboto Condensed"/>
              </a:rPr>
              <a:t>tộc</a:t>
            </a:r>
            <a:r>
              <a:rPr lang="en-US" sz="3656" dirty="0">
                <a:solidFill>
                  <a:srgbClr val="532324"/>
                </a:solidFill>
                <a:latin typeface="Roboto Condensed"/>
              </a:rPr>
              <a:t> </a:t>
            </a:r>
            <a:r>
              <a:rPr lang="en-US" sz="3656" dirty="0" err="1">
                <a:solidFill>
                  <a:srgbClr val="532324"/>
                </a:solidFill>
                <a:latin typeface="Roboto Condensed"/>
              </a:rPr>
              <a:t>Việt</a:t>
            </a:r>
            <a:r>
              <a:rPr lang="en-US" sz="3656" dirty="0">
                <a:solidFill>
                  <a:srgbClr val="532324"/>
                </a:solidFill>
                <a:latin typeface="Roboto Condensed"/>
              </a:rPr>
              <a:t> Nam.</a:t>
            </a:r>
          </a:p>
          <a:p>
            <a:pPr marL="789528" lvl="1" indent="-394764" algn="just">
              <a:lnSpc>
                <a:spcPts val="5119"/>
              </a:lnSpc>
              <a:buFont typeface="Arial"/>
              <a:buChar char="•"/>
            </a:pPr>
            <a:r>
              <a:rPr lang="en-US" sz="3656" dirty="0" err="1">
                <a:solidFill>
                  <a:srgbClr val="532324"/>
                </a:solidFill>
                <a:latin typeface="Roboto Condensed"/>
              </a:rPr>
              <a:t>Là</a:t>
            </a:r>
            <a:r>
              <a:rPr lang="en-US" sz="3656" dirty="0">
                <a:solidFill>
                  <a:srgbClr val="532324"/>
                </a:solidFill>
                <a:latin typeface="Roboto Condensed"/>
              </a:rPr>
              <a:t> </a:t>
            </a:r>
            <a:r>
              <a:rPr lang="en-US" sz="3656" dirty="0" err="1">
                <a:solidFill>
                  <a:srgbClr val="532324"/>
                </a:solidFill>
                <a:latin typeface="Roboto Condensed"/>
              </a:rPr>
              <a:t>nhà</a:t>
            </a:r>
            <a:r>
              <a:rPr lang="en-US" sz="3656" dirty="0">
                <a:solidFill>
                  <a:srgbClr val="532324"/>
                </a:solidFill>
                <a:latin typeface="Roboto Condensed"/>
              </a:rPr>
              <a:t> </a:t>
            </a:r>
            <a:r>
              <a:rPr lang="en-US" sz="3656" dirty="0" err="1">
                <a:solidFill>
                  <a:srgbClr val="532324"/>
                </a:solidFill>
                <a:latin typeface="Roboto Condensed"/>
              </a:rPr>
              <a:t>thơ</a:t>
            </a:r>
            <a:r>
              <a:rPr lang="en-US" sz="3656" dirty="0">
                <a:solidFill>
                  <a:srgbClr val="532324"/>
                </a:solidFill>
                <a:latin typeface="Roboto Condensed"/>
              </a:rPr>
              <a:t>, </a:t>
            </a:r>
            <a:r>
              <a:rPr lang="en-US" sz="3656" dirty="0" err="1">
                <a:solidFill>
                  <a:srgbClr val="532324"/>
                </a:solidFill>
                <a:latin typeface="Roboto Condensed"/>
              </a:rPr>
              <a:t>nhà</a:t>
            </a:r>
            <a:r>
              <a:rPr lang="en-US" sz="3656" dirty="0">
                <a:solidFill>
                  <a:srgbClr val="532324"/>
                </a:solidFill>
                <a:latin typeface="Roboto Condensed"/>
              </a:rPr>
              <a:t> </a:t>
            </a:r>
            <a:r>
              <a:rPr lang="en-US" sz="3656" dirty="0" err="1">
                <a:solidFill>
                  <a:srgbClr val="532324"/>
                </a:solidFill>
                <a:latin typeface="Roboto Condensed"/>
              </a:rPr>
              <a:t>văn</a:t>
            </a:r>
            <a:r>
              <a:rPr lang="en-US" sz="3656" dirty="0">
                <a:solidFill>
                  <a:srgbClr val="532324"/>
                </a:solidFill>
                <a:latin typeface="Roboto Condensed"/>
              </a:rPr>
              <a:t> </a:t>
            </a:r>
            <a:r>
              <a:rPr lang="en-US" sz="3656" dirty="0" err="1">
                <a:solidFill>
                  <a:srgbClr val="532324"/>
                </a:solidFill>
                <a:latin typeface="Roboto Condensed"/>
              </a:rPr>
              <a:t>viết</a:t>
            </a:r>
            <a:r>
              <a:rPr lang="en-US" sz="3656" dirty="0">
                <a:solidFill>
                  <a:srgbClr val="532324"/>
                </a:solidFill>
                <a:latin typeface="Roboto Condensed"/>
              </a:rPr>
              <a:t> </a:t>
            </a:r>
            <a:r>
              <a:rPr lang="en-US" sz="3656" dirty="0" err="1">
                <a:solidFill>
                  <a:srgbClr val="532324"/>
                </a:solidFill>
                <a:latin typeface="Roboto Condensed"/>
              </a:rPr>
              <a:t>văn</a:t>
            </a:r>
            <a:r>
              <a:rPr lang="en-US" sz="3656" dirty="0">
                <a:solidFill>
                  <a:srgbClr val="532324"/>
                </a:solidFill>
                <a:latin typeface="Roboto Condensed"/>
              </a:rPr>
              <a:t> </a:t>
            </a:r>
            <a:r>
              <a:rPr lang="en-US" sz="3656" dirty="0" err="1">
                <a:solidFill>
                  <a:srgbClr val="532324"/>
                </a:solidFill>
                <a:latin typeface="Roboto Condensed"/>
              </a:rPr>
              <a:t>chính</a:t>
            </a:r>
            <a:r>
              <a:rPr lang="en-US" sz="3656" dirty="0">
                <a:solidFill>
                  <a:srgbClr val="532324"/>
                </a:solidFill>
                <a:latin typeface="Roboto Condensed"/>
              </a:rPr>
              <a:t> </a:t>
            </a:r>
            <a:r>
              <a:rPr lang="en-US" sz="3656" dirty="0" err="1">
                <a:solidFill>
                  <a:srgbClr val="532324"/>
                </a:solidFill>
                <a:latin typeface="Roboto Condensed"/>
              </a:rPr>
              <a:t>luận</a:t>
            </a:r>
            <a:r>
              <a:rPr lang="en-US" sz="3656" dirty="0">
                <a:solidFill>
                  <a:srgbClr val="532324"/>
                </a:solidFill>
                <a:latin typeface="Roboto Condensed"/>
              </a:rPr>
              <a:t> </a:t>
            </a:r>
            <a:r>
              <a:rPr lang="en-US" sz="3656" dirty="0" err="1">
                <a:solidFill>
                  <a:srgbClr val="532324"/>
                </a:solidFill>
                <a:latin typeface="Roboto Condensed"/>
              </a:rPr>
              <a:t>xuất</a:t>
            </a:r>
            <a:r>
              <a:rPr lang="en-US" sz="3656" dirty="0">
                <a:solidFill>
                  <a:srgbClr val="532324"/>
                </a:solidFill>
                <a:latin typeface="Roboto Condensed"/>
              </a:rPr>
              <a:t> </a:t>
            </a:r>
            <a:r>
              <a:rPr lang="en-US" sz="3656" dirty="0" err="1">
                <a:solidFill>
                  <a:srgbClr val="532324"/>
                </a:solidFill>
                <a:latin typeface="Roboto Condensed"/>
              </a:rPr>
              <a:t>sắc</a:t>
            </a:r>
            <a:r>
              <a:rPr lang="en-US" sz="3656" dirty="0">
                <a:solidFill>
                  <a:srgbClr val="532324"/>
                </a:solidFill>
                <a:latin typeface="Roboto Condensed"/>
              </a:rPr>
              <a:t>.</a:t>
            </a:r>
          </a:p>
          <a:p>
            <a:pPr algn="ctr">
              <a:lnSpc>
                <a:spcPts val="5119"/>
              </a:lnSpc>
            </a:pPr>
            <a:r>
              <a:rPr lang="en-US" sz="3656" dirty="0">
                <a:solidFill>
                  <a:srgbClr val="532324"/>
                </a:solidFill>
                <a:latin typeface="Roboto Condensed"/>
              </a:rPr>
              <a:t>.</a:t>
            </a:r>
          </a:p>
          <a:p>
            <a:pPr algn="ctr">
              <a:lnSpc>
                <a:spcPts val="5119"/>
              </a:lnSpc>
            </a:pPr>
            <a:endParaRPr lang="en-US" sz="3656" dirty="0">
              <a:solidFill>
                <a:srgbClr val="532324"/>
              </a:solidFill>
              <a:latin typeface="Roboto Condensed"/>
            </a:endParaRPr>
          </a:p>
        </p:txBody>
      </p:sp>
      <p:sp>
        <p:nvSpPr>
          <p:cNvPr id="12" name="Freeform 12"/>
          <p:cNvSpPr/>
          <p:nvPr/>
        </p:nvSpPr>
        <p:spPr>
          <a:xfrm>
            <a:off x="-659217" y="2617544"/>
            <a:ext cx="5635198" cy="8090957"/>
          </a:xfrm>
          <a:custGeom>
            <a:avLst/>
            <a:gdLst/>
            <a:ahLst/>
            <a:cxnLst/>
            <a:rect l="l" t="t" r="r" b="b"/>
            <a:pathLst>
              <a:path w="5635198" h="8090957">
                <a:moveTo>
                  <a:pt x="0" y="0"/>
                </a:moveTo>
                <a:lnTo>
                  <a:pt x="5635198" y="0"/>
                </a:lnTo>
                <a:lnTo>
                  <a:pt x="5635198" y="8090958"/>
                </a:lnTo>
                <a:lnTo>
                  <a:pt x="0" y="8090958"/>
                </a:lnTo>
                <a:lnTo>
                  <a:pt x="0" y="0"/>
                </a:lnTo>
                <a:close/>
              </a:path>
            </a:pathLst>
          </a:custGeom>
          <a:blipFill>
            <a:blip r:embed="rId8"/>
            <a:stretch>
              <a:fillRect b="-69"/>
            </a:stretch>
          </a:blipFill>
        </p:spPr>
        <p:txBody>
          <a:bodyPr/>
          <a:lstStyle/>
          <a:p>
            <a:endParaRPr lang="en-US"/>
          </a:p>
        </p:txBody>
      </p:sp>
      <p:sp>
        <p:nvSpPr>
          <p:cNvPr id="13" name="TextBox 13"/>
          <p:cNvSpPr txBox="1"/>
          <p:nvPr/>
        </p:nvSpPr>
        <p:spPr>
          <a:xfrm>
            <a:off x="14014302" y="2644774"/>
            <a:ext cx="3889375" cy="2454276"/>
          </a:xfrm>
          <a:prstGeom prst="rect">
            <a:avLst/>
          </a:prstGeom>
        </p:spPr>
        <p:txBody>
          <a:bodyPr lIns="0" tIns="0" rIns="0" bIns="0" rtlCol="0" anchor="t">
            <a:spAutoFit/>
          </a:bodyPr>
          <a:lstStyle/>
          <a:p>
            <a:pPr algn="ctr">
              <a:lnSpc>
                <a:spcPts val="4899"/>
              </a:lnSpc>
              <a:spcBef>
                <a:spcPct val="0"/>
              </a:spcBef>
            </a:pPr>
            <a:r>
              <a:rPr lang="en-US" sz="3499" dirty="0" err="1">
                <a:solidFill>
                  <a:srgbClr val="000000"/>
                </a:solidFill>
                <a:latin typeface="Roboto Condensed Bold"/>
              </a:rPr>
              <a:t>Tác</a:t>
            </a:r>
            <a:r>
              <a:rPr lang="en-US" sz="3499" dirty="0">
                <a:solidFill>
                  <a:srgbClr val="000000"/>
                </a:solidFill>
                <a:latin typeface="Roboto Condensed Bold"/>
              </a:rPr>
              <a:t> </a:t>
            </a:r>
            <a:r>
              <a:rPr lang="en-US" sz="3499" dirty="0" err="1">
                <a:solidFill>
                  <a:srgbClr val="000000"/>
                </a:solidFill>
                <a:latin typeface="Roboto Condensed Bold"/>
              </a:rPr>
              <a:t>phẩm</a:t>
            </a:r>
            <a:r>
              <a:rPr lang="en-US" sz="3499" dirty="0">
                <a:solidFill>
                  <a:srgbClr val="000000"/>
                </a:solidFill>
                <a:latin typeface="Roboto Condensed Bold"/>
              </a:rPr>
              <a:t> </a:t>
            </a:r>
            <a:r>
              <a:rPr lang="en-US" sz="3499" dirty="0" err="1">
                <a:solidFill>
                  <a:srgbClr val="000000"/>
                </a:solidFill>
                <a:latin typeface="Roboto Condensed Bold"/>
              </a:rPr>
              <a:t>tiêu</a:t>
            </a:r>
            <a:r>
              <a:rPr lang="en-US" sz="3499" dirty="0">
                <a:solidFill>
                  <a:srgbClr val="000000"/>
                </a:solidFill>
                <a:latin typeface="Roboto Condensed Bold"/>
              </a:rPr>
              <a:t> </a:t>
            </a:r>
            <a:r>
              <a:rPr lang="en-US" sz="3499" dirty="0" err="1">
                <a:solidFill>
                  <a:srgbClr val="000000"/>
                </a:solidFill>
                <a:latin typeface="Roboto Condensed Bold"/>
              </a:rPr>
              <a:t>biểu</a:t>
            </a:r>
            <a:r>
              <a:rPr lang="en-US" sz="3499" dirty="0">
                <a:solidFill>
                  <a:srgbClr val="000000"/>
                </a:solidFill>
                <a:latin typeface="Roboto Condensed"/>
              </a:rPr>
              <a:t>: </a:t>
            </a:r>
            <a:r>
              <a:rPr lang="en-US" sz="3499" dirty="0" err="1">
                <a:solidFill>
                  <a:srgbClr val="000000"/>
                </a:solidFill>
                <a:latin typeface="Roboto Condensed"/>
              </a:rPr>
              <a:t>Ngục</a:t>
            </a:r>
            <a:r>
              <a:rPr lang="en-US" sz="3499" dirty="0">
                <a:solidFill>
                  <a:srgbClr val="000000"/>
                </a:solidFill>
                <a:latin typeface="Roboto Condensed"/>
              </a:rPr>
              <a:t> </a:t>
            </a:r>
            <a:r>
              <a:rPr lang="en-US" sz="3499" dirty="0" err="1">
                <a:solidFill>
                  <a:srgbClr val="000000"/>
                </a:solidFill>
                <a:latin typeface="Roboto Condensed"/>
              </a:rPr>
              <a:t>trung</a:t>
            </a:r>
            <a:r>
              <a:rPr lang="en-US" sz="3499" dirty="0">
                <a:solidFill>
                  <a:srgbClr val="000000"/>
                </a:solidFill>
                <a:latin typeface="Roboto Condensed"/>
              </a:rPr>
              <a:t> </a:t>
            </a:r>
            <a:r>
              <a:rPr lang="en-US" sz="3499" dirty="0" err="1">
                <a:solidFill>
                  <a:srgbClr val="000000"/>
                </a:solidFill>
                <a:latin typeface="Roboto Condensed"/>
              </a:rPr>
              <a:t>nhật</a:t>
            </a:r>
            <a:r>
              <a:rPr lang="en-US" sz="3499" dirty="0">
                <a:solidFill>
                  <a:srgbClr val="000000"/>
                </a:solidFill>
                <a:latin typeface="Roboto Condensed"/>
              </a:rPr>
              <a:t> </a:t>
            </a:r>
            <a:r>
              <a:rPr lang="en-US" sz="3499" dirty="0" err="1">
                <a:solidFill>
                  <a:srgbClr val="000000"/>
                </a:solidFill>
                <a:latin typeface="Roboto Condensed"/>
              </a:rPr>
              <a:t>ký</a:t>
            </a:r>
            <a:r>
              <a:rPr lang="en-US" sz="3499" dirty="0">
                <a:solidFill>
                  <a:srgbClr val="000000"/>
                </a:solidFill>
                <a:latin typeface="Roboto Condensed"/>
              </a:rPr>
              <a:t>, </a:t>
            </a:r>
            <a:r>
              <a:rPr lang="en-US" sz="3499" dirty="0" err="1">
                <a:solidFill>
                  <a:srgbClr val="000000"/>
                </a:solidFill>
                <a:latin typeface="Roboto Condensed"/>
              </a:rPr>
              <a:t>Bản</a:t>
            </a:r>
            <a:r>
              <a:rPr lang="en-US" sz="3499" dirty="0">
                <a:solidFill>
                  <a:srgbClr val="000000"/>
                </a:solidFill>
                <a:latin typeface="Roboto Condensed"/>
              </a:rPr>
              <a:t> </a:t>
            </a:r>
            <a:r>
              <a:rPr lang="en-US" sz="3499" dirty="0" err="1">
                <a:solidFill>
                  <a:srgbClr val="000000"/>
                </a:solidFill>
                <a:latin typeface="Roboto Condensed"/>
              </a:rPr>
              <a:t>án</a:t>
            </a:r>
            <a:r>
              <a:rPr lang="en-US" sz="3499" dirty="0">
                <a:solidFill>
                  <a:srgbClr val="000000"/>
                </a:solidFill>
                <a:latin typeface="Roboto Condensed"/>
              </a:rPr>
              <a:t> </a:t>
            </a:r>
            <a:r>
              <a:rPr lang="en-US" sz="3499" dirty="0" err="1">
                <a:solidFill>
                  <a:srgbClr val="000000"/>
                </a:solidFill>
                <a:latin typeface="Roboto Condensed"/>
              </a:rPr>
              <a:t>chế</a:t>
            </a:r>
            <a:r>
              <a:rPr lang="en-US" sz="3499" dirty="0">
                <a:solidFill>
                  <a:srgbClr val="000000"/>
                </a:solidFill>
                <a:latin typeface="Roboto Condensed"/>
              </a:rPr>
              <a:t> </a:t>
            </a:r>
            <a:r>
              <a:rPr lang="en-US" sz="3499" dirty="0" err="1">
                <a:solidFill>
                  <a:srgbClr val="000000"/>
                </a:solidFill>
                <a:latin typeface="Roboto Condensed"/>
              </a:rPr>
              <a:t>độ</a:t>
            </a:r>
            <a:r>
              <a:rPr lang="en-US" sz="3499" dirty="0">
                <a:solidFill>
                  <a:srgbClr val="000000"/>
                </a:solidFill>
                <a:latin typeface="Roboto Condensed"/>
              </a:rPr>
              <a:t> </a:t>
            </a:r>
            <a:r>
              <a:rPr lang="en-US" sz="3499" dirty="0" err="1">
                <a:solidFill>
                  <a:srgbClr val="000000"/>
                </a:solidFill>
                <a:latin typeface="Roboto Condensed"/>
              </a:rPr>
              <a:t>thực</a:t>
            </a:r>
            <a:r>
              <a:rPr lang="en-US" sz="3499" dirty="0">
                <a:solidFill>
                  <a:srgbClr val="000000"/>
                </a:solidFill>
                <a:latin typeface="Roboto Condensed"/>
              </a:rPr>
              <a:t> </a:t>
            </a:r>
            <a:r>
              <a:rPr lang="en-US" sz="3499" dirty="0" err="1">
                <a:solidFill>
                  <a:srgbClr val="000000"/>
                </a:solidFill>
                <a:latin typeface="Roboto Condensed"/>
              </a:rPr>
              <a:t>dân</a:t>
            </a:r>
            <a:r>
              <a:rPr lang="en-US" sz="3499" dirty="0">
                <a:solidFill>
                  <a:srgbClr val="000000"/>
                </a:solidFill>
                <a:latin typeface="Roboto Condensed"/>
              </a:rPr>
              <a:t> </a:t>
            </a:r>
            <a:r>
              <a:rPr lang="en-US" sz="3499" dirty="0" err="1">
                <a:solidFill>
                  <a:srgbClr val="000000"/>
                </a:solidFill>
                <a:latin typeface="Roboto Condensed"/>
              </a:rPr>
              <a:t>Pháp</a:t>
            </a:r>
            <a:r>
              <a:rPr lang="en-US" sz="3499" dirty="0">
                <a:solidFill>
                  <a:srgbClr val="000000"/>
                </a:solidFill>
                <a:latin typeface="Roboto Condensed"/>
              </a:rPr>
              <a:t>, …</a:t>
            </a:r>
          </a:p>
        </p:txBody>
      </p:sp>
      <p:sp>
        <p:nvSpPr>
          <p:cNvPr id="14" name="Freeform 14"/>
          <p:cNvSpPr/>
          <p:nvPr/>
        </p:nvSpPr>
        <p:spPr>
          <a:xfrm>
            <a:off x="2850260" y="1397570"/>
            <a:ext cx="10396919" cy="1219974"/>
          </a:xfrm>
          <a:custGeom>
            <a:avLst/>
            <a:gdLst/>
            <a:ahLst/>
            <a:cxnLst/>
            <a:rect l="l" t="t" r="r" b="b"/>
            <a:pathLst>
              <a:path w="10396919" h="1219974">
                <a:moveTo>
                  <a:pt x="0" y="0"/>
                </a:moveTo>
                <a:lnTo>
                  <a:pt x="10396919" y="0"/>
                </a:lnTo>
                <a:lnTo>
                  <a:pt x="10396919" y="1219974"/>
                </a:lnTo>
                <a:lnTo>
                  <a:pt x="0" y="1219974"/>
                </a:lnTo>
                <a:lnTo>
                  <a:pt x="0" y="0"/>
                </a:lnTo>
                <a:close/>
              </a:path>
            </a:pathLst>
          </a:custGeom>
          <a:blipFill>
            <a:blip r:embed="rId9">
              <a:extLst>
                <a:ext uri="{96DAC541-7B7A-43D3-8B79-37D633B846F1}">
                  <asvg:svgBlip xmlns:asvg="http://schemas.microsoft.com/office/drawing/2016/SVG/main" r:embed="rId10"/>
                </a:ext>
              </a:extLst>
            </a:blip>
            <a:stretch>
              <a:fillRect r="-9094" b="-52243"/>
            </a:stretch>
          </a:blipFill>
        </p:spPr>
        <p:txBody>
          <a:bodyPr/>
          <a:lstStyle/>
          <a:p>
            <a:endParaRPr lang="en-US"/>
          </a:p>
        </p:txBody>
      </p:sp>
      <p:sp>
        <p:nvSpPr>
          <p:cNvPr id="15" name="TextBox 15"/>
          <p:cNvSpPr txBox="1"/>
          <p:nvPr/>
        </p:nvSpPr>
        <p:spPr>
          <a:xfrm>
            <a:off x="3589419" y="1599535"/>
            <a:ext cx="9299694" cy="863574"/>
          </a:xfrm>
          <a:prstGeom prst="rect">
            <a:avLst/>
          </a:prstGeom>
        </p:spPr>
        <p:txBody>
          <a:bodyPr lIns="0" tIns="0" rIns="0" bIns="0" rtlCol="0" anchor="t">
            <a:spAutoFit/>
          </a:bodyPr>
          <a:lstStyle/>
          <a:p>
            <a:pPr algn="just">
              <a:lnSpc>
                <a:spcPts val="6999"/>
              </a:lnSpc>
            </a:pPr>
            <a:r>
              <a:rPr lang="en-US" sz="4999">
                <a:solidFill>
                  <a:srgbClr val="532324"/>
                </a:solidFill>
                <a:latin typeface="Dancing Script Bold"/>
              </a:rPr>
              <a:t>a. Giới thiệu chung về tác giả, tác phẩm</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2407" y="1561333"/>
            <a:ext cx="9299694" cy="863574"/>
          </a:xfrm>
          <a:prstGeom prst="rect">
            <a:avLst/>
          </a:prstGeom>
        </p:spPr>
        <p:txBody>
          <a:bodyPr lIns="0" tIns="0" rIns="0" bIns="0" rtlCol="0" anchor="t">
            <a:spAutoFit/>
          </a:bodyPr>
          <a:lstStyle/>
          <a:p>
            <a:pPr algn="just">
              <a:lnSpc>
                <a:spcPts val="6999"/>
              </a:lnSpc>
            </a:pPr>
            <a:r>
              <a:rPr lang="en-US" sz="4999">
                <a:solidFill>
                  <a:srgbClr val="532324"/>
                </a:solidFill>
                <a:latin typeface="Dancing Script Bold"/>
              </a:rPr>
              <a:t>a. Giới thiệu chung về tác giả, tác phẩm</a:t>
            </a:r>
          </a:p>
        </p:txBody>
      </p:sp>
      <p:sp>
        <p:nvSpPr>
          <p:cNvPr id="3" name="Freeform 3"/>
          <p:cNvSpPr/>
          <p:nvPr/>
        </p:nvSpPr>
        <p:spPr>
          <a:xfrm rot="-1426673">
            <a:off x="1596634" y="3778845"/>
            <a:ext cx="7251240" cy="7178728"/>
          </a:xfrm>
          <a:custGeom>
            <a:avLst/>
            <a:gdLst/>
            <a:ahLst/>
            <a:cxnLst/>
            <a:rect l="l" t="t" r="r" b="b"/>
            <a:pathLst>
              <a:path w="7251240" h="7178728">
                <a:moveTo>
                  <a:pt x="0" y="0"/>
                </a:moveTo>
                <a:lnTo>
                  <a:pt x="7251240" y="0"/>
                </a:lnTo>
                <a:lnTo>
                  <a:pt x="7251240" y="7178727"/>
                </a:lnTo>
                <a:lnTo>
                  <a:pt x="0" y="7178727"/>
                </a:lnTo>
                <a:lnTo>
                  <a:pt x="0" y="0"/>
                </a:lnTo>
                <a:close/>
              </a:path>
            </a:pathLst>
          </a:custGeom>
          <a:blipFill>
            <a:blip r:embed="rId2">
              <a:alphaModFix amt="49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9731706" y="-161535"/>
            <a:ext cx="8935288" cy="13067858"/>
          </a:xfrm>
          <a:custGeom>
            <a:avLst/>
            <a:gdLst/>
            <a:ahLst/>
            <a:cxnLst/>
            <a:rect l="l" t="t" r="r" b="b"/>
            <a:pathLst>
              <a:path w="8935288" h="13067858">
                <a:moveTo>
                  <a:pt x="0" y="0"/>
                </a:moveTo>
                <a:lnTo>
                  <a:pt x="8935287" y="0"/>
                </a:lnTo>
                <a:lnTo>
                  <a:pt x="8935287" y="13067858"/>
                </a:lnTo>
                <a:lnTo>
                  <a:pt x="0" y="13067858"/>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29966" y="473790"/>
            <a:ext cx="10582934" cy="995520"/>
          </a:xfrm>
          <a:prstGeom prst="rect">
            <a:avLst/>
          </a:prstGeom>
        </p:spPr>
        <p:txBody>
          <a:bodyPr lIns="0" tIns="0" rIns="0" bIns="0" rtlCol="0" anchor="t">
            <a:spAutoFit/>
          </a:bodyPr>
          <a:lstStyle/>
          <a:p>
            <a:pPr algn="ctr">
              <a:lnSpc>
                <a:spcPts val="8118"/>
              </a:lnSpc>
            </a:pPr>
            <a:r>
              <a:rPr lang="en-US" sz="5798">
                <a:solidFill>
                  <a:srgbClr val="3C1B1F"/>
                </a:solidFill>
                <a:latin typeface="Fraunces Bold"/>
              </a:rPr>
              <a:t>3. KHÁM PHÁ VĂN BẢN</a:t>
            </a:r>
          </a:p>
        </p:txBody>
      </p:sp>
      <p:sp>
        <p:nvSpPr>
          <p:cNvPr id="6" name="TextBox 6"/>
          <p:cNvSpPr txBox="1"/>
          <p:nvPr/>
        </p:nvSpPr>
        <p:spPr>
          <a:xfrm>
            <a:off x="2159631" y="3820865"/>
            <a:ext cx="6125246" cy="4931607"/>
          </a:xfrm>
          <a:prstGeom prst="rect">
            <a:avLst/>
          </a:prstGeom>
        </p:spPr>
        <p:txBody>
          <a:bodyPr lIns="0" tIns="0" rIns="0" bIns="0" rtlCol="0" anchor="t">
            <a:spAutoFit/>
          </a:bodyPr>
          <a:lstStyle/>
          <a:p>
            <a:pPr algn="ctr">
              <a:lnSpc>
                <a:spcPts val="6531"/>
              </a:lnSpc>
            </a:pPr>
            <a:r>
              <a:rPr lang="en-US" sz="4056" dirty="0">
                <a:solidFill>
                  <a:srgbClr val="532324"/>
                </a:solidFill>
                <a:latin typeface="Roboto Condensed Bold"/>
              </a:rPr>
              <a:t>Văn </a:t>
            </a:r>
            <a:r>
              <a:rPr lang="en-US" sz="4056" dirty="0" err="1">
                <a:solidFill>
                  <a:srgbClr val="532324"/>
                </a:solidFill>
                <a:latin typeface="Roboto Condensed Bold"/>
              </a:rPr>
              <a:t>bản</a:t>
            </a:r>
            <a:r>
              <a:rPr lang="en-US" sz="4056" dirty="0">
                <a:solidFill>
                  <a:srgbClr val="532324"/>
                </a:solidFill>
                <a:latin typeface="Roboto Condensed Bold"/>
              </a:rPr>
              <a:t> </a:t>
            </a:r>
            <a:r>
              <a:rPr lang="en-US" sz="4056" dirty="0">
                <a:solidFill>
                  <a:srgbClr val="532324"/>
                </a:solidFill>
                <a:latin typeface="Roboto Condensed Bold Italics"/>
              </a:rPr>
              <a:t>Tinh </a:t>
            </a:r>
            <a:r>
              <a:rPr lang="en-US" sz="4056" dirty="0" err="1">
                <a:solidFill>
                  <a:srgbClr val="532324"/>
                </a:solidFill>
                <a:latin typeface="Roboto Condensed Bold Italics"/>
              </a:rPr>
              <a:t>thần</a:t>
            </a:r>
            <a:r>
              <a:rPr lang="en-US" sz="4056" dirty="0">
                <a:solidFill>
                  <a:srgbClr val="532324"/>
                </a:solidFill>
                <a:latin typeface="Roboto Condensed Bold Italics"/>
              </a:rPr>
              <a:t> </a:t>
            </a:r>
            <a:r>
              <a:rPr lang="en-US" sz="4056" dirty="0" err="1">
                <a:solidFill>
                  <a:srgbClr val="532324"/>
                </a:solidFill>
                <a:latin typeface="Roboto Condensed Bold Italics"/>
              </a:rPr>
              <a:t>yêu</a:t>
            </a:r>
            <a:r>
              <a:rPr lang="en-US" sz="4056" dirty="0">
                <a:solidFill>
                  <a:srgbClr val="532324"/>
                </a:solidFill>
                <a:latin typeface="Roboto Condensed Bold Italics"/>
              </a:rPr>
              <a:t> </a:t>
            </a:r>
            <a:r>
              <a:rPr lang="en-US" sz="4056" dirty="0" err="1">
                <a:solidFill>
                  <a:srgbClr val="532324"/>
                </a:solidFill>
                <a:latin typeface="Roboto Condensed Bold Italics"/>
              </a:rPr>
              <a:t>nước</a:t>
            </a:r>
            <a:r>
              <a:rPr lang="en-US" sz="4056" dirty="0">
                <a:solidFill>
                  <a:srgbClr val="532324"/>
                </a:solidFill>
                <a:latin typeface="Roboto Condensed Bold Italics"/>
              </a:rPr>
              <a:t> </a:t>
            </a:r>
            <a:r>
              <a:rPr lang="en-US" sz="4056" dirty="0" err="1">
                <a:solidFill>
                  <a:srgbClr val="532324"/>
                </a:solidFill>
                <a:latin typeface="Roboto Condensed Bold Italics"/>
              </a:rPr>
              <a:t>của</a:t>
            </a:r>
            <a:r>
              <a:rPr lang="en-US" sz="4056" dirty="0">
                <a:solidFill>
                  <a:srgbClr val="532324"/>
                </a:solidFill>
                <a:latin typeface="Roboto Condensed Bold Italics"/>
              </a:rPr>
              <a:t> </a:t>
            </a:r>
            <a:r>
              <a:rPr lang="en-US" sz="4056" dirty="0" err="1">
                <a:solidFill>
                  <a:srgbClr val="532324"/>
                </a:solidFill>
                <a:latin typeface="Roboto Condensed Bold Italics"/>
              </a:rPr>
              <a:t>nhân</a:t>
            </a:r>
            <a:r>
              <a:rPr lang="en-US" sz="4056" dirty="0">
                <a:solidFill>
                  <a:srgbClr val="532324"/>
                </a:solidFill>
                <a:latin typeface="Roboto Condensed Bold Italics"/>
              </a:rPr>
              <a:t> </a:t>
            </a:r>
            <a:r>
              <a:rPr lang="en-US" sz="4056" dirty="0" err="1">
                <a:solidFill>
                  <a:srgbClr val="532324"/>
                </a:solidFill>
                <a:latin typeface="Roboto Condensed Bold Italics"/>
              </a:rPr>
              <a:t>dân</a:t>
            </a:r>
            <a:r>
              <a:rPr lang="en-US" sz="4056" dirty="0">
                <a:solidFill>
                  <a:srgbClr val="532324"/>
                </a:solidFill>
                <a:latin typeface="Roboto Condensed Bold Italics"/>
              </a:rPr>
              <a:t> ta</a:t>
            </a:r>
          </a:p>
          <a:p>
            <a:pPr algn="ctr">
              <a:lnSpc>
                <a:spcPts val="6531"/>
              </a:lnSpc>
            </a:pPr>
            <a:r>
              <a:rPr lang="en-US" sz="4056" dirty="0">
                <a:solidFill>
                  <a:srgbClr val="532324"/>
                </a:solidFill>
                <a:latin typeface="Roboto Condensed Bold"/>
              </a:rPr>
              <a:t> </a:t>
            </a:r>
            <a:r>
              <a:rPr lang="en-US" sz="4056" dirty="0" err="1">
                <a:solidFill>
                  <a:srgbClr val="532324"/>
                </a:solidFill>
                <a:latin typeface="Roboto Condensed"/>
              </a:rPr>
              <a:t>Trích</a:t>
            </a:r>
            <a:r>
              <a:rPr lang="en-US" sz="4056" dirty="0">
                <a:solidFill>
                  <a:srgbClr val="532324"/>
                </a:solidFill>
                <a:latin typeface="Roboto Condensed"/>
              </a:rPr>
              <a:t> </a:t>
            </a:r>
            <a:r>
              <a:rPr lang="en-US" sz="4056" dirty="0" err="1">
                <a:solidFill>
                  <a:srgbClr val="532324"/>
                </a:solidFill>
                <a:latin typeface="Roboto Condensed"/>
              </a:rPr>
              <a:t>trong</a:t>
            </a:r>
            <a:r>
              <a:rPr lang="en-US" sz="4056" dirty="0">
                <a:solidFill>
                  <a:srgbClr val="532324"/>
                </a:solidFill>
                <a:latin typeface="Roboto Condensed"/>
              </a:rPr>
              <a:t> </a:t>
            </a:r>
            <a:r>
              <a:rPr lang="en-US" sz="4056" dirty="0" err="1">
                <a:solidFill>
                  <a:srgbClr val="532324"/>
                </a:solidFill>
                <a:latin typeface="Roboto Condensed"/>
              </a:rPr>
              <a:t>Báo</a:t>
            </a:r>
            <a:r>
              <a:rPr lang="en-US" sz="4056" dirty="0">
                <a:solidFill>
                  <a:srgbClr val="532324"/>
                </a:solidFill>
                <a:latin typeface="Roboto Condensed"/>
              </a:rPr>
              <a:t> </a:t>
            </a:r>
            <a:r>
              <a:rPr lang="en-US" sz="4056" dirty="0" err="1">
                <a:solidFill>
                  <a:srgbClr val="532324"/>
                </a:solidFill>
                <a:latin typeface="Roboto Condensed"/>
              </a:rPr>
              <a:t>cáo</a:t>
            </a:r>
            <a:r>
              <a:rPr lang="en-US" sz="4056" dirty="0">
                <a:solidFill>
                  <a:srgbClr val="532324"/>
                </a:solidFill>
                <a:latin typeface="Roboto Condensed"/>
              </a:rPr>
              <a:t> </a:t>
            </a:r>
            <a:r>
              <a:rPr lang="en-US" sz="4056" dirty="0" err="1">
                <a:solidFill>
                  <a:srgbClr val="532324"/>
                </a:solidFill>
                <a:latin typeface="Roboto Condensed"/>
              </a:rPr>
              <a:t>Chính</a:t>
            </a:r>
            <a:r>
              <a:rPr lang="en-US" sz="4056" dirty="0">
                <a:solidFill>
                  <a:srgbClr val="532324"/>
                </a:solidFill>
                <a:latin typeface="Roboto Condensed"/>
              </a:rPr>
              <a:t> </a:t>
            </a:r>
            <a:r>
              <a:rPr lang="en-US" sz="4056" dirty="0" err="1">
                <a:solidFill>
                  <a:srgbClr val="532324"/>
                </a:solidFill>
                <a:latin typeface="Roboto Condensed"/>
              </a:rPr>
              <a:t>trị</a:t>
            </a:r>
            <a:r>
              <a:rPr lang="en-US" sz="4056" dirty="0">
                <a:solidFill>
                  <a:srgbClr val="532324"/>
                </a:solidFill>
                <a:latin typeface="Roboto Condensed"/>
              </a:rPr>
              <a:t> do </a:t>
            </a:r>
            <a:r>
              <a:rPr lang="en-US" sz="4056" dirty="0" err="1">
                <a:solidFill>
                  <a:srgbClr val="532324"/>
                </a:solidFill>
                <a:latin typeface="Roboto Condensed"/>
              </a:rPr>
              <a:t>Chủ</a:t>
            </a:r>
            <a:r>
              <a:rPr lang="en-US" sz="4056" dirty="0">
                <a:solidFill>
                  <a:srgbClr val="532324"/>
                </a:solidFill>
                <a:latin typeface="Roboto Condensed"/>
              </a:rPr>
              <a:t> </a:t>
            </a:r>
            <a:r>
              <a:rPr lang="en-US" sz="4056" dirty="0" err="1">
                <a:solidFill>
                  <a:srgbClr val="532324"/>
                </a:solidFill>
                <a:latin typeface="Roboto Condensed"/>
              </a:rPr>
              <a:t>tịch</a:t>
            </a:r>
            <a:r>
              <a:rPr lang="en-US" sz="4056" dirty="0">
                <a:solidFill>
                  <a:srgbClr val="532324"/>
                </a:solidFill>
                <a:latin typeface="Roboto Condensed"/>
              </a:rPr>
              <a:t> </a:t>
            </a:r>
            <a:r>
              <a:rPr lang="en-US" sz="4056" dirty="0" err="1">
                <a:solidFill>
                  <a:srgbClr val="532324"/>
                </a:solidFill>
                <a:latin typeface="Roboto Condensed"/>
              </a:rPr>
              <a:t>Hồ</a:t>
            </a:r>
            <a:r>
              <a:rPr lang="en-US" sz="4056" dirty="0">
                <a:solidFill>
                  <a:srgbClr val="532324"/>
                </a:solidFill>
                <a:latin typeface="Roboto Condensed"/>
              </a:rPr>
              <a:t> Chí Minh </a:t>
            </a:r>
            <a:r>
              <a:rPr lang="en-US" sz="4056" dirty="0" err="1">
                <a:solidFill>
                  <a:srgbClr val="532324"/>
                </a:solidFill>
                <a:latin typeface="Roboto Condensed"/>
              </a:rPr>
              <a:t>trình</a:t>
            </a:r>
            <a:r>
              <a:rPr lang="en-US" sz="4056" dirty="0">
                <a:solidFill>
                  <a:srgbClr val="532324"/>
                </a:solidFill>
                <a:latin typeface="Roboto Condensed"/>
              </a:rPr>
              <a:t> </a:t>
            </a:r>
            <a:r>
              <a:rPr lang="en-US" sz="4056" dirty="0" err="1">
                <a:solidFill>
                  <a:srgbClr val="532324"/>
                </a:solidFill>
                <a:latin typeface="Roboto Condensed"/>
              </a:rPr>
              <a:t>bày</a:t>
            </a:r>
            <a:r>
              <a:rPr lang="en-US" sz="4056" dirty="0">
                <a:solidFill>
                  <a:srgbClr val="532324"/>
                </a:solidFill>
                <a:latin typeface="Roboto Condensed"/>
              </a:rPr>
              <a:t> </a:t>
            </a:r>
            <a:r>
              <a:rPr lang="en-US" sz="4056" dirty="0" err="1">
                <a:solidFill>
                  <a:srgbClr val="532324"/>
                </a:solidFill>
                <a:latin typeface="Roboto Condensed"/>
              </a:rPr>
              <a:t>tại</a:t>
            </a:r>
            <a:r>
              <a:rPr lang="en-US" sz="4056" dirty="0">
                <a:solidFill>
                  <a:srgbClr val="532324"/>
                </a:solidFill>
                <a:latin typeface="Roboto Condensed"/>
              </a:rPr>
              <a:t> </a:t>
            </a:r>
            <a:r>
              <a:rPr lang="en-US" sz="4056" dirty="0" err="1">
                <a:solidFill>
                  <a:srgbClr val="532324"/>
                </a:solidFill>
                <a:latin typeface="Roboto Condensed"/>
              </a:rPr>
              <a:t>Đại</a:t>
            </a:r>
            <a:r>
              <a:rPr lang="en-US" sz="4056" dirty="0">
                <a:solidFill>
                  <a:srgbClr val="532324"/>
                </a:solidFill>
                <a:latin typeface="Roboto Condensed"/>
              </a:rPr>
              <a:t> </a:t>
            </a:r>
            <a:r>
              <a:rPr lang="en-US" sz="4056" dirty="0" err="1">
                <a:solidFill>
                  <a:srgbClr val="532324"/>
                </a:solidFill>
                <a:latin typeface="Roboto Condensed"/>
              </a:rPr>
              <a:t>hội</a:t>
            </a:r>
            <a:r>
              <a:rPr lang="en-US" sz="4056" dirty="0">
                <a:solidFill>
                  <a:srgbClr val="532324"/>
                </a:solidFill>
                <a:latin typeface="Roboto Condensed"/>
              </a:rPr>
              <a:t> </a:t>
            </a:r>
            <a:r>
              <a:rPr lang="en-US" sz="4056" dirty="0" err="1">
                <a:solidFill>
                  <a:srgbClr val="532324"/>
                </a:solidFill>
                <a:latin typeface="Roboto Condensed"/>
              </a:rPr>
              <a:t>lần</a:t>
            </a:r>
            <a:r>
              <a:rPr lang="en-US" sz="4056" dirty="0">
                <a:solidFill>
                  <a:srgbClr val="532324"/>
                </a:solidFill>
                <a:latin typeface="Roboto Condensed"/>
              </a:rPr>
              <a:t> </a:t>
            </a:r>
            <a:r>
              <a:rPr lang="en-US" sz="4056" dirty="0" err="1">
                <a:solidFill>
                  <a:srgbClr val="532324"/>
                </a:solidFill>
                <a:latin typeface="Roboto Condensed"/>
              </a:rPr>
              <a:t>thứ</a:t>
            </a:r>
            <a:r>
              <a:rPr lang="en-US" sz="4056" dirty="0">
                <a:solidFill>
                  <a:srgbClr val="532324"/>
                </a:solidFill>
                <a:latin typeface="Roboto Condensed"/>
              </a:rPr>
              <a:t> II (2/1951).</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943324" y="2885050"/>
            <a:ext cx="14483378" cy="7584023"/>
          </a:xfrm>
          <a:custGeom>
            <a:avLst/>
            <a:gdLst/>
            <a:ahLst/>
            <a:cxnLst/>
            <a:rect l="l" t="t" r="r" b="b"/>
            <a:pathLst>
              <a:path w="14483378" h="7584023">
                <a:moveTo>
                  <a:pt x="0" y="0"/>
                </a:moveTo>
                <a:lnTo>
                  <a:pt x="14483378" y="0"/>
                </a:lnTo>
                <a:lnTo>
                  <a:pt x="14483378" y="7584023"/>
                </a:lnTo>
                <a:lnTo>
                  <a:pt x="0" y="75840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943324" y="492109"/>
            <a:ext cx="12949286" cy="1396893"/>
          </a:xfrm>
          <a:custGeom>
            <a:avLst/>
            <a:gdLst/>
            <a:ahLst/>
            <a:cxnLst/>
            <a:rect l="l" t="t" r="r" b="b"/>
            <a:pathLst>
              <a:path w="12949286" h="1396893">
                <a:moveTo>
                  <a:pt x="0" y="0"/>
                </a:moveTo>
                <a:lnTo>
                  <a:pt x="12949286" y="0"/>
                </a:lnTo>
                <a:lnTo>
                  <a:pt x="12949286" y="1396894"/>
                </a:lnTo>
                <a:lnTo>
                  <a:pt x="0" y="1396894"/>
                </a:lnTo>
                <a:lnTo>
                  <a:pt x="0" y="0"/>
                </a:lnTo>
                <a:close/>
              </a:path>
            </a:pathLst>
          </a:custGeom>
          <a:blipFill>
            <a:blip r:embed="rId4">
              <a:extLst>
                <a:ext uri="{96DAC541-7B7A-43D3-8B79-37D633B846F1}">
                  <asvg:svgBlip xmlns:asvg="http://schemas.microsoft.com/office/drawing/2016/SVG/main" r:embed="rId5"/>
                </a:ext>
              </a:extLst>
            </a:blip>
            <a:stretch>
              <a:fillRect b="-51797"/>
            </a:stretch>
          </a:blipFill>
        </p:spPr>
        <p:txBody>
          <a:bodyPr/>
          <a:lstStyle/>
          <a:p>
            <a:endParaRPr lang="en-US"/>
          </a:p>
        </p:txBody>
      </p:sp>
      <p:sp>
        <p:nvSpPr>
          <p:cNvPr id="4" name="Freeform 4"/>
          <p:cNvSpPr/>
          <p:nvPr/>
        </p:nvSpPr>
        <p:spPr>
          <a:xfrm>
            <a:off x="10244666" y="-155703"/>
            <a:ext cx="8404425" cy="8404425"/>
          </a:xfrm>
          <a:custGeom>
            <a:avLst/>
            <a:gdLst/>
            <a:ahLst/>
            <a:cxnLst/>
            <a:rect l="l" t="t" r="r" b="b"/>
            <a:pathLst>
              <a:path w="8404425" h="8404425">
                <a:moveTo>
                  <a:pt x="0" y="0"/>
                </a:moveTo>
                <a:lnTo>
                  <a:pt x="8404425" y="0"/>
                </a:lnTo>
                <a:lnTo>
                  <a:pt x="8404425" y="8404425"/>
                </a:lnTo>
                <a:lnTo>
                  <a:pt x="0" y="8404425"/>
                </a:lnTo>
                <a:lnTo>
                  <a:pt x="0" y="0"/>
                </a:lnTo>
                <a:close/>
              </a:path>
            </a:pathLst>
          </a:custGeom>
          <a:blipFill>
            <a:blip r:embed="rId6"/>
            <a:stretch>
              <a:fillRect/>
            </a:stretch>
          </a:blipFill>
        </p:spPr>
        <p:txBody>
          <a:bodyPr/>
          <a:lstStyle/>
          <a:p>
            <a:endParaRPr lang="en-US"/>
          </a:p>
        </p:txBody>
      </p:sp>
      <p:sp>
        <p:nvSpPr>
          <p:cNvPr id="5" name="TextBox 5"/>
          <p:cNvSpPr txBox="1"/>
          <p:nvPr/>
        </p:nvSpPr>
        <p:spPr>
          <a:xfrm>
            <a:off x="1995564" y="4418130"/>
            <a:ext cx="12883251" cy="3296463"/>
          </a:xfrm>
          <a:prstGeom prst="rect">
            <a:avLst/>
          </a:prstGeom>
        </p:spPr>
        <p:txBody>
          <a:bodyPr lIns="0" tIns="0" rIns="0" bIns="0" rtlCol="0" anchor="t">
            <a:spAutoFit/>
          </a:bodyPr>
          <a:lstStyle/>
          <a:p>
            <a:pPr marL="837753" lvl="1" indent="-418876" algn="just">
              <a:lnSpc>
                <a:spcPts val="6674"/>
              </a:lnSpc>
              <a:buFont typeface="Arial"/>
              <a:buChar char="•"/>
            </a:pPr>
            <a:r>
              <a:rPr lang="en-US" sz="3880">
                <a:solidFill>
                  <a:srgbClr val="532324"/>
                </a:solidFill>
                <a:latin typeface="Roboto Condensed"/>
              </a:rPr>
              <a:t>Văn bản </a:t>
            </a:r>
            <a:r>
              <a:rPr lang="en-US" sz="3880">
                <a:solidFill>
                  <a:srgbClr val="532324"/>
                </a:solidFill>
                <a:latin typeface="Roboto Condensed Italics"/>
              </a:rPr>
              <a:t>Tinh thần yêu nước của nhân dân ta</a:t>
            </a:r>
            <a:r>
              <a:rPr lang="en-US" sz="3880">
                <a:solidFill>
                  <a:srgbClr val="532324"/>
                </a:solidFill>
                <a:latin typeface="Roboto Condensed"/>
              </a:rPr>
              <a:t> viết về vấn đề gì? Câu văn nào ở đoạn 1 khái quát được nội dung vấn đề nghị luận trong văn bản?</a:t>
            </a:r>
          </a:p>
          <a:p>
            <a:pPr marL="837753" lvl="1" indent="-418876" algn="just">
              <a:lnSpc>
                <a:spcPts val="6674"/>
              </a:lnSpc>
              <a:buFont typeface="Arial"/>
              <a:buChar char="•"/>
            </a:pPr>
            <a:r>
              <a:rPr lang="en-US" sz="3880">
                <a:solidFill>
                  <a:srgbClr val="532324"/>
                </a:solidFill>
                <a:latin typeface="Roboto Condensed"/>
              </a:rPr>
              <a:t>VĐNL đó được triển khai bằng những luận điểm nào?</a:t>
            </a:r>
          </a:p>
        </p:txBody>
      </p:sp>
      <p:sp>
        <p:nvSpPr>
          <p:cNvPr id="6" name="TextBox 6"/>
          <p:cNvSpPr txBox="1"/>
          <p:nvPr/>
        </p:nvSpPr>
        <p:spPr>
          <a:xfrm>
            <a:off x="1609735" y="684649"/>
            <a:ext cx="11616465" cy="880111"/>
          </a:xfrm>
          <a:prstGeom prst="rect">
            <a:avLst/>
          </a:prstGeom>
        </p:spPr>
        <p:txBody>
          <a:bodyPr lIns="0" tIns="0" rIns="0" bIns="0" rtlCol="0" anchor="t">
            <a:spAutoFit/>
          </a:bodyPr>
          <a:lstStyle/>
          <a:p>
            <a:pPr algn="just">
              <a:lnSpc>
                <a:spcPts val="7139"/>
              </a:lnSpc>
            </a:pPr>
            <a:r>
              <a:rPr lang="en-US" sz="5099">
                <a:solidFill>
                  <a:srgbClr val="532324"/>
                </a:solidFill>
                <a:latin typeface="Dancing Script Bold"/>
              </a:rPr>
              <a:t>b. Vấn đề nghị luận và hệ thống luận điểm </a:t>
            </a:r>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5010713" y="-516598"/>
            <a:ext cx="16007537" cy="11741766"/>
            <a:chOff x="0" y="0"/>
            <a:chExt cx="4198620" cy="3079750"/>
          </a:xfrm>
        </p:grpSpPr>
        <p:sp>
          <p:nvSpPr>
            <p:cNvPr id="3" name="Freeform 3"/>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2"/>
              <a:stretch>
                <a:fillRect l="-34943" r="-4713"/>
              </a:stretch>
            </a:blipFill>
          </p:spPr>
          <p:txBody>
            <a:bodyPr/>
            <a:lstStyle/>
            <a:p>
              <a:endParaRPr lang="en-US"/>
            </a:p>
          </p:txBody>
        </p:sp>
      </p:grpSp>
      <p:sp>
        <p:nvSpPr>
          <p:cNvPr id="4" name="Freeform 4"/>
          <p:cNvSpPr/>
          <p:nvPr/>
        </p:nvSpPr>
        <p:spPr>
          <a:xfrm>
            <a:off x="196532" y="1907072"/>
            <a:ext cx="10471468" cy="1389172"/>
          </a:xfrm>
          <a:custGeom>
            <a:avLst/>
            <a:gdLst/>
            <a:ahLst/>
            <a:cxnLst/>
            <a:rect l="l" t="t" r="r" b="b"/>
            <a:pathLst>
              <a:path w="9424996" h="1389172">
                <a:moveTo>
                  <a:pt x="0" y="0"/>
                </a:moveTo>
                <a:lnTo>
                  <a:pt x="9424996" y="0"/>
                </a:lnTo>
                <a:lnTo>
                  <a:pt x="9424996" y="1389172"/>
                </a:lnTo>
                <a:lnTo>
                  <a:pt x="0" y="1389172"/>
                </a:lnTo>
                <a:lnTo>
                  <a:pt x="0" y="0"/>
                </a:lnTo>
                <a:close/>
              </a:path>
            </a:pathLst>
          </a:custGeom>
          <a:blipFill>
            <a:blip r:embed="rId3">
              <a:extLst>
                <a:ext uri="{96DAC541-7B7A-43D3-8B79-37D633B846F1}">
                  <asvg:svgBlip xmlns:asvg="http://schemas.microsoft.com/office/drawing/2016/SVG/main" r:embed="rId4"/>
                </a:ext>
              </a:extLst>
            </a:blip>
            <a:stretch>
              <a:fillRect r="-2467" b="-131153"/>
            </a:stretch>
          </a:blipFill>
        </p:spPr>
        <p:txBody>
          <a:bodyPr/>
          <a:lstStyle/>
          <a:p>
            <a:endParaRPr lang="en-US"/>
          </a:p>
        </p:txBody>
      </p:sp>
      <p:sp>
        <p:nvSpPr>
          <p:cNvPr id="5" name="TextBox 5"/>
          <p:cNvSpPr txBox="1"/>
          <p:nvPr/>
        </p:nvSpPr>
        <p:spPr>
          <a:xfrm>
            <a:off x="2688414" y="2121892"/>
            <a:ext cx="5998385" cy="1476756"/>
          </a:xfrm>
          <a:prstGeom prst="rect">
            <a:avLst/>
          </a:prstGeom>
        </p:spPr>
        <p:txBody>
          <a:bodyPr wrap="square" lIns="0" tIns="0" rIns="0" bIns="0" rtlCol="0" anchor="t">
            <a:spAutoFit/>
          </a:bodyPr>
          <a:lstStyle/>
          <a:p>
            <a:pPr algn="ctr">
              <a:lnSpc>
                <a:spcPts val="10556"/>
              </a:lnSpc>
            </a:pPr>
            <a:r>
              <a:rPr lang="en-US" sz="11112" dirty="0">
                <a:solidFill>
                  <a:srgbClr val="953735"/>
                </a:solidFill>
                <a:latin typeface="#9Slide05 VL Fadilla"/>
              </a:rPr>
              <a:t>Tia </a:t>
            </a:r>
            <a:r>
              <a:rPr lang="en-US" sz="11112" dirty="0" err="1">
                <a:solidFill>
                  <a:srgbClr val="953735"/>
                </a:solidFill>
                <a:latin typeface="#9Slide05 VL Fadilla"/>
              </a:rPr>
              <a:t>chớp</a:t>
            </a:r>
            <a:endParaRPr lang="en-US" sz="11112" dirty="0">
              <a:solidFill>
                <a:srgbClr val="953735"/>
              </a:solidFill>
              <a:latin typeface="#9Slide05 VL Fadilla"/>
            </a:endParaRPr>
          </a:p>
        </p:txBody>
      </p:sp>
      <p:sp>
        <p:nvSpPr>
          <p:cNvPr id="6" name="Freeform 6"/>
          <p:cNvSpPr/>
          <p:nvPr/>
        </p:nvSpPr>
        <p:spPr>
          <a:xfrm>
            <a:off x="196532" y="3672742"/>
            <a:ext cx="10666864" cy="5585558"/>
          </a:xfrm>
          <a:custGeom>
            <a:avLst/>
            <a:gdLst/>
            <a:ahLst/>
            <a:cxnLst/>
            <a:rect l="l" t="t" r="r" b="b"/>
            <a:pathLst>
              <a:path w="10666864" h="5585558">
                <a:moveTo>
                  <a:pt x="0" y="0"/>
                </a:moveTo>
                <a:lnTo>
                  <a:pt x="10666864" y="0"/>
                </a:lnTo>
                <a:lnTo>
                  <a:pt x="10666864" y="5585558"/>
                </a:lnTo>
                <a:lnTo>
                  <a:pt x="0" y="55855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196532" y="393477"/>
            <a:ext cx="11125128" cy="1137096"/>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3. KHÁM PHÁ VĂN BẢN</a:t>
            </a:r>
          </a:p>
        </p:txBody>
      </p:sp>
      <p:sp>
        <p:nvSpPr>
          <p:cNvPr id="8" name="TextBox 8"/>
          <p:cNvSpPr txBox="1"/>
          <p:nvPr/>
        </p:nvSpPr>
        <p:spPr>
          <a:xfrm>
            <a:off x="1351835" y="4629814"/>
            <a:ext cx="8577259" cy="2609492"/>
          </a:xfrm>
          <a:prstGeom prst="rect">
            <a:avLst/>
          </a:prstGeom>
        </p:spPr>
        <p:txBody>
          <a:bodyPr lIns="0" tIns="0" rIns="0" bIns="0" rtlCol="0" anchor="t">
            <a:spAutoFit/>
          </a:bodyPr>
          <a:lstStyle/>
          <a:p>
            <a:pPr marL="888876" lvl="1" indent="-444438" algn="just">
              <a:lnSpc>
                <a:spcPts val="7081"/>
              </a:lnSpc>
              <a:buFont typeface="Arial"/>
              <a:buChar char="•"/>
            </a:pPr>
            <a:r>
              <a:rPr lang="en-US" sz="4117">
                <a:solidFill>
                  <a:srgbClr val="532324"/>
                </a:solidFill>
                <a:latin typeface="Roboto Condensed"/>
              </a:rPr>
              <a:t>Suy nghĩ các câu hỏi sau và lựa chọn đáp án đúng nhất.</a:t>
            </a:r>
          </a:p>
          <a:p>
            <a:pPr marL="888876" lvl="1" indent="-444438" algn="just">
              <a:lnSpc>
                <a:spcPts val="7081"/>
              </a:lnSpc>
              <a:buFont typeface="Arial"/>
              <a:buChar char="•"/>
            </a:pPr>
            <a:r>
              <a:rPr lang="en-US" sz="4117">
                <a:solidFill>
                  <a:srgbClr val="532324"/>
                </a:solidFill>
                <a:latin typeface="Roboto Condensed"/>
              </a:rPr>
              <a:t>HS thực hiện cá nhân (trả lời miệng)</a:t>
            </a: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flipH="1">
            <a:off x="12033136" y="1080821"/>
            <a:ext cx="6582080" cy="9884790"/>
          </a:xfrm>
          <a:custGeom>
            <a:avLst/>
            <a:gdLst/>
            <a:ahLst/>
            <a:cxnLst/>
            <a:rect l="l" t="t" r="r" b="b"/>
            <a:pathLst>
              <a:path w="6582080" h="9884790">
                <a:moveTo>
                  <a:pt x="6582080" y="0"/>
                </a:moveTo>
                <a:lnTo>
                  <a:pt x="0" y="0"/>
                </a:lnTo>
                <a:lnTo>
                  <a:pt x="0" y="9884790"/>
                </a:lnTo>
                <a:lnTo>
                  <a:pt x="6582080" y="9884790"/>
                </a:lnTo>
                <a:lnTo>
                  <a:pt x="6582080" y="0"/>
                </a:lnTo>
                <a:close/>
              </a:path>
            </a:pathLst>
          </a:custGeom>
          <a:blipFill>
            <a:blip r:embed="rId2"/>
            <a:stretch>
              <a:fillRect/>
            </a:stretch>
          </a:blipFill>
        </p:spPr>
        <p:txBody>
          <a:bodyPr/>
          <a:lstStyle/>
          <a:p>
            <a:endParaRPr lang="en-US"/>
          </a:p>
        </p:txBody>
      </p:sp>
      <p:sp>
        <p:nvSpPr>
          <p:cNvPr id="3" name="Freeform 3"/>
          <p:cNvSpPr/>
          <p:nvPr/>
        </p:nvSpPr>
        <p:spPr>
          <a:xfrm>
            <a:off x="-766878" y="9145745"/>
            <a:ext cx="19821757" cy="3766134"/>
          </a:xfrm>
          <a:custGeom>
            <a:avLst/>
            <a:gdLst/>
            <a:ahLst/>
            <a:cxnLst/>
            <a:rect l="l" t="t" r="r" b="b"/>
            <a:pathLst>
              <a:path w="19821757" h="3766134">
                <a:moveTo>
                  <a:pt x="0" y="0"/>
                </a:moveTo>
                <a:lnTo>
                  <a:pt x="19821756" y="0"/>
                </a:lnTo>
                <a:lnTo>
                  <a:pt x="19821756" y="3766134"/>
                </a:lnTo>
                <a:lnTo>
                  <a:pt x="0" y="3766134"/>
                </a:lnTo>
                <a:lnTo>
                  <a:pt x="0" y="0"/>
                </a:lnTo>
                <a:close/>
              </a:path>
            </a:pathLst>
          </a:custGeom>
          <a:blipFill>
            <a:blip r:embed="rId3"/>
            <a:stretch>
              <a:fillRect/>
            </a:stretch>
          </a:blipFill>
        </p:spPr>
        <p:txBody>
          <a:bodyPr/>
          <a:lstStyle/>
          <a:p>
            <a:endParaRPr lang="en-US"/>
          </a:p>
        </p:txBody>
      </p:sp>
      <p:sp>
        <p:nvSpPr>
          <p:cNvPr id="4" name="Freeform 4"/>
          <p:cNvSpPr/>
          <p:nvPr/>
        </p:nvSpPr>
        <p:spPr>
          <a:xfrm>
            <a:off x="14434065" y="211226"/>
            <a:ext cx="890110" cy="1117718"/>
          </a:xfrm>
          <a:custGeom>
            <a:avLst/>
            <a:gdLst/>
            <a:ahLst/>
            <a:cxnLst/>
            <a:rect l="l" t="t" r="r" b="b"/>
            <a:pathLst>
              <a:path w="890110" h="1117718">
                <a:moveTo>
                  <a:pt x="0" y="0"/>
                </a:moveTo>
                <a:lnTo>
                  <a:pt x="890111" y="0"/>
                </a:lnTo>
                <a:lnTo>
                  <a:pt x="890111" y="1117719"/>
                </a:lnTo>
                <a:lnTo>
                  <a:pt x="0" y="1117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1337229" y="1903607"/>
            <a:ext cx="655752" cy="823433"/>
          </a:xfrm>
          <a:custGeom>
            <a:avLst/>
            <a:gdLst/>
            <a:ahLst/>
            <a:cxnLst/>
            <a:rect l="l" t="t" r="r" b="b"/>
            <a:pathLst>
              <a:path w="655752" h="823433">
                <a:moveTo>
                  <a:pt x="0" y="0"/>
                </a:moveTo>
                <a:lnTo>
                  <a:pt x="655753" y="0"/>
                </a:lnTo>
                <a:lnTo>
                  <a:pt x="655753" y="823433"/>
                </a:lnTo>
                <a:lnTo>
                  <a:pt x="0" y="823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flipH="1">
            <a:off x="6088083" y="456862"/>
            <a:ext cx="655752" cy="823433"/>
          </a:xfrm>
          <a:custGeom>
            <a:avLst/>
            <a:gdLst/>
            <a:ahLst/>
            <a:cxnLst/>
            <a:rect l="l" t="t" r="r" b="b"/>
            <a:pathLst>
              <a:path w="655752" h="823433">
                <a:moveTo>
                  <a:pt x="655752" y="0"/>
                </a:moveTo>
                <a:lnTo>
                  <a:pt x="0" y="0"/>
                </a:lnTo>
                <a:lnTo>
                  <a:pt x="0" y="823433"/>
                </a:lnTo>
                <a:lnTo>
                  <a:pt x="655752" y="823433"/>
                </a:lnTo>
                <a:lnTo>
                  <a:pt x="65575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1212939" y="6920824"/>
            <a:ext cx="11207036" cy="1412388"/>
            <a:chOff x="0" y="0"/>
            <a:chExt cx="2951647" cy="371987"/>
          </a:xfrm>
        </p:grpSpPr>
        <p:sp>
          <p:nvSpPr>
            <p:cNvPr id="8" name="Freeform 8"/>
            <p:cNvSpPr/>
            <p:nvPr/>
          </p:nvSpPr>
          <p:spPr>
            <a:xfrm>
              <a:off x="0" y="0"/>
              <a:ext cx="2951647" cy="371987"/>
            </a:xfrm>
            <a:custGeom>
              <a:avLst/>
              <a:gdLst/>
              <a:ahLst/>
              <a:cxnLst/>
              <a:rect l="l" t="t" r="r" b="b"/>
              <a:pathLst>
                <a:path w="2951647" h="371987">
                  <a:moveTo>
                    <a:pt x="35231" y="0"/>
                  </a:moveTo>
                  <a:lnTo>
                    <a:pt x="2916416" y="0"/>
                  </a:lnTo>
                  <a:cubicBezTo>
                    <a:pt x="2935874" y="0"/>
                    <a:pt x="2951647" y="15774"/>
                    <a:pt x="2951647" y="35231"/>
                  </a:cubicBezTo>
                  <a:lnTo>
                    <a:pt x="2951647" y="336756"/>
                  </a:lnTo>
                  <a:cubicBezTo>
                    <a:pt x="2951647" y="356213"/>
                    <a:pt x="2935874" y="371987"/>
                    <a:pt x="2916416" y="371987"/>
                  </a:cubicBezTo>
                  <a:lnTo>
                    <a:pt x="35231" y="371987"/>
                  </a:lnTo>
                  <a:cubicBezTo>
                    <a:pt x="15774" y="371987"/>
                    <a:pt x="0" y="356213"/>
                    <a:pt x="0" y="336756"/>
                  </a:cubicBezTo>
                  <a:lnTo>
                    <a:pt x="0" y="35231"/>
                  </a:lnTo>
                  <a:cubicBezTo>
                    <a:pt x="0" y="15774"/>
                    <a:pt x="15774" y="0"/>
                    <a:pt x="35231" y="0"/>
                  </a:cubicBezTo>
                  <a:close/>
                </a:path>
              </a:pathLst>
            </a:custGeom>
            <a:solidFill>
              <a:srgbClr val="F4BE93"/>
            </a:solidFill>
            <a:ln w="19050">
              <a:solidFill>
                <a:srgbClr val="4F3022"/>
              </a:solidFill>
            </a:ln>
          </p:spPr>
          <p:txBody>
            <a:bodyPr/>
            <a:lstStyle/>
            <a:p>
              <a:endParaRPr lang="en-US"/>
            </a:p>
          </p:txBody>
        </p:sp>
        <p:sp>
          <p:nvSpPr>
            <p:cNvPr id="9" name="TextBox 9"/>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0" name="Group 10"/>
          <p:cNvGrpSpPr/>
          <p:nvPr/>
        </p:nvGrpSpPr>
        <p:grpSpPr>
          <a:xfrm>
            <a:off x="1212939" y="6920824"/>
            <a:ext cx="1457674" cy="1412388"/>
            <a:chOff x="0" y="0"/>
            <a:chExt cx="383914" cy="371987"/>
          </a:xfrm>
        </p:grpSpPr>
        <p:sp>
          <p:nvSpPr>
            <p:cNvPr id="11" name="Freeform 11"/>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12" name="TextBox 12"/>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3" name="Group 13"/>
          <p:cNvGrpSpPr/>
          <p:nvPr/>
        </p:nvGrpSpPr>
        <p:grpSpPr>
          <a:xfrm>
            <a:off x="1212939" y="3679022"/>
            <a:ext cx="11207036" cy="1412388"/>
            <a:chOff x="0" y="0"/>
            <a:chExt cx="2951647" cy="371987"/>
          </a:xfrm>
        </p:grpSpPr>
        <p:sp>
          <p:nvSpPr>
            <p:cNvPr id="14" name="Freeform 14"/>
            <p:cNvSpPr/>
            <p:nvPr/>
          </p:nvSpPr>
          <p:spPr>
            <a:xfrm>
              <a:off x="0" y="0"/>
              <a:ext cx="2951647" cy="371987"/>
            </a:xfrm>
            <a:custGeom>
              <a:avLst/>
              <a:gdLst/>
              <a:ahLst/>
              <a:cxnLst/>
              <a:rect l="l" t="t" r="r" b="b"/>
              <a:pathLst>
                <a:path w="2951647" h="371987">
                  <a:moveTo>
                    <a:pt x="35231" y="0"/>
                  </a:moveTo>
                  <a:lnTo>
                    <a:pt x="2916416" y="0"/>
                  </a:lnTo>
                  <a:cubicBezTo>
                    <a:pt x="2935874" y="0"/>
                    <a:pt x="2951647" y="15774"/>
                    <a:pt x="2951647" y="35231"/>
                  </a:cubicBezTo>
                  <a:lnTo>
                    <a:pt x="2951647" y="336756"/>
                  </a:lnTo>
                  <a:cubicBezTo>
                    <a:pt x="2951647" y="356213"/>
                    <a:pt x="2935874" y="371987"/>
                    <a:pt x="2916416" y="371987"/>
                  </a:cubicBezTo>
                  <a:lnTo>
                    <a:pt x="35231" y="371987"/>
                  </a:lnTo>
                  <a:cubicBezTo>
                    <a:pt x="15774" y="371987"/>
                    <a:pt x="0" y="356213"/>
                    <a:pt x="0" y="336756"/>
                  </a:cubicBezTo>
                  <a:lnTo>
                    <a:pt x="0" y="35231"/>
                  </a:lnTo>
                  <a:cubicBezTo>
                    <a:pt x="0" y="15774"/>
                    <a:pt x="15774" y="0"/>
                    <a:pt x="35231" y="0"/>
                  </a:cubicBezTo>
                  <a:close/>
                </a:path>
              </a:pathLst>
            </a:custGeom>
            <a:solidFill>
              <a:srgbClr val="F4BE93"/>
            </a:solidFill>
            <a:ln w="19050">
              <a:solidFill>
                <a:srgbClr val="4F3022"/>
              </a:solidFill>
            </a:ln>
          </p:spPr>
          <p:txBody>
            <a:bodyPr/>
            <a:lstStyle/>
            <a:p>
              <a:endParaRPr lang="en-US"/>
            </a:p>
          </p:txBody>
        </p:sp>
        <p:sp>
          <p:nvSpPr>
            <p:cNvPr id="15" name="TextBox 15"/>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6" name="Group 16"/>
          <p:cNvGrpSpPr/>
          <p:nvPr/>
        </p:nvGrpSpPr>
        <p:grpSpPr>
          <a:xfrm>
            <a:off x="1212939" y="5317023"/>
            <a:ext cx="11207036" cy="1412388"/>
            <a:chOff x="0" y="0"/>
            <a:chExt cx="2951647" cy="371987"/>
          </a:xfrm>
        </p:grpSpPr>
        <p:sp>
          <p:nvSpPr>
            <p:cNvPr id="17" name="Freeform 17"/>
            <p:cNvSpPr/>
            <p:nvPr/>
          </p:nvSpPr>
          <p:spPr>
            <a:xfrm>
              <a:off x="0" y="0"/>
              <a:ext cx="2951647" cy="371987"/>
            </a:xfrm>
            <a:custGeom>
              <a:avLst/>
              <a:gdLst/>
              <a:ahLst/>
              <a:cxnLst/>
              <a:rect l="l" t="t" r="r" b="b"/>
              <a:pathLst>
                <a:path w="2951647" h="371987">
                  <a:moveTo>
                    <a:pt x="35231" y="0"/>
                  </a:moveTo>
                  <a:lnTo>
                    <a:pt x="2916416" y="0"/>
                  </a:lnTo>
                  <a:cubicBezTo>
                    <a:pt x="2935874" y="0"/>
                    <a:pt x="2951647" y="15774"/>
                    <a:pt x="2951647" y="35231"/>
                  </a:cubicBezTo>
                  <a:lnTo>
                    <a:pt x="2951647" y="336756"/>
                  </a:lnTo>
                  <a:cubicBezTo>
                    <a:pt x="2951647" y="356213"/>
                    <a:pt x="2935874" y="371987"/>
                    <a:pt x="2916416" y="371987"/>
                  </a:cubicBezTo>
                  <a:lnTo>
                    <a:pt x="35231" y="371987"/>
                  </a:lnTo>
                  <a:cubicBezTo>
                    <a:pt x="15774" y="371987"/>
                    <a:pt x="0" y="356213"/>
                    <a:pt x="0" y="336756"/>
                  </a:cubicBezTo>
                  <a:lnTo>
                    <a:pt x="0" y="35231"/>
                  </a:lnTo>
                  <a:cubicBezTo>
                    <a:pt x="0" y="15774"/>
                    <a:pt x="15774" y="0"/>
                    <a:pt x="35231" y="0"/>
                  </a:cubicBezTo>
                  <a:close/>
                </a:path>
              </a:pathLst>
            </a:custGeom>
            <a:solidFill>
              <a:srgbClr val="F4BE93"/>
            </a:solidFill>
            <a:ln w="19050">
              <a:solidFill>
                <a:srgbClr val="4F3022"/>
              </a:solidFill>
            </a:ln>
          </p:spPr>
          <p:txBody>
            <a:bodyPr/>
            <a:lstStyle/>
            <a:p>
              <a:endParaRPr lang="en-US"/>
            </a:p>
          </p:txBody>
        </p:sp>
        <p:sp>
          <p:nvSpPr>
            <p:cNvPr id="18" name="TextBox 18"/>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9" name="Group 19"/>
          <p:cNvGrpSpPr/>
          <p:nvPr/>
        </p:nvGrpSpPr>
        <p:grpSpPr>
          <a:xfrm>
            <a:off x="1212939" y="5317023"/>
            <a:ext cx="1457674" cy="1412388"/>
            <a:chOff x="0" y="0"/>
            <a:chExt cx="383914" cy="371987"/>
          </a:xfrm>
        </p:grpSpPr>
        <p:sp>
          <p:nvSpPr>
            <p:cNvPr id="20" name="Freeform 20"/>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2" name="Group 22"/>
          <p:cNvGrpSpPr/>
          <p:nvPr/>
        </p:nvGrpSpPr>
        <p:grpSpPr>
          <a:xfrm>
            <a:off x="1212939" y="8523712"/>
            <a:ext cx="11207036" cy="1412388"/>
            <a:chOff x="0" y="0"/>
            <a:chExt cx="2951647" cy="371987"/>
          </a:xfrm>
        </p:grpSpPr>
        <p:sp>
          <p:nvSpPr>
            <p:cNvPr id="23" name="Freeform 23"/>
            <p:cNvSpPr/>
            <p:nvPr/>
          </p:nvSpPr>
          <p:spPr>
            <a:xfrm>
              <a:off x="0" y="0"/>
              <a:ext cx="2951647" cy="371987"/>
            </a:xfrm>
            <a:custGeom>
              <a:avLst/>
              <a:gdLst/>
              <a:ahLst/>
              <a:cxnLst/>
              <a:rect l="l" t="t" r="r" b="b"/>
              <a:pathLst>
                <a:path w="2951647" h="371987">
                  <a:moveTo>
                    <a:pt x="35231" y="0"/>
                  </a:moveTo>
                  <a:lnTo>
                    <a:pt x="2916416" y="0"/>
                  </a:lnTo>
                  <a:cubicBezTo>
                    <a:pt x="2935874" y="0"/>
                    <a:pt x="2951647" y="15774"/>
                    <a:pt x="2951647" y="35231"/>
                  </a:cubicBezTo>
                  <a:lnTo>
                    <a:pt x="2951647" y="336756"/>
                  </a:lnTo>
                  <a:cubicBezTo>
                    <a:pt x="2951647" y="356213"/>
                    <a:pt x="2935874" y="371987"/>
                    <a:pt x="2916416" y="371987"/>
                  </a:cubicBezTo>
                  <a:lnTo>
                    <a:pt x="35231" y="371987"/>
                  </a:lnTo>
                  <a:cubicBezTo>
                    <a:pt x="15774" y="371987"/>
                    <a:pt x="0" y="356213"/>
                    <a:pt x="0" y="336756"/>
                  </a:cubicBezTo>
                  <a:lnTo>
                    <a:pt x="0" y="35231"/>
                  </a:lnTo>
                  <a:cubicBezTo>
                    <a:pt x="0" y="15774"/>
                    <a:pt x="15774" y="0"/>
                    <a:pt x="35231" y="0"/>
                  </a:cubicBezTo>
                  <a:close/>
                </a:path>
              </a:pathLst>
            </a:custGeom>
            <a:solidFill>
              <a:srgbClr val="F4BE93"/>
            </a:solidFill>
            <a:ln w="19050">
              <a:solidFill>
                <a:srgbClr val="4F3022"/>
              </a:solidFill>
            </a:ln>
          </p:spPr>
          <p:txBody>
            <a:bodyPr/>
            <a:lstStyle/>
            <a:p>
              <a:endParaRPr lang="en-US"/>
            </a:p>
          </p:txBody>
        </p:sp>
        <p:sp>
          <p:nvSpPr>
            <p:cNvPr id="24" name="TextBox 2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5" name="Group 25"/>
          <p:cNvGrpSpPr/>
          <p:nvPr/>
        </p:nvGrpSpPr>
        <p:grpSpPr>
          <a:xfrm>
            <a:off x="1212939" y="8523712"/>
            <a:ext cx="1457674" cy="1412388"/>
            <a:chOff x="0" y="0"/>
            <a:chExt cx="383914" cy="371987"/>
          </a:xfrm>
        </p:grpSpPr>
        <p:sp>
          <p:nvSpPr>
            <p:cNvPr id="26" name="Freeform 26"/>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7" name="TextBox 27"/>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8" name="Group 28"/>
          <p:cNvGrpSpPr/>
          <p:nvPr/>
        </p:nvGrpSpPr>
        <p:grpSpPr>
          <a:xfrm>
            <a:off x="1212939" y="3714135"/>
            <a:ext cx="1457674" cy="1412388"/>
            <a:chOff x="0" y="0"/>
            <a:chExt cx="383914" cy="371987"/>
          </a:xfrm>
        </p:grpSpPr>
        <p:sp>
          <p:nvSpPr>
            <p:cNvPr id="29" name="Freeform 29"/>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30" name="TextBox 30"/>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31" name="Group 31"/>
          <p:cNvGrpSpPr/>
          <p:nvPr/>
        </p:nvGrpSpPr>
        <p:grpSpPr>
          <a:xfrm>
            <a:off x="1028700" y="936051"/>
            <a:ext cx="14709667" cy="2049061"/>
            <a:chOff x="0" y="0"/>
            <a:chExt cx="3874151" cy="539670"/>
          </a:xfrm>
        </p:grpSpPr>
        <p:sp>
          <p:nvSpPr>
            <p:cNvPr id="32" name="Freeform 32"/>
            <p:cNvSpPr/>
            <p:nvPr/>
          </p:nvSpPr>
          <p:spPr>
            <a:xfrm>
              <a:off x="0" y="0"/>
              <a:ext cx="3874151" cy="539670"/>
            </a:xfrm>
            <a:custGeom>
              <a:avLst/>
              <a:gdLst/>
              <a:ahLst/>
              <a:cxnLst/>
              <a:rect l="l" t="t" r="r" b="b"/>
              <a:pathLst>
                <a:path w="3874151" h="539670">
                  <a:moveTo>
                    <a:pt x="26842" y="0"/>
                  </a:moveTo>
                  <a:lnTo>
                    <a:pt x="3847309" y="0"/>
                  </a:lnTo>
                  <a:cubicBezTo>
                    <a:pt x="3854428" y="0"/>
                    <a:pt x="3861255" y="2828"/>
                    <a:pt x="3866289" y="7862"/>
                  </a:cubicBezTo>
                  <a:cubicBezTo>
                    <a:pt x="3871323" y="12896"/>
                    <a:pt x="3874151" y="19723"/>
                    <a:pt x="3874151" y="26842"/>
                  </a:cubicBezTo>
                  <a:lnTo>
                    <a:pt x="3874151" y="512828"/>
                  </a:lnTo>
                  <a:cubicBezTo>
                    <a:pt x="3874151" y="519947"/>
                    <a:pt x="3871323" y="526775"/>
                    <a:pt x="3866289" y="531809"/>
                  </a:cubicBezTo>
                  <a:cubicBezTo>
                    <a:pt x="3861255" y="536843"/>
                    <a:pt x="3854428" y="539670"/>
                    <a:pt x="3847309" y="539670"/>
                  </a:cubicBezTo>
                  <a:lnTo>
                    <a:pt x="26842" y="539670"/>
                  </a:lnTo>
                  <a:cubicBezTo>
                    <a:pt x="19723" y="539670"/>
                    <a:pt x="12896" y="536843"/>
                    <a:pt x="7862" y="531809"/>
                  </a:cubicBezTo>
                  <a:cubicBezTo>
                    <a:pt x="2828" y="526775"/>
                    <a:pt x="0" y="519947"/>
                    <a:pt x="0" y="512828"/>
                  </a:cubicBezTo>
                  <a:lnTo>
                    <a:pt x="0" y="26842"/>
                  </a:lnTo>
                  <a:cubicBezTo>
                    <a:pt x="0" y="19723"/>
                    <a:pt x="2828" y="12896"/>
                    <a:pt x="7862" y="7862"/>
                  </a:cubicBezTo>
                  <a:cubicBezTo>
                    <a:pt x="12896" y="2828"/>
                    <a:pt x="19723" y="0"/>
                    <a:pt x="26842" y="0"/>
                  </a:cubicBezTo>
                  <a:close/>
                </a:path>
              </a:pathLst>
            </a:custGeom>
            <a:solidFill>
              <a:srgbClr val="FADA99"/>
            </a:solidFill>
          </p:spPr>
          <p:txBody>
            <a:bodyPr/>
            <a:lstStyle/>
            <a:p>
              <a:endParaRPr lang="en-US"/>
            </a:p>
          </p:txBody>
        </p:sp>
        <p:sp>
          <p:nvSpPr>
            <p:cNvPr id="33" name="TextBox 33"/>
            <p:cNvSpPr txBox="1"/>
            <p:nvPr/>
          </p:nvSpPr>
          <p:spPr>
            <a:xfrm>
              <a:off x="0" y="-28575"/>
              <a:ext cx="812800" cy="841375"/>
            </a:xfrm>
            <a:prstGeom prst="rect">
              <a:avLst/>
            </a:prstGeom>
          </p:spPr>
          <p:txBody>
            <a:bodyPr lIns="50800" tIns="50800" rIns="50800" bIns="50800" rtlCol="0" anchor="ctr"/>
            <a:lstStyle/>
            <a:p>
              <a:pPr>
                <a:lnSpc>
                  <a:spcPts val="2241"/>
                </a:lnSpc>
              </a:pPr>
              <a:endParaRPr/>
            </a:p>
          </p:txBody>
        </p:sp>
      </p:grpSp>
      <p:pic>
        <p:nvPicPr>
          <p:cNvPr id="34" name="Picture 34"/>
          <p:cNvPicPr>
            <a:picLocks noChangeAspect="1"/>
          </p:cNvPicPr>
          <p:nvPr/>
        </p:nvPicPr>
        <p:blipFill>
          <a:blip r:embed="rId6"/>
          <a:srcRect/>
          <a:stretch>
            <a:fillRect/>
          </a:stretch>
        </p:blipFill>
        <p:spPr>
          <a:xfrm>
            <a:off x="1521100" y="4807183"/>
            <a:ext cx="1687007" cy="1560481"/>
          </a:xfrm>
          <a:prstGeom prst="rect">
            <a:avLst/>
          </a:prstGeom>
        </p:spPr>
      </p:pic>
      <p:sp>
        <p:nvSpPr>
          <p:cNvPr id="35" name="TextBox 35"/>
          <p:cNvSpPr txBox="1"/>
          <p:nvPr/>
        </p:nvSpPr>
        <p:spPr>
          <a:xfrm>
            <a:off x="1212939" y="7169088"/>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C</a:t>
            </a:r>
          </a:p>
        </p:txBody>
      </p:sp>
      <p:sp>
        <p:nvSpPr>
          <p:cNvPr id="36" name="TextBox 36"/>
          <p:cNvSpPr txBox="1"/>
          <p:nvPr/>
        </p:nvSpPr>
        <p:spPr>
          <a:xfrm>
            <a:off x="1212939" y="5542110"/>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dirty="0">
                <a:solidFill>
                  <a:srgbClr val="FFDED1"/>
                </a:solidFill>
                <a:latin typeface="DG Jory Bold"/>
              </a:rPr>
              <a:t>B</a:t>
            </a:r>
          </a:p>
        </p:txBody>
      </p:sp>
      <p:sp>
        <p:nvSpPr>
          <p:cNvPr id="37" name="TextBox 37"/>
          <p:cNvSpPr txBox="1"/>
          <p:nvPr/>
        </p:nvSpPr>
        <p:spPr>
          <a:xfrm>
            <a:off x="1212939" y="8771975"/>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D</a:t>
            </a:r>
          </a:p>
        </p:txBody>
      </p:sp>
      <p:sp>
        <p:nvSpPr>
          <p:cNvPr id="38" name="TextBox 38"/>
          <p:cNvSpPr txBox="1"/>
          <p:nvPr/>
        </p:nvSpPr>
        <p:spPr>
          <a:xfrm>
            <a:off x="2819719" y="8693376"/>
            <a:ext cx="8225590"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Sức mạnh của tinh thần đoàn kết</a:t>
            </a:r>
          </a:p>
        </p:txBody>
      </p:sp>
      <p:sp>
        <p:nvSpPr>
          <p:cNvPr id="39" name="TextBox 39"/>
          <p:cNvSpPr txBox="1"/>
          <p:nvPr/>
        </p:nvSpPr>
        <p:spPr>
          <a:xfrm>
            <a:off x="1212939" y="3915133"/>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A</a:t>
            </a:r>
          </a:p>
        </p:txBody>
      </p:sp>
      <p:sp>
        <p:nvSpPr>
          <p:cNvPr id="40" name="TextBox 40"/>
          <p:cNvSpPr txBox="1"/>
          <p:nvPr/>
        </p:nvSpPr>
        <p:spPr>
          <a:xfrm>
            <a:off x="2819719" y="3929602"/>
            <a:ext cx="8845387"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Tinh thần tương thân tương ái của dân tộc</a:t>
            </a:r>
          </a:p>
        </p:txBody>
      </p:sp>
      <p:sp>
        <p:nvSpPr>
          <p:cNvPr id="41" name="TextBox 41"/>
          <p:cNvSpPr txBox="1"/>
          <p:nvPr/>
        </p:nvSpPr>
        <p:spPr>
          <a:xfrm>
            <a:off x="2819719" y="5533348"/>
            <a:ext cx="8626407"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Tinh thần yêu nước của nhân dân ta </a:t>
            </a:r>
          </a:p>
        </p:txBody>
      </p:sp>
      <p:sp>
        <p:nvSpPr>
          <p:cNvPr id="42" name="TextBox 42"/>
          <p:cNvSpPr txBox="1"/>
          <p:nvPr/>
        </p:nvSpPr>
        <p:spPr>
          <a:xfrm>
            <a:off x="2819719" y="7171405"/>
            <a:ext cx="9802844"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Truyền thống uống nước nhớ nguồn của dân tộc </a:t>
            </a:r>
          </a:p>
        </p:txBody>
      </p:sp>
      <p:sp>
        <p:nvSpPr>
          <p:cNvPr id="43" name="TextBox 43"/>
          <p:cNvSpPr txBox="1"/>
          <p:nvPr/>
        </p:nvSpPr>
        <p:spPr>
          <a:xfrm>
            <a:off x="1460588" y="1088219"/>
            <a:ext cx="14212764" cy="1562101"/>
          </a:xfrm>
          <a:prstGeom prst="rect">
            <a:avLst/>
          </a:prstGeom>
        </p:spPr>
        <p:txBody>
          <a:bodyPr lIns="0" tIns="0" rIns="0" bIns="0" rtlCol="0" anchor="t">
            <a:spAutoFit/>
          </a:bodyPr>
          <a:lstStyle/>
          <a:p>
            <a:pPr algn="ctr">
              <a:lnSpc>
                <a:spcPts val="6299"/>
              </a:lnSpc>
            </a:pPr>
            <a:r>
              <a:rPr lang="en-US" sz="4499">
                <a:solidFill>
                  <a:srgbClr val="724E39"/>
                </a:solidFill>
                <a:latin typeface="Roboto Condensed Bold"/>
              </a:rPr>
              <a:t>Câu 1: Văn bản </a:t>
            </a:r>
            <a:r>
              <a:rPr lang="en-US" sz="4499">
                <a:solidFill>
                  <a:srgbClr val="724E39"/>
                </a:solidFill>
                <a:latin typeface="Roboto Condensed Bold Italics"/>
              </a:rPr>
              <a:t>Tinh thần yêu nước của nhân dân ta</a:t>
            </a:r>
            <a:r>
              <a:rPr lang="en-US" sz="4499">
                <a:solidFill>
                  <a:srgbClr val="724E39"/>
                </a:solidFill>
                <a:latin typeface="Roboto Condensed Bold"/>
              </a:rPr>
              <a:t> </a:t>
            </a:r>
          </a:p>
          <a:p>
            <a:pPr algn="ctr">
              <a:lnSpc>
                <a:spcPts val="6299"/>
              </a:lnSpc>
            </a:pPr>
            <a:r>
              <a:rPr lang="en-US" sz="4499">
                <a:solidFill>
                  <a:srgbClr val="724E39"/>
                </a:solidFill>
                <a:latin typeface="Roboto Condensed Bold"/>
              </a:rPr>
              <a:t>viết về vấn đề gì?</a:t>
            </a:r>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766878" y="9145745"/>
            <a:ext cx="19821757" cy="3766134"/>
          </a:xfrm>
          <a:custGeom>
            <a:avLst/>
            <a:gdLst/>
            <a:ahLst/>
            <a:cxnLst/>
            <a:rect l="l" t="t" r="r" b="b"/>
            <a:pathLst>
              <a:path w="19821757" h="3766134">
                <a:moveTo>
                  <a:pt x="0" y="0"/>
                </a:moveTo>
                <a:lnTo>
                  <a:pt x="19821756" y="0"/>
                </a:lnTo>
                <a:lnTo>
                  <a:pt x="19821756" y="3766134"/>
                </a:lnTo>
                <a:lnTo>
                  <a:pt x="0" y="3766134"/>
                </a:lnTo>
                <a:lnTo>
                  <a:pt x="0" y="0"/>
                </a:lnTo>
                <a:close/>
              </a:path>
            </a:pathLst>
          </a:custGeom>
          <a:blipFill>
            <a:blip r:embed="rId2"/>
            <a:stretch>
              <a:fillRect/>
            </a:stretch>
          </a:blipFill>
        </p:spPr>
        <p:txBody>
          <a:bodyPr/>
          <a:lstStyle/>
          <a:p>
            <a:endParaRPr lang="en-US"/>
          </a:p>
        </p:txBody>
      </p:sp>
      <p:sp>
        <p:nvSpPr>
          <p:cNvPr id="3" name="Freeform 3"/>
          <p:cNvSpPr/>
          <p:nvPr/>
        </p:nvSpPr>
        <p:spPr>
          <a:xfrm>
            <a:off x="14434065" y="211226"/>
            <a:ext cx="890110" cy="1117718"/>
          </a:xfrm>
          <a:custGeom>
            <a:avLst/>
            <a:gdLst/>
            <a:ahLst/>
            <a:cxnLst/>
            <a:rect l="l" t="t" r="r" b="b"/>
            <a:pathLst>
              <a:path w="890110" h="1117718">
                <a:moveTo>
                  <a:pt x="0" y="0"/>
                </a:moveTo>
                <a:lnTo>
                  <a:pt x="890111" y="0"/>
                </a:lnTo>
                <a:lnTo>
                  <a:pt x="890111" y="1117719"/>
                </a:lnTo>
                <a:lnTo>
                  <a:pt x="0" y="11177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1337229" y="1903607"/>
            <a:ext cx="655752" cy="823433"/>
          </a:xfrm>
          <a:custGeom>
            <a:avLst/>
            <a:gdLst/>
            <a:ahLst/>
            <a:cxnLst/>
            <a:rect l="l" t="t" r="r" b="b"/>
            <a:pathLst>
              <a:path w="655752" h="823433">
                <a:moveTo>
                  <a:pt x="0" y="0"/>
                </a:moveTo>
                <a:lnTo>
                  <a:pt x="655753" y="0"/>
                </a:lnTo>
                <a:lnTo>
                  <a:pt x="655753" y="823433"/>
                </a:lnTo>
                <a:lnTo>
                  <a:pt x="0" y="8234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H="1">
            <a:off x="6088083" y="456862"/>
            <a:ext cx="655752" cy="823433"/>
          </a:xfrm>
          <a:custGeom>
            <a:avLst/>
            <a:gdLst/>
            <a:ahLst/>
            <a:cxnLst/>
            <a:rect l="l" t="t" r="r" b="b"/>
            <a:pathLst>
              <a:path w="655752" h="823433">
                <a:moveTo>
                  <a:pt x="655752" y="0"/>
                </a:moveTo>
                <a:lnTo>
                  <a:pt x="0" y="0"/>
                </a:lnTo>
                <a:lnTo>
                  <a:pt x="0" y="823433"/>
                </a:lnTo>
                <a:lnTo>
                  <a:pt x="655752" y="823433"/>
                </a:lnTo>
                <a:lnTo>
                  <a:pt x="65575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212939" y="6920824"/>
            <a:ext cx="10384257" cy="1412388"/>
            <a:chOff x="0" y="0"/>
            <a:chExt cx="2734948" cy="371987"/>
          </a:xfrm>
        </p:grpSpPr>
        <p:sp>
          <p:nvSpPr>
            <p:cNvPr id="7" name="Freeform 7"/>
            <p:cNvSpPr/>
            <p:nvPr/>
          </p:nvSpPr>
          <p:spPr>
            <a:xfrm>
              <a:off x="0" y="0"/>
              <a:ext cx="2734948" cy="371987"/>
            </a:xfrm>
            <a:custGeom>
              <a:avLst/>
              <a:gdLst/>
              <a:ahLst/>
              <a:cxnLst/>
              <a:rect l="l" t="t" r="r" b="b"/>
              <a:pathLst>
                <a:path w="2734948" h="371987">
                  <a:moveTo>
                    <a:pt x="38023" y="0"/>
                  </a:moveTo>
                  <a:lnTo>
                    <a:pt x="2696926" y="0"/>
                  </a:lnTo>
                  <a:cubicBezTo>
                    <a:pt x="2717925" y="0"/>
                    <a:pt x="2734948" y="17023"/>
                    <a:pt x="2734948" y="38023"/>
                  </a:cubicBezTo>
                  <a:lnTo>
                    <a:pt x="2734948" y="333964"/>
                  </a:lnTo>
                  <a:cubicBezTo>
                    <a:pt x="2734948" y="354964"/>
                    <a:pt x="2717925" y="371987"/>
                    <a:pt x="2696926" y="371987"/>
                  </a:cubicBezTo>
                  <a:lnTo>
                    <a:pt x="38023" y="371987"/>
                  </a:lnTo>
                  <a:cubicBezTo>
                    <a:pt x="17023" y="371987"/>
                    <a:pt x="0" y="354964"/>
                    <a:pt x="0" y="333964"/>
                  </a:cubicBezTo>
                  <a:lnTo>
                    <a:pt x="0" y="38023"/>
                  </a:lnTo>
                  <a:cubicBezTo>
                    <a:pt x="0" y="17023"/>
                    <a:pt x="17023" y="0"/>
                    <a:pt x="38023" y="0"/>
                  </a:cubicBezTo>
                  <a:close/>
                </a:path>
              </a:pathLst>
            </a:custGeom>
            <a:solidFill>
              <a:srgbClr val="F4BE93"/>
            </a:solidFill>
            <a:ln w="19050">
              <a:solidFill>
                <a:srgbClr val="4F3022"/>
              </a:solidFill>
            </a:ln>
          </p:spPr>
          <p:txBody>
            <a:bodyPr/>
            <a:lstStyle/>
            <a:p>
              <a:endParaRPr lang="en-US"/>
            </a:p>
          </p:txBody>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9" name="Group 9"/>
          <p:cNvGrpSpPr/>
          <p:nvPr/>
        </p:nvGrpSpPr>
        <p:grpSpPr>
          <a:xfrm>
            <a:off x="1212939" y="6920824"/>
            <a:ext cx="1457674" cy="1412388"/>
            <a:chOff x="0" y="0"/>
            <a:chExt cx="383914" cy="371987"/>
          </a:xfrm>
        </p:grpSpPr>
        <p:sp>
          <p:nvSpPr>
            <p:cNvPr id="10" name="Freeform 10"/>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2" name="Group 12"/>
          <p:cNvGrpSpPr/>
          <p:nvPr/>
        </p:nvGrpSpPr>
        <p:grpSpPr>
          <a:xfrm>
            <a:off x="1212939" y="3679022"/>
            <a:ext cx="10384257" cy="1412388"/>
            <a:chOff x="0" y="0"/>
            <a:chExt cx="2734948" cy="371987"/>
          </a:xfrm>
        </p:grpSpPr>
        <p:sp>
          <p:nvSpPr>
            <p:cNvPr id="13" name="Freeform 13"/>
            <p:cNvSpPr/>
            <p:nvPr/>
          </p:nvSpPr>
          <p:spPr>
            <a:xfrm>
              <a:off x="0" y="0"/>
              <a:ext cx="2734948" cy="371987"/>
            </a:xfrm>
            <a:custGeom>
              <a:avLst/>
              <a:gdLst/>
              <a:ahLst/>
              <a:cxnLst/>
              <a:rect l="l" t="t" r="r" b="b"/>
              <a:pathLst>
                <a:path w="2734948" h="371987">
                  <a:moveTo>
                    <a:pt x="38023" y="0"/>
                  </a:moveTo>
                  <a:lnTo>
                    <a:pt x="2696926" y="0"/>
                  </a:lnTo>
                  <a:cubicBezTo>
                    <a:pt x="2717925" y="0"/>
                    <a:pt x="2734948" y="17023"/>
                    <a:pt x="2734948" y="38023"/>
                  </a:cubicBezTo>
                  <a:lnTo>
                    <a:pt x="2734948" y="333964"/>
                  </a:lnTo>
                  <a:cubicBezTo>
                    <a:pt x="2734948" y="354964"/>
                    <a:pt x="2717925" y="371987"/>
                    <a:pt x="2696926" y="371987"/>
                  </a:cubicBezTo>
                  <a:lnTo>
                    <a:pt x="38023" y="371987"/>
                  </a:lnTo>
                  <a:cubicBezTo>
                    <a:pt x="17023" y="371987"/>
                    <a:pt x="0" y="354964"/>
                    <a:pt x="0" y="333964"/>
                  </a:cubicBezTo>
                  <a:lnTo>
                    <a:pt x="0" y="38023"/>
                  </a:lnTo>
                  <a:cubicBezTo>
                    <a:pt x="0" y="17023"/>
                    <a:pt x="17023" y="0"/>
                    <a:pt x="38023" y="0"/>
                  </a:cubicBezTo>
                  <a:close/>
                </a:path>
              </a:pathLst>
            </a:custGeom>
            <a:solidFill>
              <a:srgbClr val="F4BE93"/>
            </a:solidFill>
            <a:ln w="19050">
              <a:solidFill>
                <a:srgbClr val="3C1B1F"/>
              </a:solidFill>
            </a:ln>
          </p:spPr>
          <p:txBody>
            <a:bodyPr/>
            <a:lstStyle/>
            <a:p>
              <a:endParaRPr lang="en-US"/>
            </a:p>
          </p:txBody>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5" name="Group 15"/>
          <p:cNvGrpSpPr/>
          <p:nvPr/>
        </p:nvGrpSpPr>
        <p:grpSpPr>
          <a:xfrm>
            <a:off x="1212939" y="5317023"/>
            <a:ext cx="10384257" cy="1412388"/>
            <a:chOff x="0" y="0"/>
            <a:chExt cx="2734948" cy="371987"/>
          </a:xfrm>
        </p:grpSpPr>
        <p:sp>
          <p:nvSpPr>
            <p:cNvPr id="16" name="Freeform 16"/>
            <p:cNvSpPr/>
            <p:nvPr/>
          </p:nvSpPr>
          <p:spPr>
            <a:xfrm>
              <a:off x="0" y="0"/>
              <a:ext cx="2734948" cy="371987"/>
            </a:xfrm>
            <a:custGeom>
              <a:avLst/>
              <a:gdLst/>
              <a:ahLst/>
              <a:cxnLst/>
              <a:rect l="l" t="t" r="r" b="b"/>
              <a:pathLst>
                <a:path w="2734948" h="371987">
                  <a:moveTo>
                    <a:pt x="38023" y="0"/>
                  </a:moveTo>
                  <a:lnTo>
                    <a:pt x="2696926" y="0"/>
                  </a:lnTo>
                  <a:cubicBezTo>
                    <a:pt x="2717925" y="0"/>
                    <a:pt x="2734948" y="17023"/>
                    <a:pt x="2734948" y="38023"/>
                  </a:cubicBezTo>
                  <a:lnTo>
                    <a:pt x="2734948" y="333964"/>
                  </a:lnTo>
                  <a:cubicBezTo>
                    <a:pt x="2734948" y="354964"/>
                    <a:pt x="2717925" y="371987"/>
                    <a:pt x="2696926" y="371987"/>
                  </a:cubicBezTo>
                  <a:lnTo>
                    <a:pt x="38023" y="371987"/>
                  </a:lnTo>
                  <a:cubicBezTo>
                    <a:pt x="17023" y="371987"/>
                    <a:pt x="0" y="354964"/>
                    <a:pt x="0" y="333964"/>
                  </a:cubicBezTo>
                  <a:lnTo>
                    <a:pt x="0" y="38023"/>
                  </a:lnTo>
                  <a:cubicBezTo>
                    <a:pt x="0" y="17023"/>
                    <a:pt x="17023" y="0"/>
                    <a:pt x="38023" y="0"/>
                  </a:cubicBezTo>
                  <a:close/>
                </a:path>
              </a:pathLst>
            </a:custGeom>
            <a:solidFill>
              <a:srgbClr val="F4BE93"/>
            </a:solidFill>
            <a:ln w="19050">
              <a:solidFill>
                <a:srgbClr val="4F3022"/>
              </a:solidFill>
            </a:ln>
          </p:spPr>
          <p:txBody>
            <a:bodyPr/>
            <a:lstStyle/>
            <a:p>
              <a:endParaRPr lang="en-US"/>
            </a:p>
          </p:txBody>
        </p:sp>
        <p:sp>
          <p:nvSpPr>
            <p:cNvPr id="17" name="TextBox 17"/>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8" name="Group 18"/>
          <p:cNvGrpSpPr/>
          <p:nvPr/>
        </p:nvGrpSpPr>
        <p:grpSpPr>
          <a:xfrm>
            <a:off x="1212939" y="5317023"/>
            <a:ext cx="1457674" cy="1412388"/>
            <a:chOff x="0" y="0"/>
            <a:chExt cx="383914" cy="371987"/>
          </a:xfrm>
        </p:grpSpPr>
        <p:sp>
          <p:nvSpPr>
            <p:cNvPr id="19" name="Freeform 19"/>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0" name="TextBox 20"/>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1" name="Group 21"/>
          <p:cNvGrpSpPr/>
          <p:nvPr/>
        </p:nvGrpSpPr>
        <p:grpSpPr>
          <a:xfrm>
            <a:off x="1212939" y="3714135"/>
            <a:ext cx="1457674" cy="1412388"/>
            <a:chOff x="0" y="0"/>
            <a:chExt cx="383914" cy="371987"/>
          </a:xfrm>
        </p:grpSpPr>
        <p:sp>
          <p:nvSpPr>
            <p:cNvPr id="22" name="Freeform 22"/>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3" name="TextBox 23"/>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4" name="Group 24"/>
          <p:cNvGrpSpPr/>
          <p:nvPr/>
        </p:nvGrpSpPr>
        <p:grpSpPr>
          <a:xfrm>
            <a:off x="1028700" y="770086"/>
            <a:ext cx="14709667" cy="2032061"/>
            <a:chOff x="0" y="0"/>
            <a:chExt cx="3874151" cy="535193"/>
          </a:xfrm>
        </p:grpSpPr>
        <p:sp>
          <p:nvSpPr>
            <p:cNvPr id="25" name="Freeform 25"/>
            <p:cNvSpPr/>
            <p:nvPr/>
          </p:nvSpPr>
          <p:spPr>
            <a:xfrm>
              <a:off x="0" y="0"/>
              <a:ext cx="3874151" cy="535193"/>
            </a:xfrm>
            <a:custGeom>
              <a:avLst/>
              <a:gdLst/>
              <a:ahLst/>
              <a:cxnLst/>
              <a:rect l="l" t="t" r="r" b="b"/>
              <a:pathLst>
                <a:path w="3874151" h="535193">
                  <a:moveTo>
                    <a:pt x="26842" y="0"/>
                  </a:moveTo>
                  <a:lnTo>
                    <a:pt x="3847309" y="0"/>
                  </a:lnTo>
                  <a:cubicBezTo>
                    <a:pt x="3854428" y="0"/>
                    <a:pt x="3861255" y="2828"/>
                    <a:pt x="3866289" y="7862"/>
                  </a:cubicBezTo>
                  <a:cubicBezTo>
                    <a:pt x="3871323" y="12896"/>
                    <a:pt x="3874151" y="19723"/>
                    <a:pt x="3874151" y="26842"/>
                  </a:cubicBezTo>
                  <a:lnTo>
                    <a:pt x="3874151" y="508351"/>
                  </a:lnTo>
                  <a:cubicBezTo>
                    <a:pt x="3874151" y="515470"/>
                    <a:pt x="3871323" y="522297"/>
                    <a:pt x="3866289" y="527331"/>
                  </a:cubicBezTo>
                  <a:cubicBezTo>
                    <a:pt x="3861255" y="532365"/>
                    <a:pt x="3854428" y="535193"/>
                    <a:pt x="3847309" y="535193"/>
                  </a:cubicBezTo>
                  <a:lnTo>
                    <a:pt x="26842" y="535193"/>
                  </a:lnTo>
                  <a:cubicBezTo>
                    <a:pt x="19723" y="535193"/>
                    <a:pt x="12896" y="532365"/>
                    <a:pt x="7862" y="527331"/>
                  </a:cubicBezTo>
                  <a:cubicBezTo>
                    <a:pt x="2828" y="522297"/>
                    <a:pt x="0" y="515470"/>
                    <a:pt x="0" y="508351"/>
                  </a:cubicBezTo>
                  <a:lnTo>
                    <a:pt x="0" y="26842"/>
                  </a:lnTo>
                  <a:cubicBezTo>
                    <a:pt x="0" y="19723"/>
                    <a:pt x="2828" y="12896"/>
                    <a:pt x="7862" y="7862"/>
                  </a:cubicBezTo>
                  <a:cubicBezTo>
                    <a:pt x="12896" y="2828"/>
                    <a:pt x="19723" y="0"/>
                    <a:pt x="26842" y="0"/>
                  </a:cubicBezTo>
                  <a:close/>
                </a:path>
              </a:pathLst>
            </a:custGeom>
            <a:solidFill>
              <a:srgbClr val="FADA99"/>
            </a:solidFill>
          </p:spPr>
          <p:txBody>
            <a:bodyPr/>
            <a:lstStyle/>
            <a:p>
              <a:endParaRPr lang="en-US"/>
            </a:p>
          </p:txBody>
        </p:sp>
        <p:sp>
          <p:nvSpPr>
            <p:cNvPr id="26" name="TextBox 26"/>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pic>
        <p:nvPicPr>
          <p:cNvPr id="27" name="Picture 27"/>
          <p:cNvPicPr>
            <a:picLocks noChangeAspect="1"/>
          </p:cNvPicPr>
          <p:nvPr/>
        </p:nvPicPr>
        <p:blipFill>
          <a:blip r:embed="rId5"/>
          <a:srcRect/>
          <a:stretch>
            <a:fillRect/>
          </a:stretch>
        </p:blipFill>
        <p:spPr>
          <a:xfrm>
            <a:off x="1625368" y="3224679"/>
            <a:ext cx="1687007" cy="1560481"/>
          </a:xfrm>
          <a:prstGeom prst="rect">
            <a:avLst/>
          </a:prstGeom>
        </p:spPr>
      </p:pic>
      <p:sp>
        <p:nvSpPr>
          <p:cNvPr id="28" name="TextBox 28"/>
          <p:cNvSpPr txBox="1"/>
          <p:nvPr/>
        </p:nvSpPr>
        <p:spPr>
          <a:xfrm>
            <a:off x="1212939" y="7169088"/>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C</a:t>
            </a:r>
          </a:p>
        </p:txBody>
      </p:sp>
      <p:sp>
        <p:nvSpPr>
          <p:cNvPr id="29" name="TextBox 29"/>
          <p:cNvSpPr txBox="1"/>
          <p:nvPr/>
        </p:nvSpPr>
        <p:spPr>
          <a:xfrm>
            <a:off x="1212939" y="5542110"/>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B</a:t>
            </a:r>
          </a:p>
        </p:txBody>
      </p:sp>
      <p:sp>
        <p:nvSpPr>
          <p:cNvPr id="30" name="TextBox 30"/>
          <p:cNvSpPr txBox="1"/>
          <p:nvPr/>
        </p:nvSpPr>
        <p:spPr>
          <a:xfrm>
            <a:off x="1212939" y="3915133"/>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A</a:t>
            </a:r>
          </a:p>
        </p:txBody>
      </p:sp>
      <p:sp>
        <p:nvSpPr>
          <p:cNvPr id="31" name="TextBox 31"/>
          <p:cNvSpPr txBox="1"/>
          <p:nvPr/>
        </p:nvSpPr>
        <p:spPr>
          <a:xfrm>
            <a:off x="3147595" y="3903660"/>
            <a:ext cx="7576028"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Câu 1</a:t>
            </a:r>
          </a:p>
        </p:txBody>
      </p:sp>
      <p:sp>
        <p:nvSpPr>
          <p:cNvPr id="32" name="TextBox 32"/>
          <p:cNvSpPr txBox="1"/>
          <p:nvPr/>
        </p:nvSpPr>
        <p:spPr>
          <a:xfrm>
            <a:off x="3038698" y="5504010"/>
            <a:ext cx="7251247"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Câu 2</a:t>
            </a:r>
          </a:p>
        </p:txBody>
      </p:sp>
      <p:sp>
        <p:nvSpPr>
          <p:cNvPr id="33" name="TextBox 33"/>
          <p:cNvSpPr txBox="1"/>
          <p:nvPr/>
        </p:nvSpPr>
        <p:spPr>
          <a:xfrm>
            <a:off x="3038698" y="7210676"/>
            <a:ext cx="8766892"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Câu 3 </a:t>
            </a:r>
          </a:p>
        </p:txBody>
      </p:sp>
      <p:sp>
        <p:nvSpPr>
          <p:cNvPr id="34" name="TextBox 34"/>
          <p:cNvSpPr txBox="1"/>
          <p:nvPr/>
        </p:nvSpPr>
        <p:spPr>
          <a:xfrm>
            <a:off x="1525603" y="897115"/>
            <a:ext cx="14212764" cy="1762127"/>
          </a:xfrm>
          <a:prstGeom prst="rect">
            <a:avLst/>
          </a:prstGeom>
        </p:spPr>
        <p:txBody>
          <a:bodyPr lIns="0" tIns="0" rIns="0" bIns="0" rtlCol="0" anchor="t">
            <a:spAutoFit/>
          </a:bodyPr>
          <a:lstStyle/>
          <a:p>
            <a:pPr algn="ctr">
              <a:lnSpc>
                <a:spcPts val="7199"/>
              </a:lnSpc>
            </a:pPr>
            <a:r>
              <a:rPr lang="en-US" sz="4499">
                <a:solidFill>
                  <a:srgbClr val="724E39"/>
                </a:solidFill>
                <a:latin typeface="Roboto Condensed Bold"/>
              </a:rPr>
              <a:t>Câu 2. Câu văn nào ở đoạn 1 khái quát được nội dung vấn đề </a:t>
            </a:r>
          </a:p>
          <a:p>
            <a:pPr algn="ctr">
              <a:lnSpc>
                <a:spcPts val="7199"/>
              </a:lnSpc>
            </a:pPr>
            <a:r>
              <a:rPr lang="en-US" sz="4499">
                <a:solidFill>
                  <a:srgbClr val="724E39"/>
                </a:solidFill>
                <a:latin typeface="Roboto Condensed Bold"/>
              </a:rPr>
              <a:t>nghị luận trong văn bản?</a:t>
            </a:r>
          </a:p>
        </p:txBody>
      </p:sp>
      <p:sp>
        <p:nvSpPr>
          <p:cNvPr id="35" name="Freeform 35"/>
          <p:cNvSpPr/>
          <p:nvPr/>
        </p:nvSpPr>
        <p:spPr>
          <a:xfrm flipH="1">
            <a:off x="11679353" y="1078090"/>
            <a:ext cx="6625983" cy="9950722"/>
          </a:xfrm>
          <a:custGeom>
            <a:avLst/>
            <a:gdLst/>
            <a:ahLst/>
            <a:cxnLst/>
            <a:rect l="l" t="t" r="r" b="b"/>
            <a:pathLst>
              <a:path w="6625983" h="9950722">
                <a:moveTo>
                  <a:pt x="6625983" y="0"/>
                </a:moveTo>
                <a:lnTo>
                  <a:pt x="0" y="0"/>
                </a:lnTo>
                <a:lnTo>
                  <a:pt x="0" y="9950722"/>
                </a:lnTo>
                <a:lnTo>
                  <a:pt x="6625983" y="9950722"/>
                </a:lnTo>
                <a:lnTo>
                  <a:pt x="6625983" y="0"/>
                </a:lnTo>
                <a:close/>
              </a:path>
            </a:pathLst>
          </a:custGeom>
          <a:blipFill>
            <a:blip r:embed="rId6"/>
            <a:stretch>
              <a:fillRect/>
            </a:stretch>
          </a:blipFill>
        </p:spPr>
        <p:txBody>
          <a:bodyPr/>
          <a:lstStyle/>
          <a:p>
            <a:endParaRPr lang="en-US"/>
          </a:p>
        </p:txBody>
      </p:sp>
      <p:sp>
        <p:nvSpPr>
          <p:cNvPr id="36" name="Freeform 36"/>
          <p:cNvSpPr/>
          <p:nvPr/>
        </p:nvSpPr>
        <p:spPr>
          <a:xfrm>
            <a:off x="14189083" y="3303712"/>
            <a:ext cx="803261" cy="750620"/>
          </a:xfrm>
          <a:custGeom>
            <a:avLst/>
            <a:gdLst/>
            <a:ahLst/>
            <a:cxnLst/>
            <a:rect l="l" t="t" r="r" b="b"/>
            <a:pathLst>
              <a:path w="803261" h="750620">
                <a:moveTo>
                  <a:pt x="0" y="0"/>
                </a:moveTo>
                <a:lnTo>
                  <a:pt x="803261" y="0"/>
                </a:lnTo>
                <a:lnTo>
                  <a:pt x="803261" y="750619"/>
                </a:lnTo>
                <a:lnTo>
                  <a:pt x="0" y="750619"/>
                </a:lnTo>
                <a:lnTo>
                  <a:pt x="0" y="0"/>
                </a:lnTo>
                <a:close/>
              </a:path>
            </a:pathLst>
          </a:custGeom>
          <a:blipFill>
            <a:blip r:embed="rId7"/>
            <a:stretch>
              <a:fillRect r="-4929"/>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766878" y="9145745"/>
            <a:ext cx="19821757" cy="3766134"/>
          </a:xfrm>
          <a:custGeom>
            <a:avLst/>
            <a:gdLst/>
            <a:ahLst/>
            <a:cxnLst/>
            <a:rect l="l" t="t" r="r" b="b"/>
            <a:pathLst>
              <a:path w="19821757" h="3766134">
                <a:moveTo>
                  <a:pt x="0" y="0"/>
                </a:moveTo>
                <a:lnTo>
                  <a:pt x="19821756" y="0"/>
                </a:lnTo>
                <a:lnTo>
                  <a:pt x="19821756" y="3766134"/>
                </a:lnTo>
                <a:lnTo>
                  <a:pt x="0" y="3766134"/>
                </a:lnTo>
                <a:lnTo>
                  <a:pt x="0" y="0"/>
                </a:lnTo>
                <a:close/>
              </a:path>
            </a:pathLst>
          </a:custGeom>
          <a:blipFill>
            <a:blip r:embed="rId2"/>
            <a:stretch>
              <a:fillRect/>
            </a:stretch>
          </a:blipFill>
        </p:spPr>
        <p:txBody>
          <a:bodyPr/>
          <a:lstStyle/>
          <a:p>
            <a:endParaRPr lang="en-US"/>
          </a:p>
        </p:txBody>
      </p:sp>
      <p:sp>
        <p:nvSpPr>
          <p:cNvPr id="3" name="Freeform 3"/>
          <p:cNvSpPr/>
          <p:nvPr/>
        </p:nvSpPr>
        <p:spPr>
          <a:xfrm>
            <a:off x="14434065" y="211226"/>
            <a:ext cx="890110" cy="1117718"/>
          </a:xfrm>
          <a:custGeom>
            <a:avLst/>
            <a:gdLst/>
            <a:ahLst/>
            <a:cxnLst/>
            <a:rect l="l" t="t" r="r" b="b"/>
            <a:pathLst>
              <a:path w="890110" h="1117718">
                <a:moveTo>
                  <a:pt x="0" y="0"/>
                </a:moveTo>
                <a:lnTo>
                  <a:pt x="890111" y="0"/>
                </a:lnTo>
                <a:lnTo>
                  <a:pt x="890111" y="1117719"/>
                </a:lnTo>
                <a:lnTo>
                  <a:pt x="0" y="11177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1337229" y="1903607"/>
            <a:ext cx="655752" cy="823433"/>
          </a:xfrm>
          <a:custGeom>
            <a:avLst/>
            <a:gdLst/>
            <a:ahLst/>
            <a:cxnLst/>
            <a:rect l="l" t="t" r="r" b="b"/>
            <a:pathLst>
              <a:path w="655752" h="823433">
                <a:moveTo>
                  <a:pt x="0" y="0"/>
                </a:moveTo>
                <a:lnTo>
                  <a:pt x="655753" y="0"/>
                </a:lnTo>
                <a:lnTo>
                  <a:pt x="655753" y="823433"/>
                </a:lnTo>
                <a:lnTo>
                  <a:pt x="0" y="8234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H="1">
            <a:off x="6088083" y="456862"/>
            <a:ext cx="655752" cy="823433"/>
          </a:xfrm>
          <a:custGeom>
            <a:avLst/>
            <a:gdLst/>
            <a:ahLst/>
            <a:cxnLst/>
            <a:rect l="l" t="t" r="r" b="b"/>
            <a:pathLst>
              <a:path w="655752" h="823433">
                <a:moveTo>
                  <a:pt x="655752" y="0"/>
                </a:moveTo>
                <a:lnTo>
                  <a:pt x="0" y="0"/>
                </a:lnTo>
                <a:lnTo>
                  <a:pt x="0" y="823433"/>
                </a:lnTo>
                <a:lnTo>
                  <a:pt x="655752" y="823433"/>
                </a:lnTo>
                <a:lnTo>
                  <a:pt x="65575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228694" y="6558874"/>
            <a:ext cx="11705033" cy="1412388"/>
            <a:chOff x="0" y="0"/>
            <a:chExt cx="3082807" cy="371987"/>
          </a:xfrm>
        </p:grpSpPr>
        <p:sp>
          <p:nvSpPr>
            <p:cNvPr id="7" name="Freeform 7"/>
            <p:cNvSpPr/>
            <p:nvPr/>
          </p:nvSpPr>
          <p:spPr>
            <a:xfrm>
              <a:off x="0" y="0"/>
              <a:ext cx="3082807" cy="371987"/>
            </a:xfrm>
            <a:custGeom>
              <a:avLst/>
              <a:gdLst/>
              <a:ahLst/>
              <a:cxnLst/>
              <a:rect l="l" t="t" r="r" b="b"/>
              <a:pathLst>
                <a:path w="3082807" h="371987">
                  <a:moveTo>
                    <a:pt x="33732" y="0"/>
                  </a:moveTo>
                  <a:lnTo>
                    <a:pt x="3049075" y="0"/>
                  </a:lnTo>
                  <a:cubicBezTo>
                    <a:pt x="3058021" y="0"/>
                    <a:pt x="3066601" y="3554"/>
                    <a:pt x="3072927" y="9880"/>
                  </a:cubicBezTo>
                  <a:cubicBezTo>
                    <a:pt x="3079253" y="16206"/>
                    <a:pt x="3082807" y="24786"/>
                    <a:pt x="3082807" y="33732"/>
                  </a:cubicBezTo>
                  <a:lnTo>
                    <a:pt x="3082807" y="338255"/>
                  </a:lnTo>
                  <a:cubicBezTo>
                    <a:pt x="3082807" y="356884"/>
                    <a:pt x="3067705" y="371987"/>
                    <a:pt x="3049075" y="371987"/>
                  </a:cubicBezTo>
                  <a:lnTo>
                    <a:pt x="33732" y="371987"/>
                  </a:lnTo>
                  <a:cubicBezTo>
                    <a:pt x="24786" y="371987"/>
                    <a:pt x="16206" y="368433"/>
                    <a:pt x="9880" y="362107"/>
                  </a:cubicBezTo>
                  <a:cubicBezTo>
                    <a:pt x="3554" y="355781"/>
                    <a:pt x="0" y="347201"/>
                    <a:pt x="0" y="338255"/>
                  </a:cubicBezTo>
                  <a:lnTo>
                    <a:pt x="0" y="33732"/>
                  </a:lnTo>
                  <a:cubicBezTo>
                    <a:pt x="0" y="24786"/>
                    <a:pt x="3554" y="16206"/>
                    <a:pt x="9880" y="9880"/>
                  </a:cubicBezTo>
                  <a:cubicBezTo>
                    <a:pt x="16206" y="3554"/>
                    <a:pt x="24786" y="0"/>
                    <a:pt x="33732" y="0"/>
                  </a:cubicBezTo>
                  <a:close/>
                </a:path>
              </a:pathLst>
            </a:custGeom>
            <a:solidFill>
              <a:srgbClr val="F4BE93"/>
            </a:solidFill>
            <a:ln w="19050">
              <a:solidFill>
                <a:srgbClr val="000000"/>
              </a:solidFill>
            </a:ln>
          </p:spPr>
          <p:txBody>
            <a:bodyPr/>
            <a:lstStyle/>
            <a:p>
              <a:endParaRPr lang="en-US"/>
            </a:p>
          </p:txBody>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9" name="Group 9"/>
          <p:cNvGrpSpPr/>
          <p:nvPr/>
        </p:nvGrpSpPr>
        <p:grpSpPr>
          <a:xfrm>
            <a:off x="1228694" y="6558874"/>
            <a:ext cx="1457674" cy="1412388"/>
            <a:chOff x="0" y="0"/>
            <a:chExt cx="383914" cy="371987"/>
          </a:xfrm>
        </p:grpSpPr>
        <p:sp>
          <p:nvSpPr>
            <p:cNvPr id="10" name="Freeform 10"/>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2" name="Group 12"/>
          <p:cNvGrpSpPr/>
          <p:nvPr/>
        </p:nvGrpSpPr>
        <p:grpSpPr>
          <a:xfrm>
            <a:off x="1328996" y="2922242"/>
            <a:ext cx="11769989" cy="1412388"/>
            <a:chOff x="0" y="0"/>
            <a:chExt cx="3099915" cy="371987"/>
          </a:xfrm>
        </p:grpSpPr>
        <p:sp>
          <p:nvSpPr>
            <p:cNvPr id="13" name="Freeform 13"/>
            <p:cNvSpPr/>
            <p:nvPr/>
          </p:nvSpPr>
          <p:spPr>
            <a:xfrm>
              <a:off x="0" y="0"/>
              <a:ext cx="3099915" cy="371987"/>
            </a:xfrm>
            <a:custGeom>
              <a:avLst/>
              <a:gdLst/>
              <a:ahLst/>
              <a:cxnLst/>
              <a:rect l="l" t="t" r="r" b="b"/>
              <a:pathLst>
                <a:path w="3099915" h="371987">
                  <a:moveTo>
                    <a:pt x="33546" y="0"/>
                  </a:moveTo>
                  <a:lnTo>
                    <a:pt x="3066369" y="0"/>
                  </a:lnTo>
                  <a:cubicBezTo>
                    <a:pt x="3084896" y="0"/>
                    <a:pt x="3099915" y="15019"/>
                    <a:pt x="3099915" y="33546"/>
                  </a:cubicBezTo>
                  <a:lnTo>
                    <a:pt x="3099915" y="338441"/>
                  </a:lnTo>
                  <a:cubicBezTo>
                    <a:pt x="3099915" y="356968"/>
                    <a:pt x="3084896" y="371987"/>
                    <a:pt x="3066369" y="371987"/>
                  </a:cubicBezTo>
                  <a:lnTo>
                    <a:pt x="33546" y="371987"/>
                  </a:lnTo>
                  <a:cubicBezTo>
                    <a:pt x="15019" y="371987"/>
                    <a:pt x="0" y="356968"/>
                    <a:pt x="0" y="338441"/>
                  </a:cubicBezTo>
                  <a:lnTo>
                    <a:pt x="0" y="33546"/>
                  </a:lnTo>
                  <a:cubicBezTo>
                    <a:pt x="0" y="15019"/>
                    <a:pt x="15019" y="0"/>
                    <a:pt x="33546" y="0"/>
                  </a:cubicBezTo>
                  <a:close/>
                </a:path>
              </a:pathLst>
            </a:custGeom>
            <a:solidFill>
              <a:srgbClr val="F4BE93"/>
            </a:solidFill>
            <a:ln w="19050">
              <a:solidFill>
                <a:srgbClr val="000000"/>
              </a:solidFill>
            </a:ln>
          </p:spPr>
          <p:txBody>
            <a:bodyPr/>
            <a:lstStyle/>
            <a:p>
              <a:endParaRPr lang="en-US"/>
            </a:p>
          </p:txBody>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5" name="Group 15"/>
          <p:cNvGrpSpPr/>
          <p:nvPr/>
        </p:nvGrpSpPr>
        <p:grpSpPr>
          <a:xfrm>
            <a:off x="1212939" y="4775012"/>
            <a:ext cx="11886047" cy="1412388"/>
            <a:chOff x="0" y="0"/>
            <a:chExt cx="3130481" cy="371987"/>
          </a:xfrm>
        </p:grpSpPr>
        <p:sp>
          <p:nvSpPr>
            <p:cNvPr id="16" name="Freeform 16"/>
            <p:cNvSpPr/>
            <p:nvPr/>
          </p:nvSpPr>
          <p:spPr>
            <a:xfrm>
              <a:off x="0" y="0"/>
              <a:ext cx="3130481" cy="371987"/>
            </a:xfrm>
            <a:custGeom>
              <a:avLst/>
              <a:gdLst/>
              <a:ahLst/>
              <a:cxnLst/>
              <a:rect l="l" t="t" r="r" b="b"/>
              <a:pathLst>
                <a:path w="3130481" h="371987">
                  <a:moveTo>
                    <a:pt x="33219" y="0"/>
                  </a:moveTo>
                  <a:lnTo>
                    <a:pt x="3097263" y="0"/>
                  </a:lnTo>
                  <a:cubicBezTo>
                    <a:pt x="3115609" y="0"/>
                    <a:pt x="3130481" y="14872"/>
                    <a:pt x="3130481" y="33219"/>
                  </a:cubicBezTo>
                  <a:lnTo>
                    <a:pt x="3130481" y="338768"/>
                  </a:lnTo>
                  <a:cubicBezTo>
                    <a:pt x="3130481" y="357114"/>
                    <a:pt x="3115609" y="371987"/>
                    <a:pt x="3097263" y="371987"/>
                  </a:cubicBezTo>
                  <a:lnTo>
                    <a:pt x="33219" y="371987"/>
                  </a:lnTo>
                  <a:cubicBezTo>
                    <a:pt x="14872" y="371987"/>
                    <a:pt x="0" y="357114"/>
                    <a:pt x="0" y="338768"/>
                  </a:cubicBezTo>
                  <a:lnTo>
                    <a:pt x="0" y="33219"/>
                  </a:lnTo>
                  <a:cubicBezTo>
                    <a:pt x="0" y="14872"/>
                    <a:pt x="14872" y="0"/>
                    <a:pt x="33219" y="0"/>
                  </a:cubicBezTo>
                  <a:close/>
                </a:path>
              </a:pathLst>
            </a:custGeom>
            <a:solidFill>
              <a:srgbClr val="F4BE93"/>
            </a:solidFill>
            <a:ln w="19050">
              <a:solidFill>
                <a:srgbClr val="000000"/>
              </a:solidFill>
            </a:ln>
          </p:spPr>
          <p:txBody>
            <a:bodyPr/>
            <a:lstStyle/>
            <a:p>
              <a:endParaRPr lang="en-US"/>
            </a:p>
          </p:txBody>
        </p:sp>
        <p:sp>
          <p:nvSpPr>
            <p:cNvPr id="17" name="TextBox 17"/>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8" name="Group 18"/>
          <p:cNvGrpSpPr/>
          <p:nvPr/>
        </p:nvGrpSpPr>
        <p:grpSpPr>
          <a:xfrm>
            <a:off x="1228694" y="4748242"/>
            <a:ext cx="1457674" cy="1412388"/>
            <a:chOff x="0" y="0"/>
            <a:chExt cx="383914" cy="371987"/>
          </a:xfrm>
        </p:grpSpPr>
        <p:sp>
          <p:nvSpPr>
            <p:cNvPr id="19" name="Freeform 19"/>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0" name="TextBox 20"/>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1" name="Group 21"/>
          <p:cNvGrpSpPr/>
          <p:nvPr/>
        </p:nvGrpSpPr>
        <p:grpSpPr>
          <a:xfrm>
            <a:off x="1212939" y="8523712"/>
            <a:ext cx="11720789" cy="1412388"/>
            <a:chOff x="0" y="0"/>
            <a:chExt cx="3086957" cy="371987"/>
          </a:xfrm>
        </p:grpSpPr>
        <p:sp>
          <p:nvSpPr>
            <p:cNvPr id="22" name="Freeform 22"/>
            <p:cNvSpPr/>
            <p:nvPr/>
          </p:nvSpPr>
          <p:spPr>
            <a:xfrm>
              <a:off x="0" y="0"/>
              <a:ext cx="3086957" cy="371987"/>
            </a:xfrm>
            <a:custGeom>
              <a:avLst/>
              <a:gdLst/>
              <a:ahLst/>
              <a:cxnLst/>
              <a:rect l="l" t="t" r="r" b="b"/>
              <a:pathLst>
                <a:path w="3086957" h="371987">
                  <a:moveTo>
                    <a:pt x="33687" y="0"/>
                  </a:moveTo>
                  <a:lnTo>
                    <a:pt x="3053270" y="0"/>
                  </a:lnTo>
                  <a:cubicBezTo>
                    <a:pt x="3071875" y="0"/>
                    <a:pt x="3086957" y="15082"/>
                    <a:pt x="3086957" y="33687"/>
                  </a:cubicBezTo>
                  <a:lnTo>
                    <a:pt x="3086957" y="338300"/>
                  </a:lnTo>
                  <a:cubicBezTo>
                    <a:pt x="3086957" y="356905"/>
                    <a:pt x="3071875" y="371987"/>
                    <a:pt x="3053270" y="371987"/>
                  </a:cubicBezTo>
                  <a:lnTo>
                    <a:pt x="33687" y="371987"/>
                  </a:lnTo>
                  <a:cubicBezTo>
                    <a:pt x="15082" y="371987"/>
                    <a:pt x="0" y="356905"/>
                    <a:pt x="0" y="338300"/>
                  </a:cubicBezTo>
                  <a:lnTo>
                    <a:pt x="0" y="33687"/>
                  </a:lnTo>
                  <a:cubicBezTo>
                    <a:pt x="0" y="15082"/>
                    <a:pt x="15082" y="0"/>
                    <a:pt x="33687" y="0"/>
                  </a:cubicBezTo>
                  <a:close/>
                </a:path>
              </a:pathLst>
            </a:custGeom>
            <a:solidFill>
              <a:srgbClr val="F4BE93"/>
            </a:solidFill>
            <a:ln w="19050">
              <a:solidFill>
                <a:srgbClr val="000000"/>
              </a:solidFill>
            </a:ln>
          </p:spPr>
          <p:txBody>
            <a:bodyPr/>
            <a:lstStyle/>
            <a:p>
              <a:endParaRPr lang="en-US"/>
            </a:p>
          </p:txBody>
        </p:sp>
        <p:sp>
          <p:nvSpPr>
            <p:cNvPr id="23" name="TextBox 23"/>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4" name="Group 24"/>
          <p:cNvGrpSpPr/>
          <p:nvPr/>
        </p:nvGrpSpPr>
        <p:grpSpPr>
          <a:xfrm>
            <a:off x="1212939" y="8523712"/>
            <a:ext cx="1457674" cy="1412388"/>
            <a:chOff x="0" y="0"/>
            <a:chExt cx="383914" cy="371987"/>
          </a:xfrm>
        </p:grpSpPr>
        <p:sp>
          <p:nvSpPr>
            <p:cNvPr id="25" name="Freeform 25"/>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6" name="TextBox 26"/>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7" name="Group 27"/>
          <p:cNvGrpSpPr/>
          <p:nvPr/>
        </p:nvGrpSpPr>
        <p:grpSpPr>
          <a:xfrm>
            <a:off x="1328996" y="2957356"/>
            <a:ext cx="1457674" cy="1412388"/>
            <a:chOff x="0" y="0"/>
            <a:chExt cx="383914" cy="371987"/>
          </a:xfrm>
        </p:grpSpPr>
        <p:sp>
          <p:nvSpPr>
            <p:cNvPr id="28" name="Freeform 28"/>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9" name="TextBox 29"/>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30" name="Group 30"/>
          <p:cNvGrpSpPr/>
          <p:nvPr/>
        </p:nvGrpSpPr>
        <p:grpSpPr>
          <a:xfrm>
            <a:off x="757543" y="703722"/>
            <a:ext cx="14709667" cy="1542245"/>
            <a:chOff x="0" y="0"/>
            <a:chExt cx="3874151" cy="406188"/>
          </a:xfrm>
        </p:grpSpPr>
        <p:sp>
          <p:nvSpPr>
            <p:cNvPr id="31" name="Freeform 31"/>
            <p:cNvSpPr/>
            <p:nvPr/>
          </p:nvSpPr>
          <p:spPr>
            <a:xfrm>
              <a:off x="0" y="0"/>
              <a:ext cx="3874151" cy="406188"/>
            </a:xfrm>
            <a:custGeom>
              <a:avLst/>
              <a:gdLst/>
              <a:ahLst/>
              <a:cxnLst/>
              <a:rect l="l" t="t" r="r" b="b"/>
              <a:pathLst>
                <a:path w="3874151" h="406188">
                  <a:moveTo>
                    <a:pt x="26842" y="0"/>
                  </a:moveTo>
                  <a:lnTo>
                    <a:pt x="3847309" y="0"/>
                  </a:lnTo>
                  <a:cubicBezTo>
                    <a:pt x="3854428" y="0"/>
                    <a:pt x="3861255" y="2828"/>
                    <a:pt x="3866289" y="7862"/>
                  </a:cubicBezTo>
                  <a:cubicBezTo>
                    <a:pt x="3871323" y="12896"/>
                    <a:pt x="3874151" y="19723"/>
                    <a:pt x="3874151" y="26842"/>
                  </a:cubicBezTo>
                  <a:lnTo>
                    <a:pt x="3874151" y="379346"/>
                  </a:lnTo>
                  <a:cubicBezTo>
                    <a:pt x="3874151" y="386465"/>
                    <a:pt x="3871323" y="393292"/>
                    <a:pt x="3866289" y="398326"/>
                  </a:cubicBezTo>
                  <a:cubicBezTo>
                    <a:pt x="3861255" y="403360"/>
                    <a:pt x="3854428" y="406188"/>
                    <a:pt x="3847309" y="406188"/>
                  </a:cubicBezTo>
                  <a:lnTo>
                    <a:pt x="26842" y="406188"/>
                  </a:lnTo>
                  <a:cubicBezTo>
                    <a:pt x="19723" y="406188"/>
                    <a:pt x="12896" y="403360"/>
                    <a:pt x="7862" y="398326"/>
                  </a:cubicBezTo>
                  <a:cubicBezTo>
                    <a:pt x="2828" y="393292"/>
                    <a:pt x="0" y="386465"/>
                    <a:pt x="0" y="379346"/>
                  </a:cubicBezTo>
                  <a:lnTo>
                    <a:pt x="0" y="26842"/>
                  </a:lnTo>
                  <a:cubicBezTo>
                    <a:pt x="0" y="19723"/>
                    <a:pt x="2828" y="12896"/>
                    <a:pt x="7862" y="7862"/>
                  </a:cubicBezTo>
                  <a:cubicBezTo>
                    <a:pt x="12896" y="2828"/>
                    <a:pt x="19723" y="0"/>
                    <a:pt x="26842" y="0"/>
                  </a:cubicBezTo>
                  <a:close/>
                </a:path>
              </a:pathLst>
            </a:custGeom>
            <a:solidFill>
              <a:srgbClr val="FADA99"/>
            </a:solidFill>
          </p:spPr>
          <p:txBody>
            <a:bodyPr/>
            <a:lstStyle/>
            <a:p>
              <a:endParaRPr lang="en-US"/>
            </a:p>
          </p:txBody>
        </p:sp>
        <p:sp>
          <p:nvSpPr>
            <p:cNvPr id="32" name="TextBox 32"/>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pic>
        <p:nvPicPr>
          <p:cNvPr id="33" name="Picture 33"/>
          <p:cNvPicPr>
            <a:picLocks noChangeAspect="1"/>
          </p:cNvPicPr>
          <p:nvPr/>
        </p:nvPicPr>
        <p:blipFill>
          <a:blip r:embed="rId5"/>
          <a:srcRect/>
          <a:stretch>
            <a:fillRect/>
          </a:stretch>
        </p:blipFill>
        <p:spPr>
          <a:xfrm>
            <a:off x="1460588" y="4265882"/>
            <a:ext cx="1687007" cy="1560481"/>
          </a:xfrm>
          <a:prstGeom prst="rect">
            <a:avLst/>
          </a:prstGeom>
        </p:spPr>
      </p:pic>
      <p:sp>
        <p:nvSpPr>
          <p:cNvPr id="34" name="TextBox 34"/>
          <p:cNvSpPr txBox="1"/>
          <p:nvPr/>
        </p:nvSpPr>
        <p:spPr>
          <a:xfrm>
            <a:off x="1228694" y="6807138"/>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C</a:t>
            </a:r>
          </a:p>
        </p:txBody>
      </p:sp>
      <p:sp>
        <p:nvSpPr>
          <p:cNvPr id="35" name="TextBox 35"/>
          <p:cNvSpPr txBox="1"/>
          <p:nvPr/>
        </p:nvSpPr>
        <p:spPr>
          <a:xfrm>
            <a:off x="1212939" y="5000099"/>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B</a:t>
            </a:r>
          </a:p>
        </p:txBody>
      </p:sp>
      <p:sp>
        <p:nvSpPr>
          <p:cNvPr id="36" name="TextBox 36"/>
          <p:cNvSpPr txBox="1"/>
          <p:nvPr/>
        </p:nvSpPr>
        <p:spPr>
          <a:xfrm>
            <a:off x="1212939" y="8771975"/>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D</a:t>
            </a:r>
          </a:p>
        </p:txBody>
      </p:sp>
      <p:sp>
        <p:nvSpPr>
          <p:cNvPr id="37" name="TextBox 37"/>
          <p:cNvSpPr txBox="1"/>
          <p:nvPr/>
        </p:nvSpPr>
        <p:spPr>
          <a:xfrm>
            <a:off x="2819719" y="8693376"/>
            <a:ext cx="8225590"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Một loại tình cảm đặc biệt.</a:t>
            </a:r>
          </a:p>
        </p:txBody>
      </p:sp>
      <p:sp>
        <p:nvSpPr>
          <p:cNvPr id="38" name="TextBox 38"/>
          <p:cNvSpPr txBox="1"/>
          <p:nvPr/>
        </p:nvSpPr>
        <p:spPr>
          <a:xfrm>
            <a:off x="1328996" y="3158353"/>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A</a:t>
            </a:r>
          </a:p>
        </p:txBody>
      </p:sp>
      <p:sp>
        <p:nvSpPr>
          <p:cNvPr id="39" name="TextBox 39"/>
          <p:cNvSpPr txBox="1"/>
          <p:nvPr/>
        </p:nvSpPr>
        <p:spPr>
          <a:xfrm>
            <a:off x="2819719" y="3134667"/>
            <a:ext cx="9600256"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Một khái niệm mới mẻ trong cuộc kháng chiến</a:t>
            </a:r>
          </a:p>
        </p:txBody>
      </p:sp>
      <p:sp>
        <p:nvSpPr>
          <p:cNvPr id="40" name="TextBox 40"/>
          <p:cNvSpPr txBox="1"/>
          <p:nvPr/>
        </p:nvSpPr>
        <p:spPr>
          <a:xfrm>
            <a:off x="2819719" y="4991337"/>
            <a:ext cx="8626407"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Một truyền thống quý báu của dân ta.</a:t>
            </a:r>
          </a:p>
        </p:txBody>
      </p:sp>
      <p:sp>
        <p:nvSpPr>
          <p:cNvPr id="41" name="TextBox 41"/>
          <p:cNvSpPr txBox="1"/>
          <p:nvPr/>
        </p:nvSpPr>
        <p:spPr>
          <a:xfrm>
            <a:off x="2835474" y="6809455"/>
            <a:ext cx="9802844" cy="758827"/>
          </a:xfrm>
          <a:prstGeom prst="rect">
            <a:avLst/>
          </a:prstGeom>
        </p:spPr>
        <p:txBody>
          <a:bodyPr lIns="0" tIns="0" rIns="0" bIns="0" rtlCol="0" anchor="t">
            <a:spAutoFit/>
          </a:bodyPr>
          <a:lstStyle/>
          <a:p>
            <a:pPr>
              <a:lnSpc>
                <a:spcPts val="6399"/>
              </a:lnSpc>
            </a:pPr>
            <a:r>
              <a:rPr lang="en-US" sz="3999">
                <a:solidFill>
                  <a:srgbClr val="4F3022"/>
                </a:solidFill>
                <a:latin typeface="Roboto Condensed"/>
              </a:rPr>
              <a:t>Một tinh thần cần có của dân ta </a:t>
            </a:r>
          </a:p>
        </p:txBody>
      </p:sp>
      <p:sp>
        <p:nvSpPr>
          <p:cNvPr id="42" name="TextBox 42"/>
          <p:cNvSpPr txBox="1"/>
          <p:nvPr/>
        </p:nvSpPr>
        <p:spPr>
          <a:xfrm>
            <a:off x="1212939" y="955731"/>
            <a:ext cx="14212764" cy="857252"/>
          </a:xfrm>
          <a:prstGeom prst="rect">
            <a:avLst/>
          </a:prstGeom>
        </p:spPr>
        <p:txBody>
          <a:bodyPr lIns="0" tIns="0" rIns="0" bIns="0" rtlCol="0" anchor="t">
            <a:spAutoFit/>
          </a:bodyPr>
          <a:lstStyle/>
          <a:p>
            <a:pPr>
              <a:lnSpc>
                <a:spcPts val="7199"/>
              </a:lnSpc>
            </a:pPr>
            <a:r>
              <a:rPr lang="en-US" sz="4499">
                <a:solidFill>
                  <a:srgbClr val="724E39"/>
                </a:solidFill>
                <a:latin typeface="Roboto Condensed Bold"/>
              </a:rPr>
              <a:t>Câu 3. Tác giả cho rằng lòng yêu nước là:_ _ _ _ _ _ _ _ _ _ _</a:t>
            </a:r>
          </a:p>
        </p:txBody>
      </p:sp>
      <p:sp>
        <p:nvSpPr>
          <p:cNvPr id="43" name="Freeform 43"/>
          <p:cNvSpPr/>
          <p:nvPr/>
        </p:nvSpPr>
        <p:spPr>
          <a:xfrm flipH="1">
            <a:off x="11679353" y="1078090"/>
            <a:ext cx="6625983" cy="9950722"/>
          </a:xfrm>
          <a:custGeom>
            <a:avLst/>
            <a:gdLst/>
            <a:ahLst/>
            <a:cxnLst/>
            <a:rect l="l" t="t" r="r" b="b"/>
            <a:pathLst>
              <a:path w="6625983" h="9950722">
                <a:moveTo>
                  <a:pt x="6625983" y="0"/>
                </a:moveTo>
                <a:lnTo>
                  <a:pt x="0" y="0"/>
                </a:lnTo>
                <a:lnTo>
                  <a:pt x="0" y="9950722"/>
                </a:lnTo>
                <a:lnTo>
                  <a:pt x="6625983" y="9950722"/>
                </a:lnTo>
                <a:lnTo>
                  <a:pt x="6625983" y="0"/>
                </a:lnTo>
                <a:close/>
              </a:path>
            </a:pathLst>
          </a:custGeom>
          <a:blipFill>
            <a:blip r:embed="rId6"/>
            <a:stretch>
              <a:fillRect/>
            </a:stretch>
          </a:blipFill>
        </p:spPr>
        <p:txBody>
          <a:bodyPr/>
          <a:lstStyle/>
          <a:p>
            <a:endParaRPr lang="en-US"/>
          </a:p>
        </p:txBody>
      </p:sp>
      <p:sp>
        <p:nvSpPr>
          <p:cNvPr id="44" name="Freeform 44"/>
          <p:cNvSpPr/>
          <p:nvPr/>
        </p:nvSpPr>
        <p:spPr>
          <a:xfrm>
            <a:off x="14434065" y="3253126"/>
            <a:ext cx="803261" cy="750620"/>
          </a:xfrm>
          <a:custGeom>
            <a:avLst/>
            <a:gdLst/>
            <a:ahLst/>
            <a:cxnLst/>
            <a:rect l="l" t="t" r="r" b="b"/>
            <a:pathLst>
              <a:path w="803261" h="750620">
                <a:moveTo>
                  <a:pt x="0" y="0"/>
                </a:moveTo>
                <a:lnTo>
                  <a:pt x="803261" y="0"/>
                </a:lnTo>
                <a:lnTo>
                  <a:pt x="803261" y="750620"/>
                </a:lnTo>
                <a:lnTo>
                  <a:pt x="0" y="750620"/>
                </a:lnTo>
                <a:lnTo>
                  <a:pt x="0" y="0"/>
                </a:lnTo>
                <a:close/>
              </a:path>
            </a:pathLst>
          </a:custGeom>
          <a:blipFill>
            <a:blip r:embed="rId7"/>
            <a:stretch>
              <a:fillRect r="-4929"/>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766878" y="9145745"/>
            <a:ext cx="19821757" cy="3766134"/>
          </a:xfrm>
          <a:custGeom>
            <a:avLst/>
            <a:gdLst/>
            <a:ahLst/>
            <a:cxnLst/>
            <a:rect l="l" t="t" r="r" b="b"/>
            <a:pathLst>
              <a:path w="19821757" h="3766134">
                <a:moveTo>
                  <a:pt x="0" y="0"/>
                </a:moveTo>
                <a:lnTo>
                  <a:pt x="19821756" y="0"/>
                </a:lnTo>
                <a:lnTo>
                  <a:pt x="19821756" y="3766134"/>
                </a:lnTo>
                <a:lnTo>
                  <a:pt x="0" y="3766134"/>
                </a:lnTo>
                <a:lnTo>
                  <a:pt x="0" y="0"/>
                </a:lnTo>
                <a:close/>
              </a:path>
            </a:pathLst>
          </a:custGeom>
          <a:blipFill>
            <a:blip r:embed="rId2"/>
            <a:stretch>
              <a:fillRect/>
            </a:stretch>
          </a:blipFill>
        </p:spPr>
        <p:txBody>
          <a:bodyPr/>
          <a:lstStyle/>
          <a:p>
            <a:endParaRPr lang="en-US"/>
          </a:p>
        </p:txBody>
      </p:sp>
      <p:sp>
        <p:nvSpPr>
          <p:cNvPr id="3" name="Freeform 3"/>
          <p:cNvSpPr/>
          <p:nvPr/>
        </p:nvSpPr>
        <p:spPr>
          <a:xfrm>
            <a:off x="14434065" y="211226"/>
            <a:ext cx="890110" cy="1117718"/>
          </a:xfrm>
          <a:custGeom>
            <a:avLst/>
            <a:gdLst/>
            <a:ahLst/>
            <a:cxnLst/>
            <a:rect l="l" t="t" r="r" b="b"/>
            <a:pathLst>
              <a:path w="890110" h="1117718">
                <a:moveTo>
                  <a:pt x="0" y="0"/>
                </a:moveTo>
                <a:lnTo>
                  <a:pt x="890111" y="0"/>
                </a:lnTo>
                <a:lnTo>
                  <a:pt x="890111" y="1117719"/>
                </a:lnTo>
                <a:lnTo>
                  <a:pt x="0" y="11177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1337229" y="1903607"/>
            <a:ext cx="655752" cy="823433"/>
          </a:xfrm>
          <a:custGeom>
            <a:avLst/>
            <a:gdLst/>
            <a:ahLst/>
            <a:cxnLst/>
            <a:rect l="l" t="t" r="r" b="b"/>
            <a:pathLst>
              <a:path w="655752" h="823433">
                <a:moveTo>
                  <a:pt x="0" y="0"/>
                </a:moveTo>
                <a:lnTo>
                  <a:pt x="655753" y="0"/>
                </a:lnTo>
                <a:lnTo>
                  <a:pt x="655753" y="823433"/>
                </a:lnTo>
                <a:lnTo>
                  <a:pt x="0" y="8234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H="1">
            <a:off x="6088083" y="456862"/>
            <a:ext cx="655752" cy="823433"/>
          </a:xfrm>
          <a:custGeom>
            <a:avLst/>
            <a:gdLst/>
            <a:ahLst/>
            <a:cxnLst/>
            <a:rect l="l" t="t" r="r" b="b"/>
            <a:pathLst>
              <a:path w="655752" h="823433">
                <a:moveTo>
                  <a:pt x="655752" y="0"/>
                </a:moveTo>
                <a:lnTo>
                  <a:pt x="0" y="0"/>
                </a:lnTo>
                <a:lnTo>
                  <a:pt x="0" y="823433"/>
                </a:lnTo>
                <a:lnTo>
                  <a:pt x="655752" y="823433"/>
                </a:lnTo>
                <a:lnTo>
                  <a:pt x="65575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328996" y="6558874"/>
            <a:ext cx="8435571" cy="1412388"/>
            <a:chOff x="0" y="0"/>
            <a:chExt cx="2221714" cy="371987"/>
          </a:xfrm>
        </p:grpSpPr>
        <p:sp>
          <p:nvSpPr>
            <p:cNvPr id="7" name="Freeform 7"/>
            <p:cNvSpPr/>
            <p:nvPr/>
          </p:nvSpPr>
          <p:spPr>
            <a:xfrm>
              <a:off x="0" y="0"/>
              <a:ext cx="2221714" cy="371987"/>
            </a:xfrm>
            <a:custGeom>
              <a:avLst/>
              <a:gdLst/>
              <a:ahLst/>
              <a:cxnLst/>
              <a:rect l="l" t="t" r="r" b="b"/>
              <a:pathLst>
                <a:path w="2221714" h="371987">
                  <a:moveTo>
                    <a:pt x="46806" y="0"/>
                  </a:moveTo>
                  <a:lnTo>
                    <a:pt x="2174908" y="0"/>
                  </a:lnTo>
                  <a:cubicBezTo>
                    <a:pt x="2187322" y="0"/>
                    <a:pt x="2199227" y="4931"/>
                    <a:pt x="2208005" y="13709"/>
                  </a:cubicBezTo>
                  <a:cubicBezTo>
                    <a:pt x="2216783" y="22487"/>
                    <a:pt x="2221714" y="34393"/>
                    <a:pt x="2221714" y="46806"/>
                  </a:cubicBezTo>
                  <a:lnTo>
                    <a:pt x="2221714" y="325181"/>
                  </a:lnTo>
                  <a:cubicBezTo>
                    <a:pt x="2221714" y="337594"/>
                    <a:pt x="2216783" y="349500"/>
                    <a:pt x="2208005" y="358278"/>
                  </a:cubicBezTo>
                  <a:cubicBezTo>
                    <a:pt x="2199227" y="367056"/>
                    <a:pt x="2187322" y="371987"/>
                    <a:pt x="2174908" y="371987"/>
                  </a:cubicBezTo>
                  <a:lnTo>
                    <a:pt x="46806" y="371987"/>
                  </a:lnTo>
                  <a:cubicBezTo>
                    <a:pt x="34393" y="371987"/>
                    <a:pt x="22487" y="367056"/>
                    <a:pt x="13709" y="358278"/>
                  </a:cubicBezTo>
                  <a:cubicBezTo>
                    <a:pt x="4931" y="349500"/>
                    <a:pt x="0" y="337594"/>
                    <a:pt x="0" y="325181"/>
                  </a:cubicBezTo>
                  <a:lnTo>
                    <a:pt x="0" y="46806"/>
                  </a:lnTo>
                  <a:cubicBezTo>
                    <a:pt x="0" y="34393"/>
                    <a:pt x="4931" y="22487"/>
                    <a:pt x="13709" y="13709"/>
                  </a:cubicBezTo>
                  <a:cubicBezTo>
                    <a:pt x="22487" y="4931"/>
                    <a:pt x="34393" y="0"/>
                    <a:pt x="46806" y="0"/>
                  </a:cubicBezTo>
                  <a:close/>
                </a:path>
              </a:pathLst>
            </a:custGeom>
            <a:solidFill>
              <a:srgbClr val="F4BE93"/>
            </a:solidFill>
            <a:ln w="19050">
              <a:solidFill>
                <a:srgbClr val="000000"/>
              </a:solidFill>
            </a:ln>
          </p:spPr>
          <p:txBody>
            <a:bodyPr/>
            <a:lstStyle/>
            <a:p>
              <a:endParaRPr lang="en-US"/>
            </a:p>
          </p:txBody>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9" name="Group 9"/>
          <p:cNvGrpSpPr/>
          <p:nvPr/>
        </p:nvGrpSpPr>
        <p:grpSpPr>
          <a:xfrm>
            <a:off x="1228694" y="6558874"/>
            <a:ext cx="1457674" cy="1412388"/>
            <a:chOff x="0" y="0"/>
            <a:chExt cx="383914" cy="371987"/>
          </a:xfrm>
        </p:grpSpPr>
        <p:sp>
          <p:nvSpPr>
            <p:cNvPr id="10" name="Freeform 10"/>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2" name="Group 12"/>
          <p:cNvGrpSpPr/>
          <p:nvPr/>
        </p:nvGrpSpPr>
        <p:grpSpPr>
          <a:xfrm>
            <a:off x="1328996" y="2922242"/>
            <a:ext cx="8435571" cy="1412388"/>
            <a:chOff x="0" y="0"/>
            <a:chExt cx="2221714" cy="371987"/>
          </a:xfrm>
        </p:grpSpPr>
        <p:sp>
          <p:nvSpPr>
            <p:cNvPr id="13" name="Freeform 13"/>
            <p:cNvSpPr/>
            <p:nvPr/>
          </p:nvSpPr>
          <p:spPr>
            <a:xfrm>
              <a:off x="0" y="0"/>
              <a:ext cx="2221714" cy="371987"/>
            </a:xfrm>
            <a:custGeom>
              <a:avLst/>
              <a:gdLst/>
              <a:ahLst/>
              <a:cxnLst/>
              <a:rect l="l" t="t" r="r" b="b"/>
              <a:pathLst>
                <a:path w="2221714" h="371987">
                  <a:moveTo>
                    <a:pt x="46806" y="0"/>
                  </a:moveTo>
                  <a:lnTo>
                    <a:pt x="2174908" y="0"/>
                  </a:lnTo>
                  <a:cubicBezTo>
                    <a:pt x="2187322" y="0"/>
                    <a:pt x="2199227" y="4931"/>
                    <a:pt x="2208005" y="13709"/>
                  </a:cubicBezTo>
                  <a:cubicBezTo>
                    <a:pt x="2216783" y="22487"/>
                    <a:pt x="2221714" y="34393"/>
                    <a:pt x="2221714" y="46806"/>
                  </a:cubicBezTo>
                  <a:lnTo>
                    <a:pt x="2221714" y="325181"/>
                  </a:lnTo>
                  <a:cubicBezTo>
                    <a:pt x="2221714" y="337594"/>
                    <a:pt x="2216783" y="349500"/>
                    <a:pt x="2208005" y="358278"/>
                  </a:cubicBezTo>
                  <a:cubicBezTo>
                    <a:pt x="2199227" y="367056"/>
                    <a:pt x="2187322" y="371987"/>
                    <a:pt x="2174908" y="371987"/>
                  </a:cubicBezTo>
                  <a:lnTo>
                    <a:pt x="46806" y="371987"/>
                  </a:lnTo>
                  <a:cubicBezTo>
                    <a:pt x="34393" y="371987"/>
                    <a:pt x="22487" y="367056"/>
                    <a:pt x="13709" y="358278"/>
                  </a:cubicBezTo>
                  <a:cubicBezTo>
                    <a:pt x="4931" y="349500"/>
                    <a:pt x="0" y="337594"/>
                    <a:pt x="0" y="325181"/>
                  </a:cubicBezTo>
                  <a:lnTo>
                    <a:pt x="0" y="46806"/>
                  </a:lnTo>
                  <a:cubicBezTo>
                    <a:pt x="0" y="34393"/>
                    <a:pt x="4931" y="22487"/>
                    <a:pt x="13709" y="13709"/>
                  </a:cubicBezTo>
                  <a:cubicBezTo>
                    <a:pt x="22487" y="4931"/>
                    <a:pt x="34393" y="0"/>
                    <a:pt x="46806" y="0"/>
                  </a:cubicBezTo>
                  <a:close/>
                </a:path>
              </a:pathLst>
            </a:custGeom>
            <a:solidFill>
              <a:srgbClr val="F4BE93"/>
            </a:solidFill>
            <a:ln w="19050">
              <a:solidFill>
                <a:srgbClr val="000000"/>
              </a:solidFill>
            </a:ln>
          </p:spPr>
          <p:txBody>
            <a:bodyPr/>
            <a:lstStyle/>
            <a:p>
              <a:endParaRPr lang="en-US"/>
            </a:p>
          </p:txBody>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5" name="Group 15"/>
          <p:cNvGrpSpPr/>
          <p:nvPr/>
        </p:nvGrpSpPr>
        <p:grpSpPr>
          <a:xfrm>
            <a:off x="1212939" y="4775012"/>
            <a:ext cx="8551628" cy="1412388"/>
            <a:chOff x="0" y="0"/>
            <a:chExt cx="2252281" cy="371987"/>
          </a:xfrm>
        </p:grpSpPr>
        <p:sp>
          <p:nvSpPr>
            <p:cNvPr id="16" name="Freeform 16"/>
            <p:cNvSpPr/>
            <p:nvPr/>
          </p:nvSpPr>
          <p:spPr>
            <a:xfrm>
              <a:off x="0" y="0"/>
              <a:ext cx="2252281" cy="371987"/>
            </a:xfrm>
            <a:custGeom>
              <a:avLst/>
              <a:gdLst/>
              <a:ahLst/>
              <a:cxnLst/>
              <a:rect l="l" t="t" r="r" b="b"/>
              <a:pathLst>
                <a:path w="2252281" h="371987">
                  <a:moveTo>
                    <a:pt x="46171" y="0"/>
                  </a:moveTo>
                  <a:lnTo>
                    <a:pt x="2206110" y="0"/>
                  </a:lnTo>
                  <a:cubicBezTo>
                    <a:pt x="2218355" y="0"/>
                    <a:pt x="2230099" y="4864"/>
                    <a:pt x="2238758" y="13523"/>
                  </a:cubicBezTo>
                  <a:cubicBezTo>
                    <a:pt x="2247416" y="22182"/>
                    <a:pt x="2252281" y="33926"/>
                    <a:pt x="2252281" y="46171"/>
                  </a:cubicBezTo>
                  <a:lnTo>
                    <a:pt x="2252281" y="325816"/>
                  </a:lnTo>
                  <a:cubicBezTo>
                    <a:pt x="2252281" y="338061"/>
                    <a:pt x="2247416" y="349805"/>
                    <a:pt x="2238758" y="358464"/>
                  </a:cubicBezTo>
                  <a:cubicBezTo>
                    <a:pt x="2230099" y="367122"/>
                    <a:pt x="2218355" y="371987"/>
                    <a:pt x="2206110" y="371987"/>
                  </a:cubicBezTo>
                  <a:lnTo>
                    <a:pt x="46171" y="371987"/>
                  </a:lnTo>
                  <a:cubicBezTo>
                    <a:pt x="33926" y="371987"/>
                    <a:pt x="22182" y="367122"/>
                    <a:pt x="13523" y="358464"/>
                  </a:cubicBezTo>
                  <a:cubicBezTo>
                    <a:pt x="4864" y="349805"/>
                    <a:pt x="0" y="338061"/>
                    <a:pt x="0" y="325816"/>
                  </a:cubicBezTo>
                  <a:lnTo>
                    <a:pt x="0" y="46171"/>
                  </a:lnTo>
                  <a:cubicBezTo>
                    <a:pt x="0" y="33926"/>
                    <a:pt x="4864" y="22182"/>
                    <a:pt x="13523" y="13523"/>
                  </a:cubicBezTo>
                  <a:cubicBezTo>
                    <a:pt x="22182" y="4864"/>
                    <a:pt x="33926" y="0"/>
                    <a:pt x="46171" y="0"/>
                  </a:cubicBezTo>
                  <a:close/>
                </a:path>
              </a:pathLst>
            </a:custGeom>
            <a:solidFill>
              <a:srgbClr val="F4BE93"/>
            </a:solidFill>
            <a:ln w="19050">
              <a:solidFill>
                <a:srgbClr val="000000"/>
              </a:solidFill>
            </a:ln>
          </p:spPr>
          <p:txBody>
            <a:bodyPr/>
            <a:lstStyle/>
            <a:p>
              <a:endParaRPr lang="en-US"/>
            </a:p>
          </p:txBody>
        </p:sp>
        <p:sp>
          <p:nvSpPr>
            <p:cNvPr id="17" name="TextBox 17"/>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8" name="Group 18"/>
          <p:cNvGrpSpPr/>
          <p:nvPr/>
        </p:nvGrpSpPr>
        <p:grpSpPr>
          <a:xfrm>
            <a:off x="1228694" y="4748242"/>
            <a:ext cx="1457674" cy="1412388"/>
            <a:chOff x="0" y="0"/>
            <a:chExt cx="383914" cy="371987"/>
          </a:xfrm>
        </p:grpSpPr>
        <p:sp>
          <p:nvSpPr>
            <p:cNvPr id="19" name="Freeform 19"/>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0" name="TextBox 20"/>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1" name="Group 21"/>
          <p:cNvGrpSpPr/>
          <p:nvPr/>
        </p:nvGrpSpPr>
        <p:grpSpPr>
          <a:xfrm>
            <a:off x="1212939" y="8523712"/>
            <a:ext cx="8551628" cy="1412388"/>
            <a:chOff x="0" y="0"/>
            <a:chExt cx="2252281" cy="371987"/>
          </a:xfrm>
        </p:grpSpPr>
        <p:sp>
          <p:nvSpPr>
            <p:cNvPr id="22" name="Freeform 22"/>
            <p:cNvSpPr/>
            <p:nvPr/>
          </p:nvSpPr>
          <p:spPr>
            <a:xfrm>
              <a:off x="0" y="0"/>
              <a:ext cx="2252281" cy="371987"/>
            </a:xfrm>
            <a:custGeom>
              <a:avLst/>
              <a:gdLst/>
              <a:ahLst/>
              <a:cxnLst/>
              <a:rect l="l" t="t" r="r" b="b"/>
              <a:pathLst>
                <a:path w="2252281" h="371987">
                  <a:moveTo>
                    <a:pt x="46171" y="0"/>
                  </a:moveTo>
                  <a:lnTo>
                    <a:pt x="2206110" y="0"/>
                  </a:lnTo>
                  <a:cubicBezTo>
                    <a:pt x="2218355" y="0"/>
                    <a:pt x="2230099" y="4864"/>
                    <a:pt x="2238758" y="13523"/>
                  </a:cubicBezTo>
                  <a:cubicBezTo>
                    <a:pt x="2247416" y="22182"/>
                    <a:pt x="2252281" y="33926"/>
                    <a:pt x="2252281" y="46171"/>
                  </a:cubicBezTo>
                  <a:lnTo>
                    <a:pt x="2252281" y="325816"/>
                  </a:lnTo>
                  <a:cubicBezTo>
                    <a:pt x="2252281" y="338061"/>
                    <a:pt x="2247416" y="349805"/>
                    <a:pt x="2238758" y="358464"/>
                  </a:cubicBezTo>
                  <a:cubicBezTo>
                    <a:pt x="2230099" y="367122"/>
                    <a:pt x="2218355" y="371987"/>
                    <a:pt x="2206110" y="371987"/>
                  </a:cubicBezTo>
                  <a:lnTo>
                    <a:pt x="46171" y="371987"/>
                  </a:lnTo>
                  <a:cubicBezTo>
                    <a:pt x="33926" y="371987"/>
                    <a:pt x="22182" y="367122"/>
                    <a:pt x="13523" y="358464"/>
                  </a:cubicBezTo>
                  <a:cubicBezTo>
                    <a:pt x="4864" y="349805"/>
                    <a:pt x="0" y="338061"/>
                    <a:pt x="0" y="325816"/>
                  </a:cubicBezTo>
                  <a:lnTo>
                    <a:pt x="0" y="46171"/>
                  </a:lnTo>
                  <a:cubicBezTo>
                    <a:pt x="0" y="33926"/>
                    <a:pt x="4864" y="22182"/>
                    <a:pt x="13523" y="13523"/>
                  </a:cubicBezTo>
                  <a:cubicBezTo>
                    <a:pt x="22182" y="4864"/>
                    <a:pt x="33926" y="0"/>
                    <a:pt x="46171" y="0"/>
                  </a:cubicBezTo>
                  <a:close/>
                </a:path>
              </a:pathLst>
            </a:custGeom>
            <a:solidFill>
              <a:srgbClr val="F4BE93"/>
            </a:solidFill>
            <a:ln w="19050">
              <a:solidFill>
                <a:srgbClr val="000000"/>
              </a:solidFill>
            </a:ln>
          </p:spPr>
          <p:txBody>
            <a:bodyPr/>
            <a:lstStyle/>
            <a:p>
              <a:endParaRPr lang="en-US"/>
            </a:p>
          </p:txBody>
        </p:sp>
        <p:sp>
          <p:nvSpPr>
            <p:cNvPr id="23" name="TextBox 23"/>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4" name="Group 24"/>
          <p:cNvGrpSpPr/>
          <p:nvPr/>
        </p:nvGrpSpPr>
        <p:grpSpPr>
          <a:xfrm>
            <a:off x="1212939" y="8523712"/>
            <a:ext cx="1457674" cy="1412388"/>
            <a:chOff x="0" y="0"/>
            <a:chExt cx="383914" cy="371987"/>
          </a:xfrm>
        </p:grpSpPr>
        <p:sp>
          <p:nvSpPr>
            <p:cNvPr id="25" name="Freeform 25"/>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6" name="TextBox 26"/>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7" name="Group 27"/>
          <p:cNvGrpSpPr/>
          <p:nvPr/>
        </p:nvGrpSpPr>
        <p:grpSpPr>
          <a:xfrm>
            <a:off x="1328996" y="2957356"/>
            <a:ext cx="1457674" cy="1412388"/>
            <a:chOff x="0" y="0"/>
            <a:chExt cx="383914" cy="371987"/>
          </a:xfrm>
        </p:grpSpPr>
        <p:sp>
          <p:nvSpPr>
            <p:cNvPr id="28" name="Freeform 28"/>
            <p:cNvSpPr/>
            <p:nvPr/>
          </p:nvSpPr>
          <p:spPr>
            <a:xfrm>
              <a:off x="0" y="0"/>
              <a:ext cx="383914" cy="371987"/>
            </a:xfrm>
            <a:custGeom>
              <a:avLst/>
              <a:gdLst/>
              <a:ahLst/>
              <a:cxnLst/>
              <a:rect l="l" t="t" r="r" b="b"/>
              <a:pathLst>
                <a:path w="383914" h="371987">
                  <a:moveTo>
                    <a:pt x="185993" y="0"/>
                  </a:moveTo>
                  <a:lnTo>
                    <a:pt x="197921" y="0"/>
                  </a:lnTo>
                  <a:cubicBezTo>
                    <a:pt x="300642" y="0"/>
                    <a:pt x="383914" y="83272"/>
                    <a:pt x="383914" y="185993"/>
                  </a:cubicBezTo>
                  <a:lnTo>
                    <a:pt x="383914" y="185993"/>
                  </a:lnTo>
                  <a:cubicBezTo>
                    <a:pt x="383914" y="288715"/>
                    <a:pt x="300642" y="371987"/>
                    <a:pt x="197921" y="371987"/>
                  </a:cubicBezTo>
                  <a:lnTo>
                    <a:pt x="185993" y="371987"/>
                  </a:lnTo>
                  <a:cubicBezTo>
                    <a:pt x="83272" y="371987"/>
                    <a:pt x="0" y="288715"/>
                    <a:pt x="0" y="185993"/>
                  </a:cubicBezTo>
                  <a:lnTo>
                    <a:pt x="0" y="185993"/>
                  </a:lnTo>
                  <a:cubicBezTo>
                    <a:pt x="0" y="83272"/>
                    <a:pt x="83272" y="0"/>
                    <a:pt x="185993" y="0"/>
                  </a:cubicBezTo>
                  <a:close/>
                </a:path>
              </a:pathLst>
            </a:custGeom>
            <a:solidFill>
              <a:srgbClr val="D87134"/>
            </a:solidFill>
          </p:spPr>
          <p:txBody>
            <a:bodyPr/>
            <a:lstStyle/>
            <a:p>
              <a:endParaRPr lang="en-US"/>
            </a:p>
          </p:txBody>
        </p:sp>
        <p:sp>
          <p:nvSpPr>
            <p:cNvPr id="29" name="TextBox 29"/>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30" name="Group 30"/>
          <p:cNvGrpSpPr/>
          <p:nvPr/>
        </p:nvGrpSpPr>
        <p:grpSpPr>
          <a:xfrm>
            <a:off x="1028700" y="632922"/>
            <a:ext cx="15007688" cy="1845374"/>
            <a:chOff x="0" y="0"/>
            <a:chExt cx="3952642" cy="486024"/>
          </a:xfrm>
        </p:grpSpPr>
        <p:sp>
          <p:nvSpPr>
            <p:cNvPr id="31" name="Freeform 31"/>
            <p:cNvSpPr/>
            <p:nvPr/>
          </p:nvSpPr>
          <p:spPr>
            <a:xfrm>
              <a:off x="0" y="0"/>
              <a:ext cx="3952642" cy="486024"/>
            </a:xfrm>
            <a:custGeom>
              <a:avLst/>
              <a:gdLst/>
              <a:ahLst/>
              <a:cxnLst/>
              <a:rect l="l" t="t" r="r" b="b"/>
              <a:pathLst>
                <a:path w="3952642" h="486024">
                  <a:moveTo>
                    <a:pt x="26309" y="0"/>
                  </a:moveTo>
                  <a:lnTo>
                    <a:pt x="3926333" y="0"/>
                  </a:lnTo>
                  <a:cubicBezTo>
                    <a:pt x="3933311" y="0"/>
                    <a:pt x="3940003" y="2772"/>
                    <a:pt x="3944936" y="7706"/>
                  </a:cubicBezTo>
                  <a:cubicBezTo>
                    <a:pt x="3949870" y="12640"/>
                    <a:pt x="3952642" y="19331"/>
                    <a:pt x="3952642" y="26309"/>
                  </a:cubicBezTo>
                  <a:lnTo>
                    <a:pt x="3952642" y="459715"/>
                  </a:lnTo>
                  <a:cubicBezTo>
                    <a:pt x="3952642" y="466693"/>
                    <a:pt x="3949870" y="473385"/>
                    <a:pt x="3944936" y="478319"/>
                  </a:cubicBezTo>
                  <a:cubicBezTo>
                    <a:pt x="3940003" y="483253"/>
                    <a:pt x="3933311" y="486024"/>
                    <a:pt x="3926333" y="486024"/>
                  </a:cubicBezTo>
                  <a:lnTo>
                    <a:pt x="26309" y="486024"/>
                  </a:lnTo>
                  <a:cubicBezTo>
                    <a:pt x="19331" y="486024"/>
                    <a:pt x="12640" y="483253"/>
                    <a:pt x="7706" y="478319"/>
                  </a:cubicBezTo>
                  <a:cubicBezTo>
                    <a:pt x="2772" y="473385"/>
                    <a:pt x="0" y="466693"/>
                    <a:pt x="0" y="459715"/>
                  </a:cubicBezTo>
                  <a:lnTo>
                    <a:pt x="0" y="26309"/>
                  </a:lnTo>
                  <a:cubicBezTo>
                    <a:pt x="0" y="19331"/>
                    <a:pt x="2772" y="12640"/>
                    <a:pt x="7706" y="7706"/>
                  </a:cubicBezTo>
                  <a:cubicBezTo>
                    <a:pt x="12640" y="2772"/>
                    <a:pt x="19331" y="0"/>
                    <a:pt x="26309" y="0"/>
                  </a:cubicBezTo>
                  <a:close/>
                </a:path>
              </a:pathLst>
            </a:custGeom>
            <a:solidFill>
              <a:srgbClr val="FADA99"/>
            </a:solidFill>
          </p:spPr>
          <p:txBody>
            <a:bodyPr/>
            <a:lstStyle/>
            <a:p>
              <a:endParaRPr lang="en-US"/>
            </a:p>
          </p:txBody>
        </p:sp>
        <p:sp>
          <p:nvSpPr>
            <p:cNvPr id="32" name="TextBox 32"/>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pic>
        <p:nvPicPr>
          <p:cNvPr id="33" name="Picture 33"/>
          <p:cNvPicPr>
            <a:picLocks noChangeAspect="1"/>
          </p:cNvPicPr>
          <p:nvPr/>
        </p:nvPicPr>
        <p:blipFill>
          <a:blip r:embed="rId5"/>
          <a:srcRect/>
          <a:stretch>
            <a:fillRect/>
          </a:stretch>
        </p:blipFill>
        <p:spPr>
          <a:xfrm>
            <a:off x="1586545" y="6189819"/>
            <a:ext cx="1687007" cy="1560481"/>
          </a:xfrm>
          <a:prstGeom prst="rect">
            <a:avLst/>
          </a:prstGeom>
        </p:spPr>
      </p:pic>
      <p:sp>
        <p:nvSpPr>
          <p:cNvPr id="34" name="TextBox 34"/>
          <p:cNvSpPr txBox="1"/>
          <p:nvPr/>
        </p:nvSpPr>
        <p:spPr>
          <a:xfrm>
            <a:off x="1228694" y="6807138"/>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C</a:t>
            </a:r>
          </a:p>
        </p:txBody>
      </p:sp>
      <p:sp>
        <p:nvSpPr>
          <p:cNvPr id="35" name="TextBox 35"/>
          <p:cNvSpPr txBox="1"/>
          <p:nvPr/>
        </p:nvSpPr>
        <p:spPr>
          <a:xfrm>
            <a:off x="1212939" y="5000099"/>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B</a:t>
            </a:r>
          </a:p>
        </p:txBody>
      </p:sp>
      <p:sp>
        <p:nvSpPr>
          <p:cNvPr id="36" name="TextBox 36"/>
          <p:cNvSpPr txBox="1"/>
          <p:nvPr/>
        </p:nvSpPr>
        <p:spPr>
          <a:xfrm>
            <a:off x="1212939" y="8771975"/>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D</a:t>
            </a:r>
          </a:p>
        </p:txBody>
      </p:sp>
      <p:sp>
        <p:nvSpPr>
          <p:cNvPr id="37" name="TextBox 37"/>
          <p:cNvSpPr txBox="1"/>
          <p:nvPr/>
        </p:nvSpPr>
        <p:spPr>
          <a:xfrm>
            <a:off x="3111639" y="8695162"/>
            <a:ext cx="8225590" cy="758827"/>
          </a:xfrm>
          <a:prstGeom prst="rect">
            <a:avLst/>
          </a:prstGeom>
        </p:spPr>
        <p:txBody>
          <a:bodyPr lIns="0" tIns="0" rIns="0" bIns="0" rtlCol="0" anchor="t">
            <a:spAutoFit/>
          </a:bodyPr>
          <a:lstStyle/>
          <a:p>
            <a:pPr>
              <a:lnSpc>
                <a:spcPts val="6399"/>
              </a:lnSpc>
            </a:pPr>
            <a:r>
              <a:rPr lang="en-US" sz="3999">
                <a:solidFill>
                  <a:srgbClr val="532324"/>
                </a:solidFill>
                <a:latin typeface="Roboto Condensed"/>
              </a:rPr>
              <a:t>Trong tương lai</a:t>
            </a:r>
          </a:p>
        </p:txBody>
      </p:sp>
      <p:sp>
        <p:nvSpPr>
          <p:cNvPr id="38" name="TextBox 38"/>
          <p:cNvSpPr txBox="1"/>
          <p:nvPr/>
        </p:nvSpPr>
        <p:spPr>
          <a:xfrm>
            <a:off x="1328996" y="3158353"/>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A</a:t>
            </a:r>
          </a:p>
        </p:txBody>
      </p:sp>
      <p:sp>
        <p:nvSpPr>
          <p:cNvPr id="39" name="TextBox 39"/>
          <p:cNvSpPr txBox="1"/>
          <p:nvPr/>
        </p:nvSpPr>
        <p:spPr>
          <a:xfrm>
            <a:off x="3273551" y="3139885"/>
            <a:ext cx="9600256" cy="758827"/>
          </a:xfrm>
          <a:prstGeom prst="rect">
            <a:avLst/>
          </a:prstGeom>
        </p:spPr>
        <p:txBody>
          <a:bodyPr lIns="0" tIns="0" rIns="0" bIns="0" rtlCol="0" anchor="t">
            <a:spAutoFit/>
          </a:bodyPr>
          <a:lstStyle/>
          <a:p>
            <a:pPr>
              <a:lnSpc>
                <a:spcPts val="6399"/>
              </a:lnSpc>
            </a:pPr>
            <a:r>
              <a:rPr lang="en-US" sz="3999">
                <a:solidFill>
                  <a:srgbClr val="532324"/>
                </a:solidFill>
                <a:latin typeface="Roboto Condensed"/>
              </a:rPr>
              <a:t>Trong quá khứ</a:t>
            </a:r>
          </a:p>
        </p:txBody>
      </p:sp>
      <p:sp>
        <p:nvSpPr>
          <p:cNvPr id="40" name="TextBox 40"/>
          <p:cNvSpPr txBox="1"/>
          <p:nvPr/>
        </p:nvSpPr>
        <p:spPr>
          <a:xfrm>
            <a:off x="3273551" y="4961999"/>
            <a:ext cx="8626407" cy="758827"/>
          </a:xfrm>
          <a:prstGeom prst="rect">
            <a:avLst/>
          </a:prstGeom>
        </p:spPr>
        <p:txBody>
          <a:bodyPr lIns="0" tIns="0" rIns="0" bIns="0" rtlCol="0" anchor="t">
            <a:spAutoFit/>
          </a:bodyPr>
          <a:lstStyle/>
          <a:p>
            <a:pPr>
              <a:lnSpc>
                <a:spcPts val="6399"/>
              </a:lnSpc>
            </a:pPr>
            <a:r>
              <a:rPr lang="en-US" sz="3999">
                <a:solidFill>
                  <a:srgbClr val="532324"/>
                </a:solidFill>
                <a:latin typeface="Roboto Condensed"/>
              </a:rPr>
              <a:t>Trong hiện đại</a:t>
            </a:r>
          </a:p>
        </p:txBody>
      </p:sp>
      <p:sp>
        <p:nvSpPr>
          <p:cNvPr id="41" name="TextBox 41"/>
          <p:cNvSpPr txBox="1"/>
          <p:nvPr/>
        </p:nvSpPr>
        <p:spPr>
          <a:xfrm>
            <a:off x="3108393" y="6817660"/>
            <a:ext cx="9802844" cy="758827"/>
          </a:xfrm>
          <a:prstGeom prst="rect">
            <a:avLst/>
          </a:prstGeom>
        </p:spPr>
        <p:txBody>
          <a:bodyPr lIns="0" tIns="0" rIns="0" bIns="0" rtlCol="0" anchor="t">
            <a:spAutoFit/>
          </a:bodyPr>
          <a:lstStyle/>
          <a:p>
            <a:pPr>
              <a:lnSpc>
                <a:spcPts val="6399"/>
              </a:lnSpc>
            </a:pPr>
            <a:r>
              <a:rPr lang="en-US" sz="3999">
                <a:solidFill>
                  <a:srgbClr val="532324"/>
                </a:solidFill>
                <a:latin typeface="Roboto Condensed"/>
              </a:rPr>
              <a:t>Trong quá khứ và hiện đại</a:t>
            </a:r>
          </a:p>
        </p:txBody>
      </p:sp>
      <p:sp>
        <p:nvSpPr>
          <p:cNvPr id="42" name="TextBox 42"/>
          <p:cNvSpPr txBox="1"/>
          <p:nvPr/>
        </p:nvSpPr>
        <p:spPr>
          <a:xfrm>
            <a:off x="1586545" y="607665"/>
            <a:ext cx="14212764" cy="1762127"/>
          </a:xfrm>
          <a:prstGeom prst="rect">
            <a:avLst/>
          </a:prstGeom>
        </p:spPr>
        <p:txBody>
          <a:bodyPr lIns="0" tIns="0" rIns="0" bIns="0" rtlCol="0" anchor="t">
            <a:spAutoFit/>
          </a:bodyPr>
          <a:lstStyle/>
          <a:p>
            <a:pPr algn="ctr">
              <a:lnSpc>
                <a:spcPts val="7199"/>
              </a:lnSpc>
            </a:pPr>
            <a:r>
              <a:rPr lang="en-US" sz="4499">
                <a:solidFill>
                  <a:srgbClr val="724E39"/>
                </a:solidFill>
                <a:latin typeface="Roboto Condensed Bold"/>
              </a:rPr>
              <a:t>Câu 4. Trong bài văn trên, Bác Hồ viết về lòng yêu nước của nhân dân ta trong thời kì nào?</a:t>
            </a:r>
          </a:p>
        </p:txBody>
      </p:sp>
      <p:sp>
        <p:nvSpPr>
          <p:cNvPr id="43" name="Freeform 43"/>
          <p:cNvSpPr/>
          <p:nvPr/>
        </p:nvSpPr>
        <p:spPr>
          <a:xfrm>
            <a:off x="17043654" y="4775012"/>
            <a:ext cx="803261" cy="750620"/>
          </a:xfrm>
          <a:custGeom>
            <a:avLst/>
            <a:gdLst/>
            <a:ahLst/>
            <a:cxnLst/>
            <a:rect l="l" t="t" r="r" b="b"/>
            <a:pathLst>
              <a:path w="803261" h="750620">
                <a:moveTo>
                  <a:pt x="0" y="0"/>
                </a:moveTo>
                <a:lnTo>
                  <a:pt x="803261" y="0"/>
                </a:lnTo>
                <a:lnTo>
                  <a:pt x="803261" y="750619"/>
                </a:lnTo>
                <a:lnTo>
                  <a:pt x="0" y="750619"/>
                </a:lnTo>
                <a:lnTo>
                  <a:pt x="0" y="0"/>
                </a:lnTo>
                <a:close/>
              </a:path>
            </a:pathLst>
          </a:custGeom>
          <a:blipFill>
            <a:blip r:embed="rId6"/>
            <a:stretch>
              <a:fillRect r="-4929"/>
            </a:stretch>
          </a:blipFill>
        </p:spPr>
        <p:txBody>
          <a:bodyPr/>
          <a:lstStyle/>
          <a:p>
            <a:endParaRPr lang="en-US"/>
          </a:p>
        </p:txBody>
      </p:sp>
      <p:sp>
        <p:nvSpPr>
          <p:cNvPr id="44" name="Freeform 44"/>
          <p:cNvSpPr/>
          <p:nvPr/>
        </p:nvSpPr>
        <p:spPr>
          <a:xfrm flipH="1">
            <a:off x="11679353" y="1078090"/>
            <a:ext cx="6625983" cy="9950722"/>
          </a:xfrm>
          <a:custGeom>
            <a:avLst/>
            <a:gdLst/>
            <a:ahLst/>
            <a:cxnLst/>
            <a:rect l="l" t="t" r="r" b="b"/>
            <a:pathLst>
              <a:path w="6625983" h="9950722">
                <a:moveTo>
                  <a:pt x="6625983" y="0"/>
                </a:moveTo>
                <a:lnTo>
                  <a:pt x="0" y="0"/>
                </a:lnTo>
                <a:lnTo>
                  <a:pt x="0" y="9950722"/>
                </a:lnTo>
                <a:lnTo>
                  <a:pt x="6625983" y="9950722"/>
                </a:lnTo>
                <a:lnTo>
                  <a:pt x="6625983" y="0"/>
                </a:lnTo>
                <a:close/>
              </a:path>
            </a:pathLst>
          </a:custGeom>
          <a:blipFill>
            <a:blip r:embed="rId7"/>
            <a:stretch>
              <a:fillRect/>
            </a:stretch>
          </a:blipFill>
        </p:spPr>
        <p:txBody>
          <a:bodyPr/>
          <a:lstStyle/>
          <a:p>
            <a:endParaRPr lang="en-US"/>
          </a:p>
        </p:txBody>
      </p:sp>
      <p:sp>
        <p:nvSpPr>
          <p:cNvPr id="45" name="Freeform 45"/>
          <p:cNvSpPr/>
          <p:nvPr/>
        </p:nvSpPr>
        <p:spPr>
          <a:xfrm>
            <a:off x="14434065" y="3253126"/>
            <a:ext cx="803261" cy="750620"/>
          </a:xfrm>
          <a:custGeom>
            <a:avLst/>
            <a:gdLst/>
            <a:ahLst/>
            <a:cxnLst/>
            <a:rect l="l" t="t" r="r" b="b"/>
            <a:pathLst>
              <a:path w="803261" h="750620">
                <a:moveTo>
                  <a:pt x="0" y="0"/>
                </a:moveTo>
                <a:lnTo>
                  <a:pt x="803261" y="0"/>
                </a:lnTo>
                <a:lnTo>
                  <a:pt x="803261" y="750620"/>
                </a:lnTo>
                <a:lnTo>
                  <a:pt x="0" y="750620"/>
                </a:lnTo>
                <a:lnTo>
                  <a:pt x="0" y="0"/>
                </a:lnTo>
                <a:close/>
              </a:path>
            </a:pathLst>
          </a:custGeom>
          <a:blipFill>
            <a:blip r:embed="rId6"/>
            <a:stretch>
              <a:fillRect r="-4929"/>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766878" y="9145745"/>
            <a:ext cx="19821757" cy="3766134"/>
          </a:xfrm>
          <a:custGeom>
            <a:avLst/>
            <a:gdLst/>
            <a:ahLst/>
            <a:cxnLst/>
            <a:rect l="l" t="t" r="r" b="b"/>
            <a:pathLst>
              <a:path w="19821757" h="3766134">
                <a:moveTo>
                  <a:pt x="0" y="0"/>
                </a:moveTo>
                <a:lnTo>
                  <a:pt x="19821756" y="0"/>
                </a:lnTo>
                <a:lnTo>
                  <a:pt x="19821756" y="3766134"/>
                </a:lnTo>
                <a:lnTo>
                  <a:pt x="0" y="3766134"/>
                </a:lnTo>
                <a:lnTo>
                  <a:pt x="0" y="0"/>
                </a:lnTo>
                <a:close/>
              </a:path>
            </a:pathLst>
          </a:custGeom>
          <a:blipFill>
            <a:blip r:embed="rId2"/>
            <a:stretch>
              <a:fillRect/>
            </a:stretch>
          </a:blipFill>
        </p:spPr>
        <p:txBody>
          <a:bodyPr/>
          <a:lstStyle/>
          <a:p>
            <a:endParaRPr lang="en-US"/>
          </a:p>
        </p:txBody>
      </p:sp>
      <p:sp>
        <p:nvSpPr>
          <p:cNvPr id="3" name="Freeform 3"/>
          <p:cNvSpPr/>
          <p:nvPr/>
        </p:nvSpPr>
        <p:spPr>
          <a:xfrm flipH="1">
            <a:off x="11665106" y="1446363"/>
            <a:ext cx="6625983" cy="9950722"/>
          </a:xfrm>
          <a:custGeom>
            <a:avLst/>
            <a:gdLst/>
            <a:ahLst/>
            <a:cxnLst/>
            <a:rect l="l" t="t" r="r" b="b"/>
            <a:pathLst>
              <a:path w="6625983" h="9950722">
                <a:moveTo>
                  <a:pt x="6625982" y="0"/>
                </a:moveTo>
                <a:lnTo>
                  <a:pt x="0" y="0"/>
                </a:lnTo>
                <a:lnTo>
                  <a:pt x="0" y="9950722"/>
                </a:lnTo>
                <a:lnTo>
                  <a:pt x="6625982" y="9950722"/>
                </a:lnTo>
                <a:lnTo>
                  <a:pt x="6625982" y="0"/>
                </a:lnTo>
                <a:close/>
              </a:path>
            </a:pathLst>
          </a:custGeom>
          <a:blipFill>
            <a:blip r:embed="rId3"/>
            <a:stretch>
              <a:fillRect/>
            </a:stretch>
          </a:blipFill>
        </p:spPr>
        <p:txBody>
          <a:bodyPr/>
          <a:lstStyle/>
          <a:p>
            <a:endParaRPr lang="en-US"/>
          </a:p>
        </p:txBody>
      </p:sp>
      <p:sp>
        <p:nvSpPr>
          <p:cNvPr id="4" name="Freeform 4"/>
          <p:cNvSpPr/>
          <p:nvPr/>
        </p:nvSpPr>
        <p:spPr>
          <a:xfrm>
            <a:off x="14419818" y="3142937"/>
            <a:ext cx="803261" cy="750620"/>
          </a:xfrm>
          <a:custGeom>
            <a:avLst/>
            <a:gdLst/>
            <a:ahLst/>
            <a:cxnLst/>
            <a:rect l="l" t="t" r="r" b="b"/>
            <a:pathLst>
              <a:path w="803261" h="750620">
                <a:moveTo>
                  <a:pt x="0" y="0"/>
                </a:moveTo>
                <a:lnTo>
                  <a:pt x="803261" y="0"/>
                </a:lnTo>
                <a:lnTo>
                  <a:pt x="803261" y="750620"/>
                </a:lnTo>
                <a:lnTo>
                  <a:pt x="0" y="750620"/>
                </a:lnTo>
                <a:lnTo>
                  <a:pt x="0" y="0"/>
                </a:lnTo>
                <a:close/>
              </a:path>
            </a:pathLst>
          </a:custGeom>
          <a:blipFill>
            <a:blip r:embed="rId4"/>
            <a:stretch>
              <a:fillRect r="-4929"/>
            </a:stretch>
          </a:blipFill>
        </p:spPr>
        <p:txBody>
          <a:bodyPr/>
          <a:lstStyle/>
          <a:p>
            <a:endParaRPr lang="en-US"/>
          </a:p>
        </p:txBody>
      </p:sp>
      <p:sp>
        <p:nvSpPr>
          <p:cNvPr id="5" name="Freeform 5"/>
          <p:cNvSpPr/>
          <p:nvPr/>
        </p:nvSpPr>
        <p:spPr>
          <a:xfrm>
            <a:off x="14434065" y="211226"/>
            <a:ext cx="890110" cy="1117718"/>
          </a:xfrm>
          <a:custGeom>
            <a:avLst/>
            <a:gdLst/>
            <a:ahLst/>
            <a:cxnLst/>
            <a:rect l="l" t="t" r="r" b="b"/>
            <a:pathLst>
              <a:path w="890110" h="1117718">
                <a:moveTo>
                  <a:pt x="0" y="0"/>
                </a:moveTo>
                <a:lnTo>
                  <a:pt x="890111" y="0"/>
                </a:lnTo>
                <a:lnTo>
                  <a:pt x="890111" y="1117719"/>
                </a:lnTo>
                <a:lnTo>
                  <a:pt x="0" y="11177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1337229" y="1903607"/>
            <a:ext cx="655752" cy="823433"/>
          </a:xfrm>
          <a:custGeom>
            <a:avLst/>
            <a:gdLst/>
            <a:ahLst/>
            <a:cxnLst/>
            <a:rect l="l" t="t" r="r" b="b"/>
            <a:pathLst>
              <a:path w="655752" h="823433">
                <a:moveTo>
                  <a:pt x="0" y="0"/>
                </a:moveTo>
                <a:lnTo>
                  <a:pt x="655753" y="0"/>
                </a:lnTo>
                <a:lnTo>
                  <a:pt x="655753" y="823433"/>
                </a:lnTo>
                <a:lnTo>
                  <a:pt x="0" y="8234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flipH="1">
            <a:off x="6088083" y="456862"/>
            <a:ext cx="655752" cy="823433"/>
          </a:xfrm>
          <a:custGeom>
            <a:avLst/>
            <a:gdLst/>
            <a:ahLst/>
            <a:cxnLst/>
            <a:rect l="l" t="t" r="r" b="b"/>
            <a:pathLst>
              <a:path w="655752" h="823433">
                <a:moveTo>
                  <a:pt x="655752" y="0"/>
                </a:moveTo>
                <a:lnTo>
                  <a:pt x="0" y="0"/>
                </a:lnTo>
                <a:lnTo>
                  <a:pt x="0" y="823433"/>
                </a:lnTo>
                <a:lnTo>
                  <a:pt x="655752" y="823433"/>
                </a:lnTo>
                <a:lnTo>
                  <a:pt x="655752"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1228694" y="6009937"/>
            <a:ext cx="13650426" cy="2088907"/>
            <a:chOff x="0" y="0"/>
            <a:chExt cx="3595174" cy="550165"/>
          </a:xfrm>
        </p:grpSpPr>
        <p:sp>
          <p:nvSpPr>
            <p:cNvPr id="9" name="Freeform 9"/>
            <p:cNvSpPr/>
            <p:nvPr/>
          </p:nvSpPr>
          <p:spPr>
            <a:xfrm>
              <a:off x="0" y="0"/>
              <a:ext cx="3595174" cy="550165"/>
            </a:xfrm>
            <a:custGeom>
              <a:avLst/>
              <a:gdLst/>
              <a:ahLst/>
              <a:cxnLst/>
              <a:rect l="l" t="t" r="r" b="b"/>
              <a:pathLst>
                <a:path w="3595174" h="550165">
                  <a:moveTo>
                    <a:pt x="28925" y="0"/>
                  </a:moveTo>
                  <a:lnTo>
                    <a:pt x="3566249" y="0"/>
                  </a:lnTo>
                  <a:cubicBezTo>
                    <a:pt x="3573920" y="0"/>
                    <a:pt x="3581278" y="3047"/>
                    <a:pt x="3586702" y="8472"/>
                  </a:cubicBezTo>
                  <a:cubicBezTo>
                    <a:pt x="3592126" y="13896"/>
                    <a:pt x="3595174" y="21254"/>
                    <a:pt x="3595174" y="28925"/>
                  </a:cubicBezTo>
                  <a:lnTo>
                    <a:pt x="3595174" y="521240"/>
                  </a:lnTo>
                  <a:cubicBezTo>
                    <a:pt x="3595174" y="528911"/>
                    <a:pt x="3592126" y="536268"/>
                    <a:pt x="3586702" y="541693"/>
                  </a:cubicBezTo>
                  <a:cubicBezTo>
                    <a:pt x="3581278" y="547117"/>
                    <a:pt x="3573920" y="550165"/>
                    <a:pt x="3566249" y="550165"/>
                  </a:cubicBezTo>
                  <a:lnTo>
                    <a:pt x="28925" y="550165"/>
                  </a:lnTo>
                  <a:cubicBezTo>
                    <a:pt x="21254" y="550165"/>
                    <a:pt x="13896" y="547117"/>
                    <a:pt x="8472" y="541693"/>
                  </a:cubicBezTo>
                  <a:cubicBezTo>
                    <a:pt x="3047" y="536268"/>
                    <a:pt x="0" y="528911"/>
                    <a:pt x="0" y="521240"/>
                  </a:cubicBezTo>
                  <a:lnTo>
                    <a:pt x="0" y="28925"/>
                  </a:lnTo>
                  <a:cubicBezTo>
                    <a:pt x="0" y="21254"/>
                    <a:pt x="3047" y="13896"/>
                    <a:pt x="8472" y="8472"/>
                  </a:cubicBezTo>
                  <a:cubicBezTo>
                    <a:pt x="13896" y="3047"/>
                    <a:pt x="21254" y="0"/>
                    <a:pt x="28925" y="0"/>
                  </a:cubicBezTo>
                  <a:close/>
                </a:path>
              </a:pathLst>
            </a:custGeom>
            <a:solidFill>
              <a:srgbClr val="F4BE93"/>
            </a:solidFill>
            <a:ln w="19050">
              <a:solidFill>
                <a:srgbClr val="000000"/>
              </a:solidFill>
            </a:ln>
          </p:spPr>
          <p:txBody>
            <a:bodyPr/>
            <a:lstStyle/>
            <a:p>
              <a:endParaRPr lang="en-US"/>
            </a:p>
          </p:txBody>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1" name="Group 11"/>
          <p:cNvGrpSpPr/>
          <p:nvPr/>
        </p:nvGrpSpPr>
        <p:grpSpPr>
          <a:xfrm>
            <a:off x="1228694" y="6030129"/>
            <a:ext cx="1457674" cy="2092698"/>
            <a:chOff x="0" y="0"/>
            <a:chExt cx="383914" cy="551163"/>
          </a:xfrm>
        </p:grpSpPr>
        <p:sp>
          <p:nvSpPr>
            <p:cNvPr id="12" name="Freeform 12"/>
            <p:cNvSpPr/>
            <p:nvPr/>
          </p:nvSpPr>
          <p:spPr>
            <a:xfrm>
              <a:off x="0" y="0"/>
              <a:ext cx="383914" cy="551163"/>
            </a:xfrm>
            <a:custGeom>
              <a:avLst/>
              <a:gdLst/>
              <a:ahLst/>
              <a:cxnLst/>
              <a:rect l="l" t="t" r="r" b="b"/>
              <a:pathLst>
                <a:path w="383914" h="551163">
                  <a:moveTo>
                    <a:pt x="191957" y="0"/>
                  </a:moveTo>
                  <a:lnTo>
                    <a:pt x="191957" y="0"/>
                  </a:lnTo>
                  <a:cubicBezTo>
                    <a:pt x="297972" y="0"/>
                    <a:pt x="383914" y="85942"/>
                    <a:pt x="383914" y="191957"/>
                  </a:cubicBezTo>
                  <a:lnTo>
                    <a:pt x="383914" y="359206"/>
                  </a:lnTo>
                  <a:cubicBezTo>
                    <a:pt x="383914" y="410116"/>
                    <a:pt x="363690" y="458941"/>
                    <a:pt x="327691" y="494940"/>
                  </a:cubicBezTo>
                  <a:cubicBezTo>
                    <a:pt x="291692" y="530939"/>
                    <a:pt x="242867" y="551163"/>
                    <a:pt x="191957" y="551163"/>
                  </a:cubicBezTo>
                  <a:lnTo>
                    <a:pt x="191957" y="551163"/>
                  </a:lnTo>
                  <a:cubicBezTo>
                    <a:pt x="141047" y="551163"/>
                    <a:pt x="92222" y="530939"/>
                    <a:pt x="56223" y="494940"/>
                  </a:cubicBezTo>
                  <a:cubicBezTo>
                    <a:pt x="20224" y="458941"/>
                    <a:pt x="0" y="410116"/>
                    <a:pt x="0" y="359206"/>
                  </a:cubicBezTo>
                  <a:lnTo>
                    <a:pt x="0" y="191957"/>
                  </a:lnTo>
                  <a:cubicBezTo>
                    <a:pt x="0" y="141047"/>
                    <a:pt x="20224" y="92222"/>
                    <a:pt x="56223" y="56223"/>
                  </a:cubicBezTo>
                  <a:cubicBezTo>
                    <a:pt x="92222" y="20224"/>
                    <a:pt x="141047" y="0"/>
                    <a:pt x="191957" y="0"/>
                  </a:cubicBezTo>
                  <a:close/>
                </a:path>
              </a:pathLst>
            </a:custGeom>
            <a:solidFill>
              <a:srgbClr val="D87134"/>
            </a:solidFill>
          </p:spPr>
          <p:txBody>
            <a:bodyPr/>
            <a:lstStyle/>
            <a:p>
              <a:endParaRPr lang="en-US"/>
            </a:p>
          </p:txBody>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4" name="Group 14"/>
          <p:cNvGrpSpPr/>
          <p:nvPr/>
        </p:nvGrpSpPr>
        <p:grpSpPr>
          <a:xfrm>
            <a:off x="1228694" y="4178401"/>
            <a:ext cx="13650426" cy="1650560"/>
            <a:chOff x="0" y="0"/>
            <a:chExt cx="3595174" cy="434716"/>
          </a:xfrm>
        </p:grpSpPr>
        <p:sp>
          <p:nvSpPr>
            <p:cNvPr id="15" name="Freeform 15"/>
            <p:cNvSpPr/>
            <p:nvPr/>
          </p:nvSpPr>
          <p:spPr>
            <a:xfrm>
              <a:off x="0" y="0"/>
              <a:ext cx="3595174" cy="434716"/>
            </a:xfrm>
            <a:custGeom>
              <a:avLst/>
              <a:gdLst/>
              <a:ahLst/>
              <a:cxnLst/>
              <a:rect l="l" t="t" r="r" b="b"/>
              <a:pathLst>
                <a:path w="3595174" h="434716">
                  <a:moveTo>
                    <a:pt x="28925" y="0"/>
                  </a:moveTo>
                  <a:lnTo>
                    <a:pt x="3566249" y="0"/>
                  </a:lnTo>
                  <a:cubicBezTo>
                    <a:pt x="3573920" y="0"/>
                    <a:pt x="3581278" y="3047"/>
                    <a:pt x="3586702" y="8472"/>
                  </a:cubicBezTo>
                  <a:cubicBezTo>
                    <a:pt x="3592126" y="13896"/>
                    <a:pt x="3595174" y="21254"/>
                    <a:pt x="3595174" y="28925"/>
                  </a:cubicBezTo>
                  <a:lnTo>
                    <a:pt x="3595174" y="405791"/>
                  </a:lnTo>
                  <a:cubicBezTo>
                    <a:pt x="3595174" y="421765"/>
                    <a:pt x="3582224" y="434716"/>
                    <a:pt x="3566249" y="434716"/>
                  </a:cubicBezTo>
                  <a:lnTo>
                    <a:pt x="28925" y="434716"/>
                  </a:lnTo>
                  <a:cubicBezTo>
                    <a:pt x="21254" y="434716"/>
                    <a:pt x="13896" y="431668"/>
                    <a:pt x="8472" y="426244"/>
                  </a:cubicBezTo>
                  <a:cubicBezTo>
                    <a:pt x="3047" y="420819"/>
                    <a:pt x="0" y="413462"/>
                    <a:pt x="0" y="405791"/>
                  </a:cubicBezTo>
                  <a:lnTo>
                    <a:pt x="0" y="28925"/>
                  </a:lnTo>
                  <a:cubicBezTo>
                    <a:pt x="0" y="21254"/>
                    <a:pt x="3047" y="13896"/>
                    <a:pt x="8472" y="8472"/>
                  </a:cubicBezTo>
                  <a:cubicBezTo>
                    <a:pt x="13896" y="3047"/>
                    <a:pt x="21254" y="0"/>
                    <a:pt x="28925" y="0"/>
                  </a:cubicBezTo>
                  <a:close/>
                </a:path>
              </a:pathLst>
            </a:custGeom>
            <a:solidFill>
              <a:srgbClr val="F4BE93"/>
            </a:solidFill>
            <a:ln w="19050">
              <a:solidFill>
                <a:srgbClr val="000000"/>
              </a:solidFill>
            </a:ln>
          </p:spPr>
          <p:txBody>
            <a:bodyPr/>
            <a:lstStyle/>
            <a:p>
              <a:endParaRPr lang="en-US"/>
            </a:p>
          </p:txBody>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17" name="Group 17"/>
          <p:cNvGrpSpPr/>
          <p:nvPr/>
        </p:nvGrpSpPr>
        <p:grpSpPr>
          <a:xfrm>
            <a:off x="1367797" y="8302995"/>
            <a:ext cx="13527080" cy="1412143"/>
            <a:chOff x="0" y="0"/>
            <a:chExt cx="3562688" cy="371922"/>
          </a:xfrm>
        </p:grpSpPr>
        <p:sp>
          <p:nvSpPr>
            <p:cNvPr id="18" name="Freeform 18"/>
            <p:cNvSpPr/>
            <p:nvPr/>
          </p:nvSpPr>
          <p:spPr>
            <a:xfrm>
              <a:off x="0" y="0"/>
              <a:ext cx="3562688" cy="371922"/>
            </a:xfrm>
            <a:custGeom>
              <a:avLst/>
              <a:gdLst/>
              <a:ahLst/>
              <a:cxnLst/>
              <a:rect l="l" t="t" r="r" b="b"/>
              <a:pathLst>
                <a:path w="3562688" h="371922">
                  <a:moveTo>
                    <a:pt x="29189" y="0"/>
                  </a:moveTo>
                  <a:lnTo>
                    <a:pt x="3533499" y="0"/>
                  </a:lnTo>
                  <a:cubicBezTo>
                    <a:pt x="3549619" y="0"/>
                    <a:pt x="3562688" y="13068"/>
                    <a:pt x="3562688" y="29189"/>
                  </a:cubicBezTo>
                  <a:lnTo>
                    <a:pt x="3562688" y="342734"/>
                  </a:lnTo>
                  <a:cubicBezTo>
                    <a:pt x="3562688" y="358854"/>
                    <a:pt x="3549619" y="371922"/>
                    <a:pt x="3533499" y="371922"/>
                  </a:cubicBezTo>
                  <a:lnTo>
                    <a:pt x="29189" y="371922"/>
                  </a:lnTo>
                  <a:cubicBezTo>
                    <a:pt x="13068" y="371922"/>
                    <a:pt x="0" y="358854"/>
                    <a:pt x="0" y="342734"/>
                  </a:cubicBezTo>
                  <a:lnTo>
                    <a:pt x="0" y="29189"/>
                  </a:lnTo>
                  <a:cubicBezTo>
                    <a:pt x="0" y="13068"/>
                    <a:pt x="13068" y="0"/>
                    <a:pt x="29189" y="0"/>
                  </a:cubicBezTo>
                  <a:close/>
                </a:path>
              </a:pathLst>
            </a:custGeom>
            <a:solidFill>
              <a:srgbClr val="F4BE93"/>
            </a:solidFill>
            <a:ln w="19050">
              <a:solidFill>
                <a:srgbClr val="000000"/>
              </a:solidFill>
            </a:ln>
          </p:spPr>
          <p:txBody>
            <a:bodyPr/>
            <a:lstStyle/>
            <a:p>
              <a:endParaRPr lang="en-US"/>
            </a:p>
          </p:txBody>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0" name="Group 20"/>
          <p:cNvGrpSpPr/>
          <p:nvPr/>
        </p:nvGrpSpPr>
        <p:grpSpPr>
          <a:xfrm>
            <a:off x="1367797" y="8294277"/>
            <a:ext cx="1457674" cy="1546573"/>
            <a:chOff x="0" y="0"/>
            <a:chExt cx="383914" cy="407328"/>
          </a:xfrm>
        </p:grpSpPr>
        <p:sp>
          <p:nvSpPr>
            <p:cNvPr id="21" name="Freeform 21"/>
            <p:cNvSpPr/>
            <p:nvPr/>
          </p:nvSpPr>
          <p:spPr>
            <a:xfrm>
              <a:off x="0" y="0"/>
              <a:ext cx="383914" cy="407328"/>
            </a:xfrm>
            <a:custGeom>
              <a:avLst/>
              <a:gdLst/>
              <a:ahLst/>
              <a:cxnLst/>
              <a:rect l="l" t="t" r="r" b="b"/>
              <a:pathLst>
                <a:path w="383914" h="407328">
                  <a:moveTo>
                    <a:pt x="191957" y="0"/>
                  </a:moveTo>
                  <a:lnTo>
                    <a:pt x="191957" y="0"/>
                  </a:lnTo>
                  <a:cubicBezTo>
                    <a:pt x="297972" y="0"/>
                    <a:pt x="383914" y="85942"/>
                    <a:pt x="383914" y="191957"/>
                  </a:cubicBezTo>
                  <a:lnTo>
                    <a:pt x="383914" y="215371"/>
                  </a:lnTo>
                  <a:cubicBezTo>
                    <a:pt x="383914" y="266281"/>
                    <a:pt x="363690" y="315106"/>
                    <a:pt x="327691" y="351105"/>
                  </a:cubicBezTo>
                  <a:cubicBezTo>
                    <a:pt x="291692" y="387104"/>
                    <a:pt x="242867" y="407328"/>
                    <a:pt x="191957" y="407328"/>
                  </a:cubicBezTo>
                  <a:lnTo>
                    <a:pt x="191957" y="407328"/>
                  </a:lnTo>
                  <a:cubicBezTo>
                    <a:pt x="141047" y="407328"/>
                    <a:pt x="92222" y="387104"/>
                    <a:pt x="56223" y="351105"/>
                  </a:cubicBezTo>
                  <a:cubicBezTo>
                    <a:pt x="20224" y="315106"/>
                    <a:pt x="0" y="266281"/>
                    <a:pt x="0" y="215371"/>
                  </a:cubicBezTo>
                  <a:lnTo>
                    <a:pt x="0" y="191957"/>
                  </a:lnTo>
                  <a:cubicBezTo>
                    <a:pt x="0" y="141047"/>
                    <a:pt x="20224" y="92222"/>
                    <a:pt x="56223" y="56223"/>
                  </a:cubicBezTo>
                  <a:cubicBezTo>
                    <a:pt x="92222" y="20224"/>
                    <a:pt x="141047" y="0"/>
                    <a:pt x="191957" y="0"/>
                  </a:cubicBezTo>
                  <a:close/>
                </a:path>
              </a:pathLst>
            </a:custGeom>
            <a:solidFill>
              <a:srgbClr val="D87134"/>
            </a:solidFill>
          </p:spPr>
          <p:txBody>
            <a:bodyPr/>
            <a:lstStyle/>
            <a:p>
              <a:endParaRPr lang="en-US"/>
            </a:p>
          </p:txBody>
        </p:sp>
        <p:sp>
          <p:nvSpPr>
            <p:cNvPr id="22" name="TextBox 22"/>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23" name="Group 23"/>
          <p:cNvGrpSpPr/>
          <p:nvPr/>
        </p:nvGrpSpPr>
        <p:grpSpPr>
          <a:xfrm>
            <a:off x="3111639" y="379872"/>
            <a:ext cx="10356485" cy="1342759"/>
            <a:chOff x="0" y="0"/>
            <a:chExt cx="2727634" cy="353649"/>
          </a:xfrm>
        </p:grpSpPr>
        <p:sp>
          <p:nvSpPr>
            <p:cNvPr id="24" name="Freeform 24"/>
            <p:cNvSpPr/>
            <p:nvPr/>
          </p:nvSpPr>
          <p:spPr>
            <a:xfrm>
              <a:off x="0" y="0"/>
              <a:ext cx="2727634" cy="353649"/>
            </a:xfrm>
            <a:custGeom>
              <a:avLst/>
              <a:gdLst/>
              <a:ahLst/>
              <a:cxnLst/>
              <a:rect l="l" t="t" r="r" b="b"/>
              <a:pathLst>
                <a:path w="2727634" h="353649">
                  <a:moveTo>
                    <a:pt x="38125" y="0"/>
                  </a:moveTo>
                  <a:lnTo>
                    <a:pt x="2689509" y="0"/>
                  </a:lnTo>
                  <a:cubicBezTo>
                    <a:pt x="2699620" y="0"/>
                    <a:pt x="2709318" y="4017"/>
                    <a:pt x="2716468" y="11166"/>
                  </a:cubicBezTo>
                  <a:cubicBezTo>
                    <a:pt x="2723617" y="18316"/>
                    <a:pt x="2727634" y="28013"/>
                    <a:pt x="2727634" y="38125"/>
                  </a:cubicBezTo>
                  <a:lnTo>
                    <a:pt x="2727634" y="315524"/>
                  </a:lnTo>
                  <a:cubicBezTo>
                    <a:pt x="2727634" y="336580"/>
                    <a:pt x="2710565" y="353649"/>
                    <a:pt x="2689509" y="353649"/>
                  </a:cubicBezTo>
                  <a:lnTo>
                    <a:pt x="38125" y="353649"/>
                  </a:lnTo>
                  <a:cubicBezTo>
                    <a:pt x="28013" y="353649"/>
                    <a:pt x="18316" y="349632"/>
                    <a:pt x="11166" y="342482"/>
                  </a:cubicBezTo>
                  <a:cubicBezTo>
                    <a:pt x="4017" y="335332"/>
                    <a:pt x="0" y="325635"/>
                    <a:pt x="0" y="315524"/>
                  </a:cubicBezTo>
                  <a:lnTo>
                    <a:pt x="0" y="38125"/>
                  </a:lnTo>
                  <a:cubicBezTo>
                    <a:pt x="0" y="17069"/>
                    <a:pt x="17069" y="0"/>
                    <a:pt x="38125" y="0"/>
                  </a:cubicBezTo>
                  <a:close/>
                </a:path>
              </a:pathLst>
            </a:custGeom>
            <a:solidFill>
              <a:srgbClr val="FADA99"/>
            </a:solidFill>
          </p:spPr>
          <p:txBody>
            <a:bodyPr/>
            <a:lstStyle/>
            <a:p>
              <a:endParaRPr lang="en-US"/>
            </a:p>
          </p:txBody>
        </p:sp>
        <p:sp>
          <p:nvSpPr>
            <p:cNvPr id="25" name="TextBox 25"/>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26" name="TextBox 26"/>
          <p:cNvSpPr txBox="1"/>
          <p:nvPr/>
        </p:nvSpPr>
        <p:spPr>
          <a:xfrm>
            <a:off x="1175928" y="6573705"/>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dirty="0">
                <a:solidFill>
                  <a:srgbClr val="FFDED1"/>
                </a:solidFill>
                <a:latin typeface="DG Jory Bold"/>
              </a:rPr>
              <a:t>C</a:t>
            </a:r>
          </a:p>
        </p:txBody>
      </p:sp>
      <p:sp>
        <p:nvSpPr>
          <p:cNvPr id="27" name="TextBox 27"/>
          <p:cNvSpPr txBox="1"/>
          <p:nvPr/>
        </p:nvSpPr>
        <p:spPr>
          <a:xfrm>
            <a:off x="1212939" y="5000099"/>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B</a:t>
            </a:r>
          </a:p>
        </p:txBody>
      </p:sp>
      <p:sp>
        <p:nvSpPr>
          <p:cNvPr id="28" name="TextBox 28"/>
          <p:cNvSpPr txBox="1"/>
          <p:nvPr/>
        </p:nvSpPr>
        <p:spPr>
          <a:xfrm>
            <a:off x="1367797" y="8620258"/>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D</a:t>
            </a:r>
          </a:p>
        </p:txBody>
      </p:sp>
      <p:sp>
        <p:nvSpPr>
          <p:cNvPr id="29" name="TextBox 29"/>
          <p:cNvSpPr txBox="1"/>
          <p:nvPr/>
        </p:nvSpPr>
        <p:spPr>
          <a:xfrm>
            <a:off x="3111639" y="8763003"/>
            <a:ext cx="8225590" cy="542924"/>
          </a:xfrm>
          <a:prstGeom prst="rect">
            <a:avLst/>
          </a:prstGeom>
        </p:spPr>
        <p:txBody>
          <a:bodyPr lIns="0" tIns="0" rIns="0" bIns="0" rtlCol="0" anchor="t">
            <a:spAutoFit/>
          </a:bodyPr>
          <a:lstStyle/>
          <a:p>
            <a:pPr>
              <a:lnSpc>
                <a:spcPts val="4199"/>
              </a:lnSpc>
            </a:pPr>
            <a:r>
              <a:rPr lang="en-US" sz="3999">
                <a:solidFill>
                  <a:srgbClr val="7C3F1D"/>
                </a:solidFill>
                <a:latin typeface="Roboto Condensed"/>
              </a:rPr>
              <a:t>Tất cả các đáp án trên.</a:t>
            </a:r>
          </a:p>
        </p:txBody>
      </p:sp>
      <p:grpSp>
        <p:nvGrpSpPr>
          <p:cNvPr id="30" name="Group 30"/>
          <p:cNvGrpSpPr/>
          <p:nvPr/>
        </p:nvGrpSpPr>
        <p:grpSpPr>
          <a:xfrm>
            <a:off x="1089641" y="2069652"/>
            <a:ext cx="13789479" cy="1889674"/>
            <a:chOff x="0" y="0"/>
            <a:chExt cx="3631797" cy="497692"/>
          </a:xfrm>
        </p:grpSpPr>
        <p:sp>
          <p:nvSpPr>
            <p:cNvPr id="31" name="Freeform 31"/>
            <p:cNvSpPr/>
            <p:nvPr/>
          </p:nvSpPr>
          <p:spPr>
            <a:xfrm>
              <a:off x="0" y="0"/>
              <a:ext cx="3631797" cy="497692"/>
            </a:xfrm>
            <a:custGeom>
              <a:avLst/>
              <a:gdLst/>
              <a:ahLst/>
              <a:cxnLst/>
              <a:rect l="l" t="t" r="r" b="b"/>
              <a:pathLst>
                <a:path w="3631797" h="497692">
                  <a:moveTo>
                    <a:pt x="28633" y="0"/>
                  </a:moveTo>
                  <a:lnTo>
                    <a:pt x="3603164" y="0"/>
                  </a:lnTo>
                  <a:cubicBezTo>
                    <a:pt x="3610758" y="0"/>
                    <a:pt x="3618041" y="3017"/>
                    <a:pt x="3623411" y="8386"/>
                  </a:cubicBezTo>
                  <a:cubicBezTo>
                    <a:pt x="3628780" y="13756"/>
                    <a:pt x="3631797" y="21039"/>
                    <a:pt x="3631797" y="28633"/>
                  </a:cubicBezTo>
                  <a:lnTo>
                    <a:pt x="3631797" y="469059"/>
                  </a:lnTo>
                  <a:cubicBezTo>
                    <a:pt x="3631797" y="484872"/>
                    <a:pt x="3618978" y="497692"/>
                    <a:pt x="3603164" y="497692"/>
                  </a:cubicBezTo>
                  <a:lnTo>
                    <a:pt x="28633" y="497692"/>
                  </a:lnTo>
                  <a:cubicBezTo>
                    <a:pt x="21039" y="497692"/>
                    <a:pt x="13756" y="494675"/>
                    <a:pt x="8386" y="489305"/>
                  </a:cubicBezTo>
                  <a:cubicBezTo>
                    <a:pt x="3017" y="483936"/>
                    <a:pt x="0" y="476653"/>
                    <a:pt x="0" y="469059"/>
                  </a:cubicBezTo>
                  <a:lnTo>
                    <a:pt x="0" y="28633"/>
                  </a:lnTo>
                  <a:cubicBezTo>
                    <a:pt x="0" y="12820"/>
                    <a:pt x="12820" y="0"/>
                    <a:pt x="28633" y="0"/>
                  </a:cubicBezTo>
                  <a:close/>
                </a:path>
              </a:pathLst>
            </a:custGeom>
            <a:solidFill>
              <a:srgbClr val="F4BE93"/>
            </a:solidFill>
            <a:ln w="19050">
              <a:solidFill>
                <a:srgbClr val="000000"/>
              </a:solidFill>
            </a:ln>
          </p:spPr>
          <p:txBody>
            <a:bodyPr/>
            <a:lstStyle/>
            <a:p>
              <a:endParaRPr lang="en-US"/>
            </a:p>
          </p:txBody>
        </p:sp>
        <p:sp>
          <p:nvSpPr>
            <p:cNvPr id="32" name="TextBox 32"/>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33" name="Group 33"/>
          <p:cNvGrpSpPr/>
          <p:nvPr/>
        </p:nvGrpSpPr>
        <p:grpSpPr>
          <a:xfrm>
            <a:off x="1228694" y="4205171"/>
            <a:ext cx="1457674" cy="1623791"/>
            <a:chOff x="0" y="0"/>
            <a:chExt cx="383914" cy="427665"/>
          </a:xfrm>
        </p:grpSpPr>
        <p:sp>
          <p:nvSpPr>
            <p:cNvPr id="34" name="Freeform 34"/>
            <p:cNvSpPr/>
            <p:nvPr/>
          </p:nvSpPr>
          <p:spPr>
            <a:xfrm>
              <a:off x="0" y="0"/>
              <a:ext cx="383914" cy="427665"/>
            </a:xfrm>
            <a:custGeom>
              <a:avLst/>
              <a:gdLst/>
              <a:ahLst/>
              <a:cxnLst/>
              <a:rect l="l" t="t" r="r" b="b"/>
              <a:pathLst>
                <a:path w="383914" h="427665">
                  <a:moveTo>
                    <a:pt x="191957" y="0"/>
                  </a:moveTo>
                  <a:lnTo>
                    <a:pt x="191957" y="0"/>
                  </a:lnTo>
                  <a:cubicBezTo>
                    <a:pt x="297972" y="0"/>
                    <a:pt x="383914" y="85942"/>
                    <a:pt x="383914" y="191957"/>
                  </a:cubicBezTo>
                  <a:lnTo>
                    <a:pt x="383914" y="235708"/>
                  </a:lnTo>
                  <a:cubicBezTo>
                    <a:pt x="383914" y="286618"/>
                    <a:pt x="363690" y="335443"/>
                    <a:pt x="327691" y="371442"/>
                  </a:cubicBezTo>
                  <a:cubicBezTo>
                    <a:pt x="291692" y="407441"/>
                    <a:pt x="242867" y="427665"/>
                    <a:pt x="191957" y="427665"/>
                  </a:cubicBezTo>
                  <a:lnTo>
                    <a:pt x="191957" y="427665"/>
                  </a:lnTo>
                  <a:cubicBezTo>
                    <a:pt x="141047" y="427665"/>
                    <a:pt x="92222" y="407441"/>
                    <a:pt x="56223" y="371442"/>
                  </a:cubicBezTo>
                  <a:cubicBezTo>
                    <a:pt x="20224" y="335443"/>
                    <a:pt x="0" y="286618"/>
                    <a:pt x="0" y="235708"/>
                  </a:cubicBezTo>
                  <a:lnTo>
                    <a:pt x="0" y="191957"/>
                  </a:lnTo>
                  <a:cubicBezTo>
                    <a:pt x="0" y="141047"/>
                    <a:pt x="20224" y="92222"/>
                    <a:pt x="56223" y="56223"/>
                  </a:cubicBezTo>
                  <a:cubicBezTo>
                    <a:pt x="92222" y="20224"/>
                    <a:pt x="141047" y="0"/>
                    <a:pt x="191957" y="0"/>
                  </a:cubicBezTo>
                  <a:close/>
                </a:path>
              </a:pathLst>
            </a:custGeom>
            <a:solidFill>
              <a:srgbClr val="D87134"/>
            </a:solidFill>
          </p:spPr>
          <p:txBody>
            <a:bodyPr/>
            <a:lstStyle/>
            <a:p>
              <a:endParaRPr lang="en-US"/>
            </a:p>
          </p:txBody>
        </p:sp>
        <p:sp>
          <p:nvSpPr>
            <p:cNvPr id="35" name="TextBox 35"/>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grpSp>
        <p:nvGrpSpPr>
          <p:cNvPr id="36" name="Group 36"/>
          <p:cNvGrpSpPr/>
          <p:nvPr/>
        </p:nvGrpSpPr>
        <p:grpSpPr>
          <a:xfrm>
            <a:off x="1089641" y="2121776"/>
            <a:ext cx="1457674" cy="1812438"/>
            <a:chOff x="0" y="0"/>
            <a:chExt cx="383914" cy="477350"/>
          </a:xfrm>
        </p:grpSpPr>
        <p:sp>
          <p:nvSpPr>
            <p:cNvPr id="37" name="Freeform 37"/>
            <p:cNvSpPr/>
            <p:nvPr/>
          </p:nvSpPr>
          <p:spPr>
            <a:xfrm>
              <a:off x="0" y="0"/>
              <a:ext cx="383914" cy="477350"/>
            </a:xfrm>
            <a:custGeom>
              <a:avLst/>
              <a:gdLst/>
              <a:ahLst/>
              <a:cxnLst/>
              <a:rect l="l" t="t" r="r" b="b"/>
              <a:pathLst>
                <a:path w="383914" h="477350">
                  <a:moveTo>
                    <a:pt x="191957" y="0"/>
                  </a:moveTo>
                  <a:lnTo>
                    <a:pt x="191957" y="0"/>
                  </a:lnTo>
                  <a:cubicBezTo>
                    <a:pt x="297972" y="0"/>
                    <a:pt x="383914" y="85942"/>
                    <a:pt x="383914" y="191957"/>
                  </a:cubicBezTo>
                  <a:lnTo>
                    <a:pt x="383914" y="285393"/>
                  </a:lnTo>
                  <a:cubicBezTo>
                    <a:pt x="383914" y="336303"/>
                    <a:pt x="363690" y="385128"/>
                    <a:pt x="327691" y="421127"/>
                  </a:cubicBezTo>
                  <a:cubicBezTo>
                    <a:pt x="291692" y="457126"/>
                    <a:pt x="242867" y="477350"/>
                    <a:pt x="191957" y="477350"/>
                  </a:cubicBezTo>
                  <a:lnTo>
                    <a:pt x="191957" y="477350"/>
                  </a:lnTo>
                  <a:cubicBezTo>
                    <a:pt x="85942" y="477350"/>
                    <a:pt x="0" y="391408"/>
                    <a:pt x="0" y="285393"/>
                  </a:cubicBezTo>
                  <a:lnTo>
                    <a:pt x="0" y="191957"/>
                  </a:lnTo>
                  <a:cubicBezTo>
                    <a:pt x="0" y="141047"/>
                    <a:pt x="20224" y="92222"/>
                    <a:pt x="56223" y="56223"/>
                  </a:cubicBezTo>
                  <a:cubicBezTo>
                    <a:pt x="92222" y="20224"/>
                    <a:pt x="141047" y="0"/>
                    <a:pt x="191957" y="0"/>
                  </a:cubicBezTo>
                  <a:close/>
                </a:path>
              </a:pathLst>
            </a:custGeom>
            <a:solidFill>
              <a:srgbClr val="D87134"/>
            </a:solidFill>
          </p:spPr>
          <p:txBody>
            <a:bodyPr/>
            <a:lstStyle/>
            <a:p>
              <a:endParaRPr lang="en-US"/>
            </a:p>
          </p:txBody>
        </p:sp>
        <p:sp>
          <p:nvSpPr>
            <p:cNvPr id="38" name="TextBox 38"/>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pic>
        <p:nvPicPr>
          <p:cNvPr id="39" name="Picture 39"/>
          <p:cNvPicPr>
            <a:picLocks noChangeAspect="1"/>
          </p:cNvPicPr>
          <p:nvPr/>
        </p:nvPicPr>
        <p:blipFill>
          <a:blip r:embed="rId7"/>
          <a:srcRect/>
          <a:stretch>
            <a:fillRect/>
          </a:stretch>
        </p:blipFill>
        <p:spPr>
          <a:xfrm>
            <a:off x="1460588" y="3934214"/>
            <a:ext cx="1687007" cy="1560481"/>
          </a:xfrm>
          <a:prstGeom prst="rect">
            <a:avLst/>
          </a:prstGeom>
        </p:spPr>
      </p:pic>
      <p:sp>
        <p:nvSpPr>
          <p:cNvPr id="40" name="TextBox 40"/>
          <p:cNvSpPr txBox="1"/>
          <p:nvPr/>
        </p:nvSpPr>
        <p:spPr>
          <a:xfrm>
            <a:off x="1089641" y="2322774"/>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a:solidFill>
                  <a:srgbClr val="FFDED1"/>
                </a:solidFill>
                <a:latin typeface="DG Jory Bold"/>
              </a:rPr>
              <a:t>A</a:t>
            </a:r>
          </a:p>
        </p:txBody>
      </p:sp>
      <p:sp>
        <p:nvSpPr>
          <p:cNvPr id="41" name="TextBox 41"/>
          <p:cNvSpPr txBox="1"/>
          <p:nvPr/>
        </p:nvSpPr>
        <p:spPr>
          <a:xfrm>
            <a:off x="2686369" y="2437074"/>
            <a:ext cx="11763452" cy="1205230"/>
          </a:xfrm>
          <a:prstGeom prst="rect">
            <a:avLst/>
          </a:prstGeom>
        </p:spPr>
        <p:txBody>
          <a:bodyPr lIns="0" tIns="0" rIns="0" bIns="0" rtlCol="0" anchor="t">
            <a:spAutoFit/>
          </a:bodyPr>
          <a:lstStyle/>
          <a:p>
            <a:pPr algn="just">
              <a:lnSpc>
                <a:spcPts val="4759"/>
              </a:lnSpc>
            </a:pPr>
            <a:r>
              <a:rPr lang="en-US" sz="3999">
                <a:solidFill>
                  <a:srgbClr val="7C3F1D"/>
                </a:solidFill>
                <a:latin typeface="Roboto Condensed"/>
              </a:rPr>
              <a:t>Hồ Chủ tịch muốn chứng minh cho nhân dân ta thấy rằng cần phải học hỏi cách làm kinh tế của các nước tư bản.</a:t>
            </a:r>
          </a:p>
        </p:txBody>
      </p:sp>
      <p:sp>
        <p:nvSpPr>
          <p:cNvPr id="42" name="TextBox 42"/>
          <p:cNvSpPr txBox="1"/>
          <p:nvPr/>
        </p:nvSpPr>
        <p:spPr>
          <a:xfrm>
            <a:off x="2819719" y="4435576"/>
            <a:ext cx="12059402" cy="1168400"/>
          </a:xfrm>
          <a:prstGeom prst="rect">
            <a:avLst/>
          </a:prstGeom>
        </p:spPr>
        <p:txBody>
          <a:bodyPr lIns="0" tIns="0" rIns="0" bIns="0" rtlCol="0" anchor="t">
            <a:spAutoFit/>
          </a:bodyPr>
          <a:lstStyle/>
          <a:p>
            <a:pPr algn="just">
              <a:lnSpc>
                <a:spcPts val="4599"/>
              </a:lnSpc>
            </a:pPr>
            <a:r>
              <a:rPr lang="en-US" sz="3999">
                <a:solidFill>
                  <a:srgbClr val="7C3F1D"/>
                </a:solidFill>
                <a:latin typeface="Roboto Condensed"/>
              </a:rPr>
              <a:t>Hồ Chủ tịch nêu lên và làm sáng tỏ ý kiến của mình về một vấn đề xã hội: Dân ta có một lòng nồng nàn yêu nước.</a:t>
            </a:r>
          </a:p>
        </p:txBody>
      </p:sp>
      <p:sp>
        <p:nvSpPr>
          <p:cNvPr id="43" name="TextBox 43"/>
          <p:cNvSpPr txBox="1"/>
          <p:nvPr/>
        </p:nvSpPr>
        <p:spPr>
          <a:xfrm>
            <a:off x="2835474" y="6240003"/>
            <a:ext cx="11856034" cy="1777365"/>
          </a:xfrm>
          <a:prstGeom prst="rect">
            <a:avLst/>
          </a:prstGeom>
        </p:spPr>
        <p:txBody>
          <a:bodyPr lIns="0" tIns="0" rIns="0" bIns="0" rtlCol="0" anchor="t">
            <a:spAutoFit/>
          </a:bodyPr>
          <a:lstStyle/>
          <a:p>
            <a:pPr algn="just">
              <a:lnSpc>
                <a:spcPts val="4679"/>
              </a:lnSpc>
            </a:pPr>
            <a:r>
              <a:rPr lang="en-US" sz="3999">
                <a:solidFill>
                  <a:srgbClr val="7C3F1D"/>
                </a:solidFill>
                <a:latin typeface="Roboto Condensed"/>
              </a:rPr>
              <a:t>Hồ Chủ tịch nêu lên và làm sáng tỏ ý kiến của mình về một vấn đề liên quan đến đạo lý con người: Đã là con người, sống trong một nước, thì phải hết mình vì dân tộc đó.</a:t>
            </a:r>
          </a:p>
        </p:txBody>
      </p:sp>
      <p:sp>
        <p:nvSpPr>
          <p:cNvPr id="44" name="TextBox 44"/>
          <p:cNvSpPr txBox="1"/>
          <p:nvPr/>
        </p:nvSpPr>
        <p:spPr>
          <a:xfrm>
            <a:off x="3826044" y="589111"/>
            <a:ext cx="14212764" cy="857252"/>
          </a:xfrm>
          <a:prstGeom prst="rect">
            <a:avLst/>
          </a:prstGeom>
        </p:spPr>
        <p:txBody>
          <a:bodyPr lIns="0" tIns="0" rIns="0" bIns="0" rtlCol="0" anchor="t">
            <a:spAutoFit/>
          </a:bodyPr>
          <a:lstStyle/>
          <a:p>
            <a:pPr>
              <a:lnSpc>
                <a:spcPts val="7199"/>
              </a:lnSpc>
            </a:pPr>
            <a:r>
              <a:rPr lang="en-US" sz="4499">
                <a:solidFill>
                  <a:srgbClr val="724E39"/>
                </a:solidFill>
                <a:latin typeface="Roboto Condensed Bold"/>
              </a:rPr>
              <a:t>Câu 5. Mục đích của văn bản này là gì?</a:t>
            </a:r>
          </a:p>
        </p:txBody>
      </p:sp>
      <p:sp>
        <p:nvSpPr>
          <p:cNvPr id="45" name="TextBox 45"/>
          <p:cNvSpPr txBox="1"/>
          <p:nvPr/>
        </p:nvSpPr>
        <p:spPr>
          <a:xfrm>
            <a:off x="1175928" y="4589421"/>
            <a:ext cx="1457674" cy="943163"/>
          </a:xfrm>
          <a:prstGeom prst="rect">
            <a:avLst/>
          </a:prstGeom>
        </p:spPr>
        <p:txBody>
          <a:bodyPr lIns="0" tIns="0" rIns="0" bIns="0" rtlCol="0" anchor="t">
            <a:spAutoFit/>
          </a:bodyPr>
          <a:lstStyle/>
          <a:p>
            <a:pPr marL="0" lvl="0" indent="0" algn="ctr">
              <a:lnSpc>
                <a:spcPts val="7659"/>
              </a:lnSpc>
              <a:spcBef>
                <a:spcPct val="0"/>
              </a:spcBef>
            </a:pPr>
            <a:r>
              <a:rPr lang="en-US" sz="5471" dirty="0">
                <a:solidFill>
                  <a:srgbClr val="FFDED1"/>
                </a:solidFill>
                <a:latin typeface="DG Jory Bold"/>
              </a:rPr>
              <a:t>B</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circle(in)">
                                      <p:cBhvr>
                                        <p:cTn id="7"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53735"/>
        </a:solidFill>
        <a:effectLst/>
      </p:bgPr>
    </p:bg>
    <p:spTree>
      <p:nvGrpSpPr>
        <p:cNvPr id="1" name=""/>
        <p:cNvGrpSpPr/>
        <p:nvPr/>
      </p:nvGrpSpPr>
      <p:grpSpPr>
        <a:xfrm>
          <a:off x="0" y="0"/>
          <a:ext cx="0" cy="0"/>
          <a:chOff x="0" y="0"/>
          <a:chExt cx="0" cy="0"/>
        </a:xfrm>
      </p:grpSpPr>
      <p:sp>
        <p:nvSpPr>
          <p:cNvPr id="2" name="Freeform 2"/>
          <p:cNvSpPr/>
          <p:nvPr/>
        </p:nvSpPr>
        <p:spPr>
          <a:xfrm rot="579554">
            <a:off x="-1195052" y="5820732"/>
            <a:ext cx="8509248" cy="5169368"/>
          </a:xfrm>
          <a:custGeom>
            <a:avLst/>
            <a:gdLst/>
            <a:ahLst/>
            <a:cxnLst/>
            <a:rect l="l" t="t" r="r" b="b"/>
            <a:pathLst>
              <a:path w="8509248" h="5169368">
                <a:moveTo>
                  <a:pt x="0" y="0"/>
                </a:moveTo>
                <a:lnTo>
                  <a:pt x="8509248" y="0"/>
                </a:lnTo>
                <a:lnTo>
                  <a:pt x="8509248" y="5169368"/>
                </a:lnTo>
                <a:lnTo>
                  <a:pt x="0" y="51693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028700" y="1028700"/>
            <a:ext cx="2588077" cy="1471969"/>
          </a:xfrm>
          <a:custGeom>
            <a:avLst/>
            <a:gdLst/>
            <a:ahLst/>
            <a:cxnLst/>
            <a:rect l="l" t="t" r="r" b="b"/>
            <a:pathLst>
              <a:path w="2588077" h="1471969">
                <a:moveTo>
                  <a:pt x="0" y="0"/>
                </a:moveTo>
                <a:lnTo>
                  <a:pt x="2588077" y="0"/>
                </a:lnTo>
                <a:lnTo>
                  <a:pt x="2588077" y="1471969"/>
                </a:lnTo>
                <a:lnTo>
                  <a:pt x="0" y="14719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257621" y="-352742"/>
            <a:ext cx="9142828" cy="12020074"/>
          </a:xfrm>
          <a:custGeom>
            <a:avLst/>
            <a:gdLst/>
            <a:ahLst/>
            <a:cxnLst/>
            <a:rect l="l" t="t" r="r" b="b"/>
            <a:pathLst>
              <a:path w="9142828" h="12020074">
                <a:moveTo>
                  <a:pt x="0" y="0"/>
                </a:moveTo>
                <a:lnTo>
                  <a:pt x="9142828" y="0"/>
                </a:lnTo>
                <a:lnTo>
                  <a:pt x="9142828" y="12020075"/>
                </a:lnTo>
                <a:lnTo>
                  <a:pt x="0" y="12020075"/>
                </a:lnTo>
                <a:lnTo>
                  <a:pt x="0" y="0"/>
                </a:lnTo>
                <a:close/>
              </a:path>
            </a:pathLst>
          </a:custGeom>
          <a:blipFill>
            <a:blip r:embed="rId6"/>
            <a:stretch>
              <a:fillRect/>
            </a:stretch>
          </a:blipFill>
        </p:spPr>
        <p:txBody>
          <a:bodyPr/>
          <a:lstStyle/>
          <a:p>
            <a:endParaRPr lang="en-US"/>
          </a:p>
        </p:txBody>
      </p:sp>
      <p:sp>
        <p:nvSpPr>
          <p:cNvPr id="5" name="Freeform 5"/>
          <p:cNvSpPr/>
          <p:nvPr/>
        </p:nvSpPr>
        <p:spPr>
          <a:xfrm rot="7903272">
            <a:off x="6523198" y="-1262440"/>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Freeform 6"/>
          <p:cNvSpPr/>
          <p:nvPr/>
        </p:nvSpPr>
        <p:spPr>
          <a:xfrm rot="-9099582">
            <a:off x="6618546" y="2382588"/>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rot="-6008887">
            <a:off x="7090528" y="5218763"/>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Freeform 8"/>
          <p:cNvSpPr/>
          <p:nvPr/>
        </p:nvSpPr>
        <p:spPr>
          <a:xfrm rot="9421235">
            <a:off x="5014224" y="8393138"/>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rot="-1263648">
            <a:off x="6572465" y="1329428"/>
            <a:ext cx="11636360" cy="8124295"/>
          </a:xfrm>
          <a:custGeom>
            <a:avLst/>
            <a:gdLst/>
            <a:ahLst/>
            <a:cxnLst/>
            <a:rect l="l" t="t" r="r" b="b"/>
            <a:pathLst>
              <a:path w="11636360" h="8124295">
                <a:moveTo>
                  <a:pt x="0" y="0"/>
                </a:moveTo>
                <a:lnTo>
                  <a:pt x="11636360" y="0"/>
                </a:lnTo>
                <a:lnTo>
                  <a:pt x="11636360" y="8124294"/>
                </a:lnTo>
                <a:lnTo>
                  <a:pt x="0" y="812429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0" name="TextBox 10"/>
          <p:cNvSpPr txBox="1"/>
          <p:nvPr/>
        </p:nvSpPr>
        <p:spPr>
          <a:xfrm rot="-1263984">
            <a:off x="7864808" y="3566881"/>
            <a:ext cx="4432363" cy="5588127"/>
          </a:xfrm>
          <a:prstGeom prst="rect">
            <a:avLst/>
          </a:prstGeom>
        </p:spPr>
        <p:txBody>
          <a:bodyPr lIns="0" tIns="0" rIns="0" bIns="0" rtlCol="0" anchor="t">
            <a:spAutoFit/>
          </a:bodyPr>
          <a:lstStyle/>
          <a:p>
            <a:pPr algn="just">
              <a:lnSpc>
                <a:spcPts val="4914"/>
              </a:lnSpc>
            </a:pPr>
            <a:r>
              <a:rPr lang="en-US" sz="4200">
                <a:solidFill>
                  <a:srgbClr val="C15F3C"/>
                </a:solidFill>
                <a:latin typeface="Roboto Condensed Bold"/>
              </a:rPr>
              <a:t>Vladimir Lenin </a:t>
            </a:r>
            <a:r>
              <a:rPr lang="en-US" sz="4200">
                <a:solidFill>
                  <a:srgbClr val="C15F3C"/>
                </a:solidFill>
                <a:latin typeface="Roboto Condensed"/>
              </a:rPr>
              <a:t>là vị lãnh tụ vĩ đại, nhà chính trị kiệt xuất, người thầy của giai cấp công nhân, Nhân dân lao động toàn thế giới và Cách mạng tháng Mười Nga. </a:t>
            </a:r>
          </a:p>
        </p:txBody>
      </p:sp>
      <p:sp>
        <p:nvSpPr>
          <p:cNvPr id="11" name="TextBox 11"/>
          <p:cNvSpPr txBox="1"/>
          <p:nvPr/>
        </p:nvSpPr>
        <p:spPr>
          <a:xfrm rot="-1175748">
            <a:off x="12907961" y="1588738"/>
            <a:ext cx="4197807" cy="4969002"/>
          </a:xfrm>
          <a:prstGeom prst="rect">
            <a:avLst/>
          </a:prstGeom>
        </p:spPr>
        <p:txBody>
          <a:bodyPr lIns="0" tIns="0" rIns="0" bIns="0" rtlCol="0" anchor="t">
            <a:spAutoFit/>
          </a:bodyPr>
          <a:lstStyle/>
          <a:p>
            <a:pPr algn="just">
              <a:lnSpc>
                <a:spcPts val="4914"/>
              </a:lnSpc>
            </a:pPr>
            <a:r>
              <a:rPr lang="en-US" sz="4200">
                <a:solidFill>
                  <a:srgbClr val="C15F3C"/>
                </a:solidFill>
                <a:latin typeface="Roboto Condensed"/>
              </a:rPr>
              <a:t> Ông có công lao to lớn trong sự nghiệp cách mạch thế giới, lý tưởng và con đường cách mạng vô sản cũng như Chủ nghĩa Mac-Lenin.</a:t>
            </a:r>
          </a:p>
        </p:txBody>
      </p:sp>
    </p:spTree>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1538" b="-11538"/>
            </a:stretch>
          </a:blipFill>
        </p:spPr>
        <p:txBody>
          <a:bodyPr/>
          <a:lstStyle/>
          <a:p>
            <a:endParaRPr lang="en-US"/>
          </a:p>
        </p:txBody>
      </p:sp>
      <p:sp>
        <p:nvSpPr>
          <p:cNvPr id="3" name="Freeform 3"/>
          <p:cNvSpPr/>
          <p:nvPr/>
        </p:nvSpPr>
        <p:spPr>
          <a:xfrm>
            <a:off x="870576" y="5338785"/>
            <a:ext cx="1779403" cy="2796205"/>
          </a:xfrm>
          <a:custGeom>
            <a:avLst/>
            <a:gdLst/>
            <a:ahLst/>
            <a:cxnLst/>
            <a:rect l="l" t="t" r="r" b="b"/>
            <a:pathLst>
              <a:path w="1779403" h="2796205">
                <a:moveTo>
                  <a:pt x="0" y="0"/>
                </a:moveTo>
                <a:lnTo>
                  <a:pt x="1779403" y="0"/>
                </a:lnTo>
                <a:lnTo>
                  <a:pt x="1779403" y="2796205"/>
                </a:lnTo>
                <a:lnTo>
                  <a:pt x="0" y="27962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4150870" y="2783960"/>
            <a:ext cx="2389863" cy="1451842"/>
          </a:xfrm>
          <a:custGeom>
            <a:avLst/>
            <a:gdLst/>
            <a:ahLst/>
            <a:cxnLst/>
            <a:rect l="l" t="t" r="r" b="b"/>
            <a:pathLst>
              <a:path w="2389863" h="1451842">
                <a:moveTo>
                  <a:pt x="0" y="0"/>
                </a:moveTo>
                <a:lnTo>
                  <a:pt x="2389863" y="0"/>
                </a:lnTo>
                <a:lnTo>
                  <a:pt x="2389863" y="1451841"/>
                </a:lnTo>
                <a:lnTo>
                  <a:pt x="0" y="145184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16162559" y="5098372"/>
            <a:ext cx="1400198" cy="2679805"/>
          </a:xfrm>
          <a:custGeom>
            <a:avLst/>
            <a:gdLst/>
            <a:ahLst/>
            <a:cxnLst/>
            <a:rect l="l" t="t" r="r" b="b"/>
            <a:pathLst>
              <a:path w="1400198" h="2679805">
                <a:moveTo>
                  <a:pt x="0" y="0"/>
                </a:moveTo>
                <a:lnTo>
                  <a:pt x="1400198" y="0"/>
                </a:lnTo>
                <a:lnTo>
                  <a:pt x="1400198" y="2679805"/>
                </a:lnTo>
                <a:lnTo>
                  <a:pt x="0" y="267980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Freeform 6"/>
          <p:cNvSpPr/>
          <p:nvPr/>
        </p:nvSpPr>
        <p:spPr>
          <a:xfrm>
            <a:off x="16137432" y="7604738"/>
            <a:ext cx="1499883" cy="232482"/>
          </a:xfrm>
          <a:custGeom>
            <a:avLst/>
            <a:gdLst/>
            <a:ahLst/>
            <a:cxnLst/>
            <a:rect l="l" t="t" r="r" b="b"/>
            <a:pathLst>
              <a:path w="1499883" h="232482">
                <a:moveTo>
                  <a:pt x="0" y="0"/>
                </a:moveTo>
                <a:lnTo>
                  <a:pt x="1499883" y="0"/>
                </a:lnTo>
                <a:lnTo>
                  <a:pt x="1499883" y="232482"/>
                </a:lnTo>
                <a:lnTo>
                  <a:pt x="0" y="23248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a:off x="14329418" y="6219249"/>
            <a:ext cx="2211315" cy="2575039"/>
          </a:xfrm>
          <a:custGeom>
            <a:avLst/>
            <a:gdLst/>
            <a:ahLst/>
            <a:cxnLst/>
            <a:rect l="l" t="t" r="r" b="b"/>
            <a:pathLst>
              <a:path w="2211315" h="2575039">
                <a:moveTo>
                  <a:pt x="0" y="0"/>
                </a:moveTo>
                <a:lnTo>
                  <a:pt x="2211315" y="0"/>
                </a:lnTo>
                <a:lnTo>
                  <a:pt x="2211315" y="2575039"/>
                </a:lnTo>
                <a:lnTo>
                  <a:pt x="0" y="257503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Freeform 8"/>
          <p:cNvSpPr/>
          <p:nvPr/>
        </p:nvSpPr>
        <p:spPr>
          <a:xfrm>
            <a:off x="2383319" y="5920939"/>
            <a:ext cx="1819341" cy="2857603"/>
          </a:xfrm>
          <a:custGeom>
            <a:avLst/>
            <a:gdLst/>
            <a:ahLst/>
            <a:cxnLst/>
            <a:rect l="l" t="t" r="r" b="b"/>
            <a:pathLst>
              <a:path w="1819341" h="2857603">
                <a:moveTo>
                  <a:pt x="0" y="0"/>
                </a:moveTo>
                <a:lnTo>
                  <a:pt x="1819341" y="0"/>
                </a:lnTo>
                <a:lnTo>
                  <a:pt x="1819341" y="2857603"/>
                </a:lnTo>
                <a:lnTo>
                  <a:pt x="0" y="285760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9" name="Freeform 9"/>
          <p:cNvSpPr/>
          <p:nvPr/>
        </p:nvSpPr>
        <p:spPr>
          <a:xfrm>
            <a:off x="2383319" y="8520359"/>
            <a:ext cx="1831731" cy="283918"/>
          </a:xfrm>
          <a:custGeom>
            <a:avLst/>
            <a:gdLst/>
            <a:ahLst/>
            <a:cxnLst/>
            <a:rect l="l" t="t" r="r" b="b"/>
            <a:pathLst>
              <a:path w="1831731" h="283918">
                <a:moveTo>
                  <a:pt x="0" y="0"/>
                </a:moveTo>
                <a:lnTo>
                  <a:pt x="1831731" y="0"/>
                </a:lnTo>
                <a:lnTo>
                  <a:pt x="1831731" y="283918"/>
                </a:lnTo>
                <a:lnTo>
                  <a:pt x="0" y="28391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a:off x="1093956" y="7970786"/>
            <a:ext cx="1636347" cy="253634"/>
          </a:xfrm>
          <a:custGeom>
            <a:avLst/>
            <a:gdLst/>
            <a:ahLst/>
            <a:cxnLst/>
            <a:rect l="l" t="t" r="r" b="b"/>
            <a:pathLst>
              <a:path w="1636347" h="253634">
                <a:moveTo>
                  <a:pt x="0" y="0"/>
                </a:moveTo>
                <a:lnTo>
                  <a:pt x="1636346" y="0"/>
                </a:lnTo>
                <a:lnTo>
                  <a:pt x="1636346" y="253634"/>
                </a:lnTo>
                <a:lnTo>
                  <a:pt x="0" y="25363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a:off x="14635647" y="8561806"/>
            <a:ext cx="1499883" cy="232482"/>
          </a:xfrm>
          <a:custGeom>
            <a:avLst/>
            <a:gdLst/>
            <a:ahLst/>
            <a:cxnLst/>
            <a:rect l="l" t="t" r="r" b="b"/>
            <a:pathLst>
              <a:path w="1499883" h="232482">
                <a:moveTo>
                  <a:pt x="0" y="0"/>
                </a:moveTo>
                <a:lnTo>
                  <a:pt x="1499883" y="0"/>
                </a:lnTo>
                <a:lnTo>
                  <a:pt x="1499883" y="232482"/>
                </a:lnTo>
                <a:lnTo>
                  <a:pt x="0" y="23248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2" name="Freeform 12"/>
          <p:cNvSpPr/>
          <p:nvPr/>
        </p:nvSpPr>
        <p:spPr>
          <a:xfrm>
            <a:off x="1760277" y="3818110"/>
            <a:ext cx="2056612" cy="1169698"/>
          </a:xfrm>
          <a:custGeom>
            <a:avLst/>
            <a:gdLst/>
            <a:ahLst/>
            <a:cxnLst/>
            <a:rect l="l" t="t" r="r" b="b"/>
            <a:pathLst>
              <a:path w="2056612" h="1169698">
                <a:moveTo>
                  <a:pt x="0" y="0"/>
                </a:moveTo>
                <a:lnTo>
                  <a:pt x="2056612" y="0"/>
                </a:lnTo>
                <a:lnTo>
                  <a:pt x="2056612" y="1169698"/>
                </a:lnTo>
                <a:lnTo>
                  <a:pt x="0" y="116969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3" name="Freeform 13"/>
          <p:cNvSpPr/>
          <p:nvPr/>
        </p:nvSpPr>
        <p:spPr>
          <a:xfrm flipH="1">
            <a:off x="6136686" y="145658"/>
            <a:ext cx="5593011" cy="2928704"/>
          </a:xfrm>
          <a:custGeom>
            <a:avLst/>
            <a:gdLst/>
            <a:ahLst/>
            <a:cxnLst/>
            <a:rect l="l" t="t" r="r" b="b"/>
            <a:pathLst>
              <a:path w="5593011" h="2928704">
                <a:moveTo>
                  <a:pt x="5593011" y="0"/>
                </a:moveTo>
                <a:lnTo>
                  <a:pt x="0" y="0"/>
                </a:lnTo>
                <a:lnTo>
                  <a:pt x="0" y="2928705"/>
                </a:lnTo>
                <a:lnTo>
                  <a:pt x="5593011" y="2928705"/>
                </a:lnTo>
                <a:lnTo>
                  <a:pt x="5593011"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graphicFrame>
        <p:nvGraphicFramePr>
          <p:cNvPr id="14" name="Table 14"/>
          <p:cNvGraphicFramePr>
            <a:graphicFrameLocks noGrp="1"/>
          </p:cNvGraphicFramePr>
          <p:nvPr>
            <p:extLst>
              <p:ext uri="{D42A27DB-BD31-4B8C-83A1-F6EECF244321}">
                <p14:modId xmlns:p14="http://schemas.microsoft.com/office/powerpoint/2010/main" val="3750893573"/>
              </p:ext>
            </p:extLst>
          </p:nvPr>
        </p:nvGraphicFramePr>
        <p:xfrm>
          <a:off x="238723" y="2263296"/>
          <a:ext cx="17805400" cy="7957025"/>
        </p:xfrm>
        <a:graphic>
          <a:graphicData uri="http://schemas.openxmlformats.org/drawingml/2006/table">
            <a:tbl>
              <a:tblPr/>
              <a:tblGrid>
                <a:gridCol w="7596699">
                  <a:extLst>
                    <a:ext uri="{9D8B030D-6E8A-4147-A177-3AD203B41FA5}">
                      <a16:colId xmlns:a16="http://schemas.microsoft.com/office/drawing/2014/main" val="20000"/>
                    </a:ext>
                  </a:extLst>
                </a:gridCol>
                <a:gridCol w="1744805">
                  <a:extLst>
                    <a:ext uri="{9D8B030D-6E8A-4147-A177-3AD203B41FA5}">
                      <a16:colId xmlns:a16="http://schemas.microsoft.com/office/drawing/2014/main" val="20001"/>
                    </a:ext>
                  </a:extLst>
                </a:gridCol>
                <a:gridCol w="8463896">
                  <a:extLst>
                    <a:ext uri="{9D8B030D-6E8A-4147-A177-3AD203B41FA5}">
                      <a16:colId xmlns:a16="http://schemas.microsoft.com/office/drawing/2014/main" val="20002"/>
                    </a:ext>
                  </a:extLst>
                </a:gridCol>
              </a:tblGrid>
              <a:tr h="1127275">
                <a:tc>
                  <a:txBody>
                    <a:bodyPr/>
                    <a:lstStyle/>
                    <a:p>
                      <a:pPr algn="ctr">
                        <a:lnSpc>
                          <a:spcPts val="5878"/>
                        </a:lnSpc>
                        <a:defRPr/>
                      </a:pPr>
                      <a:r>
                        <a:rPr lang="en-US" sz="4198" dirty="0" err="1">
                          <a:solidFill>
                            <a:srgbClr val="FEFFFE">
                              <a:alpha val="92941"/>
                            </a:srgbClr>
                          </a:solidFill>
                          <a:latin typeface="Roboto Condensed Bold"/>
                        </a:rPr>
                        <a:t>Cột</a:t>
                      </a:r>
                      <a:r>
                        <a:rPr lang="en-US" sz="4198" dirty="0">
                          <a:solidFill>
                            <a:srgbClr val="FEFFFE">
                              <a:alpha val="92941"/>
                            </a:srgbClr>
                          </a:solidFill>
                          <a:latin typeface="Roboto Condensed Bold"/>
                        </a:rPr>
                        <a:t> A</a:t>
                      </a:r>
                      <a:endParaRPr lang="en-US" sz="1100" dirty="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solidFill>
                      <a:srgbClr val="953735">
                        <a:alpha val="92941"/>
                      </a:srgbClr>
                    </a:solidFill>
                  </a:tcPr>
                </a:tc>
                <a:tc rowSpan="4">
                  <a:txBody>
                    <a:bodyPr/>
                    <a:lstStyle/>
                    <a:p>
                      <a:pPr algn="ctr">
                        <a:lnSpc>
                          <a:spcPts val="5879"/>
                        </a:lnSpc>
                        <a:defRPr/>
                      </a:pPr>
                      <a:endParaRPr lang="en-US" sz="1100" dirty="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tcPr>
                </a:tc>
                <a:tc>
                  <a:txBody>
                    <a:bodyPr/>
                    <a:lstStyle/>
                    <a:p>
                      <a:pPr algn="ctr">
                        <a:lnSpc>
                          <a:spcPts val="5878"/>
                        </a:lnSpc>
                        <a:defRPr/>
                      </a:pPr>
                      <a:r>
                        <a:rPr lang="en-US" sz="4198">
                          <a:solidFill>
                            <a:srgbClr val="FEFFFE">
                              <a:alpha val="92941"/>
                            </a:srgbClr>
                          </a:solidFill>
                          <a:latin typeface="Roboto Condensed Bold"/>
                        </a:rPr>
                        <a:t>Cột B</a:t>
                      </a:r>
                      <a:endParaRPr lang="en-US" sz="110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solidFill>
                      <a:srgbClr val="953735">
                        <a:alpha val="92941"/>
                      </a:srgbClr>
                    </a:solidFill>
                  </a:tcPr>
                </a:tc>
                <a:extLst>
                  <a:ext uri="{0D108BD9-81ED-4DB2-BD59-A6C34878D82A}">
                    <a16:rowId xmlns:a16="http://schemas.microsoft.com/office/drawing/2014/main" val="10000"/>
                  </a:ext>
                </a:extLst>
              </a:tr>
              <a:tr h="2033762">
                <a:tc>
                  <a:txBody>
                    <a:bodyPr/>
                    <a:lstStyle/>
                    <a:p>
                      <a:pPr algn="just">
                        <a:lnSpc>
                          <a:spcPts val="5878"/>
                        </a:lnSpc>
                        <a:defRPr/>
                      </a:pPr>
                      <a:r>
                        <a:rPr lang="en-US" sz="4198">
                          <a:solidFill>
                            <a:srgbClr val="7C3F1D">
                              <a:alpha val="92941"/>
                            </a:srgbClr>
                          </a:solidFill>
                          <a:latin typeface="Roboto Condensed"/>
                        </a:rPr>
                        <a:t>Phần 1 (từ đầu đến </a:t>
                      </a:r>
                      <a:r>
                        <a:rPr lang="en-US" sz="4198">
                          <a:solidFill>
                            <a:srgbClr val="7C3F1D">
                              <a:alpha val="92941"/>
                            </a:srgbClr>
                          </a:solidFill>
                          <a:latin typeface="Roboto Condensed Italics"/>
                        </a:rPr>
                        <a:t>lũ bán nước và lũ cướp nước</a:t>
                      </a:r>
                      <a:r>
                        <a:rPr lang="en-US" sz="4198">
                          <a:solidFill>
                            <a:srgbClr val="7C3F1D">
                              <a:alpha val="92941"/>
                            </a:srgbClr>
                          </a:solidFill>
                          <a:latin typeface="Roboto Condensed"/>
                        </a:rPr>
                        <a:t>)</a:t>
                      </a:r>
                      <a:endParaRPr lang="en-US" sz="110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solidFill>
                      <a:srgbClr val="FFFFFF">
                        <a:alpha val="92941"/>
                      </a:srgbClr>
                    </a:solidFill>
                  </a:tcPr>
                </a:tc>
                <a:tc vMerge="1">
                  <a:txBody>
                    <a:bodyPr/>
                    <a:lstStyle/>
                    <a:p>
                      <a:pPr algn="ctr">
                        <a:lnSpc>
                          <a:spcPts val="5879"/>
                        </a:lnSpc>
                        <a:defRPr/>
                      </a:pPr>
                      <a:endParaRPr lang="en-US" sz="110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tcPr>
                </a:tc>
                <a:tc>
                  <a:txBody>
                    <a:bodyPr/>
                    <a:lstStyle/>
                    <a:p>
                      <a:pPr marL="0" marR="0" lvl="0" indent="0" algn="just" defTabSz="914400" rtl="0" eaLnBrk="1" fontAlgn="auto" latinLnBrk="0" hangingPunct="1">
                        <a:lnSpc>
                          <a:spcPts val="5878"/>
                        </a:lnSpc>
                        <a:spcBef>
                          <a:spcPts val="0"/>
                        </a:spcBef>
                        <a:spcAft>
                          <a:spcPts val="0"/>
                        </a:spcAft>
                        <a:buClrTx/>
                        <a:buSzTx/>
                        <a:buFontTx/>
                        <a:buNone/>
                        <a:tabLst/>
                        <a:defRPr/>
                      </a:pP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Tinh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thần</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yêu</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nước</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của</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nhân</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dân</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ta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trong</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quá</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khứ</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và</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hiện</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tại</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a:t>
                      </a:r>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solidFill>
                      <a:srgbClr val="FFFFFF">
                        <a:alpha val="92941"/>
                      </a:srgbClr>
                    </a:solidFill>
                  </a:tcPr>
                </a:tc>
                <a:extLst>
                  <a:ext uri="{0D108BD9-81ED-4DB2-BD59-A6C34878D82A}">
                    <a16:rowId xmlns:a16="http://schemas.microsoft.com/office/drawing/2014/main" val="10001"/>
                  </a:ext>
                </a:extLst>
              </a:tr>
              <a:tr h="2527069">
                <a:tc>
                  <a:txBody>
                    <a:bodyPr/>
                    <a:lstStyle/>
                    <a:p>
                      <a:pPr algn="just">
                        <a:lnSpc>
                          <a:spcPts val="5878"/>
                        </a:lnSpc>
                        <a:defRPr/>
                      </a:pPr>
                      <a:r>
                        <a:rPr lang="en-US" sz="4198">
                          <a:solidFill>
                            <a:srgbClr val="7C3F1D">
                              <a:alpha val="92941"/>
                            </a:srgbClr>
                          </a:solidFill>
                          <a:latin typeface="Roboto Condensed"/>
                        </a:rPr>
                        <a:t>Phần 2 (tiếp theo đến </a:t>
                      </a:r>
                      <a:r>
                        <a:rPr lang="en-US" sz="4198">
                          <a:solidFill>
                            <a:srgbClr val="7C3F1D">
                              <a:alpha val="92941"/>
                            </a:srgbClr>
                          </a:solidFill>
                          <a:latin typeface="Roboto Condensed Italics"/>
                        </a:rPr>
                        <a:t>lòng nồng nàn yêu nước</a:t>
                      </a:r>
                      <a:r>
                        <a:rPr lang="en-US" sz="4198">
                          <a:solidFill>
                            <a:srgbClr val="7C3F1D">
                              <a:alpha val="92941"/>
                            </a:srgbClr>
                          </a:solidFill>
                          <a:latin typeface="Roboto Condensed"/>
                        </a:rPr>
                        <a:t>)</a:t>
                      </a:r>
                      <a:endParaRPr lang="en-US" sz="110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solidFill>
                      <a:srgbClr val="FFFFFF">
                        <a:alpha val="92941"/>
                      </a:srgbClr>
                    </a:solidFill>
                  </a:tcPr>
                </a:tc>
                <a:tc vMerge="1">
                  <a:txBody>
                    <a:bodyPr/>
                    <a:lstStyle/>
                    <a:p>
                      <a:pPr algn="ctr">
                        <a:lnSpc>
                          <a:spcPts val="5879"/>
                        </a:lnSpc>
                        <a:defRPr/>
                      </a:pPr>
                      <a:endParaRPr lang="en-US" sz="110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tcPr>
                </a:tc>
                <a:tc>
                  <a:txBody>
                    <a:bodyPr/>
                    <a:lstStyle/>
                    <a:p>
                      <a:pPr algn="just">
                        <a:lnSpc>
                          <a:spcPts val="5878"/>
                        </a:lnSpc>
                        <a:defRPr/>
                      </a:pPr>
                      <a:r>
                        <a:rPr lang="en-US" sz="4198">
                          <a:solidFill>
                            <a:srgbClr val="7C3F1D">
                              <a:alpha val="92941"/>
                            </a:srgbClr>
                          </a:solidFill>
                          <a:latin typeface="Roboto Condensed"/>
                        </a:rPr>
                        <a:t>Phát huy tinh thần yêu nước của dân tộc trong thực tế là nhiệm vụ quan trọng.</a:t>
                      </a:r>
                      <a:endParaRPr lang="en-US" sz="110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solidFill>
                      <a:srgbClr val="FFFFFF">
                        <a:alpha val="92941"/>
                      </a:srgbClr>
                    </a:solidFill>
                  </a:tcPr>
                </a:tc>
                <a:extLst>
                  <a:ext uri="{0D108BD9-81ED-4DB2-BD59-A6C34878D82A}">
                    <a16:rowId xmlns:a16="http://schemas.microsoft.com/office/drawing/2014/main" val="10002"/>
                  </a:ext>
                </a:extLst>
              </a:tr>
              <a:tr h="2033762">
                <a:tc>
                  <a:txBody>
                    <a:bodyPr/>
                    <a:lstStyle/>
                    <a:p>
                      <a:pPr algn="just">
                        <a:lnSpc>
                          <a:spcPts val="5878"/>
                        </a:lnSpc>
                        <a:defRPr/>
                      </a:pPr>
                      <a:r>
                        <a:rPr lang="en-US" sz="4198">
                          <a:solidFill>
                            <a:srgbClr val="7C3F1D">
                              <a:alpha val="92941"/>
                            </a:srgbClr>
                          </a:solidFill>
                          <a:latin typeface="Roboto Condensed"/>
                        </a:rPr>
                        <a:t>Phần 3(đoạn còn lại)</a:t>
                      </a:r>
                      <a:endParaRPr lang="en-US" sz="110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solidFill>
                      <a:srgbClr val="FFFFFF">
                        <a:alpha val="92941"/>
                      </a:srgbClr>
                    </a:solidFill>
                  </a:tcPr>
                </a:tc>
                <a:tc vMerge="1">
                  <a:txBody>
                    <a:bodyPr/>
                    <a:lstStyle/>
                    <a:p>
                      <a:pPr algn="ctr">
                        <a:lnSpc>
                          <a:spcPts val="5879"/>
                        </a:lnSpc>
                        <a:defRPr/>
                      </a:pPr>
                      <a:endParaRPr lang="en-US" sz="110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tcPr>
                </a:tc>
                <a:tc>
                  <a:txBody>
                    <a:bodyPr/>
                    <a:lstStyle/>
                    <a:p>
                      <a:pPr marL="0" marR="0" lvl="0" indent="0" algn="just" defTabSz="914400" rtl="0" eaLnBrk="1" fontAlgn="auto" latinLnBrk="0" hangingPunct="1">
                        <a:lnSpc>
                          <a:spcPts val="5878"/>
                        </a:lnSpc>
                        <a:spcBef>
                          <a:spcPts val="0"/>
                        </a:spcBef>
                        <a:spcAft>
                          <a:spcPts val="0"/>
                        </a:spcAft>
                        <a:buClrTx/>
                        <a:buSzTx/>
                        <a:buFontTx/>
                        <a:buNone/>
                        <a:tabLst/>
                        <a:defRPr/>
                      </a:pP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Khẳng</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định</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tinh</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thần</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yêu</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nước</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và</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truyền</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thống</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quý</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báu</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của</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dân</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 </a:t>
                      </a:r>
                      <a:r>
                        <a:rPr kumimoji="0" lang="en-US" sz="4198" b="0" i="0" u="none" strike="noStrike" kern="1200" cap="none" spc="0" normalizeH="0" baseline="0" noProof="0" dirty="0" err="1">
                          <a:ln>
                            <a:noFill/>
                          </a:ln>
                          <a:solidFill>
                            <a:srgbClr val="7C3F1D">
                              <a:alpha val="92941"/>
                            </a:srgbClr>
                          </a:solidFill>
                          <a:effectLst/>
                          <a:uLnTx/>
                          <a:uFillTx/>
                          <a:latin typeface="Roboto Condensed"/>
                          <a:ea typeface="+mn-ea"/>
                          <a:cs typeface="+mn-cs"/>
                        </a:rPr>
                        <a:t>tộc</a:t>
                      </a:r>
                      <a:r>
                        <a:rPr kumimoji="0" lang="en-US" sz="4198" b="0" i="0" u="none" strike="noStrike" kern="1200" cap="none" spc="0" normalizeH="0" baseline="0" noProof="0" dirty="0">
                          <a:ln>
                            <a:noFill/>
                          </a:ln>
                          <a:solidFill>
                            <a:srgbClr val="7C3F1D">
                              <a:alpha val="92941"/>
                            </a:srgbClr>
                          </a:solidFill>
                          <a:effectLst/>
                          <a:uLnTx/>
                          <a:uFillTx/>
                          <a:latin typeface="Roboto Condensed"/>
                          <a:ea typeface="+mn-ea"/>
                          <a:cs typeface="+mn-cs"/>
                        </a:rPr>
                        <a:t>.</a:t>
                      </a:r>
                      <a:endParaRPr kumimoji="0" lang="en-US" sz="1100" b="0" i="0" u="none" strike="noStrike" kern="1200" cap="none" spc="0" normalizeH="0" baseline="0" noProof="0" dirty="0">
                        <a:ln>
                          <a:noFill/>
                        </a:ln>
                        <a:solidFill>
                          <a:prstClr val="black"/>
                        </a:solidFill>
                        <a:effectLst/>
                        <a:uLnTx/>
                        <a:uFillTx/>
                        <a:latin typeface="+mn-lt"/>
                        <a:ea typeface="+mn-ea"/>
                        <a:cs typeface="+mn-cs"/>
                      </a:endParaRPr>
                    </a:p>
                    <a:p>
                      <a:pPr algn="just">
                        <a:lnSpc>
                          <a:spcPts val="5878"/>
                        </a:lnSpc>
                        <a:defRPr/>
                      </a:pPr>
                      <a:endParaRPr lang="en-US" sz="1100" dirty="0"/>
                    </a:p>
                  </a:txBody>
                  <a:tcPr marL="85725" marR="85725" marT="85725" marB="85725" anchor="ctr">
                    <a:lnL w="38100" cap="flat" cmpd="sng" algn="ctr">
                      <a:solidFill>
                        <a:srgbClr val="925C39"/>
                      </a:solidFill>
                      <a:prstDash val="solid"/>
                      <a:round/>
                      <a:headEnd type="none" w="med" len="med"/>
                      <a:tailEnd type="none" w="med" len="med"/>
                    </a:lnL>
                    <a:lnR w="38100" cap="flat" cmpd="sng" algn="ctr">
                      <a:solidFill>
                        <a:srgbClr val="925C39"/>
                      </a:solidFill>
                      <a:prstDash val="solid"/>
                      <a:round/>
                      <a:headEnd type="none" w="med" len="med"/>
                      <a:tailEnd type="none" w="med" len="med"/>
                    </a:lnR>
                    <a:lnT w="38100" cap="flat" cmpd="sng" algn="ctr">
                      <a:solidFill>
                        <a:srgbClr val="925C39"/>
                      </a:solidFill>
                      <a:prstDash val="solid"/>
                      <a:round/>
                      <a:headEnd type="none" w="med" len="med"/>
                      <a:tailEnd type="none" w="med" len="med"/>
                    </a:lnT>
                    <a:lnB w="38100" cap="flat" cmpd="sng" algn="ctr">
                      <a:solidFill>
                        <a:srgbClr val="925C39"/>
                      </a:solidFill>
                      <a:prstDash val="solid"/>
                      <a:round/>
                      <a:headEnd type="none" w="med" len="med"/>
                      <a:tailEnd type="none" w="med" len="med"/>
                    </a:lnB>
                    <a:solidFill>
                      <a:srgbClr val="FFFFFF">
                        <a:alpha val="92941"/>
                      </a:srgbClr>
                    </a:solidFill>
                  </a:tcPr>
                </a:tc>
                <a:extLst>
                  <a:ext uri="{0D108BD9-81ED-4DB2-BD59-A6C34878D82A}">
                    <a16:rowId xmlns:a16="http://schemas.microsoft.com/office/drawing/2014/main" val="10003"/>
                  </a:ext>
                </a:extLst>
              </a:tr>
            </a:tbl>
          </a:graphicData>
        </a:graphic>
      </p:graphicFrame>
      <p:sp>
        <p:nvSpPr>
          <p:cNvPr id="15" name="TextBox 15"/>
          <p:cNvSpPr txBox="1"/>
          <p:nvPr/>
        </p:nvSpPr>
        <p:spPr>
          <a:xfrm>
            <a:off x="6870637" y="697105"/>
            <a:ext cx="4125110" cy="1391009"/>
          </a:xfrm>
          <a:prstGeom prst="rect">
            <a:avLst/>
          </a:prstGeom>
        </p:spPr>
        <p:txBody>
          <a:bodyPr lIns="0" tIns="0" rIns="0" bIns="0" rtlCol="0" anchor="t">
            <a:spAutoFit/>
          </a:bodyPr>
          <a:lstStyle/>
          <a:p>
            <a:pPr algn="ctr">
              <a:lnSpc>
                <a:spcPts val="9986"/>
              </a:lnSpc>
            </a:pPr>
            <a:r>
              <a:rPr lang="en-US" sz="10512">
                <a:solidFill>
                  <a:srgbClr val="953735"/>
                </a:solidFill>
                <a:latin typeface="#9Slide05 VL Fadilla"/>
              </a:rPr>
              <a:t>Ghép cặp</a:t>
            </a:r>
          </a:p>
        </p:txBody>
      </p:sp>
      <p:cxnSp>
        <p:nvCxnSpPr>
          <p:cNvPr id="17" name="Straight Connector 16">
            <a:extLst>
              <a:ext uri="{FF2B5EF4-FFF2-40B4-BE49-F238E27FC236}">
                <a16:creationId xmlns:a16="http://schemas.microsoft.com/office/drawing/2014/main" id="{15E8E030-13F5-72F3-6B71-94DF2784276E}"/>
              </a:ext>
            </a:extLst>
          </p:cNvPr>
          <p:cNvCxnSpPr>
            <a:cxnSpLocks/>
          </p:cNvCxnSpPr>
          <p:nvPr/>
        </p:nvCxnSpPr>
        <p:spPr>
          <a:xfrm>
            <a:off x="7848600" y="4457700"/>
            <a:ext cx="1752600" cy="4320842"/>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2419B6-37BD-DB0F-8403-14886B9EAC8E}"/>
              </a:ext>
            </a:extLst>
          </p:cNvPr>
          <p:cNvCxnSpPr>
            <a:cxnSpLocks/>
          </p:cNvCxnSpPr>
          <p:nvPr/>
        </p:nvCxnSpPr>
        <p:spPr>
          <a:xfrm flipV="1">
            <a:off x="7696200" y="4486920"/>
            <a:ext cx="1930127" cy="2409180"/>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7CED570-4C4A-D4E1-5AEA-07383A9AF0E3}"/>
              </a:ext>
            </a:extLst>
          </p:cNvPr>
          <p:cNvCxnSpPr>
            <a:cxnSpLocks/>
          </p:cNvCxnSpPr>
          <p:nvPr/>
        </p:nvCxnSpPr>
        <p:spPr>
          <a:xfrm flipV="1">
            <a:off x="7732139" y="6848547"/>
            <a:ext cx="1930127" cy="2409180"/>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670809" y="2556139"/>
            <a:ext cx="12312473" cy="6447258"/>
          </a:xfrm>
          <a:custGeom>
            <a:avLst/>
            <a:gdLst/>
            <a:ahLst/>
            <a:cxnLst/>
            <a:rect l="l" t="t" r="r" b="b"/>
            <a:pathLst>
              <a:path w="12312473" h="6447258">
                <a:moveTo>
                  <a:pt x="0" y="0"/>
                </a:moveTo>
                <a:lnTo>
                  <a:pt x="12312472" y="0"/>
                </a:lnTo>
                <a:lnTo>
                  <a:pt x="12312472" y="6447259"/>
                </a:lnTo>
                <a:lnTo>
                  <a:pt x="0" y="644725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1028700" y="593771"/>
            <a:ext cx="10209973" cy="1137096"/>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3. KHÁM PHÁ VĂN BẢN</a:t>
            </a:r>
          </a:p>
        </p:txBody>
      </p:sp>
      <p:sp>
        <p:nvSpPr>
          <p:cNvPr id="4" name="TextBox 4"/>
          <p:cNvSpPr txBox="1"/>
          <p:nvPr/>
        </p:nvSpPr>
        <p:spPr>
          <a:xfrm>
            <a:off x="1876975" y="3545208"/>
            <a:ext cx="10348230" cy="3006084"/>
          </a:xfrm>
          <a:prstGeom prst="rect">
            <a:avLst/>
          </a:prstGeom>
        </p:spPr>
        <p:txBody>
          <a:bodyPr lIns="0" tIns="0" rIns="0" bIns="0" rtlCol="0" anchor="t">
            <a:spAutoFit/>
          </a:bodyPr>
          <a:lstStyle/>
          <a:p>
            <a:pPr algn="ctr">
              <a:lnSpc>
                <a:spcPts val="6053"/>
              </a:lnSpc>
            </a:pPr>
            <a:r>
              <a:rPr lang="en-US" sz="3519">
                <a:solidFill>
                  <a:srgbClr val="532324"/>
                </a:solidFill>
                <a:latin typeface="Roboto Condensed Italics"/>
              </a:rPr>
              <a:t>Tinh thần yêu nước của nhân dân ta</a:t>
            </a:r>
            <a:r>
              <a:rPr lang="en-US" sz="3519">
                <a:solidFill>
                  <a:srgbClr val="532324"/>
                </a:solidFill>
                <a:latin typeface="Roboto Condensed"/>
              </a:rPr>
              <a:t> là một trích đoạn của </a:t>
            </a:r>
          </a:p>
          <a:p>
            <a:pPr algn="ctr">
              <a:lnSpc>
                <a:spcPts val="6053"/>
              </a:lnSpc>
            </a:pPr>
            <a:r>
              <a:rPr lang="en-US" sz="3519">
                <a:solidFill>
                  <a:srgbClr val="532324"/>
                </a:solidFill>
                <a:latin typeface="Roboto Condensed"/>
              </a:rPr>
              <a:t>Báo cáo Chính trị tại Đại hội Đảng Lao động Việt Nam. Điều gì cho thấy phần trích này vẫn thể hiện đầy đủ các đặc điểm của một văn bản hoàn chỉnh?</a:t>
            </a:r>
          </a:p>
        </p:txBody>
      </p:sp>
      <p:sp>
        <p:nvSpPr>
          <p:cNvPr id="5" name="Freeform 5"/>
          <p:cNvSpPr/>
          <p:nvPr/>
        </p:nvSpPr>
        <p:spPr>
          <a:xfrm>
            <a:off x="9144000" y="179788"/>
            <a:ext cx="10726571" cy="10726571"/>
          </a:xfrm>
          <a:custGeom>
            <a:avLst/>
            <a:gdLst/>
            <a:ahLst/>
            <a:cxnLst/>
            <a:rect l="l" t="t" r="r" b="b"/>
            <a:pathLst>
              <a:path w="10726571" h="10726571">
                <a:moveTo>
                  <a:pt x="0" y="0"/>
                </a:moveTo>
                <a:lnTo>
                  <a:pt x="10726571" y="0"/>
                </a:lnTo>
                <a:lnTo>
                  <a:pt x="10726571" y="10726571"/>
                </a:lnTo>
                <a:lnTo>
                  <a:pt x="0" y="10726571"/>
                </a:lnTo>
                <a:lnTo>
                  <a:pt x="0" y="0"/>
                </a:lnTo>
                <a:close/>
              </a:path>
            </a:pathLst>
          </a:custGeom>
          <a:blipFill>
            <a:blip r:embed="rId4"/>
            <a:stretch>
              <a:fillRect/>
            </a:stretch>
          </a:blipFill>
        </p:spPr>
        <p:txBody>
          <a:bodyPr/>
          <a:lstStyle/>
          <a:p>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flipH="1">
            <a:off x="-115293" y="-127640"/>
            <a:ext cx="8404425" cy="8404425"/>
          </a:xfrm>
          <a:custGeom>
            <a:avLst/>
            <a:gdLst/>
            <a:ahLst/>
            <a:cxnLst/>
            <a:rect l="l" t="t" r="r" b="b"/>
            <a:pathLst>
              <a:path w="8404425" h="8404425">
                <a:moveTo>
                  <a:pt x="8404425" y="0"/>
                </a:moveTo>
                <a:lnTo>
                  <a:pt x="0" y="0"/>
                </a:lnTo>
                <a:lnTo>
                  <a:pt x="0" y="8404425"/>
                </a:lnTo>
                <a:lnTo>
                  <a:pt x="8404425" y="8404425"/>
                </a:lnTo>
                <a:lnTo>
                  <a:pt x="8404425" y="0"/>
                </a:lnTo>
                <a:close/>
              </a:path>
            </a:pathLst>
          </a:custGeom>
          <a:blipFill>
            <a:blip r:embed="rId2"/>
            <a:stretch>
              <a:fillRect/>
            </a:stretch>
          </a:blipFill>
        </p:spPr>
        <p:txBody>
          <a:bodyPr/>
          <a:lstStyle/>
          <a:p>
            <a:endParaRPr lang="en-US"/>
          </a:p>
        </p:txBody>
      </p:sp>
      <p:sp>
        <p:nvSpPr>
          <p:cNvPr id="3" name="Freeform 3"/>
          <p:cNvSpPr/>
          <p:nvPr/>
        </p:nvSpPr>
        <p:spPr>
          <a:xfrm flipH="1">
            <a:off x="12490888" y="1028700"/>
            <a:ext cx="2130933" cy="1294542"/>
          </a:xfrm>
          <a:custGeom>
            <a:avLst/>
            <a:gdLst/>
            <a:ahLst/>
            <a:cxnLst/>
            <a:rect l="l" t="t" r="r" b="b"/>
            <a:pathLst>
              <a:path w="2130933" h="1294542">
                <a:moveTo>
                  <a:pt x="2130933" y="0"/>
                </a:moveTo>
                <a:lnTo>
                  <a:pt x="0" y="0"/>
                </a:lnTo>
                <a:lnTo>
                  <a:pt x="0" y="1294542"/>
                </a:lnTo>
                <a:lnTo>
                  <a:pt x="2130933" y="1294542"/>
                </a:lnTo>
                <a:lnTo>
                  <a:pt x="213093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2554436" y="4282410"/>
            <a:ext cx="14612632" cy="5396594"/>
            <a:chOff x="0" y="0"/>
            <a:chExt cx="19483509" cy="7195458"/>
          </a:xfrm>
        </p:grpSpPr>
        <p:grpSp>
          <p:nvGrpSpPr>
            <p:cNvPr id="5" name="Group 5"/>
            <p:cNvGrpSpPr/>
            <p:nvPr/>
          </p:nvGrpSpPr>
          <p:grpSpPr>
            <a:xfrm>
              <a:off x="72795" y="378346"/>
              <a:ext cx="19410714" cy="2775988"/>
              <a:chOff x="0" y="0"/>
              <a:chExt cx="3834215" cy="548343"/>
            </a:xfrm>
          </p:grpSpPr>
          <p:sp>
            <p:nvSpPr>
              <p:cNvPr id="6" name="Freeform 6"/>
              <p:cNvSpPr/>
              <p:nvPr/>
            </p:nvSpPr>
            <p:spPr>
              <a:xfrm>
                <a:off x="0" y="0"/>
                <a:ext cx="3834215" cy="548343"/>
              </a:xfrm>
              <a:custGeom>
                <a:avLst/>
                <a:gdLst/>
                <a:ahLst/>
                <a:cxnLst/>
                <a:rect l="l" t="t" r="r" b="b"/>
                <a:pathLst>
                  <a:path w="3834215" h="548343">
                    <a:moveTo>
                      <a:pt x="27122" y="0"/>
                    </a:moveTo>
                    <a:lnTo>
                      <a:pt x="3807094" y="0"/>
                    </a:lnTo>
                    <a:cubicBezTo>
                      <a:pt x="3822073" y="0"/>
                      <a:pt x="3834215" y="12143"/>
                      <a:pt x="3834215" y="27122"/>
                    </a:cubicBezTo>
                    <a:lnTo>
                      <a:pt x="3834215" y="521222"/>
                    </a:lnTo>
                    <a:cubicBezTo>
                      <a:pt x="3834215" y="536200"/>
                      <a:pt x="3822073" y="548343"/>
                      <a:pt x="3807094" y="548343"/>
                    </a:cubicBezTo>
                    <a:lnTo>
                      <a:pt x="27122" y="548343"/>
                    </a:lnTo>
                    <a:cubicBezTo>
                      <a:pt x="12143" y="548343"/>
                      <a:pt x="0" y="536200"/>
                      <a:pt x="0" y="521222"/>
                    </a:cubicBezTo>
                    <a:lnTo>
                      <a:pt x="0" y="27122"/>
                    </a:lnTo>
                    <a:cubicBezTo>
                      <a:pt x="0" y="12143"/>
                      <a:pt x="12143" y="0"/>
                      <a:pt x="27122" y="0"/>
                    </a:cubicBezTo>
                    <a:close/>
                  </a:path>
                </a:pathLst>
              </a:custGeom>
              <a:solidFill>
                <a:srgbClr val="FAF9F0"/>
              </a:solidFill>
              <a:ln w="57150">
                <a:solidFill>
                  <a:srgbClr val="B578A7"/>
                </a:solidFill>
              </a:ln>
            </p:spPr>
            <p:txBody>
              <a:bodyPr/>
              <a:lstStyle/>
              <a:p>
                <a:endParaRPr lang="en-US"/>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87166" y="-114300"/>
              <a:ext cx="18809965" cy="2887827"/>
            </a:xfrm>
            <a:prstGeom prst="rect">
              <a:avLst/>
            </a:prstGeom>
          </p:spPr>
          <p:txBody>
            <a:bodyPr lIns="0" tIns="0" rIns="0" bIns="0" rtlCol="0" anchor="t">
              <a:spAutoFit/>
            </a:bodyPr>
            <a:lstStyle/>
            <a:p>
              <a:pPr>
                <a:lnSpc>
                  <a:spcPts val="5851"/>
                </a:lnSpc>
              </a:pPr>
              <a:endParaRPr dirty="0"/>
            </a:p>
            <a:p>
              <a:pPr>
                <a:lnSpc>
                  <a:spcPts val="5851"/>
                </a:lnSpc>
              </a:pPr>
              <a:r>
                <a:rPr lang="en-US" sz="3900" dirty="0">
                  <a:solidFill>
                    <a:srgbClr val="7C3F1D"/>
                  </a:solidFill>
                  <a:latin typeface="Roboto Condensed"/>
                </a:rPr>
                <a:t>+ </a:t>
              </a:r>
              <a:r>
                <a:rPr lang="en-US" sz="3900" dirty="0" err="1">
                  <a:solidFill>
                    <a:srgbClr val="7C3F1D"/>
                  </a:solidFill>
                  <a:latin typeface="Roboto Condensed"/>
                </a:rPr>
                <a:t>Phần</a:t>
              </a:r>
              <a:r>
                <a:rPr lang="en-US" sz="3900" dirty="0">
                  <a:solidFill>
                    <a:srgbClr val="7C3F1D"/>
                  </a:solidFill>
                  <a:latin typeface="Roboto Condensed"/>
                </a:rPr>
                <a:t> 1: </a:t>
              </a:r>
              <a:r>
                <a:rPr lang="en-US" sz="3900" dirty="0" err="1">
                  <a:solidFill>
                    <a:srgbClr val="7C3F1D"/>
                  </a:solidFill>
                  <a:latin typeface="Roboto Condensed Bold"/>
                </a:rPr>
                <a:t>Mở</a:t>
              </a:r>
              <a:r>
                <a:rPr lang="en-US" sz="3900" dirty="0">
                  <a:solidFill>
                    <a:srgbClr val="7C3F1D"/>
                  </a:solidFill>
                  <a:latin typeface="Roboto Condensed Bold"/>
                </a:rPr>
                <a:t> </a:t>
              </a:r>
              <a:r>
                <a:rPr lang="en-US" sz="3900" dirty="0" err="1">
                  <a:solidFill>
                    <a:srgbClr val="7C3F1D"/>
                  </a:solidFill>
                  <a:latin typeface="Roboto Condensed Bold"/>
                </a:rPr>
                <a:t>bài</a:t>
              </a:r>
              <a:r>
                <a:rPr lang="en-US" sz="3900" dirty="0">
                  <a:solidFill>
                    <a:srgbClr val="7C3F1D"/>
                  </a:solidFill>
                  <a:latin typeface="Roboto Condensed Bold"/>
                </a:rPr>
                <a:t>: </a:t>
              </a:r>
              <a:r>
                <a:rPr lang="en-US" sz="3900" dirty="0" err="1">
                  <a:solidFill>
                    <a:srgbClr val="7C3F1D"/>
                  </a:solidFill>
                  <a:latin typeface="Roboto Condensed"/>
                </a:rPr>
                <a:t>giới</a:t>
              </a:r>
              <a:r>
                <a:rPr lang="en-US" sz="3900" dirty="0">
                  <a:solidFill>
                    <a:srgbClr val="7C3F1D"/>
                  </a:solidFill>
                  <a:latin typeface="Roboto Condensed"/>
                </a:rPr>
                <a:t> </a:t>
              </a:r>
              <a:r>
                <a:rPr lang="en-US" sz="3900" dirty="0" err="1">
                  <a:solidFill>
                    <a:srgbClr val="7C3F1D"/>
                  </a:solidFill>
                  <a:latin typeface="Roboto Condensed"/>
                </a:rPr>
                <a:t>thiệu</a:t>
              </a:r>
              <a:r>
                <a:rPr lang="en-US" sz="3900" dirty="0">
                  <a:solidFill>
                    <a:srgbClr val="7C3F1D"/>
                  </a:solidFill>
                  <a:latin typeface="Roboto Condensed"/>
                </a:rPr>
                <a:t> </a:t>
              </a:r>
              <a:r>
                <a:rPr lang="en-US" sz="3900" dirty="0" err="1">
                  <a:solidFill>
                    <a:srgbClr val="7C3F1D"/>
                  </a:solidFill>
                  <a:latin typeface="Roboto Condensed"/>
                </a:rPr>
                <a:t>được</a:t>
              </a:r>
              <a:r>
                <a:rPr lang="en-US" sz="3900" dirty="0">
                  <a:solidFill>
                    <a:srgbClr val="7C3F1D"/>
                  </a:solidFill>
                  <a:latin typeface="Roboto Condensed"/>
                </a:rPr>
                <a:t> </a:t>
              </a:r>
              <a:r>
                <a:rPr lang="en-US" sz="3900" dirty="0" err="1">
                  <a:solidFill>
                    <a:srgbClr val="7C3F1D"/>
                  </a:solidFill>
                  <a:latin typeface="Roboto Condensed"/>
                </a:rPr>
                <a:t>vấn</a:t>
              </a:r>
              <a:r>
                <a:rPr lang="en-US" sz="3900" dirty="0">
                  <a:solidFill>
                    <a:srgbClr val="7C3F1D"/>
                  </a:solidFill>
                  <a:latin typeface="Roboto Condensed"/>
                </a:rPr>
                <a:t> </a:t>
              </a:r>
              <a:r>
                <a:rPr lang="en-US" sz="3900" dirty="0" err="1">
                  <a:solidFill>
                    <a:srgbClr val="7C3F1D"/>
                  </a:solidFill>
                  <a:latin typeface="Roboto Condensed"/>
                </a:rPr>
                <a:t>đề</a:t>
              </a:r>
              <a:r>
                <a:rPr lang="en-US" sz="3900" dirty="0">
                  <a:solidFill>
                    <a:srgbClr val="7C3F1D"/>
                  </a:solidFill>
                  <a:latin typeface="Roboto Condensed"/>
                </a:rPr>
                <a:t>: </a:t>
              </a:r>
              <a:r>
                <a:rPr lang="en-US" sz="3900" dirty="0" err="1">
                  <a:solidFill>
                    <a:srgbClr val="7C3F1D"/>
                  </a:solidFill>
                  <a:latin typeface="Roboto Condensed"/>
                </a:rPr>
                <a:t>Dân</a:t>
              </a:r>
              <a:r>
                <a:rPr lang="en-US" sz="3900" dirty="0">
                  <a:solidFill>
                    <a:srgbClr val="7C3F1D"/>
                  </a:solidFill>
                  <a:latin typeface="Roboto Condensed"/>
                </a:rPr>
                <a:t> ta </a:t>
              </a:r>
              <a:r>
                <a:rPr lang="en-US" sz="3900" dirty="0" err="1">
                  <a:solidFill>
                    <a:srgbClr val="7C3F1D"/>
                  </a:solidFill>
                  <a:latin typeface="Roboto Condensed"/>
                </a:rPr>
                <a:t>có</a:t>
              </a:r>
              <a:r>
                <a:rPr lang="en-US" sz="3900" dirty="0">
                  <a:solidFill>
                    <a:srgbClr val="7C3F1D"/>
                  </a:solidFill>
                  <a:latin typeface="Roboto Condensed"/>
                </a:rPr>
                <a:t> </a:t>
              </a:r>
              <a:r>
                <a:rPr lang="en-US" sz="3900" dirty="0" err="1">
                  <a:solidFill>
                    <a:srgbClr val="7C3F1D"/>
                  </a:solidFill>
                  <a:latin typeface="Roboto Condensed"/>
                </a:rPr>
                <a:t>một</a:t>
              </a:r>
              <a:r>
                <a:rPr lang="en-US" sz="3900" dirty="0">
                  <a:solidFill>
                    <a:srgbClr val="7C3F1D"/>
                  </a:solidFill>
                  <a:latin typeface="Roboto Condensed"/>
                </a:rPr>
                <a:t> </a:t>
              </a:r>
              <a:r>
                <a:rPr lang="en-US" sz="3900" dirty="0" err="1">
                  <a:solidFill>
                    <a:srgbClr val="7C3F1D"/>
                  </a:solidFill>
                  <a:latin typeface="Roboto Condensed"/>
                </a:rPr>
                <a:t>lòng</a:t>
              </a:r>
              <a:r>
                <a:rPr lang="en-US" sz="3900" dirty="0">
                  <a:solidFill>
                    <a:srgbClr val="7C3F1D"/>
                  </a:solidFill>
                  <a:latin typeface="Roboto Condensed"/>
                </a:rPr>
                <a:t> </a:t>
              </a:r>
              <a:r>
                <a:rPr lang="en-US" sz="3900" dirty="0" err="1">
                  <a:solidFill>
                    <a:srgbClr val="7C3F1D"/>
                  </a:solidFill>
                  <a:latin typeface="Roboto Condensed"/>
                </a:rPr>
                <a:t>nồng</a:t>
              </a:r>
              <a:r>
                <a:rPr lang="en-US" sz="3900" dirty="0">
                  <a:solidFill>
                    <a:srgbClr val="7C3F1D"/>
                  </a:solidFill>
                  <a:latin typeface="Roboto Condensed"/>
                </a:rPr>
                <a:t> </a:t>
              </a:r>
              <a:r>
                <a:rPr lang="en-US" sz="3900" dirty="0" err="1">
                  <a:solidFill>
                    <a:srgbClr val="7C3F1D"/>
                  </a:solidFill>
                  <a:latin typeface="Roboto Condensed"/>
                </a:rPr>
                <a:t>nàn</a:t>
              </a:r>
              <a:r>
                <a:rPr lang="en-US" sz="3900" dirty="0">
                  <a:solidFill>
                    <a:srgbClr val="7C3F1D"/>
                  </a:solidFill>
                  <a:latin typeface="Roboto Condensed"/>
                </a:rPr>
                <a:t> </a:t>
              </a:r>
              <a:r>
                <a:rPr lang="en-US" sz="3900" dirty="0" err="1">
                  <a:solidFill>
                    <a:srgbClr val="7C3F1D"/>
                  </a:solidFill>
                  <a:latin typeface="Roboto Condensed"/>
                </a:rPr>
                <a:t>yêu</a:t>
              </a:r>
              <a:r>
                <a:rPr lang="en-US" sz="3900" dirty="0">
                  <a:solidFill>
                    <a:srgbClr val="7C3F1D"/>
                  </a:solidFill>
                  <a:latin typeface="Roboto Condensed"/>
                </a:rPr>
                <a:t> </a:t>
              </a:r>
              <a:r>
                <a:rPr lang="en-US" sz="3900" dirty="0" err="1">
                  <a:solidFill>
                    <a:srgbClr val="7C3F1D"/>
                  </a:solidFill>
                  <a:latin typeface="Roboto Condensed"/>
                </a:rPr>
                <a:t>nước</a:t>
              </a:r>
              <a:r>
                <a:rPr lang="en-US" sz="3900" dirty="0">
                  <a:solidFill>
                    <a:srgbClr val="7C3F1D"/>
                  </a:solidFill>
                  <a:latin typeface="Roboto Condensed"/>
                </a:rPr>
                <a:t>.</a:t>
              </a:r>
            </a:p>
          </p:txBody>
        </p:sp>
        <p:grpSp>
          <p:nvGrpSpPr>
            <p:cNvPr id="9" name="Group 9"/>
            <p:cNvGrpSpPr/>
            <p:nvPr/>
          </p:nvGrpSpPr>
          <p:grpSpPr>
            <a:xfrm>
              <a:off x="19541" y="3370234"/>
              <a:ext cx="19313574" cy="1780655"/>
              <a:chOff x="0" y="0"/>
              <a:chExt cx="3815027" cy="351734"/>
            </a:xfrm>
          </p:grpSpPr>
          <p:sp>
            <p:nvSpPr>
              <p:cNvPr id="10" name="Freeform 10"/>
              <p:cNvSpPr/>
              <p:nvPr/>
            </p:nvSpPr>
            <p:spPr>
              <a:xfrm>
                <a:off x="0" y="0"/>
                <a:ext cx="3815027" cy="351734"/>
              </a:xfrm>
              <a:custGeom>
                <a:avLst/>
                <a:gdLst/>
                <a:ahLst/>
                <a:cxnLst/>
                <a:rect l="l" t="t" r="r" b="b"/>
                <a:pathLst>
                  <a:path w="3815027" h="351734">
                    <a:moveTo>
                      <a:pt x="27258" y="0"/>
                    </a:moveTo>
                    <a:lnTo>
                      <a:pt x="3787769" y="0"/>
                    </a:lnTo>
                    <a:cubicBezTo>
                      <a:pt x="3794998" y="0"/>
                      <a:pt x="3801931" y="2872"/>
                      <a:pt x="3807043" y="7984"/>
                    </a:cubicBezTo>
                    <a:cubicBezTo>
                      <a:pt x="3812155" y="13096"/>
                      <a:pt x="3815027" y="20029"/>
                      <a:pt x="3815027" y="27258"/>
                    </a:cubicBezTo>
                    <a:lnTo>
                      <a:pt x="3815027" y="324476"/>
                    </a:lnTo>
                    <a:cubicBezTo>
                      <a:pt x="3815027" y="331706"/>
                      <a:pt x="3812155" y="338639"/>
                      <a:pt x="3807043" y="343751"/>
                    </a:cubicBezTo>
                    <a:cubicBezTo>
                      <a:pt x="3801931" y="348862"/>
                      <a:pt x="3794998" y="351734"/>
                      <a:pt x="3787769" y="351734"/>
                    </a:cubicBezTo>
                    <a:lnTo>
                      <a:pt x="27258" y="351734"/>
                    </a:lnTo>
                    <a:cubicBezTo>
                      <a:pt x="20029" y="351734"/>
                      <a:pt x="13096" y="348862"/>
                      <a:pt x="7984" y="343751"/>
                    </a:cubicBezTo>
                    <a:cubicBezTo>
                      <a:pt x="2872" y="338639"/>
                      <a:pt x="0" y="331706"/>
                      <a:pt x="0" y="324476"/>
                    </a:cubicBezTo>
                    <a:lnTo>
                      <a:pt x="0" y="27258"/>
                    </a:lnTo>
                    <a:cubicBezTo>
                      <a:pt x="0" y="20029"/>
                      <a:pt x="2872" y="13096"/>
                      <a:pt x="7984" y="7984"/>
                    </a:cubicBezTo>
                    <a:cubicBezTo>
                      <a:pt x="13096" y="2872"/>
                      <a:pt x="20029" y="0"/>
                      <a:pt x="27258" y="0"/>
                    </a:cubicBezTo>
                    <a:close/>
                  </a:path>
                </a:pathLst>
              </a:custGeom>
              <a:solidFill>
                <a:srgbClr val="FAF9F0"/>
              </a:solidFill>
              <a:ln w="57150">
                <a:solidFill>
                  <a:srgbClr val="B578A7"/>
                </a:solidFill>
              </a:ln>
            </p:spPr>
            <p:txBody>
              <a:bodyPr/>
              <a:lstStyle/>
              <a:p>
                <a:endParaRPr lang="en-US"/>
              </a:p>
            </p:txBody>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45249" y="3752446"/>
              <a:ext cx="17173905" cy="906700"/>
            </a:xfrm>
            <a:prstGeom prst="rect">
              <a:avLst/>
            </a:prstGeom>
          </p:spPr>
          <p:txBody>
            <a:bodyPr lIns="0" tIns="0" rIns="0" bIns="0" rtlCol="0" anchor="t">
              <a:spAutoFit/>
            </a:bodyPr>
            <a:lstStyle/>
            <a:p>
              <a:pPr>
                <a:lnSpc>
                  <a:spcPts val="5851"/>
                </a:lnSpc>
              </a:pPr>
              <a:r>
                <a:rPr lang="en-US" sz="3900">
                  <a:solidFill>
                    <a:srgbClr val="7C3F1D"/>
                  </a:solidFill>
                  <a:latin typeface="Roboto Condensed"/>
                </a:rPr>
                <a:t>+ Phần 2: </a:t>
              </a:r>
              <a:r>
                <a:rPr lang="en-US" sz="3900">
                  <a:solidFill>
                    <a:srgbClr val="7C3F1D"/>
                  </a:solidFill>
                  <a:latin typeface="Roboto Condensed Bold"/>
                </a:rPr>
                <a:t>Thân bài:</a:t>
              </a:r>
              <a:r>
                <a:rPr lang="en-US" sz="3900">
                  <a:solidFill>
                    <a:srgbClr val="7C3F1D"/>
                  </a:solidFill>
                  <a:latin typeface="Roboto Condensed"/>
                </a:rPr>
                <a:t> làm rõ vấn đề qua các luận cứ và luận chứng.</a:t>
              </a:r>
            </a:p>
          </p:txBody>
        </p:sp>
        <p:grpSp>
          <p:nvGrpSpPr>
            <p:cNvPr id="13" name="Group 13"/>
            <p:cNvGrpSpPr/>
            <p:nvPr/>
          </p:nvGrpSpPr>
          <p:grpSpPr>
            <a:xfrm>
              <a:off x="0" y="5363179"/>
              <a:ext cx="19483509" cy="1832279"/>
              <a:chOff x="0" y="0"/>
              <a:chExt cx="3848594" cy="361932"/>
            </a:xfrm>
          </p:grpSpPr>
          <p:sp>
            <p:nvSpPr>
              <p:cNvPr id="14" name="Freeform 14"/>
              <p:cNvSpPr/>
              <p:nvPr/>
            </p:nvSpPr>
            <p:spPr>
              <a:xfrm>
                <a:off x="0" y="0"/>
                <a:ext cx="3848594" cy="361932"/>
              </a:xfrm>
              <a:custGeom>
                <a:avLst/>
                <a:gdLst/>
                <a:ahLst/>
                <a:cxnLst/>
                <a:rect l="l" t="t" r="r" b="b"/>
                <a:pathLst>
                  <a:path w="3848594" h="361932">
                    <a:moveTo>
                      <a:pt x="27020" y="0"/>
                    </a:moveTo>
                    <a:lnTo>
                      <a:pt x="3821574" y="0"/>
                    </a:lnTo>
                    <a:cubicBezTo>
                      <a:pt x="3836497" y="0"/>
                      <a:pt x="3848594" y="12097"/>
                      <a:pt x="3848594" y="27020"/>
                    </a:cubicBezTo>
                    <a:lnTo>
                      <a:pt x="3848594" y="334911"/>
                    </a:lnTo>
                    <a:cubicBezTo>
                      <a:pt x="3848594" y="342078"/>
                      <a:pt x="3845747" y="348950"/>
                      <a:pt x="3840680" y="354018"/>
                    </a:cubicBezTo>
                    <a:cubicBezTo>
                      <a:pt x="3835613" y="359085"/>
                      <a:pt x="3828740" y="361932"/>
                      <a:pt x="3821574" y="361932"/>
                    </a:cubicBezTo>
                    <a:lnTo>
                      <a:pt x="27020" y="361932"/>
                    </a:lnTo>
                    <a:cubicBezTo>
                      <a:pt x="12097" y="361932"/>
                      <a:pt x="0" y="349834"/>
                      <a:pt x="0" y="334911"/>
                    </a:cubicBezTo>
                    <a:lnTo>
                      <a:pt x="0" y="27020"/>
                    </a:lnTo>
                    <a:cubicBezTo>
                      <a:pt x="0" y="19854"/>
                      <a:pt x="2847" y="12981"/>
                      <a:pt x="7914" y="7914"/>
                    </a:cubicBezTo>
                    <a:cubicBezTo>
                      <a:pt x="12981" y="2847"/>
                      <a:pt x="19854" y="0"/>
                      <a:pt x="27020" y="0"/>
                    </a:cubicBezTo>
                    <a:close/>
                  </a:path>
                </a:pathLst>
              </a:custGeom>
              <a:solidFill>
                <a:srgbClr val="FAF9F0"/>
              </a:solidFill>
              <a:ln w="57150">
                <a:solidFill>
                  <a:srgbClr val="B578A7"/>
                </a:solidFill>
              </a:ln>
            </p:spPr>
            <p:txBody>
              <a:bodyPr/>
              <a:lstStyle/>
              <a:p>
                <a:endParaRPr lang="en-US"/>
              </a:p>
            </p:txBody>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625708" y="5745391"/>
              <a:ext cx="18501488" cy="906700"/>
            </a:xfrm>
            <a:prstGeom prst="rect">
              <a:avLst/>
            </a:prstGeom>
          </p:spPr>
          <p:txBody>
            <a:bodyPr lIns="0" tIns="0" rIns="0" bIns="0" rtlCol="0" anchor="t">
              <a:spAutoFit/>
            </a:bodyPr>
            <a:lstStyle/>
            <a:p>
              <a:pPr>
                <a:lnSpc>
                  <a:spcPts val="5851"/>
                </a:lnSpc>
              </a:pPr>
              <a:r>
                <a:rPr lang="en-US" sz="3900">
                  <a:solidFill>
                    <a:srgbClr val="7C3F1D"/>
                  </a:solidFill>
                  <a:latin typeface="Roboto Condensed"/>
                </a:rPr>
                <a:t>+ Phần 3: </a:t>
              </a:r>
              <a:r>
                <a:rPr lang="en-US" sz="3900">
                  <a:solidFill>
                    <a:srgbClr val="7C3F1D"/>
                  </a:solidFill>
                  <a:latin typeface="Roboto Condensed Bold"/>
                </a:rPr>
                <a:t>Kết bài: </a:t>
              </a:r>
              <a:r>
                <a:rPr lang="en-US" sz="3900">
                  <a:solidFill>
                    <a:srgbClr val="7C3F1D"/>
                  </a:solidFill>
                  <a:latin typeface="Roboto Condensed"/>
                </a:rPr>
                <a:t>khái quát lại vấn đề và kêu gọi mọi người hành động.</a:t>
              </a:r>
            </a:p>
          </p:txBody>
        </p:sp>
      </p:grpSp>
      <p:sp>
        <p:nvSpPr>
          <p:cNvPr id="17" name="Freeform 17"/>
          <p:cNvSpPr/>
          <p:nvPr/>
        </p:nvSpPr>
        <p:spPr>
          <a:xfrm rot="-145509">
            <a:off x="8658586" y="57838"/>
            <a:ext cx="8411382" cy="4404505"/>
          </a:xfrm>
          <a:custGeom>
            <a:avLst/>
            <a:gdLst/>
            <a:ahLst/>
            <a:cxnLst/>
            <a:rect l="l" t="t" r="r" b="b"/>
            <a:pathLst>
              <a:path w="8411382" h="4404505">
                <a:moveTo>
                  <a:pt x="0" y="0"/>
                </a:moveTo>
                <a:lnTo>
                  <a:pt x="8411382" y="0"/>
                </a:lnTo>
                <a:lnTo>
                  <a:pt x="8411382" y="4404505"/>
                </a:lnTo>
                <a:lnTo>
                  <a:pt x="0" y="44045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TextBox 18"/>
          <p:cNvSpPr txBox="1"/>
          <p:nvPr/>
        </p:nvSpPr>
        <p:spPr>
          <a:xfrm>
            <a:off x="9860752" y="767346"/>
            <a:ext cx="6089103" cy="2354569"/>
          </a:xfrm>
          <a:prstGeom prst="rect">
            <a:avLst/>
          </a:prstGeom>
        </p:spPr>
        <p:txBody>
          <a:bodyPr lIns="0" tIns="0" rIns="0" bIns="0" rtlCol="0" anchor="t">
            <a:spAutoFit/>
          </a:bodyPr>
          <a:lstStyle/>
          <a:p>
            <a:pPr algn="ctr">
              <a:lnSpc>
                <a:spcPts val="4681"/>
              </a:lnSpc>
            </a:pPr>
            <a:r>
              <a:rPr lang="en-US" sz="3600">
                <a:solidFill>
                  <a:srgbClr val="7C3F1D"/>
                </a:solidFill>
                <a:latin typeface="Roboto Condensed"/>
              </a:rPr>
              <a:t>Văn bản có bố cục 3 phần cho thấy đoạn trích vẫn thể hiện đầy đủ các đặc điểm của một văn bản hoàn chỉnh</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250" r="-6250"/>
            </a:stretch>
          </a:blipFill>
        </p:spPr>
        <p:txBody>
          <a:bodyPr/>
          <a:lstStyle/>
          <a:p>
            <a:endParaRPr lang="en-US"/>
          </a:p>
        </p:txBody>
      </p:sp>
      <p:sp>
        <p:nvSpPr>
          <p:cNvPr id="3" name="Freeform 3"/>
          <p:cNvSpPr/>
          <p:nvPr/>
        </p:nvSpPr>
        <p:spPr>
          <a:xfrm>
            <a:off x="4508442" y="3008692"/>
            <a:ext cx="13271373" cy="6949373"/>
          </a:xfrm>
          <a:custGeom>
            <a:avLst/>
            <a:gdLst/>
            <a:ahLst/>
            <a:cxnLst/>
            <a:rect l="l" t="t" r="r" b="b"/>
            <a:pathLst>
              <a:path w="13271373" h="6949373">
                <a:moveTo>
                  <a:pt x="0" y="0"/>
                </a:moveTo>
                <a:lnTo>
                  <a:pt x="13271372" y="0"/>
                </a:lnTo>
                <a:lnTo>
                  <a:pt x="13271372" y="6949373"/>
                </a:lnTo>
                <a:lnTo>
                  <a:pt x="0" y="69493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3768814" y="1572779"/>
            <a:ext cx="14351494" cy="1216838"/>
          </a:xfrm>
          <a:custGeom>
            <a:avLst/>
            <a:gdLst/>
            <a:ahLst/>
            <a:cxnLst/>
            <a:rect l="l" t="t" r="r" b="b"/>
            <a:pathLst>
              <a:path w="14351494" h="1216838">
                <a:moveTo>
                  <a:pt x="0" y="0"/>
                </a:moveTo>
                <a:lnTo>
                  <a:pt x="14351494" y="0"/>
                </a:lnTo>
                <a:lnTo>
                  <a:pt x="14351494" y="1216838"/>
                </a:lnTo>
                <a:lnTo>
                  <a:pt x="0" y="1216838"/>
                </a:lnTo>
                <a:lnTo>
                  <a:pt x="0" y="0"/>
                </a:lnTo>
                <a:close/>
              </a:path>
            </a:pathLst>
          </a:custGeom>
          <a:blipFill>
            <a:blip r:embed="rId5">
              <a:extLst>
                <a:ext uri="{96DAC541-7B7A-43D3-8B79-37D633B846F1}">
                  <asvg:svgBlip xmlns:asvg="http://schemas.microsoft.com/office/drawing/2016/SVG/main" r:embed="rId6"/>
                </a:ext>
              </a:extLst>
            </a:blip>
            <a:stretch>
              <a:fillRect r="-296" b="-93700"/>
            </a:stretch>
          </a:blipFill>
        </p:spPr>
        <p:txBody>
          <a:bodyPr/>
          <a:lstStyle/>
          <a:p>
            <a:endParaRPr lang="en-US"/>
          </a:p>
        </p:txBody>
      </p:sp>
      <p:sp>
        <p:nvSpPr>
          <p:cNvPr id="5" name="TextBox 5"/>
          <p:cNvSpPr txBox="1"/>
          <p:nvPr/>
        </p:nvSpPr>
        <p:spPr>
          <a:xfrm>
            <a:off x="5727702" y="4183078"/>
            <a:ext cx="10832853" cy="3600745"/>
          </a:xfrm>
          <a:prstGeom prst="rect">
            <a:avLst/>
          </a:prstGeom>
        </p:spPr>
        <p:txBody>
          <a:bodyPr lIns="0" tIns="0" rIns="0" bIns="0" rtlCol="0" anchor="t">
            <a:spAutoFit/>
          </a:bodyPr>
          <a:lstStyle/>
          <a:p>
            <a:pPr algn="ctr">
              <a:lnSpc>
                <a:spcPts val="5704"/>
              </a:lnSpc>
            </a:pPr>
            <a:r>
              <a:rPr lang="en-US" sz="3880">
                <a:solidFill>
                  <a:srgbClr val="532324"/>
                </a:solidFill>
                <a:latin typeface="Roboto Condensed"/>
              </a:rPr>
              <a:t>Để chứng minh cho nhận định </a:t>
            </a:r>
            <a:r>
              <a:rPr lang="en-US" sz="3880">
                <a:solidFill>
                  <a:srgbClr val="532324"/>
                </a:solidFill>
                <a:latin typeface="Roboto Condensed Bold Italics"/>
              </a:rPr>
              <a:t>Nhân dân ta có một lòng nồng nàn yêu nước</a:t>
            </a:r>
            <a:r>
              <a:rPr lang="en-US" sz="3880">
                <a:solidFill>
                  <a:srgbClr val="532324"/>
                </a:solidFill>
                <a:latin typeface="Roboto Condensed"/>
              </a:rPr>
              <a:t>, tác giả đã đưa ra những biểu hiện nào của lòng yêu nước trong quá khứ và hiện tại khi đó? Em hãy liệt kê thêm những biểu hiện của lòng yêu nước trong bối cảnh hiện nay.</a:t>
            </a:r>
          </a:p>
        </p:txBody>
      </p:sp>
      <p:sp>
        <p:nvSpPr>
          <p:cNvPr id="6" name="TextBox 6"/>
          <p:cNvSpPr txBox="1"/>
          <p:nvPr/>
        </p:nvSpPr>
        <p:spPr>
          <a:xfrm>
            <a:off x="6875948" y="216635"/>
            <a:ext cx="10548920" cy="1137096"/>
          </a:xfrm>
          <a:prstGeom prst="rect">
            <a:avLst/>
          </a:prstGeom>
        </p:spPr>
        <p:txBody>
          <a:bodyPr lIns="0" tIns="0" rIns="0" bIns="0" rtlCol="0" anchor="t">
            <a:spAutoFit/>
          </a:bodyPr>
          <a:lstStyle/>
          <a:p>
            <a:pPr algn="ctr">
              <a:lnSpc>
                <a:spcPts val="9239"/>
              </a:lnSpc>
            </a:pPr>
            <a:r>
              <a:rPr lang="en-US" sz="6597">
                <a:solidFill>
                  <a:srgbClr val="FEFFFE"/>
                </a:solidFill>
                <a:latin typeface="Fraunces Bold"/>
              </a:rPr>
              <a:t>3. KHÁM PHÁ VĂN BẢN</a:t>
            </a:r>
          </a:p>
        </p:txBody>
      </p:sp>
      <p:sp>
        <p:nvSpPr>
          <p:cNvPr id="7" name="TextBox 7"/>
          <p:cNvSpPr txBox="1"/>
          <p:nvPr/>
        </p:nvSpPr>
        <p:spPr>
          <a:xfrm>
            <a:off x="5081738" y="1761893"/>
            <a:ext cx="12694905" cy="880111"/>
          </a:xfrm>
          <a:prstGeom prst="rect">
            <a:avLst/>
          </a:prstGeom>
        </p:spPr>
        <p:txBody>
          <a:bodyPr lIns="0" tIns="0" rIns="0" bIns="0" rtlCol="0" anchor="t">
            <a:spAutoFit/>
          </a:bodyPr>
          <a:lstStyle/>
          <a:p>
            <a:pPr algn="just">
              <a:lnSpc>
                <a:spcPts val="7139"/>
              </a:lnSpc>
            </a:pPr>
            <a:r>
              <a:rPr lang="en-US" sz="5099">
                <a:solidFill>
                  <a:srgbClr val="532324"/>
                </a:solidFill>
                <a:latin typeface="Dancing Script Bold"/>
              </a:rPr>
              <a:t> c. Cách triển khai lí lẽ và bằng chứng trong văn bản.</a:t>
            </a:r>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rot="483867">
            <a:off x="-820989" y="7670412"/>
            <a:ext cx="5936344" cy="3606329"/>
          </a:xfrm>
          <a:custGeom>
            <a:avLst/>
            <a:gdLst/>
            <a:ahLst/>
            <a:cxnLst/>
            <a:rect l="l" t="t" r="r" b="b"/>
            <a:pathLst>
              <a:path w="5936344" h="3606329">
                <a:moveTo>
                  <a:pt x="0" y="0"/>
                </a:moveTo>
                <a:lnTo>
                  <a:pt x="5936344" y="0"/>
                </a:lnTo>
                <a:lnTo>
                  <a:pt x="5936344" y="3606329"/>
                </a:lnTo>
                <a:lnTo>
                  <a:pt x="0" y="36063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307232" y="1573450"/>
            <a:ext cx="1711020" cy="1039444"/>
          </a:xfrm>
          <a:custGeom>
            <a:avLst/>
            <a:gdLst/>
            <a:ahLst/>
            <a:cxnLst/>
            <a:rect l="l" t="t" r="r" b="b"/>
            <a:pathLst>
              <a:path w="1711020" h="1039444">
                <a:moveTo>
                  <a:pt x="0" y="0"/>
                </a:moveTo>
                <a:lnTo>
                  <a:pt x="1711019" y="0"/>
                </a:lnTo>
                <a:lnTo>
                  <a:pt x="1711019" y="1039445"/>
                </a:lnTo>
                <a:lnTo>
                  <a:pt x="0" y="10394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flipH="1">
            <a:off x="16655940" y="391933"/>
            <a:ext cx="2096353" cy="1273535"/>
          </a:xfrm>
          <a:custGeom>
            <a:avLst/>
            <a:gdLst/>
            <a:ahLst/>
            <a:cxnLst/>
            <a:rect l="l" t="t" r="r" b="b"/>
            <a:pathLst>
              <a:path w="2096353" h="1273535">
                <a:moveTo>
                  <a:pt x="2096354" y="0"/>
                </a:moveTo>
                <a:lnTo>
                  <a:pt x="0" y="0"/>
                </a:lnTo>
                <a:lnTo>
                  <a:pt x="0" y="1273534"/>
                </a:lnTo>
                <a:lnTo>
                  <a:pt x="2096354" y="1273534"/>
                </a:lnTo>
                <a:lnTo>
                  <a:pt x="2096354"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8353337" y="8945089"/>
            <a:ext cx="1565607" cy="242669"/>
          </a:xfrm>
          <a:custGeom>
            <a:avLst/>
            <a:gdLst/>
            <a:ahLst/>
            <a:cxnLst/>
            <a:rect l="l" t="t" r="r" b="b"/>
            <a:pathLst>
              <a:path w="1565607" h="242669">
                <a:moveTo>
                  <a:pt x="0" y="0"/>
                </a:moveTo>
                <a:lnTo>
                  <a:pt x="1565607" y="0"/>
                </a:lnTo>
                <a:lnTo>
                  <a:pt x="1565607" y="242670"/>
                </a:lnTo>
                <a:lnTo>
                  <a:pt x="0" y="2426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7297180">
            <a:off x="65342" y="2498987"/>
            <a:ext cx="6132831" cy="6054777"/>
          </a:xfrm>
          <a:custGeom>
            <a:avLst/>
            <a:gdLst/>
            <a:ahLst/>
            <a:cxnLst/>
            <a:rect l="l" t="t" r="r" b="b"/>
            <a:pathLst>
              <a:path w="6132831" h="6054777">
                <a:moveTo>
                  <a:pt x="0" y="0"/>
                </a:moveTo>
                <a:lnTo>
                  <a:pt x="6132831" y="0"/>
                </a:lnTo>
                <a:lnTo>
                  <a:pt x="6132831" y="6054777"/>
                </a:lnTo>
                <a:lnTo>
                  <a:pt x="0" y="605477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422404" y="2984757"/>
            <a:ext cx="5159386" cy="5107793"/>
          </a:xfrm>
          <a:custGeom>
            <a:avLst/>
            <a:gdLst/>
            <a:ahLst/>
            <a:cxnLst/>
            <a:rect l="l" t="t" r="r" b="b"/>
            <a:pathLst>
              <a:path w="5159386" h="5107793">
                <a:moveTo>
                  <a:pt x="0" y="0"/>
                </a:moveTo>
                <a:lnTo>
                  <a:pt x="5159387" y="0"/>
                </a:lnTo>
                <a:lnTo>
                  <a:pt x="5159387" y="5107793"/>
                </a:lnTo>
                <a:lnTo>
                  <a:pt x="0" y="5107793"/>
                </a:lnTo>
                <a:lnTo>
                  <a:pt x="0" y="0"/>
                </a:lnTo>
                <a:close/>
              </a:path>
            </a:pathLst>
          </a:custGeom>
          <a:blipFill>
            <a:blip r:embed="rId8">
              <a:alphaModFix amt="49000"/>
              <a:extLst>
                <a:ext uri="{96DAC541-7B7A-43D3-8B79-37D633B846F1}">
                  <asvg:svgBlip xmlns:asvg="http://schemas.microsoft.com/office/drawing/2016/SVG/main" r:embed="rId9"/>
                </a:ext>
              </a:extLst>
            </a:blip>
            <a:stretch>
              <a:fillRect/>
            </a:stretch>
          </a:blipFill>
        </p:spPr>
        <p:txBody>
          <a:bodyPr/>
          <a:lstStyle/>
          <a:p>
            <a:r>
              <a:rPr lang="en-US" dirty="0"/>
              <a:t>                         </a:t>
            </a:r>
          </a:p>
        </p:txBody>
      </p:sp>
      <p:sp>
        <p:nvSpPr>
          <p:cNvPr id="8" name="TextBox 8"/>
          <p:cNvSpPr txBox="1"/>
          <p:nvPr/>
        </p:nvSpPr>
        <p:spPr>
          <a:xfrm>
            <a:off x="359434" y="3430168"/>
            <a:ext cx="5285328" cy="4330700"/>
          </a:xfrm>
          <a:prstGeom prst="rect">
            <a:avLst/>
          </a:prstGeom>
        </p:spPr>
        <p:txBody>
          <a:bodyPr lIns="0" tIns="0" rIns="0" bIns="0" rtlCol="0" anchor="t">
            <a:spAutoFit/>
          </a:bodyPr>
          <a:lstStyle/>
          <a:p>
            <a:pPr algn="ctr">
              <a:lnSpc>
                <a:spcPts val="4900"/>
              </a:lnSpc>
            </a:pPr>
            <a:r>
              <a:rPr lang="en-US" sz="3500" dirty="0" err="1">
                <a:solidFill>
                  <a:srgbClr val="532324"/>
                </a:solidFill>
                <a:latin typeface="Roboto Condensed Bold"/>
              </a:rPr>
              <a:t>Tạo</a:t>
            </a:r>
            <a:r>
              <a:rPr lang="en-US" sz="3500" dirty="0">
                <a:solidFill>
                  <a:srgbClr val="532324"/>
                </a:solidFill>
                <a:latin typeface="Roboto Condensed Bold"/>
              </a:rPr>
              <a:t> </a:t>
            </a:r>
            <a:r>
              <a:rPr lang="en-US" sz="3500" dirty="0" err="1">
                <a:solidFill>
                  <a:srgbClr val="532324"/>
                </a:solidFill>
                <a:latin typeface="Roboto Condensed Bold"/>
              </a:rPr>
              <a:t>vòng</a:t>
            </a:r>
            <a:r>
              <a:rPr lang="en-US" sz="3500" dirty="0">
                <a:solidFill>
                  <a:srgbClr val="532324"/>
                </a:solidFill>
                <a:latin typeface="Roboto Condensed Bold"/>
              </a:rPr>
              <a:t> </a:t>
            </a:r>
            <a:r>
              <a:rPr lang="en-US" sz="3500" dirty="0" err="1">
                <a:solidFill>
                  <a:srgbClr val="532324"/>
                </a:solidFill>
                <a:latin typeface="Roboto Condensed Bold"/>
              </a:rPr>
              <a:t>tròn</a:t>
            </a:r>
            <a:endParaRPr lang="en-US" sz="3500" dirty="0">
              <a:solidFill>
                <a:srgbClr val="532324"/>
              </a:solidFill>
              <a:latin typeface="Roboto Condensed Bold"/>
            </a:endParaRPr>
          </a:p>
          <a:p>
            <a:pPr marL="755651" lvl="1" indent="-377825" algn="ctr">
              <a:lnSpc>
                <a:spcPts val="4900"/>
              </a:lnSpc>
              <a:buFont typeface="Arial"/>
              <a:buChar char="•"/>
            </a:pPr>
            <a:r>
              <a:rPr lang="en-US" sz="3500" dirty="0" err="1">
                <a:solidFill>
                  <a:srgbClr val="532324"/>
                </a:solidFill>
                <a:latin typeface="Roboto Condensed"/>
              </a:rPr>
              <a:t>Vòng</a:t>
            </a:r>
            <a:r>
              <a:rPr lang="en-US" sz="3500" dirty="0">
                <a:solidFill>
                  <a:srgbClr val="532324"/>
                </a:solidFill>
                <a:latin typeface="Roboto Condensed"/>
              </a:rPr>
              <a:t> </a:t>
            </a:r>
            <a:r>
              <a:rPr lang="en-US" sz="3500" dirty="0" err="1">
                <a:solidFill>
                  <a:srgbClr val="532324"/>
                </a:solidFill>
                <a:latin typeface="Roboto Condensed"/>
              </a:rPr>
              <a:t>tròn</a:t>
            </a:r>
            <a:r>
              <a:rPr lang="en-US" sz="3500" dirty="0">
                <a:solidFill>
                  <a:srgbClr val="532324"/>
                </a:solidFill>
                <a:latin typeface="Roboto Condensed"/>
              </a:rPr>
              <a:t> </a:t>
            </a:r>
            <a:r>
              <a:rPr lang="en-US" sz="3500" dirty="0" err="1">
                <a:solidFill>
                  <a:srgbClr val="532324"/>
                </a:solidFill>
                <a:latin typeface="Roboto Condensed"/>
              </a:rPr>
              <a:t>nhỏ</a:t>
            </a:r>
            <a:r>
              <a:rPr lang="en-US" sz="3500" dirty="0">
                <a:solidFill>
                  <a:srgbClr val="532324"/>
                </a:solidFill>
                <a:latin typeface="Roboto Condensed"/>
              </a:rPr>
              <a:t>: 10 HS</a:t>
            </a:r>
          </a:p>
          <a:p>
            <a:pPr marL="755651" lvl="1" indent="-377825" algn="ctr">
              <a:lnSpc>
                <a:spcPts val="4900"/>
              </a:lnSpc>
              <a:buFont typeface="Arial"/>
              <a:buChar char="•"/>
            </a:pPr>
            <a:r>
              <a:rPr lang="en-US" sz="3500" dirty="0">
                <a:solidFill>
                  <a:srgbClr val="532324"/>
                </a:solidFill>
                <a:latin typeface="Roboto Condensed"/>
              </a:rPr>
              <a:t> </a:t>
            </a:r>
            <a:r>
              <a:rPr lang="en-US" sz="3500" dirty="0" err="1">
                <a:solidFill>
                  <a:srgbClr val="532324"/>
                </a:solidFill>
                <a:latin typeface="Roboto Condensed"/>
              </a:rPr>
              <a:t>Vòng</a:t>
            </a:r>
            <a:r>
              <a:rPr lang="en-US" sz="3500" dirty="0">
                <a:solidFill>
                  <a:srgbClr val="532324"/>
                </a:solidFill>
                <a:latin typeface="Roboto Condensed"/>
              </a:rPr>
              <a:t> </a:t>
            </a:r>
            <a:r>
              <a:rPr lang="en-US" sz="3500" dirty="0" err="1">
                <a:solidFill>
                  <a:srgbClr val="532324"/>
                </a:solidFill>
                <a:latin typeface="Roboto Condensed"/>
              </a:rPr>
              <a:t>tròn</a:t>
            </a:r>
            <a:r>
              <a:rPr lang="en-US" sz="3500" dirty="0">
                <a:solidFill>
                  <a:srgbClr val="532324"/>
                </a:solidFill>
                <a:latin typeface="Roboto Condensed"/>
              </a:rPr>
              <a:t> </a:t>
            </a:r>
            <a:r>
              <a:rPr lang="en-US" sz="3500" dirty="0" err="1">
                <a:solidFill>
                  <a:srgbClr val="532324"/>
                </a:solidFill>
                <a:latin typeface="Roboto Condensed"/>
              </a:rPr>
              <a:t>lớn</a:t>
            </a:r>
            <a:r>
              <a:rPr lang="en-US" sz="3500" dirty="0">
                <a:solidFill>
                  <a:srgbClr val="532324"/>
                </a:solidFill>
                <a:latin typeface="Roboto Condensed"/>
              </a:rPr>
              <a:t>: 20 HS </a:t>
            </a:r>
          </a:p>
          <a:p>
            <a:pPr algn="ctr">
              <a:lnSpc>
                <a:spcPts val="4900"/>
              </a:lnSpc>
            </a:pPr>
            <a:r>
              <a:rPr lang="en-US" sz="3500" dirty="0" err="1">
                <a:solidFill>
                  <a:srgbClr val="532324"/>
                </a:solidFill>
                <a:latin typeface="Roboto Condensed Bold"/>
              </a:rPr>
              <a:t>Nêu</a:t>
            </a:r>
            <a:r>
              <a:rPr lang="en-US" sz="3500" dirty="0">
                <a:solidFill>
                  <a:srgbClr val="532324"/>
                </a:solidFill>
                <a:latin typeface="Roboto Condensed Bold"/>
              </a:rPr>
              <a:t> ý </a:t>
            </a:r>
            <a:r>
              <a:rPr lang="en-US" sz="3500" dirty="0" err="1">
                <a:solidFill>
                  <a:srgbClr val="532324"/>
                </a:solidFill>
                <a:latin typeface="Roboto Condensed Bold"/>
              </a:rPr>
              <a:t>kiến</a:t>
            </a:r>
            <a:endParaRPr lang="en-US" sz="3500" dirty="0">
              <a:solidFill>
                <a:srgbClr val="532324"/>
              </a:solidFill>
              <a:latin typeface="Roboto Condensed Bold"/>
            </a:endParaRPr>
          </a:p>
          <a:p>
            <a:pPr algn="ctr">
              <a:lnSpc>
                <a:spcPts val="4900"/>
              </a:lnSpc>
            </a:pPr>
            <a:r>
              <a:rPr lang="en-US" sz="3500" dirty="0" err="1">
                <a:solidFill>
                  <a:srgbClr val="532324"/>
                </a:solidFill>
                <a:latin typeface="Roboto Condensed"/>
              </a:rPr>
              <a:t>Người</a:t>
            </a:r>
            <a:r>
              <a:rPr lang="en-US" sz="3500" dirty="0">
                <a:solidFill>
                  <a:srgbClr val="532324"/>
                </a:solidFill>
                <a:latin typeface="Roboto Condensed"/>
              </a:rPr>
              <a:t> </a:t>
            </a:r>
            <a:r>
              <a:rPr lang="en-US" sz="3500" dirty="0" err="1">
                <a:solidFill>
                  <a:srgbClr val="532324"/>
                </a:solidFill>
                <a:latin typeface="Roboto Condensed"/>
              </a:rPr>
              <a:t>nói</a:t>
            </a:r>
            <a:r>
              <a:rPr lang="en-US" sz="3500" dirty="0">
                <a:solidFill>
                  <a:srgbClr val="532324"/>
                </a:solidFill>
                <a:latin typeface="Roboto Condensed"/>
              </a:rPr>
              <a:t> </a:t>
            </a:r>
            <a:r>
              <a:rPr lang="en-US" sz="3500" dirty="0" err="1">
                <a:solidFill>
                  <a:srgbClr val="532324"/>
                </a:solidFill>
                <a:latin typeface="Roboto Condensed"/>
              </a:rPr>
              <a:t>sau</a:t>
            </a:r>
            <a:r>
              <a:rPr lang="en-US" sz="3500" dirty="0">
                <a:solidFill>
                  <a:srgbClr val="532324"/>
                </a:solidFill>
                <a:latin typeface="Roboto Condensed"/>
              </a:rPr>
              <a:t> </a:t>
            </a:r>
            <a:r>
              <a:rPr lang="en-US" sz="3500" dirty="0" err="1">
                <a:solidFill>
                  <a:srgbClr val="532324"/>
                </a:solidFill>
                <a:latin typeface="Roboto Condensed"/>
              </a:rPr>
              <a:t>không</a:t>
            </a:r>
            <a:r>
              <a:rPr lang="en-US" sz="3500" dirty="0">
                <a:solidFill>
                  <a:srgbClr val="532324"/>
                </a:solidFill>
                <a:latin typeface="Roboto Condensed"/>
              </a:rPr>
              <a:t> </a:t>
            </a:r>
            <a:r>
              <a:rPr lang="en-US" sz="3500" dirty="0" err="1">
                <a:solidFill>
                  <a:srgbClr val="532324"/>
                </a:solidFill>
                <a:latin typeface="Roboto Condensed"/>
              </a:rPr>
              <a:t>trùng</a:t>
            </a:r>
            <a:r>
              <a:rPr lang="en-US" sz="3500" dirty="0">
                <a:solidFill>
                  <a:srgbClr val="532324"/>
                </a:solidFill>
                <a:latin typeface="Roboto Condensed"/>
              </a:rPr>
              <a:t> ý </a:t>
            </a:r>
            <a:r>
              <a:rPr lang="en-US" sz="3500" dirty="0" err="1">
                <a:solidFill>
                  <a:srgbClr val="532324"/>
                </a:solidFill>
                <a:latin typeface="Roboto Condensed"/>
              </a:rPr>
              <a:t>với</a:t>
            </a:r>
            <a:r>
              <a:rPr lang="en-US" sz="3500" dirty="0">
                <a:solidFill>
                  <a:srgbClr val="532324"/>
                </a:solidFill>
                <a:latin typeface="Roboto Condensed"/>
              </a:rPr>
              <a:t> </a:t>
            </a:r>
            <a:r>
              <a:rPr lang="en-US" sz="3500" dirty="0" err="1">
                <a:solidFill>
                  <a:srgbClr val="532324"/>
                </a:solidFill>
                <a:latin typeface="Roboto Condensed"/>
              </a:rPr>
              <a:t>người</a:t>
            </a:r>
            <a:r>
              <a:rPr lang="en-US" sz="3500" dirty="0">
                <a:solidFill>
                  <a:srgbClr val="532324"/>
                </a:solidFill>
                <a:latin typeface="Roboto Condensed"/>
              </a:rPr>
              <a:t> </a:t>
            </a:r>
            <a:r>
              <a:rPr lang="en-US" sz="3500" dirty="0" err="1">
                <a:solidFill>
                  <a:srgbClr val="532324"/>
                </a:solidFill>
                <a:latin typeface="Roboto Condensed"/>
              </a:rPr>
              <a:t>nói</a:t>
            </a:r>
            <a:r>
              <a:rPr lang="en-US" sz="3500" dirty="0">
                <a:solidFill>
                  <a:srgbClr val="532324"/>
                </a:solidFill>
                <a:latin typeface="Roboto Condensed"/>
              </a:rPr>
              <a:t> </a:t>
            </a:r>
            <a:r>
              <a:rPr lang="en-US" sz="3500" dirty="0" err="1">
                <a:solidFill>
                  <a:srgbClr val="532324"/>
                </a:solidFill>
                <a:latin typeface="Roboto Condensed"/>
              </a:rPr>
              <a:t>trước</a:t>
            </a:r>
            <a:r>
              <a:rPr lang="en-US" sz="3500" dirty="0">
                <a:solidFill>
                  <a:srgbClr val="532324"/>
                </a:solidFill>
                <a:latin typeface="Roboto Condensed"/>
              </a:rPr>
              <a:t>.</a:t>
            </a:r>
          </a:p>
          <a:p>
            <a:pPr algn="ctr">
              <a:lnSpc>
                <a:spcPts val="4900"/>
              </a:lnSpc>
            </a:pPr>
            <a:r>
              <a:rPr lang="en-US" sz="3500" dirty="0">
                <a:solidFill>
                  <a:srgbClr val="532324"/>
                </a:solidFill>
                <a:latin typeface="Roboto Condensed"/>
              </a:rPr>
              <a:t> </a:t>
            </a:r>
          </a:p>
        </p:txBody>
      </p:sp>
      <p:sp>
        <p:nvSpPr>
          <p:cNvPr id="9" name="Freeform 9"/>
          <p:cNvSpPr/>
          <p:nvPr/>
        </p:nvSpPr>
        <p:spPr>
          <a:xfrm rot="7297180">
            <a:off x="6268076" y="2789405"/>
            <a:ext cx="5886341" cy="5811424"/>
          </a:xfrm>
          <a:custGeom>
            <a:avLst/>
            <a:gdLst/>
            <a:ahLst/>
            <a:cxnLst/>
            <a:rect l="l" t="t" r="r" b="b"/>
            <a:pathLst>
              <a:path w="5886341" h="5811424">
                <a:moveTo>
                  <a:pt x="0" y="0"/>
                </a:moveTo>
                <a:lnTo>
                  <a:pt x="5886340" y="0"/>
                </a:lnTo>
                <a:lnTo>
                  <a:pt x="5886340" y="5811424"/>
                </a:lnTo>
                <a:lnTo>
                  <a:pt x="0" y="581142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6574591" y="3124123"/>
            <a:ext cx="5193926" cy="5141987"/>
          </a:xfrm>
          <a:custGeom>
            <a:avLst/>
            <a:gdLst/>
            <a:ahLst/>
            <a:cxnLst/>
            <a:rect l="l" t="t" r="r" b="b"/>
            <a:pathLst>
              <a:path w="5193926" h="5141987">
                <a:moveTo>
                  <a:pt x="0" y="0"/>
                </a:moveTo>
                <a:lnTo>
                  <a:pt x="5193926" y="0"/>
                </a:lnTo>
                <a:lnTo>
                  <a:pt x="5193926" y="5141987"/>
                </a:lnTo>
                <a:lnTo>
                  <a:pt x="0" y="5141987"/>
                </a:lnTo>
                <a:lnTo>
                  <a:pt x="0" y="0"/>
                </a:lnTo>
                <a:close/>
              </a:path>
            </a:pathLst>
          </a:custGeom>
          <a:blipFill>
            <a:blip r:embed="rId8">
              <a:alphaModFix amt="49000"/>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TextBox 11"/>
          <p:cNvSpPr txBox="1"/>
          <p:nvPr/>
        </p:nvSpPr>
        <p:spPr>
          <a:xfrm>
            <a:off x="6807795" y="3554413"/>
            <a:ext cx="4672411" cy="3092450"/>
          </a:xfrm>
          <a:prstGeom prst="rect">
            <a:avLst/>
          </a:prstGeom>
        </p:spPr>
        <p:txBody>
          <a:bodyPr lIns="0" tIns="0" rIns="0" bIns="0" rtlCol="0" anchor="t">
            <a:spAutoFit/>
          </a:bodyPr>
          <a:lstStyle/>
          <a:p>
            <a:pPr algn="ctr">
              <a:lnSpc>
                <a:spcPts val="4900"/>
              </a:lnSpc>
            </a:pPr>
            <a:r>
              <a:rPr lang="en-US" sz="3500" dirty="0" err="1">
                <a:solidFill>
                  <a:srgbClr val="532324"/>
                </a:solidFill>
                <a:latin typeface="Roboto Condensed Bold"/>
              </a:rPr>
              <a:t>Vòng</a:t>
            </a:r>
            <a:r>
              <a:rPr lang="en-US" sz="3500" dirty="0">
                <a:solidFill>
                  <a:srgbClr val="532324"/>
                </a:solidFill>
                <a:latin typeface="Roboto Condensed Bold"/>
              </a:rPr>
              <a:t> </a:t>
            </a:r>
            <a:r>
              <a:rPr lang="en-US" sz="3500" dirty="0" err="1">
                <a:solidFill>
                  <a:srgbClr val="532324"/>
                </a:solidFill>
                <a:latin typeface="Roboto Condensed Bold"/>
              </a:rPr>
              <a:t>tròn</a:t>
            </a:r>
            <a:r>
              <a:rPr lang="en-US" sz="3500" dirty="0">
                <a:solidFill>
                  <a:srgbClr val="532324"/>
                </a:solidFill>
                <a:latin typeface="Roboto Condensed Bold"/>
              </a:rPr>
              <a:t> </a:t>
            </a:r>
            <a:r>
              <a:rPr lang="en-US" sz="3500" dirty="0" err="1">
                <a:solidFill>
                  <a:srgbClr val="532324"/>
                </a:solidFill>
                <a:latin typeface="Roboto Condensed Bold"/>
              </a:rPr>
              <a:t>nhỏ</a:t>
            </a:r>
            <a:r>
              <a:rPr lang="en-US" sz="3500" dirty="0">
                <a:solidFill>
                  <a:srgbClr val="532324"/>
                </a:solidFill>
                <a:latin typeface="Roboto Condensed"/>
              </a:rPr>
              <a:t>  </a:t>
            </a:r>
          </a:p>
          <a:p>
            <a:pPr marL="755651" lvl="1" indent="-377825" algn="ctr">
              <a:lnSpc>
                <a:spcPts val="4900"/>
              </a:lnSpc>
              <a:buFont typeface="Arial"/>
              <a:buChar char="•"/>
            </a:pPr>
            <a:r>
              <a:rPr lang="en-US" sz="3500" dirty="0" err="1">
                <a:solidFill>
                  <a:srgbClr val="532324"/>
                </a:solidFill>
                <a:latin typeface="Roboto Condensed"/>
              </a:rPr>
              <a:t>Tìm</a:t>
            </a:r>
            <a:r>
              <a:rPr lang="en-US" sz="3500" dirty="0">
                <a:solidFill>
                  <a:srgbClr val="532324"/>
                </a:solidFill>
                <a:latin typeface="Roboto Condensed"/>
              </a:rPr>
              <a:t> </a:t>
            </a:r>
            <a:r>
              <a:rPr lang="en-US" sz="3500" dirty="0" err="1">
                <a:solidFill>
                  <a:srgbClr val="532324"/>
                </a:solidFill>
                <a:latin typeface="Roboto Condensed"/>
              </a:rPr>
              <a:t>những</a:t>
            </a:r>
            <a:r>
              <a:rPr lang="en-US" sz="3500" dirty="0">
                <a:solidFill>
                  <a:srgbClr val="532324"/>
                </a:solidFill>
                <a:latin typeface="Roboto Condensed"/>
              </a:rPr>
              <a:t> </a:t>
            </a:r>
            <a:r>
              <a:rPr lang="en-US" sz="3500" dirty="0" err="1">
                <a:solidFill>
                  <a:srgbClr val="532324"/>
                </a:solidFill>
                <a:latin typeface="Roboto Condensed"/>
              </a:rPr>
              <a:t>biểu</a:t>
            </a:r>
            <a:r>
              <a:rPr lang="en-US" sz="3500" dirty="0">
                <a:solidFill>
                  <a:srgbClr val="532324"/>
                </a:solidFill>
                <a:latin typeface="Roboto Condensed"/>
              </a:rPr>
              <a:t> </a:t>
            </a:r>
            <a:r>
              <a:rPr lang="en-US" sz="3500" dirty="0" err="1">
                <a:solidFill>
                  <a:srgbClr val="532324"/>
                </a:solidFill>
                <a:latin typeface="Roboto Condensed"/>
              </a:rPr>
              <a:t>hiện</a:t>
            </a:r>
            <a:r>
              <a:rPr lang="en-US" sz="3500" dirty="0">
                <a:solidFill>
                  <a:srgbClr val="532324"/>
                </a:solidFill>
                <a:latin typeface="Roboto Condensed"/>
              </a:rPr>
              <a:t> </a:t>
            </a:r>
            <a:r>
              <a:rPr lang="en-US" sz="3500" dirty="0" err="1">
                <a:solidFill>
                  <a:srgbClr val="532324"/>
                </a:solidFill>
                <a:latin typeface="Roboto Condensed"/>
              </a:rPr>
              <a:t>của</a:t>
            </a:r>
            <a:r>
              <a:rPr lang="en-US" sz="3500" dirty="0">
                <a:solidFill>
                  <a:srgbClr val="532324"/>
                </a:solidFill>
                <a:latin typeface="Roboto Condensed"/>
              </a:rPr>
              <a:t> </a:t>
            </a:r>
            <a:r>
              <a:rPr lang="en-US" sz="3500" dirty="0" err="1">
                <a:solidFill>
                  <a:srgbClr val="532324"/>
                </a:solidFill>
                <a:latin typeface="Roboto Condensed"/>
              </a:rPr>
              <a:t>lòng</a:t>
            </a:r>
            <a:r>
              <a:rPr lang="en-US" sz="3500" dirty="0">
                <a:solidFill>
                  <a:srgbClr val="532324"/>
                </a:solidFill>
                <a:latin typeface="Roboto Condensed"/>
              </a:rPr>
              <a:t> </a:t>
            </a:r>
            <a:r>
              <a:rPr lang="en-US" sz="3500" dirty="0" err="1">
                <a:solidFill>
                  <a:srgbClr val="532324"/>
                </a:solidFill>
                <a:latin typeface="Roboto Condensed"/>
              </a:rPr>
              <a:t>yêu</a:t>
            </a:r>
            <a:r>
              <a:rPr lang="en-US" sz="3500" dirty="0">
                <a:solidFill>
                  <a:srgbClr val="532324"/>
                </a:solidFill>
                <a:latin typeface="Roboto Condensed"/>
              </a:rPr>
              <a:t> </a:t>
            </a:r>
            <a:r>
              <a:rPr lang="en-US" sz="3500" dirty="0" err="1">
                <a:solidFill>
                  <a:srgbClr val="532324"/>
                </a:solidFill>
                <a:latin typeface="Roboto Condensed"/>
              </a:rPr>
              <a:t>nước</a:t>
            </a:r>
            <a:r>
              <a:rPr lang="en-US" sz="3500" dirty="0">
                <a:solidFill>
                  <a:srgbClr val="532324"/>
                </a:solidFill>
                <a:latin typeface="Roboto Condensed"/>
              </a:rPr>
              <a:t> </a:t>
            </a:r>
            <a:r>
              <a:rPr lang="en-US" sz="3500" dirty="0" err="1">
                <a:solidFill>
                  <a:srgbClr val="532324"/>
                </a:solidFill>
                <a:latin typeface="Roboto Condensed"/>
              </a:rPr>
              <a:t>được</a:t>
            </a:r>
            <a:r>
              <a:rPr lang="en-US" sz="3500" dirty="0">
                <a:solidFill>
                  <a:srgbClr val="532324"/>
                </a:solidFill>
                <a:latin typeface="Roboto Condensed"/>
              </a:rPr>
              <a:t> </a:t>
            </a:r>
            <a:r>
              <a:rPr lang="en-US" sz="3500" dirty="0" err="1">
                <a:solidFill>
                  <a:srgbClr val="532324"/>
                </a:solidFill>
                <a:latin typeface="Roboto Condensed"/>
              </a:rPr>
              <a:t>thể</a:t>
            </a:r>
            <a:r>
              <a:rPr lang="en-US" sz="3500" dirty="0">
                <a:solidFill>
                  <a:srgbClr val="532324"/>
                </a:solidFill>
                <a:latin typeface="Roboto Condensed"/>
              </a:rPr>
              <a:t> </a:t>
            </a:r>
            <a:r>
              <a:rPr lang="en-US" sz="3500" dirty="0" err="1">
                <a:solidFill>
                  <a:srgbClr val="532324"/>
                </a:solidFill>
                <a:latin typeface="Roboto Condensed"/>
              </a:rPr>
              <a:t>hiện</a:t>
            </a:r>
            <a:r>
              <a:rPr lang="en-US" sz="3500" dirty="0">
                <a:solidFill>
                  <a:srgbClr val="532324"/>
                </a:solidFill>
                <a:latin typeface="Roboto Condensed"/>
              </a:rPr>
              <a:t> </a:t>
            </a:r>
            <a:r>
              <a:rPr lang="en-US" sz="3500" dirty="0" err="1">
                <a:solidFill>
                  <a:srgbClr val="532324"/>
                </a:solidFill>
                <a:latin typeface="Roboto Condensed"/>
              </a:rPr>
              <a:t>trong</a:t>
            </a:r>
            <a:r>
              <a:rPr lang="en-US" sz="3500" dirty="0">
                <a:solidFill>
                  <a:srgbClr val="532324"/>
                </a:solidFill>
                <a:latin typeface="Roboto Condensed"/>
              </a:rPr>
              <a:t> </a:t>
            </a:r>
            <a:r>
              <a:rPr lang="en-US" sz="3500" dirty="0" err="1">
                <a:solidFill>
                  <a:srgbClr val="532324"/>
                </a:solidFill>
                <a:latin typeface="Roboto Condensed"/>
              </a:rPr>
              <a:t>văn</a:t>
            </a:r>
            <a:r>
              <a:rPr lang="en-US" sz="3500" dirty="0">
                <a:solidFill>
                  <a:srgbClr val="532324"/>
                </a:solidFill>
                <a:latin typeface="Roboto Condensed"/>
              </a:rPr>
              <a:t> </a:t>
            </a:r>
            <a:r>
              <a:rPr lang="en-US" sz="3500" dirty="0" err="1">
                <a:solidFill>
                  <a:srgbClr val="532324"/>
                </a:solidFill>
                <a:latin typeface="Roboto Condensed"/>
              </a:rPr>
              <a:t>bản</a:t>
            </a:r>
            <a:endParaRPr lang="en-US" sz="3500" dirty="0">
              <a:solidFill>
                <a:srgbClr val="532324"/>
              </a:solidFill>
              <a:latin typeface="Roboto Condensed"/>
            </a:endParaRPr>
          </a:p>
        </p:txBody>
      </p:sp>
      <p:sp>
        <p:nvSpPr>
          <p:cNvPr id="12" name="Freeform 12"/>
          <p:cNvSpPr/>
          <p:nvPr/>
        </p:nvSpPr>
        <p:spPr>
          <a:xfrm>
            <a:off x="13703342" y="5009525"/>
            <a:ext cx="5502686" cy="5502686"/>
          </a:xfrm>
          <a:custGeom>
            <a:avLst/>
            <a:gdLst/>
            <a:ahLst/>
            <a:cxnLst/>
            <a:rect l="l" t="t" r="r" b="b"/>
            <a:pathLst>
              <a:path w="5502686" h="5502686">
                <a:moveTo>
                  <a:pt x="0" y="0"/>
                </a:moveTo>
                <a:lnTo>
                  <a:pt x="5502686" y="0"/>
                </a:lnTo>
                <a:lnTo>
                  <a:pt x="5502686" y="5502686"/>
                </a:lnTo>
                <a:lnTo>
                  <a:pt x="0" y="5502686"/>
                </a:lnTo>
                <a:lnTo>
                  <a:pt x="0" y="0"/>
                </a:lnTo>
                <a:close/>
              </a:path>
            </a:pathLst>
          </a:custGeom>
          <a:blipFill>
            <a:blip r:embed="rId10"/>
            <a:stretch>
              <a:fillRect/>
            </a:stretch>
          </a:blipFill>
        </p:spPr>
        <p:txBody>
          <a:bodyPr/>
          <a:lstStyle/>
          <a:p>
            <a:endParaRPr lang="en-US"/>
          </a:p>
        </p:txBody>
      </p:sp>
      <p:sp>
        <p:nvSpPr>
          <p:cNvPr id="13" name="Freeform 13"/>
          <p:cNvSpPr/>
          <p:nvPr/>
        </p:nvSpPr>
        <p:spPr>
          <a:xfrm rot="7297180">
            <a:off x="12299305" y="2591858"/>
            <a:ext cx="5840812" cy="5766474"/>
          </a:xfrm>
          <a:custGeom>
            <a:avLst/>
            <a:gdLst/>
            <a:ahLst/>
            <a:cxnLst/>
            <a:rect l="l" t="t" r="r" b="b"/>
            <a:pathLst>
              <a:path w="5840812" h="5766474">
                <a:moveTo>
                  <a:pt x="0" y="0"/>
                </a:moveTo>
                <a:lnTo>
                  <a:pt x="5840812" y="0"/>
                </a:lnTo>
                <a:lnTo>
                  <a:pt x="5840812" y="5766474"/>
                </a:lnTo>
                <a:lnTo>
                  <a:pt x="0" y="57664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12447517" y="2984757"/>
            <a:ext cx="5042730" cy="4992303"/>
          </a:xfrm>
          <a:custGeom>
            <a:avLst/>
            <a:gdLst/>
            <a:ahLst/>
            <a:cxnLst/>
            <a:rect l="l" t="t" r="r" b="b"/>
            <a:pathLst>
              <a:path w="5042730" h="4992303">
                <a:moveTo>
                  <a:pt x="0" y="0"/>
                </a:moveTo>
                <a:lnTo>
                  <a:pt x="5042730" y="0"/>
                </a:lnTo>
                <a:lnTo>
                  <a:pt x="5042730" y="4992303"/>
                </a:lnTo>
                <a:lnTo>
                  <a:pt x="0" y="4992303"/>
                </a:lnTo>
                <a:lnTo>
                  <a:pt x="0" y="0"/>
                </a:lnTo>
                <a:close/>
              </a:path>
            </a:pathLst>
          </a:custGeom>
          <a:blipFill>
            <a:blip r:embed="rId8">
              <a:alphaModFix amt="63000"/>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1207791" y="767616"/>
            <a:ext cx="12219170" cy="1036042"/>
          </a:xfrm>
          <a:custGeom>
            <a:avLst/>
            <a:gdLst/>
            <a:ahLst/>
            <a:cxnLst/>
            <a:rect l="l" t="t" r="r" b="b"/>
            <a:pathLst>
              <a:path w="12219170" h="1036042">
                <a:moveTo>
                  <a:pt x="0" y="0"/>
                </a:moveTo>
                <a:lnTo>
                  <a:pt x="12219171" y="0"/>
                </a:lnTo>
                <a:lnTo>
                  <a:pt x="12219171" y="1036041"/>
                </a:lnTo>
                <a:lnTo>
                  <a:pt x="0" y="1036041"/>
                </a:lnTo>
                <a:lnTo>
                  <a:pt x="0" y="0"/>
                </a:lnTo>
                <a:close/>
              </a:path>
            </a:pathLst>
          </a:custGeom>
          <a:blipFill>
            <a:blip r:embed="rId11">
              <a:extLst>
                <a:ext uri="{96DAC541-7B7A-43D3-8B79-37D633B846F1}">
                  <asvg:svgBlip xmlns:asvg="http://schemas.microsoft.com/office/drawing/2016/SVG/main" r:embed="rId12"/>
                </a:ext>
              </a:extLst>
            </a:blip>
            <a:stretch>
              <a:fillRect r="-296" b="-93700"/>
            </a:stretch>
          </a:blipFill>
        </p:spPr>
        <p:txBody>
          <a:bodyPr/>
          <a:lstStyle/>
          <a:p>
            <a:endParaRPr lang="en-US"/>
          </a:p>
        </p:txBody>
      </p:sp>
      <p:grpSp>
        <p:nvGrpSpPr>
          <p:cNvPr id="16" name="Group 16"/>
          <p:cNvGrpSpPr/>
          <p:nvPr/>
        </p:nvGrpSpPr>
        <p:grpSpPr>
          <a:xfrm>
            <a:off x="3131758" y="8976531"/>
            <a:ext cx="10443158" cy="994089"/>
            <a:chOff x="0" y="0"/>
            <a:chExt cx="2750461" cy="261818"/>
          </a:xfrm>
        </p:grpSpPr>
        <p:sp>
          <p:nvSpPr>
            <p:cNvPr id="17" name="Freeform 17"/>
            <p:cNvSpPr/>
            <p:nvPr/>
          </p:nvSpPr>
          <p:spPr>
            <a:xfrm>
              <a:off x="0" y="0"/>
              <a:ext cx="2750461" cy="261818"/>
            </a:xfrm>
            <a:custGeom>
              <a:avLst/>
              <a:gdLst/>
              <a:ahLst/>
              <a:cxnLst/>
              <a:rect l="l" t="t" r="r" b="b"/>
              <a:pathLst>
                <a:path w="2750461" h="261818">
                  <a:moveTo>
                    <a:pt x="37808" y="0"/>
                  </a:moveTo>
                  <a:lnTo>
                    <a:pt x="2712653" y="0"/>
                  </a:lnTo>
                  <a:cubicBezTo>
                    <a:pt x="2733534" y="0"/>
                    <a:pt x="2750461" y="16927"/>
                    <a:pt x="2750461" y="37808"/>
                  </a:cubicBezTo>
                  <a:lnTo>
                    <a:pt x="2750461" y="224010"/>
                  </a:lnTo>
                  <a:cubicBezTo>
                    <a:pt x="2750461" y="244890"/>
                    <a:pt x="2733534" y="261818"/>
                    <a:pt x="2712653" y="261818"/>
                  </a:cubicBezTo>
                  <a:lnTo>
                    <a:pt x="37808" y="261818"/>
                  </a:lnTo>
                  <a:cubicBezTo>
                    <a:pt x="16927" y="261818"/>
                    <a:pt x="0" y="244890"/>
                    <a:pt x="0" y="224010"/>
                  </a:cubicBezTo>
                  <a:lnTo>
                    <a:pt x="0" y="37808"/>
                  </a:lnTo>
                  <a:cubicBezTo>
                    <a:pt x="0" y="16927"/>
                    <a:pt x="16927" y="0"/>
                    <a:pt x="37808" y="0"/>
                  </a:cubicBezTo>
                  <a:close/>
                </a:path>
              </a:pathLst>
            </a:custGeom>
            <a:solidFill>
              <a:srgbClr val="FAF9F0"/>
            </a:solidFill>
            <a:ln w="57150">
              <a:solidFill>
                <a:srgbClr val="953735"/>
              </a:solidFill>
            </a:ln>
          </p:spPr>
          <p:txBody>
            <a:bodyPr/>
            <a:lstStyle/>
            <a:p>
              <a:endParaRPr lang="en-US"/>
            </a:p>
          </p:txBody>
        </p:sp>
        <p:sp>
          <p:nvSpPr>
            <p:cNvPr id="18" name="TextBox 1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2982940" y="3731912"/>
            <a:ext cx="4473542" cy="3092450"/>
          </a:xfrm>
          <a:prstGeom prst="rect">
            <a:avLst/>
          </a:prstGeom>
        </p:spPr>
        <p:txBody>
          <a:bodyPr lIns="0" tIns="0" rIns="0" bIns="0" rtlCol="0" anchor="t">
            <a:spAutoFit/>
          </a:bodyPr>
          <a:lstStyle/>
          <a:p>
            <a:pPr algn="ctr">
              <a:lnSpc>
                <a:spcPts val="4900"/>
              </a:lnSpc>
            </a:pPr>
            <a:r>
              <a:rPr lang="en-US" sz="3500" dirty="0" err="1">
                <a:solidFill>
                  <a:srgbClr val="532324"/>
                </a:solidFill>
                <a:latin typeface="Roboto Condensed Bold"/>
              </a:rPr>
              <a:t>Vòng</a:t>
            </a:r>
            <a:r>
              <a:rPr lang="en-US" sz="3500" dirty="0">
                <a:solidFill>
                  <a:srgbClr val="532324"/>
                </a:solidFill>
                <a:latin typeface="Roboto Condensed Bold"/>
              </a:rPr>
              <a:t> </a:t>
            </a:r>
            <a:r>
              <a:rPr lang="en-US" sz="3500" dirty="0" err="1">
                <a:solidFill>
                  <a:srgbClr val="532324"/>
                </a:solidFill>
                <a:latin typeface="Roboto Condensed Bold"/>
              </a:rPr>
              <a:t>tròn</a:t>
            </a:r>
            <a:r>
              <a:rPr lang="en-US" sz="3500" dirty="0">
                <a:solidFill>
                  <a:srgbClr val="532324"/>
                </a:solidFill>
                <a:latin typeface="Roboto Condensed Bold"/>
              </a:rPr>
              <a:t> </a:t>
            </a:r>
            <a:r>
              <a:rPr lang="en-US" sz="3500" dirty="0" err="1">
                <a:solidFill>
                  <a:srgbClr val="532324"/>
                </a:solidFill>
                <a:latin typeface="Roboto Condensed Bold"/>
              </a:rPr>
              <a:t>lớn</a:t>
            </a:r>
            <a:r>
              <a:rPr lang="en-US" sz="3500" dirty="0">
                <a:solidFill>
                  <a:srgbClr val="532324"/>
                </a:solidFill>
                <a:latin typeface="Roboto Condensed"/>
              </a:rPr>
              <a:t> </a:t>
            </a:r>
          </a:p>
          <a:p>
            <a:pPr marL="755651" lvl="1" indent="-377825" algn="ctr">
              <a:lnSpc>
                <a:spcPts val="4900"/>
              </a:lnSpc>
              <a:buFont typeface="Arial"/>
              <a:buChar char="•"/>
            </a:pPr>
            <a:r>
              <a:rPr lang="en-US" sz="3500" dirty="0" err="1">
                <a:solidFill>
                  <a:srgbClr val="532324"/>
                </a:solidFill>
                <a:latin typeface="Roboto Condensed"/>
              </a:rPr>
              <a:t>Tìm</a:t>
            </a:r>
            <a:r>
              <a:rPr lang="en-US" sz="3500" dirty="0">
                <a:solidFill>
                  <a:srgbClr val="532324"/>
                </a:solidFill>
                <a:latin typeface="Roboto Condensed"/>
              </a:rPr>
              <a:t> </a:t>
            </a:r>
            <a:r>
              <a:rPr lang="en-US" sz="3500" dirty="0" err="1">
                <a:solidFill>
                  <a:srgbClr val="532324"/>
                </a:solidFill>
                <a:latin typeface="Roboto Condensed"/>
              </a:rPr>
              <a:t>những</a:t>
            </a:r>
            <a:r>
              <a:rPr lang="en-US" sz="3500" dirty="0">
                <a:solidFill>
                  <a:srgbClr val="532324"/>
                </a:solidFill>
                <a:latin typeface="Roboto Condensed"/>
              </a:rPr>
              <a:t> </a:t>
            </a:r>
            <a:r>
              <a:rPr lang="en-US" sz="3500" dirty="0" err="1">
                <a:solidFill>
                  <a:srgbClr val="532324"/>
                </a:solidFill>
                <a:latin typeface="Roboto Condensed"/>
              </a:rPr>
              <a:t>biểu</a:t>
            </a:r>
            <a:r>
              <a:rPr lang="en-US" sz="3500" dirty="0">
                <a:solidFill>
                  <a:srgbClr val="532324"/>
                </a:solidFill>
                <a:latin typeface="Roboto Condensed"/>
              </a:rPr>
              <a:t> </a:t>
            </a:r>
            <a:r>
              <a:rPr lang="en-US" sz="3500" dirty="0" err="1">
                <a:solidFill>
                  <a:srgbClr val="532324"/>
                </a:solidFill>
                <a:latin typeface="Roboto Condensed"/>
              </a:rPr>
              <a:t>hiện</a:t>
            </a:r>
            <a:r>
              <a:rPr lang="en-US" sz="3500" dirty="0">
                <a:solidFill>
                  <a:srgbClr val="532324"/>
                </a:solidFill>
                <a:latin typeface="Roboto Condensed"/>
              </a:rPr>
              <a:t> </a:t>
            </a:r>
            <a:r>
              <a:rPr lang="en-US" sz="3500" dirty="0" err="1">
                <a:solidFill>
                  <a:srgbClr val="532324"/>
                </a:solidFill>
                <a:latin typeface="Roboto Condensed"/>
              </a:rPr>
              <a:t>của</a:t>
            </a:r>
            <a:r>
              <a:rPr lang="en-US" sz="3500" dirty="0">
                <a:solidFill>
                  <a:srgbClr val="532324"/>
                </a:solidFill>
                <a:latin typeface="Roboto Condensed"/>
              </a:rPr>
              <a:t> </a:t>
            </a:r>
            <a:r>
              <a:rPr lang="en-US" sz="3500" dirty="0" err="1">
                <a:solidFill>
                  <a:srgbClr val="532324"/>
                </a:solidFill>
                <a:latin typeface="Roboto Condensed"/>
              </a:rPr>
              <a:t>lòng</a:t>
            </a:r>
            <a:r>
              <a:rPr lang="en-US" sz="3500" dirty="0">
                <a:solidFill>
                  <a:srgbClr val="532324"/>
                </a:solidFill>
                <a:latin typeface="Roboto Condensed"/>
              </a:rPr>
              <a:t> </a:t>
            </a:r>
            <a:r>
              <a:rPr lang="en-US" sz="3500" dirty="0" err="1">
                <a:solidFill>
                  <a:srgbClr val="532324"/>
                </a:solidFill>
                <a:latin typeface="Roboto Condensed"/>
              </a:rPr>
              <a:t>yêu</a:t>
            </a:r>
            <a:r>
              <a:rPr lang="en-US" sz="3500" dirty="0">
                <a:solidFill>
                  <a:srgbClr val="532324"/>
                </a:solidFill>
                <a:latin typeface="Roboto Condensed"/>
              </a:rPr>
              <a:t> </a:t>
            </a:r>
            <a:r>
              <a:rPr lang="en-US" sz="3500" dirty="0" err="1">
                <a:solidFill>
                  <a:srgbClr val="532324"/>
                </a:solidFill>
                <a:latin typeface="Roboto Condensed"/>
              </a:rPr>
              <a:t>nước</a:t>
            </a:r>
            <a:r>
              <a:rPr lang="en-US" sz="3500" dirty="0">
                <a:solidFill>
                  <a:srgbClr val="532324"/>
                </a:solidFill>
                <a:latin typeface="Roboto Condensed"/>
              </a:rPr>
              <a:t> </a:t>
            </a:r>
            <a:r>
              <a:rPr lang="en-US" sz="3500" dirty="0" err="1">
                <a:solidFill>
                  <a:srgbClr val="532324"/>
                </a:solidFill>
                <a:latin typeface="Roboto Condensed"/>
              </a:rPr>
              <a:t>trong</a:t>
            </a:r>
            <a:r>
              <a:rPr lang="en-US" sz="3500" dirty="0">
                <a:solidFill>
                  <a:srgbClr val="532324"/>
                </a:solidFill>
                <a:latin typeface="Roboto Condensed"/>
              </a:rPr>
              <a:t> </a:t>
            </a:r>
            <a:r>
              <a:rPr lang="en-US" sz="3500" dirty="0" err="1">
                <a:solidFill>
                  <a:srgbClr val="532324"/>
                </a:solidFill>
                <a:latin typeface="Roboto Condensed"/>
              </a:rPr>
              <a:t>hoàn</a:t>
            </a:r>
            <a:r>
              <a:rPr lang="en-US" sz="3500" dirty="0">
                <a:solidFill>
                  <a:srgbClr val="532324"/>
                </a:solidFill>
                <a:latin typeface="Roboto Condensed"/>
              </a:rPr>
              <a:t> </a:t>
            </a:r>
            <a:r>
              <a:rPr lang="en-US" sz="3500" dirty="0" err="1">
                <a:solidFill>
                  <a:srgbClr val="532324"/>
                </a:solidFill>
                <a:latin typeface="Roboto Condensed"/>
              </a:rPr>
              <a:t>cảnh</a:t>
            </a:r>
            <a:r>
              <a:rPr lang="en-US" sz="3500" dirty="0">
                <a:solidFill>
                  <a:srgbClr val="532324"/>
                </a:solidFill>
                <a:latin typeface="Roboto Condensed"/>
              </a:rPr>
              <a:t> </a:t>
            </a:r>
            <a:r>
              <a:rPr lang="en-US" sz="3500" dirty="0" err="1">
                <a:solidFill>
                  <a:srgbClr val="532324"/>
                </a:solidFill>
                <a:latin typeface="Roboto Condensed"/>
              </a:rPr>
              <a:t>xã</a:t>
            </a:r>
            <a:r>
              <a:rPr lang="en-US" sz="3500" dirty="0">
                <a:solidFill>
                  <a:srgbClr val="532324"/>
                </a:solidFill>
                <a:latin typeface="Roboto Condensed"/>
              </a:rPr>
              <a:t> </a:t>
            </a:r>
            <a:r>
              <a:rPr lang="en-US" sz="3500" dirty="0" err="1">
                <a:solidFill>
                  <a:srgbClr val="532324"/>
                </a:solidFill>
                <a:latin typeface="Roboto Condensed"/>
              </a:rPr>
              <a:t>hội</a:t>
            </a:r>
            <a:r>
              <a:rPr lang="en-US" sz="3500" dirty="0">
                <a:solidFill>
                  <a:srgbClr val="532324"/>
                </a:solidFill>
                <a:latin typeface="Roboto Condensed"/>
              </a:rPr>
              <a:t> </a:t>
            </a:r>
            <a:r>
              <a:rPr lang="en-US" sz="3500" dirty="0" err="1">
                <a:solidFill>
                  <a:srgbClr val="532324"/>
                </a:solidFill>
                <a:latin typeface="Roboto Condensed"/>
              </a:rPr>
              <a:t>hiện</a:t>
            </a:r>
            <a:r>
              <a:rPr lang="en-US" sz="3500" dirty="0">
                <a:solidFill>
                  <a:srgbClr val="532324"/>
                </a:solidFill>
                <a:latin typeface="Roboto Condensed"/>
              </a:rPr>
              <a:t> nay. </a:t>
            </a:r>
          </a:p>
        </p:txBody>
      </p:sp>
      <p:sp>
        <p:nvSpPr>
          <p:cNvPr id="20" name="TextBox 20"/>
          <p:cNvSpPr txBox="1"/>
          <p:nvPr/>
        </p:nvSpPr>
        <p:spPr>
          <a:xfrm>
            <a:off x="1638802" y="942975"/>
            <a:ext cx="10808714" cy="745863"/>
          </a:xfrm>
          <a:prstGeom prst="rect">
            <a:avLst/>
          </a:prstGeom>
        </p:spPr>
        <p:txBody>
          <a:bodyPr lIns="0" tIns="0" rIns="0" bIns="0" rtlCol="0" anchor="t">
            <a:spAutoFit/>
          </a:bodyPr>
          <a:lstStyle/>
          <a:p>
            <a:pPr algn="just">
              <a:lnSpc>
                <a:spcPts val="6079"/>
              </a:lnSpc>
            </a:pPr>
            <a:r>
              <a:rPr lang="en-US" sz="4342">
                <a:solidFill>
                  <a:srgbClr val="532324"/>
                </a:solidFill>
                <a:latin typeface="Dancing Script Bold"/>
              </a:rPr>
              <a:t> c. Cách triển khai lí lẽ và bằng chứng trong văn bản.</a:t>
            </a:r>
          </a:p>
        </p:txBody>
      </p:sp>
      <p:sp>
        <p:nvSpPr>
          <p:cNvPr id="21" name="TextBox 21"/>
          <p:cNvSpPr txBox="1"/>
          <p:nvPr/>
        </p:nvSpPr>
        <p:spPr>
          <a:xfrm>
            <a:off x="3550069" y="9124074"/>
            <a:ext cx="9398794" cy="622913"/>
          </a:xfrm>
          <a:prstGeom prst="rect">
            <a:avLst/>
          </a:prstGeom>
        </p:spPr>
        <p:txBody>
          <a:bodyPr lIns="0" tIns="0" rIns="0" bIns="0" rtlCol="0" anchor="t">
            <a:spAutoFit/>
          </a:bodyPr>
          <a:lstStyle/>
          <a:p>
            <a:pPr algn="ctr">
              <a:lnSpc>
                <a:spcPts val="5041"/>
              </a:lnSpc>
              <a:spcBef>
                <a:spcPct val="0"/>
              </a:spcBef>
            </a:pPr>
            <a:r>
              <a:rPr lang="en-US" sz="3600" dirty="0" err="1">
                <a:solidFill>
                  <a:srgbClr val="953735"/>
                </a:solidFill>
                <a:latin typeface="Roboto Condensed Bold"/>
              </a:rPr>
              <a:t>Người</a:t>
            </a:r>
            <a:r>
              <a:rPr lang="en-US" sz="3600" dirty="0">
                <a:solidFill>
                  <a:srgbClr val="953735"/>
                </a:solidFill>
                <a:latin typeface="Roboto Condensed Bold"/>
              </a:rPr>
              <a:t> </a:t>
            </a:r>
            <a:r>
              <a:rPr lang="en-US" sz="3600" dirty="0" err="1">
                <a:solidFill>
                  <a:srgbClr val="953735"/>
                </a:solidFill>
                <a:latin typeface="Roboto Condensed Bold"/>
              </a:rPr>
              <a:t>nói</a:t>
            </a:r>
            <a:r>
              <a:rPr lang="en-US" sz="3600" dirty="0">
                <a:solidFill>
                  <a:srgbClr val="953735"/>
                </a:solidFill>
                <a:latin typeface="Roboto Condensed Bold"/>
              </a:rPr>
              <a:t> </a:t>
            </a:r>
            <a:r>
              <a:rPr lang="en-US" sz="3600" dirty="0" err="1">
                <a:solidFill>
                  <a:srgbClr val="953735"/>
                </a:solidFill>
                <a:latin typeface="Roboto Condensed Bold"/>
              </a:rPr>
              <a:t>sau</a:t>
            </a:r>
            <a:r>
              <a:rPr lang="en-US" sz="3600" dirty="0">
                <a:solidFill>
                  <a:srgbClr val="953735"/>
                </a:solidFill>
                <a:latin typeface="Roboto Condensed Bold"/>
              </a:rPr>
              <a:t> </a:t>
            </a:r>
            <a:r>
              <a:rPr lang="en-US" sz="3600" dirty="0" err="1">
                <a:solidFill>
                  <a:srgbClr val="953735"/>
                </a:solidFill>
                <a:latin typeface="Roboto Condensed Bold"/>
              </a:rPr>
              <a:t>sẽ</a:t>
            </a:r>
            <a:r>
              <a:rPr lang="en-US" sz="3600" dirty="0">
                <a:solidFill>
                  <a:srgbClr val="953735"/>
                </a:solidFill>
                <a:latin typeface="Roboto Condensed Bold"/>
              </a:rPr>
              <a:t> </a:t>
            </a:r>
            <a:r>
              <a:rPr lang="en-US" sz="3600" dirty="0" err="1">
                <a:solidFill>
                  <a:srgbClr val="953735"/>
                </a:solidFill>
                <a:latin typeface="Roboto Condensed Bold"/>
              </a:rPr>
              <a:t>không</a:t>
            </a:r>
            <a:r>
              <a:rPr lang="en-US" sz="3600" dirty="0">
                <a:solidFill>
                  <a:srgbClr val="953735"/>
                </a:solidFill>
                <a:latin typeface="Roboto Condensed Bold"/>
              </a:rPr>
              <a:t> </a:t>
            </a:r>
            <a:r>
              <a:rPr lang="en-US" sz="3600" dirty="0" err="1">
                <a:solidFill>
                  <a:srgbClr val="953735"/>
                </a:solidFill>
                <a:latin typeface="Roboto Condensed Bold"/>
              </a:rPr>
              <a:t>trùng</a:t>
            </a:r>
            <a:r>
              <a:rPr lang="en-US" sz="3600" dirty="0">
                <a:solidFill>
                  <a:srgbClr val="953735"/>
                </a:solidFill>
                <a:latin typeface="Roboto Condensed Bold"/>
              </a:rPr>
              <a:t> ý </a:t>
            </a:r>
            <a:r>
              <a:rPr lang="en-US" sz="3600" dirty="0" err="1">
                <a:solidFill>
                  <a:srgbClr val="953735"/>
                </a:solidFill>
                <a:latin typeface="Roboto Condensed Bold"/>
              </a:rPr>
              <a:t>với</a:t>
            </a:r>
            <a:r>
              <a:rPr lang="en-US" sz="3600" dirty="0">
                <a:solidFill>
                  <a:srgbClr val="953735"/>
                </a:solidFill>
                <a:latin typeface="Roboto Condensed Bold"/>
              </a:rPr>
              <a:t> </a:t>
            </a:r>
            <a:r>
              <a:rPr lang="en-US" sz="3600" dirty="0" err="1">
                <a:solidFill>
                  <a:srgbClr val="953735"/>
                </a:solidFill>
                <a:latin typeface="Roboto Condensed Bold"/>
              </a:rPr>
              <a:t>người</a:t>
            </a:r>
            <a:r>
              <a:rPr lang="en-US" sz="3600" dirty="0">
                <a:solidFill>
                  <a:srgbClr val="953735"/>
                </a:solidFill>
                <a:latin typeface="Roboto Condensed Bold"/>
              </a:rPr>
              <a:t> </a:t>
            </a:r>
            <a:r>
              <a:rPr lang="en-US" sz="3600" dirty="0" err="1">
                <a:solidFill>
                  <a:srgbClr val="953735"/>
                </a:solidFill>
                <a:latin typeface="Roboto Condensed Bold"/>
              </a:rPr>
              <a:t>nói</a:t>
            </a:r>
            <a:r>
              <a:rPr lang="en-US" sz="3600" dirty="0">
                <a:solidFill>
                  <a:srgbClr val="953735"/>
                </a:solidFill>
                <a:latin typeface="Roboto Condensed Bold"/>
              </a:rPr>
              <a:t> </a:t>
            </a:r>
            <a:r>
              <a:rPr lang="en-US" sz="3600" dirty="0" err="1">
                <a:solidFill>
                  <a:srgbClr val="953735"/>
                </a:solidFill>
                <a:latin typeface="Roboto Condensed Bold"/>
              </a:rPr>
              <a:t>trước</a:t>
            </a:r>
            <a:r>
              <a:rPr lang="en-US" sz="3600" dirty="0">
                <a:solidFill>
                  <a:srgbClr val="953735"/>
                </a:solidFill>
                <a:latin typeface="Roboto Condensed Bold"/>
              </a:rPr>
              <a:t>.</a:t>
            </a:r>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ircle(in)">
                                      <p:cBhvr>
                                        <p:cTn id="21" dur="2000"/>
                                        <p:tgtEl>
                                          <p:spTgt spid="10"/>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circle(in)">
                                      <p:cBhvr>
                                        <p:cTn id="29" dur="2000"/>
                                        <p:tgtEl>
                                          <p:spTgt spid="19"/>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circle(in)">
                                      <p:cBhvr>
                                        <p:cTn id="35" dur="2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circle(in)">
                                      <p:cBhvr>
                                        <p:cTn id="40" dur="2000"/>
                                        <p:tgtEl>
                                          <p:spTgt spid="21"/>
                                        </p:tgtEl>
                                      </p:cBhvr>
                                    </p:animEffect>
                                  </p:childTnLst>
                                </p:cTn>
                              </p:par>
                              <p:par>
                                <p:cTn id="41" presetID="6" presetClass="entr" presetSubtype="16"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ircle(in)">
                                      <p:cBhvr>
                                        <p:cTn id="4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0" grpId="0" animBg="1"/>
      <p:bldP spid="11" grpId="0"/>
      <p:bldP spid="13" grpId="0" animBg="1"/>
      <p:bldP spid="14" grpId="0" animBg="1"/>
      <p:bldP spid="19" grpId="0"/>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DC281"/>
        </a:solidFill>
        <a:effectLst/>
      </p:bgPr>
    </p:bg>
    <p:spTree>
      <p:nvGrpSpPr>
        <p:cNvPr id="1" name=""/>
        <p:cNvGrpSpPr/>
        <p:nvPr/>
      </p:nvGrpSpPr>
      <p:grpSpPr>
        <a:xfrm>
          <a:off x="0" y="0"/>
          <a:ext cx="0" cy="0"/>
          <a:chOff x="0" y="0"/>
          <a:chExt cx="0" cy="0"/>
        </a:xfrm>
      </p:grpSpPr>
      <p:sp>
        <p:nvSpPr>
          <p:cNvPr id="2" name="Freeform 2"/>
          <p:cNvSpPr/>
          <p:nvPr/>
        </p:nvSpPr>
        <p:spPr>
          <a:xfrm rot="1448934">
            <a:off x="14504816" y="-117102"/>
            <a:ext cx="9713497" cy="9607532"/>
          </a:xfrm>
          <a:custGeom>
            <a:avLst/>
            <a:gdLst/>
            <a:ahLst/>
            <a:cxnLst/>
            <a:rect l="l" t="t" r="r" b="b"/>
            <a:pathLst>
              <a:path w="9713497" h="9607532">
                <a:moveTo>
                  <a:pt x="0" y="0"/>
                </a:moveTo>
                <a:lnTo>
                  <a:pt x="9713497" y="0"/>
                </a:lnTo>
                <a:lnTo>
                  <a:pt x="9713497" y="9607532"/>
                </a:lnTo>
                <a:lnTo>
                  <a:pt x="0" y="9607532"/>
                </a:lnTo>
                <a:lnTo>
                  <a:pt x="0" y="0"/>
                </a:lnTo>
                <a:close/>
              </a:path>
            </a:pathLst>
          </a:custGeom>
          <a:blipFill>
            <a:blip r:embed="rId2">
              <a:extLst>
                <a:ext uri="{96DAC541-7B7A-43D3-8B79-37D633B846F1}">
                  <asvg:svgBlip xmlns:asvg="http://schemas.microsoft.com/office/drawing/2016/SVG/main" r:embed="rId3"/>
                </a:ext>
              </a:extLst>
            </a:blip>
            <a:stretch>
              <a:fillRect b="-1102"/>
            </a:stretch>
          </a:blipFill>
        </p:spPr>
        <p:txBody>
          <a:bodyPr/>
          <a:lstStyle/>
          <a:p>
            <a:endParaRPr lang="en-US"/>
          </a:p>
        </p:txBody>
      </p:sp>
      <p:grpSp>
        <p:nvGrpSpPr>
          <p:cNvPr id="3" name="Group 3"/>
          <p:cNvGrpSpPr/>
          <p:nvPr/>
        </p:nvGrpSpPr>
        <p:grpSpPr>
          <a:xfrm>
            <a:off x="2016474" y="8173423"/>
            <a:ext cx="8365079" cy="47625"/>
            <a:chOff x="0" y="0"/>
            <a:chExt cx="11153439" cy="63500"/>
          </a:xfrm>
        </p:grpSpPr>
        <p:sp>
          <p:nvSpPr>
            <p:cNvPr id="4" name="Freeform 4"/>
            <p:cNvSpPr/>
            <p:nvPr/>
          </p:nvSpPr>
          <p:spPr>
            <a:xfrm>
              <a:off x="31750" y="0"/>
              <a:ext cx="11089894" cy="63500"/>
            </a:xfrm>
            <a:custGeom>
              <a:avLst/>
              <a:gdLst/>
              <a:ahLst/>
              <a:cxnLst/>
              <a:rect l="l" t="t" r="r" b="b"/>
              <a:pathLst>
                <a:path w="11089894" h="63500">
                  <a:moveTo>
                    <a:pt x="0" y="0"/>
                  </a:moveTo>
                  <a:lnTo>
                    <a:pt x="11089894" y="0"/>
                  </a:lnTo>
                  <a:lnTo>
                    <a:pt x="11089894" y="63500"/>
                  </a:lnTo>
                  <a:lnTo>
                    <a:pt x="0" y="63500"/>
                  </a:lnTo>
                  <a:lnTo>
                    <a:pt x="0" y="0"/>
                  </a:lnTo>
                </a:path>
              </a:pathLst>
            </a:custGeom>
            <a:solidFill>
              <a:srgbClr val="EDC6AE"/>
            </a:solidFill>
          </p:spPr>
          <p:txBody>
            <a:bodyPr/>
            <a:lstStyle/>
            <a:p>
              <a:endParaRPr lang="en-US"/>
            </a:p>
          </p:txBody>
        </p:sp>
      </p:grpSp>
      <p:grpSp>
        <p:nvGrpSpPr>
          <p:cNvPr id="5" name="Group 5"/>
          <p:cNvGrpSpPr/>
          <p:nvPr/>
        </p:nvGrpSpPr>
        <p:grpSpPr>
          <a:xfrm>
            <a:off x="2016474" y="4474464"/>
            <a:ext cx="8365079" cy="47625"/>
            <a:chOff x="0" y="0"/>
            <a:chExt cx="11153439" cy="63500"/>
          </a:xfrm>
        </p:grpSpPr>
        <p:sp>
          <p:nvSpPr>
            <p:cNvPr id="6" name="Freeform 6"/>
            <p:cNvSpPr/>
            <p:nvPr/>
          </p:nvSpPr>
          <p:spPr>
            <a:xfrm>
              <a:off x="31750" y="0"/>
              <a:ext cx="11089894" cy="63500"/>
            </a:xfrm>
            <a:custGeom>
              <a:avLst/>
              <a:gdLst/>
              <a:ahLst/>
              <a:cxnLst/>
              <a:rect l="l" t="t" r="r" b="b"/>
              <a:pathLst>
                <a:path w="11089894" h="63500">
                  <a:moveTo>
                    <a:pt x="0" y="0"/>
                  </a:moveTo>
                  <a:lnTo>
                    <a:pt x="11089894" y="0"/>
                  </a:lnTo>
                  <a:lnTo>
                    <a:pt x="11089894" y="63500"/>
                  </a:lnTo>
                  <a:lnTo>
                    <a:pt x="0" y="63500"/>
                  </a:lnTo>
                  <a:lnTo>
                    <a:pt x="0" y="0"/>
                  </a:lnTo>
                </a:path>
              </a:pathLst>
            </a:custGeom>
            <a:solidFill>
              <a:srgbClr val="EDC6AE"/>
            </a:solidFill>
          </p:spPr>
          <p:txBody>
            <a:bodyPr/>
            <a:lstStyle/>
            <a:p>
              <a:endParaRPr lang="en-US"/>
            </a:p>
          </p:txBody>
        </p:sp>
      </p:grpSp>
      <p:sp>
        <p:nvSpPr>
          <p:cNvPr id="7" name="Freeform 7"/>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6250" r="-6250"/>
            </a:stretch>
          </a:blipFill>
        </p:spPr>
        <p:txBody>
          <a:bodyPr/>
          <a:lstStyle/>
          <a:p>
            <a:endParaRPr lang="en-US"/>
          </a:p>
        </p:txBody>
      </p:sp>
      <p:sp>
        <p:nvSpPr>
          <p:cNvPr id="8" name="Freeform 8"/>
          <p:cNvSpPr/>
          <p:nvPr/>
        </p:nvSpPr>
        <p:spPr>
          <a:xfrm>
            <a:off x="6342144" y="91788"/>
            <a:ext cx="12647093" cy="1873825"/>
          </a:xfrm>
          <a:custGeom>
            <a:avLst/>
            <a:gdLst/>
            <a:ahLst/>
            <a:cxnLst/>
            <a:rect l="l" t="t" r="r" b="b"/>
            <a:pathLst>
              <a:path w="12647093" h="1873825">
                <a:moveTo>
                  <a:pt x="0" y="0"/>
                </a:moveTo>
                <a:lnTo>
                  <a:pt x="12647092" y="0"/>
                </a:lnTo>
                <a:lnTo>
                  <a:pt x="12647092" y="1873824"/>
                </a:lnTo>
                <a:lnTo>
                  <a:pt x="0" y="1873824"/>
                </a:lnTo>
                <a:lnTo>
                  <a:pt x="0" y="0"/>
                </a:lnTo>
                <a:close/>
              </a:path>
            </a:pathLst>
          </a:custGeom>
          <a:blipFill>
            <a:blip r:embed="rId5">
              <a:extLst>
                <a:ext uri="{96DAC541-7B7A-43D3-8B79-37D633B846F1}">
                  <asvg:svgBlip xmlns:asvg="http://schemas.microsoft.com/office/drawing/2016/SVG/main" r:embed="rId6"/>
                </a:ext>
              </a:extLst>
            </a:blip>
            <a:stretch>
              <a:fillRect b="-124415"/>
            </a:stretch>
          </a:blipFill>
        </p:spPr>
        <p:txBody>
          <a:bodyPr/>
          <a:lstStyle/>
          <a:p>
            <a:endParaRPr lang="en-US"/>
          </a:p>
        </p:txBody>
      </p:sp>
      <p:sp>
        <p:nvSpPr>
          <p:cNvPr id="9" name="TextBox 9"/>
          <p:cNvSpPr txBox="1"/>
          <p:nvPr/>
        </p:nvSpPr>
        <p:spPr>
          <a:xfrm>
            <a:off x="8473811" y="793678"/>
            <a:ext cx="8383759" cy="1391009"/>
          </a:xfrm>
          <a:prstGeom prst="rect">
            <a:avLst/>
          </a:prstGeom>
        </p:spPr>
        <p:txBody>
          <a:bodyPr lIns="0" tIns="0" rIns="0" bIns="0" rtlCol="0" anchor="t">
            <a:spAutoFit/>
          </a:bodyPr>
          <a:lstStyle/>
          <a:p>
            <a:pPr algn="ctr">
              <a:lnSpc>
                <a:spcPts val="9986"/>
              </a:lnSpc>
            </a:pPr>
            <a:r>
              <a:rPr lang="en-US" sz="10512">
                <a:solidFill>
                  <a:srgbClr val="953735"/>
                </a:solidFill>
                <a:latin typeface="#9Slide05 VL Fadilla"/>
              </a:rPr>
              <a:t>Tinh thần đồng đội</a:t>
            </a:r>
          </a:p>
        </p:txBody>
      </p:sp>
      <p:sp>
        <p:nvSpPr>
          <p:cNvPr id="10" name="Freeform 10"/>
          <p:cNvSpPr/>
          <p:nvPr/>
        </p:nvSpPr>
        <p:spPr>
          <a:xfrm rot="-145509">
            <a:off x="3856756" y="2500089"/>
            <a:ext cx="15074673" cy="7893647"/>
          </a:xfrm>
          <a:custGeom>
            <a:avLst/>
            <a:gdLst/>
            <a:ahLst/>
            <a:cxnLst/>
            <a:rect l="l" t="t" r="r" b="b"/>
            <a:pathLst>
              <a:path w="15074673" h="7893647">
                <a:moveTo>
                  <a:pt x="0" y="0"/>
                </a:moveTo>
                <a:lnTo>
                  <a:pt x="15074673" y="0"/>
                </a:lnTo>
                <a:lnTo>
                  <a:pt x="15074673" y="7893647"/>
                </a:lnTo>
                <a:lnTo>
                  <a:pt x="0" y="7893647"/>
                </a:lnTo>
                <a:lnTo>
                  <a:pt x="0" y="0"/>
                </a:lnTo>
                <a:close/>
              </a:path>
            </a:pathLst>
          </a:custGeom>
          <a:blipFill>
            <a:blip r:embed="rId7">
              <a:alphaModFix amt="75000"/>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TextBox 11"/>
          <p:cNvSpPr txBox="1"/>
          <p:nvPr/>
        </p:nvSpPr>
        <p:spPr>
          <a:xfrm>
            <a:off x="5641733" y="3437885"/>
            <a:ext cx="12037445" cy="5534732"/>
          </a:xfrm>
          <a:prstGeom prst="rect">
            <a:avLst/>
          </a:prstGeom>
        </p:spPr>
        <p:txBody>
          <a:bodyPr lIns="0" tIns="0" rIns="0" bIns="0" rtlCol="0" anchor="t">
            <a:spAutoFit/>
          </a:bodyPr>
          <a:lstStyle/>
          <a:p>
            <a:pPr algn="ctr">
              <a:lnSpc>
                <a:spcPts val="6674"/>
              </a:lnSpc>
            </a:pPr>
            <a:r>
              <a:rPr lang="en-US" sz="3880">
                <a:solidFill>
                  <a:srgbClr val="000000"/>
                </a:solidFill>
                <a:latin typeface="Roboto Condensed Bold"/>
              </a:rPr>
              <a:t>(?) Tìm các lí lẽ và bằng chứng tác giả sử dụng để làm sáng tỏ các luận điểm.</a:t>
            </a:r>
          </a:p>
          <a:p>
            <a:pPr marL="772985" lvl="1" indent="-386492" algn="just">
              <a:lnSpc>
                <a:spcPts val="6158"/>
              </a:lnSpc>
              <a:buFont typeface="Arial"/>
              <a:buChar char="•"/>
            </a:pPr>
            <a:r>
              <a:rPr lang="en-US" sz="3580">
                <a:solidFill>
                  <a:srgbClr val="000000"/>
                </a:solidFill>
                <a:latin typeface="Roboto Condensed"/>
              </a:rPr>
              <a:t>Mỗi đội xếp thành 1 hàng dọc và được nhận 1 viên phấn. </a:t>
            </a:r>
          </a:p>
          <a:p>
            <a:pPr marL="772985" lvl="1" indent="-386492" algn="just">
              <a:lnSpc>
                <a:spcPts val="6158"/>
              </a:lnSpc>
              <a:buFont typeface="Arial"/>
              <a:buChar char="•"/>
            </a:pPr>
            <a:r>
              <a:rPr lang="en-US" sz="3580">
                <a:solidFill>
                  <a:srgbClr val="000000"/>
                </a:solidFill>
                <a:latin typeface="Roboto Condensed"/>
              </a:rPr>
              <a:t>Các thành viên sẽ truyền tay nhau phấn lần lượt lên viết 1 đơn vị kiến thức trên bảng.</a:t>
            </a:r>
          </a:p>
          <a:p>
            <a:pPr marL="772985" lvl="1" indent="-386492" algn="just">
              <a:lnSpc>
                <a:spcPts val="6158"/>
              </a:lnSpc>
              <a:buFont typeface="Arial"/>
              <a:buChar char="•"/>
            </a:pPr>
            <a:r>
              <a:rPr lang="en-US" sz="3580">
                <a:solidFill>
                  <a:srgbClr val="000000"/>
                </a:solidFill>
                <a:latin typeface="Roboto Condensed"/>
              </a:rPr>
              <a:t>Thời gian 3 phút</a:t>
            </a:r>
          </a:p>
          <a:p>
            <a:pPr algn="just">
              <a:lnSpc>
                <a:spcPts val="6158"/>
              </a:lnSpc>
            </a:pPr>
            <a:endParaRPr lang="en-US" sz="3580">
              <a:solidFill>
                <a:srgbClr val="000000"/>
              </a:solidFill>
              <a:latin typeface="Roboto Condensed"/>
            </a:endParaRPr>
          </a:p>
        </p:txBody>
      </p:sp>
      <p:sp>
        <p:nvSpPr>
          <p:cNvPr id="12" name="Freeform 12"/>
          <p:cNvSpPr/>
          <p:nvPr/>
        </p:nvSpPr>
        <p:spPr>
          <a:xfrm>
            <a:off x="3441288" y="3476213"/>
            <a:ext cx="803261" cy="750620"/>
          </a:xfrm>
          <a:custGeom>
            <a:avLst/>
            <a:gdLst/>
            <a:ahLst/>
            <a:cxnLst/>
            <a:rect l="l" t="t" r="r" b="b"/>
            <a:pathLst>
              <a:path w="803261" h="750620">
                <a:moveTo>
                  <a:pt x="0" y="0"/>
                </a:moveTo>
                <a:lnTo>
                  <a:pt x="803261" y="0"/>
                </a:lnTo>
                <a:lnTo>
                  <a:pt x="803261" y="750619"/>
                </a:lnTo>
                <a:lnTo>
                  <a:pt x="0" y="750619"/>
                </a:lnTo>
                <a:lnTo>
                  <a:pt x="0" y="0"/>
                </a:lnTo>
                <a:close/>
              </a:path>
            </a:pathLst>
          </a:custGeom>
          <a:blipFill>
            <a:blip r:embed="rId9">
              <a:alphaModFix amt="72000"/>
            </a:blip>
            <a:stretch>
              <a:fillRect r="-4929"/>
            </a:stretch>
          </a:blipFill>
        </p:spPr>
        <p:txBody>
          <a:bodyPr/>
          <a:lstStyle/>
          <a:p>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5327794" y="-289098"/>
            <a:ext cx="5093060" cy="10865195"/>
          </a:xfrm>
          <a:custGeom>
            <a:avLst/>
            <a:gdLst/>
            <a:ahLst/>
            <a:cxnLst/>
            <a:rect l="l" t="t" r="r" b="b"/>
            <a:pathLst>
              <a:path w="5093060" h="10865195">
                <a:moveTo>
                  <a:pt x="0" y="0"/>
                </a:moveTo>
                <a:lnTo>
                  <a:pt x="5093060" y="0"/>
                </a:lnTo>
                <a:lnTo>
                  <a:pt x="5093060" y="10865196"/>
                </a:lnTo>
                <a:lnTo>
                  <a:pt x="0" y="10865196"/>
                </a:lnTo>
                <a:lnTo>
                  <a:pt x="0" y="0"/>
                </a:lnTo>
                <a:close/>
              </a:path>
            </a:pathLst>
          </a:custGeom>
          <a:blipFill>
            <a:blip r:embed="rId2">
              <a:alphaModFix amt="15000"/>
            </a:blip>
            <a:stretch>
              <a:fillRect/>
            </a:stretch>
          </a:blipFill>
        </p:spPr>
        <p:txBody>
          <a:bodyPr/>
          <a:lstStyle/>
          <a:p>
            <a:endParaRPr lang="en-US"/>
          </a:p>
        </p:txBody>
      </p:sp>
      <p:grpSp>
        <p:nvGrpSpPr>
          <p:cNvPr id="3" name="Group 3"/>
          <p:cNvGrpSpPr/>
          <p:nvPr/>
        </p:nvGrpSpPr>
        <p:grpSpPr>
          <a:xfrm>
            <a:off x="1221954" y="515423"/>
            <a:ext cx="15844091" cy="1026554"/>
            <a:chOff x="0" y="0"/>
            <a:chExt cx="4172929" cy="270368"/>
          </a:xfrm>
        </p:grpSpPr>
        <p:sp>
          <p:nvSpPr>
            <p:cNvPr id="4" name="Freeform 4"/>
            <p:cNvSpPr/>
            <p:nvPr/>
          </p:nvSpPr>
          <p:spPr>
            <a:xfrm>
              <a:off x="0" y="0"/>
              <a:ext cx="4172929" cy="270368"/>
            </a:xfrm>
            <a:custGeom>
              <a:avLst/>
              <a:gdLst/>
              <a:ahLst/>
              <a:cxnLst/>
              <a:rect l="l" t="t" r="r" b="b"/>
              <a:pathLst>
                <a:path w="4172929" h="270368">
                  <a:moveTo>
                    <a:pt x="24920" y="0"/>
                  </a:moveTo>
                  <a:lnTo>
                    <a:pt x="4148009" y="0"/>
                  </a:lnTo>
                  <a:cubicBezTo>
                    <a:pt x="4154618" y="0"/>
                    <a:pt x="4160957" y="2626"/>
                    <a:pt x="4165631" y="7299"/>
                  </a:cubicBezTo>
                  <a:cubicBezTo>
                    <a:pt x="4170304" y="11972"/>
                    <a:pt x="4172929" y="18311"/>
                    <a:pt x="4172929" y="24920"/>
                  </a:cubicBezTo>
                  <a:lnTo>
                    <a:pt x="4172929" y="245448"/>
                  </a:lnTo>
                  <a:cubicBezTo>
                    <a:pt x="4172929" y="252057"/>
                    <a:pt x="4170304" y="258396"/>
                    <a:pt x="4165631" y="263069"/>
                  </a:cubicBezTo>
                  <a:cubicBezTo>
                    <a:pt x="4160957" y="267743"/>
                    <a:pt x="4154618" y="270368"/>
                    <a:pt x="4148009" y="270368"/>
                  </a:cubicBezTo>
                  <a:lnTo>
                    <a:pt x="24920" y="270368"/>
                  </a:lnTo>
                  <a:cubicBezTo>
                    <a:pt x="18311" y="270368"/>
                    <a:pt x="11972" y="267743"/>
                    <a:pt x="7299" y="263069"/>
                  </a:cubicBezTo>
                  <a:cubicBezTo>
                    <a:pt x="2626" y="258396"/>
                    <a:pt x="0" y="252057"/>
                    <a:pt x="0" y="245448"/>
                  </a:cubicBezTo>
                  <a:lnTo>
                    <a:pt x="0" y="24920"/>
                  </a:lnTo>
                  <a:cubicBezTo>
                    <a:pt x="0" y="18311"/>
                    <a:pt x="2626" y="11972"/>
                    <a:pt x="7299" y="7299"/>
                  </a:cubicBezTo>
                  <a:cubicBezTo>
                    <a:pt x="11972" y="2626"/>
                    <a:pt x="18311" y="0"/>
                    <a:pt x="24920" y="0"/>
                  </a:cubicBezTo>
                  <a:close/>
                </a:path>
              </a:pathLst>
            </a:custGeom>
            <a:solidFill>
              <a:srgbClr val="FFFFFF">
                <a:alpha val="46667"/>
              </a:srgbClr>
            </a:solidFill>
            <a:ln w="28575">
              <a:solidFill>
                <a:srgbClr val="E53828">
                  <a:alpha val="46667"/>
                </a:srgbClr>
              </a:solidFill>
            </a:ln>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5130415" y="1808102"/>
            <a:ext cx="4661236" cy="2328314"/>
            <a:chOff x="0" y="0"/>
            <a:chExt cx="1227651" cy="613219"/>
          </a:xfrm>
        </p:grpSpPr>
        <p:sp>
          <p:nvSpPr>
            <p:cNvPr id="7" name="Freeform 7"/>
            <p:cNvSpPr/>
            <p:nvPr/>
          </p:nvSpPr>
          <p:spPr>
            <a:xfrm>
              <a:off x="0" y="0"/>
              <a:ext cx="1227651" cy="613219"/>
            </a:xfrm>
            <a:custGeom>
              <a:avLst/>
              <a:gdLst/>
              <a:ahLst/>
              <a:cxnLst/>
              <a:rect l="l" t="t" r="r" b="b"/>
              <a:pathLst>
                <a:path w="1227651" h="613219">
                  <a:moveTo>
                    <a:pt x="84707" y="0"/>
                  </a:moveTo>
                  <a:lnTo>
                    <a:pt x="1142944" y="0"/>
                  </a:lnTo>
                  <a:cubicBezTo>
                    <a:pt x="1189726" y="0"/>
                    <a:pt x="1227651" y="37924"/>
                    <a:pt x="1227651" y="84707"/>
                  </a:cubicBezTo>
                  <a:lnTo>
                    <a:pt x="1227651" y="528512"/>
                  </a:lnTo>
                  <a:cubicBezTo>
                    <a:pt x="1227651" y="550977"/>
                    <a:pt x="1218726" y="572523"/>
                    <a:pt x="1202841" y="588409"/>
                  </a:cubicBezTo>
                  <a:cubicBezTo>
                    <a:pt x="1186955" y="604294"/>
                    <a:pt x="1165410" y="613219"/>
                    <a:pt x="1142944" y="613219"/>
                  </a:cubicBezTo>
                  <a:lnTo>
                    <a:pt x="84707" y="613219"/>
                  </a:lnTo>
                  <a:cubicBezTo>
                    <a:pt x="62241" y="613219"/>
                    <a:pt x="40696" y="604294"/>
                    <a:pt x="24810" y="588409"/>
                  </a:cubicBezTo>
                  <a:cubicBezTo>
                    <a:pt x="8924" y="572523"/>
                    <a:pt x="0" y="550977"/>
                    <a:pt x="0" y="528512"/>
                  </a:cubicBezTo>
                  <a:lnTo>
                    <a:pt x="0" y="84707"/>
                  </a:lnTo>
                  <a:cubicBezTo>
                    <a:pt x="0" y="62241"/>
                    <a:pt x="8924" y="40696"/>
                    <a:pt x="24810" y="24810"/>
                  </a:cubicBezTo>
                  <a:cubicBezTo>
                    <a:pt x="40696" y="8924"/>
                    <a:pt x="62241" y="0"/>
                    <a:pt x="84707"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105976" y="1808102"/>
            <a:ext cx="7625640" cy="2281678"/>
            <a:chOff x="0" y="0"/>
            <a:chExt cx="2008399" cy="600936"/>
          </a:xfrm>
        </p:grpSpPr>
        <p:sp>
          <p:nvSpPr>
            <p:cNvPr id="10" name="Freeform 10"/>
            <p:cNvSpPr/>
            <p:nvPr/>
          </p:nvSpPr>
          <p:spPr>
            <a:xfrm>
              <a:off x="0" y="0"/>
              <a:ext cx="2008399" cy="600936"/>
            </a:xfrm>
            <a:custGeom>
              <a:avLst/>
              <a:gdLst/>
              <a:ahLst/>
              <a:cxnLst/>
              <a:rect l="l" t="t" r="r" b="b"/>
              <a:pathLst>
                <a:path w="2008399" h="600936">
                  <a:moveTo>
                    <a:pt x="51778" y="0"/>
                  </a:moveTo>
                  <a:lnTo>
                    <a:pt x="1956621" y="0"/>
                  </a:lnTo>
                  <a:cubicBezTo>
                    <a:pt x="1985217" y="0"/>
                    <a:pt x="2008399" y="23182"/>
                    <a:pt x="2008399" y="51778"/>
                  </a:cubicBezTo>
                  <a:lnTo>
                    <a:pt x="2008399" y="549158"/>
                  </a:lnTo>
                  <a:cubicBezTo>
                    <a:pt x="2008399" y="577754"/>
                    <a:pt x="1985217" y="600936"/>
                    <a:pt x="1956621" y="600936"/>
                  </a:cubicBezTo>
                  <a:lnTo>
                    <a:pt x="51778" y="600936"/>
                  </a:lnTo>
                  <a:cubicBezTo>
                    <a:pt x="23182" y="600936"/>
                    <a:pt x="0" y="577754"/>
                    <a:pt x="0" y="549158"/>
                  </a:cubicBezTo>
                  <a:lnTo>
                    <a:pt x="0" y="51778"/>
                  </a:lnTo>
                  <a:cubicBezTo>
                    <a:pt x="0" y="23182"/>
                    <a:pt x="23182" y="0"/>
                    <a:pt x="51778"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560934" y="1808102"/>
            <a:ext cx="4424195" cy="2360049"/>
            <a:chOff x="0" y="0"/>
            <a:chExt cx="1165220" cy="621577"/>
          </a:xfrm>
        </p:grpSpPr>
        <p:sp>
          <p:nvSpPr>
            <p:cNvPr id="13" name="Freeform 13"/>
            <p:cNvSpPr/>
            <p:nvPr/>
          </p:nvSpPr>
          <p:spPr>
            <a:xfrm>
              <a:off x="0" y="0"/>
              <a:ext cx="1165220" cy="621577"/>
            </a:xfrm>
            <a:custGeom>
              <a:avLst/>
              <a:gdLst/>
              <a:ahLst/>
              <a:cxnLst/>
              <a:rect l="l" t="t" r="r" b="b"/>
              <a:pathLst>
                <a:path w="1165220" h="621577">
                  <a:moveTo>
                    <a:pt x="89245" y="0"/>
                  </a:moveTo>
                  <a:lnTo>
                    <a:pt x="1075975" y="0"/>
                  </a:lnTo>
                  <a:cubicBezTo>
                    <a:pt x="1125264" y="0"/>
                    <a:pt x="1165220" y="39956"/>
                    <a:pt x="1165220" y="89245"/>
                  </a:cubicBezTo>
                  <a:lnTo>
                    <a:pt x="1165220" y="532332"/>
                  </a:lnTo>
                  <a:cubicBezTo>
                    <a:pt x="1165220" y="581620"/>
                    <a:pt x="1125264" y="621577"/>
                    <a:pt x="1075975" y="621577"/>
                  </a:cubicBezTo>
                  <a:lnTo>
                    <a:pt x="89245" y="621577"/>
                  </a:lnTo>
                  <a:cubicBezTo>
                    <a:pt x="39956" y="621577"/>
                    <a:pt x="0" y="581620"/>
                    <a:pt x="0" y="532332"/>
                  </a:cubicBezTo>
                  <a:lnTo>
                    <a:pt x="0" y="89245"/>
                  </a:lnTo>
                  <a:cubicBezTo>
                    <a:pt x="0" y="39956"/>
                    <a:pt x="39956" y="0"/>
                    <a:pt x="89245"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5130415" y="4282596"/>
            <a:ext cx="4661236" cy="2458448"/>
            <a:chOff x="0" y="0"/>
            <a:chExt cx="1227651" cy="647493"/>
          </a:xfrm>
        </p:grpSpPr>
        <p:sp>
          <p:nvSpPr>
            <p:cNvPr id="16" name="Freeform 16"/>
            <p:cNvSpPr/>
            <p:nvPr/>
          </p:nvSpPr>
          <p:spPr>
            <a:xfrm>
              <a:off x="0" y="0"/>
              <a:ext cx="1227651" cy="647493"/>
            </a:xfrm>
            <a:custGeom>
              <a:avLst/>
              <a:gdLst/>
              <a:ahLst/>
              <a:cxnLst/>
              <a:rect l="l" t="t" r="r" b="b"/>
              <a:pathLst>
                <a:path w="1227651" h="647493">
                  <a:moveTo>
                    <a:pt x="84707" y="0"/>
                  </a:moveTo>
                  <a:lnTo>
                    <a:pt x="1142944" y="0"/>
                  </a:lnTo>
                  <a:cubicBezTo>
                    <a:pt x="1189726" y="0"/>
                    <a:pt x="1227651" y="37924"/>
                    <a:pt x="1227651" y="84707"/>
                  </a:cubicBezTo>
                  <a:lnTo>
                    <a:pt x="1227651" y="562786"/>
                  </a:lnTo>
                  <a:cubicBezTo>
                    <a:pt x="1227651" y="585251"/>
                    <a:pt x="1218726" y="606797"/>
                    <a:pt x="1202841" y="622682"/>
                  </a:cubicBezTo>
                  <a:cubicBezTo>
                    <a:pt x="1186955" y="638568"/>
                    <a:pt x="1165410" y="647493"/>
                    <a:pt x="1142944" y="647493"/>
                  </a:cubicBezTo>
                  <a:lnTo>
                    <a:pt x="84707" y="647493"/>
                  </a:lnTo>
                  <a:cubicBezTo>
                    <a:pt x="62241" y="647493"/>
                    <a:pt x="40696" y="638568"/>
                    <a:pt x="24810" y="622682"/>
                  </a:cubicBezTo>
                  <a:cubicBezTo>
                    <a:pt x="8924" y="606797"/>
                    <a:pt x="0" y="585251"/>
                    <a:pt x="0" y="562786"/>
                  </a:cubicBezTo>
                  <a:lnTo>
                    <a:pt x="0" y="84707"/>
                  </a:lnTo>
                  <a:cubicBezTo>
                    <a:pt x="0" y="62241"/>
                    <a:pt x="8924" y="40696"/>
                    <a:pt x="24810" y="24810"/>
                  </a:cubicBezTo>
                  <a:cubicBezTo>
                    <a:pt x="40696" y="8924"/>
                    <a:pt x="62241" y="0"/>
                    <a:pt x="84707"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17" name="TextBox 1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0096451" y="4282596"/>
            <a:ext cx="7625640" cy="2458448"/>
            <a:chOff x="0" y="0"/>
            <a:chExt cx="2008399" cy="647493"/>
          </a:xfrm>
        </p:grpSpPr>
        <p:sp>
          <p:nvSpPr>
            <p:cNvPr id="19" name="Freeform 19"/>
            <p:cNvSpPr/>
            <p:nvPr/>
          </p:nvSpPr>
          <p:spPr>
            <a:xfrm>
              <a:off x="0" y="0"/>
              <a:ext cx="2008399" cy="647493"/>
            </a:xfrm>
            <a:custGeom>
              <a:avLst/>
              <a:gdLst/>
              <a:ahLst/>
              <a:cxnLst/>
              <a:rect l="l" t="t" r="r" b="b"/>
              <a:pathLst>
                <a:path w="2008399" h="647493">
                  <a:moveTo>
                    <a:pt x="51778" y="0"/>
                  </a:moveTo>
                  <a:lnTo>
                    <a:pt x="1956621" y="0"/>
                  </a:lnTo>
                  <a:cubicBezTo>
                    <a:pt x="1985217" y="0"/>
                    <a:pt x="2008399" y="23182"/>
                    <a:pt x="2008399" y="51778"/>
                  </a:cubicBezTo>
                  <a:lnTo>
                    <a:pt x="2008399" y="595715"/>
                  </a:lnTo>
                  <a:cubicBezTo>
                    <a:pt x="2008399" y="624311"/>
                    <a:pt x="1985217" y="647493"/>
                    <a:pt x="1956621" y="647493"/>
                  </a:cubicBezTo>
                  <a:lnTo>
                    <a:pt x="51778" y="647493"/>
                  </a:lnTo>
                  <a:cubicBezTo>
                    <a:pt x="23182" y="647493"/>
                    <a:pt x="0" y="624311"/>
                    <a:pt x="0" y="595715"/>
                  </a:cubicBezTo>
                  <a:lnTo>
                    <a:pt x="0" y="51778"/>
                  </a:lnTo>
                  <a:cubicBezTo>
                    <a:pt x="0" y="23182"/>
                    <a:pt x="23182" y="0"/>
                    <a:pt x="51778"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20" name="TextBox 2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560934" y="4314331"/>
            <a:ext cx="4424195" cy="2426713"/>
            <a:chOff x="0" y="0"/>
            <a:chExt cx="1165220" cy="639134"/>
          </a:xfrm>
        </p:grpSpPr>
        <p:sp>
          <p:nvSpPr>
            <p:cNvPr id="22" name="Freeform 22"/>
            <p:cNvSpPr/>
            <p:nvPr/>
          </p:nvSpPr>
          <p:spPr>
            <a:xfrm>
              <a:off x="0" y="0"/>
              <a:ext cx="1165220" cy="639134"/>
            </a:xfrm>
            <a:custGeom>
              <a:avLst/>
              <a:gdLst/>
              <a:ahLst/>
              <a:cxnLst/>
              <a:rect l="l" t="t" r="r" b="b"/>
              <a:pathLst>
                <a:path w="1165220" h="639134">
                  <a:moveTo>
                    <a:pt x="89245" y="0"/>
                  </a:moveTo>
                  <a:lnTo>
                    <a:pt x="1075975" y="0"/>
                  </a:lnTo>
                  <a:cubicBezTo>
                    <a:pt x="1125264" y="0"/>
                    <a:pt x="1165220" y="39956"/>
                    <a:pt x="1165220" y="89245"/>
                  </a:cubicBezTo>
                  <a:lnTo>
                    <a:pt x="1165220" y="549889"/>
                  </a:lnTo>
                  <a:cubicBezTo>
                    <a:pt x="1165220" y="599178"/>
                    <a:pt x="1125264" y="639134"/>
                    <a:pt x="1075975" y="639134"/>
                  </a:cubicBezTo>
                  <a:lnTo>
                    <a:pt x="89245" y="639134"/>
                  </a:lnTo>
                  <a:cubicBezTo>
                    <a:pt x="39956" y="639134"/>
                    <a:pt x="0" y="599178"/>
                    <a:pt x="0" y="549889"/>
                  </a:cubicBezTo>
                  <a:lnTo>
                    <a:pt x="0" y="89245"/>
                  </a:lnTo>
                  <a:cubicBezTo>
                    <a:pt x="0" y="39956"/>
                    <a:pt x="39956" y="0"/>
                    <a:pt x="89245"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23" name="TextBox 23"/>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5130415" y="7046147"/>
            <a:ext cx="4661236" cy="2734315"/>
            <a:chOff x="0" y="0"/>
            <a:chExt cx="1227651" cy="720149"/>
          </a:xfrm>
        </p:grpSpPr>
        <p:sp>
          <p:nvSpPr>
            <p:cNvPr id="25" name="Freeform 25"/>
            <p:cNvSpPr/>
            <p:nvPr/>
          </p:nvSpPr>
          <p:spPr>
            <a:xfrm>
              <a:off x="0" y="0"/>
              <a:ext cx="1227651" cy="720149"/>
            </a:xfrm>
            <a:custGeom>
              <a:avLst/>
              <a:gdLst/>
              <a:ahLst/>
              <a:cxnLst/>
              <a:rect l="l" t="t" r="r" b="b"/>
              <a:pathLst>
                <a:path w="1227651" h="720149">
                  <a:moveTo>
                    <a:pt x="84707" y="0"/>
                  </a:moveTo>
                  <a:lnTo>
                    <a:pt x="1142944" y="0"/>
                  </a:lnTo>
                  <a:cubicBezTo>
                    <a:pt x="1189726" y="0"/>
                    <a:pt x="1227651" y="37924"/>
                    <a:pt x="1227651" y="84707"/>
                  </a:cubicBezTo>
                  <a:lnTo>
                    <a:pt x="1227651" y="635442"/>
                  </a:lnTo>
                  <a:cubicBezTo>
                    <a:pt x="1227651" y="657908"/>
                    <a:pt x="1218726" y="679453"/>
                    <a:pt x="1202841" y="695339"/>
                  </a:cubicBezTo>
                  <a:cubicBezTo>
                    <a:pt x="1186955" y="711224"/>
                    <a:pt x="1165410" y="720149"/>
                    <a:pt x="1142944" y="720149"/>
                  </a:cubicBezTo>
                  <a:lnTo>
                    <a:pt x="84707" y="720149"/>
                  </a:lnTo>
                  <a:cubicBezTo>
                    <a:pt x="62241" y="720149"/>
                    <a:pt x="40696" y="711224"/>
                    <a:pt x="24810" y="695339"/>
                  </a:cubicBezTo>
                  <a:cubicBezTo>
                    <a:pt x="8924" y="679453"/>
                    <a:pt x="0" y="657908"/>
                    <a:pt x="0" y="635442"/>
                  </a:cubicBezTo>
                  <a:lnTo>
                    <a:pt x="0" y="84707"/>
                  </a:lnTo>
                  <a:cubicBezTo>
                    <a:pt x="0" y="62241"/>
                    <a:pt x="8924" y="40696"/>
                    <a:pt x="24810" y="24810"/>
                  </a:cubicBezTo>
                  <a:cubicBezTo>
                    <a:pt x="40696" y="8924"/>
                    <a:pt x="62241" y="0"/>
                    <a:pt x="84707"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26" name="TextBox 2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0028127" y="6936041"/>
            <a:ext cx="7703489" cy="2844420"/>
            <a:chOff x="0" y="0"/>
            <a:chExt cx="2028902" cy="749148"/>
          </a:xfrm>
        </p:grpSpPr>
        <p:sp>
          <p:nvSpPr>
            <p:cNvPr id="28" name="Freeform 28"/>
            <p:cNvSpPr/>
            <p:nvPr/>
          </p:nvSpPr>
          <p:spPr>
            <a:xfrm>
              <a:off x="0" y="0"/>
              <a:ext cx="2028903" cy="749148"/>
            </a:xfrm>
            <a:custGeom>
              <a:avLst/>
              <a:gdLst/>
              <a:ahLst/>
              <a:cxnLst/>
              <a:rect l="l" t="t" r="r" b="b"/>
              <a:pathLst>
                <a:path w="2028903" h="749148">
                  <a:moveTo>
                    <a:pt x="51254" y="0"/>
                  </a:moveTo>
                  <a:lnTo>
                    <a:pt x="1977648" y="0"/>
                  </a:lnTo>
                  <a:cubicBezTo>
                    <a:pt x="1991242" y="0"/>
                    <a:pt x="2004278" y="5400"/>
                    <a:pt x="2013890" y="15012"/>
                  </a:cubicBezTo>
                  <a:cubicBezTo>
                    <a:pt x="2023502" y="24624"/>
                    <a:pt x="2028903" y="37661"/>
                    <a:pt x="2028903" y="51254"/>
                  </a:cubicBezTo>
                  <a:lnTo>
                    <a:pt x="2028903" y="697893"/>
                  </a:lnTo>
                  <a:cubicBezTo>
                    <a:pt x="2028903" y="711487"/>
                    <a:pt x="2023502" y="724524"/>
                    <a:pt x="2013890" y="734136"/>
                  </a:cubicBezTo>
                  <a:cubicBezTo>
                    <a:pt x="2004278" y="743748"/>
                    <a:pt x="1991242" y="749148"/>
                    <a:pt x="1977648" y="749148"/>
                  </a:cubicBezTo>
                  <a:lnTo>
                    <a:pt x="51254" y="749148"/>
                  </a:lnTo>
                  <a:cubicBezTo>
                    <a:pt x="37661" y="749148"/>
                    <a:pt x="24624" y="743748"/>
                    <a:pt x="15012" y="734136"/>
                  </a:cubicBezTo>
                  <a:cubicBezTo>
                    <a:pt x="5400" y="724524"/>
                    <a:pt x="0" y="711487"/>
                    <a:pt x="0" y="697893"/>
                  </a:cubicBezTo>
                  <a:lnTo>
                    <a:pt x="0" y="51254"/>
                  </a:lnTo>
                  <a:cubicBezTo>
                    <a:pt x="0" y="37661"/>
                    <a:pt x="5400" y="24624"/>
                    <a:pt x="15012" y="15012"/>
                  </a:cubicBezTo>
                  <a:cubicBezTo>
                    <a:pt x="24624" y="5400"/>
                    <a:pt x="37661" y="0"/>
                    <a:pt x="51254"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29" name="TextBox 2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483085" y="6967776"/>
            <a:ext cx="4424195" cy="2812685"/>
            <a:chOff x="0" y="0"/>
            <a:chExt cx="1165220" cy="740790"/>
          </a:xfrm>
        </p:grpSpPr>
        <p:sp>
          <p:nvSpPr>
            <p:cNvPr id="31" name="Freeform 31"/>
            <p:cNvSpPr/>
            <p:nvPr/>
          </p:nvSpPr>
          <p:spPr>
            <a:xfrm>
              <a:off x="0" y="0"/>
              <a:ext cx="1165220" cy="740790"/>
            </a:xfrm>
            <a:custGeom>
              <a:avLst/>
              <a:gdLst/>
              <a:ahLst/>
              <a:cxnLst/>
              <a:rect l="l" t="t" r="r" b="b"/>
              <a:pathLst>
                <a:path w="1165220" h="740790">
                  <a:moveTo>
                    <a:pt x="89245" y="0"/>
                  </a:moveTo>
                  <a:lnTo>
                    <a:pt x="1075975" y="0"/>
                  </a:lnTo>
                  <a:cubicBezTo>
                    <a:pt x="1125264" y="0"/>
                    <a:pt x="1165220" y="39956"/>
                    <a:pt x="1165220" y="89245"/>
                  </a:cubicBezTo>
                  <a:lnTo>
                    <a:pt x="1165220" y="651544"/>
                  </a:lnTo>
                  <a:cubicBezTo>
                    <a:pt x="1165220" y="700833"/>
                    <a:pt x="1125264" y="740790"/>
                    <a:pt x="1075975" y="740790"/>
                  </a:cubicBezTo>
                  <a:lnTo>
                    <a:pt x="89245" y="740790"/>
                  </a:lnTo>
                  <a:cubicBezTo>
                    <a:pt x="39956" y="740790"/>
                    <a:pt x="0" y="700833"/>
                    <a:pt x="0" y="651544"/>
                  </a:cubicBezTo>
                  <a:lnTo>
                    <a:pt x="0" y="89245"/>
                  </a:lnTo>
                  <a:cubicBezTo>
                    <a:pt x="0" y="39956"/>
                    <a:pt x="39956" y="0"/>
                    <a:pt x="89245"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32" name="TextBox 3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33" name="Freeform 33"/>
          <p:cNvSpPr/>
          <p:nvPr/>
        </p:nvSpPr>
        <p:spPr>
          <a:xfrm>
            <a:off x="17259300" y="647908"/>
            <a:ext cx="803261" cy="750620"/>
          </a:xfrm>
          <a:custGeom>
            <a:avLst/>
            <a:gdLst/>
            <a:ahLst/>
            <a:cxnLst/>
            <a:rect l="l" t="t" r="r" b="b"/>
            <a:pathLst>
              <a:path w="803261" h="750620">
                <a:moveTo>
                  <a:pt x="0" y="0"/>
                </a:moveTo>
                <a:lnTo>
                  <a:pt x="803261" y="0"/>
                </a:lnTo>
                <a:lnTo>
                  <a:pt x="803261" y="750619"/>
                </a:lnTo>
                <a:lnTo>
                  <a:pt x="0" y="750619"/>
                </a:lnTo>
                <a:lnTo>
                  <a:pt x="0" y="0"/>
                </a:lnTo>
                <a:close/>
              </a:path>
            </a:pathLst>
          </a:custGeom>
          <a:blipFill>
            <a:blip r:embed="rId3"/>
            <a:stretch>
              <a:fillRect r="-4929"/>
            </a:stretch>
          </a:blipFill>
        </p:spPr>
        <p:txBody>
          <a:bodyPr/>
          <a:lstStyle/>
          <a:p>
            <a:endParaRPr lang="en-US"/>
          </a:p>
        </p:txBody>
      </p:sp>
      <p:sp>
        <p:nvSpPr>
          <p:cNvPr id="34" name="Freeform 34"/>
          <p:cNvSpPr/>
          <p:nvPr/>
        </p:nvSpPr>
        <p:spPr>
          <a:xfrm>
            <a:off x="4785877" y="2572443"/>
            <a:ext cx="454631" cy="679687"/>
          </a:xfrm>
          <a:custGeom>
            <a:avLst/>
            <a:gdLst/>
            <a:ahLst/>
            <a:cxnLst/>
            <a:rect l="l" t="t" r="r" b="b"/>
            <a:pathLst>
              <a:path w="454631" h="679687">
                <a:moveTo>
                  <a:pt x="0" y="0"/>
                </a:moveTo>
                <a:lnTo>
                  <a:pt x="454631" y="0"/>
                </a:lnTo>
                <a:lnTo>
                  <a:pt x="454631" y="679687"/>
                </a:lnTo>
                <a:lnTo>
                  <a:pt x="0" y="6796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5" name="TextBox 35"/>
          <p:cNvSpPr txBox="1"/>
          <p:nvPr/>
        </p:nvSpPr>
        <p:spPr>
          <a:xfrm>
            <a:off x="1415209" y="668349"/>
            <a:ext cx="15306435" cy="748008"/>
          </a:xfrm>
          <a:prstGeom prst="rect">
            <a:avLst/>
          </a:prstGeom>
        </p:spPr>
        <p:txBody>
          <a:bodyPr lIns="0" tIns="0" rIns="0" bIns="0" rtlCol="0" anchor="t">
            <a:spAutoFit/>
          </a:bodyPr>
          <a:lstStyle/>
          <a:p>
            <a:pPr algn="ctr">
              <a:lnSpc>
                <a:spcPts val="6021"/>
              </a:lnSpc>
              <a:spcBef>
                <a:spcPct val="0"/>
              </a:spcBef>
            </a:pPr>
            <a:r>
              <a:rPr lang="en-US" sz="4300">
                <a:solidFill>
                  <a:srgbClr val="000000"/>
                </a:solidFill>
                <a:latin typeface="Roboto Condensed Bold"/>
              </a:rPr>
              <a:t>Luận đề:</a:t>
            </a:r>
            <a:r>
              <a:rPr lang="en-US" sz="4300">
                <a:solidFill>
                  <a:srgbClr val="000000"/>
                </a:solidFill>
                <a:latin typeface="Roboto Condensed"/>
              </a:rPr>
              <a:t> </a:t>
            </a:r>
            <a:r>
              <a:rPr lang="en-US" sz="4300">
                <a:solidFill>
                  <a:srgbClr val="000000"/>
                </a:solidFill>
                <a:latin typeface="Roboto Condensed Bold"/>
              </a:rPr>
              <a:t>Tinh thần yêu nước của nhân dân ta</a:t>
            </a:r>
          </a:p>
        </p:txBody>
      </p:sp>
      <p:sp>
        <p:nvSpPr>
          <p:cNvPr id="36" name="TextBox 36"/>
          <p:cNvSpPr txBox="1"/>
          <p:nvPr/>
        </p:nvSpPr>
        <p:spPr>
          <a:xfrm>
            <a:off x="5130415" y="1920750"/>
            <a:ext cx="4661236" cy="2094730"/>
          </a:xfrm>
          <a:prstGeom prst="rect">
            <a:avLst/>
          </a:prstGeom>
        </p:spPr>
        <p:txBody>
          <a:bodyPr lIns="0" tIns="0" rIns="0" bIns="0" rtlCol="0" anchor="t">
            <a:spAutoFit/>
          </a:bodyPr>
          <a:lstStyle/>
          <a:p>
            <a:pPr algn="ctr">
              <a:lnSpc>
                <a:spcPts val="4192"/>
              </a:lnSpc>
            </a:pPr>
            <a:r>
              <a:rPr lang="en-US" sz="3300">
                <a:solidFill>
                  <a:srgbClr val="000000"/>
                </a:solidFill>
                <a:latin typeface="Roboto Condensed Bold"/>
              </a:rPr>
              <a:t>Lí lẽ:</a:t>
            </a:r>
            <a:r>
              <a:rPr lang="en-US" sz="3300">
                <a:solidFill>
                  <a:srgbClr val="000000"/>
                </a:solidFill>
                <a:latin typeface="Roboto Condensed"/>
              </a:rPr>
              <a:t> Lịch sử ta đã có nhiều cuộc kháng chiến vĩ đại chứng tỏ tinh thần yêu nước của dân ta</a:t>
            </a:r>
          </a:p>
        </p:txBody>
      </p:sp>
      <p:sp>
        <p:nvSpPr>
          <p:cNvPr id="37" name="TextBox 37"/>
          <p:cNvSpPr txBox="1"/>
          <p:nvPr/>
        </p:nvSpPr>
        <p:spPr>
          <a:xfrm>
            <a:off x="847472" y="1936618"/>
            <a:ext cx="3851119" cy="2103114"/>
          </a:xfrm>
          <a:prstGeom prst="rect">
            <a:avLst/>
          </a:prstGeom>
        </p:spPr>
        <p:txBody>
          <a:bodyPr lIns="0" tIns="0" rIns="0" bIns="0" rtlCol="0" anchor="t">
            <a:spAutoFit/>
          </a:bodyPr>
          <a:lstStyle/>
          <a:p>
            <a:pPr algn="ctr">
              <a:lnSpc>
                <a:spcPts val="4126"/>
              </a:lnSpc>
            </a:pPr>
            <a:r>
              <a:rPr lang="en-US" sz="3300">
                <a:solidFill>
                  <a:srgbClr val="000000"/>
                </a:solidFill>
                <a:latin typeface="Roboto Condensed Bold"/>
              </a:rPr>
              <a:t>Luận điểm 1:</a:t>
            </a:r>
            <a:r>
              <a:rPr lang="en-US" sz="3300">
                <a:solidFill>
                  <a:srgbClr val="000000"/>
                </a:solidFill>
                <a:latin typeface="Roboto Condensed"/>
              </a:rPr>
              <a:t> Khẳng định tinh thần yêu nước và truyền thống quý báu của dân tộc.</a:t>
            </a:r>
          </a:p>
        </p:txBody>
      </p:sp>
      <p:sp>
        <p:nvSpPr>
          <p:cNvPr id="38" name="TextBox 38"/>
          <p:cNvSpPr txBox="1"/>
          <p:nvPr/>
        </p:nvSpPr>
        <p:spPr>
          <a:xfrm>
            <a:off x="10223475" y="1930275"/>
            <a:ext cx="7399612" cy="2063874"/>
          </a:xfrm>
          <a:prstGeom prst="rect">
            <a:avLst/>
          </a:prstGeom>
        </p:spPr>
        <p:txBody>
          <a:bodyPr lIns="0" tIns="0" rIns="0" bIns="0" rtlCol="0" anchor="t">
            <a:spAutoFit/>
          </a:bodyPr>
          <a:lstStyle/>
          <a:p>
            <a:pPr algn="ctr">
              <a:lnSpc>
                <a:spcPts val="4060"/>
              </a:lnSpc>
            </a:pPr>
            <a:r>
              <a:rPr lang="en-US" sz="3300">
                <a:solidFill>
                  <a:srgbClr val="000000"/>
                </a:solidFill>
                <a:latin typeface="Roboto Condensed Bold"/>
              </a:rPr>
              <a:t>Bằng chứng:</a:t>
            </a:r>
            <a:r>
              <a:rPr lang="en-US" sz="3300">
                <a:solidFill>
                  <a:srgbClr val="000000"/>
                </a:solidFill>
                <a:latin typeface="Roboto Condensed"/>
              </a:rPr>
              <a:t> Chúng ta có quyền tự hào vì những trang lịch sử vẻ vang thời đại Bà Trưng, Bà Triệu, Trần Hưng Đạo, Lê Lợi, Quang Trung, …</a:t>
            </a:r>
          </a:p>
        </p:txBody>
      </p:sp>
      <p:sp>
        <p:nvSpPr>
          <p:cNvPr id="39" name="TextBox 39"/>
          <p:cNvSpPr txBox="1"/>
          <p:nvPr/>
        </p:nvSpPr>
        <p:spPr>
          <a:xfrm>
            <a:off x="5130415" y="4364127"/>
            <a:ext cx="4661236" cy="2098922"/>
          </a:xfrm>
          <a:prstGeom prst="rect">
            <a:avLst/>
          </a:prstGeom>
        </p:spPr>
        <p:txBody>
          <a:bodyPr lIns="0" tIns="0" rIns="0" bIns="0" rtlCol="0" anchor="t">
            <a:spAutoFit/>
          </a:bodyPr>
          <a:lstStyle/>
          <a:p>
            <a:pPr algn="ctr">
              <a:lnSpc>
                <a:spcPts val="4159"/>
              </a:lnSpc>
            </a:pPr>
            <a:r>
              <a:rPr lang="en-US" sz="3300">
                <a:solidFill>
                  <a:srgbClr val="000000"/>
                </a:solidFill>
                <a:latin typeface="Roboto Condensed Bold"/>
              </a:rPr>
              <a:t>Lí lẽ:</a:t>
            </a:r>
            <a:r>
              <a:rPr lang="en-US" sz="3300">
                <a:solidFill>
                  <a:srgbClr val="000000"/>
                </a:solidFill>
                <a:latin typeface="Roboto Condensed"/>
              </a:rPr>
              <a:t> Tinh thần yêu nước của đồng bào ta ngày nay cũng rất xứng đáng với tổ tiên ta ngày trước</a:t>
            </a:r>
          </a:p>
        </p:txBody>
      </p:sp>
      <p:sp>
        <p:nvSpPr>
          <p:cNvPr id="40" name="TextBox 40"/>
          <p:cNvSpPr txBox="1"/>
          <p:nvPr/>
        </p:nvSpPr>
        <p:spPr>
          <a:xfrm>
            <a:off x="856909" y="4558676"/>
            <a:ext cx="3851119" cy="2103114"/>
          </a:xfrm>
          <a:prstGeom prst="rect">
            <a:avLst/>
          </a:prstGeom>
        </p:spPr>
        <p:txBody>
          <a:bodyPr lIns="0" tIns="0" rIns="0" bIns="0" rtlCol="0" anchor="t">
            <a:spAutoFit/>
          </a:bodyPr>
          <a:lstStyle/>
          <a:p>
            <a:pPr algn="ctr">
              <a:lnSpc>
                <a:spcPts val="4126"/>
              </a:lnSpc>
            </a:pPr>
            <a:r>
              <a:rPr lang="en-US" sz="3300">
                <a:solidFill>
                  <a:srgbClr val="000000"/>
                </a:solidFill>
                <a:latin typeface="Roboto Condensed Bold"/>
              </a:rPr>
              <a:t>Luận điểm 2:</a:t>
            </a:r>
            <a:r>
              <a:rPr lang="en-US" sz="3300">
                <a:solidFill>
                  <a:srgbClr val="000000"/>
                </a:solidFill>
                <a:latin typeface="Roboto Condensed"/>
              </a:rPr>
              <a:t> Tinh thần yêu nước của nhân dân ta trong quá khứ và hiện tại.</a:t>
            </a:r>
          </a:p>
        </p:txBody>
      </p:sp>
      <p:sp>
        <p:nvSpPr>
          <p:cNvPr id="41" name="TextBox 41"/>
          <p:cNvSpPr txBox="1"/>
          <p:nvPr/>
        </p:nvSpPr>
        <p:spPr>
          <a:xfrm>
            <a:off x="10318222" y="4971118"/>
            <a:ext cx="7399612" cy="1014983"/>
          </a:xfrm>
          <a:prstGeom prst="rect">
            <a:avLst/>
          </a:prstGeom>
        </p:spPr>
        <p:txBody>
          <a:bodyPr lIns="0" tIns="0" rIns="0" bIns="0" rtlCol="0" anchor="t">
            <a:spAutoFit/>
          </a:bodyPr>
          <a:lstStyle/>
          <a:p>
            <a:pPr algn="ctr">
              <a:lnSpc>
                <a:spcPts val="3994"/>
              </a:lnSpc>
            </a:pPr>
            <a:r>
              <a:rPr lang="en-US" sz="3300">
                <a:solidFill>
                  <a:srgbClr val="000000"/>
                </a:solidFill>
                <a:latin typeface="Roboto Condensed Bold"/>
              </a:rPr>
              <a:t>Bằng chứng:</a:t>
            </a:r>
            <a:r>
              <a:rPr lang="en-US" sz="3300">
                <a:solidFill>
                  <a:srgbClr val="000000"/>
                </a:solidFill>
                <a:latin typeface="Roboto Condensed"/>
              </a:rPr>
              <a:t> Từ các cụ già... quyên đất ruộng cho Chính phủ, …</a:t>
            </a:r>
          </a:p>
        </p:txBody>
      </p:sp>
      <p:sp>
        <p:nvSpPr>
          <p:cNvPr id="42" name="TextBox 42"/>
          <p:cNvSpPr txBox="1"/>
          <p:nvPr/>
        </p:nvSpPr>
        <p:spPr>
          <a:xfrm>
            <a:off x="5130415" y="7286169"/>
            <a:ext cx="4661236" cy="2098922"/>
          </a:xfrm>
          <a:prstGeom prst="rect">
            <a:avLst/>
          </a:prstGeom>
        </p:spPr>
        <p:txBody>
          <a:bodyPr lIns="0" tIns="0" rIns="0" bIns="0" rtlCol="0" anchor="t">
            <a:spAutoFit/>
          </a:bodyPr>
          <a:lstStyle/>
          <a:p>
            <a:pPr algn="ctr">
              <a:lnSpc>
                <a:spcPts val="4159"/>
              </a:lnSpc>
            </a:pPr>
            <a:r>
              <a:rPr lang="en-US" sz="3300">
                <a:solidFill>
                  <a:srgbClr val="000000"/>
                </a:solidFill>
                <a:latin typeface="Roboto Condensed Bold"/>
              </a:rPr>
              <a:t>Lí lẽ:</a:t>
            </a:r>
            <a:r>
              <a:rPr lang="en-US" sz="3300">
                <a:solidFill>
                  <a:srgbClr val="000000"/>
                </a:solidFill>
                <a:latin typeface="Roboto Condensed"/>
              </a:rPr>
              <a:t> Tinh thần yêu nước như những thứ của quý có khi được trưng bày có khi được cất giữ kín đáo.</a:t>
            </a:r>
          </a:p>
        </p:txBody>
      </p:sp>
      <p:sp>
        <p:nvSpPr>
          <p:cNvPr id="43" name="TextBox 43"/>
          <p:cNvSpPr txBox="1"/>
          <p:nvPr/>
        </p:nvSpPr>
        <p:spPr>
          <a:xfrm>
            <a:off x="769623" y="7060758"/>
            <a:ext cx="3851119" cy="2534791"/>
          </a:xfrm>
          <a:prstGeom prst="rect">
            <a:avLst/>
          </a:prstGeom>
        </p:spPr>
        <p:txBody>
          <a:bodyPr lIns="0" tIns="0" rIns="0" bIns="0" rtlCol="0" anchor="t">
            <a:spAutoFit/>
          </a:bodyPr>
          <a:lstStyle/>
          <a:p>
            <a:pPr algn="ctr">
              <a:lnSpc>
                <a:spcPts val="4027"/>
              </a:lnSpc>
            </a:pPr>
            <a:r>
              <a:rPr lang="en-US" sz="3300">
                <a:solidFill>
                  <a:srgbClr val="000000"/>
                </a:solidFill>
                <a:latin typeface="Roboto Condensed Bold"/>
              </a:rPr>
              <a:t>Luận điểm 3:</a:t>
            </a:r>
            <a:r>
              <a:rPr lang="en-US" sz="3300">
                <a:solidFill>
                  <a:srgbClr val="000000"/>
                </a:solidFill>
                <a:latin typeface="Roboto Condensed"/>
              </a:rPr>
              <a:t> Phát huy tinh thần yêu nước </a:t>
            </a:r>
          </a:p>
          <a:p>
            <a:pPr algn="ctr">
              <a:lnSpc>
                <a:spcPts val="4027"/>
              </a:lnSpc>
            </a:pPr>
            <a:r>
              <a:rPr lang="en-US" sz="3300">
                <a:solidFill>
                  <a:srgbClr val="000000"/>
                </a:solidFill>
                <a:latin typeface="Roboto Condensed"/>
              </a:rPr>
              <a:t>của dân tộc trong </a:t>
            </a:r>
          </a:p>
          <a:p>
            <a:pPr algn="ctr">
              <a:lnSpc>
                <a:spcPts val="4027"/>
              </a:lnSpc>
            </a:pPr>
            <a:r>
              <a:rPr lang="en-US" sz="3300">
                <a:solidFill>
                  <a:srgbClr val="000000"/>
                </a:solidFill>
                <a:latin typeface="Roboto Condensed"/>
              </a:rPr>
              <a:t>thực tế là nhiệm vụ quan trọng.</a:t>
            </a:r>
          </a:p>
        </p:txBody>
      </p:sp>
      <p:sp>
        <p:nvSpPr>
          <p:cNvPr id="44" name="TextBox 44"/>
          <p:cNvSpPr txBox="1"/>
          <p:nvPr/>
        </p:nvSpPr>
        <p:spPr>
          <a:xfrm>
            <a:off x="10506579" y="7276644"/>
            <a:ext cx="7063885" cy="2671563"/>
          </a:xfrm>
          <a:prstGeom prst="rect">
            <a:avLst/>
          </a:prstGeom>
        </p:spPr>
        <p:txBody>
          <a:bodyPr lIns="0" tIns="0" rIns="0" bIns="0" rtlCol="0" anchor="t">
            <a:spAutoFit/>
          </a:bodyPr>
          <a:lstStyle/>
          <a:p>
            <a:pPr algn="ctr">
              <a:lnSpc>
                <a:spcPts val="4225"/>
              </a:lnSpc>
            </a:pPr>
            <a:r>
              <a:rPr lang="en-US" sz="3300">
                <a:solidFill>
                  <a:srgbClr val="000000"/>
                </a:solidFill>
                <a:latin typeface="Roboto Condensed Bold"/>
              </a:rPr>
              <a:t>Bằng chứng:</a:t>
            </a:r>
            <a:r>
              <a:rPr lang="en-US" sz="3300">
                <a:solidFill>
                  <a:srgbClr val="000000"/>
                </a:solidFill>
                <a:latin typeface="Roboto Condensed"/>
              </a:rPr>
              <a:t>  phải ra sức tuyên truyền, tổ chức, lãnh đạo, làm cho tinh thần yêu nước được thực hành vào công việc yêu nước, công việc kháng chiến.</a:t>
            </a:r>
          </a:p>
          <a:p>
            <a:pPr algn="ctr">
              <a:lnSpc>
                <a:spcPts val="4225"/>
              </a:lnSpc>
            </a:pPr>
            <a:endParaRPr lang="en-US" sz="3300">
              <a:solidFill>
                <a:srgbClr val="000000"/>
              </a:solidFill>
              <a:latin typeface="Roboto Condensed"/>
            </a:endParaRPr>
          </a:p>
        </p:txBody>
      </p:sp>
      <p:sp>
        <p:nvSpPr>
          <p:cNvPr id="45" name="Freeform 45"/>
          <p:cNvSpPr/>
          <p:nvPr/>
        </p:nvSpPr>
        <p:spPr>
          <a:xfrm>
            <a:off x="9764360" y="2572443"/>
            <a:ext cx="454631" cy="679687"/>
          </a:xfrm>
          <a:custGeom>
            <a:avLst/>
            <a:gdLst/>
            <a:ahLst/>
            <a:cxnLst/>
            <a:rect l="l" t="t" r="r" b="b"/>
            <a:pathLst>
              <a:path w="454631" h="679687">
                <a:moveTo>
                  <a:pt x="0" y="0"/>
                </a:moveTo>
                <a:lnTo>
                  <a:pt x="454630" y="0"/>
                </a:lnTo>
                <a:lnTo>
                  <a:pt x="454630" y="679687"/>
                </a:lnTo>
                <a:lnTo>
                  <a:pt x="0" y="6796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Freeform 46"/>
          <p:cNvSpPr/>
          <p:nvPr/>
        </p:nvSpPr>
        <p:spPr>
          <a:xfrm>
            <a:off x="4742234" y="5075792"/>
            <a:ext cx="454631" cy="679687"/>
          </a:xfrm>
          <a:custGeom>
            <a:avLst/>
            <a:gdLst/>
            <a:ahLst/>
            <a:cxnLst/>
            <a:rect l="l" t="t" r="r" b="b"/>
            <a:pathLst>
              <a:path w="454631" h="679687">
                <a:moveTo>
                  <a:pt x="0" y="0"/>
                </a:moveTo>
                <a:lnTo>
                  <a:pt x="454631" y="0"/>
                </a:lnTo>
                <a:lnTo>
                  <a:pt x="454631" y="679688"/>
                </a:lnTo>
                <a:lnTo>
                  <a:pt x="0" y="6796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7" name="Freeform 47"/>
          <p:cNvSpPr/>
          <p:nvPr/>
        </p:nvSpPr>
        <p:spPr>
          <a:xfrm>
            <a:off x="9720717" y="5075792"/>
            <a:ext cx="454631" cy="679687"/>
          </a:xfrm>
          <a:custGeom>
            <a:avLst/>
            <a:gdLst/>
            <a:ahLst/>
            <a:cxnLst/>
            <a:rect l="l" t="t" r="r" b="b"/>
            <a:pathLst>
              <a:path w="454631" h="679687">
                <a:moveTo>
                  <a:pt x="0" y="0"/>
                </a:moveTo>
                <a:lnTo>
                  <a:pt x="454630" y="0"/>
                </a:lnTo>
                <a:lnTo>
                  <a:pt x="454630" y="679688"/>
                </a:lnTo>
                <a:lnTo>
                  <a:pt x="0" y="6796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8" name="Freeform 48"/>
          <p:cNvSpPr/>
          <p:nvPr/>
        </p:nvSpPr>
        <p:spPr>
          <a:xfrm>
            <a:off x="4708028" y="7895522"/>
            <a:ext cx="454631" cy="679687"/>
          </a:xfrm>
          <a:custGeom>
            <a:avLst/>
            <a:gdLst/>
            <a:ahLst/>
            <a:cxnLst/>
            <a:rect l="l" t="t" r="r" b="b"/>
            <a:pathLst>
              <a:path w="454631" h="679687">
                <a:moveTo>
                  <a:pt x="0" y="0"/>
                </a:moveTo>
                <a:lnTo>
                  <a:pt x="454631" y="0"/>
                </a:lnTo>
                <a:lnTo>
                  <a:pt x="454631" y="679687"/>
                </a:lnTo>
                <a:lnTo>
                  <a:pt x="0" y="6796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9" name="Freeform 49"/>
          <p:cNvSpPr/>
          <p:nvPr/>
        </p:nvSpPr>
        <p:spPr>
          <a:xfrm>
            <a:off x="9686511" y="7895522"/>
            <a:ext cx="454631" cy="679687"/>
          </a:xfrm>
          <a:custGeom>
            <a:avLst/>
            <a:gdLst/>
            <a:ahLst/>
            <a:cxnLst/>
            <a:rect l="l" t="t" r="r" b="b"/>
            <a:pathLst>
              <a:path w="454631" h="679687">
                <a:moveTo>
                  <a:pt x="0" y="0"/>
                </a:moveTo>
                <a:lnTo>
                  <a:pt x="454630" y="0"/>
                </a:lnTo>
                <a:lnTo>
                  <a:pt x="454630" y="679687"/>
                </a:lnTo>
                <a:lnTo>
                  <a:pt x="0" y="6796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DC281"/>
        </a:solidFill>
        <a:effectLst/>
      </p:bgPr>
    </p:bg>
    <p:spTree>
      <p:nvGrpSpPr>
        <p:cNvPr id="1" name=""/>
        <p:cNvGrpSpPr/>
        <p:nvPr/>
      </p:nvGrpSpPr>
      <p:grpSpPr>
        <a:xfrm>
          <a:off x="0" y="0"/>
          <a:ext cx="0" cy="0"/>
          <a:chOff x="0" y="0"/>
          <a:chExt cx="0" cy="0"/>
        </a:xfrm>
      </p:grpSpPr>
      <p:sp>
        <p:nvSpPr>
          <p:cNvPr id="2" name="Freeform 2"/>
          <p:cNvSpPr/>
          <p:nvPr/>
        </p:nvSpPr>
        <p:spPr>
          <a:xfrm rot="1448934">
            <a:off x="14504816" y="-117102"/>
            <a:ext cx="9713497" cy="9607532"/>
          </a:xfrm>
          <a:custGeom>
            <a:avLst/>
            <a:gdLst/>
            <a:ahLst/>
            <a:cxnLst/>
            <a:rect l="l" t="t" r="r" b="b"/>
            <a:pathLst>
              <a:path w="9713497" h="9607532">
                <a:moveTo>
                  <a:pt x="0" y="0"/>
                </a:moveTo>
                <a:lnTo>
                  <a:pt x="9713497" y="0"/>
                </a:lnTo>
                <a:lnTo>
                  <a:pt x="9713497" y="9607532"/>
                </a:lnTo>
                <a:lnTo>
                  <a:pt x="0" y="9607532"/>
                </a:lnTo>
                <a:lnTo>
                  <a:pt x="0" y="0"/>
                </a:lnTo>
                <a:close/>
              </a:path>
            </a:pathLst>
          </a:custGeom>
          <a:blipFill>
            <a:blip r:embed="rId2">
              <a:extLst>
                <a:ext uri="{96DAC541-7B7A-43D3-8B79-37D633B846F1}">
                  <asvg:svgBlip xmlns:asvg="http://schemas.microsoft.com/office/drawing/2016/SVG/main" r:embed="rId3"/>
                </a:ext>
              </a:extLst>
            </a:blip>
            <a:stretch>
              <a:fillRect b="-1102"/>
            </a:stretch>
          </a:blipFill>
        </p:spPr>
        <p:txBody>
          <a:bodyPr/>
          <a:lstStyle/>
          <a:p>
            <a:endParaRPr lang="en-US"/>
          </a:p>
        </p:txBody>
      </p:sp>
      <p:grpSp>
        <p:nvGrpSpPr>
          <p:cNvPr id="3" name="Group 3"/>
          <p:cNvGrpSpPr/>
          <p:nvPr/>
        </p:nvGrpSpPr>
        <p:grpSpPr>
          <a:xfrm>
            <a:off x="2016474" y="8173423"/>
            <a:ext cx="8365079" cy="47625"/>
            <a:chOff x="0" y="0"/>
            <a:chExt cx="11153439" cy="63500"/>
          </a:xfrm>
        </p:grpSpPr>
        <p:sp>
          <p:nvSpPr>
            <p:cNvPr id="4" name="Freeform 4"/>
            <p:cNvSpPr/>
            <p:nvPr/>
          </p:nvSpPr>
          <p:spPr>
            <a:xfrm>
              <a:off x="31750" y="0"/>
              <a:ext cx="11089894" cy="63500"/>
            </a:xfrm>
            <a:custGeom>
              <a:avLst/>
              <a:gdLst/>
              <a:ahLst/>
              <a:cxnLst/>
              <a:rect l="l" t="t" r="r" b="b"/>
              <a:pathLst>
                <a:path w="11089894" h="63500">
                  <a:moveTo>
                    <a:pt x="0" y="0"/>
                  </a:moveTo>
                  <a:lnTo>
                    <a:pt x="11089894" y="0"/>
                  </a:lnTo>
                  <a:lnTo>
                    <a:pt x="11089894" y="63500"/>
                  </a:lnTo>
                  <a:lnTo>
                    <a:pt x="0" y="63500"/>
                  </a:lnTo>
                  <a:lnTo>
                    <a:pt x="0" y="0"/>
                  </a:lnTo>
                </a:path>
              </a:pathLst>
            </a:custGeom>
            <a:solidFill>
              <a:srgbClr val="EDC6AE"/>
            </a:solidFill>
          </p:spPr>
          <p:txBody>
            <a:bodyPr/>
            <a:lstStyle/>
            <a:p>
              <a:endParaRPr lang="en-US"/>
            </a:p>
          </p:txBody>
        </p:sp>
      </p:grpSp>
      <p:grpSp>
        <p:nvGrpSpPr>
          <p:cNvPr id="5" name="Group 5"/>
          <p:cNvGrpSpPr/>
          <p:nvPr/>
        </p:nvGrpSpPr>
        <p:grpSpPr>
          <a:xfrm>
            <a:off x="2016474" y="4474464"/>
            <a:ext cx="8365079" cy="47625"/>
            <a:chOff x="0" y="0"/>
            <a:chExt cx="11153439" cy="63500"/>
          </a:xfrm>
        </p:grpSpPr>
        <p:sp>
          <p:nvSpPr>
            <p:cNvPr id="6" name="Freeform 6"/>
            <p:cNvSpPr/>
            <p:nvPr/>
          </p:nvSpPr>
          <p:spPr>
            <a:xfrm>
              <a:off x="31750" y="0"/>
              <a:ext cx="11089894" cy="63500"/>
            </a:xfrm>
            <a:custGeom>
              <a:avLst/>
              <a:gdLst/>
              <a:ahLst/>
              <a:cxnLst/>
              <a:rect l="l" t="t" r="r" b="b"/>
              <a:pathLst>
                <a:path w="11089894" h="63500">
                  <a:moveTo>
                    <a:pt x="0" y="0"/>
                  </a:moveTo>
                  <a:lnTo>
                    <a:pt x="11089894" y="0"/>
                  </a:lnTo>
                  <a:lnTo>
                    <a:pt x="11089894" y="63500"/>
                  </a:lnTo>
                  <a:lnTo>
                    <a:pt x="0" y="63500"/>
                  </a:lnTo>
                  <a:lnTo>
                    <a:pt x="0" y="0"/>
                  </a:lnTo>
                </a:path>
              </a:pathLst>
            </a:custGeom>
            <a:solidFill>
              <a:srgbClr val="EDC6AE"/>
            </a:solidFill>
          </p:spPr>
          <p:txBody>
            <a:bodyPr/>
            <a:lstStyle/>
            <a:p>
              <a:endParaRPr lang="en-US"/>
            </a:p>
          </p:txBody>
        </p:sp>
      </p:grpSp>
      <p:sp>
        <p:nvSpPr>
          <p:cNvPr id="7" name="Freeform 7"/>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r="-12500"/>
            </a:stretch>
          </a:blipFill>
        </p:spPr>
        <p:txBody>
          <a:bodyPr/>
          <a:lstStyle/>
          <a:p>
            <a:endParaRPr lang="en-US"/>
          </a:p>
        </p:txBody>
      </p:sp>
      <p:sp>
        <p:nvSpPr>
          <p:cNvPr id="8" name="Freeform 8"/>
          <p:cNvSpPr/>
          <p:nvPr/>
        </p:nvSpPr>
        <p:spPr>
          <a:xfrm rot="-145509">
            <a:off x="4194400" y="1923866"/>
            <a:ext cx="14317671" cy="7497253"/>
          </a:xfrm>
          <a:custGeom>
            <a:avLst/>
            <a:gdLst/>
            <a:ahLst/>
            <a:cxnLst/>
            <a:rect l="l" t="t" r="r" b="b"/>
            <a:pathLst>
              <a:path w="14317671" h="7497253">
                <a:moveTo>
                  <a:pt x="0" y="0"/>
                </a:moveTo>
                <a:lnTo>
                  <a:pt x="14317672" y="0"/>
                </a:lnTo>
                <a:lnTo>
                  <a:pt x="14317672" y="7497253"/>
                </a:lnTo>
                <a:lnTo>
                  <a:pt x="0" y="74972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5772628" y="3286764"/>
            <a:ext cx="11660846" cy="3498444"/>
          </a:xfrm>
          <a:prstGeom prst="rect">
            <a:avLst/>
          </a:prstGeom>
        </p:spPr>
        <p:txBody>
          <a:bodyPr lIns="0" tIns="0" rIns="0" bIns="0" rtlCol="0" anchor="t">
            <a:spAutoFit/>
          </a:bodyPr>
          <a:lstStyle/>
          <a:p>
            <a:pPr algn="ctr">
              <a:lnSpc>
                <a:spcPts val="5599"/>
              </a:lnSpc>
            </a:pPr>
            <a:r>
              <a:rPr lang="en-US" sz="3999">
                <a:solidFill>
                  <a:srgbClr val="953735"/>
                </a:solidFill>
                <a:latin typeface="Roboto Condensed"/>
              </a:rPr>
              <a:t>Văn nghị luận của Hồ Chí Minh bao giờ cũng hướng </a:t>
            </a:r>
          </a:p>
          <a:p>
            <a:pPr algn="ctr">
              <a:lnSpc>
                <a:spcPts val="5599"/>
              </a:lnSpc>
            </a:pPr>
            <a:r>
              <a:rPr lang="en-US" sz="3999">
                <a:solidFill>
                  <a:srgbClr val="953735"/>
                </a:solidFill>
                <a:latin typeface="Roboto Condensed"/>
              </a:rPr>
              <a:t>người đọc đi từ nhận thức tới hành động. Qua văn bản này, tác giả muốn người đọc nhận thức được điều gì và có hành động như thế nào? Những nhận thức và hành động đó có ý nghĩa như thế nào trong đời sống cộng đồng?</a:t>
            </a:r>
          </a:p>
        </p:txBody>
      </p:sp>
      <p:sp>
        <p:nvSpPr>
          <p:cNvPr id="10" name="Freeform 10"/>
          <p:cNvSpPr/>
          <p:nvPr/>
        </p:nvSpPr>
        <p:spPr>
          <a:xfrm>
            <a:off x="4419600" y="6940757"/>
            <a:ext cx="685800" cy="666349"/>
          </a:xfrm>
          <a:custGeom>
            <a:avLst/>
            <a:gdLst/>
            <a:ahLst/>
            <a:cxnLst/>
            <a:rect l="l" t="t" r="r" b="b"/>
            <a:pathLst>
              <a:path w="803261" h="750620">
                <a:moveTo>
                  <a:pt x="0" y="0"/>
                </a:moveTo>
                <a:lnTo>
                  <a:pt x="803261" y="0"/>
                </a:lnTo>
                <a:lnTo>
                  <a:pt x="803261" y="750620"/>
                </a:lnTo>
                <a:lnTo>
                  <a:pt x="0" y="750620"/>
                </a:lnTo>
                <a:lnTo>
                  <a:pt x="0" y="0"/>
                </a:lnTo>
                <a:close/>
              </a:path>
            </a:pathLst>
          </a:custGeom>
          <a:blipFill>
            <a:blip r:embed="rId7"/>
            <a:stretch>
              <a:fillRect r="-4929"/>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rot="179393">
            <a:off x="-2433447" y="3472762"/>
            <a:ext cx="10234424" cy="7507102"/>
            <a:chOff x="0" y="0"/>
            <a:chExt cx="4198620" cy="3079750"/>
          </a:xfrm>
        </p:grpSpPr>
        <p:sp>
          <p:nvSpPr>
            <p:cNvPr id="3" name="Freeform 3"/>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2"/>
              <a:stretch>
                <a:fillRect t="-96227" b="-8912"/>
              </a:stretch>
            </a:blipFill>
          </p:spPr>
          <p:txBody>
            <a:bodyPr/>
            <a:lstStyle/>
            <a:p>
              <a:endParaRPr lang="en-US"/>
            </a:p>
          </p:txBody>
        </p:sp>
      </p:grpSp>
      <p:sp>
        <p:nvSpPr>
          <p:cNvPr id="4" name="Freeform 4"/>
          <p:cNvSpPr/>
          <p:nvPr/>
        </p:nvSpPr>
        <p:spPr>
          <a:xfrm>
            <a:off x="1668111" y="404688"/>
            <a:ext cx="11465361" cy="1207990"/>
          </a:xfrm>
          <a:custGeom>
            <a:avLst/>
            <a:gdLst/>
            <a:ahLst/>
            <a:cxnLst/>
            <a:rect l="l" t="t" r="r" b="b"/>
            <a:pathLst>
              <a:path w="11465361" h="1207990">
                <a:moveTo>
                  <a:pt x="0" y="0"/>
                </a:moveTo>
                <a:lnTo>
                  <a:pt x="11465361" y="0"/>
                </a:lnTo>
                <a:lnTo>
                  <a:pt x="11465361" y="1207990"/>
                </a:lnTo>
                <a:lnTo>
                  <a:pt x="0" y="1207990"/>
                </a:lnTo>
                <a:lnTo>
                  <a:pt x="0" y="0"/>
                </a:lnTo>
                <a:close/>
              </a:path>
            </a:pathLst>
          </a:custGeom>
          <a:blipFill>
            <a:blip r:embed="rId3">
              <a:extLst>
                <a:ext uri="{96DAC541-7B7A-43D3-8B79-37D633B846F1}">
                  <asvg:svgBlip xmlns:asvg="http://schemas.microsoft.com/office/drawing/2016/SVG/main" r:embed="rId4"/>
                </a:ext>
              </a:extLst>
            </a:blip>
            <a:stretch>
              <a:fillRect r="-25543" b="-95119"/>
            </a:stretch>
          </a:blipFill>
        </p:spPr>
        <p:txBody>
          <a:bodyPr/>
          <a:lstStyle/>
          <a:p>
            <a:endParaRPr lang="en-US"/>
          </a:p>
        </p:txBody>
      </p:sp>
      <p:sp>
        <p:nvSpPr>
          <p:cNvPr id="5" name="TextBox 5"/>
          <p:cNvSpPr txBox="1"/>
          <p:nvPr/>
        </p:nvSpPr>
        <p:spPr>
          <a:xfrm>
            <a:off x="2407270" y="606653"/>
            <a:ext cx="10746600" cy="880111"/>
          </a:xfrm>
          <a:prstGeom prst="rect">
            <a:avLst/>
          </a:prstGeom>
        </p:spPr>
        <p:txBody>
          <a:bodyPr lIns="0" tIns="0" rIns="0" bIns="0" rtlCol="0" anchor="t">
            <a:spAutoFit/>
          </a:bodyPr>
          <a:lstStyle/>
          <a:p>
            <a:pPr algn="just">
              <a:lnSpc>
                <a:spcPts val="7139"/>
              </a:lnSpc>
            </a:pPr>
            <a:r>
              <a:rPr lang="en-US" sz="5099">
                <a:solidFill>
                  <a:srgbClr val="532324"/>
                </a:solidFill>
                <a:latin typeface="Dancing Script Bold"/>
              </a:rPr>
              <a:t>d. Ý nghĩa và giá trị nhận thức của văn bản</a:t>
            </a:r>
          </a:p>
        </p:txBody>
      </p:sp>
      <p:grpSp>
        <p:nvGrpSpPr>
          <p:cNvPr id="6" name="Group 6"/>
          <p:cNvGrpSpPr/>
          <p:nvPr/>
        </p:nvGrpSpPr>
        <p:grpSpPr>
          <a:xfrm>
            <a:off x="1028700" y="1917478"/>
            <a:ext cx="16215528" cy="1474456"/>
            <a:chOff x="0" y="0"/>
            <a:chExt cx="4270756" cy="388334"/>
          </a:xfrm>
        </p:grpSpPr>
        <p:sp>
          <p:nvSpPr>
            <p:cNvPr id="7" name="Freeform 7"/>
            <p:cNvSpPr/>
            <p:nvPr/>
          </p:nvSpPr>
          <p:spPr>
            <a:xfrm>
              <a:off x="0" y="0"/>
              <a:ext cx="4270756" cy="388334"/>
            </a:xfrm>
            <a:custGeom>
              <a:avLst/>
              <a:gdLst/>
              <a:ahLst/>
              <a:cxnLst/>
              <a:rect l="l" t="t" r="r" b="b"/>
              <a:pathLst>
                <a:path w="4270756" h="388334">
                  <a:moveTo>
                    <a:pt x="24349" y="0"/>
                  </a:moveTo>
                  <a:lnTo>
                    <a:pt x="4246407" y="0"/>
                  </a:lnTo>
                  <a:cubicBezTo>
                    <a:pt x="4252865" y="0"/>
                    <a:pt x="4259058" y="2565"/>
                    <a:pt x="4263625" y="7132"/>
                  </a:cubicBezTo>
                  <a:cubicBezTo>
                    <a:pt x="4268191" y="11698"/>
                    <a:pt x="4270756" y="17892"/>
                    <a:pt x="4270756" y="24349"/>
                  </a:cubicBezTo>
                  <a:lnTo>
                    <a:pt x="4270756" y="363985"/>
                  </a:lnTo>
                  <a:cubicBezTo>
                    <a:pt x="4270756" y="370443"/>
                    <a:pt x="4268191" y="376636"/>
                    <a:pt x="4263625" y="381202"/>
                  </a:cubicBezTo>
                  <a:cubicBezTo>
                    <a:pt x="4259058" y="385769"/>
                    <a:pt x="4252865" y="388334"/>
                    <a:pt x="4246407" y="388334"/>
                  </a:cubicBezTo>
                  <a:lnTo>
                    <a:pt x="24349" y="388334"/>
                  </a:lnTo>
                  <a:cubicBezTo>
                    <a:pt x="17892" y="388334"/>
                    <a:pt x="11698" y="385769"/>
                    <a:pt x="7132" y="381202"/>
                  </a:cubicBezTo>
                  <a:cubicBezTo>
                    <a:pt x="2565" y="376636"/>
                    <a:pt x="0" y="370443"/>
                    <a:pt x="0" y="363985"/>
                  </a:cubicBezTo>
                  <a:lnTo>
                    <a:pt x="0" y="24349"/>
                  </a:lnTo>
                  <a:cubicBezTo>
                    <a:pt x="0" y="17892"/>
                    <a:pt x="2565" y="11698"/>
                    <a:pt x="7132" y="7132"/>
                  </a:cubicBezTo>
                  <a:cubicBezTo>
                    <a:pt x="11698" y="2565"/>
                    <a:pt x="17892" y="0"/>
                    <a:pt x="24349"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420491" y="2189374"/>
            <a:ext cx="15447017" cy="1075842"/>
          </a:xfrm>
          <a:prstGeom prst="rect">
            <a:avLst/>
          </a:prstGeom>
        </p:spPr>
        <p:txBody>
          <a:bodyPr lIns="0" tIns="0" rIns="0" bIns="0" rtlCol="0" anchor="t">
            <a:spAutoFit/>
          </a:bodyPr>
          <a:lstStyle/>
          <a:p>
            <a:pPr algn="just">
              <a:lnSpc>
                <a:spcPts val="4218"/>
              </a:lnSpc>
            </a:pPr>
            <a:r>
              <a:rPr lang="en-US" sz="3700" dirty="0" err="1">
                <a:solidFill>
                  <a:srgbClr val="953735"/>
                </a:solidFill>
                <a:latin typeface="Roboto Condensed Bold"/>
              </a:rPr>
              <a:t>Nhận</a:t>
            </a:r>
            <a:r>
              <a:rPr lang="en-US" sz="3700" dirty="0">
                <a:solidFill>
                  <a:srgbClr val="953735"/>
                </a:solidFill>
                <a:latin typeface="Roboto Condensed Bold"/>
              </a:rPr>
              <a:t> </a:t>
            </a:r>
            <a:r>
              <a:rPr lang="en-US" sz="3700" dirty="0" err="1">
                <a:solidFill>
                  <a:srgbClr val="953735"/>
                </a:solidFill>
                <a:latin typeface="Roboto Condensed Bold"/>
              </a:rPr>
              <a:t>thức</a:t>
            </a:r>
            <a:r>
              <a:rPr lang="en-US" sz="3700" dirty="0">
                <a:solidFill>
                  <a:srgbClr val="953735"/>
                </a:solidFill>
                <a:latin typeface="Roboto Condensed Bold"/>
              </a:rPr>
              <a:t>:</a:t>
            </a:r>
            <a:r>
              <a:rPr lang="en-US" sz="3700" dirty="0">
                <a:solidFill>
                  <a:srgbClr val="953735"/>
                </a:solidFill>
                <a:latin typeface="Roboto Condensed"/>
              </a:rPr>
              <a:t> </a:t>
            </a:r>
            <a:r>
              <a:rPr lang="en-US" sz="3700" dirty="0" err="1">
                <a:solidFill>
                  <a:srgbClr val="953735"/>
                </a:solidFill>
                <a:latin typeface="Roboto Condensed"/>
              </a:rPr>
              <a:t>Lòng</a:t>
            </a:r>
            <a:r>
              <a:rPr lang="en-US" sz="3700" dirty="0">
                <a:solidFill>
                  <a:srgbClr val="953735"/>
                </a:solidFill>
                <a:latin typeface="Roboto Condensed"/>
              </a:rPr>
              <a:t> </a:t>
            </a:r>
            <a:r>
              <a:rPr lang="en-US" sz="3700" dirty="0" err="1">
                <a:solidFill>
                  <a:srgbClr val="953735"/>
                </a:solidFill>
                <a:latin typeface="Roboto Condensed"/>
              </a:rPr>
              <a:t>yêu</a:t>
            </a:r>
            <a:r>
              <a:rPr lang="en-US" sz="3700" dirty="0">
                <a:solidFill>
                  <a:srgbClr val="953735"/>
                </a:solidFill>
                <a:latin typeface="Roboto Condensed"/>
              </a:rPr>
              <a:t> </a:t>
            </a:r>
            <a:r>
              <a:rPr lang="en-US" sz="3700" dirty="0" err="1">
                <a:solidFill>
                  <a:srgbClr val="953735"/>
                </a:solidFill>
                <a:latin typeface="Roboto Condensed"/>
              </a:rPr>
              <a:t>nước</a:t>
            </a:r>
            <a:r>
              <a:rPr lang="en-US" sz="3700" dirty="0">
                <a:solidFill>
                  <a:srgbClr val="953735"/>
                </a:solidFill>
                <a:latin typeface="Roboto Condensed"/>
              </a:rPr>
              <a:t> </a:t>
            </a:r>
            <a:r>
              <a:rPr lang="en-US" sz="3700" dirty="0" err="1">
                <a:solidFill>
                  <a:srgbClr val="953735"/>
                </a:solidFill>
                <a:latin typeface="Roboto Condensed"/>
              </a:rPr>
              <a:t>là</a:t>
            </a:r>
            <a:r>
              <a:rPr lang="en-US" sz="3700" dirty="0">
                <a:solidFill>
                  <a:srgbClr val="953735"/>
                </a:solidFill>
                <a:latin typeface="Roboto Condensed"/>
              </a:rPr>
              <a:t> </a:t>
            </a:r>
            <a:r>
              <a:rPr lang="en-US" sz="3700" dirty="0" err="1">
                <a:solidFill>
                  <a:srgbClr val="953735"/>
                </a:solidFill>
                <a:latin typeface="Roboto Condensed"/>
              </a:rPr>
              <a:t>một</a:t>
            </a:r>
            <a:r>
              <a:rPr lang="en-US" sz="3700" dirty="0">
                <a:solidFill>
                  <a:srgbClr val="953735"/>
                </a:solidFill>
                <a:latin typeface="Roboto Condensed"/>
              </a:rPr>
              <a:t> </a:t>
            </a:r>
            <a:r>
              <a:rPr lang="en-US" sz="3700" dirty="0" err="1">
                <a:solidFill>
                  <a:srgbClr val="953735"/>
                </a:solidFill>
                <a:latin typeface="Roboto Condensed"/>
              </a:rPr>
              <a:t>truyền</a:t>
            </a:r>
            <a:r>
              <a:rPr lang="en-US" sz="3700" dirty="0">
                <a:solidFill>
                  <a:srgbClr val="953735"/>
                </a:solidFill>
                <a:latin typeface="Roboto Condensed"/>
              </a:rPr>
              <a:t> </a:t>
            </a:r>
            <a:r>
              <a:rPr lang="en-US" sz="3700" dirty="0" err="1">
                <a:solidFill>
                  <a:srgbClr val="953735"/>
                </a:solidFill>
                <a:latin typeface="Roboto Condensed"/>
              </a:rPr>
              <a:t>thống</a:t>
            </a:r>
            <a:r>
              <a:rPr lang="en-US" sz="3700" dirty="0">
                <a:solidFill>
                  <a:srgbClr val="953735"/>
                </a:solidFill>
                <a:latin typeface="Roboto Condensed"/>
              </a:rPr>
              <a:t> </a:t>
            </a:r>
            <a:r>
              <a:rPr lang="en-US" sz="3700" dirty="0" err="1">
                <a:solidFill>
                  <a:srgbClr val="953735"/>
                </a:solidFill>
                <a:latin typeface="Roboto Condensed"/>
              </a:rPr>
              <a:t>quý</a:t>
            </a:r>
            <a:r>
              <a:rPr lang="en-US" sz="3700" dirty="0">
                <a:solidFill>
                  <a:srgbClr val="953735"/>
                </a:solidFill>
                <a:latin typeface="Roboto Condensed"/>
              </a:rPr>
              <a:t> </a:t>
            </a:r>
            <a:r>
              <a:rPr lang="en-US" sz="3700" dirty="0" err="1">
                <a:solidFill>
                  <a:srgbClr val="953735"/>
                </a:solidFill>
                <a:latin typeface="Roboto Condensed"/>
              </a:rPr>
              <a:t>báu</a:t>
            </a:r>
            <a:r>
              <a:rPr lang="en-US" sz="3700" dirty="0">
                <a:solidFill>
                  <a:srgbClr val="953735"/>
                </a:solidFill>
                <a:latin typeface="Roboto Condensed"/>
              </a:rPr>
              <a:t> </a:t>
            </a:r>
            <a:r>
              <a:rPr lang="en-US" sz="3700" dirty="0" err="1">
                <a:solidFill>
                  <a:srgbClr val="953735"/>
                </a:solidFill>
                <a:latin typeface="Roboto Condensed"/>
              </a:rPr>
              <a:t>của</a:t>
            </a:r>
            <a:r>
              <a:rPr lang="en-US" sz="3700" dirty="0">
                <a:solidFill>
                  <a:srgbClr val="953735"/>
                </a:solidFill>
                <a:latin typeface="Roboto Condensed"/>
              </a:rPr>
              <a:t> </a:t>
            </a:r>
            <a:r>
              <a:rPr lang="en-US" sz="3700" dirty="0" err="1">
                <a:solidFill>
                  <a:srgbClr val="953735"/>
                </a:solidFill>
                <a:latin typeface="Roboto Condensed"/>
              </a:rPr>
              <a:t>dân</a:t>
            </a:r>
            <a:r>
              <a:rPr lang="en-US" sz="3700" dirty="0">
                <a:solidFill>
                  <a:srgbClr val="953735"/>
                </a:solidFill>
                <a:latin typeface="Roboto Condensed"/>
              </a:rPr>
              <a:t> </a:t>
            </a:r>
            <a:r>
              <a:rPr lang="en-US" sz="3700" dirty="0" err="1">
                <a:solidFill>
                  <a:srgbClr val="953735"/>
                </a:solidFill>
                <a:latin typeface="Roboto Condensed"/>
              </a:rPr>
              <a:t>tộc</a:t>
            </a:r>
            <a:r>
              <a:rPr lang="en-US" sz="3700" dirty="0">
                <a:solidFill>
                  <a:srgbClr val="953735"/>
                </a:solidFill>
                <a:latin typeface="Roboto Condensed"/>
              </a:rPr>
              <a:t> </a:t>
            </a:r>
            <a:r>
              <a:rPr lang="en-US" sz="3700" dirty="0" err="1">
                <a:solidFill>
                  <a:srgbClr val="953735"/>
                </a:solidFill>
                <a:latin typeface="Roboto Condensed"/>
              </a:rPr>
              <a:t>Việt</a:t>
            </a:r>
            <a:r>
              <a:rPr lang="en-US" sz="3700" dirty="0">
                <a:solidFill>
                  <a:srgbClr val="953735"/>
                </a:solidFill>
                <a:latin typeface="Roboto Condensed"/>
              </a:rPr>
              <a:t> Nam. </a:t>
            </a:r>
            <a:r>
              <a:rPr lang="en-US" sz="3700" dirty="0" err="1">
                <a:solidFill>
                  <a:srgbClr val="953735"/>
                </a:solidFill>
                <a:latin typeface="Roboto Condensed"/>
              </a:rPr>
              <a:t>Phản</a:t>
            </a:r>
            <a:r>
              <a:rPr lang="en-US" sz="3700" dirty="0">
                <a:solidFill>
                  <a:srgbClr val="953735"/>
                </a:solidFill>
                <a:latin typeface="Roboto Condensed"/>
              </a:rPr>
              <a:t> </a:t>
            </a:r>
            <a:r>
              <a:rPr lang="en-US" sz="3700" dirty="0" err="1">
                <a:solidFill>
                  <a:srgbClr val="953735"/>
                </a:solidFill>
                <a:latin typeface="Roboto Condensed"/>
              </a:rPr>
              <a:t>ánh</a:t>
            </a:r>
            <a:r>
              <a:rPr lang="en-US" sz="3700" dirty="0">
                <a:solidFill>
                  <a:srgbClr val="953735"/>
                </a:solidFill>
                <a:latin typeface="Roboto Condensed"/>
              </a:rPr>
              <a:t> </a:t>
            </a:r>
            <a:r>
              <a:rPr lang="en-US" sz="3700" dirty="0" err="1">
                <a:solidFill>
                  <a:srgbClr val="953735"/>
                </a:solidFill>
                <a:latin typeface="Roboto Condensed"/>
              </a:rPr>
              <a:t>thái</a:t>
            </a:r>
            <a:r>
              <a:rPr lang="en-US" sz="3700" dirty="0">
                <a:solidFill>
                  <a:srgbClr val="953735"/>
                </a:solidFill>
                <a:latin typeface="Roboto Condensed"/>
              </a:rPr>
              <a:t> </a:t>
            </a:r>
            <a:r>
              <a:rPr lang="en-US" sz="3700" dirty="0" err="1">
                <a:solidFill>
                  <a:srgbClr val="953735"/>
                </a:solidFill>
                <a:latin typeface="Roboto Condensed"/>
              </a:rPr>
              <a:t>độ</a:t>
            </a:r>
            <a:r>
              <a:rPr lang="en-US" sz="3700" dirty="0">
                <a:solidFill>
                  <a:srgbClr val="953735"/>
                </a:solidFill>
                <a:latin typeface="Roboto Condensed"/>
              </a:rPr>
              <a:t> </a:t>
            </a:r>
            <a:r>
              <a:rPr lang="en-US" sz="3700" dirty="0" err="1">
                <a:solidFill>
                  <a:srgbClr val="953735"/>
                </a:solidFill>
                <a:latin typeface="Roboto Condensed"/>
              </a:rPr>
              <a:t>trân</a:t>
            </a:r>
            <a:r>
              <a:rPr lang="en-US" sz="3700" dirty="0">
                <a:solidFill>
                  <a:srgbClr val="953735"/>
                </a:solidFill>
                <a:latin typeface="Roboto Condensed"/>
              </a:rPr>
              <a:t> </a:t>
            </a:r>
            <a:r>
              <a:rPr lang="en-US" sz="3700" dirty="0" err="1">
                <a:solidFill>
                  <a:srgbClr val="953735"/>
                </a:solidFill>
                <a:latin typeface="Roboto Condensed"/>
              </a:rPr>
              <a:t>trọng</a:t>
            </a:r>
            <a:r>
              <a:rPr lang="en-US" sz="3700" dirty="0">
                <a:solidFill>
                  <a:srgbClr val="953735"/>
                </a:solidFill>
                <a:latin typeface="Roboto Condensed"/>
              </a:rPr>
              <a:t>, </a:t>
            </a:r>
            <a:r>
              <a:rPr lang="en-US" sz="3700" dirty="0" err="1">
                <a:solidFill>
                  <a:srgbClr val="953735"/>
                </a:solidFill>
                <a:latin typeface="Roboto Condensed"/>
              </a:rPr>
              <a:t>luôn</a:t>
            </a:r>
            <a:r>
              <a:rPr lang="en-US" sz="3700" dirty="0">
                <a:solidFill>
                  <a:srgbClr val="953735"/>
                </a:solidFill>
                <a:latin typeface="Roboto Condensed"/>
              </a:rPr>
              <a:t> </a:t>
            </a:r>
            <a:r>
              <a:rPr lang="en-US" sz="3700" dirty="0" err="1">
                <a:solidFill>
                  <a:srgbClr val="953735"/>
                </a:solidFill>
                <a:latin typeface="Roboto Condensed"/>
              </a:rPr>
              <a:t>tự</a:t>
            </a:r>
            <a:r>
              <a:rPr lang="en-US" sz="3700" dirty="0">
                <a:solidFill>
                  <a:srgbClr val="953735"/>
                </a:solidFill>
                <a:latin typeface="Roboto Condensed"/>
              </a:rPr>
              <a:t> </a:t>
            </a:r>
            <a:r>
              <a:rPr lang="en-US" sz="3700" dirty="0" err="1">
                <a:solidFill>
                  <a:srgbClr val="953735"/>
                </a:solidFill>
                <a:latin typeface="Roboto Condensed"/>
              </a:rPr>
              <a:t>hào</a:t>
            </a:r>
            <a:r>
              <a:rPr lang="en-US" sz="3700" dirty="0">
                <a:solidFill>
                  <a:srgbClr val="953735"/>
                </a:solidFill>
                <a:latin typeface="Roboto Condensed"/>
              </a:rPr>
              <a:t> </a:t>
            </a:r>
            <a:r>
              <a:rPr lang="en-US" sz="3700" dirty="0" err="1">
                <a:solidFill>
                  <a:srgbClr val="953735"/>
                </a:solidFill>
                <a:latin typeface="Roboto Condensed"/>
              </a:rPr>
              <a:t>về</a:t>
            </a:r>
            <a:r>
              <a:rPr lang="en-US" sz="3700" dirty="0">
                <a:solidFill>
                  <a:srgbClr val="953735"/>
                </a:solidFill>
                <a:latin typeface="Roboto Condensed"/>
              </a:rPr>
              <a:t> </a:t>
            </a:r>
            <a:r>
              <a:rPr lang="en-US" sz="3700" dirty="0" err="1">
                <a:solidFill>
                  <a:srgbClr val="953735"/>
                </a:solidFill>
                <a:latin typeface="Roboto Condensed"/>
              </a:rPr>
              <a:t>những</a:t>
            </a:r>
            <a:r>
              <a:rPr lang="en-US" sz="3700" dirty="0">
                <a:solidFill>
                  <a:srgbClr val="953735"/>
                </a:solidFill>
                <a:latin typeface="Roboto Condensed"/>
              </a:rPr>
              <a:t> </a:t>
            </a:r>
            <a:r>
              <a:rPr lang="en-US" sz="3700" dirty="0" err="1">
                <a:solidFill>
                  <a:srgbClr val="953735"/>
                </a:solidFill>
                <a:latin typeface="Roboto Condensed"/>
              </a:rPr>
              <a:t>trang</a:t>
            </a:r>
            <a:r>
              <a:rPr lang="en-US" sz="3700" dirty="0">
                <a:solidFill>
                  <a:srgbClr val="953735"/>
                </a:solidFill>
                <a:latin typeface="Roboto Condensed"/>
              </a:rPr>
              <a:t> </a:t>
            </a:r>
            <a:r>
              <a:rPr lang="en-US" sz="3700" dirty="0" err="1">
                <a:solidFill>
                  <a:srgbClr val="953735"/>
                </a:solidFill>
                <a:latin typeface="Roboto Condensed"/>
              </a:rPr>
              <a:t>lịch</a:t>
            </a:r>
            <a:r>
              <a:rPr lang="en-US" sz="3700" dirty="0">
                <a:solidFill>
                  <a:srgbClr val="953735"/>
                </a:solidFill>
                <a:latin typeface="Roboto Condensed"/>
              </a:rPr>
              <a:t> </a:t>
            </a:r>
            <a:r>
              <a:rPr lang="en-US" sz="3700" dirty="0" err="1">
                <a:solidFill>
                  <a:srgbClr val="953735"/>
                </a:solidFill>
                <a:latin typeface="Roboto Condensed"/>
              </a:rPr>
              <a:t>sử</a:t>
            </a:r>
            <a:r>
              <a:rPr lang="en-US" sz="3700" dirty="0">
                <a:solidFill>
                  <a:srgbClr val="953735"/>
                </a:solidFill>
                <a:latin typeface="Roboto Condensed"/>
              </a:rPr>
              <a:t> </a:t>
            </a:r>
            <a:r>
              <a:rPr lang="en-US" sz="3700" dirty="0" err="1">
                <a:solidFill>
                  <a:srgbClr val="953735"/>
                </a:solidFill>
                <a:latin typeface="Roboto Condensed"/>
              </a:rPr>
              <a:t>vẻ</a:t>
            </a:r>
            <a:r>
              <a:rPr lang="en-US" sz="3700" dirty="0">
                <a:solidFill>
                  <a:srgbClr val="953735"/>
                </a:solidFill>
                <a:latin typeface="Roboto Condensed"/>
              </a:rPr>
              <a:t> vang </a:t>
            </a:r>
            <a:r>
              <a:rPr lang="en-US" sz="3700" dirty="0" err="1">
                <a:solidFill>
                  <a:srgbClr val="953735"/>
                </a:solidFill>
                <a:latin typeface="Roboto Condensed"/>
              </a:rPr>
              <a:t>của</a:t>
            </a:r>
            <a:r>
              <a:rPr lang="en-US" sz="3700" dirty="0">
                <a:solidFill>
                  <a:srgbClr val="953735"/>
                </a:solidFill>
                <a:latin typeface="Roboto Condensed"/>
              </a:rPr>
              <a:t> </a:t>
            </a:r>
            <a:r>
              <a:rPr lang="en-US" sz="3700" dirty="0" err="1">
                <a:solidFill>
                  <a:srgbClr val="953735"/>
                </a:solidFill>
                <a:latin typeface="Roboto Condensed"/>
              </a:rPr>
              <a:t>dân</a:t>
            </a:r>
            <a:r>
              <a:rPr lang="en-US" sz="3700" dirty="0">
                <a:solidFill>
                  <a:srgbClr val="953735"/>
                </a:solidFill>
                <a:latin typeface="Roboto Condensed"/>
              </a:rPr>
              <a:t> </a:t>
            </a:r>
            <a:r>
              <a:rPr lang="en-US" sz="3700" dirty="0" err="1">
                <a:solidFill>
                  <a:srgbClr val="953735"/>
                </a:solidFill>
                <a:latin typeface="Roboto Condensed"/>
              </a:rPr>
              <a:t>tộc</a:t>
            </a:r>
            <a:endParaRPr lang="en-US" sz="3700" dirty="0">
              <a:solidFill>
                <a:srgbClr val="953735"/>
              </a:solidFill>
              <a:latin typeface="Roboto Condensed"/>
            </a:endParaRPr>
          </a:p>
        </p:txBody>
      </p:sp>
      <p:grpSp>
        <p:nvGrpSpPr>
          <p:cNvPr id="10" name="Group 10"/>
          <p:cNvGrpSpPr/>
          <p:nvPr/>
        </p:nvGrpSpPr>
        <p:grpSpPr>
          <a:xfrm>
            <a:off x="7989795" y="3696734"/>
            <a:ext cx="9472076" cy="6293860"/>
            <a:chOff x="0" y="0"/>
            <a:chExt cx="2494703" cy="1657642"/>
          </a:xfrm>
        </p:grpSpPr>
        <p:sp>
          <p:nvSpPr>
            <p:cNvPr id="11" name="Freeform 11"/>
            <p:cNvSpPr/>
            <p:nvPr/>
          </p:nvSpPr>
          <p:spPr>
            <a:xfrm>
              <a:off x="0" y="0"/>
              <a:ext cx="2494703" cy="1657642"/>
            </a:xfrm>
            <a:custGeom>
              <a:avLst/>
              <a:gdLst/>
              <a:ahLst/>
              <a:cxnLst/>
              <a:rect l="l" t="t" r="r" b="b"/>
              <a:pathLst>
                <a:path w="2494703" h="1657642">
                  <a:moveTo>
                    <a:pt x="41684" y="0"/>
                  </a:moveTo>
                  <a:lnTo>
                    <a:pt x="2453019" y="0"/>
                  </a:lnTo>
                  <a:cubicBezTo>
                    <a:pt x="2476040" y="0"/>
                    <a:pt x="2494703" y="18663"/>
                    <a:pt x="2494703" y="41684"/>
                  </a:cubicBezTo>
                  <a:lnTo>
                    <a:pt x="2494703" y="1615958"/>
                  </a:lnTo>
                  <a:cubicBezTo>
                    <a:pt x="2494703" y="1627013"/>
                    <a:pt x="2490311" y="1637616"/>
                    <a:pt x="2482494" y="1645433"/>
                  </a:cubicBezTo>
                  <a:cubicBezTo>
                    <a:pt x="2474677" y="1653250"/>
                    <a:pt x="2464074" y="1657642"/>
                    <a:pt x="2453019" y="1657642"/>
                  </a:cubicBezTo>
                  <a:lnTo>
                    <a:pt x="41684" y="1657642"/>
                  </a:lnTo>
                  <a:cubicBezTo>
                    <a:pt x="30629" y="1657642"/>
                    <a:pt x="20026" y="1653250"/>
                    <a:pt x="12209" y="1645433"/>
                  </a:cubicBezTo>
                  <a:cubicBezTo>
                    <a:pt x="4392" y="1637616"/>
                    <a:pt x="0" y="1627013"/>
                    <a:pt x="0" y="1615958"/>
                  </a:cubicBezTo>
                  <a:lnTo>
                    <a:pt x="0" y="41684"/>
                  </a:lnTo>
                  <a:cubicBezTo>
                    <a:pt x="0" y="30629"/>
                    <a:pt x="4392" y="20026"/>
                    <a:pt x="12209" y="12209"/>
                  </a:cubicBezTo>
                  <a:cubicBezTo>
                    <a:pt x="20026" y="4392"/>
                    <a:pt x="30629" y="0"/>
                    <a:pt x="41684" y="0"/>
                  </a:cubicBezTo>
                  <a:close/>
                </a:path>
              </a:pathLst>
            </a:custGeom>
            <a:solidFill>
              <a:srgbClr val="FAF9F0">
                <a:alpha val="46667"/>
              </a:srgbClr>
            </a:solidFill>
            <a:ln w="28575">
              <a:solidFill>
                <a:srgbClr val="E53828">
                  <a:alpha val="46667"/>
                </a:srgbClr>
              </a:solidFill>
            </a:ln>
          </p:spPr>
          <p:txBody>
            <a:bodyPr/>
            <a:lstStyle/>
            <a:p>
              <a:endParaRPr lang="en-US"/>
            </a:p>
          </p:txBody>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353872" y="3753884"/>
            <a:ext cx="8890356" cy="7202148"/>
          </a:xfrm>
          <a:prstGeom prst="rect">
            <a:avLst/>
          </a:prstGeom>
        </p:spPr>
        <p:txBody>
          <a:bodyPr lIns="0" tIns="0" rIns="0" bIns="0" rtlCol="0" anchor="t">
            <a:spAutoFit/>
          </a:bodyPr>
          <a:lstStyle/>
          <a:p>
            <a:pPr algn="ctr">
              <a:lnSpc>
                <a:spcPts val="5181"/>
              </a:lnSpc>
            </a:pPr>
            <a:r>
              <a:rPr lang="en-US" sz="3700" dirty="0" err="1">
                <a:solidFill>
                  <a:srgbClr val="953735"/>
                </a:solidFill>
                <a:latin typeface="Roboto Condensed Bold"/>
              </a:rPr>
              <a:t>Hành</a:t>
            </a:r>
            <a:r>
              <a:rPr lang="en-US" sz="3700" dirty="0">
                <a:solidFill>
                  <a:srgbClr val="953735"/>
                </a:solidFill>
                <a:latin typeface="Roboto Condensed Bold"/>
              </a:rPr>
              <a:t> </a:t>
            </a:r>
            <a:r>
              <a:rPr lang="en-US" sz="3700" dirty="0" err="1">
                <a:solidFill>
                  <a:srgbClr val="953735"/>
                </a:solidFill>
                <a:latin typeface="Roboto Condensed Bold"/>
              </a:rPr>
              <a:t>động</a:t>
            </a:r>
            <a:r>
              <a:rPr lang="en-US" sz="3700" dirty="0">
                <a:solidFill>
                  <a:srgbClr val="953735"/>
                </a:solidFill>
                <a:latin typeface="Roboto Condensed Bold"/>
              </a:rPr>
              <a:t>:</a:t>
            </a:r>
            <a:r>
              <a:rPr lang="en-US" sz="3700" dirty="0">
                <a:solidFill>
                  <a:srgbClr val="953735"/>
                </a:solidFill>
                <a:latin typeface="Roboto Condensed"/>
              </a:rPr>
              <a:t> </a:t>
            </a:r>
          </a:p>
          <a:p>
            <a:pPr marL="799019" lvl="1" indent="-399509" algn="just">
              <a:lnSpc>
                <a:spcPts val="5181"/>
              </a:lnSpc>
              <a:buFont typeface="Arial"/>
              <a:buChar char="•"/>
            </a:pPr>
            <a:r>
              <a:rPr lang="en-US" sz="3700" dirty="0">
                <a:solidFill>
                  <a:srgbClr val="953735"/>
                </a:solidFill>
                <a:latin typeface="Roboto Condensed"/>
              </a:rPr>
              <a:t>Ra </a:t>
            </a:r>
            <a:r>
              <a:rPr lang="en-US" sz="3700" dirty="0" err="1">
                <a:solidFill>
                  <a:srgbClr val="953735"/>
                </a:solidFill>
                <a:latin typeface="Roboto Condensed"/>
              </a:rPr>
              <a:t>sức</a:t>
            </a:r>
            <a:r>
              <a:rPr lang="en-US" sz="3700" dirty="0">
                <a:solidFill>
                  <a:srgbClr val="953735"/>
                </a:solidFill>
                <a:latin typeface="Roboto Condensed"/>
              </a:rPr>
              <a:t> </a:t>
            </a:r>
            <a:r>
              <a:rPr lang="en-US" sz="3700" dirty="0" err="1">
                <a:solidFill>
                  <a:srgbClr val="953735"/>
                </a:solidFill>
                <a:latin typeface="Roboto Condensed"/>
              </a:rPr>
              <a:t>giải</a:t>
            </a:r>
            <a:r>
              <a:rPr lang="en-US" sz="3700" dirty="0">
                <a:solidFill>
                  <a:srgbClr val="953735"/>
                </a:solidFill>
                <a:latin typeface="Roboto Condensed"/>
              </a:rPr>
              <a:t> </a:t>
            </a:r>
            <a:r>
              <a:rPr lang="en-US" sz="3700" dirty="0" err="1">
                <a:solidFill>
                  <a:srgbClr val="953735"/>
                </a:solidFill>
                <a:latin typeface="Roboto Condensed"/>
              </a:rPr>
              <a:t>thích</a:t>
            </a:r>
            <a:r>
              <a:rPr lang="en-US" sz="3700" dirty="0">
                <a:solidFill>
                  <a:srgbClr val="953735"/>
                </a:solidFill>
                <a:latin typeface="Roboto Condensed"/>
              </a:rPr>
              <a:t>, </a:t>
            </a:r>
            <a:r>
              <a:rPr lang="en-US" sz="3700" dirty="0" err="1">
                <a:solidFill>
                  <a:srgbClr val="953735"/>
                </a:solidFill>
                <a:latin typeface="Roboto Condensed"/>
              </a:rPr>
              <a:t>tuyên</a:t>
            </a:r>
            <a:r>
              <a:rPr lang="en-US" sz="3700" dirty="0">
                <a:solidFill>
                  <a:srgbClr val="953735"/>
                </a:solidFill>
                <a:latin typeface="Roboto Condensed"/>
              </a:rPr>
              <a:t> </a:t>
            </a:r>
            <a:r>
              <a:rPr lang="en-US" sz="3700" dirty="0" err="1">
                <a:solidFill>
                  <a:srgbClr val="953735"/>
                </a:solidFill>
                <a:latin typeface="Roboto Condensed"/>
              </a:rPr>
              <a:t>truyền</a:t>
            </a:r>
            <a:r>
              <a:rPr lang="en-US" sz="3700" dirty="0">
                <a:solidFill>
                  <a:srgbClr val="953735"/>
                </a:solidFill>
                <a:latin typeface="Roboto Condensed"/>
              </a:rPr>
              <a:t> </a:t>
            </a:r>
            <a:r>
              <a:rPr lang="en-US" sz="3700" dirty="0" err="1">
                <a:solidFill>
                  <a:srgbClr val="953735"/>
                </a:solidFill>
                <a:latin typeface="Roboto Condensed"/>
              </a:rPr>
              <a:t>về</a:t>
            </a:r>
            <a:r>
              <a:rPr lang="en-US" sz="3700" dirty="0">
                <a:solidFill>
                  <a:srgbClr val="953735"/>
                </a:solidFill>
                <a:latin typeface="Roboto Condensed"/>
              </a:rPr>
              <a:t> </a:t>
            </a:r>
            <a:r>
              <a:rPr lang="en-US" sz="3700" dirty="0" err="1">
                <a:solidFill>
                  <a:srgbClr val="953735"/>
                </a:solidFill>
                <a:latin typeface="Roboto Condensed"/>
              </a:rPr>
              <a:t>truyền</a:t>
            </a:r>
            <a:r>
              <a:rPr lang="en-US" sz="3700" dirty="0">
                <a:solidFill>
                  <a:srgbClr val="953735"/>
                </a:solidFill>
                <a:latin typeface="Roboto Condensed"/>
              </a:rPr>
              <a:t> </a:t>
            </a:r>
            <a:r>
              <a:rPr lang="en-US" sz="3700" dirty="0" err="1">
                <a:solidFill>
                  <a:srgbClr val="953735"/>
                </a:solidFill>
                <a:latin typeface="Roboto Condensed"/>
              </a:rPr>
              <a:t>thống</a:t>
            </a:r>
            <a:r>
              <a:rPr lang="en-US" sz="3700" dirty="0">
                <a:solidFill>
                  <a:srgbClr val="953735"/>
                </a:solidFill>
                <a:latin typeface="Roboto Condensed"/>
              </a:rPr>
              <a:t> </a:t>
            </a:r>
            <a:r>
              <a:rPr lang="en-US" sz="3700" dirty="0" err="1">
                <a:solidFill>
                  <a:srgbClr val="953735"/>
                </a:solidFill>
                <a:latin typeface="Roboto Condensed"/>
              </a:rPr>
              <a:t>yêu</a:t>
            </a:r>
            <a:r>
              <a:rPr lang="en-US" sz="3700" dirty="0">
                <a:solidFill>
                  <a:srgbClr val="953735"/>
                </a:solidFill>
                <a:latin typeface="Roboto Condensed"/>
              </a:rPr>
              <a:t> </a:t>
            </a:r>
            <a:r>
              <a:rPr lang="en-US" sz="3700" dirty="0" err="1">
                <a:solidFill>
                  <a:srgbClr val="953735"/>
                </a:solidFill>
                <a:latin typeface="Roboto Condensed"/>
              </a:rPr>
              <a:t>nước</a:t>
            </a:r>
            <a:r>
              <a:rPr lang="en-US" sz="3700" dirty="0">
                <a:solidFill>
                  <a:srgbClr val="953735"/>
                </a:solidFill>
                <a:latin typeface="Roboto Condensed"/>
              </a:rPr>
              <a:t> </a:t>
            </a:r>
            <a:r>
              <a:rPr lang="en-US" sz="3700" dirty="0" err="1">
                <a:solidFill>
                  <a:srgbClr val="953735"/>
                </a:solidFill>
                <a:latin typeface="Roboto Condensed"/>
              </a:rPr>
              <a:t>vẻ</a:t>
            </a:r>
            <a:r>
              <a:rPr lang="en-US" sz="3700" dirty="0">
                <a:solidFill>
                  <a:srgbClr val="953735"/>
                </a:solidFill>
                <a:latin typeface="Roboto Condensed"/>
              </a:rPr>
              <a:t> vang.</a:t>
            </a:r>
          </a:p>
          <a:p>
            <a:pPr marL="799019" lvl="1" indent="-399509" algn="just">
              <a:lnSpc>
                <a:spcPts val="5181"/>
              </a:lnSpc>
              <a:buFont typeface="Arial"/>
              <a:buChar char="•"/>
            </a:pPr>
            <a:r>
              <a:rPr lang="en-US" sz="3700" dirty="0" err="1">
                <a:solidFill>
                  <a:srgbClr val="953735"/>
                </a:solidFill>
                <a:latin typeface="Roboto Condensed"/>
              </a:rPr>
              <a:t>Kế</a:t>
            </a:r>
            <a:r>
              <a:rPr lang="en-US" sz="3700" dirty="0">
                <a:solidFill>
                  <a:srgbClr val="953735"/>
                </a:solidFill>
                <a:latin typeface="Roboto Condensed"/>
              </a:rPr>
              <a:t> </a:t>
            </a:r>
            <a:r>
              <a:rPr lang="en-US" sz="3700" dirty="0" err="1">
                <a:solidFill>
                  <a:srgbClr val="953735"/>
                </a:solidFill>
                <a:latin typeface="Roboto Condensed"/>
              </a:rPr>
              <a:t>thừa</a:t>
            </a:r>
            <a:r>
              <a:rPr lang="en-US" sz="3700" dirty="0">
                <a:solidFill>
                  <a:srgbClr val="953735"/>
                </a:solidFill>
                <a:latin typeface="Roboto Condensed"/>
              </a:rPr>
              <a:t> </a:t>
            </a:r>
            <a:r>
              <a:rPr lang="en-US" sz="3700" dirty="0" err="1">
                <a:solidFill>
                  <a:srgbClr val="953735"/>
                </a:solidFill>
                <a:latin typeface="Roboto Condensed"/>
              </a:rPr>
              <a:t>và</a:t>
            </a:r>
            <a:r>
              <a:rPr lang="en-US" sz="3700" dirty="0">
                <a:solidFill>
                  <a:srgbClr val="953735"/>
                </a:solidFill>
                <a:latin typeface="Roboto Condensed"/>
              </a:rPr>
              <a:t> </a:t>
            </a:r>
            <a:r>
              <a:rPr lang="en-US" sz="3700" dirty="0" err="1">
                <a:solidFill>
                  <a:srgbClr val="953735"/>
                </a:solidFill>
                <a:latin typeface="Roboto Condensed"/>
              </a:rPr>
              <a:t>phát</a:t>
            </a:r>
            <a:r>
              <a:rPr lang="en-US" sz="3700" dirty="0">
                <a:solidFill>
                  <a:srgbClr val="953735"/>
                </a:solidFill>
                <a:latin typeface="Roboto Condensed"/>
              </a:rPr>
              <a:t> </a:t>
            </a:r>
            <a:r>
              <a:rPr lang="en-US" sz="3700" dirty="0" err="1">
                <a:solidFill>
                  <a:srgbClr val="953735"/>
                </a:solidFill>
                <a:latin typeface="Roboto Condensed"/>
              </a:rPr>
              <a:t>huy</a:t>
            </a:r>
            <a:r>
              <a:rPr lang="en-US" sz="3700" dirty="0">
                <a:solidFill>
                  <a:srgbClr val="953735"/>
                </a:solidFill>
                <a:latin typeface="Roboto Condensed"/>
              </a:rPr>
              <a:t> </a:t>
            </a:r>
            <a:r>
              <a:rPr lang="en-US" sz="3700" dirty="0" err="1">
                <a:solidFill>
                  <a:srgbClr val="953735"/>
                </a:solidFill>
                <a:latin typeface="Roboto Condensed"/>
              </a:rPr>
              <a:t>tinh</a:t>
            </a:r>
            <a:r>
              <a:rPr lang="en-US" sz="3700" dirty="0">
                <a:solidFill>
                  <a:srgbClr val="953735"/>
                </a:solidFill>
                <a:latin typeface="Roboto Condensed"/>
              </a:rPr>
              <a:t> </a:t>
            </a:r>
            <a:r>
              <a:rPr lang="en-US" sz="3700" dirty="0" err="1">
                <a:solidFill>
                  <a:srgbClr val="953735"/>
                </a:solidFill>
                <a:latin typeface="Roboto Condensed"/>
              </a:rPr>
              <a:t>thần</a:t>
            </a:r>
            <a:r>
              <a:rPr lang="en-US" sz="3700" dirty="0">
                <a:solidFill>
                  <a:srgbClr val="953735"/>
                </a:solidFill>
                <a:latin typeface="Roboto Condensed"/>
              </a:rPr>
              <a:t> </a:t>
            </a:r>
            <a:r>
              <a:rPr lang="en-US" sz="3700" dirty="0" err="1">
                <a:solidFill>
                  <a:srgbClr val="953735"/>
                </a:solidFill>
                <a:latin typeface="Roboto Condensed"/>
              </a:rPr>
              <a:t>yêu</a:t>
            </a:r>
            <a:r>
              <a:rPr lang="en-US" sz="3700" dirty="0">
                <a:solidFill>
                  <a:srgbClr val="953735"/>
                </a:solidFill>
                <a:latin typeface="Roboto Condensed"/>
              </a:rPr>
              <a:t> </a:t>
            </a:r>
            <a:r>
              <a:rPr lang="en-US" sz="3700" dirty="0" err="1">
                <a:solidFill>
                  <a:srgbClr val="953735"/>
                </a:solidFill>
                <a:latin typeface="Roboto Condensed"/>
              </a:rPr>
              <a:t>nước</a:t>
            </a:r>
            <a:r>
              <a:rPr lang="en-US" sz="3700" dirty="0">
                <a:solidFill>
                  <a:srgbClr val="953735"/>
                </a:solidFill>
                <a:latin typeface="Roboto Condensed"/>
              </a:rPr>
              <a:t>.</a:t>
            </a:r>
          </a:p>
          <a:p>
            <a:pPr marL="799019" lvl="1" indent="-399509" algn="just">
              <a:lnSpc>
                <a:spcPts val="5181"/>
              </a:lnSpc>
              <a:buFont typeface="Arial"/>
              <a:buChar char="•"/>
            </a:pPr>
            <a:r>
              <a:rPr lang="en-US" sz="3700" dirty="0" err="1">
                <a:solidFill>
                  <a:srgbClr val="953735"/>
                </a:solidFill>
                <a:latin typeface="Roboto Condensed"/>
              </a:rPr>
              <a:t>Mọi</a:t>
            </a:r>
            <a:r>
              <a:rPr lang="en-US" sz="3700" dirty="0">
                <a:solidFill>
                  <a:srgbClr val="953735"/>
                </a:solidFill>
                <a:latin typeface="Roboto Condensed"/>
              </a:rPr>
              <a:t> </a:t>
            </a:r>
            <a:r>
              <a:rPr lang="en-US" sz="3700" dirty="0" err="1">
                <a:solidFill>
                  <a:srgbClr val="953735"/>
                </a:solidFill>
                <a:latin typeface="Roboto Condensed"/>
              </a:rPr>
              <a:t>thế</a:t>
            </a:r>
            <a:r>
              <a:rPr lang="en-US" sz="3700" dirty="0">
                <a:solidFill>
                  <a:srgbClr val="953735"/>
                </a:solidFill>
                <a:latin typeface="Roboto Condensed"/>
              </a:rPr>
              <a:t> </a:t>
            </a:r>
            <a:r>
              <a:rPr lang="en-US" sz="3700" dirty="0" err="1">
                <a:solidFill>
                  <a:srgbClr val="953735"/>
                </a:solidFill>
                <a:latin typeface="Roboto Condensed"/>
              </a:rPr>
              <a:t>hệ</a:t>
            </a:r>
            <a:r>
              <a:rPr lang="en-US" sz="3700" dirty="0">
                <a:solidFill>
                  <a:srgbClr val="953735"/>
                </a:solidFill>
                <a:latin typeface="Roboto Condensed"/>
              </a:rPr>
              <a:t> </a:t>
            </a:r>
            <a:r>
              <a:rPr lang="en-US" sz="3700" dirty="0" err="1">
                <a:solidFill>
                  <a:srgbClr val="953735"/>
                </a:solidFill>
                <a:latin typeface="Roboto Condensed"/>
              </a:rPr>
              <a:t>đề</a:t>
            </a:r>
            <a:r>
              <a:rPr lang="en-US" sz="3700" dirty="0">
                <a:solidFill>
                  <a:srgbClr val="953735"/>
                </a:solidFill>
                <a:latin typeface="Roboto Condensed"/>
              </a:rPr>
              <a:t> </a:t>
            </a:r>
            <a:r>
              <a:rPr lang="en-US" sz="3700" dirty="0" err="1">
                <a:solidFill>
                  <a:srgbClr val="953735"/>
                </a:solidFill>
                <a:latin typeface="Roboto Condensed"/>
              </a:rPr>
              <a:t>cố</a:t>
            </a:r>
            <a:r>
              <a:rPr lang="en-US" sz="3700" dirty="0">
                <a:solidFill>
                  <a:srgbClr val="953735"/>
                </a:solidFill>
                <a:latin typeface="Roboto Condensed"/>
              </a:rPr>
              <a:t> </a:t>
            </a:r>
            <a:r>
              <a:rPr lang="en-US" sz="3700" dirty="0" err="1">
                <a:solidFill>
                  <a:srgbClr val="953735"/>
                </a:solidFill>
                <a:latin typeface="Roboto Condensed"/>
              </a:rPr>
              <a:t>gắng</a:t>
            </a:r>
            <a:r>
              <a:rPr lang="en-US" sz="3700" dirty="0">
                <a:solidFill>
                  <a:srgbClr val="953735"/>
                </a:solidFill>
                <a:latin typeface="Roboto Condensed"/>
              </a:rPr>
              <a:t> </a:t>
            </a:r>
            <a:r>
              <a:rPr lang="en-US" sz="3700" dirty="0" err="1">
                <a:solidFill>
                  <a:srgbClr val="953735"/>
                </a:solidFill>
                <a:latin typeface="Roboto Condensed"/>
              </a:rPr>
              <a:t>rèn</a:t>
            </a:r>
            <a:r>
              <a:rPr lang="en-US" sz="3700" dirty="0">
                <a:solidFill>
                  <a:srgbClr val="953735"/>
                </a:solidFill>
                <a:latin typeface="Roboto Condensed"/>
              </a:rPr>
              <a:t> </a:t>
            </a:r>
            <a:r>
              <a:rPr lang="en-US" sz="3700" dirty="0" err="1">
                <a:solidFill>
                  <a:srgbClr val="953735"/>
                </a:solidFill>
                <a:latin typeface="Roboto Condensed"/>
              </a:rPr>
              <a:t>luyện</a:t>
            </a:r>
            <a:r>
              <a:rPr lang="en-US" sz="3700" dirty="0">
                <a:solidFill>
                  <a:srgbClr val="953735"/>
                </a:solidFill>
                <a:latin typeface="Roboto Condensed"/>
              </a:rPr>
              <a:t>, </a:t>
            </a:r>
            <a:r>
              <a:rPr lang="en-US" sz="3700" dirty="0" err="1">
                <a:solidFill>
                  <a:srgbClr val="953735"/>
                </a:solidFill>
                <a:latin typeface="Roboto Condensed"/>
              </a:rPr>
              <a:t>bồi</a:t>
            </a:r>
            <a:r>
              <a:rPr lang="en-US" sz="3700" dirty="0">
                <a:solidFill>
                  <a:srgbClr val="953735"/>
                </a:solidFill>
                <a:latin typeface="Roboto Condensed"/>
              </a:rPr>
              <a:t> </a:t>
            </a:r>
            <a:r>
              <a:rPr lang="en-US" sz="3700" dirty="0" err="1">
                <a:solidFill>
                  <a:srgbClr val="953735"/>
                </a:solidFill>
                <a:latin typeface="Roboto Condensed"/>
              </a:rPr>
              <a:t>dưỡng</a:t>
            </a:r>
            <a:r>
              <a:rPr lang="en-US" sz="3700" dirty="0">
                <a:solidFill>
                  <a:srgbClr val="953735"/>
                </a:solidFill>
                <a:latin typeface="Roboto Condensed"/>
              </a:rPr>
              <a:t> </a:t>
            </a:r>
            <a:r>
              <a:rPr lang="en-US" sz="3700" dirty="0" err="1">
                <a:solidFill>
                  <a:srgbClr val="953735"/>
                </a:solidFill>
                <a:latin typeface="Roboto Condensed"/>
              </a:rPr>
              <a:t>để</a:t>
            </a:r>
            <a:r>
              <a:rPr lang="en-US" sz="3700" dirty="0">
                <a:solidFill>
                  <a:srgbClr val="953735"/>
                </a:solidFill>
                <a:latin typeface="Roboto Condensed"/>
              </a:rPr>
              <a:t> </a:t>
            </a:r>
            <a:r>
              <a:rPr lang="en-US" sz="3700" dirty="0" err="1">
                <a:solidFill>
                  <a:srgbClr val="953735"/>
                </a:solidFill>
                <a:latin typeface="Roboto Condensed"/>
              </a:rPr>
              <a:t>trở</a:t>
            </a:r>
            <a:r>
              <a:rPr lang="en-US" sz="3700" dirty="0">
                <a:solidFill>
                  <a:srgbClr val="953735"/>
                </a:solidFill>
                <a:latin typeface="Roboto Condensed"/>
              </a:rPr>
              <a:t> </a:t>
            </a:r>
            <a:r>
              <a:rPr lang="en-US" sz="3700" dirty="0" err="1">
                <a:solidFill>
                  <a:srgbClr val="953735"/>
                </a:solidFill>
                <a:latin typeface="Roboto Condensed"/>
              </a:rPr>
              <a:t>thành</a:t>
            </a:r>
            <a:r>
              <a:rPr lang="en-US" sz="3700" dirty="0">
                <a:solidFill>
                  <a:srgbClr val="953735"/>
                </a:solidFill>
                <a:latin typeface="Roboto Condensed"/>
              </a:rPr>
              <a:t> </a:t>
            </a:r>
            <a:r>
              <a:rPr lang="en-US" sz="3700" dirty="0" err="1">
                <a:solidFill>
                  <a:srgbClr val="953735"/>
                </a:solidFill>
                <a:latin typeface="Roboto Condensed"/>
              </a:rPr>
              <a:t>người</a:t>
            </a:r>
            <a:r>
              <a:rPr lang="en-US" sz="3700" dirty="0">
                <a:solidFill>
                  <a:srgbClr val="953735"/>
                </a:solidFill>
                <a:latin typeface="Roboto Condensed"/>
              </a:rPr>
              <a:t> </a:t>
            </a:r>
            <a:r>
              <a:rPr lang="en-US" sz="3700" dirty="0" err="1">
                <a:solidFill>
                  <a:srgbClr val="953735"/>
                </a:solidFill>
                <a:latin typeface="Roboto Condensed"/>
              </a:rPr>
              <a:t>có</a:t>
            </a:r>
            <a:r>
              <a:rPr lang="en-US" sz="3700" dirty="0">
                <a:solidFill>
                  <a:srgbClr val="953735"/>
                </a:solidFill>
                <a:latin typeface="Roboto Condensed"/>
              </a:rPr>
              <a:t> </a:t>
            </a:r>
            <a:r>
              <a:rPr lang="en-US" sz="3700" dirty="0" err="1">
                <a:solidFill>
                  <a:srgbClr val="953735"/>
                </a:solidFill>
                <a:latin typeface="Roboto Condensed"/>
              </a:rPr>
              <a:t>ích</a:t>
            </a:r>
            <a:r>
              <a:rPr lang="en-US" sz="3700" dirty="0">
                <a:solidFill>
                  <a:srgbClr val="953735"/>
                </a:solidFill>
                <a:latin typeface="Roboto Condensed"/>
              </a:rPr>
              <a:t> </a:t>
            </a:r>
            <a:r>
              <a:rPr lang="en-US" sz="3700" dirty="0" err="1">
                <a:solidFill>
                  <a:srgbClr val="953735"/>
                </a:solidFill>
                <a:latin typeface="Roboto Condensed"/>
              </a:rPr>
              <a:t>cho</a:t>
            </a:r>
            <a:r>
              <a:rPr lang="en-US" sz="3700" dirty="0">
                <a:solidFill>
                  <a:srgbClr val="953735"/>
                </a:solidFill>
                <a:latin typeface="Roboto Condensed"/>
              </a:rPr>
              <a:t> </a:t>
            </a:r>
            <a:r>
              <a:rPr lang="en-US" sz="3700" dirty="0" err="1">
                <a:solidFill>
                  <a:srgbClr val="953735"/>
                </a:solidFill>
                <a:latin typeface="Roboto Condensed"/>
              </a:rPr>
              <a:t>đất</a:t>
            </a:r>
            <a:r>
              <a:rPr lang="en-US" sz="3700" dirty="0">
                <a:solidFill>
                  <a:srgbClr val="953735"/>
                </a:solidFill>
                <a:latin typeface="Roboto Condensed"/>
              </a:rPr>
              <a:t> </a:t>
            </a:r>
            <a:r>
              <a:rPr lang="en-US" sz="3700" dirty="0" err="1">
                <a:solidFill>
                  <a:srgbClr val="953735"/>
                </a:solidFill>
                <a:latin typeface="Roboto Condensed"/>
              </a:rPr>
              <a:t>nước</a:t>
            </a:r>
            <a:endParaRPr lang="en-US" sz="3700" dirty="0">
              <a:solidFill>
                <a:srgbClr val="953735"/>
              </a:solidFill>
              <a:latin typeface="Roboto Condensed"/>
            </a:endParaRPr>
          </a:p>
          <a:p>
            <a:pPr marL="799019" lvl="1" indent="-399509" algn="just">
              <a:lnSpc>
                <a:spcPts val="5181"/>
              </a:lnSpc>
              <a:buFont typeface="Arial"/>
              <a:buChar char="•"/>
            </a:pPr>
            <a:r>
              <a:rPr lang="en-US" sz="3700" dirty="0" err="1">
                <a:solidFill>
                  <a:srgbClr val="953735"/>
                </a:solidFill>
                <a:latin typeface="Roboto Condensed"/>
              </a:rPr>
              <a:t>Mỗi</a:t>
            </a:r>
            <a:r>
              <a:rPr lang="en-US" sz="3700" dirty="0">
                <a:solidFill>
                  <a:srgbClr val="953735"/>
                </a:solidFill>
                <a:latin typeface="Roboto Condensed"/>
              </a:rPr>
              <a:t> </a:t>
            </a:r>
            <a:r>
              <a:rPr lang="en-US" sz="3700" dirty="0" err="1">
                <a:solidFill>
                  <a:srgbClr val="953735"/>
                </a:solidFill>
                <a:latin typeface="Roboto Condensed"/>
              </a:rPr>
              <a:t>người</a:t>
            </a:r>
            <a:r>
              <a:rPr lang="en-US" sz="3700" dirty="0">
                <a:solidFill>
                  <a:srgbClr val="953735"/>
                </a:solidFill>
                <a:latin typeface="Roboto Condensed"/>
              </a:rPr>
              <a:t> </a:t>
            </a:r>
            <a:r>
              <a:rPr lang="en-US" sz="3700" dirty="0" err="1">
                <a:solidFill>
                  <a:srgbClr val="953735"/>
                </a:solidFill>
                <a:latin typeface="Roboto Condensed"/>
              </a:rPr>
              <a:t>mỗi</a:t>
            </a:r>
            <a:r>
              <a:rPr lang="en-US" sz="3700" dirty="0">
                <a:solidFill>
                  <a:srgbClr val="953735"/>
                </a:solidFill>
                <a:latin typeface="Roboto Condensed"/>
              </a:rPr>
              <a:t> </a:t>
            </a:r>
            <a:r>
              <a:rPr lang="en-US" sz="3700" dirty="0" err="1">
                <a:solidFill>
                  <a:srgbClr val="953735"/>
                </a:solidFill>
                <a:latin typeface="Roboto Condensed"/>
              </a:rPr>
              <a:t>thế</a:t>
            </a:r>
            <a:r>
              <a:rPr lang="en-US" sz="3700" dirty="0">
                <a:solidFill>
                  <a:srgbClr val="953735"/>
                </a:solidFill>
                <a:latin typeface="Roboto Condensed"/>
              </a:rPr>
              <a:t> </a:t>
            </a:r>
            <a:r>
              <a:rPr lang="en-US" sz="3700" dirty="0" err="1">
                <a:solidFill>
                  <a:srgbClr val="953735"/>
                </a:solidFill>
                <a:latin typeface="Roboto Condensed"/>
              </a:rPr>
              <a:t>mạnh</a:t>
            </a:r>
            <a:r>
              <a:rPr lang="en-US" sz="3700" dirty="0">
                <a:solidFill>
                  <a:srgbClr val="953735"/>
                </a:solidFill>
                <a:latin typeface="Roboto Condensed"/>
              </a:rPr>
              <a:t>, </a:t>
            </a:r>
            <a:r>
              <a:rPr lang="en-US" sz="3700" dirty="0" err="1">
                <a:solidFill>
                  <a:srgbClr val="953735"/>
                </a:solidFill>
                <a:latin typeface="Roboto Condensed"/>
              </a:rPr>
              <a:t>mỗi</a:t>
            </a:r>
            <a:r>
              <a:rPr lang="en-US" sz="3700" dirty="0">
                <a:solidFill>
                  <a:srgbClr val="953735"/>
                </a:solidFill>
                <a:latin typeface="Roboto Condensed"/>
              </a:rPr>
              <a:t> </a:t>
            </a:r>
            <a:r>
              <a:rPr lang="en-US" sz="3700" dirty="0" err="1">
                <a:solidFill>
                  <a:srgbClr val="953735"/>
                </a:solidFill>
                <a:latin typeface="Roboto Condensed"/>
              </a:rPr>
              <a:t>lĩnh</a:t>
            </a:r>
            <a:r>
              <a:rPr lang="en-US" sz="3700" dirty="0">
                <a:solidFill>
                  <a:srgbClr val="953735"/>
                </a:solidFill>
                <a:latin typeface="Roboto Condensed"/>
              </a:rPr>
              <a:t> </a:t>
            </a:r>
            <a:r>
              <a:rPr lang="en-US" sz="3700" dirty="0" err="1">
                <a:solidFill>
                  <a:srgbClr val="953735"/>
                </a:solidFill>
                <a:latin typeface="Roboto Condensed"/>
              </a:rPr>
              <a:t>vực</a:t>
            </a:r>
            <a:r>
              <a:rPr lang="en-US" sz="3700" dirty="0">
                <a:solidFill>
                  <a:srgbClr val="953735"/>
                </a:solidFill>
                <a:latin typeface="Roboto Condensed"/>
              </a:rPr>
              <a:t>, </a:t>
            </a:r>
            <a:r>
              <a:rPr lang="en-US" sz="3700" dirty="0" err="1">
                <a:solidFill>
                  <a:srgbClr val="953735"/>
                </a:solidFill>
                <a:latin typeface="Roboto Condensed"/>
              </a:rPr>
              <a:t>mỗi</a:t>
            </a:r>
            <a:r>
              <a:rPr lang="en-US" sz="3700" dirty="0">
                <a:solidFill>
                  <a:srgbClr val="953735"/>
                </a:solidFill>
                <a:latin typeface="Roboto Condensed"/>
              </a:rPr>
              <a:t> </a:t>
            </a:r>
            <a:r>
              <a:rPr lang="en-US" sz="3700" dirty="0" err="1">
                <a:solidFill>
                  <a:srgbClr val="953735"/>
                </a:solidFill>
                <a:latin typeface="Roboto Condensed"/>
              </a:rPr>
              <a:t>nhiệm</a:t>
            </a:r>
            <a:r>
              <a:rPr lang="en-US" sz="3700" dirty="0">
                <a:solidFill>
                  <a:srgbClr val="953735"/>
                </a:solidFill>
                <a:latin typeface="Roboto Condensed"/>
              </a:rPr>
              <a:t> </a:t>
            </a:r>
            <a:r>
              <a:rPr lang="en-US" sz="3700" dirty="0" err="1">
                <a:solidFill>
                  <a:srgbClr val="953735"/>
                </a:solidFill>
                <a:latin typeface="Roboto Condensed"/>
              </a:rPr>
              <a:t>vụ</a:t>
            </a:r>
            <a:r>
              <a:rPr lang="en-US" sz="3700" dirty="0">
                <a:solidFill>
                  <a:srgbClr val="953735"/>
                </a:solidFill>
                <a:latin typeface="Roboto Condensed"/>
              </a:rPr>
              <a:t> </a:t>
            </a:r>
            <a:r>
              <a:rPr lang="en-US" sz="3700" dirty="0" err="1">
                <a:solidFill>
                  <a:srgbClr val="953735"/>
                </a:solidFill>
                <a:latin typeface="Roboto Condensed"/>
              </a:rPr>
              <a:t>khác</a:t>
            </a:r>
            <a:r>
              <a:rPr lang="en-US" sz="3700" dirty="0">
                <a:solidFill>
                  <a:srgbClr val="953735"/>
                </a:solidFill>
                <a:latin typeface="Roboto Condensed"/>
              </a:rPr>
              <a:t> </a:t>
            </a:r>
            <a:r>
              <a:rPr lang="en-US" sz="3700" dirty="0" err="1">
                <a:solidFill>
                  <a:srgbClr val="953735"/>
                </a:solidFill>
                <a:latin typeface="Roboto Condensed"/>
              </a:rPr>
              <a:t>nhau</a:t>
            </a:r>
            <a:r>
              <a:rPr lang="en-US" sz="3700" dirty="0">
                <a:solidFill>
                  <a:srgbClr val="953735"/>
                </a:solidFill>
                <a:latin typeface="Roboto Condensed"/>
              </a:rPr>
              <a:t>, </a:t>
            </a:r>
            <a:r>
              <a:rPr lang="en-US" sz="3700" dirty="0" err="1">
                <a:solidFill>
                  <a:srgbClr val="953735"/>
                </a:solidFill>
                <a:latin typeface="Roboto Condensed"/>
              </a:rPr>
              <a:t>hợp</a:t>
            </a:r>
            <a:r>
              <a:rPr lang="en-US" sz="3700" dirty="0">
                <a:solidFill>
                  <a:srgbClr val="953735"/>
                </a:solidFill>
                <a:latin typeface="Roboto Condensed"/>
              </a:rPr>
              <a:t> </a:t>
            </a:r>
            <a:r>
              <a:rPr lang="en-US" sz="3700" dirty="0" err="1">
                <a:solidFill>
                  <a:srgbClr val="953735"/>
                </a:solidFill>
                <a:latin typeface="Roboto Condensed"/>
              </a:rPr>
              <a:t>sức</a:t>
            </a:r>
            <a:r>
              <a:rPr lang="en-US" sz="3700" dirty="0">
                <a:solidFill>
                  <a:srgbClr val="953735"/>
                </a:solidFill>
                <a:latin typeface="Roboto Condensed"/>
              </a:rPr>
              <a:t> </a:t>
            </a:r>
            <a:r>
              <a:rPr lang="en-US" sz="3700" dirty="0" err="1">
                <a:solidFill>
                  <a:srgbClr val="953735"/>
                </a:solidFill>
                <a:latin typeface="Roboto Condensed"/>
              </a:rPr>
              <a:t>xây</a:t>
            </a:r>
            <a:r>
              <a:rPr lang="en-US" sz="3700" dirty="0">
                <a:solidFill>
                  <a:srgbClr val="953735"/>
                </a:solidFill>
                <a:latin typeface="Roboto Condensed"/>
              </a:rPr>
              <a:t> </a:t>
            </a:r>
            <a:r>
              <a:rPr lang="en-US" sz="3700" dirty="0" err="1">
                <a:solidFill>
                  <a:srgbClr val="953735"/>
                </a:solidFill>
                <a:latin typeface="Roboto Condensed"/>
              </a:rPr>
              <a:t>dựng</a:t>
            </a:r>
            <a:r>
              <a:rPr lang="en-US" sz="3700" dirty="0">
                <a:solidFill>
                  <a:srgbClr val="953735"/>
                </a:solidFill>
                <a:latin typeface="Roboto Condensed"/>
              </a:rPr>
              <a:t>, </a:t>
            </a:r>
            <a:r>
              <a:rPr lang="en-US" sz="3700" dirty="0" err="1">
                <a:solidFill>
                  <a:srgbClr val="953735"/>
                </a:solidFill>
                <a:latin typeface="Roboto Condensed"/>
              </a:rPr>
              <a:t>cống</a:t>
            </a:r>
            <a:r>
              <a:rPr lang="en-US" sz="3700" dirty="0">
                <a:solidFill>
                  <a:srgbClr val="953735"/>
                </a:solidFill>
                <a:latin typeface="Roboto Condensed"/>
              </a:rPr>
              <a:t> </a:t>
            </a:r>
            <a:r>
              <a:rPr lang="en-US" sz="3700" dirty="0" err="1">
                <a:solidFill>
                  <a:srgbClr val="953735"/>
                </a:solidFill>
                <a:latin typeface="Roboto Condensed"/>
              </a:rPr>
              <a:t>hiến</a:t>
            </a:r>
            <a:r>
              <a:rPr lang="en-US" sz="3700" dirty="0">
                <a:solidFill>
                  <a:srgbClr val="953735"/>
                </a:solidFill>
                <a:latin typeface="Roboto Condensed"/>
              </a:rPr>
              <a:t> </a:t>
            </a:r>
            <a:r>
              <a:rPr lang="en-US" sz="3700" dirty="0" err="1">
                <a:solidFill>
                  <a:srgbClr val="953735"/>
                </a:solidFill>
                <a:latin typeface="Roboto Condensed"/>
              </a:rPr>
              <a:t>cho</a:t>
            </a:r>
            <a:r>
              <a:rPr lang="en-US" sz="3700" dirty="0">
                <a:solidFill>
                  <a:srgbClr val="953735"/>
                </a:solidFill>
                <a:latin typeface="Roboto Condensed"/>
              </a:rPr>
              <a:t> </a:t>
            </a:r>
            <a:r>
              <a:rPr lang="en-US" sz="3700" dirty="0" err="1">
                <a:solidFill>
                  <a:srgbClr val="953735"/>
                </a:solidFill>
                <a:latin typeface="Roboto Condensed"/>
              </a:rPr>
              <a:t>đất</a:t>
            </a:r>
            <a:r>
              <a:rPr lang="en-US" sz="3700" dirty="0">
                <a:solidFill>
                  <a:srgbClr val="953735"/>
                </a:solidFill>
                <a:latin typeface="Roboto Condensed"/>
              </a:rPr>
              <a:t> </a:t>
            </a:r>
            <a:r>
              <a:rPr lang="en-US" sz="3700" dirty="0" err="1">
                <a:solidFill>
                  <a:srgbClr val="953735"/>
                </a:solidFill>
                <a:latin typeface="Roboto Condensed"/>
              </a:rPr>
              <a:t>nước</a:t>
            </a:r>
            <a:r>
              <a:rPr lang="en-US" sz="3700" dirty="0">
                <a:solidFill>
                  <a:srgbClr val="953735"/>
                </a:solidFill>
                <a:latin typeface="Roboto Condensed"/>
              </a:rPr>
              <a:t>.</a:t>
            </a:r>
          </a:p>
          <a:p>
            <a:pPr algn="ctr">
              <a:lnSpc>
                <a:spcPts val="5181"/>
              </a:lnSpc>
            </a:pPr>
            <a:endParaRPr lang="en-US" sz="3700" dirty="0">
              <a:solidFill>
                <a:srgbClr val="953735"/>
              </a:solidFill>
              <a:latin typeface="Roboto Condensed"/>
            </a:endParaRPr>
          </a:p>
          <a:p>
            <a:pPr algn="ctr">
              <a:lnSpc>
                <a:spcPts val="5181"/>
              </a:lnSpc>
            </a:pPr>
            <a:endParaRPr lang="en-US" sz="3700" dirty="0">
              <a:solidFill>
                <a:srgbClr val="953735"/>
              </a:solidFill>
              <a:latin typeface="Roboto Condensed"/>
            </a:endParaRPr>
          </a:p>
        </p:txBody>
      </p:sp>
      <p:sp>
        <p:nvSpPr>
          <p:cNvPr id="14" name="Freeform 14"/>
          <p:cNvSpPr/>
          <p:nvPr/>
        </p:nvSpPr>
        <p:spPr>
          <a:xfrm>
            <a:off x="1018861" y="6680304"/>
            <a:ext cx="803261" cy="750620"/>
          </a:xfrm>
          <a:custGeom>
            <a:avLst/>
            <a:gdLst/>
            <a:ahLst/>
            <a:cxnLst/>
            <a:rect l="l" t="t" r="r" b="b"/>
            <a:pathLst>
              <a:path w="803261" h="750620">
                <a:moveTo>
                  <a:pt x="0" y="0"/>
                </a:moveTo>
                <a:lnTo>
                  <a:pt x="803261" y="0"/>
                </a:lnTo>
                <a:lnTo>
                  <a:pt x="803261" y="750620"/>
                </a:lnTo>
                <a:lnTo>
                  <a:pt x="0" y="750620"/>
                </a:lnTo>
                <a:lnTo>
                  <a:pt x="0" y="0"/>
                </a:lnTo>
                <a:close/>
              </a:path>
            </a:pathLst>
          </a:custGeom>
          <a:blipFill>
            <a:blip r:embed="rId5"/>
            <a:stretch>
              <a:fillRect r="-4929"/>
            </a:stretch>
          </a:blipFill>
        </p:spPr>
        <p:txBody>
          <a:bodyPr/>
          <a:lstStyle/>
          <a:p>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in)">
                                      <p:cBhvr>
                                        <p:cTn id="15" dur="2000"/>
                                        <p:tgtEl>
                                          <p:spTgt spid="13"/>
                                        </p:tgtEl>
                                      </p:cBhvr>
                                    </p:animEffect>
                                  </p:childTnLst>
                                </p:cTn>
                              </p:par>
                              <p:par>
                                <p:cTn id="16" presetID="6" presetClass="entr" presetSubtype="16"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grpSp>
        <p:nvGrpSpPr>
          <p:cNvPr id="2" name="Group 2"/>
          <p:cNvGrpSpPr/>
          <p:nvPr/>
        </p:nvGrpSpPr>
        <p:grpSpPr>
          <a:xfrm>
            <a:off x="1028700" y="5836056"/>
            <a:ext cx="7425936" cy="3721236"/>
            <a:chOff x="0" y="0"/>
            <a:chExt cx="1955802" cy="980079"/>
          </a:xfrm>
        </p:grpSpPr>
        <p:sp>
          <p:nvSpPr>
            <p:cNvPr id="3" name="Freeform 3"/>
            <p:cNvSpPr/>
            <p:nvPr/>
          </p:nvSpPr>
          <p:spPr>
            <a:xfrm>
              <a:off x="0" y="0"/>
              <a:ext cx="1955802" cy="980079"/>
            </a:xfrm>
            <a:custGeom>
              <a:avLst/>
              <a:gdLst/>
              <a:ahLst/>
              <a:cxnLst/>
              <a:rect l="l" t="t" r="r" b="b"/>
              <a:pathLst>
                <a:path w="1955802" h="980079">
                  <a:moveTo>
                    <a:pt x="53170" y="0"/>
                  </a:moveTo>
                  <a:lnTo>
                    <a:pt x="1902632" y="0"/>
                  </a:lnTo>
                  <a:cubicBezTo>
                    <a:pt x="1916733" y="0"/>
                    <a:pt x="1930257" y="5602"/>
                    <a:pt x="1940229" y="15573"/>
                  </a:cubicBezTo>
                  <a:cubicBezTo>
                    <a:pt x="1950200" y="25545"/>
                    <a:pt x="1955802" y="39069"/>
                    <a:pt x="1955802" y="53170"/>
                  </a:cubicBezTo>
                  <a:lnTo>
                    <a:pt x="1955802" y="926909"/>
                  </a:lnTo>
                  <a:cubicBezTo>
                    <a:pt x="1955802" y="941010"/>
                    <a:pt x="1950200" y="954534"/>
                    <a:pt x="1940229" y="964505"/>
                  </a:cubicBezTo>
                  <a:cubicBezTo>
                    <a:pt x="1930257" y="974477"/>
                    <a:pt x="1916733" y="980079"/>
                    <a:pt x="1902632" y="980079"/>
                  </a:cubicBezTo>
                  <a:lnTo>
                    <a:pt x="53170" y="980079"/>
                  </a:lnTo>
                  <a:cubicBezTo>
                    <a:pt x="23805" y="980079"/>
                    <a:pt x="0" y="956274"/>
                    <a:pt x="0" y="926909"/>
                  </a:cubicBezTo>
                  <a:lnTo>
                    <a:pt x="0" y="53170"/>
                  </a:lnTo>
                  <a:cubicBezTo>
                    <a:pt x="0" y="23805"/>
                    <a:pt x="23805" y="0"/>
                    <a:pt x="53170" y="0"/>
                  </a:cubicBezTo>
                  <a:close/>
                </a:path>
              </a:pathLst>
            </a:custGeom>
            <a:solidFill>
              <a:srgbClr val="FAF9F0"/>
            </a:solidFill>
            <a:ln w="47625">
              <a:solidFill>
                <a:srgbClr val="953735"/>
              </a:solidFill>
            </a:ln>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2135297"/>
            <a:ext cx="7425936" cy="3411712"/>
            <a:chOff x="0" y="0"/>
            <a:chExt cx="1955802" cy="898558"/>
          </a:xfrm>
        </p:grpSpPr>
        <p:sp>
          <p:nvSpPr>
            <p:cNvPr id="6" name="Freeform 6"/>
            <p:cNvSpPr/>
            <p:nvPr/>
          </p:nvSpPr>
          <p:spPr>
            <a:xfrm>
              <a:off x="0" y="0"/>
              <a:ext cx="1955802" cy="898558"/>
            </a:xfrm>
            <a:custGeom>
              <a:avLst/>
              <a:gdLst/>
              <a:ahLst/>
              <a:cxnLst/>
              <a:rect l="l" t="t" r="r" b="b"/>
              <a:pathLst>
                <a:path w="1955802" h="898558">
                  <a:moveTo>
                    <a:pt x="53170" y="0"/>
                  </a:moveTo>
                  <a:lnTo>
                    <a:pt x="1902632" y="0"/>
                  </a:lnTo>
                  <a:cubicBezTo>
                    <a:pt x="1916733" y="0"/>
                    <a:pt x="1930257" y="5602"/>
                    <a:pt x="1940229" y="15573"/>
                  </a:cubicBezTo>
                  <a:cubicBezTo>
                    <a:pt x="1950200" y="25545"/>
                    <a:pt x="1955802" y="39069"/>
                    <a:pt x="1955802" y="53170"/>
                  </a:cubicBezTo>
                  <a:lnTo>
                    <a:pt x="1955802" y="845388"/>
                  </a:lnTo>
                  <a:cubicBezTo>
                    <a:pt x="1955802" y="874753"/>
                    <a:pt x="1931997" y="898558"/>
                    <a:pt x="1902632" y="898558"/>
                  </a:cubicBezTo>
                  <a:lnTo>
                    <a:pt x="53170" y="898558"/>
                  </a:lnTo>
                  <a:cubicBezTo>
                    <a:pt x="23805" y="898558"/>
                    <a:pt x="0" y="874753"/>
                    <a:pt x="0" y="845388"/>
                  </a:cubicBezTo>
                  <a:lnTo>
                    <a:pt x="0" y="53170"/>
                  </a:lnTo>
                  <a:cubicBezTo>
                    <a:pt x="0" y="23805"/>
                    <a:pt x="23805" y="0"/>
                    <a:pt x="53170" y="0"/>
                  </a:cubicBezTo>
                  <a:close/>
                </a:path>
              </a:pathLst>
            </a:custGeom>
            <a:solidFill>
              <a:srgbClr val="FAF9F0"/>
            </a:solidFill>
            <a:ln w="47625">
              <a:solidFill>
                <a:srgbClr val="953735"/>
              </a:solidFill>
            </a:ln>
          </p:spPr>
          <p:txBody>
            <a:bodyPr/>
            <a:lstStyle/>
            <a:p>
              <a:endParaRPr lang="en-US"/>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028700" y="2562631"/>
            <a:ext cx="6980750" cy="3273425"/>
          </a:xfrm>
          <a:prstGeom prst="rect">
            <a:avLst/>
          </a:prstGeom>
        </p:spPr>
        <p:txBody>
          <a:bodyPr lIns="0" tIns="0" rIns="0" bIns="0" rtlCol="0" anchor="t">
            <a:spAutoFit/>
          </a:bodyPr>
          <a:lstStyle/>
          <a:p>
            <a:pPr marL="863598" lvl="1" indent="-431799" algn="just">
              <a:lnSpc>
                <a:spcPts val="5199"/>
              </a:lnSpc>
              <a:buFont typeface="Arial"/>
              <a:buChar char="•"/>
            </a:pPr>
            <a:r>
              <a:rPr lang="en-US" sz="3999" dirty="0" err="1">
                <a:solidFill>
                  <a:srgbClr val="953735"/>
                </a:solidFill>
                <a:latin typeface="Roboto Condensed"/>
              </a:rPr>
              <a:t>Khái</a:t>
            </a:r>
            <a:r>
              <a:rPr lang="en-US" sz="3999" dirty="0">
                <a:solidFill>
                  <a:srgbClr val="953735"/>
                </a:solidFill>
                <a:latin typeface="Roboto Condensed"/>
              </a:rPr>
              <a:t> </a:t>
            </a:r>
            <a:r>
              <a:rPr lang="en-US" sz="3999" dirty="0" err="1">
                <a:solidFill>
                  <a:srgbClr val="953735"/>
                </a:solidFill>
                <a:latin typeface="Roboto Condensed"/>
              </a:rPr>
              <a:t>quát</a:t>
            </a:r>
            <a:r>
              <a:rPr lang="en-US" sz="3999" dirty="0">
                <a:solidFill>
                  <a:srgbClr val="953735"/>
                </a:solidFill>
                <a:latin typeface="Roboto Condensed"/>
              </a:rPr>
              <a:t> </a:t>
            </a:r>
            <a:r>
              <a:rPr lang="en-US" sz="3999" dirty="0" err="1">
                <a:solidFill>
                  <a:srgbClr val="953735"/>
                </a:solidFill>
                <a:latin typeface="Roboto Condensed"/>
              </a:rPr>
              <a:t>đặc</a:t>
            </a:r>
            <a:r>
              <a:rPr lang="en-US" sz="3999" dirty="0">
                <a:solidFill>
                  <a:srgbClr val="953735"/>
                </a:solidFill>
                <a:latin typeface="Roboto Condensed"/>
              </a:rPr>
              <a:t> </a:t>
            </a:r>
            <a:r>
              <a:rPr lang="en-US" sz="3999" dirty="0" err="1">
                <a:solidFill>
                  <a:srgbClr val="953735"/>
                </a:solidFill>
                <a:latin typeface="Roboto Condensed"/>
              </a:rPr>
              <a:t>điểm</a:t>
            </a:r>
            <a:r>
              <a:rPr lang="en-US" sz="3999" dirty="0">
                <a:solidFill>
                  <a:srgbClr val="953735"/>
                </a:solidFill>
                <a:latin typeface="Roboto Condensed"/>
              </a:rPr>
              <a:t> </a:t>
            </a:r>
            <a:r>
              <a:rPr lang="en-US" sz="3999" dirty="0" err="1">
                <a:solidFill>
                  <a:srgbClr val="953735"/>
                </a:solidFill>
                <a:latin typeface="Roboto Condensed"/>
              </a:rPr>
              <a:t>thể</a:t>
            </a:r>
            <a:r>
              <a:rPr lang="en-US" sz="3999" dirty="0">
                <a:solidFill>
                  <a:srgbClr val="953735"/>
                </a:solidFill>
                <a:latin typeface="Roboto Condensed"/>
              </a:rPr>
              <a:t> </a:t>
            </a:r>
            <a:r>
              <a:rPr lang="en-US" sz="3999" dirty="0" err="1">
                <a:solidFill>
                  <a:srgbClr val="953735"/>
                </a:solidFill>
                <a:latin typeface="Roboto Condensed"/>
              </a:rPr>
              <a:t>loại</a:t>
            </a:r>
            <a:r>
              <a:rPr lang="en-US" sz="3999" dirty="0">
                <a:solidFill>
                  <a:srgbClr val="953735"/>
                </a:solidFill>
                <a:latin typeface="Roboto Condensed"/>
              </a:rPr>
              <a:t> qua </a:t>
            </a:r>
            <a:r>
              <a:rPr lang="en-US" sz="3999" dirty="0" err="1">
                <a:solidFill>
                  <a:srgbClr val="953735"/>
                </a:solidFill>
                <a:latin typeface="Roboto Condensed"/>
              </a:rPr>
              <a:t>văn</a:t>
            </a:r>
            <a:r>
              <a:rPr lang="en-US" sz="3999" dirty="0">
                <a:solidFill>
                  <a:srgbClr val="953735"/>
                </a:solidFill>
                <a:latin typeface="Roboto Condensed"/>
              </a:rPr>
              <a:t> </a:t>
            </a:r>
            <a:r>
              <a:rPr lang="en-US" sz="3999" dirty="0" err="1">
                <a:solidFill>
                  <a:srgbClr val="953735"/>
                </a:solidFill>
                <a:latin typeface="Roboto Condensed"/>
              </a:rPr>
              <a:t>bản</a:t>
            </a:r>
            <a:r>
              <a:rPr lang="en-US" sz="3999" dirty="0">
                <a:solidFill>
                  <a:srgbClr val="953735"/>
                </a:solidFill>
                <a:latin typeface="Roboto Condensed"/>
              </a:rPr>
              <a:t> </a:t>
            </a:r>
            <a:r>
              <a:rPr lang="en-US" sz="3999" dirty="0">
                <a:solidFill>
                  <a:srgbClr val="953735"/>
                </a:solidFill>
                <a:latin typeface="Roboto Condensed Italics"/>
              </a:rPr>
              <a:t>Tinh </a:t>
            </a:r>
            <a:r>
              <a:rPr lang="en-US" sz="3999" dirty="0" err="1">
                <a:solidFill>
                  <a:srgbClr val="953735"/>
                </a:solidFill>
                <a:latin typeface="Roboto Condensed Italics"/>
              </a:rPr>
              <a:t>thần</a:t>
            </a:r>
            <a:r>
              <a:rPr lang="en-US" sz="3999" dirty="0">
                <a:solidFill>
                  <a:srgbClr val="953735"/>
                </a:solidFill>
                <a:latin typeface="Roboto Condensed Italics"/>
              </a:rPr>
              <a:t> </a:t>
            </a:r>
            <a:r>
              <a:rPr lang="en-US" sz="3999" dirty="0" err="1">
                <a:solidFill>
                  <a:srgbClr val="953735"/>
                </a:solidFill>
                <a:latin typeface="Roboto Condensed Italics"/>
              </a:rPr>
              <a:t>yêu</a:t>
            </a:r>
            <a:r>
              <a:rPr lang="en-US" sz="3999" dirty="0">
                <a:solidFill>
                  <a:srgbClr val="953735"/>
                </a:solidFill>
                <a:latin typeface="Roboto Condensed Italics"/>
              </a:rPr>
              <a:t> </a:t>
            </a:r>
            <a:r>
              <a:rPr lang="en-US" sz="3999" dirty="0" err="1">
                <a:solidFill>
                  <a:srgbClr val="953735"/>
                </a:solidFill>
                <a:latin typeface="Roboto Condensed Italics"/>
              </a:rPr>
              <a:t>nước</a:t>
            </a:r>
            <a:r>
              <a:rPr lang="en-US" sz="3999" dirty="0">
                <a:solidFill>
                  <a:srgbClr val="953735"/>
                </a:solidFill>
                <a:latin typeface="Roboto Condensed Italics"/>
              </a:rPr>
              <a:t> </a:t>
            </a:r>
            <a:r>
              <a:rPr lang="en-US" sz="3999" dirty="0" err="1">
                <a:solidFill>
                  <a:srgbClr val="953735"/>
                </a:solidFill>
                <a:latin typeface="Roboto Condensed Italics"/>
              </a:rPr>
              <a:t>của</a:t>
            </a:r>
            <a:r>
              <a:rPr lang="en-US" sz="3999" dirty="0">
                <a:solidFill>
                  <a:srgbClr val="953735"/>
                </a:solidFill>
                <a:latin typeface="Roboto Condensed Italics"/>
              </a:rPr>
              <a:t> </a:t>
            </a:r>
            <a:r>
              <a:rPr lang="en-US" sz="3999" dirty="0" err="1">
                <a:solidFill>
                  <a:srgbClr val="953735"/>
                </a:solidFill>
                <a:latin typeface="Roboto Condensed Italics"/>
              </a:rPr>
              <a:t>nhân</a:t>
            </a:r>
            <a:r>
              <a:rPr lang="en-US" sz="3999" dirty="0">
                <a:solidFill>
                  <a:srgbClr val="953735"/>
                </a:solidFill>
                <a:latin typeface="Roboto Condensed Italics"/>
              </a:rPr>
              <a:t> </a:t>
            </a:r>
            <a:r>
              <a:rPr lang="en-US" sz="3999" dirty="0" err="1">
                <a:solidFill>
                  <a:srgbClr val="953735"/>
                </a:solidFill>
                <a:latin typeface="Roboto Condensed Italics"/>
              </a:rPr>
              <a:t>dân</a:t>
            </a:r>
            <a:r>
              <a:rPr lang="en-US" sz="3999" dirty="0">
                <a:solidFill>
                  <a:srgbClr val="953735"/>
                </a:solidFill>
                <a:latin typeface="Roboto Condensed Italics"/>
              </a:rPr>
              <a:t> ta</a:t>
            </a:r>
            <a:r>
              <a:rPr lang="en-US" sz="3999" dirty="0">
                <a:solidFill>
                  <a:srgbClr val="953735"/>
                </a:solidFill>
                <a:latin typeface="Roboto Condensed"/>
              </a:rPr>
              <a:t> (</a:t>
            </a:r>
            <a:r>
              <a:rPr lang="en-US" sz="3999" dirty="0" err="1">
                <a:solidFill>
                  <a:srgbClr val="953735"/>
                </a:solidFill>
                <a:latin typeface="Roboto Condensed"/>
              </a:rPr>
              <a:t>phiếu</a:t>
            </a:r>
            <a:r>
              <a:rPr lang="en-US" sz="3999" dirty="0">
                <a:solidFill>
                  <a:srgbClr val="953735"/>
                </a:solidFill>
                <a:latin typeface="Roboto Condensed"/>
              </a:rPr>
              <a:t> </a:t>
            </a:r>
            <a:r>
              <a:rPr lang="en-US" sz="3999" dirty="0" err="1">
                <a:solidFill>
                  <a:srgbClr val="953735"/>
                </a:solidFill>
                <a:latin typeface="Roboto Condensed"/>
              </a:rPr>
              <a:t>học</a:t>
            </a:r>
            <a:r>
              <a:rPr lang="en-US" sz="3999" dirty="0">
                <a:solidFill>
                  <a:srgbClr val="953735"/>
                </a:solidFill>
                <a:latin typeface="Roboto Condensed"/>
              </a:rPr>
              <a:t> </a:t>
            </a:r>
            <a:r>
              <a:rPr lang="en-US" sz="3999" dirty="0" err="1">
                <a:solidFill>
                  <a:srgbClr val="953735"/>
                </a:solidFill>
                <a:latin typeface="Roboto Condensed"/>
              </a:rPr>
              <a:t>tập</a:t>
            </a:r>
            <a:r>
              <a:rPr lang="en-US" sz="3999" dirty="0">
                <a:solidFill>
                  <a:srgbClr val="953735"/>
                </a:solidFill>
                <a:latin typeface="Roboto Condensed"/>
              </a:rPr>
              <a:t> </a:t>
            </a:r>
            <a:r>
              <a:rPr lang="en-US" sz="3999" dirty="0" err="1">
                <a:solidFill>
                  <a:srgbClr val="953735"/>
                </a:solidFill>
                <a:latin typeface="Roboto Condensed"/>
              </a:rPr>
              <a:t>số</a:t>
            </a:r>
            <a:r>
              <a:rPr lang="en-US" sz="3999" dirty="0">
                <a:solidFill>
                  <a:srgbClr val="953735"/>
                </a:solidFill>
                <a:latin typeface="Roboto Condensed"/>
              </a:rPr>
              <a:t> 3)</a:t>
            </a:r>
          </a:p>
          <a:p>
            <a:pPr algn="just">
              <a:lnSpc>
                <a:spcPts val="5199"/>
              </a:lnSpc>
            </a:pPr>
            <a:endParaRPr lang="en-US" sz="3999" dirty="0">
              <a:solidFill>
                <a:srgbClr val="953735"/>
              </a:solidFill>
              <a:latin typeface="Roboto Condensed"/>
            </a:endParaRPr>
          </a:p>
        </p:txBody>
      </p:sp>
      <p:sp>
        <p:nvSpPr>
          <p:cNvPr id="9" name="TextBox 9"/>
          <p:cNvSpPr txBox="1"/>
          <p:nvPr/>
        </p:nvSpPr>
        <p:spPr>
          <a:xfrm>
            <a:off x="1028700" y="6005669"/>
            <a:ext cx="6980750" cy="3324860"/>
          </a:xfrm>
          <a:prstGeom prst="rect">
            <a:avLst/>
          </a:prstGeom>
        </p:spPr>
        <p:txBody>
          <a:bodyPr lIns="0" tIns="0" rIns="0" bIns="0" rtlCol="0" anchor="t">
            <a:spAutoFit/>
          </a:bodyPr>
          <a:lstStyle/>
          <a:p>
            <a:pPr marL="863598" lvl="1" indent="-431799" algn="just">
              <a:lnSpc>
                <a:spcPts val="5319"/>
              </a:lnSpc>
              <a:buFont typeface="Arial"/>
              <a:buChar char="•"/>
            </a:pPr>
            <a:r>
              <a:rPr lang="en-US" sz="3999" dirty="0" err="1">
                <a:solidFill>
                  <a:srgbClr val="953735"/>
                </a:solidFill>
                <a:latin typeface="Roboto Condensed"/>
              </a:rPr>
              <a:t>Với</a:t>
            </a:r>
            <a:r>
              <a:rPr lang="en-US" sz="3999" dirty="0">
                <a:solidFill>
                  <a:srgbClr val="953735"/>
                </a:solidFill>
                <a:latin typeface="Roboto Condensed"/>
              </a:rPr>
              <a:t> </a:t>
            </a:r>
            <a:r>
              <a:rPr lang="en-US" sz="3999" dirty="0" err="1">
                <a:solidFill>
                  <a:srgbClr val="953735"/>
                </a:solidFill>
                <a:latin typeface="Roboto Condensed"/>
              </a:rPr>
              <a:t>chủ</a:t>
            </a:r>
            <a:r>
              <a:rPr lang="en-US" sz="3999" dirty="0">
                <a:solidFill>
                  <a:srgbClr val="953735"/>
                </a:solidFill>
                <a:latin typeface="Roboto Condensed"/>
              </a:rPr>
              <a:t> </a:t>
            </a:r>
            <a:r>
              <a:rPr lang="en-US" sz="3999" dirty="0" err="1">
                <a:solidFill>
                  <a:srgbClr val="953735"/>
                </a:solidFill>
                <a:latin typeface="Roboto Condensed"/>
              </a:rPr>
              <a:t>đề</a:t>
            </a:r>
            <a:r>
              <a:rPr lang="en-US" sz="3999" dirty="0">
                <a:solidFill>
                  <a:srgbClr val="953735"/>
                </a:solidFill>
                <a:latin typeface="Roboto Condensed"/>
              </a:rPr>
              <a:t> “</a:t>
            </a:r>
            <a:r>
              <a:rPr lang="en-US" sz="3999" dirty="0" err="1">
                <a:solidFill>
                  <a:srgbClr val="953735"/>
                </a:solidFill>
                <a:latin typeface="Roboto Condensed Bold Italics"/>
              </a:rPr>
              <a:t>Tôi</a:t>
            </a:r>
            <a:r>
              <a:rPr lang="en-US" sz="3999" dirty="0">
                <a:solidFill>
                  <a:srgbClr val="953735"/>
                </a:solidFill>
                <a:latin typeface="Roboto Condensed Bold Italics"/>
              </a:rPr>
              <a:t> </a:t>
            </a:r>
            <a:r>
              <a:rPr lang="en-US" sz="3999" dirty="0" err="1">
                <a:solidFill>
                  <a:srgbClr val="953735"/>
                </a:solidFill>
                <a:latin typeface="Roboto Condensed Bold Italics"/>
              </a:rPr>
              <a:t>yêu</a:t>
            </a:r>
            <a:r>
              <a:rPr lang="en-US" sz="3999" dirty="0">
                <a:solidFill>
                  <a:srgbClr val="953735"/>
                </a:solidFill>
                <a:latin typeface="Roboto Condensed Bold Italics"/>
              </a:rPr>
              <a:t> </a:t>
            </a:r>
            <a:r>
              <a:rPr lang="en-US" sz="3999" dirty="0" err="1">
                <a:solidFill>
                  <a:srgbClr val="953735"/>
                </a:solidFill>
                <a:latin typeface="Roboto Condensed Bold Italics"/>
              </a:rPr>
              <a:t>Tổ</a:t>
            </a:r>
            <a:r>
              <a:rPr lang="en-US" sz="3999" dirty="0">
                <a:solidFill>
                  <a:srgbClr val="953735"/>
                </a:solidFill>
                <a:latin typeface="Roboto Condensed Bold Italics"/>
              </a:rPr>
              <a:t> </a:t>
            </a:r>
            <a:r>
              <a:rPr lang="en-US" sz="3999" dirty="0" err="1">
                <a:solidFill>
                  <a:srgbClr val="953735"/>
                </a:solidFill>
                <a:latin typeface="Roboto Condensed Bold Italics"/>
              </a:rPr>
              <a:t>quốc</a:t>
            </a:r>
            <a:r>
              <a:rPr lang="en-US" sz="3999" dirty="0">
                <a:solidFill>
                  <a:srgbClr val="953735"/>
                </a:solidFill>
                <a:latin typeface="Roboto Condensed Bold Italics"/>
              </a:rPr>
              <a:t> </a:t>
            </a:r>
            <a:r>
              <a:rPr lang="en-US" sz="3999" dirty="0" err="1">
                <a:solidFill>
                  <a:srgbClr val="953735"/>
                </a:solidFill>
                <a:latin typeface="Roboto Condensed Bold Italics"/>
              </a:rPr>
              <a:t>tôi</a:t>
            </a:r>
            <a:r>
              <a:rPr lang="en-US" sz="3999" dirty="0">
                <a:solidFill>
                  <a:srgbClr val="953735"/>
                </a:solidFill>
                <a:latin typeface="Roboto Condensed"/>
              </a:rPr>
              <a:t>”, </a:t>
            </a:r>
            <a:r>
              <a:rPr lang="en-US" sz="3999" dirty="0" err="1">
                <a:solidFill>
                  <a:srgbClr val="953735"/>
                </a:solidFill>
                <a:latin typeface="Roboto Condensed"/>
              </a:rPr>
              <a:t>em</a:t>
            </a:r>
            <a:r>
              <a:rPr lang="en-US" sz="3999" dirty="0">
                <a:solidFill>
                  <a:srgbClr val="953735"/>
                </a:solidFill>
                <a:latin typeface="Roboto Condensed"/>
              </a:rPr>
              <a:t> </a:t>
            </a:r>
            <a:r>
              <a:rPr lang="en-US" sz="3999" dirty="0" err="1">
                <a:solidFill>
                  <a:srgbClr val="953735"/>
                </a:solidFill>
                <a:latin typeface="Roboto Condensed"/>
              </a:rPr>
              <a:t>hãy</a:t>
            </a:r>
            <a:r>
              <a:rPr lang="en-US" sz="3999" dirty="0">
                <a:solidFill>
                  <a:srgbClr val="953735"/>
                </a:solidFill>
                <a:latin typeface="Roboto Condensed"/>
              </a:rPr>
              <a:t> </a:t>
            </a:r>
            <a:r>
              <a:rPr lang="en-US" sz="3999" dirty="0" err="1">
                <a:solidFill>
                  <a:srgbClr val="953735"/>
                </a:solidFill>
                <a:latin typeface="Roboto Condensed"/>
              </a:rPr>
              <a:t>ghi</a:t>
            </a:r>
            <a:r>
              <a:rPr lang="en-US" sz="3999" dirty="0">
                <a:solidFill>
                  <a:srgbClr val="953735"/>
                </a:solidFill>
                <a:latin typeface="Roboto Condensed"/>
              </a:rPr>
              <a:t> </a:t>
            </a:r>
            <a:r>
              <a:rPr lang="en-US" sz="3999" dirty="0" err="1">
                <a:solidFill>
                  <a:srgbClr val="953735"/>
                </a:solidFill>
                <a:latin typeface="Roboto Condensed"/>
              </a:rPr>
              <a:t>lại</a:t>
            </a:r>
            <a:r>
              <a:rPr lang="en-US" sz="3999" dirty="0">
                <a:solidFill>
                  <a:srgbClr val="953735"/>
                </a:solidFill>
                <a:latin typeface="Roboto Condensed"/>
              </a:rPr>
              <a:t> </a:t>
            </a:r>
            <a:r>
              <a:rPr lang="en-US" sz="3999" dirty="0" err="1">
                <a:solidFill>
                  <a:srgbClr val="953735"/>
                </a:solidFill>
                <a:latin typeface="Roboto Condensed"/>
              </a:rPr>
              <a:t>mười</a:t>
            </a:r>
            <a:r>
              <a:rPr lang="en-US" sz="3999" dirty="0">
                <a:solidFill>
                  <a:srgbClr val="953735"/>
                </a:solidFill>
                <a:latin typeface="Roboto Condensed"/>
              </a:rPr>
              <a:t> </a:t>
            </a:r>
            <a:r>
              <a:rPr lang="en-US" sz="3999" dirty="0" err="1">
                <a:solidFill>
                  <a:srgbClr val="953735"/>
                </a:solidFill>
                <a:latin typeface="Roboto Condensed"/>
              </a:rPr>
              <a:t>điều</a:t>
            </a:r>
            <a:r>
              <a:rPr lang="en-US" sz="3999" dirty="0">
                <a:solidFill>
                  <a:srgbClr val="953735"/>
                </a:solidFill>
                <a:latin typeface="Roboto Condensed"/>
              </a:rPr>
              <a:t> </a:t>
            </a:r>
            <a:r>
              <a:rPr lang="en-US" sz="3999" dirty="0" err="1">
                <a:solidFill>
                  <a:srgbClr val="953735"/>
                </a:solidFill>
                <a:latin typeface="Roboto Condensed"/>
              </a:rPr>
              <a:t>em</a:t>
            </a:r>
            <a:r>
              <a:rPr lang="en-US" sz="3999" dirty="0">
                <a:solidFill>
                  <a:srgbClr val="953735"/>
                </a:solidFill>
                <a:latin typeface="Roboto Condensed"/>
              </a:rPr>
              <a:t> </a:t>
            </a:r>
            <a:r>
              <a:rPr lang="en-US" sz="3999" dirty="0" err="1">
                <a:solidFill>
                  <a:srgbClr val="953735"/>
                </a:solidFill>
                <a:latin typeface="Roboto Condensed"/>
              </a:rPr>
              <a:t>tự</a:t>
            </a:r>
            <a:r>
              <a:rPr lang="en-US" sz="3999" dirty="0">
                <a:solidFill>
                  <a:srgbClr val="953735"/>
                </a:solidFill>
                <a:latin typeface="Roboto Condensed"/>
              </a:rPr>
              <a:t> </a:t>
            </a:r>
            <a:r>
              <a:rPr lang="en-US" sz="3999" dirty="0" err="1">
                <a:solidFill>
                  <a:srgbClr val="953735"/>
                </a:solidFill>
                <a:latin typeface="Roboto Condensed"/>
              </a:rPr>
              <a:t>hào</a:t>
            </a:r>
            <a:r>
              <a:rPr lang="en-US" sz="3999" dirty="0">
                <a:solidFill>
                  <a:srgbClr val="953735"/>
                </a:solidFill>
                <a:latin typeface="Roboto Condensed"/>
              </a:rPr>
              <a:t> </a:t>
            </a:r>
            <a:r>
              <a:rPr lang="en-US" sz="3999" dirty="0" err="1">
                <a:solidFill>
                  <a:srgbClr val="953735"/>
                </a:solidFill>
                <a:latin typeface="Roboto Condensed"/>
              </a:rPr>
              <a:t>về</a:t>
            </a:r>
            <a:r>
              <a:rPr lang="en-US" sz="3999" dirty="0">
                <a:solidFill>
                  <a:srgbClr val="953735"/>
                </a:solidFill>
                <a:latin typeface="Roboto Condensed"/>
              </a:rPr>
              <a:t> </a:t>
            </a:r>
            <a:r>
              <a:rPr lang="en-US" sz="3999" dirty="0" err="1">
                <a:solidFill>
                  <a:srgbClr val="953735"/>
                </a:solidFill>
                <a:latin typeface="Roboto Condensed"/>
              </a:rPr>
              <a:t>quê</a:t>
            </a:r>
            <a:r>
              <a:rPr lang="en-US" sz="3999" dirty="0">
                <a:solidFill>
                  <a:srgbClr val="953735"/>
                </a:solidFill>
                <a:latin typeface="Roboto Condensed"/>
              </a:rPr>
              <a:t> </a:t>
            </a:r>
            <a:r>
              <a:rPr lang="en-US" sz="3999" dirty="0" err="1">
                <a:solidFill>
                  <a:srgbClr val="953735"/>
                </a:solidFill>
                <a:latin typeface="Roboto Condensed"/>
              </a:rPr>
              <a:t>hương</a:t>
            </a:r>
            <a:r>
              <a:rPr lang="en-US" sz="3999" dirty="0">
                <a:solidFill>
                  <a:srgbClr val="953735"/>
                </a:solidFill>
                <a:latin typeface="Roboto Condensed"/>
              </a:rPr>
              <a:t>, </a:t>
            </a:r>
            <a:r>
              <a:rPr lang="en-US" sz="3999" dirty="0" err="1">
                <a:solidFill>
                  <a:srgbClr val="953735"/>
                </a:solidFill>
                <a:latin typeface="Roboto Condensed"/>
              </a:rPr>
              <a:t>đất</a:t>
            </a:r>
            <a:r>
              <a:rPr lang="en-US" sz="3999" dirty="0">
                <a:solidFill>
                  <a:srgbClr val="953735"/>
                </a:solidFill>
                <a:latin typeface="Roboto Condensed"/>
              </a:rPr>
              <a:t> </a:t>
            </a:r>
            <a:r>
              <a:rPr lang="en-US" sz="3999" dirty="0" err="1">
                <a:solidFill>
                  <a:srgbClr val="953735"/>
                </a:solidFill>
                <a:latin typeface="Roboto Condensed"/>
              </a:rPr>
              <a:t>nước</a:t>
            </a:r>
            <a:r>
              <a:rPr lang="en-US" sz="3999" dirty="0">
                <a:solidFill>
                  <a:srgbClr val="953735"/>
                </a:solidFill>
                <a:latin typeface="Roboto Condensed"/>
              </a:rPr>
              <a:t> </a:t>
            </a:r>
            <a:r>
              <a:rPr lang="en-US" sz="3999" dirty="0" err="1">
                <a:solidFill>
                  <a:srgbClr val="953735"/>
                </a:solidFill>
                <a:latin typeface="Roboto Condensed"/>
              </a:rPr>
              <a:t>của</a:t>
            </a:r>
            <a:r>
              <a:rPr lang="en-US" sz="3999" dirty="0">
                <a:solidFill>
                  <a:srgbClr val="953735"/>
                </a:solidFill>
                <a:latin typeface="Roboto Condensed"/>
              </a:rPr>
              <a:t> </a:t>
            </a:r>
            <a:r>
              <a:rPr lang="en-US" sz="3999" dirty="0" err="1">
                <a:solidFill>
                  <a:srgbClr val="953735"/>
                </a:solidFill>
                <a:latin typeface="Roboto Condensed"/>
              </a:rPr>
              <a:t>mình</a:t>
            </a:r>
            <a:r>
              <a:rPr lang="en-US" sz="3999" dirty="0">
                <a:solidFill>
                  <a:srgbClr val="953735"/>
                </a:solidFill>
                <a:latin typeface="Roboto Condensed"/>
              </a:rPr>
              <a:t> </a:t>
            </a:r>
            <a:r>
              <a:rPr lang="en-US" sz="3999" dirty="0" err="1">
                <a:solidFill>
                  <a:srgbClr val="953735"/>
                </a:solidFill>
                <a:latin typeface="Roboto Condensed"/>
              </a:rPr>
              <a:t>sau</a:t>
            </a:r>
            <a:r>
              <a:rPr lang="en-US" sz="3999" dirty="0">
                <a:solidFill>
                  <a:srgbClr val="953735"/>
                </a:solidFill>
                <a:latin typeface="Roboto Condensed"/>
              </a:rPr>
              <a:t> </a:t>
            </a:r>
            <a:r>
              <a:rPr lang="en-US" sz="3999" dirty="0" err="1">
                <a:solidFill>
                  <a:srgbClr val="953735"/>
                </a:solidFill>
                <a:latin typeface="Roboto Condensed"/>
              </a:rPr>
              <a:t>đó</a:t>
            </a:r>
            <a:r>
              <a:rPr lang="en-US" sz="3999" dirty="0">
                <a:solidFill>
                  <a:srgbClr val="953735"/>
                </a:solidFill>
                <a:latin typeface="Roboto Condensed"/>
              </a:rPr>
              <a:t> chia </a:t>
            </a:r>
            <a:r>
              <a:rPr lang="en-US" sz="3999" dirty="0" err="1">
                <a:solidFill>
                  <a:srgbClr val="953735"/>
                </a:solidFill>
                <a:latin typeface="Roboto Condensed"/>
              </a:rPr>
              <a:t>sẻ</a:t>
            </a:r>
            <a:r>
              <a:rPr lang="en-US" sz="3999" dirty="0">
                <a:solidFill>
                  <a:srgbClr val="953735"/>
                </a:solidFill>
                <a:latin typeface="Roboto Condensed"/>
              </a:rPr>
              <a:t> </a:t>
            </a:r>
            <a:r>
              <a:rPr lang="en-US" sz="3999" dirty="0" err="1">
                <a:solidFill>
                  <a:srgbClr val="953735"/>
                </a:solidFill>
                <a:latin typeface="Roboto Condensed"/>
              </a:rPr>
              <a:t>với</a:t>
            </a:r>
            <a:r>
              <a:rPr lang="en-US" sz="3999" dirty="0">
                <a:solidFill>
                  <a:srgbClr val="953735"/>
                </a:solidFill>
                <a:latin typeface="Roboto Condensed"/>
              </a:rPr>
              <a:t> </a:t>
            </a:r>
            <a:r>
              <a:rPr lang="en-US" sz="3999" dirty="0" err="1">
                <a:solidFill>
                  <a:srgbClr val="953735"/>
                </a:solidFill>
                <a:latin typeface="Roboto Condensed"/>
              </a:rPr>
              <a:t>bạn</a:t>
            </a:r>
            <a:r>
              <a:rPr lang="en-US" sz="3999" dirty="0">
                <a:solidFill>
                  <a:srgbClr val="953735"/>
                </a:solidFill>
                <a:latin typeface="Roboto Condensed"/>
              </a:rPr>
              <a:t> </a:t>
            </a:r>
            <a:r>
              <a:rPr lang="en-US" sz="3999" dirty="0" err="1">
                <a:solidFill>
                  <a:srgbClr val="953735"/>
                </a:solidFill>
                <a:latin typeface="Roboto Condensed"/>
              </a:rPr>
              <a:t>cùng</a:t>
            </a:r>
            <a:r>
              <a:rPr lang="en-US" sz="3999" dirty="0">
                <a:solidFill>
                  <a:srgbClr val="953735"/>
                </a:solidFill>
                <a:latin typeface="Roboto Condensed"/>
              </a:rPr>
              <a:t> </a:t>
            </a:r>
            <a:r>
              <a:rPr lang="en-US" sz="3999" dirty="0" err="1">
                <a:solidFill>
                  <a:srgbClr val="953735"/>
                </a:solidFill>
                <a:latin typeface="Roboto Condensed"/>
              </a:rPr>
              <a:t>bàn</a:t>
            </a:r>
            <a:r>
              <a:rPr lang="en-US" sz="3999" dirty="0">
                <a:solidFill>
                  <a:srgbClr val="953735"/>
                </a:solidFill>
                <a:latin typeface="Roboto Condensed"/>
              </a:rPr>
              <a:t>.</a:t>
            </a:r>
          </a:p>
        </p:txBody>
      </p:sp>
      <p:sp>
        <p:nvSpPr>
          <p:cNvPr id="10" name="TextBox 10"/>
          <p:cNvSpPr txBox="1"/>
          <p:nvPr/>
        </p:nvSpPr>
        <p:spPr>
          <a:xfrm>
            <a:off x="-854452" y="531503"/>
            <a:ext cx="9684607" cy="1137096"/>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4. LUYỆN TẬP</a:t>
            </a:r>
          </a:p>
        </p:txBody>
      </p:sp>
      <p:sp>
        <p:nvSpPr>
          <p:cNvPr id="11" name="Freeform 11"/>
          <p:cNvSpPr/>
          <p:nvPr/>
        </p:nvSpPr>
        <p:spPr>
          <a:xfrm>
            <a:off x="9731706" y="-161535"/>
            <a:ext cx="8935288" cy="13067858"/>
          </a:xfrm>
          <a:custGeom>
            <a:avLst/>
            <a:gdLst/>
            <a:ahLst/>
            <a:cxnLst/>
            <a:rect l="l" t="t" r="r" b="b"/>
            <a:pathLst>
              <a:path w="8935288" h="13067858">
                <a:moveTo>
                  <a:pt x="0" y="0"/>
                </a:moveTo>
                <a:lnTo>
                  <a:pt x="8935287" y="0"/>
                </a:lnTo>
                <a:lnTo>
                  <a:pt x="8935287" y="13067858"/>
                </a:lnTo>
                <a:lnTo>
                  <a:pt x="0" y="13067858"/>
                </a:lnTo>
                <a:lnTo>
                  <a:pt x="0" y="0"/>
                </a:lnTo>
                <a:close/>
              </a:path>
            </a:pathLst>
          </a:custGeom>
          <a:blipFill>
            <a:blip r:embed="rId2"/>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3735"/>
        </a:solidFill>
        <a:effectLst/>
      </p:bgPr>
    </p:bg>
    <p:spTree>
      <p:nvGrpSpPr>
        <p:cNvPr id="1" name=""/>
        <p:cNvGrpSpPr/>
        <p:nvPr/>
      </p:nvGrpSpPr>
      <p:grpSpPr>
        <a:xfrm>
          <a:off x="0" y="0"/>
          <a:ext cx="0" cy="0"/>
          <a:chOff x="0" y="0"/>
          <a:chExt cx="0" cy="0"/>
        </a:xfrm>
      </p:grpSpPr>
      <p:sp>
        <p:nvSpPr>
          <p:cNvPr id="2" name="Freeform 2"/>
          <p:cNvSpPr/>
          <p:nvPr/>
        </p:nvSpPr>
        <p:spPr>
          <a:xfrm rot="579554">
            <a:off x="-1799262" y="-1570690"/>
            <a:ext cx="4620228" cy="2806788"/>
          </a:xfrm>
          <a:custGeom>
            <a:avLst/>
            <a:gdLst/>
            <a:ahLst/>
            <a:cxnLst/>
            <a:rect l="l" t="t" r="r" b="b"/>
            <a:pathLst>
              <a:path w="4620228" h="2806788">
                <a:moveTo>
                  <a:pt x="0" y="0"/>
                </a:moveTo>
                <a:lnTo>
                  <a:pt x="4620228" y="0"/>
                </a:lnTo>
                <a:lnTo>
                  <a:pt x="4620228" y="2806788"/>
                </a:lnTo>
                <a:lnTo>
                  <a:pt x="0" y="28067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579554">
            <a:off x="6801224" y="2505506"/>
            <a:ext cx="8684754" cy="5275988"/>
          </a:xfrm>
          <a:custGeom>
            <a:avLst/>
            <a:gdLst/>
            <a:ahLst/>
            <a:cxnLst/>
            <a:rect l="l" t="t" r="r" b="b"/>
            <a:pathLst>
              <a:path w="8684754" h="5275988">
                <a:moveTo>
                  <a:pt x="0" y="0"/>
                </a:moveTo>
                <a:lnTo>
                  <a:pt x="8684754" y="0"/>
                </a:lnTo>
                <a:lnTo>
                  <a:pt x="8684754" y="5275988"/>
                </a:lnTo>
                <a:lnTo>
                  <a:pt x="0" y="52759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0" y="173670"/>
            <a:ext cx="7832317" cy="10297146"/>
          </a:xfrm>
          <a:custGeom>
            <a:avLst/>
            <a:gdLst/>
            <a:ahLst/>
            <a:cxnLst/>
            <a:rect l="l" t="t" r="r" b="b"/>
            <a:pathLst>
              <a:path w="7832317" h="10297146">
                <a:moveTo>
                  <a:pt x="0" y="0"/>
                </a:moveTo>
                <a:lnTo>
                  <a:pt x="7832317" y="0"/>
                </a:lnTo>
                <a:lnTo>
                  <a:pt x="7832317" y="10297146"/>
                </a:lnTo>
                <a:lnTo>
                  <a:pt x="0" y="10297146"/>
                </a:lnTo>
                <a:lnTo>
                  <a:pt x="0" y="0"/>
                </a:lnTo>
                <a:close/>
              </a:path>
            </a:pathLst>
          </a:custGeom>
          <a:blipFill>
            <a:blip r:embed="rId6"/>
            <a:stretch>
              <a:fillRect t="-6809" b="-6809"/>
            </a:stretch>
          </a:blipFill>
        </p:spPr>
        <p:txBody>
          <a:bodyPr/>
          <a:lstStyle/>
          <a:p>
            <a:endParaRPr lang="en-US"/>
          </a:p>
        </p:txBody>
      </p:sp>
      <p:sp>
        <p:nvSpPr>
          <p:cNvPr id="5" name="Freeform 5"/>
          <p:cNvSpPr/>
          <p:nvPr/>
        </p:nvSpPr>
        <p:spPr>
          <a:xfrm rot="-6008887">
            <a:off x="7090528" y="5218763"/>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Freeform 6"/>
          <p:cNvSpPr/>
          <p:nvPr/>
        </p:nvSpPr>
        <p:spPr>
          <a:xfrm rot="9421235">
            <a:off x="6523198" y="7555602"/>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rot="-428559">
            <a:off x="7082651" y="3420457"/>
            <a:ext cx="10405803" cy="7265143"/>
          </a:xfrm>
          <a:custGeom>
            <a:avLst/>
            <a:gdLst/>
            <a:ahLst/>
            <a:cxnLst/>
            <a:rect l="l" t="t" r="r" b="b"/>
            <a:pathLst>
              <a:path w="10405803" h="7265143">
                <a:moveTo>
                  <a:pt x="0" y="0"/>
                </a:moveTo>
                <a:lnTo>
                  <a:pt x="10405803" y="0"/>
                </a:lnTo>
                <a:lnTo>
                  <a:pt x="10405803" y="7265143"/>
                </a:lnTo>
                <a:lnTo>
                  <a:pt x="0" y="726514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TextBox 8"/>
          <p:cNvSpPr txBox="1"/>
          <p:nvPr/>
        </p:nvSpPr>
        <p:spPr>
          <a:xfrm rot="-452529">
            <a:off x="7757307" y="4383915"/>
            <a:ext cx="4244121" cy="5179505"/>
          </a:xfrm>
          <a:prstGeom prst="rect">
            <a:avLst/>
          </a:prstGeom>
        </p:spPr>
        <p:txBody>
          <a:bodyPr lIns="0" tIns="0" rIns="0" bIns="0" rtlCol="0" anchor="t">
            <a:spAutoFit/>
          </a:bodyPr>
          <a:lstStyle/>
          <a:p>
            <a:pPr algn="just">
              <a:lnSpc>
                <a:spcPts val="5880"/>
              </a:lnSpc>
            </a:pPr>
            <a:r>
              <a:rPr lang="en-US" sz="4200">
                <a:solidFill>
                  <a:srgbClr val="C15F3C"/>
                </a:solidFill>
                <a:latin typeface="Roboto Condensed Bold"/>
              </a:rPr>
              <a:t>Nelson Mandela</a:t>
            </a:r>
            <a:r>
              <a:rPr lang="en-US" sz="4200">
                <a:solidFill>
                  <a:srgbClr val="C15F3C"/>
                </a:solidFill>
                <a:latin typeface="Roboto Condensed"/>
              </a:rPr>
              <a:t> – cố Tổng thống Nam Phi đã dẫn dắt đất nước thoát ách chế độ phân biệt chủng tộc. </a:t>
            </a:r>
          </a:p>
          <a:p>
            <a:pPr algn="just">
              <a:lnSpc>
                <a:spcPts val="5880"/>
              </a:lnSpc>
            </a:pPr>
            <a:endParaRPr lang="en-US" sz="4200">
              <a:solidFill>
                <a:srgbClr val="C15F3C"/>
              </a:solidFill>
              <a:latin typeface="Roboto Condensed"/>
            </a:endParaRPr>
          </a:p>
        </p:txBody>
      </p:sp>
      <p:sp>
        <p:nvSpPr>
          <p:cNvPr id="9" name="TextBox 9"/>
          <p:cNvSpPr txBox="1"/>
          <p:nvPr/>
        </p:nvSpPr>
        <p:spPr>
          <a:xfrm rot="-451535">
            <a:off x="12547044" y="3993504"/>
            <a:ext cx="4225582" cy="4436583"/>
          </a:xfrm>
          <a:prstGeom prst="rect">
            <a:avLst/>
          </a:prstGeom>
        </p:spPr>
        <p:txBody>
          <a:bodyPr lIns="0" tIns="0" rIns="0" bIns="0" rtlCol="0" anchor="t">
            <a:spAutoFit/>
          </a:bodyPr>
          <a:lstStyle/>
          <a:p>
            <a:pPr algn="just">
              <a:lnSpc>
                <a:spcPts val="5880"/>
              </a:lnSpc>
            </a:pPr>
            <a:r>
              <a:rPr lang="en-US" sz="4200">
                <a:solidFill>
                  <a:srgbClr val="C15F3C"/>
                </a:solidFill>
                <a:latin typeface="Roboto Condensed"/>
              </a:rPr>
              <a:t>Ông trở thành biểu tượng quốc tế cho tinh thần tự do, đoàn kết dân tộc và lòng vị tha</a:t>
            </a:r>
          </a:p>
          <a:p>
            <a:pPr algn="just">
              <a:lnSpc>
                <a:spcPts val="5880"/>
              </a:lnSpc>
            </a:pPr>
            <a:endParaRPr lang="en-US" sz="4200">
              <a:solidFill>
                <a:srgbClr val="C15F3C"/>
              </a:solidFill>
              <a:latin typeface="Roboto Condensed"/>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rot="724432">
            <a:off x="-6838730" y="6351662"/>
            <a:ext cx="11092531" cy="6738712"/>
          </a:xfrm>
          <a:custGeom>
            <a:avLst/>
            <a:gdLst/>
            <a:ahLst/>
            <a:cxnLst/>
            <a:rect l="l" t="t" r="r" b="b"/>
            <a:pathLst>
              <a:path w="11092531" h="6738712">
                <a:moveTo>
                  <a:pt x="0" y="0"/>
                </a:moveTo>
                <a:lnTo>
                  <a:pt x="11092531" y="0"/>
                </a:lnTo>
                <a:lnTo>
                  <a:pt x="11092531" y="6738713"/>
                </a:lnTo>
                <a:lnTo>
                  <a:pt x="0" y="67387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551875">
            <a:off x="11548218" y="5649714"/>
            <a:ext cx="8653664" cy="5257101"/>
          </a:xfrm>
          <a:custGeom>
            <a:avLst/>
            <a:gdLst/>
            <a:ahLst/>
            <a:cxnLst/>
            <a:rect l="l" t="t" r="r" b="b"/>
            <a:pathLst>
              <a:path w="8653664" h="5257101">
                <a:moveTo>
                  <a:pt x="0" y="0"/>
                </a:moveTo>
                <a:lnTo>
                  <a:pt x="8653664" y="0"/>
                </a:lnTo>
                <a:lnTo>
                  <a:pt x="8653664" y="5257101"/>
                </a:lnTo>
                <a:lnTo>
                  <a:pt x="0" y="52571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685047" y="46969"/>
            <a:ext cx="2400047" cy="1458029"/>
          </a:xfrm>
          <a:custGeom>
            <a:avLst/>
            <a:gdLst/>
            <a:ahLst/>
            <a:cxnLst/>
            <a:rect l="l" t="t" r="r" b="b"/>
            <a:pathLst>
              <a:path w="2400047" h="1458029">
                <a:moveTo>
                  <a:pt x="0" y="0"/>
                </a:moveTo>
                <a:lnTo>
                  <a:pt x="2400047" y="0"/>
                </a:lnTo>
                <a:lnTo>
                  <a:pt x="2400047" y="1458029"/>
                </a:lnTo>
                <a:lnTo>
                  <a:pt x="0" y="14580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aphicFrame>
        <p:nvGraphicFramePr>
          <p:cNvPr id="5" name="Table 5"/>
          <p:cNvGraphicFramePr>
            <a:graphicFrameLocks noGrp="1"/>
          </p:cNvGraphicFramePr>
          <p:nvPr/>
        </p:nvGraphicFramePr>
        <p:xfrm>
          <a:off x="164278" y="1309603"/>
          <a:ext cx="17959444" cy="8977398"/>
        </p:xfrm>
        <a:graphic>
          <a:graphicData uri="http://schemas.openxmlformats.org/drawingml/2006/table">
            <a:tbl>
              <a:tblPr/>
              <a:tblGrid>
                <a:gridCol w="5422208">
                  <a:extLst>
                    <a:ext uri="{9D8B030D-6E8A-4147-A177-3AD203B41FA5}">
                      <a16:colId xmlns:a16="http://schemas.microsoft.com/office/drawing/2014/main" val="20000"/>
                    </a:ext>
                  </a:extLst>
                </a:gridCol>
                <a:gridCol w="12537236">
                  <a:extLst>
                    <a:ext uri="{9D8B030D-6E8A-4147-A177-3AD203B41FA5}">
                      <a16:colId xmlns:a16="http://schemas.microsoft.com/office/drawing/2014/main" val="20001"/>
                    </a:ext>
                  </a:extLst>
                </a:gridCol>
              </a:tblGrid>
              <a:tr h="667695">
                <a:tc>
                  <a:txBody>
                    <a:bodyPr/>
                    <a:lstStyle/>
                    <a:p>
                      <a:pPr algn="ctr">
                        <a:lnSpc>
                          <a:spcPts val="4339"/>
                        </a:lnSpc>
                        <a:defRPr/>
                      </a:pPr>
                      <a:r>
                        <a:rPr lang="en-US" sz="3099">
                          <a:solidFill>
                            <a:srgbClr val="FFFFFF"/>
                          </a:solidFill>
                          <a:latin typeface="Roboto Condensed Bold"/>
                        </a:rPr>
                        <a:t>Yêu cầu </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953735"/>
                    </a:solidFill>
                  </a:tcPr>
                </a:tc>
                <a:tc>
                  <a:txBody>
                    <a:bodyPr/>
                    <a:lstStyle/>
                    <a:p>
                      <a:pPr algn="ctr">
                        <a:lnSpc>
                          <a:spcPts val="4339"/>
                        </a:lnSpc>
                        <a:defRPr/>
                      </a:pPr>
                      <a:r>
                        <a:rPr lang="en-US" sz="3099">
                          <a:solidFill>
                            <a:srgbClr val="FFFFFF"/>
                          </a:solidFill>
                          <a:latin typeface="Roboto Condensed Bold"/>
                        </a:rPr>
                        <a:t>Thực hiện yêu cầu </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953735"/>
                    </a:solidFill>
                  </a:tcPr>
                </a:tc>
                <a:extLst>
                  <a:ext uri="{0D108BD9-81ED-4DB2-BD59-A6C34878D82A}">
                    <a16:rowId xmlns:a16="http://schemas.microsoft.com/office/drawing/2014/main" val="10000"/>
                  </a:ext>
                </a:extLst>
              </a:tr>
              <a:tr h="667695">
                <a:tc>
                  <a:txBody>
                    <a:bodyPr/>
                    <a:lstStyle/>
                    <a:p>
                      <a:pPr algn="l">
                        <a:lnSpc>
                          <a:spcPts val="4339"/>
                        </a:lnSpc>
                        <a:defRPr/>
                      </a:pPr>
                      <a:r>
                        <a:rPr lang="en-US" sz="3099">
                          <a:solidFill>
                            <a:srgbClr val="532324"/>
                          </a:solidFill>
                          <a:latin typeface="Roboto Condensed"/>
                        </a:rPr>
                        <a:t>Văn bản viết về vấn đề gì? </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tc>
                  <a:txBody>
                    <a:bodyPr/>
                    <a:lstStyle/>
                    <a:p>
                      <a:pPr algn="l">
                        <a:lnSpc>
                          <a:spcPts val="4339"/>
                        </a:lnSpc>
                        <a:defRPr/>
                      </a:pPr>
                      <a:r>
                        <a:rPr lang="en-US" sz="3099">
                          <a:solidFill>
                            <a:srgbClr val="532324"/>
                          </a:solidFill>
                          <a:latin typeface="Roboto Condensed"/>
                        </a:rPr>
                        <a:t>Văn bản viết về vấn đề Tinh thần yêu nước của nhân dân ta</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11389">
                <a:tc>
                  <a:txBody>
                    <a:bodyPr/>
                    <a:lstStyle/>
                    <a:p>
                      <a:pPr algn="l">
                        <a:lnSpc>
                          <a:spcPts val="4339"/>
                        </a:lnSpc>
                        <a:defRPr/>
                      </a:pPr>
                      <a:r>
                        <a:rPr lang="en-US" sz="3099">
                          <a:solidFill>
                            <a:srgbClr val="532324"/>
                          </a:solidFill>
                          <a:latin typeface="Roboto Condensed"/>
                        </a:rPr>
                        <a:t>Văn bản viết ra nhằm mục đích gì? </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tc>
                  <a:txBody>
                    <a:bodyPr/>
                    <a:lstStyle/>
                    <a:p>
                      <a:pPr algn="l">
                        <a:lnSpc>
                          <a:spcPts val="4339"/>
                        </a:lnSpc>
                        <a:defRPr/>
                      </a:pPr>
                      <a:r>
                        <a:rPr lang="en-US" sz="3099">
                          <a:solidFill>
                            <a:srgbClr val="532324"/>
                          </a:solidFill>
                          <a:latin typeface="Roboto Condensed"/>
                        </a:rPr>
                        <a:t>Văn bản viết ra nhằm mục đích khẳng định tinh thần yêu nước là truyền thống quý báu của dân tộc Việt Nam </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842471">
                <a:tc>
                  <a:txBody>
                    <a:bodyPr/>
                    <a:lstStyle/>
                    <a:p>
                      <a:pPr algn="l">
                        <a:lnSpc>
                          <a:spcPts val="4339"/>
                        </a:lnSpc>
                        <a:defRPr/>
                      </a:pPr>
                      <a:r>
                        <a:rPr lang="en-US" sz="3099">
                          <a:solidFill>
                            <a:srgbClr val="532324"/>
                          </a:solidFill>
                          <a:latin typeface="Roboto Condensed"/>
                        </a:rPr>
                        <a:t>Văn bản bàn về những khía cạnh nào của vấn đề?</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tc>
                  <a:txBody>
                    <a:bodyPr/>
                    <a:lstStyle/>
                    <a:p>
                      <a:pPr algn="just">
                        <a:lnSpc>
                          <a:spcPts val="4339"/>
                        </a:lnSpc>
                        <a:defRPr/>
                      </a:pPr>
                      <a:r>
                        <a:rPr lang="en-US" sz="3099">
                          <a:solidFill>
                            <a:srgbClr val="532324"/>
                          </a:solidFill>
                          <a:latin typeface="Roboto Condensed"/>
                        </a:rPr>
                        <a:t>Tác giả bàn về lòng nồng nàn yêu nước của dân tộc ta qua:</a:t>
                      </a:r>
                      <a:endParaRPr lang="en-US" sz="1100"/>
                    </a:p>
                    <a:p>
                      <a:pPr marL="374015" lvl="1" indent="-187007" algn="just">
                        <a:lnSpc>
                          <a:spcPts val="4339"/>
                        </a:lnSpc>
                        <a:buFont typeface="Arial"/>
                        <a:buChar char="•"/>
                      </a:pPr>
                      <a:r>
                        <a:rPr lang="en-US" sz="3099">
                          <a:solidFill>
                            <a:srgbClr val="532324"/>
                          </a:solidFill>
                          <a:latin typeface="Roboto Condensed"/>
                        </a:rPr>
                        <a:t>Các nhân vật lịch sử với những cuộc kháng chiến lịch sử</a:t>
                      </a:r>
                    </a:p>
                    <a:p>
                      <a:pPr marL="374015" lvl="1" indent="-187007" algn="just">
                        <a:lnSpc>
                          <a:spcPts val="4339"/>
                        </a:lnSpc>
                        <a:buFont typeface="Arial"/>
                        <a:buChar char="•"/>
                      </a:pPr>
                      <a:r>
                        <a:rPr lang="en-US" sz="3099">
                          <a:solidFill>
                            <a:srgbClr val="532324"/>
                          </a:solidFill>
                          <a:latin typeface="Roboto Condensed"/>
                        </a:rPr>
                        <a:t>Những con người biết phát huy truyền thống của dân tộc trong cuộc kháng chiến chống Pháp không phân biệt tuổi tác, giai cấp, giới tính.</a:t>
                      </a:r>
                    </a:p>
                    <a:p>
                      <a:pPr marL="374015" lvl="1" indent="-187007" algn="just">
                        <a:lnSpc>
                          <a:spcPts val="4339"/>
                        </a:lnSpc>
                        <a:buFont typeface="Arial"/>
                        <a:buChar char="•"/>
                      </a:pPr>
                      <a:r>
                        <a:rPr lang="en-US" sz="3099">
                          <a:solidFill>
                            <a:srgbClr val="532324"/>
                          </a:solidFill>
                          <a:latin typeface="Roboto Condensed"/>
                        </a:rPr>
                        <a:t>Bổn phận nhiệm vụ của thế hệ sau</a:t>
                      </a:r>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298777">
                <a:tc>
                  <a:txBody>
                    <a:bodyPr/>
                    <a:lstStyle/>
                    <a:p>
                      <a:pPr algn="l">
                        <a:lnSpc>
                          <a:spcPts val="4339"/>
                        </a:lnSpc>
                        <a:defRPr/>
                      </a:pPr>
                      <a:r>
                        <a:rPr lang="en-US" sz="3099">
                          <a:solidFill>
                            <a:srgbClr val="532324"/>
                          </a:solidFill>
                          <a:latin typeface="Roboto Condensed"/>
                        </a:rPr>
                        <a:t>Em nhận thức được điều gì từ văn bản?</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tc>
                  <a:txBody>
                    <a:bodyPr/>
                    <a:lstStyle/>
                    <a:p>
                      <a:pPr algn="just">
                        <a:lnSpc>
                          <a:spcPts val="4339"/>
                        </a:lnSpc>
                        <a:defRPr/>
                      </a:pPr>
                      <a:r>
                        <a:rPr lang="en-US" sz="3099">
                          <a:solidFill>
                            <a:srgbClr val="532324"/>
                          </a:solidFill>
                          <a:latin typeface="Roboto Condensed"/>
                        </a:rPr>
                        <a:t>Em nhận thức được </a:t>
                      </a:r>
                      <a:endParaRPr lang="en-US" sz="1100"/>
                    </a:p>
                    <a:p>
                      <a:pPr marL="374015" lvl="1" indent="-187007" algn="just">
                        <a:lnSpc>
                          <a:spcPts val="4339"/>
                        </a:lnSpc>
                        <a:buFont typeface="Arial"/>
                        <a:buChar char="•"/>
                      </a:pPr>
                      <a:r>
                        <a:rPr lang="en-US" sz="3099">
                          <a:solidFill>
                            <a:srgbClr val="532324"/>
                          </a:solidFill>
                          <a:latin typeface="Roboto Condensed"/>
                        </a:rPr>
                        <a:t>Sự khâm phục và tự hào dành cho thế hệ cha ông đi trước</a:t>
                      </a:r>
                    </a:p>
                    <a:p>
                      <a:pPr marL="374015" lvl="1" indent="-187007" algn="just">
                        <a:lnSpc>
                          <a:spcPts val="4339"/>
                        </a:lnSpc>
                        <a:buFont typeface="Arial"/>
                        <a:buChar char="•"/>
                      </a:pPr>
                      <a:r>
                        <a:rPr lang="en-US" sz="3099">
                          <a:solidFill>
                            <a:srgbClr val="532324"/>
                          </a:solidFill>
                          <a:latin typeface="Roboto Condensed"/>
                        </a:rPr>
                        <a:t>Tự nhận thức bổn phận và trách nhiệm của bản thân trong việc xây dựng và giữ gìn đất nước </a:t>
                      </a:r>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289371">
                <a:tc>
                  <a:txBody>
                    <a:bodyPr/>
                    <a:lstStyle/>
                    <a:p>
                      <a:pPr algn="l">
                        <a:lnSpc>
                          <a:spcPts val="4339"/>
                        </a:lnSpc>
                        <a:defRPr/>
                      </a:pPr>
                      <a:r>
                        <a:rPr lang="en-US" sz="3099">
                          <a:solidFill>
                            <a:srgbClr val="532324"/>
                          </a:solidFill>
                          <a:latin typeface="Roboto Condensed"/>
                        </a:rPr>
                        <a:t>Đặc điểm nổi bật trong cách bàn luận vấn đề của tác giả là gì? </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tc>
                  <a:txBody>
                    <a:bodyPr/>
                    <a:lstStyle/>
                    <a:p>
                      <a:pPr algn="just">
                        <a:lnSpc>
                          <a:spcPts val="4339"/>
                        </a:lnSpc>
                        <a:defRPr/>
                      </a:pPr>
                      <a:r>
                        <a:rPr lang="en-US" sz="3099">
                          <a:solidFill>
                            <a:srgbClr val="532324"/>
                          </a:solidFill>
                          <a:latin typeface="Roboto Condensed"/>
                        </a:rPr>
                        <a:t>Bằng chứng được sắp xếp theo trình tự thời gian, hỗ trợ cho lí lẽ, chứng minh cho ý kiến, lí giải rõ hơn về vấn đề nghị luận, diễn đạt rõ ràng, cụ thể.</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6" name="TextBox 6"/>
          <p:cNvSpPr txBox="1"/>
          <p:nvPr/>
        </p:nvSpPr>
        <p:spPr>
          <a:xfrm>
            <a:off x="2500130" y="409575"/>
            <a:ext cx="13837920" cy="619125"/>
          </a:xfrm>
          <a:prstGeom prst="rect">
            <a:avLst/>
          </a:prstGeom>
        </p:spPr>
        <p:txBody>
          <a:bodyPr lIns="0" tIns="0" rIns="0" bIns="0" rtlCol="0" anchor="t">
            <a:spAutoFit/>
          </a:bodyPr>
          <a:lstStyle/>
          <a:p>
            <a:pPr algn="l">
              <a:lnSpc>
                <a:spcPts val="4919"/>
              </a:lnSpc>
            </a:pPr>
            <a:r>
              <a:rPr lang="en-US" sz="4099">
                <a:solidFill>
                  <a:srgbClr val="953735"/>
                </a:solidFill>
                <a:latin typeface="Roboto Condensed Bold"/>
              </a:rPr>
              <a:t>Đặc điểm thể loại qua văn bản </a:t>
            </a:r>
            <a:r>
              <a:rPr lang="en-US" sz="4099">
                <a:solidFill>
                  <a:srgbClr val="953735"/>
                </a:solidFill>
                <a:latin typeface="Roboto Condensed Bold Italics"/>
              </a:rPr>
              <a:t>Tinh thần yêu nước của nhân dân ta</a:t>
            </a: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grpSp>
        <p:nvGrpSpPr>
          <p:cNvPr id="2" name="Group 2"/>
          <p:cNvGrpSpPr/>
          <p:nvPr/>
        </p:nvGrpSpPr>
        <p:grpSpPr>
          <a:xfrm>
            <a:off x="3627367" y="3335805"/>
            <a:ext cx="10040165" cy="4653207"/>
            <a:chOff x="0" y="0"/>
            <a:chExt cx="2644323" cy="1225536"/>
          </a:xfrm>
        </p:grpSpPr>
        <p:sp>
          <p:nvSpPr>
            <p:cNvPr id="3" name="Freeform 3"/>
            <p:cNvSpPr/>
            <p:nvPr/>
          </p:nvSpPr>
          <p:spPr>
            <a:xfrm>
              <a:off x="0" y="0"/>
              <a:ext cx="2644323" cy="1225536"/>
            </a:xfrm>
            <a:custGeom>
              <a:avLst/>
              <a:gdLst/>
              <a:ahLst/>
              <a:cxnLst/>
              <a:rect l="l" t="t" r="r" b="b"/>
              <a:pathLst>
                <a:path w="2644323" h="1225536">
                  <a:moveTo>
                    <a:pt x="39326" y="0"/>
                  </a:moveTo>
                  <a:lnTo>
                    <a:pt x="2604997" y="0"/>
                  </a:lnTo>
                  <a:cubicBezTo>
                    <a:pt x="2626717" y="0"/>
                    <a:pt x="2644323" y="17607"/>
                    <a:pt x="2644323" y="39326"/>
                  </a:cubicBezTo>
                  <a:lnTo>
                    <a:pt x="2644323" y="1186210"/>
                  </a:lnTo>
                  <a:cubicBezTo>
                    <a:pt x="2644323" y="1196640"/>
                    <a:pt x="2640180" y="1206643"/>
                    <a:pt x="2632805" y="1214018"/>
                  </a:cubicBezTo>
                  <a:cubicBezTo>
                    <a:pt x="2625430" y="1221393"/>
                    <a:pt x="2615427" y="1225536"/>
                    <a:pt x="2604997" y="1225536"/>
                  </a:cubicBezTo>
                  <a:lnTo>
                    <a:pt x="39326" y="1225536"/>
                  </a:lnTo>
                  <a:cubicBezTo>
                    <a:pt x="17607" y="1225536"/>
                    <a:pt x="0" y="1207929"/>
                    <a:pt x="0" y="1186210"/>
                  </a:cubicBezTo>
                  <a:lnTo>
                    <a:pt x="0" y="39326"/>
                  </a:lnTo>
                  <a:cubicBezTo>
                    <a:pt x="0" y="17607"/>
                    <a:pt x="17607" y="0"/>
                    <a:pt x="39326" y="0"/>
                  </a:cubicBezTo>
                  <a:close/>
                </a:path>
              </a:pathLst>
            </a:custGeom>
            <a:solidFill>
              <a:srgbClr val="FFF4EA">
                <a:alpha val="53725"/>
              </a:srgbClr>
            </a:solidFill>
            <a:ln w="47625">
              <a:solidFill>
                <a:srgbClr val="953735">
                  <a:alpha val="53725"/>
                </a:srgbClr>
              </a:solidFill>
            </a:ln>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1934430" y="600797"/>
            <a:ext cx="5097266" cy="2669114"/>
          </a:xfrm>
          <a:custGeom>
            <a:avLst/>
            <a:gdLst/>
            <a:ahLst/>
            <a:cxnLst/>
            <a:rect l="l" t="t" r="r" b="b"/>
            <a:pathLst>
              <a:path w="5097266" h="2669114">
                <a:moveTo>
                  <a:pt x="0" y="0"/>
                </a:moveTo>
                <a:lnTo>
                  <a:pt x="5097266" y="0"/>
                </a:lnTo>
                <a:lnTo>
                  <a:pt x="5097266" y="2669113"/>
                </a:lnTo>
                <a:lnTo>
                  <a:pt x="0" y="26691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flipH="1">
            <a:off x="0" y="0"/>
            <a:ext cx="6956944" cy="6956944"/>
          </a:xfrm>
          <a:custGeom>
            <a:avLst/>
            <a:gdLst/>
            <a:ahLst/>
            <a:cxnLst/>
            <a:rect l="l" t="t" r="r" b="b"/>
            <a:pathLst>
              <a:path w="6956944" h="6956944">
                <a:moveTo>
                  <a:pt x="6956944" y="0"/>
                </a:moveTo>
                <a:lnTo>
                  <a:pt x="0" y="0"/>
                </a:lnTo>
                <a:lnTo>
                  <a:pt x="0" y="6956944"/>
                </a:lnTo>
                <a:lnTo>
                  <a:pt x="6956944" y="6956944"/>
                </a:lnTo>
                <a:lnTo>
                  <a:pt x="6956944" y="0"/>
                </a:lnTo>
                <a:close/>
              </a:path>
            </a:pathLst>
          </a:custGeom>
          <a:blipFill>
            <a:blip r:embed="rId4"/>
            <a:stretch>
              <a:fillRect/>
            </a:stretch>
          </a:blipFill>
        </p:spPr>
        <p:txBody>
          <a:bodyPr/>
          <a:lstStyle/>
          <a:p>
            <a:endParaRPr lang="en-US"/>
          </a:p>
        </p:txBody>
      </p:sp>
      <p:sp>
        <p:nvSpPr>
          <p:cNvPr id="7" name="Freeform 7"/>
          <p:cNvSpPr/>
          <p:nvPr/>
        </p:nvSpPr>
        <p:spPr>
          <a:xfrm>
            <a:off x="11289550" y="2874252"/>
            <a:ext cx="8195755" cy="8195755"/>
          </a:xfrm>
          <a:custGeom>
            <a:avLst/>
            <a:gdLst/>
            <a:ahLst/>
            <a:cxnLst/>
            <a:rect l="l" t="t" r="r" b="b"/>
            <a:pathLst>
              <a:path w="8195755" h="8195755">
                <a:moveTo>
                  <a:pt x="0" y="0"/>
                </a:moveTo>
                <a:lnTo>
                  <a:pt x="8195754" y="0"/>
                </a:lnTo>
                <a:lnTo>
                  <a:pt x="8195754" y="8195755"/>
                </a:lnTo>
                <a:lnTo>
                  <a:pt x="0" y="8195755"/>
                </a:lnTo>
                <a:lnTo>
                  <a:pt x="0" y="0"/>
                </a:lnTo>
                <a:close/>
              </a:path>
            </a:pathLst>
          </a:custGeom>
          <a:blipFill>
            <a:blip r:embed="rId5"/>
            <a:stretch>
              <a:fillRect/>
            </a:stretch>
          </a:blipFill>
        </p:spPr>
        <p:txBody>
          <a:bodyPr/>
          <a:lstStyle/>
          <a:p>
            <a:endParaRPr lang="en-US"/>
          </a:p>
        </p:txBody>
      </p:sp>
      <p:sp>
        <p:nvSpPr>
          <p:cNvPr id="8" name="TextBox 8"/>
          <p:cNvSpPr txBox="1"/>
          <p:nvPr/>
        </p:nvSpPr>
        <p:spPr>
          <a:xfrm>
            <a:off x="4997774" y="798257"/>
            <a:ext cx="6168671" cy="1137096"/>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4. LUYỆN TẬP</a:t>
            </a:r>
          </a:p>
        </p:txBody>
      </p:sp>
      <p:sp>
        <p:nvSpPr>
          <p:cNvPr id="9" name="TextBox 9"/>
          <p:cNvSpPr txBox="1"/>
          <p:nvPr/>
        </p:nvSpPr>
        <p:spPr>
          <a:xfrm>
            <a:off x="4020460" y="3756814"/>
            <a:ext cx="9206689" cy="3498444"/>
          </a:xfrm>
          <a:prstGeom prst="rect">
            <a:avLst/>
          </a:prstGeom>
        </p:spPr>
        <p:txBody>
          <a:bodyPr lIns="0" tIns="0" rIns="0" bIns="0" rtlCol="0" anchor="t">
            <a:spAutoFit/>
          </a:bodyPr>
          <a:lstStyle/>
          <a:p>
            <a:pPr algn="just">
              <a:lnSpc>
                <a:spcPts val="5599"/>
              </a:lnSpc>
              <a:spcBef>
                <a:spcPct val="0"/>
              </a:spcBef>
            </a:pPr>
            <a:r>
              <a:rPr lang="en-US" sz="3999" dirty="0" err="1">
                <a:solidFill>
                  <a:srgbClr val="953735"/>
                </a:solidFill>
                <a:latin typeface="Roboto Condensed Bold"/>
              </a:rPr>
              <a:t>Yêu</a:t>
            </a:r>
            <a:r>
              <a:rPr lang="en-US" sz="3999" dirty="0">
                <a:solidFill>
                  <a:srgbClr val="953735"/>
                </a:solidFill>
                <a:latin typeface="Roboto Condensed Bold"/>
              </a:rPr>
              <a:t> </a:t>
            </a:r>
            <a:r>
              <a:rPr lang="en-US" sz="3999" dirty="0" err="1">
                <a:solidFill>
                  <a:srgbClr val="953735"/>
                </a:solidFill>
                <a:latin typeface="Roboto Condensed Bold"/>
              </a:rPr>
              <a:t>cầu</a:t>
            </a:r>
            <a:r>
              <a:rPr lang="en-US" sz="3999" dirty="0">
                <a:solidFill>
                  <a:srgbClr val="953735"/>
                </a:solidFill>
                <a:latin typeface="Roboto Condensed Bold"/>
              </a:rPr>
              <a:t> 1:</a:t>
            </a:r>
            <a:r>
              <a:rPr lang="en-US" sz="3999" dirty="0">
                <a:solidFill>
                  <a:srgbClr val="953735"/>
                </a:solidFill>
                <a:latin typeface="Roboto Condensed"/>
              </a:rPr>
              <a:t> </a:t>
            </a:r>
            <a:r>
              <a:rPr lang="en-US" sz="3999" dirty="0" err="1">
                <a:solidFill>
                  <a:srgbClr val="953735"/>
                </a:solidFill>
                <a:latin typeface="Roboto Condensed"/>
              </a:rPr>
              <a:t>Tình</a:t>
            </a:r>
            <a:r>
              <a:rPr lang="en-US" sz="3999" dirty="0">
                <a:solidFill>
                  <a:srgbClr val="953735"/>
                </a:solidFill>
                <a:latin typeface="Roboto Condensed"/>
              </a:rPr>
              <a:t> </a:t>
            </a:r>
            <a:r>
              <a:rPr lang="en-US" sz="3999" dirty="0" err="1">
                <a:solidFill>
                  <a:srgbClr val="953735"/>
                </a:solidFill>
                <a:latin typeface="Roboto Condensed"/>
              </a:rPr>
              <a:t>yêu</a:t>
            </a:r>
            <a:r>
              <a:rPr lang="en-US" sz="3999" dirty="0">
                <a:solidFill>
                  <a:srgbClr val="953735"/>
                </a:solidFill>
                <a:latin typeface="Roboto Condensed"/>
              </a:rPr>
              <a:t> </a:t>
            </a:r>
            <a:r>
              <a:rPr lang="en-US" sz="3999" dirty="0" err="1">
                <a:solidFill>
                  <a:srgbClr val="953735"/>
                </a:solidFill>
                <a:latin typeface="Roboto Condensed"/>
              </a:rPr>
              <a:t>lớn</a:t>
            </a:r>
            <a:r>
              <a:rPr lang="en-US" sz="3999" dirty="0">
                <a:solidFill>
                  <a:srgbClr val="953735"/>
                </a:solidFill>
                <a:latin typeface="Roboto Condensed"/>
              </a:rPr>
              <a:t> </a:t>
            </a:r>
            <a:r>
              <a:rPr lang="en-US" sz="3999" dirty="0" err="1">
                <a:solidFill>
                  <a:srgbClr val="953735"/>
                </a:solidFill>
                <a:latin typeface="Roboto Condensed"/>
              </a:rPr>
              <a:t>bắt</a:t>
            </a:r>
            <a:r>
              <a:rPr lang="en-US" sz="3999" dirty="0">
                <a:solidFill>
                  <a:srgbClr val="953735"/>
                </a:solidFill>
                <a:latin typeface="Roboto Condensed"/>
              </a:rPr>
              <a:t> </a:t>
            </a:r>
            <a:r>
              <a:rPr lang="en-US" sz="3999" dirty="0" err="1">
                <a:solidFill>
                  <a:srgbClr val="953735"/>
                </a:solidFill>
                <a:latin typeface="Roboto Condensed"/>
              </a:rPr>
              <a:t>đầu</a:t>
            </a:r>
            <a:r>
              <a:rPr lang="en-US" sz="3999" dirty="0">
                <a:solidFill>
                  <a:srgbClr val="953735"/>
                </a:solidFill>
                <a:latin typeface="Roboto Condensed"/>
              </a:rPr>
              <a:t> </a:t>
            </a:r>
            <a:r>
              <a:rPr lang="en-US" sz="3999" dirty="0" err="1">
                <a:solidFill>
                  <a:srgbClr val="953735"/>
                </a:solidFill>
                <a:latin typeface="Roboto Condensed"/>
              </a:rPr>
              <a:t>từ</a:t>
            </a:r>
            <a:r>
              <a:rPr lang="en-US" sz="3999" dirty="0">
                <a:solidFill>
                  <a:srgbClr val="953735"/>
                </a:solidFill>
                <a:latin typeface="Roboto Condensed"/>
              </a:rPr>
              <a:t> </a:t>
            </a:r>
            <a:r>
              <a:rPr lang="en-US" sz="3999" dirty="0" err="1">
                <a:solidFill>
                  <a:srgbClr val="953735"/>
                </a:solidFill>
                <a:latin typeface="Roboto Condensed"/>
              </a:rPr>
              <a:t>hành</a:t>
            </a:r>
            <a:r>
              <a:rPr lang="en-US" sz="3999" dirty="0">
                <a:solidFill>
                  <a:srgbClr val="953735"/>
                </a:solidFill>
                <a:latin typeface="Roboto Condensed"/>
              </a:rPr>
              <a:t> </a:t>
            </a:r>
            <a:r>
              <a:rPr lang="en-US" sz="3999" dirty="0" err="1">
                <a:solidFill>
                  <a:srgbClr val="953735"/>
                </a:solidFill>
                <a:latin typeface="Roboto Condensed"/>
              </a:rPr>
              <a:t>động</a:t>
            </a:r>
            <a:r>
              <a:rPr lang="en-US" sz="3999" dirty="0">
                <a:solidFill>
                  <a:srgbClr val="953735"/>
                </a:solidFill>
                <a:latin typeface="Roboto Condensed"/>
              </a:rPr>
              <a:t> </a:t>
            </a:r>
            <a:r>
              <a:rPr lang="en-US" sz="3999" dirty="0" err="1">
                <a:solidFill>
                  <a:srgbClr val="953735"/>
                </a:solidFill>
                <a:latin typeface="Roboto Condensed"/>
              </a:rPr>
              <a:t>nhỏ</a:t>
            </a:r>
            <a:r>
              <a:rPr lang="en-US" sz="3999" dirty="0">
                <a:solidFill>
                  <a:srgbClr val="953735"/>
                </a:solidFill>
                <a:latin typeface="Roboto Condensed"/>
              </a:rPr>
              <a:t>, </a:t>
            </a:r>
            <a:r>
              <a:rPr lang="en-US" sz="3999" dirty="0" err="1">
                <a:solidFill>
                  <a:srgbClr val="953735"/>
                </a:solidFill>
                <a:latin typeface="Roboto Condensed"/>
              </a:rPr>
              <a:t>theo</a:t>
            </a:r>
            <a:r>
              <a:rPr lang="en-US" sz="3999" dirty="0">
                <a:solidFill>
                  <a:srgbClr val="953735"/>
                </a:solidFill>
                <a:latin typeface="Roboto Condensed"/>
              </a:rPr>
              <a:t> </a:t>
            </a:r>
            <a:r>
              <a:rPr lang="en-US" sz="3999" dirty="0" err="1">
                <a:solidFill>
                  <a:srgbClr val="953735"/>
                </a:solidFill>
                <a:latin typeface="Roboto Condensed"/>
              </a:rPr>
              <a:t>em</a:t>
            </a:r>
            <a:r>
              <a:rPr lang="en-US" sz="3999" dirty="0">
                <a:solidFill>
                  <a:srgbClr val="953735"/>
                </a:solidFill>
                <a:latin typeface="Roboto Condensed"/>
              </a:rPr>
              <a:t>, </a:t>
            </a:r>
            <a:r>
              <a:rPr lang="en-US" sz="3999" dirty="0" err="1">
                <a:solidFill>
                  <a:srgbClr val="953735"/>
                </a:solidFill>
                <a:latin typeface="Roboto Condensed"/>
              </a:rPr>
              <a:t>thế</a:t>
            </a:r>
            <a:r>
              <a:rPr lang="en-US" sz="3999" dirty="0">
                <a:solidFill>
                  <a:srgbClr val="953735"/>
                </a:solidFill>
                <a:latin typeface="Roboto Condensed"/>
              </a:rPr>
              <a:t> </a:t>
            </a:r>
            <a:r>
              <a:rPr lang="en-US" sz="3999" dirty="0" err="1">
                <a:solidFill>
                  <a:srgbClr val="953735"/>
                </a:solidFill>
                <a:latin typeface="Roboto Condensed"/>
              </a:rPr>
              <a:t>hệ</a:t>
            </a:r>
            <a:r>
              <a:rPr lang="en-US" sz="3999" dirty="0">
                <a:solidFill>
                  <a:srgbClr val="953735"/>
                </a:solidFill>
                <a:latin typeface="Roboto Condensed"/>
              </a:rPr>
              <a:t> </a:t>
            </a:r>
            <a:r>
              <a:rPr lang="en-US" sz="3999" dirty="0" err="1">
                <a:solidFill>
                  <a:srgbClr val="953735"/>
                </a:solidFill>
                <a:latin typeface="Roboto Condensed"/>
              </a:rPr>
              <a:t>trẻ</a:t>
            </a:r>
            <a:r>
              <a:rPr lang="en-US" sz="3999" dirty="0">
                <a:solidFill>
                  <a:srgbClr val="953735"/>
                </a:solidFill>
                <a:latin typeface="Roboto Condensed"/>
              </a:rPr>
              <a:t> </a:t>
            </a:r>
            <a:r>
              <a:rPr lang="en-US" sz="3999" dirty="0" err="1">
                <a:solidFill>
                  <a:srgbClr val="953735"/>
                </a:solidFill>
                <a:latin typeface="Roboto Condensed"/>
              </a:rPr>
              <a:t>cần</a:t>
            </a:r>
            <a:r>
              <a:rPr lang="en-US" sz="3999" dirty="0">
                <a:solidFill>
                  <a:srgbClr val="953735"/>
                </a:solidFill>
                <a:latin typeface="Roboto Condensed"/>
              </a:rPr>
              <a:t> </a:t>
            </a:r>
            <a:r>
              <a:rPr lang="en-US" sz="3999" dirty="0" err="1">
                <a:solidFill>
                  <a:srgbClr val="953735"/>
                </a:solidFill>
                <a:latin typeface="Roboto Condensed"/>
              </a:rPr>
              <a:t>làm</a:t>
            </a:r>
            <a:r>
              <a:rPr lang="en-US" sz="3999" dirty="0">
                <a:solidFill>
                  <a:srgbClr val="953735"/>
                </a:solidFill>
                <a:latin typeface="Roboto Condensed"/>
              </a:rPr>
              <a:t> </a:t>
            </a:r>
            <a:r>
              <a:rPr lang="en-US" sz="3999" dirty="0" err="1">
                <a:solidFill>
                  <a:srgbClr val="953735"/>
                </a:solidFill>
                <a:latin typeface="Roboto Condensed"/>
              </a:rPr>
              <a:t>gì</a:t>
            </a:r>
            <a:r>
              <a:rPr lang="en-US" sz="3999" dirty="0">
                <a:solidFill>
                  <a:srgbClr val="953735"/>
                </a:solidFill>
                <a:latin typeface="Roboto Condensed"/>
              </a:rPr>
              <a:t> </a:t>
            </a:r>
            <a:r>
              <a:rPr lang="en-US" sz="3999" dirty="0" err="1">
                <a:solidFill>
                  <a:srgbClr val="953735"/>
                </a:solidFill>
                <a:latin typeface="Roboto Condensed"/>
              </a:rPr>
              <a:t>để</a:t>
            </a:r>
            <a:r>
              <a:rPr lang="en-US" sz="3999" dirty="0">
                <a:solidFill>
                  <a:srgbClr val="953735"/>
                </a:solidFill>
                <a:latin typeface="Roboto Condensed"/>
              </a:rPr>
              <a:t> </a:t>
            </a:r>
            <a:r>
              <a:rPr lang="en-US" sz="3999" dirty="0" err="1">
                <a:solidFill>
                  <a:srgbClr val="953735"/>
                </a:solidFill>
                <a:latin typeface="Roboto Condensed"/>
              </a:rPr>
              <a:t>góp</a:t>
            </a:r>
            <a:r>
              <a:rPr lang="en-US" sz="3999" dirty="0">
                <a:solidFill>
                  <a:srgbClr val="953735"/>
                </a:solidFill>
                <a:latin typeface="Roboto Condensed"/>
              </a:rPr>
              <a:t> </a:t>
            </a:r>
            <a:r>
              <a:rPr lang="en-US" sz="3999" dirty="0" err="1">
                <a:solidFill>
                  <a:srgbClr val="953735"/>
                </a:solidFill>
                <a:latin typeface="Roboto Condensed"/>
              </a:rPr>
              <a:t>phần</a:t>
            </a:r>
            <a:r>
              <a:rPr lang="en-US" sz="3999" dirty="0">
                <a:solidFill>
                  <a:srgbClr val="953735"/>
                </a:solidFill>
                <a:latin typeface="Roboto Condensed"/>
              </a:rPr>
              <a:t> </a:t>
            </a:r>
            <a:r>
              <a:rPr lang="en-US" sz="3999" dirty="0" err="1">
                <a:solidFill>
                  <a:srgbClr val="953735"/>
                </a:solidFill>
                <a:latin typeface="Roboto Condensed"/>
              </a:rPr>
              <a:t>giữ</a:t>
            </a:r>
            <a:r>
              <a:rPr lang="en-US" sz="3999" dirty="0">
                <a:solidFill>
                  <a:srgbClr val="953735"/>
                </a:solidFill>
                <a:latin typeface="Roboto Condensed"/>
              </a:rPr>
              <a:t> </a:t>
            </a:r>
            <a:r>
              <a:rPr lang="en-US" sz="3999" dirty="0" err="1">
                <a:solidFill>
                  <a:srgbClr val="953735"/>
                </a:solidFill>
                <a:latin typeface="Roboto Condensed"/>
              </a:rPr>
              <a:t>gìn</a:t>
            </a:r>
            <a:r>
              <a:rPr lang="en-US" sz="3999" dirty="0">
                <a:solidFill>
                  <a:srgbClr val="953735"/>
                </a:solidFill>
                <a:latin typeface="Roboto Condensed"/>
              </a:rPr>
              <a:t> </a:t>
            </a:r>
            <a:r>
              <a:rPr lang="en-US" sz="3999" dirty="0" err="1">
                <a:solidFill>
                  <a:srgbClr val="953735"/>
                </a:solidFill>
                <a:latin typeface="Roboto Condensed"/>
              </a:rPr>
              <a:t>và</a:t>
            </a:r>
            <a:r>
              <a:rPr lang="en-US" sz="3999" dirty="0">
                <a:solidFill>
                  <a:srgbClr val="953735"/>
                </a:solidFill>
                <a:latin typeface="Roboto Condensed"/>
              </a:rPr>
              <a:t> </a:t>
            </a:r>
            <a:r>
              <a:rPr lang="en-US" sz="3999" dirty="0" err="1">
                <a:solidFill>
                  <a:srgbClr val="953735"/>
                </a:solidFill>
                <a:latin typeface="Roboto Condensed"/>
              </a:rPr>
              <a:t>phát</a:t>
            </a:r>
            <a:r>
              <a:rPr lang="en-US" sz="3999" dirty="0">
                <a:solidFill>
                  <a:srgbClr val="953735"/>
                </a:solidFill>
                <a:latin typeface="Roboto Condensed"/>
              </a:rPr>
              <a:t> </a:t>
            </a:r>
            <a:r>
              <a:rPr lang="en-US" sz="3999" dirty="0" err="1">
                <a:solidFill>
                  <a:srgbClr val="953735"/>
                </a:solidFill>
                <a:latin typeface="Roboto Condensed"/>
              </a:rPr>
              <a:t>huy</a:t>
            </a:r>
            <a:r>
              <a:rPr lang="en-US" sz="3999" dirty="0">
                <a:solidFill>
                  <a:srgbClr val="953735"/>
                </a:solidFill>
                <a:latin typeface="Roboto Condensed"/>
              </a:rPr>
              <a:t> </a:t>
            </a:r>
            <a:r>
              <a:rPr lang="en-US" sz="3999" dirty="0" err="1">
                <a:solidFill>
                  <a:srgbClr val="953735"/>
                </a:solidFill>
                <a:latin typeface="Roboto Condensed"/>
              </a:rPr>
              <a:t>tinh</a:t>
            </a:r>
            <a:r>
              <a:rPr lang="en-US" sz="3999" dirty="0">
                <a:solidFill>
                  <a:srgbClr val="953735"/>
                </a:solidFill>
                <a:latin typeface="Roboto Condensed"/>
              </a:rPr>
              <a:t> </a:t>
            </a:r>
            <a:r>
              <a:rPr lang="en-US" sz="3999" dirty="0" err="1">
                <a:solidFill>
                  <a:srgbClr val="953735"/>
                </a:solidFill>
                <a:latin typeface="Roboto Condensed"/>
              </a:rPr>
              <a:t>thần</a:t>
            </a:r>
            <a:r>
              <a:rPr lang="en-US" sz="3999" dirty="0">
                <a:solidFill>
                  <a:srgbClr val="953735"/>
                </a:solidFill>
                <a:latin typeface="Roboto Condensed"/>
              </a:rPr>
              <a:t> </a:t>
            </a:r>
            <a:r>
              <a:rPr lang="en-US" sz="3999" dirty="0" err="1">
                <a:solidFill>
                  <a:srgbClr val="953735"/>
                </a:solidFill>
                <a:latin typeface="Roboto Condensed"/>
              </a:rPr>
              <a:t>yêu</a:t>
            </a:r>
            <a:r>
              <a:rPr lang="en-US" sz="3999" dirty="0">
                <a:solidFill>
                  <a:srgbClr val="953735"/>
                </a:solidFill>
                <a:latin typeface="Roboto Condensed"/>
              </a:rPr>
              <a:t> </a:t>
            </a:r>
            <a:r>
              <a:rPr lang="en-US" sz="3999" dirty="0" err="1">
                <a:solidFill>
                  <a:srgbClr val="953735"/>
                </a:solidFill>
                <a:latin typeface="Roboto Condensed"/>
              </a:rPr>
              <a:t>nước</a:t>
            </a:r>
            <a:r>
              <a:rPr lang="en-US" sz="3999" dirty="0">
                <a:solidFill>
                  <a:srgbClr val="953735"/>
                </a:solidFill>
                <a:latin typeface="Roboto Condensed"/>
              </a:rPr>
              <a:t> </a:t>
            </a:r>
            <a:r>
              <a:rPr lang="en-US" sz="3999" dirty="0" err="1">
                <a:solidFill>
                  <a:srgbClr val="953735"/>
                </a:solidFill>
                <a:latin typeface="Roboto Condensed"/>
              </a:rPr>
              <a:t>của</a:t>
            </a:r>
            <a:r>
              <a:rPr lang="en-US" sz="3999" dirty="0">
                <a:solidFill>
                  <a:srgbClr val="953735"/>
                </a:solidFill>
                <a:latin typeface="Roboto Condensed"/>
              </a:rPr>
              <a:t> </a:t>
            </a:r>
            <a:r>
              <a:rPr lang="en-US" sz="3999" dirty="0" err="1">
                <a:solidFill>
                  <a:srgbClr val="953735"/>
                </a:solidFill>
                <a:latin typeface="Roboto Condensed"/>
              </a:rPr>
              <a:t>dân</a:t>
            </a:r>
            <a:r>
              <a:rPr lang="en-US" sz="3999" dirty="0">
                <a:solidFill>
                  <a:srgbClr val="953735"/>
                </a:solidFill>
                <a:latin typeface="Roboto Condensed"/>
              </a:rPr>
              <a:t> </a:t>
            </a:r>
            <a:r>
              <a:rPr lang="en-US" sz="3999" dirty="0" err="1">
                <a:solidFill>
                  <a:srgbClr val="953735"/>
                </a:solidFill>
                <a:latin typeface="Roboto Condensed"/>
              </a:rPr>
              <a:t>tộc</a:t>
            </a:r>
            <a:r>
              <a:rPr lang="en-US" sz="3999" dirty="0">
                <a:solidFill>
                  <a:srgbClr val="953735"/>
                </a:solidFill>
                <a:latin typeface="Roboto Condensed"/>
              </a:rPr>
              <a:t>? </a:t>
            </a:r>
            <a:r>
              <a:rPr lang="en-US" sz="3999" dirty="0" err="1">
                <a:solidFill>
                  <a:srgbClr val="953735"/>
                </a:solidFill>
                <a:latin typeface="Roboto Condensed"/>
              </a:rPr>
              <a:t>Hãy</a:t>
            </a:r>
            <a:r>
              <a:rPr lang="en-US" sz="3999" dirty="0">
                <a:solidFill>
                  <a:srgbClr val="953735"/>
                </a:solidFill>
                <a:latin typeface="Roboto Condensed"/>
              </a:rPr>
              <a:t> </a:t>
            </a:r>
            <a:r>
              <a:rPr lang="en-US" sz="3999" dirty="0" err="1">
                <a:solidFill>
                  <a:srgbClr val="953735"/>
                </a:solidFill>
                <a:latin typeface="Roboto Condensed"/>
              </a:rPr>
              <a:t>trả</a:t>
            </a:r>
            <a:r>
              <a:rPr lang="en-US" sz="3999" dirty="0">
                <a:solidFill>
                  <a:srgbClr val="953735"/>
                </a:solidFill>
                <a:latin typeface="Roboto Condensed"/>
              </a:rPr>
              <a:t> </a:t>
            </a:r>
            <a:r>
              <a:rPr lang="en-US" sz="3999" dirty="0" err="1">
                <a:solidFill>
                  <a:srgbClr val="953735"/>
                </a:solidFill>
                <a:latin typeface="Roboto Condensed"/>
              </a:rPr>
              <a:t>lời</a:t>
            </a:r>
            <a:r>
              <a:rPr lang="en-US" sz="3999" dirty="0">
                <a:solidFill>
                  <a:srgbClr val="953735"/>
                </a:solidFill>
                <a:latin typeface="Roboto Condensed"/>
              </a:rPr>
              <a:t> </a:t>
            </a:r>
            <a:r>
              <a:rPr lang="en-US" sz="3999" dirty="0" err="1">
                <a:solidFill>
                  <a:srgbClr val="953735"/>
                </a:solidFill>
                <a:latin typeface="Roboto Condensed"/>
              </a:rPr>
              <a:t>câu</a:t>
            </a:r>
            <a:r>
              <a:rPr lang="en-US" sz="3999" dirty="0">
                <a:solidFill>
                  <a:srgbClr val="953735"/>
                </a:solidFill>
                <a:latin typeface="Roboto Condensed"/>
              </a:rPr>
              <a:t> </a:t>
            </a:r>
            <a:r>
              <a:rPr lang="en-US" sz="3999" dirty="0" err="1">
                <a:solidFill>
                  <a:srgbClr val="953735"/>
                </a:solidFill>
                <a:latin typeface="Roboto Condensed"/>
              </a:rPr>
              <a:t>hỏi</a:t>
            </a:r>
            <a:r>
              <a:rPr lang="en-US" sz="3999" dirty="0">
                <a:solidFill>
                  <a:srgbClr val="953735"/>
                </a:solidFill>
                <a:latin typeface="Roboto Condensed"/>
              </a:rPr>
              <a:t> </a:t>
            </a:r>
            <a:r>
              <a:rPr lang="en-US" sz="3999" dirty="0" err="1">
                <a:solidFill>
                  <a:srgbClr val="953735"/>
                </a:solidFill>
                <a:latin typeface="Roboto Condensed"/>
              </a:rPr>
              <a:t>trên</a:t>
            </a:r>
            <a:r>
              <a:rPr lang="en-US" sz="3999" dirty="0">
                <a:solidFill>
                  <a:srgbClr val="953735"/>
                </a:solidFill>
                <a:latin typeface="Roboto Condensed"/>
              </a:rPr>
              <a:t> </a:t>
            </a:r>
            <a:r>
              <a:rPr lang="en-US" sz="3999" dirty="0" err="1">
                <a:solidFill>
                  <a:srgbClr val="953735"/>
                </a:solidFill>
                <a:latin typeface="Roboto Condensed"/>
              </a:rPr>
              <a:t>bằng</a:t>
            </a:r>
            <a:r>
              <a:rPr lang="en-US" sz="3999" dirty="0">
                <a:solidFill>
                  <a:srgbClr val="953735"/>
                </a:solidFill>
                <a:latin typeface="Roboto Condensed"/>
              </a:rPr>
              <a:t> </a:t>
            </a:r>
            <a:r>
              <a:rPr lang="en-US" sz="3999" dirty="0" err="1">
                <a:solidFill>
                  <a:srgbClr val="953735"/>
                </a:solidFill>
                <a:latin typeface="Roboto Condensed"/>
              </a:rPr>
              <a:t>đoạn</a:t>
            </a:r>
            <a:r>
              <a:rPr lang="en-US" sz="3999" dirty="0">
                <a:solidFill>
                  <a:srgbClr val="953735"/>
                </a:solidFill>
                <a:latin typeface="Roboto Condensed"/>
              </a:rPr>
              <a:t> </a:t>
            </a:r>
            <a:r>
              <a:rPr lang="en-US" sz="3999" dirty="0" err="1">
                <a:solidFill>
                  <a:srgbClr val="953735"/>
                </a:solidFill>
                <a:latin typeface="Roboto Condensed"/>
              </a:rPr>
              <a:t>văn</a:t>
            </a:r>
            <a:r>
              <a:rPr lang="en-US" sz="3999" dirty="0">
                <a:solidFill>
                  <a:srgbClr val="953735"/>
                </a:solidFill>
                <a:latin typeface="Roboto Condensed"/>
              </a:rPr>
              <a:t> </a:t>
            </a:r>
            <a:r>
              <a:rPr lang="en-US" sz="3999" dirty="0" err="1">
                <a:solidFill>
                  <a:srgbClr val="953735"/>
                </a:solidFill>
                <a:latin typeface="Roboto Condensed"/>
              </a:rPr>
              <a:t>khoảng</a:t>
            </a:r>
            <a:r>
              <a:rPr lang="en-US" sz="3999" dirty="0">
                <a:solidFill>
                  <a:srgbClr val="953735"/>
                </a:solidFill>
                <a:latin typeface="Roboto Condensed"/>
              </a:rPr>
              <a:t> 7 </a:t>
            </a:r>
            <a:r>
              <a:rPr lang="en-US" sz="3999" dirty="0" err="1">
                <a:solidFill>
                  <a:srgbClr val="953735"/>
                </a:solidFill>
                <a:latin typeface="Roboto Condensed"/>
              </a:rPr>
              <a:t>câu</a:t>
            </a:r>
            <a:r>
              <a:rPr lang="en-US" sz="3999" dirty="0">
                <a:solidFill>
                  <a:srgbClr val="953735"/>
                </a:solidFill>
                <a:latin typeface="Roboto Condensed"/>
              </a:rPr>
              <a:t>.</a:t>
            </a:r>
          </a:p>
        </p:txBody>
      </p:sp>
      <p:sp>
        <p:nvSpPr>
          <p:cNvPr id="10" name="TextBox 10"/>
          <p:cNvSpPr txBox="1"/>
          <p:nvPr/>
        </p:nvSpPr>
        <p:spPr>
          <a:xfrm>
            <a:off x="12638248" y="1111129"/>
            <a:ext cx="3689628" cy="1200096"/>
          </a:xfrm>
          <a:prstGeom prst="rect">
            <a:avLst/>
          </a:prstGeom>
        </p:spPr>
        <p:txBody>
          <a:bodyPr lIns="0" tIns="0" rIns="0" bIns="0" rtlCol="0" anchor="t">
            <a:spAutoFit/>
          </a:bodyPr>
          <a:lstStyle/>
          <a:p>
            <a:pPr algn="ctr">
              <a:lnSpc>
                <a:spcPts val="4799"/>
              </a:lnSpc>
            </a:pPr>
            <a:r>
              <a:rPr lang="en-US" sz="3999">
                <a:solidFill>
                  <a:srgbClr val="953735"/>
                </a:solidFill>
                <a:latin typeface="Roboto Condensed Bold"/>
              </a:rPr>
              <a:t>Chọn 1 trong 2 yêu cầu sau:</a:t>
            </a: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grpSp>
        <p:nvGrpSpPr>
          <p:cNvPr id="2" name="Group 2"/>
          <p:cNvGrpSpPr/>
          <p:nvPr/>
        </p:nvGrpSpPr>
        <p:grpSpPr>
          <a:xfrm>
            <a:off x="3627367" y="3335805"/>
            <a:ext cx="10167616" cy="5199426"/>
            <a:chOff x="0" y="0"/>
            <a:chExt cx="2677891" cy="1369396"/>
          </a:xfrm>
        </p:grpSpPr>
        <p:sp>
          <p:nvSpPr>
            <p:cNvPr id="3" name="Freeform 3"/>
            <p:cNvSpPr/>
            <p:nvPr/>
          </p:nvSpPr>
          <p:spPr>
            <a:xfrm>
              <a:off x="0" y="0"/>
              <a:ext cx="2677891" cy="1369396"/>
            </a:xfrm>
            <a:custGeom>
              <a:avLst/>
              <a:gdLst/>
              <a:ahLst/>
              <a:cxnLst/>
              <a:rect l="l" t="t" r="r" b="b"/>
              <a:pathLst>
                <a:path w="2677891" h="1369396">
                  <a:moveTo>
                    <a:pt x="38833" y="0"/>
                  </a:moveTo>
                  <a:lnTo>
                    <a:pt x="2639058" y="0"/>
                  </a:lnTo>
                  <a:cubicBezTo>
                    <a:pt x="2649357" y="0"/>
                    <a:pt x="2659234" y="4091"/>
                    <a:pt x="2666517" y="11374"/>
                  </a:cubicBezTo>
                  <a:cubicBezTo>
                    <a:pt x="2673799" y="18656"/>
                    <a:pt x="2677891" y="28534"/>
                    <a:pt x="2677891" y="38833"/>
                  </a:cubicBezTo>
                  <a:lnTo>
                    <a:pt x="2677891" y="1330563"/>
                  </a:lnTo>
                  <a:cubicBezTo>
                    <a:pt x="2677891" y="1340862"/>
                    <a:pt x="2673799" y="1350740"/>
                    <a:pt x="2666517" y="1358022"/>
                  </a:cubicBezTo>
                  <a:cubicBezTo>
                    <a:pt x="2659234" y="1365305"/>
                    <a:pt x="2649357" y="1369396"/>
                    <a:pt x="2639058" y="1369396"/>
                  </a:cubicBezTo>
                  <a:lnTo>
                    <a:pt x="38833" y="1369396"/>
                  </a:lnTo>
                  <a:cubicBezTo>
                    <a:pt x="28534" y="1369396"/>
                    <a:pt x="18656" y="1365305"/>
                    <a:pt x="11374" y="1358022"/>
                  </a:cubicBezTo>
                  <a:cubicBezTo>
                    <a:pt x="4091" y="1350740"/>
                    <a:pt x="0" y="1340862"/>
                    <a:pt x="0" y="1330563"/>
                  </a:cubicBezTo>
                  <a:lnTo>
                    <a:pt x="0" y="38833"/>
                  </a:lnTo>
                  <a:cubicBezTo>
                    <a:pt x="0" y="28534"/>
                    <a:pt x="4091" y="18656"/>
                    <a:pt x="11374" y="11374"/>
                  </a:cubicBezTo>
                  <a:cubicBezTo>
                    <a:pt x="18656" y="4091"/>
                    <a:pt x="28534" y="0"/>
                    <a:pt x="38833" y="0"/>
                  </a:cubicBezTo>
                  <a:close/>
                </a:path>
              </a:pathLst>
            </a:custGeom>
            <a:solidFill>
              <a:srgbClr val="FFF4EA">
                <a:alpha val="53725"/>
              </a:srgbClr>
            </a:solidFill>
            <a:ln w="47625">
              <a:solidFill>
                <a:srgbClr val="071437">
                  <a:alpha val="53725"/>
                </a:srgbClr>
              </a:solidFill>
            </a:ln>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1934430" y="600797"/>
            <a:ext cx="5097266" cy="2669114"/>
          </a:xfrm>
          <a:custGeom>
            <a:avLst/>
            <a:gdLst/>
            <a:ahLst/>
            <a:cxnLst/>
            <a:rect l="l" t="t" r="r" b="b"/>
            <a:pathLst>
              <a:path w="5097266" h="2669114">
                <a:moveTo>
                  <a:pt x="0" y="0"/>
                </a:moveTo>
                <a:lnTo>
                  <a:pt x="5097266" y="0"/>
                </a:lnTo>
                <a:lnTo>
                  <a:pt x="5097266" y="2669113"/>
                </a:lnTo>
                <a:lnTo>
                  <a:pt x="0" y="26691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flipH="1">
            <a:off x="0" y="0"/>
            <a:ext cx="6956944" cy="6956944"/>
          </a:xfrm>
          <a:custGeom>
            <a:avLst/>
            <a:gdLst/>
            <a:ahLst/>
            <a:cxnLst/>
            <a:rect l="l" t="t" r="r" b="b"/>
            <a:pathLst>
              <a:path w="6956944" h="6956944">
                <a:moveTo>
                  <a:pt x="6956944" y="0"/>
                </a:moveTo>
                <a:lnTo>
                  <a:pt x="0" y="0"/>
                </a:lnTo>
                <a:lnTo>
                  <a:pt x="0" y="6956944"/>
                </a:lnTo>
                <a:lnTo>
                  <a:pt x="6956944" y="6956944"/>
                </a:lnTo>
                <a:lnTo>
                  <a:pt x="6956944" y="0"/>
                </a:lnTo>
                <a:close/>
              </a:path>
            </a:pathLst>
          </a:custGeom>
          <a:blipFill>
            <a:blip r:embed="rId4"/>
            <a:stretch>
              <a:fillRect/>
            </a:stretch>
          </a:blipFill>
        </p:spPr>
        <p:txBody>
          <a:bodyPr/>
          <a:lstStyle/>
          <a:p>
            <a:endParaRPr lang="en-US"/>
          </a:p>
        </p:txBody>
      </p:sp>
      <p:sp>
        <p:nvSpPr>
          <p:cNvPr id="7" name="Freeform 7"/>
          <p:cNvSpPr/>
          <p:nvPr/>
        </p:nvSpPr>
        <p:spPr>
          <a:xfrm>
            <a:off x="11289550" y="2874252"/>
            <a:ext cx="8195755" cy="8195755"/>
          </a:xfrm>
          <a:custGeom>
            <a:avLst/>
            <a:gdLst/>
            <a:ahLst/>
            <a:cxnLst/>
            <a:rect l="l" t="t" r="r" b="b"/>
            <a:pathLst>
              <a:path w="8195755" h="8195755">
                <a:moveTo>
                  <a:pt x="0" y="0"/>
                </a:moveTo>
                <a:lnTo>
                  <a:pt x="8195754" y="0"/>
                </a:lnTo>
                <a:lnTo>
                  <a:pt x="8195754" y="8195755"/>
                </a:lnTo>
                <a:lnTo>
                  <a:pt x="0" y="8195755"/>
                </a:lnTo>
                <a:lnTo>
                  <a:pt x="0" y="0"/>
                </a:lnTo>
                <a:close/>
              </a:path>
            </a:pathLst>
          </a:custGeom>
          <a:blipFill>
            <a:blip r:embed="rId5"/>
            <a:stretch>
              <a:fillRect/>
            </a:stretch>
          </a:blipFill>
        </p:spPr>
        <p:txBody>
          <a:bodyPr/>
          <a:lstStyle/>
          <a:p>
            <a:endParaRPr lang="en-US"/>
          </a:p>
        </p:txBody>
      </p:sp>
      <p:sp>
        <p:nvSpPr>
          <p:cNvPr id="8" name="TextBox 8"/>
          <p:cNvSpPr txBox="1"/>
          <p:nvPr/>
        </p:nvSpPr>
        <p:spPr>
          <a:xfrm>
            <a:off x="5167247" y="895350"/>
            <a:ext cx="6236461" cy="1137096"/>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4. LUYỆN TẬP</a:t>
            </a:r>
          </a:p>
        </p:txBody>
      </p:sp>
      <p:sp>
        <p:nvSpPr>
          <p:cNvPr id="9" name="TextBox 9"/>
          <p:cNvSpPr txBox="1"/>
          <p:nvPr/>
        </p:nvSpPr>
        <p:spPr>
          <a:xfrm>
            <a:off x="4257155" y="3443427"/>
            <a:ext cx="9155475" cy="4907982"/>
          </a:xfrm>
          <a:prstGeom prst="rect">
            <a:avLst/>
          </a:prstGeom>
        </p:spPr>
        <p:txBody>
          <a:bodyPr lIns="0" tIns="0" rIns="0" bIns="0" rtlCol="0" anchor="t">
            <a:spAutoFit/>
          </a:bodyPr>
          <a:lstStyle/>
          <a:p>
            <a:pPr algn="just">
              <a:lnSpc>
                <a:spcPts val="5599"/>
              </a:lnSpc>
              <a:spcBef>
                <a:spcPct val="0"/>
              </a:spcBef>
            </a:pPr>
            <a:r>
              <a:rPr lang="en-US" sz="3999" dirty="0" err="1">
                <a:solidFill>
                  <a:srgbClr val="953735"/>
                </a:solidFill>
                <a:latin typeface="Roboto Condensed Bold"/>
              </a:rPr>
              <a:t>Yêu</a:t>
            </a:r>
            <a:r>
              <a:rPr lang="en-US" sz="3999" dirty="0">
                <a:solidFill>
                  <a:srgbClr val="953735"/>
                </a:solidFill>
                <a:latin typeface="Roboto Condensed Bold"/>
              </a:rPr>
              <a:t> </a:t>
            </a:r>
            <a:r>
              <a:rPr lang="en-US" sz="3999" dirty="0" err="1">
                <a:solidFill>
                  <a:srgbClr val="953735"/>
                </a:solidFill>
                <a:latin typeface="Roboto Condensed Bold"/>
              </a:rPr>
              <a:t>cầu</a:t>
            </a:r>
            <a:r>
              <a:rPr lang="en-US" sz="3999" dirty="0">
                <a:solidFill>
                  <a:srgbClr val="953735"/>
                </a:solidFill>
                <a:latin typeface="Roboto Condensed Bold"/>
              </a:rPr>
              <a:t> 2:</a:t>
            </a:r>
            <a:r>
              <a:rPr lang="en-US" sz="3999" dirty="0">
                <a:solidFill>
                  <a:srgbClr val="953735"/>
                </a:solidFill>
                <a:latin typeface="Roboto Condensed"/>
              </a:rPr>
              <a:t> </a:t>
            </a:r>
            <a:r>
              <a:rPr lang="en-US" sz="3999" dirty="0" err="1">
                <a:solidFill>
                  <a:srgbClr val="953735"/>
                </a:solidFill>
                <a:latin typeface="Roboto Condensed"/>
              </a:rPr>
              <a:t>Yêu</a:t>
            </a:r>
            <a:r>
              <a:rPr lang="en-US" sz="3999" dirty="0">
                <a:solidFill>
                  <a:srgbClr val="953735"/>
                </a:solidFill>
                <a:latin typeface="Roboto Condensed"/>
              </a:rPr>
              <a:t> </a:t>
            </a:r>
            <a:r>
              <a:rPr lang="en-US" sz="3999" dirty="0" err="1">
                <a:solidFill>
                  <a:srgbClr val="953735"/>
                </a:solidFill>
                <a:latin typeface="Roboto Condensed"/>
              </a:rPr>
              <a:t>cầu</a:t>
            </a:r>
            <a:r>
              <a:rPr lang="en-US" sz="3999" dirty="0">
                <a:solidFill>
                  <a:srgbClr val="953735"/>
                </a:solidFill>
                <a:latin typeface="Roboto Condensed"/>
              </a:rPr>
              <a:t> 2: </a:t>
            </a:r>
            <a:r>
              <a:rPr lang="en-US" sz="3999" dirty="0" err="1">
                <a:solidFill>
                  <a:srgbClr val="953735"/>
                </a:solidFill>
                <a:latin typeface="Roboto Condensed"/>
              </a:rPr>
              <a:t>Kết</a:t>
            </a:r>
            <a:r>
              <a:rPr lang="en-US" sz="3999" dirty="0">
                <a:solidFill>
                  <a:srgbClr val="953735"/>
                </a:solidFill>
                <a:latin typeface="Roboto Condensed"/>
              </a:rPr>
              <a:t> </a:t>
            </a:r>
            <a:r>
              <a:rPr lang="en-US" sz="3999" dirty="0" err="1">
                <a:solidFill>
                  <a:srgbClr val="953735"/>
                </a:solidFill>
                <a:latin typeface="Roboto Condensed"/>
              </a:rPr>
              <a:t>thúc</a:t>
            </a:r>
            <a:r>
              <a:rPr lang="en-US" sz="3999" dirty="0">
                <a:solidFill>
                  <a:srgbClr val="953735"/>
                </a:solidFill>
                <a:latin typeface="Roboto Condensed"/>
              </a:rPr>
              <a:t> </a:t>
            </a:r>
            <a:r>
              <a:rPr lang="en-US" sz="3999" dirty="0" err="1">
                <a:solidFill>
                  <a:srgbClr val="953735"/>
                </a:solidFill>
                <a:latin typeface="Roboto Condensed"/>
              </a:rPr>
              <a:t>đoạn</a:t>
            </a:r>
            <a:r>
              <a:rPr lang="en-US" sz="3999" dirty="0">
                <a:solidFill>
                  <a:srgbClr val="953735"/>
                </a:solidFill>
                <a:latin typeface="Roboto Condensed"/>
              </a:rPr>
              <a:t> </a:t>
            </a:r>
            <a:r>
              <a:rPr lang="en-US" sz="3999" dirty="0" err="1">
                <a:solidFill>
                  <a:srgbClr val="953735"/>
                </a:solidFill>
                <a:latin typeface="Roboto Condensed"/>
              </a:rPr>
              <a:t>văn</a:t>
            </a:r>
            <a:r>
              <a:rPr lang="en-US" sz="3999" dirty="0">
                <a:solidFill>
                  <a:srgbClr val="953735"/>
                </a:solidFill>
                <a:latin typeface="Roboto Condensed"/>
              </a:rPr>
              <a:t>, </a:t>
            </a:r>
            <a:r>
              <a:rPr lang="en-US" sz="3999" dirty="0" err="1">
                <a:solidFill>
                  <a:srgbClr val="953735"/>
                </a:solidFill>
                <a:latin typeface="Roboto Condensed"/>
              </a:rPr>
              <a:t>Bác</a:t>
            </a:r>
            <a:r>
              <a:rPr lang="en-US" sz="3999" dirty="0">
                <a:solidFill>
                  <a:srgbClr val="953735"/>
                </a:solidFill>
                <a:latin typeface="Roboto Condensed"/>
              </a:rPr>
              <a:t> </a:t>
            </a:r>
            <a:r>
              <a:rPr lang="en-US" sz="3999" dirty="0" err="1">
                <a:solidFill>
                  <a:srgbClr val="953735"/>
                </a:solidFill>
                <a:latin typeface="Roboto Condensed"/>
              </a:rPr>
              <a:t>kết</a:t>
            </a:r>
            <a:r>
              <a:rPr lang="en-US" sz="3999" dirty="0">
                <a:solidFill>
                  <a:srgbClr val="953735"/>
                </a:solidFill>
                <a:latin typeface="Roboto Condensed"/>
              </a:rPr>
              <a:t> </a:t>
            </a:r>
            <a:r>
              <a:rPr lang="en-US" sz="3999" dirty="0" err="1">
                <a:solidFill>
                  <a:srgbClr val="953735"/>
                </a:solidFill>
                <a:latin typeface="Roboto Condensed"/>
              </a:rPr>
              <a:t>luận</a:t>
            </a:r>
            <a:r>
              <a:rPr lang="en-US" sz="3999" dirty="0">
                <a:solidFill>
                  <a:srgbClr val="953735"/>
                </a:solidFill>
                <a:latin typeface="Roboto Condensed"/>
              </a:rPr>
              <a:t> </a:t>
            </a:r>
            <a:r>
              <a:rPr lang="en-US" sz="3999" dirty="0" err="1">
                <a:solidFill>
                  <a:srgbClr val="953735"/>
                </a:solidFill>
                <a:latin typeface="Roboto Condensed"/>
              </a:rPr>
              <a:t>rằng</a:t>
            </a:r>
            <a:r>
              <a:rPr lang="en-US" sz="3999" dirty="0">
                <a:solidFill>
                  <a:srgbClr val="953735"/>
                </a:solidFill>
                <a:latin typeface="Roboto Condensed"/>
              </a:rPr>
              <a:t> </a:t>
            </a:r>
            <a:r>
              <a:rPr lang="en-US" sz="3999" dirty="0" err="1">
                <a:solidFill>
                  <a:srgbClr val="953735"/>
                </a:solidFill>
                <a:latin typeface="Roboto Condensed"/>
              </a:rPr>
              <a:t>tinh</a:t>
            </a:r>
            <a:r>
              <a:rPr lang="en-US" sz="3999" dirty="0">
                <a:solidFill>
                  <a:srgbClr val="953735"/>
                </a:solidFill>
                <a:latin typeface="Roboto Condensed"/>
              </a:rPr>
              <a:t> </a:t>
            </a:r>
            <a:r>
              <a:rPr lang="en-US" sz="3999" dirty="0" err="1">
                <a:solidFill>
                  <a:srgbClr val="953735"/>
                </a:solidFill>
                <a:latin typeface="Roboto Condensed"/>
              </a:rPr>
              <a:t>thần</a:t>
            </a:r>
            <a:r>
              <a:rPr lang="en-US" sz="3999" dirty="0">
                <a:solidFill>
                  <a:srgbClr val="953735"/>
                </a:solidFill>
                <a:latin typeface="Roboto Condensed"/>
              </a:rPr>
              <a:t> </a:t>
            </a:r>
            <a:r>
              <a:rPr lang="en-US" sz="3999" dirty="0" err="1">
                <a:solidFill>
                  <a:srgbClr val="953735"/>
                </a:solidFill>
                <a:latin typeface="Roboto Condensed"/>
              </a:rPr>
              <a:t>yêu</a:t>
            </a:r>
            <a:r>
              <a:rPr lang="en-US" sz="3999" dirty="0">
                <a:solidFill>
                  <a:srgbClr val="953735"/>
                </a:solidFill>
                <a:latin typeface="Roboto Condensed"/>
              </a:rPr>
              <a:t> </a:t>
            </a:r>
            <a:r>
              <a:rPr lang="en-US" sz="3999" dirty="0" err="1">
                <a:solidFill>
                  <a:srgbClr val="953735"/>
                </a:solidFill>
                <a:latin typeface="Roboto Condensed"/>
              </a:rPr>
              <a:t>nước</a:t>
            </a:r>
            <a:r>
              <a:rPr lang="en-US" sz="3999" dirty="0">
                <a:solidFill>
                  <a:srgbClr val="953735"/>
                </a:solidFill>
                <a:latin typeface="Roboto Condensed"/>
              </a:rPr>
              <a:t> </a:t>
            </a:r>
            <a:r>
              <a:rPr lang="en-US" sz="3999" dirty="0" err="1">
                <a:solidFill>
                  <a:srgbClr val="953735"/>
                </a:solidFill>
                <a:latin typeface="Roboto Condensed"/>
              </a:rPr>
              <a:t>cần</a:t>
            </a:r>
            <a:r>
              <a:rPr lang="en-US" sz="3999" dirty="0">
                <a:solidFill>
                  <a:srgbClr val="953735"/>
                </a:solidFill>
                <a:latin typeface="Roboto Condensed"/>
              </a:rPr>
              <a:t> </a:t>
            </a:r>
            <a:r>
              <a:rPr lang="en-US" sz="3999" dirty="0" err="1">
                <a:solidFill>
                  <a:srgbClr val="953735"/>
                </a:solidFill>
                <a:latin typeface="Roboto Condensed"/>
              </a:rPr>
              <a:t>được</a:t>
            </a:r>
            <a:r>
              <a:rPr lang="en-US" sz="3999" dirty="0">
                <a:solidFill>
                  <a:srgbClr val="953735"/>
                </a:solidFill>
                <a:latin typeface="Roboto Condensed"/>
              </a:rPr>
              <a:t> “</a:t>
            </a:r>
            <a:r>
              <a:rPr lang="en-US" sz="3999" dirty="0" err="1">
                <a:solidFill>
                  <a:srgbClr val="953735"/>
                </a:solidFill>
                <a:latin typeface="Roboto Condensed"/>
              </a:rPr>
              <a:t>thực</a:t>
            </a:r>
            <a:r>
              <a:rPr lang="en-US" sz="3999" dirty="0">
                <a:solidFill>
                  <a:srgbClr val="953735"/>
                </a:solidFill>
                <a:latin typeface="Roboto Condensed"/>
              </a:rPr>
              <a:t> </a:t>
            </a:r>
            <a:r>
              <a:rPr lang="en-US" sz="3999" dirty="0" err="1">
                <a:solidFill>
                  <a:srgbClr val="953735"/>
                </a:solidFill>
                <a:latin typeface="Roboto Condensed"/>
              </a:rPr>
              <a:t>hành</a:t>
            </a:r>
            <a:r>
              <a:rPr lang="en-US" sz="3999" dirty="0">
                <a:solidFill>
                  <a:srgbClr val="953735"/>
                </a:solidFill>
                <a:latin typeface="Roboto Condensed"/>
              </a:rPr>
              <a:t> </a:t>
            </a:r>
            <a:r>
              <a:rPr lang="en-US" sz="3999" dirty="0" err="1">
                <a:solidFill>
                  <a:srgbClr val="953735"/>
                </a:solidFill>
                <a:latin typeface="Roboto Condensed"/>
              </a:rPr>
              <a:t>vào</a:t>
            </a:r>
            <a:r>
              <a:rPr lang="en-US" sz="3999" dirty="0">
                <a:solidFill>
                  <a:srgbClr val="953735"/>
                </a:solidFill>
                <a:latin typeface="Roboto Condensed"/>
              </a:rPr>
              <a:t> </a:t>
            </a:r>
            <a:r>
              <a:rPr lang="en-US" sz="3999" dirty="0" err="1">
                <a:solidFill>
                  <a:srgbClr val="953735"/>
                </a:solidFill>
                <a:latin typeface="Roboto Condensed"/>
              </a:rPr>
              <a:t>công</a:t>
            </a:r>
            <a:r>
              <a:rPr lang="en-US" sz="3999" dirty="0">
                <a:solidFill>
                  <a:srgbClr val="953735"/>
                </a:solidFill>
                <a:latin typeface="Roboto Condensed"/>
              </a:rPr>
              <a:t> </a:t>
            </a:r>
            <a:r>
              <a:rPr lang="en-US" sz="3999" dirty="0" err="1">
                <a:solidFill>
                  <a:srgbClr val="953735"/>
                </a:solidFill>
                <a:latin typeface="Roboto Condensed"/>
              </a:rPr>
              <a:t>cuộc</a:t>
            </a:r>
            <a:r>
              <a:rPr lang="en-US" sz="3999" dirty="0">
                <a:solidFill>
                  <a:srgbClr val="953735"/>
                </a:solidFill>
                <a:latin typeface="Roboto Condensed"/>
              </a:rPr>
              <a:t> </a:t>
            </a:r>
            <a:r>
              <a:rPr lang="en-US" sz="3999" dirty="0" err="1">
                <a:solidFill>
                  <a:srgbClr val="953735"/>
                </a:solidFill>
                <a:latin typeface="Roboto Condensed"/>
              </a:rPr>
              <a:t>yêu</a:t>
            </a:r>
            <a:r>
              <a:rPr lang="en-US" sz="3999" dirty="0">
                <a:solidFill>
                  <a:srgbClr val="953735"/>
                </a:solidFill>
                <a:latin typeface="Roboto Condensed"/>
              </a:rPr>
              <a:t> </a:t>
            </a:r>
            <a:r>
              <a:rPr lang="en-US" sz="3999" dirty="0" err="1">
                <a:solidFill>
                  <a:srgbClr val="953735"/>
                </a:solidFill>
                <a:latin typeface="Roboto Condensed"/>
              </a:rPr>
              <a:t>nước</a:t>
            </a:r>
            <a:r>
              <a:rPr lang="en-US" sz="3999" dirty="0">
                <a:solidFill>
                  <a:srgbClr val="953735"/>
                </a:solidFill>
                <a:latin typeface="Roboto Condensed"/>
              </a:rPr>
              <a:t>, </a:t>
            </a:r>
            <a:r>
              <a:rPr lang="en-US" sz="3999" dirty="0" err="1">
                <a:solidFill>
                  <a:srgbClr val="953735"/>
                </a:solidFill>
                <a:latin typeface="Roboto Condensed"/>
              </a:rPr>
              <a:t>công</a:t>
            </a:r>
            <a:r>
              <a:rPr lang="en-US" sz="3999" dirty="0">
                <a:solidFill>
                  <a:srgbClr val="953735"/>
                </a:solidFill>
                <a:latin typeface="Roboto Condensed"/>
              </a:rPr>
              <a:t> </a:t>
            </a:r>
            <a:r>
              <a:rPr lang="en-US" sz="3999" dirty="0" err="1">
                <a:solidFill>
                  <a:srgbClr val="953735"/>
                </a:solidFill>
                <a:latin typeface="Roboto Condensed"/>
              </a:rPr>
              <a:t>việc</a:t>
            </a:r>
            <a:r>
              <a:rPr lang="en-US" sz="3999" dirty="0">
                <a:solidFill>
                  <a:srgbClr val="953735"/>
                </a:solidFill>
                <a:latin typeface="Roboto Condensed"/>
              </a:rPr>
              <a:t> </a:t>
            </a:r>
            <a:r>
              <a:rPr lang="en-US" sz="3999" dirty="0" err="1">
                <a:solidFill>
                  <a:srgbClr val="953735"/>
                </a:solidFill>
                <a:latin typeface="Roboto Condensed"/>
              </a:rPr>
              <a:t>kháng</a:t>
            </a:r>
            <a:r>
              <a:rPr lang="en-US" sz="3999" dirty="0">
                <a:solidFill>
                  <a:srgbClr val="953735"/>
                </a:solidFill>
                <a:latin typeface="Roboto Condensed"/>
              </a:rPr>
              <a:t> </a:t>
            </a:r>
            <a:r>
              <a:rPr lang="en-US" sz="3999" dirty="0" err="1">
                <a:solidFill>
                  <a:srgbClr val="953735"/>
                </a:solidFill>
                <a:latin typeface="Roboto Condensed"/>
              </a:rPr>
              <a:t>chiến</a:t>
            </a:r>
            <a:r>
              <a:rPr lang="en-US" sz="3999" dirty="0">
                <a:solidFill>
                  <a:srgbClr val="953735"/>
                </a:solidFill>
                <a:latin typeface="Roboto Condensed"/>
              </a:rPr>
              <a:t>”. </a:t>
            </a:r>
            <a:r>
              <a:rPr lang="en-US" sz="3999" dirty="0" err="1">
                <a:solidFill>
                  <a:srgbClr val="953735"/>
                </a:solidFill>
                <a:latin typeface="Roboto Condensed"/>
              </a:rPr>
              <a:t>Hãy</a:t>
            </a:r>
            <a:r>
              <a:rPr lang="en-US" sz="3999" dirty="0">
                <a:solidFill>
                  <a:srgbClr val="953735"/>
                </a:solidFill>
                <a:latin typeface="Roboto Condensed"/>
              </a:rPr>
              <a:t> </a:t>
            </a:r>
            <a:r>
              <a:rPr lang="en-US" sz="3999" dirty="0" err="1">
                <a:solidFill>
                  <a:srgbClr val="953735"/>
                </a:solidFill>
                <a:latin typeface="Roboto Condensed"/>
              </a:rPr>
              <a:t>viết</a:t>
            </a:r>
            <a:r>
              <a:rPr lang="en-US" sz="3999" dirty="0">
                <a:solidFill>
                  <a:srgbClr val="953735"/>
                </a:solidFill>
                <a:latin typeface="Roboto Condensed"/>
              </a:rPr>
              <a:t> </a:t>
            </a:r>
            <a:r>
              <a:rPr lang="en-US" sz="3999" dirty="0" err="1">
                <a:solidFill>
                  <a:srgbClr val="953735"/>
                </a:solidFill>
                <a:latin typeface="Roboto Condensed"/>
              </a:rPr>
              <a:t>đoạn</a:t>
            </a:r>
            <a:r>
              <a:rPr lang="en-US" sz="3999" dirty="0">
                <a:solidFill>
                  <a:srgbClr val="953735"/>
                </a:solidFill>
                <a:latin typeface="Roboto Condensed"/>
              </a:rPr>
              <a:t> </a:t>
            </a:r>
            <a:r>
              <a:rPr lang="en-US" sz="3999" dirty="0" err="1">
                <a:solidFill>
                  <a:srgbClr val="953735"/>
                </a:solidFill>
                <a:latin typeface="Roboto Condensed"/>
              </a:rPr>
              <a:t>văn</a:t>
            </a:r>
            <a:r>
              <a:rPr lang="en-US" sz="3999" dirty="0">
                <a:solidFill>
                  <a:srgbClr val="953735"/>
                </a:solidFill>
                <a:latin typeface="Roboto Condensed"/>
              </a:rPr>
              <a:t> </a:t>
            </a:r>
            <a:r>
              <a:rPr lang="en-US" sz="3999" dirty="0" err="1">
                <a:solidFill>
                  <a:srgbClr val="953735"/>
                </a:solidFill>
                <a:latin typeface="Roboto Condensed"/>
              </a:rPr>
              <a:t>khoảng</a:t>
            </a:r>
            <a:r>
              <a:rPr lang="en-US" sz="3999" dirty="0">
                <a:solidFill>
                  <a:srgbClr val="953735"/>
                </a:solidFill>
                <a:latin typeface="Roboto Condensed"/>
              </a:rPr>
              <a:t> 7 </a:t>
            </a:r>
            <a:r>
              <a:rPr lang="en-US" sz="3999" dirty="0" err="1">
                <a:solidFill>
                  <a:srgbClr val="953735"/>
                </a:solidFill>
                <a:latin typeface="Roboto Condensed"/>
              </a:rPr>
              <a:t>câu</a:t>
            </a:r>
            <a:r>
              <a:rPr lang="en-US" sz="3999" dirty="0">
                <a:solidFill>
                  <a:srgbClr val="953735"/>
                </a:solidFill>
                <a:latin typeface="Roboto Condensed"/>
              </a:rPr>
              <a:t> </a:t>
            </a:r>
            <a:r>
              <a:rPr lang="en-US" sz="3999" dirty="0" err="1">
                <a:solidFill>
                  <a:srgbClr val="953735"/>
                </a:solidFill>
                <a:latin typeface="Roboto Condensed"/>
              </a:rPr>
              <a:t>chứng</a:t>
            </a:r>
            <a:r>
              <a:rPr lang="en-US" sz="3999" dirty="0">
                <a:solidFill>
                  <a:srgbClr val="953735"/>
                </a:solidFill>
                <a:latin typeface="Roboto Condensed"/>
              </a:rPr>
              <a:t> </a:t>
            </a:r>
            <a:r>
              <a:rPr lang="en-US" sz="3999" dirty="0" err="1">
                <a:solidFill>
                  <a:srgbClr val="953735"/>
                </a:solidFill>
                <a:latin typeface="Roboto Condensed"/>
              </a:rPr>
              <a:t>minh</a:t>
            </a:r>
            <a:r>
              <a:rPr lang="en-US" sz="3999" dirty="0">
                <a:solidFill>
                  <a:srgbClr val="953735"/>
                </a:solidFill>
                <a:latin typeface="Roboto Condensed"/>
              </a:rPr>
              <a:t> </a:t>
            </a:r>
            <a:r>
              <a:rPr lang="en-US" sz="3999" dirty="0" err="1">
                <a:solidFill>
                  <a:srgbClr val="953735"/>
                </a:solidFill>
                <a:latin typeface="Roboto Condensed"/>
              </a:rPr>
              <a:t>rằng</a:t>
            </a:r>
            <a:r>
              <a:rPr lang="en-US" sz="3999" dirty="0">
                <a:solidFill>
                  <a:srgbClr val="953735"/>
                </a:solidFill>
                <a:latin typeface="Roboto Condensed"/>
              </a:rPr>
              <a:t> </a:t>
            </a:r>
            <a:r>
              <a:rPr lang="en-US" sz="3999" dirty="0" err="1">
                <a:solidFill>
                  <a:srgbClr val="953735"/>
                </a:solidFill>
                <a:latin typeface="Roboto Condensed"/>
              </a:rPr>
              <a:t>tinh</a:t>
            </a:r>
            <a:r>
              <a:rPr lang="en-US" sz="3999" dirty="0">
                <a:solidFill>
                  <a:srgbClr val="953735"/>
                </a:solidFill>
                <a:latin typeface="Roboto Condensed"/>
              </a:rPr>
              <a:t> </a:t>
            </a:r>
            <a:r>
              <a:rPr lang="en-US" sz="3999" dirty="0" err="1">
                <a:solidFill>
                  <a:srgbClr val="953735"/>
                </a:solidFill>
                <a:latin typeface="Roboto Condensed"/>
              </a:rPr>
              <a:t>thần</a:t>
            </a:r>
            <a:r>
              <a:rPr lang="en-US" sz="3999" dirty="0">
                <a:solidFill>
                  <a:srgbClr val="953735"/>
                </a:solidFill>
                <a:latin typeface="Roboto Condensed"/>
              </a:rPr>
              <a:t> </a:t>
            </a:r>
            <a:r>
              <a:rPr lang="en-US" sz="3999" dirty="0" err="1">
                <a:solidFill>
                  <a:srgbClr val="953735"/>
                </a:solidFill>
                <a:latin typeface="Roboto Condensed"/>
              </a:rPr>
              <a:t>yêu</a:t>
            </a:r>
            <a:r>
              <a:rPr lang="en-US" sz="3999" dirty="0">
                <a:solidFill>
                  <a:srgbClr val="953735"/>
                </a:solidFill>
                <a:latin typeface="Roboto Condensed"/>
              </a:rPr>
              <a:t> </a:t>
            </a:r>
            <a:r>
              <a:rPr lang="en-US" sz="3999" dirty="0" err="1">
                <a:solidFill>
                  <a:srgbClr val="953735"/>
                </a:solidFill>
                <a:latin typeface="Roboto Condensed"/>
              </a:rPr>
              <a:t>nước</a:t>
            </a:r>
            <a:r>
              <a:rPr lang="en-US" sz="3999" dirty="0">
                <a:solidFill>
                  <a:srgbClr val="953735"/>
                </a:solidFill>
                <a:latin typeface="Roboto Condensed"/>
              </a:rPr>
              <a:t> </a:t>
            </a:r>
            <a:r>
              <a:rPr lang="en-US" sz="3999" dirty="0" err="1">
                <a:solidFill>
                  <a:srgbClr val="953735"/>
                </a:solidFill>
                <a:latin typeface="Roboto Condensed"/>
              </a:rPr>
              <a:t>đã</a:t>
            </a:r>
            <a:r>
              <a:rPr lang="en-US" sz="3999" dirty="0">
                <a:solidFill>
                  <a:srgbClr val="953735"/>
                </a:solidFill>
                <a:latin typeface="Roboto Condensed"/>
              </a:rPr>
              <a:t> </a:t>
            </a:r>
            <a:r>
              <a:rPr lang="en-US" sz="3999" dirty="0" err="1">
                <a:solidFill>
                  <a:srgbClr val="953735"/>
                </a:solidFill>
                <a:latin typeface="Roboto Condensed"/>
              </a:rPr>
              <a:t>và</a:t>
            </a:r>
            <a:r>
              <a:rPr lang="en-US" sz="3999" dirty="0">
                <a:solidFill>
                  <a:srgbClr val="953735"/>
                </a:solidFill>
                <a:latin typeface="Roboto Condensed"/>
              </a:rPr>
              <a:t> </a:t>
            </a:r>
            <a:r>
              <a:rPr lang="en-US" sz="3999" dirty="0" err="1">
                <a:solidFill>
                  <a:srgbClr val="953735"/>
                </a:solidFill>
                <a:latin typeface="Roboto Condensed"/>
              </a:rPr>
              <a:t>đang</a:t>
            </a:r>
            <a:r>
              <a:rPr lang="en-US" sz="3999" dirty="0">
                <a:solidFill>
                  <a:srgbClr val="953735"/>
                </a:solidFill>
                <a:latin typeface="Roboto Condensed"/>
              </a:rPr>
              <a:t> </a:t>
            </a:r>
            <a:r>
              <a:rPr lang="en-US" sz="3999" dirty="0" err="1">
                <a:solidFill>
                  <a:srgbClr val="953735"/>
                </a:solidFill>
                <a:latin typeface="Roboto Condensed"/>
              </a:rPr>
              <a:t>được</a:t>
            </a:r>
            <a:r>
              <a:rPr lang="en-US" sz="3999" dirty="0">
                <a:solidFill>
                  <a:srgbClr val="953735"/>
                </a:solidFill>
                <a:latin typeface="Roboto Condensed"/>
              </a:rPr>
              <a:t> </a:t>
            </a:r>
            <a:r>
              <a:rPr lang="en-US" sz="3999" dirty="0" err="1">
                <a:solidFill>
                  <a:srgbClr val="953735"/>
                </a:solidFill>
                <a:latin typeface="Roboto Condensed"/>
              </a:rPr>
              <a:t>thế</a:t>
            </a:r>
            <a:r>
              <a:rPr lang="en-US" sz="3999" dirty="0">
                <a:solidFill>
                  <a:srgbClr val="953735"/>
                </a:solidFill>
                <a:latin typeface="Roboto Condensed"/>
              </a:rPr>
              <a:t> </a:t>
            </a:r>
            <a:r>
              <a:rPr lang="en-US" sz="3999" dirty="0" err="1">
                <a:solidFill>
                  <a:srgbClr val="953735"/>
                </a:solidFill>
                <a:latin typeface="Roboto Condensed"/>
              </a:rPr>
              <a:t>hệ</a:t>
            </a:r>
            <a:r>
              <a:rPr lang="en-US" sz="3999" dirty="0">
                <a:solidFill>
                  <a:srgbClr val="953735"/>
                </a:solidFill>
                <a:latin typeface="Roboto Condensed"/>
              </a:rPr>
              <a:t> </a:t>
            </a:r>
            <a:r>
              <a:rPr lang="en-US" sz="3999" dirty="0" err="1">
                <a:solidFill>
                  <a:srgbClr val="953735"/>
                </a:solidFill>
                <a:latin typeface="Roboto Condensed"/>
              </a:rPr>
              <a:t>trẻ</a:t>
            </a:r>
            <a:r>
              <a:rPr lang="en-US" sz="3999" dirty="0">
                <a:solidFill>
                  <a:srgbClr val="953735"/>
                </a:solidFill>
                <a:latin typeface="Roboto Condensed"/>
              </a:rPr>
              <a:t> “</a:t>
            </a:r>
            <a:r>
              <a:rPr lang="en-US" sz="3999" dirty="0" err="1">
                <a:solidFill>
                  <a:srgbClr val="953735"/>
                </a:solidFill>
                <a:latin typeface="Roboto Condensed"/>
              </a:rPr>
              <a:t>thực</a:t>
            </a:r>
            <a:r>
              <a:rPr lang="en-US" sz="3999" dirty="0">
                <a:solidFill>
                  <a:srgbClr val="953735"/>
                </a:solidFill>
                <a:latin typeface="Roboto Condensed"/>
              </a:rPr>
              <a:t> </a:t>
            </a:r>
            <a:r>
              <a:rPr lang="en-US" sz="3999" dirty="0" err="1">
                <a:solidFill>
                  <a:srgbClr val="953735"/>
                </a:solidFill>
                <a:latin typeface="Roboto Condensed"/>
              </a:rPr>
              <a:t>hành</a:t>
            </a:r>
            <a:r>
              <a:rPr lang="en-US" sz="3999" dirty="0">
                <a:solidFill>
                  <a:srgbClr val="953735"/>
                </a:solidFill>
                <a:latin typeface="Roboto Condensed"/>
              </a:rPr>
              <a:t>”, </a:t>
            </a:r>
            <a:r>
              <a:rPr lang="en-US" sz="3999" dirty="0" err="1">
                <a:solidFill>
                  <a:srgbClr val="953735"/>
                </a:solidFill>
                <a:latin typeface="Roboto Condensed"/>
              </a:rPr>
              <a:t>phát</a:t>
            </a:r>
            <a:r>
              <a:rPr lang="en-US" sz="3999" dirty="0">
                <a:solidFill>
                  <a:srgbClr val="953735"/>
                </a:solidFill>
                <a:latin typeface="Roboto Condensed"/>
              </a:rPr>
              <a:t> </a:t>
            </a:r>
            <a:r>
              <a:rPr lang="en-US" sz="3999" dirty="0" err="1">
                <a:solidFill>
                  <a:srgbClr val="953735"/>
                </a:solidFill>
                <a:latin typeface="Roboto Condensed"/>
              </a:rPr>
              <a:t>huy</a:t>
            </a:r>
            <a:r>
              <a:rPr lang="en-US" sz="3999" dirty="0">
                <a:solidFill>
                  <a:srgbClr val="953735"/>
                </a:solidFill>
                <a:latin typeface="Roboto Condensed"/>
              </a:rPr>
              <a:t> </a:t>
            </a:r>
            <a:r>
              <a:rPr lang="en-US" sz="3999" dirty="0" err="1">
                <a:solidFill>
                  <a:srgbClr val="953735"/>
                </a:solidFill>
                <a:latin typeface="Roboto Condensed"/>
              </a:rPr>
              <a:t>trong</a:t>
            </a:r>
            <a:r>
              <a:rPr lang="en-US" sz="3999" dirty="0">
                <a:solidFill>
                  <a:srgbClr val="953735"/>
                </a:solidFill>
                <a:latin typeface="Roboto Condensed"/>
              </a:rPr>
              <a:t> </a:t>
            </a:r>
            <a:r>
              <a:rPr lang="en-US" sz="3999" dirty="0" err="1">
                <a:solidFill>
                  <a:srgbClr val="953735"/>
                </a:solidFill>
                <a:latin typeface="Roboto Condensed"/>
              </a:rPr>
              <a:t>thời</a:t>
            </a:r>
            <a:r>
              <a:rPr lang="en-US" sz="3999" dirty="0">
                <a:solidFill>
                  <a:srgbClr val="953735"/>
                </a:solidFill>
                <a:latin typeface="Roboto Condensed"/>
              </a:rPr>
              <a:t> </a:t>
            </a:r>
            <a:r>
              <a:rPr lang="en-US" sz="3999" dirty="0" err="1">
                <a:solidFill>
                  <a:srgbClr val="953735"/>
                </a:solidFill>
                <a:latin typeface="Roboto Condensed"/>
              </a:rPr>
              <a:t>đại</a:t>
            </a:r>
            <a:r>
              <a:rPr lang="en-US" sz="3999" dirty="0">
                <a:solidFill>
                  <a:srgbClr val="953735"/>
                </a:solidFill>
                <a:latin typeface="Roboto Condensed"/>
              </a:rPr>
              <a:t> </a:t>
            </a:r>
            <a:r>
              <a:rPr lang="en-US" sz="3999" dirty="0" err="1">
                <a:solidFill>
                  <a:srgbClr val="953735"/>
                </a:solidFill>
                <a:latin typeface="Roboto Condensed"/>
              </a:rPr>
              <a:t>ngày</a:t>
            </a:r>
            <a:r>
              <a:rPr lang="en-US" sz="3999" dirty="0">
                <a:solidFill>
                  <a:srgbClr val="953735"/>
                </a:solidFill>
                <a:latin typeface="Roboto Condensed"/>
              </a:rPr>
              <a:t> nay.</a:t>
            </a:r>
          </a:p>
        </p:txBody>
      </p:sp>
      <p:sp>
        <p:nvSpPr>
          <p:cNvPr id="10" name="TextBox 10"/>
          <p:cNvSpPr txBox="1"/>
          <p:nvPr/>
        </p:nvSpPr>
        <p:spPr>
          <a:xfrm>
            <a:off x="12638248" y="1111129"/>
            <a:ext cx="3689628" cy="1200096"/>
          </a:xfrm>
          <a:prstGeom prst="rect">
            <a:avLst/>
          </a:prstGeom>
        </p:spPr>
        <p:txBody>
          <a:bodyPr lIns="0" tIns="0" rIns="0" bIns="0" rtlCol="0" anchor="t">
            <a:spAutoFit/>
          </a:bodyPr>
          <a:lstStyle/>
          <a:p>
            <a:pPr algn="ctr">
              <a:lnSpc>
                <a:spcPts val="4799"/>
              </a:lnSpc>
            </a:pPr>
            <a:r>
              <a:rPr lang="en-US" sz="3999">
                <a:solidFill>
                  <a:srgbClr val="953735"/>
                </a:solidFill>
                <a:latin typeface="Roboto Condensed Bold"/>
              </a:rPr>
              <a:t>Chọn 1 trong 2 yêu cầu sau:</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940507" y="2446056"/>
          <a:ext cx="16473102" cy="7503619"/>
        </p:xfrm>
        <a:graphic>
          <a:graphicData uri="http://schemas.openxmlformats.org/drawingml/2006/table">
            <a:tbl>
              <a:tblPr/>
              <a:tblGrid>
                <a:gridCol w="3116429">
                  <a:extLst>
                    <a:ext uri="{9D8B030D-6E8A-4147-A177-3AD203B41FA5}">
                      <a16:colId xmlns:a16="http://schemas.microsoft.com/office/drawing/2014/main" val="20000"/>
                    </a:ext>
                  </a:extLst>
                </a:gridCol>
                <a:gridCol w="13356673">
                  <a:extLst>
                    <a:ext uri="{9D8B030D-6E8A-4147-A177-3AD203B41FA5}">
                      <a16:colId xmlns:a16="http://schemas.microsoft.com/office/drawing/2014/main" val="20001"/>
                    </a:ext>
                  </a:extLst>
                </a:gridCol>
              </a:tblGrid>
              <a:tr h="734668">
                <a:tc>
                  <a:txBody>
                    <a:bodyPr/>
                    <a:lstStyle/>
                    <a:p>
                      <a:pPr algn="ctr">
                        <a:lnSpc>
                          <a:spcPts val="4453"/>
                        </a:lnSpc>
                        <a:defRPr/>
                      </a:pPr>
                      <a:r>
                        <a:rPr lang="en-US" sz="3399">
                          <a:solidFill>
                            <a:srgbClr val="953735"/>
                          </a:solidFill>
                          <a:latin typeface="Roboto Condensed Bold"/>
                        </a:rPr>
                        <a:t>Mở đoạn (1 câu)</a:t>
                      </a:r>
                      <a:endParaRPr lang="en-US" sz="1100"/>
                    </a:p>
                  </a:txBody>
                  <a:tcPr marL="28034" marR="28034" marT="28034" marB="28034" anchor="ctr">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tc>
                  <a:txBody>
                    <a:bodyPr/>
                    <a:lstStyle/>
                    <a:p>
                      <a:pPr marL="734058" lvl="1" indent="-367029" algn="just">
                        <a:lnSpc>
                          <a:spcPts val="4453"/>
                        </a:lnSpc>
                        <a:buFont typeface="Arial"/>
                        <a:buChar char="•"/>
                        <a:defRPr/>
                      </a:pPr>
                      <a:r>
                        <a:rPr lang="en-US" sz="3399">
                          <a:solidFill>
                            <a:srgbClr val="953735"/>
                          </a:solidFill>
                          <a:latin typeface="Roboto Condensed"/>
                        </a:rPr>
                        <a:t>Dẫn dắt để bắt đầu ý kiến, quan điểm, hành động của bản thân</a:t>
                      </a:r>
                      <a:endParaRPr lang="en-US" sz="110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5238091">
                <a:tc>
                  <a:txBody>
                    <a:bodyPr/>
                    <a:lstStyle/>
                    <a:p>
                      <a:pPr algn="ctr">
                        <a:lnSpc>
                          <a:spcPts val="4453"/>
                        </a:lnSpc>
                        <a:defRPr/>
                      </a:pPr>
                      <a:r>
                        <a:rPr lang="en-US" sz="3399">
                          <a:solidFill>
                            <a:srgbClr val="953735"/>
                          </a:solidFill>
                          <a:latin typeface="Roboto Condensed Bold"/>
                        </a:rPr>
                        <a:t>Thân đoạn </a:t>
                      </a:r>
                      <a:endParaRPr lang="en-US" sz="1100"/>
                    </a:p>
                    <a:p>
                      <a:pPr algn="ctr">
                        <a:lnSpc>
                          <a:spcPts val="4453"/>
                        </a:lnSpc>
                      </a:pPr>
                      <a:r>
                        <a:rPr lang="en-US" sz="3399">
                          <a:solidFill>
                            <a:srgbClr val="953735"/>
                          </a:solidFill>
                          <a:latin typeface="Roboto Condensed Bold"/>
                        </a:rPr>
                        <a:t>(6-7 câu)</a:t>
                      </a:r>
                    </a:p>
                  </a:txBody>
                  <a:tcPr marL="28034" marR="28034" marT="28034" marB="28034" anchor="ctr">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tc>
                  <a:txBody>
                    <a:bodyPr/>
                    <a:lstStyle/>
                    <a:p>
                      <a:pPr marL="734058" lvl="1" indent="-367029" algn="just">
                        <a:lnSpc>
                          <a:spcPts val="4453"/>
                        </a:lnSpc>
                        <a:buFont typeface="Arial"/>
                        <a:buChar char="•"/>
                        <a:defRPr/>
                      </a:pPr>
                      <a:r>
                        <a:rPr lang="en-US" sz="3399">
                          <a:solidFill>
                            <a:srgbClr val="953735"/>
                          </a:solidFill>
                          <a:latin typeface="Roboto Condensed"/>
                        </a:rPr>
                        <a:t>Đưa ra ý kiến bản thân: Lòng yêu nước không phải chỉ được thể hiện khi Tổ quốc bị xâm lăng mà là trách nhiệm của toàn dân trong việc giữ gìn và phát huy tinh thần yêu nước của dân tộc ngay cả trong thời bình.</a:t>
                      </a:r>
                      <a:endParaRPr lang="en-US" sz="1100"/>
                    </a:p>
                    <a:p>
                      <a:pPr marL="734058" lvl="1" indent="-367029" algn="just">
                        <a:lnSpc>
                          <a:spcPts val="4453"/>
                        </a:lnSpc>
                        <a:buFont typeface="Arial"/>
                        <a:buChar char="•"/>
                      </a:pPr>
                      <a:r>
                        <a:rPr lang="en-US" sz="3399">
                          <a:solidFill>
                            <a:srgbClr val="953735"/>
                          </a:solidFill>
                          <a:latin typeface="Roboto Condensed"/>
                        </a:rPr>
                        <a:t>Hành động có thể thực hiện </a:t>
                      </a:r>
                    </a:p>
                    <a:p>
                      <a:pPr algn="just">
                        <a:lnSpc>
                          <a:spcPts val="4453"/>
                        </a:lnSpc>
                      </a:pPr>
                      <a:r>
                        <a:rPr lang="en-US" sz="3399">
                          <a:solidFill>
                            <a:srgbClr val="953735"/>
                          </a:solidFill>
                          <a:latin typeface="Roboto Condensed"/>
                        </a:rPr>
                        <a:t>+ Ra sức lao động, học tập, rèn luyện, phát triển, tu dưỡng bản thân để toàn diện cả đức và tài.</a:t>
                      </a:r>
                    </a:p>
                    <a:p>
                      <a:pPr algn="just">
                        <a:lnSpc>
                          <a:spcPts val="4453"/>
                        </a:lnSpc>
                      </a:pPr>
                      <a:r>
                        <a:rPr lang="en-US" sz="3399">
                          <a:solidFill>
                            <a:srgbClr val="953735"/>
                          </a:solidFill>
                          <a:latin typeface="Roboto Condensed"/>
                        </a:rPr>
                        <a:t>+ Lên án tố cáo các hành vi vi phạm pháp luật,....</a:t>
                      </a:r>
                    </a:p>
                    <a:p>
                      <a:pPr algn="just">
                        <a:lnSpc>
                          <a:spcPts val="4453"/>
                        </a:lnSpc>
                      </a:pPr>
                      <a:r>
                        <a:rPr lang="en-US" sz="3399">
                          <a:solidFill>
                            <a:srgbClr val="953735"/>
                          </a:solidFill>
                          <a:latin typeface="Roboto Condensed"/>
                        </a:rPr>
                        <a:t>+ Quảng bá văn hóa, phong tục, truyền thống tốt đẹp của dân tộc ra bạn bè quốc tế,...</a:t>
                      </a:r>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530860">
                <a:tc>
                  <a:txBody>
                    <a:bodyPr/>
                    <a:lstStyle/>
                    <a:p>
                      <a:pPr algn="ctr">
                        <a:lnSpc>
                          <a:spcPts val="4453"/>
                        </a:lnSpc>
                        <a:defRPr/>
                      </a:pPr>
                      <a:r>
                        <a:rPr lang="en-US" sz="3399">
                          <a:solidFill>
                            <a:srgbClr val="953735"/>
                          </a:solidFill>
                          <a:latin typeface="Roboto Condensed Bold"/>
                        </a:rPr>
                        <a:t>Kết đoạn (1 câu)</a:t>
                      </a:r>
                      <a:endParaRPr lang="en-US" sz="1100"/>
                    </a:p>
                  </a:txBody>
                  <a:tcPr marL="28034" marR="28034" marT="28034" marB="28034" anchor="ctr">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tc>
                  <a:txBody>
                    <a:bodyPr/>
                    <a:lstStyle/>
                    <a:p>
                      <a:pPr marL="734058" lvl="1" indent="-367029" algn="just">
                        <a:lnSpc>
                          <a:spcPts val="4453"/>
                        </a:lnSpc>
                        <a:buFont typeface="Arial"/>
                        <a:buChar char="•"/>
                        <a:defRPr/>
                      </a:pPr>
                      <a:r>
                        <a:rPr lang="en-US" sz="3399" spc="27" dirty="0" err="1">
                          <a:solidFill>
                            <a:srgbClr val="953735"/>
                          </a:solidFill>
                          <a:latin typeface="Roboto Condensed"/>
                        </a:rPr>
                        <a:t>Khẳng</a:t>
                      </a:r>
                      <a:r>
                        <a:rPr lang="en-US" sz="3399" spc="27" dirty="0">
                          <a:solidFill>
                            <a:srgbClr val="953735"/>
                          </a:solidFill>
                          <a:latin typeface="Roboto Condensed"/>
                        </a:rPr>
                        <a:t> </a:t>
                      </a:r>
                      <a:r>
                        <a:rPr lang="en-US" sz="3399" spc="27" dirty="0" err="1">
                          <a:solidFill>
                            <a:srgbClr val="953735"/>
                          </a:solidFill>
                          <a:latin typeface="Roboto Condensed"/>
                        </a:rPr>
                        <a:t>định</a:t>
                      </a:r>
                      <a:r>
                        <a:rPr lang="en-US" sz="3399" spc="27" dirty="0">
                          <a:solidFill>
                            <a:srgbClr val="953735"/>
                          </a:solidFill>
                          <a:latin typeface="Roboto Condensed"/>
                        </a:rPr>
                        <a:t> </a:t>
                      </a:r>
                      <a:r>
                        <a:rPr lang="en-US" sz="3399" spc="27" dirty="0" err="1">
                          <a:solidFill>
                            <a:srgbClr val="953735"/>
                          </a:solidFill>
                          <a:latin typeface="Roboto Condensed"/>
                        </a:rPr>
                        <a:t>lại</a:t>
                      </a:r>
                      <a:r>
                        <a:rPr lang="en-US" sz="3399" spc="27" dirty="0">
                          <a:solidFill>
                            <a:srgbClr val="953735"/>
                          </a:solidFill>
                          <a:latin typeface="Roboto Condensed"/>
                        </a:rPr>
                        <a:t> ý </a:t>
                      </a:r>
                      <a:r>
                        <a:rPr lang="en-US" sz="3399" spc="27" dirty="0" err="1">
                          <a:solidFill>
                            <a:srgbClr val="953735"/>
                          </a:solidFill>
                          <a:latin typeface="Roboto Condensed"/>
                        </a:rPr>
                        <a:t>nghĩa</a:t>
                      </a:r>
                      <a:r>
                        <a:rPr lang="en-US" sz="3399" spc="27" dirty="0">
                          <a:solidFill>
                            <a:srgbClr val="953735"/>
                          </a:solidFill>
                          <a:latin typeface="Roboto Condensed"/>
                        </a:rPr>
                        <a:t>/</a:t>
                      </a:r>
                      <a:r>
                        <a:rPr lang="en-US" sz="3399" spc="27" dirty="0" err="1">
                          <a:solidFill>
                            <a:srgbClr val="953735"/>
                          </a:solidFill>
                          <a:latin typeface="Roboto Condensed"/>
                        </a:rPr>
                        <a:t>giá</a:t>
                      </a:r>
                      <a:r>
                        <a:rPr lang="en-US" sz="3399" spc="27" dirty="0">
                          <a:solidFill>
                            <a:srgbClr val="953735"/>
                          </a:solidFill>
                          <a:latin typeface="Roboto Condensed"/>
                        </a:rPr>
                        <a:t> </a:t>
                      </a:r>
                      <a:r>
                        <a:rPr lang="en-US" sz="3399" spc="27" dirty="0" err="1">
                          <a:solidFill>
                            <a:srgbClr val="953735"/>
                          </a:solidFill>
                          <a:latin typeface="Roboto Condensed"/>
                        </a:rPr>
                        <a:t>trị</a:t>
                      </a:r>
                      <a:r>
                        <a:rPr lang="en-US" sz="3399" spc="27" dirty="0">
                          <a:solidFill>
                            <a:srgbClr val="953735"/>
                          </a:solidFill>
                          <a:latin typeface="Roboto Condensed"/>
                        </a:rPr>
                        <a:t> </a:t>
                      </a:r>
                      <a:r>
                        <a:rPr lang="en-US" sz="3399" spc="27" dirty="0" err="1">
                          <a:solidFill>
                            <a:srgbClr val="953735"/>
                          </a:solidFill>
                          <a:latin typeface="Roboto Condensed"/>
                        </a:rPr>
                        <a:t>của</a:t>
                      </a:r>
                      <a:r>
                        <a:rPr lang="en-US" sz="3399" spc="27" dirty="0">
                          <a:solidFill>
                            <a:srgbClr val="953735"/>
                          </a:solidFill>
                          <a:latin typeface="Roboto Condensed"/>
                        </a:rPr>
                        <a:t> </a:t>
                      </a:r>
                      <a:r>
                        <a:rPr lang="en-US" sz="3399" spc="27" dirty="0" err="1">
                          <a:solidFill>
                            <a:srgbClr val="953735"/>
                          </a:solidFill>
                          <a:latin typeface="Roboto Condensed"/>
                        </a:rPr>
                        <a:t>việc</a:t>
                      </a:r>
                      <a:r>
                        <a:rPr lang="en-US" sz="3399" spc="27" dirty="0">
                          <a:solidFill>
                            <a:srgbClr val="953735"/>
                          </a:solidFill>
                          <a:latin typeface="Roboto Condensed"/>
                        </a:rPr>
                        <a:t> </a:t>
                      </a:r>
                      <a:r>
                        <a:rPr lang="en-US" sz="3399" spc="27" dirty="0" err="1">
                          <a:solidFill>
                            <a:srgbClr val="953735"/>
                          </a:solidFill>
                          <a:latin typeface="Roboto Condensed"/>
                        </a:rPr>
                        <a:t>rèn</a:t>
                      </a:r>
                      <a:r>
                        <a:rPr lang="en-US" sz="3399" spc="27" dirty="0">
                          <a:solidFill>
                            <a:srgbClr val="953735"/>
                          </a:solidFill>
                          <a:latin typeface="Roboto Condensed"/>
                        </a:rPr>
                        <a:t> </a:t>
                      </a:r>
                      <a:r>
                        <a:rPr lang="en-US" sz="3399" spc="27" dirty="0" err="1">
                          <a:solidFill>
                            <a:srgbClr val="953735"/>
                          </a:solidFill>
                          <a:latin typeface="Roboto Condensed"/>
                        </a:rPr>
                        <a:t>luyện</a:t>
                      </a:r>
                      <a:r>
                        <a:rPr lang="en-US" sz="3399" spc="27" dirty="0">
                          <a:solidFill>
                            <a:srgbClr val="953735"/>
                          </a:solidFill>
                          <a:latin typeface="Roboto Condensed"/>
                        </a:rPr>
                        <a:t>, </a:t>
                      </a:r>
                      <a:r>
                        <a:rPr lang="en-US" sz="3399" spc="27" dirty="0" err="1">
                          <a:solidFill>
                            <a:srgbClr val="953735"/>
                          </a:solidFill>
                          <a:latin typeface="Roboto Condensed"/>
                        </a:rPr>
                        <a:t>phát</a:t>
                      </a:r>
                      <a:r>
                        <a:rPr lang="en-US" sz="3399" spc="27" dirty="0">
                          <a:solidFill>
                            <a:srgbClr val="953735"/>
                          </a:solidFill>
                          <a:latin typeface="Roboto Condensed"/>
                        </a:rPr>
                        <a:t> </a:t>
                      </a:r>
                      <a:r>
                        <a:rPr lang="en-US" sz="3399" spc="27" dirty="0" err="1">
                          <a:solidFill>
                            <a:srgbClr val="953735"/>
                          </a:solidFill>
                          <a:latin typeface="Roboto Condensed"/>
                        </a:rPr>
                        <a:t>triển</a:t>
                      </a:r>
                      <a:r>
                        <a:rPr lang="en-US" sz="3399" spc="27" dirty="0">
                          <a:solidFill>
                            <a:srgbClr val="953735"/>
                          </a:solidFill>
                          <a:latin typeface="Roboto Condensed"/>
                        </a:rPr>
                        <a:t> </a:t>
                      </a:r>
                      <a:r>
                        <a:rPr lang="en-US" sz="3399" spc="27" dirty="0" err="1">
                          <a:solidFill>
                            <a:srgbClr val="953735"/>
                          </a:solidFill>
                          <a:latin typeface="Roboto Condensed"/>
                        </a:rPr>
                        <a:t>cá</a:t>
                      </a:r>
                      <a:r>
                        <a:rPr lang="en-US" sz="3399" spc="27" dirty="0">
                          <a:solidFill>
                            <a:srgbClr val="953735"/>
                          </a:solidFill>
                          <a:latin typeface="Roboto Condensed"/>
                        </a:rPr>
                        <a:t> </a:t>
                      </a:r>
                      <a:r>
                        <a:rPr lang="en-US" sz="3399" spc="27" dirty="0" err="1">
                          <a:solidFill>
                            <a:srgbClr val="953735"/>
                          </a:solidFill>
                          <a:latin typeface="Roboto Condensed"/>
                        </a:rPr>
                        <a:t>nhân</a:t>
                      </a:r>
                      <a:r>
                        <a:rPr lang="en-US" sz="3399" spc="27" dirty="0">
                          <a:solidFill>
                            <a:srgbClr val="953735"/>
                          </a:solidFill>
                          <a:latin typeface="Roboto Condensed"/>
                        </a:rPr>
                        <a:t> </a:t>
                      </a:r>
                      <a:r>
                        <a:rPr lang="en-US" sz="3399" spc="27" dirty="0" err="1">
                          <a:solidFill>
                            <a:srgbClr val="953735"/>
                          </a:solidFill>
                          <a:latin typeface="Roboto Condensed"/>
                        </a:rPr>
                        <a:t>trong</a:t>
                      </a:r>
                      <a:r>
                        <a:rPr lang="en-US" sz="3399" spc="27" dirty="0">
                          <a:solidFill>
                            <a:srgbClr val="953735"/>
                          </a:solidFill>
                          <a:latin typeface="Roboto Condensed"/>
                        </a:rPr>
                        <a:t> </a:t>
                      </a:r>
                      <a:r>
                        <a:rPr lang="en-US" sz="3399" spc="27" dirty="0" err="1">
                          <a:solidFill>
                            <a:srgbClr val="953735"/>
                          </a:solidFill>
                          <a:latin typeface="Roboto Condensed"/>
                        </a:rPr>
                        <a:t>công</a:t>
                      </a:r>
                      <a:r>
                        <a:rPr lang="en-US" sz="3399" spc="27" dirty="0">
                          <a:solidFill>
                            <a:srgbClr val="953735"/>
                          </a:solidFill>
                          <a:latin typeface="Roboto Condensed"/>
                        </a:rPr>
                        <a:t> </a:t>
                      </a:r>
                      <a:r>
                        <a:rPr lang="en-US" sz="3399" spc="27" dirty="0" err="1">
                          <a:solidFill>
                            <a:srgbClr val="953735"/>
                          </a:solidFill>
                          <a:latin typeface="Roboto Condensed"/>
                        </a:rPr>
                        <a:t>cuộc</a:t>
                      </a:r>
                      <a:r>
                        <a:rPr lang="en-US" sz="3399" spc="27" dirty="0">
                          <a:solidFill>
                            <a:srgbClr val="953735"/>
                          </a:solidFill>
                          <a:latin typeface="Roboto Condensed"/>
                        </a:rPr>
                        <a:t> </a:t>
                      </a:r>
                      <a:r>
                        <a:rPr lang="en-US" sz="3399" spc="27" dirty="0" err="1">
                          <a:solidFill>
                            <a:srgbClr val="953735"/>
                          </a:solidFill>
                          <a:latin typeface="Roboto Condensed"/>
                        </a:rPr>
                        <a:t>xây</a:t>
                      </a:r>
                      <a:r>
                        <a:rPr lang="en-US" sz="3399" spc="27" dirty="0">
                          <a:solidFill>
                            <a:srgbClr val="953735"/>
                          </a:solidFill>
                          <a:latin typeface="Roboto Condensed"/>
                        </a:rPr>
                        <a:t> </a:t>
                      </a:r>
                      <a:r>
                        <a:rPr lang="en-US" sz="3399" spc="27" dirty="0" err="1">
                          <a:solidFill>
                            <a:srgbClr val="953735"/>
                          </a:solidFill>
                          <a:latin typeface="Roboto Condensed"/>
                        </a:rPr>
                        <a:t>dựng</a:t>
                      </a:r>
                      <a:r>
                        <a:rPr lang="en-US" sz="3399" spc="27" dirty="0">
                          <a:solidFill>
                            <a:srgbClr val="953735"/>
                          </a:solidFill>
                          <a:latin typeface="Roboto Condensed"/>
                        </a:rPr>
                        <a:t> </a:t>
                      </a:r>
                      <a:r>
                        <a:rPr lang="en-US" sz="3399" spc="27" dirty="0" err="1">
                          <a:solidFill>
                            <a:srgbClr val="953735"/>
                          </a:solidFill>
                          <a:latin typeface="Roboto Condensed"/>
                        </a:rPr>
                        <a:t>và</a:t>
                      </a:r>
                      <a:r>
                        <a:rPr lang="en-US" sz="3399" spc="27" dirty="0">
                          <a:solidFill>
                            <a:srgbClr val="953735"/>
                          </a:solidFill>
                          <a:latin typeface="Roboto Condensed"/>
                        </a:rPr>
                        <a:t> </a:t>
                      </a:r>
                      <a:r>
                        <a:rPr lang="en-US" sz="3399" spc="27" dirty="0" err="1">
                          <a:solidFill>
                            <a:srgbClr val="953735"/>
                          </a:solidFill>
                          <a:latin typeface="Roboto Condensed"/>
                        </a:rPr>
                        <a:t>bảo</a:t>
                      </a:r>
                      <a:r>
                        <a:rPr lang="en-US" sz="3399" spc="27" dirty="0">
                          <a:solidFill>
                            <a:srgbClr val="953735"/>
                          </a:solidFill>
                          <a:latin typeface="Roboto Condensed"/>
                        </a:rPr>
                        <a:t> </a:t>
                      </a:r>
                      <a:r>
                        <a:rPr lang="en-US" sz="3399" spc="27" dirty="0" err="1">
                          <a:solidFill>
                            <a:srgbClr val="953735"/>
                          </a:solidFill>
                          <a:latin typeface="Roboto Condensed"/>
                        </a:rPr>
                        <a:t>vệ</a:t>
                      </a:r>
                      <a:r>
                        <a:rPr lang="en-US" sz="3399" spc="27" dirty="0">
                          <a:solidFill>
                            <a:srgbClr val="953735"/>
                          </a:solidFill>
                          <a:latin typeface="Roboto Condensed"/>
                        </a:rPr>
                        <a:t> </a:t>
                      </a:r>
                      <a:r>
                        <a:rPr lang="en-US" sz="3399" spc="27" dirty="0" err="1">
                          <a:solidFill>
                            <a:srgbClr val="953735"/>
                          </a:solidFill>
                          <a:latin typeface="Roboto Condensed"/>
                        </a:rPr>
                        <a:t>đất</a:t>
                      </a:r>
                      <a:r>
                        <a:rPr lang="en-US" sz="3399" spc="27" dirty="0">
                          <a:solidFill>
                            <a:srgbClr val="953735"/>
                          </a:solidFill>
                          <a:latin typeface="Roboto Condensed"/>
                        </a:rPr>
                        <a:t> </a:t>
                      </a:r>
                      <a:r>
                        <a:rPr lang="en-US" sz="3399" spc="27" dirty="0" err="1">
                          <a:solidFill>
                            <a:srgbClr val="953735"/>
                          </a:solidFill>
                          <a:latin typeface="Roboto Condensed"/>
                        </a:rPr>
                        <a:t>nước</a:t>
                      </a:r>
                      <a:r>
                        <a:rPr lang="en-US" sz="3399" spc="27" dirty="0">
                          <a:solidFill>
                            <a:srgbClr val="953735"/>
                          </a:solidFill>
                          <a:latin typeface="Roboto Condensed"/>
                        </a:rPr>
                        <a:t> </a:t>
                      </a:r>
                      <a:r>
                        <a:rPr lang="en-US" sz="3399" spc="27" dirty="0" err="1">
                          <a:solidFill>
                            <a:srgbClr val="953735"/>
                          </a:solidFill>
                          <a:latin typeface="Roboto Condensed"/>
                        </a:rPr>
                        <a:t>cả</a:t>
                      </a:r>
                      <a:r>
                        <a:rPr lang="en-US" sz="3399" spc="27" dirty="0">
                          <a:solidFill>
                            <a:srgbClr val="953735"/>
                          </a:solidFill>
                          <a:latin typeface="Roboto Condensed"/>
                        </a:rPr>
                        <a:t> </a:t>
                      </a:r>
                      <a:r>
                        <a:rPr lang="en-US" sz="3399" spc="27" dirty="0" err="1">
                          <a:solidFill>
                            <a:srgbClr val="953735"/>
                          </a:solidFill>
                          <a:latin typeface="Roboto Condensed"/>
                        </a:rPr>
                        <a:t>thời</a:t>
                      </a:r>
                      <a:r>
                        <a:rPr lang="en-US" sz="3399" spc="27" dirty="0">
                          <a:solidFill>
                            <a:srgbClr val="953735"/>
                          </a:solidFill>
                          <a:latin typeface="Roboto Condensed"/>
                        </a:rPr>
                        <a:t> </a:t>
                      </a:r>
                      <a:r>
                        <a:rPr lang="en-US" sz="3399" spc="27" dirty="0" err="1">
                          <a:solidFill>
                            <a:srgbClr val="953735"/>
                          </a:solidFill>
                          <a:latin typeface="Roboto Condensed"/>
                        </a:rPr>
                        <a:t>chiến</a:t>
                      </a:r>
                      <a:r>
                        <a:rPr lang="en-US" sz="3399" spc="27" dirty="0">
                          <a:solidFill>
                            <a:srgbClr val="953735"/>
                          </a:solidFill>
                          <a:latin typeface="Roboto Condensed"/>
                        </a:rPr>
                        <a:t> </a:t>
                      </a:r>
                      <a:r>
                        <a:rPr lang="en-US" sz="3399" spc="27" dirty="0" err="1">
                          <a:solidFill>
                            <a:srgbClr val="953735"/>
                          </a:solidFill>
                          <a:latin typeface="Roboto Condensed"/>
                        </a:rPr>
                        <a:t>và</a:t>
                      </a:r>
                      <a:r>
                        <a:rPr lang="en-US" sz="3399" spc="27" dirty="0">
                          <a:solidFill>
                            <a:srgbClr val="953735"/>
                          </a:solidFill>
                          <a:latin typeface="Roboto Condensed"/>
                        </a:rPr>
                        <a:t> </a:t>
                      </a:r>
                      <a:r>
                        <a:rPr lang="en-US" sz="3399" spc="27" dirty="0" err="1">
                          <a:solidFill>
                            <a:srgbClr val="953735"/>
                          </a:solidFill>
                          <a:latin typeface="Roboto Condensed"/>
                        </a:rPr>
                        <a:t>thời</a:t>
                      </a:r>
                      <a:r>
                        <a:rPr lang="en-US" sz="3399" spc="27" dirty="0">
                          <a:solidFill>
                            <a:srgbClr val="953735"/>
                          </a:solidFill>
                          <a:latin typeface="Roboto Condensed"/>
                        </a:rPr>
                        <a:t> </a:t>
                      </a:r>
                      <a:r>
                        <a:rPr lang="en-US" sz="3399" spc="27" dirty="0" err="1">
                          <a:solidFill>
                            <a:srgbClr val="953735"/>
                          </a:solidFill>
                          <a:latin typeface="Roboto Condensed"/>
                        </a:rPr>
                        <a:t>bình</a:t>
                      </a:r>
                      <a:r>
                        <a:rPr lang="en-US" sz="3399" spc="27" dirty="0">
                          <a:solidFill>
                            <a:srgbClr val="953735"/>
                          </a:solidFill>
                          <a:latin typeface="Roboto Condensed"/>
                        </a:rPr>
                        <a:t>.</a:t>
                      </a:r>
                      <a:endParaRPr lang="en-US" sz="1100" dirty="0"/>
                    </a:p>
                  </a:txBody>
                  <a:tcPr marL="28034" marR="28034" marT="28034" marB="28034">
                    <a:lnL w="12700" cap="flat" cmpd="sng" algn="ctr">
                      <a:solidFill>
                        <a:srgbClr val="953735"/>
                      </a:solidFill>
                      <a:prstDash val="solid"/>
                      <a:round/>
                      <a:headEnd type="none" w="med" len="med"/>
                      <a:tailEnd type="none" w="med" len="med"/>
                    </a:lnL>
                    <a:lnR w="12700" cap="flat" cmpd="sng" algn="ctr">
                      <a:solidFill>
                        <a:srgbClr val="953735"/>
                      </a:solidFill>
                      <a:prstDash val="solid"/>
                      <a:round/>
                      <a:headEnd type="none" w="med" len="med"/>
                      <a:tailEnd type="none" w="med" len="med"/>
                    </a:lnR>
                    <a:lnT w="12700" cap="flat" cmpd="sng" algn="ctr">
                      <a:solidFill>
                        <a:srgbClr val="953735"/>
                      </a:solidFill>
                      <a:prstDash val="solid"/>
                      <a:round/>
                      <a:headEnd type="none" w="med" len="med"/>
                      <a:tailEnd type="none" w="med" len="med"/>
                    </a:lnT>
                    <a:lnB w="12700" cap="flat" cmpd="sng" algn="ctr">
                      <a:solidFill>
                        <a:srgbClr val="95373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3" name="Freeform 3"/>
          <p:cNvSpPr/>
          <p:nvPr/>
        </p:nvSpPr>
        <p:spPr>
          <a:xfrm flipH="1">
            <a:off x="751135" y="287275"/>
            <a:ext cx="4122672" cy="2158781"/>
          </a:xfrm>
          <a:custGeom>
            <a:avLst/>
            <a:gdLst/>
            <a:ahLst/>
            <a:cxnLst/>
            <a:rect l="l" t="t" r="r" b="b"/>
            <a:pathLst>
              <a:path w="4122672" h="2158781">
                <a:moveTo>
                  <a:pt x="4122672" y="0"/>
                </a:moveTo>
                <a:lnTo>
                  <a:pt x="0" y="0"/>
                </a:lnTo>
                <a:lnTo>
                  <a:pt x="0" y="2158781"/>
                </a:lnTo>
                <a:lnTo>
                  <a:pt x="4122672" y="2158781"/>
                </a:lnTo>
                <a:lnTo>
                  <a:pt x="4122672"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967656" y="757093"/>
            <a:ext cx="3689628" cy="647592"/>
          </a:xfrm>
          <a:prstGeom prst="rect">
            <a:avLst/>
          </a:prstGeom>
        </p:spPr>
        <p:txBody>
          <a:bodyPr lIns="0" tIns="0" rIns="0" bIns="0" rtlCol="0" anchor="t">
            <a:spAutoFit/>
          </a:bodyPr>
          <a:lstStyle/>
          <a:p>
            <a:pPr algn="ctr">
              <a:lnSpc>
                <a:spcPts val="5039"/>
              </a:lnSpc>
            </a:pPr>
            <a:r>
              <a:rPr lang="en-US" sz="4199">
                <a:solidFill>
                  <a:srgbClr val="953735"/>
                </a:solidFill>
                <a:latin typeface="Roboto Condensed Bold"/>
              </a:rPr>
              <a:t>Yêu cầu 1</a:t>
            </a:r>
          </a:p>
        </p:txBody>
      </p:sp>
      <p:sp>
        <p:nvSpPr>
          <p:cNvPr id="5" name="Freeform 5"/>
          <p:cNvSpPr/>
          <p:nvPr/>
        </p:nvSpPr>
        <p:spPr>
          <a:xfrm>
            <a:off x="7512671" y="287275"/>
            <a:ext cx="4822886" cy="10288823"/>
          </a:xfrm>
          <a:custGeom>
            <a:avLst/>
            <a:gdLst/>
            <a:ahLst/>
            <a:cxnLst/>
            <a:rect l="l" t="t" r="r" b="b"/>
            <a:pathLst>
              <a:path w="4822886" h="10288823">
                <a:moveTo>
                  <a:pt x="0" y="0"/>
                </a:moveTo>
                <a:lnTo>
                  <a:pt x="4822885" y="0"/>
                </a:lnTo>
                <a:lnTo>
                  <a:pt x="4822885" y="10288823"/>
                </a:lnTo>
                <a:lnTo>
                  <a:pt x="0" y="10288823"/>
                </a:lnTo>
                <a:lnTo>
                  <a:pt x="0" y="0"/>
                </a:lnTo>
                <a:close/>
              </a:path>
            </a:pathLst>
          </a:custGeom>
          <a:blipFill>
            <a:blip r:embed="rId4">
              <a:alphaModFix amt="15000"/>
            </a:blip>
            <a:stretch>
              <a:fillRect/>
            </a:stretch>
          </a:blipFill>
        </p:spPr>
        <p:txBody>
          <a:bodyPr/>
          <a:lstStyle/>
          <a:p>
            <a:endParaRPr lang="en-US"/>
          </a:p>
        </p:txBody>
      </p:sp>
    </p:spTree>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028700" y="2363967"/>
          <a:ext cx="16696304" cy="7356476"/>
        </p:xfrm>
        <a:graphic>
          <a:graphicData uri="http://schemas.openxmlformats.org/drawingml/2006/table">
            <a:tbl>
              <a:tblPr/>
              <a:tblGrid>
                <a:gridCol w="3014198">
                  <a:extLst>
                    <a:ext uri="{9D8B030D-6E8A-4147-A177-3AD203B41FA5}">
                      <a16:colId xmlns:a16="http://schemas.microsoft.com/office/drawing/2014/main" val="20000"/>
                    </a:ext>
                  </a:extLst>
                </a:gridCol>
                <a:gridCol w="13682106">
                  <a:extLst>
                    <a:ext uri="{9D8B030D-6E8A-4147-A177-3AD203B41FA5}">
                      <a16:colId xmlns:a16="http://schemas.microsoft.com/office/drawing/2014/main" val="20001"/>
                    </a:ext>
                  </a:extLst>
                </a:gridCol>
              </a:tblGrid>
              <a:tr h="1288099">
                <a:tc>
                  <a:txBody>
                    <a:bodyPr/>
                    <a:lstStyle/>
                    <a:p>
                      <a:pPr algn="ctr">
                        <a:lnSpc>
                          <a:spcPts val="4619"/>
                        </a:lnSpc>
                        <a:defRPr/>
                      </a:pPr>
                      <a:r>
                        <a:rPr lang="en-US" sz="3299">
                          <a:solidFill>
                            <a:srgbClr val="953735"/>
                          </a:solidFill>
                          <a:latin typeface="Roboto Condensed Bold"/>
                        </a:rPr>
                        <a:t>Mở đoạn </a:t>
                      </a:r>
                      <a:endParaRPr lang="en-US" sz="1100"/>
                    </a:p>
                    <a:p>
                      <a:pPr algn="ctr">
                        <a:lnSpc>
                          <a:spcPts val="4619"/>
                        </a:lnSpc>
                      </a:pPr>
                      <a:r>
                        <a:rPr lang="en-US" sz="3299">
                          <a:solidFill>
                            <a:srgbClr val="953735"/>
                          </a:solidFill>
                          <a:latin typeface="Roboto Condensed Bold"/>
                        </a:rPr>
                        <a:t>(1 câu)</a:t>
                      </a:r>
                    </a:p>
                  </a:txBody>
                  <a:tcPr marL="28034" marR="28034" marT="28034" marB="28034" anchor="ctr">
                    <a:lnL w="12700" cap="flat" cmpd="sng" algn="ctr">
                      <a:solidFill>
                        <a:srgbClr val="7E4D55"/>
                      </a:solidFill>
                      <a:prstDash val="solid"/>
                      <a:round/>
                      <a:headEnd type="none" w="med" len="med"/>
                      <a:tailEnd type="none" w="med" len="med"/>
                    </a:lnL>
                    <a:lnR w="12700" cap="flat" cmpd="sng" algn="ctr">
                      <a:solidFill>
                        <a:srgbClr val="7E4D55"/>
                      </a:solidFill>
                      <a:prstDash val="solid"/>
                      <a:round/>
                      <a:headEnd type="none" w="med" len="med"/>
                      <a:tailEnd type="none" w="med" len="med"/>
                    </a:lnR>
                    <a:lnT w="12700" cap="flat" cmpd="sng" algn="ctr">
                      <a:solidFill>
                        <a:srgbClr val="7E4D55"/>
                      </a:solidFill>
                      <a:prstDash val="solid"/>
                      <a:round/>
                      <a:headEnd type="none" w="med" len="med"/>
                      <a:tailEnd type="none" w="med" len="med"/>
                    </a:lnT>
                    <a:lnB w="12700" cap="flat" cmpd="sng" algn="ctr">
                      <a:solidFill>
                        <a:srgbClr val="7E4D55"/>
                      </a:solidFill>
                      <a:prstDash val="solid"/>
                      <a:round/>
                      <a:headEnd type="none" w="med" len="med"/>
                      <a:tailEnd type="none" w="med" len="med"/>
                    </a:lnB>
                    <a:solidFill>
                      <a:srgbClr val="FFFFFF"/>
                    </a:solidFill>
                  </a:tcPr>
                </a:tc>
                <a:tc>
                  <a:txBody>
                    <a:bodyPr/>
                    <a:lstStyle/>
                    <a:p>
                      <a:pPr marL="712468" lvl="1" indent="-356234" algn="just">
                        <a:lnSpc>
                          <a:spcPts val="4619"/>
                        </a:lnSpc>
                        <a:buFont typeface="Arial"/>
                        <a:buChar char="•"/>
                        <a:defRPr/>
                      </a:pPr>
                      <a:r>
                        <a:rPr lang="en-US" sz="3299">
                          <a:solidFill>
                            <a:srgbClr val="953735"/>
                          </a:solidFill>
                          <a:latin typeface="Roboto Condensed"/>
                        </a:rPr>
                        <a:t>Dẫn dắt để bắt đầu vấn đề nghị luận	</a:t>
                      </a:r>
                      <a:endParaRPr lang="en-US" sz="1100"/>
                    </a:p>
                  </a:txBody>
                  <a:tcPr marL="28034" marR="28034" marT="28034" marB="28034">
                    <a:lnL w="12700" cap="flat" cmpd="sng" algn="ctr">
                      <a:solidFill>
                        <a:srgbClr val="7E4D55"/>
                      </a:solidFill>
                      <a:prstDash val="solid"/>
                      <a:round/>
                      <a:headEnd type="none" w="med" len="med"/>
                      <a:tailEnd type="none" w="med" len="med"/>
                    </a:lnL>
                    <a:lnR w="12700" cap="flat" cmpd="sng" algn="ctr">
                      <a:solidFill>
                        <a:srgbClr val="7E4D55"/>
                      </a:solidFill>
                      <a:prstDash val="solid"/>
                      <a:round/>
                      <a:headEnd type="none" w="med" len="med"/>
                      <a:tailEnd type="none" w="med" len="med"/>
                    </a:lnR>
                    <a:lnT w="12700" cap="flat" cmpd="sng" algn="ctr">
                      <a:solidFill>
                        <a:srgbClr val="7E4D55"/>
                      </a:solidFill>
                      <a:prstDash val="solid"/>
                      <a:round/>
                      <a:headEnd type="none" w="med" len="med"/>
                      <a:tailEnd type="none" w="med" len="med"/>
                    </a:lnT>
                    <a:lnB w="12700" cap="flat" cmpd="sng" algn="ctr">
                      <a:solidFill>
                        <a:srgbClr val="7E4D55"/>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780278">
                <a:tc>
                  <a:txBody>
                    <a:bodyPr/>
                    <a:lstStyle/>
                    <a:p>
                      <a:pPr algn="ctr">
                        <a:lnSpc>
                          <a:spcPts val="4619"/>
                        </a:lnSpc>
                        <a:defRPr/>
                      </a:pPr>
                      <a:r>
                        <a:rPr lang="en-US" sz="3299">
                          <a:solidFill>
                            <a:srgbClr val="953735"/>
                          </a:solidFill>
                          <a:latin typeface="Roboto Condensed Bold"/>
                        </a:rPr>
                        <a:t>Thân đoạn </a:t>
                      </a:r>
                      <a:endParaRPr lang="en-US" sz="1100"/>
                    </a:p>
                    <a:p>
                      <a:pPr algn="ctr">
                        <a:lnSpc>
                          <a:spcPts val="4619"/>
                        </a:lnSpc>
                      </a:pPr>
                      <a:r>
                        <a:rPr lang="en-US" sz="3299">
                          <a:solidFill>
                            <a:srgbClr val="953735"/>
                          </a:solidFill>
                          <a:latin typeface="Roboto Condensed Bold"/>
                        </a:rPr>
                        <a:t>(6-7 câu)</a:t>
                      </a:r>
                    </a:p>
                  </a:txBody>
                  <a:tcPr marL="28034" marR="28034" marT="28034" marB="28034" anchor="ctr">
                    <a:lnL w="12700" cap="flat" cmpd="sng" algn="ctr">
                      <a:solidFill>
                        <a:srgbClr val="7E4D55"/>
                      </a:solidFill>
                      <a:prstDash val="solid"/>
                      <a:round/>
                      <a:headEnd type="none" w="med" len="med"/>
                      <a:tailEnd type="none" w="med" len="med"/>
                    </a:lnL>
                    <a:lnR w="12700" cap="flat" cmpd="sng" algn="ctr">
                      <a:solidFill>
                        <a:srgbClr val="7E4D55"/>
                      </a:solidFill>
                      <a:prstDash val="solid"/>
                      <a:round/>
                      <a:headEnd type="none" w="med" len="med"/>
                      <a:tailEnd type="none" w="med" len="med"/>
                    </a:lnR>
                    <a:lnT w="12700" cap="flat" cmpd="sng" algn="ctr">
                      <a:solidFill>
                        <a:srgbClr val="7E4D55"/>
                      </a:solidFill>
                      <a:prstDash val="solid"/>
                      <a:round/>
                      <a:headEnd type="none" w="med" len="med"/>
                      <a:tailEnd type="none" w="med" len="med"/>
                    </a:lnT>
                    <a:lnB w="12700" cap="flat" cmpd="sng" algn="ctr">
                      <a:solidFill>
                        <a:srgbClr val="7E4D55"/>
                      </a:solidFill>
                      <a:prstDash val="solid"/>
                      <a:round/>
                      <a:headEnd type="none" w="med" len="med"/>
                      <a:tailEnd type="none" w="med" len="med"/>
                    </a:lnB>
                    <a:solidFill>
                      <a:srgbClr val="FFFFFF"/>
                    </a:solidFill>
                  </a:tcPr>
                </a:tc>
                <a:tc>
                  <a:txBody>
                    <a:bodyPr/>
                    <a:lstStyle/>
                    <a:p>
                      <a:pPr marL="712468" lvl="1" indent="-356234" algn="just">
                        <a:lnSpc>
                          <a:spcPts val="4619"/>
                        </a:lnSpc>
                        <a:buFont typeface="Arial"/>
                        <a:buChar char="•"/>
                        <a:defRPr/>
                      </a:pPr>
                      <a:r>
                        <a:rPr lang="en-US" sz="3299">
                          <a:solidFill>
                            <a:srgbClr val="953735"/>
                          </a:solidFill>
                          <a:latin typeface="Roboto Condensed"/>
                        </a:rPr>
                        <a:t>Đưa ra ý kiến bản thân: việc giữ gìn và phát huy tinh thần yêu nước của dân tộc đang được thế hệ trẻ phát huy tích cực trong thời đại ngày nay.</a:t>
                      </a:r>
                      <a:endParaRPr lang="en-US" sz="1100"/>
                    </a:p>
                    <a:p>
                      <a:pPr marL="712468" lvl="1" indent="-356234" algn="just">
                        <a:lnSpc>
                          <a:spcPts val="4619"/>
                        </a:lnSpc>
                        <a:buFont typeface="Arial"/>
                        <a:buChar char="•"/>
                      </a:pPr>
                      <a:r>
                        <a:rPr lang="en-US" sz="3299">
                          <a:solidFill>
                            <a:srgbClr val="953735"/>
                          </a:solidFill>
                          <a:latin typeface="Roboto Condensed"/>
                        </a:rPr>
                        <a:t>Lí lẽ: Tinh thần yêu nước cũng luôn thường trực, sục côi ở mỗi con người, mỗi hành động.</a:t>
                      </a:r>
                    </a:p>
                    <a:p>
                      <a:pPr marL="712468" lvl="1" indent="-356234" algn="just">
                        <a:lnSpc>
                          <a:spcPts val="4619"/>
                        </a:lnSpc>
                        <a:buFont typeface="Arial"/>
                        <a:buChar char="•"/>
                      </a:pPr>
                      <a:r>
                        <a:rPr lang="en-US" sz="3299">
                          <a:solidFill>
                            <a:srgbClr val="953735"/>
                          </a:solidFill>
                          <a:latin typeface="Roboto Condensed"/>
                        </a:rPr>
                        <a:t>Bằng chứng:</a:t>
                      </a:r>
                    </a:p>
                    <a:p>
                      <a:pPr algn="just">
                        <a:lnSpc>
                          <a:spcPts val="4619"/>
                        </a:lnSpc>
                      </a:pPr>
                      <a:r>
                        <a:rPr lang="en-US" sz="3299">
                          <a:solidFill>
                            <a:srgbClr val="953735"/>
                          </a:solidFill>
                          <a:latin typeface="Roboto Condensed"/>
                        </a:rPr>
                        <a:t> + Nhân vật có tầm ảnh hưởng/ người nổi tiếng: hoa hậu Thùy Tiên, MC Khánh Vy (trình bày rõ những cống hiến của họ với cộng đồng để tăng sức thuyết phục)</a:t>
                      </a:r>
                    </a:p>
                    <a:p>
                      <a:pPr algn="just">
                        <a:lnSpc>
                          <a:spcPts val="4619"/>
                        </a:lnSpc>
                      </a:pPr>
                      <a:r>
                        <a:rPr lang="en-US" sz="3299">
                          <a:solidFill>
                            <a:srgbClr val="953735"/>
                          </a:solidFill>
                          <a:latin typeface="Roboto Condensed"/>
                        </a:rPr>
                        <a:t>+ Con người bình thường, vô danh nhưng lại có đóng góp không nhỏ cho xã hội, …</a:t>
                      </a:r>
                    </a:p>
                  </a:txBody>
                  <a:tcPr marL="28034" marR="28034" marT="28034" marB="28034">
                    <a:lnL w="12700"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12700"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88099">
                <a:tc>
                  <a:txBody>
                    <a:bodyPr/>
                    <a:lstStyle/>
                    <a:p>
                      <a:pPr algn="ctr">
                        <a:lnSpc>
                          <a:spcPts val="4619"/>
                        </a:lnSpc>
                        <a:defRPr/>
                      </a:pPr>
                      <a:r>
                        <a:rPr lang="en-US" sz="3299">
                          <a:solidFill>
                            <a:srgbClr val="953735"/>
                          </a:solidFill>
                          <a:latin typeface="Roboto Condensed Bold"/>
                        </a:rPr>
                        <a:t>Kết đoạn </a:t>
                      </a:r>
                      <a:endParaRPr lang="en-US" sz="1100"/>
                    </a:p>
                    <a:p>
                      <a:pPr algn="ctr">
                        <a:lnSpc>
                          <a:spcPts val="4619"/>
                        </a:lnSpc>
                      </a:pPr>
                      <a:r>
                        <a:rPr lang="en-US" sz="3299">
                          <a:solidFill>
                            <a:srgbClr val="953735"/>
                          </a:solidFill>
                          <a:latin typeface="Roboto Condensed Bold"/>
                        </a:rPr>
                        <a:t>(1 câu)</a:t>
                      </a:r>
                    </a:p>
                  </a:txBody>
                  <a:tcPr marL="28034" marR="28034" marT="28034" marB="28034" anchor="ctr">
                    <a:lnL w="12700" cap="flat" cmpd="sng" algn="ctr">
                      <a:solidFill>
                        <a:srgbClr val="7E4D55"/>
                      </a:solidFill>
                      <a:prstDash val="solid"/>
                      <a:round/>
                      <a:headEnd type="none" w="med" len="med"/>
                      <a:tailEnd type="none" w="med" len="med"/>
                    </a:lnL>
                    <a:lnR w="12700" cap="flat" cmpd="sng" algn="ctr">
                      <a:solidFill>
                        <a:srgbClr val="7E4D55"/>
                      </a:solidFill>
                      <a:prstDash val="solid"/>
                      <a:round/>
                      <a:headEnd type="none" w="med" len="med"/>
                      <a:tailEnd type="none" w="med" len="med"/>
                    </a:lnR>
                    <a:lnT w="12700" cap="flat" cmpd="sng" algn="ctr">
                      <a:solidFill>
                        <a:srgbClr val="7E4D55"/>
                      </a:solidFill>
                      <a:prstDash val="solid"/>
                      <a:round/>
                      <a:headEnd type="none" w="med" len="med"/>
                      <a:tailEnd type="none" w="med" len="med"/>
                    </a:lnT>
                    <a:lnB w="12700" cap="flat" cmpd="sng" algn="ctr">
                      <a:solidFill>
                        <a:srgbClr val="7E4D55"/>
                      </a:solidFill>
                      <a:prstDash val="solid"/>
                      <a:round/>
                      <a:headEnd type="none" w="med" len="med"/>
                      <a:tailEnd type="none" w="med" len="med"/>
                    </a:lnB>
                    <a:solidFill>
                      <a:srgbClr val="FFFFFF"/>
                    </a:solidFill>
                  </a:tcPr>
                </a:tc>
                <a:tc>
                  <a:txBody>
                    <a:bodyPr/>
                    <a:lstStyle/>
                    <a:p>
                      <a:pPr marL="712468" lvl="1" indent="-356234" algn="just">
                        <a:lnSpc>
                          <a:spcPts val="4619"/>
                        </a:lnSpc>
                        <a:buFont typeface="Arial"/>
                        <a:buChar char="•"/>
                        <a:defRPr/>
                      </a:pPr>
                      <a:r>
                        <a:rPr lang="en-US" sz="3299" spc="26">
                          <a:solidFill>
                            <a:srgbClr val="953735"/>
                          </a:solidFill>
                          <a:latin typeface="Roboto Condensed"/>
                        </a:rPr>
                        <a:t>Khẳng định lại ý nghĩa/giá trị của những hành động có ý nghĩa trong công cuộc xây dựng và bảo vệ đất nước</a:t>
                      </a:r>
                      <a:endParaRPr lang="en-US" sz="1100"/>
                    </a:p>
                  </a:txBody>
                  <a:tcPr marL="28034" marR="28034" marT="28034" marB="28034">
                    <a:lnL w="12700" cap="flat" cmpd="sng" algn="ctr">
                      <a:solidFill>
                        <a:srgbClr val="7E4D55"/>
                      </a:solidFill>
                      <a:prstDash val="solid"/>
                      <a:round/>
                      <a:headEnd type="none" w="med" len="med"/>
                      <a:tailEnd type="none" w="med" len="med"/>
                    </a:lnL>
                    <a:lnR w="12700"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12700" cap="flat" cmpd="sng" algn="ctr">
                      <a:solidFill>
                        <a:srgbClr val="7E4D5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3" name="Freeform 3"/>
          <p:cNvSpPr/>
          <p:nvPr/>
        </p:nvSpPr>
        <p:spPr>
          <a:xfrm flipH="1">
            <a:off x="2844338" y="205186"/>
            <a:ext cx="4122672" cy="2158781"/>
          </a:xfrm>
          <a:custGeom>
            <a:avLst/>
            <a:gdLst/>
            <a:ahLst/>
            <a:cxnLst/>
            <a:rect l="l" t="t" r="r" b="b"/>
            <a:pathLst>
              <a:path w="4122672" h="2158781">
                <a:moveTo>
                  <a:pt x="4122672" y="0"/>
                </a:moveTo>
                <a:lnTo>
                  <a:pt x="0" y="0"/>
                </a:lnTo>
                <a:lnTo>
                  <a:pt x="0" y="2158781"/>
                </a:lnTo>
                <a:lnTo>
                  <a:pt x="4122672" y="2158781"/>
                </a:lnTo>
                <a:lnTo>
                  <a:pt x="4122672"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2844338" y="911141"/>
            <a:ext cx="3689628" cy="647592"/>
          </a:xfrm>
          <a:prstGeom prst="rect">
            <a:avLst/>
          </a:prstGeom>
        </p:spPr>
        <p:txBody>
          <a:bodyPr lIns="0" tIns="0" rIns="0" bIns="0" rtlCol="0" anchor="t">
            <a:spAutoFit/>
          </a:bodyPr>
          <a:lstStyle/>
          <a:p>
            <a:pPr algn="ctr">
              <a:lnSpc>
                <a:spcPts val="5039"/>
              </a:lnSpc>
            </a:pPr>
            <a:r>
              <a:rPr lang="en-US" sz="4199">
                <a:solidFill>
                  <a:srgbClr val="953735"/>
                </a:solidFill>
                <a:latin typeface="Roboto Condensed Bold"/>
              </a:rPr>
              <a:t>Yêu cầu 2</a:t>
            </a:r>
          </a:p>
        </p:txBody>
      </p:sp>
      <p:sp>
        <p:nvSpPr>
          <p:cNvPr id="5" name="Freeform 5"/>
          <p:cNvSpPr/>
          <p:nvPr/>
        </p:nvSpPr>
        <p:spPr>
          <a:xfrm>
            <a:off x="7653494" y="60416"/>
            <a:ext cx="4793711" cy="10226584"/>
          </a:xfrm>
          <a:custGeom>
            <a:avLst/>
            <a:gdLst/>
            <a:ahLst/>
            <a:cxnLst/>
            <a:rect l="l" t="t" r="r" b="b"/>
            <a:pathLst>
              <a:path w="4793711" h="10226584">
                <a:moveTo>
                  <a:pt x="0" y="0"/>
                </a:moveTo>
                <a:lnTo>
                  <a:pt x="4793711" y="0"/>
                </a:lnTo>
                <a:lnTo>
                  <a:pt x="4793711" y="10226584"/>
                </a:lnTo>
                <a:lnTo>
                  <a:pt x="0" y="10226584"/>
                </a:lnTo>
                <a:lnTo>
                  <a:pt x="0" y="0"/>
                </a:lnTo>
                <a:close/>
              </a:path>
            </a:pathLst>
          </a:custGeom>
          <a:blipFill>
            <a:blip r:embed="rId4">
              <a:alphaModFix amt="15000"/>
            </a:blip>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9994" b="-39994"/>
            </a:stretch>
          </a:blipFill>
        </p:spPr>
        <p:txBody>
          <a:bodyPr/>
          <a:lstStyle/>
          <a:p>
            <a:endParaRPr lang="en-US"/>
          </a:p>
        </p:txBody>
      </p:sp>
      <p:sp>
        <p:nvSpPr>
          <p:cNvPr id="3" name="Freeform 3"/>
          <p:cNvSpPr/>
          <p:nvPr/>
        </p:nvSpPr>
        <p:spPr>
          <a:xfrm>
            <a:off x="1155214" y="2021927"/>
            <a:ext cx="15540596" cy="8137621"/>
          </a:xfrm>
          <a:custGeom>
            <a:avLst/>
            <a:gdLst/>
            <a:ahLst/>
            <a:cxnLst/>
            <a:rect l="l" t="t" r="r" b="b"/>
            <a:pathLst>
              <a:path w="15540596" h="8137621">
                <a:moveTo>
                  <a:pt x="0" y="0"/>
                </a:moveTo>
                <a:lnTo>
                  <a:pt x="15540596" y="0"/>
                </a:lnTo>
                <a:lnTo>
                  <a:pt x="15540596" y="8137622"/>
                </a:lnTo>
                <a:lnTo>
                  <a:pt x="0" y="8137622"/>
                </a:lnTo>
                <a:lnTo>
                  <a:pt x="0" y="0"/>
                </a:lnTo>
                <a:close/>
              </a:path>
            </a:pathLst>
          </a:custGeom>
          <a:blipFill>
            <a:blip r:embed="rId3">
              <a:alphaModFix amt="71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2706666" y="3433743"/>
            <a:ext cx="12874668" cy="3711553"/>
          </a:xfrm>
          <a:prstGeom prst="rect">
            <a:avLst/>
          </a:prstGeom>
        </p:spPr>
        <p:txBody>
          <a:bodyPr lIns="0" tIns="0" rIns="0" bIns="0" rtlCol="0" anchor="t">
            <a:spAutoFit/>
          </a:bodyPr>
          <a:lstStyle/>
          <a:p>
            <a:pPr algn="just">
              <a:lnSpc>
                <a:spcPts val="4901"/>
              </a:lnSpc>
              <a:spcBef>
                <a:spcPct val="0"/>
              </a:spcBef>
            </a:pPr>
            <a:r>
              <a:rPr lang="en-US" sz="3500">
                <a:solidFill>
                  <a:srgbClr val="000000"/>
                </a:solidFill>
                <a:latin typeface="Roboto Condensed Bold"/>
              </a:rPr>
              <a:t>(?) Hãy xem 2 video sau và thử tượng tượng rằng em và gia đình sẽ sống ở hai vùng đất này thì cuộc sống của em sẽ khác nhau như thế nào?</a:t>
            </a:r>
          </a:p>
          <a:p>
            <a:pPr algn="just">
              <a:lnSpc>
                <a:spcPts val="4901"/>
              </a:lnSpc>
              <a:spcBef>
                <a:spcPct val="0"/>
              </a:spcBef>
            </a:pPr>
            <a:r>
              <a:rPr lang="en-US" sz="3500">
                <a:solidFill>
                  <a:srgbClr val="000000"/>
                </a:solidFill>
                <a:latin typeface="Roboto Condensed"/>
              </a:rPr>
              <a:t>Link </a:t>
            </a:r>
          </a:p>
          <a:p>
            <a:pPr algn="just">
              <a:lnSpc>
                <a:spcPts val="4901"/>
              </a:lnSpc>
              <a:spcBef>
                <a:spcPct val="0"/>
              </a:spcBef>
            </a:pPr>
            <a:r>
              <a:rPr lang="en-US" sz="3500">
                <a:solidFill>
                  <a:srgbClr val="000000"/>
                </a:solidFill>
                <a:latin typeface="Roboto Condensed"/>
              </a:rPr>
              <a:t>https://www.youtube.com/watch?v=AIrSYG5Iytg (Hoa Lư Ninh Bình)</a:t>
            </a:r>
          </a:p>
          <a:p>
            <a:pPr algn="just">
              <a:lnSpc>
                <a:spcPts val="4901"/>
              </a:lnSpc>
              <a:spcBef>
                <a:spcPct val="0"/>
              </a:spcBef>
            </a:pPr>
            <a:r>
              <a:rPr lang="en-US" sz="3500">
                <a:solidFill>
                  <a:srgbClr val="000000"/>
                </a:solidFill>
                <a:latin typeface="Roboto Condensed"/>
              </a:rPr>
              <a:t>https://www.youtube.com/watch?v=cidXp9xYGMc (Hà Nội)</a:t>
            </a:r>
          </a:p>
          <a:p>
            <a:pPr algn="just">
              <a:lnSpc>
                <a:spcPts val="4901"/>
              </a:lnSpc>
              <a:spcBef>
                <a:spcPct val="0"/>
              </a:spcBef>
            </a:pPr>
            <a:r>
              <a:rPr lang="en-US" sz="3500">
                <a:solidFill>
                  <a:srgbClr val="000000"/>
                </a:solidFill>
                <a:latin typeface="Roboto Condensed"/>
              </a:rPr>
              <a:t>- Buổi sau trình bày trong tiết học.</a:t>
            </a:r>
          </a:p>
        </p:txBody>
      </p:sp>
      <p:sp>
        <p:nvSpPr>
          <p:cNvPr id="5" name="TextBox 5"/>
          <p:cNvSpPr txBox="1"/>
          <p:nvPr/>
        </p:nvSpPr>
        <p:spPr>
          <a:xfrm>
            <a:off x="-540607" y="393490"/>
            <a:ext cx="9684607" cy="1137096"/>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5. VẬN DỤNG</a:t>
            </a:r>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9860" b="-37168"/>
            </a:stretch>
          </a:blipFill>
        </p:spPr>
        <p:txBody>
          <a:bodyPr/>
          <a:lstStyle/>
          <a:p>
            <a:endParaRPr lang="en-US"/>
          </a:p>
        </p:txBody>
      </p:sp>
      <p:grpSp>
        <p:nvGrpSpPr>
          <p:cNvPr id="3" name="Group 3"/>
          <p:cNvGrpSpPr/>
          <p:nvPr/>
        </p:nvGrpSpPr>
        <p:grpSpPr>
          <a:xfrm>
            <a:off x="1028700" y="7652943"/>
            <a:ext cx="16251623" cy="2358118"/>
            <a:chOff x="0" y="0"/>
            <a:chExt cx="4280263" cy="621068"/>
          </a:xfrm>
        </p:grpSpPr>
        <p:sp>
          <p:nvSpPr>
            <p:cNvPr id="4" name="Freeform 4"/>
            <p:cNvSpPr/>
            <p:nvPr/>
          </p:nvSpPr>
          <p:spPr>
            <a:xfrm>
              <a:off x="0" y="0"/>
              <a:ext cx="4280263" cy="621068"/>
            </a:xfrm>
            <a:custGeom>
              <a:avLst/>
              <a:gdLst/>
              <a:ahLst/>
              <a:cxnLst/>
              <a:rect l="l" t="t" r="r" b="b"/>
              <a:pathLst>
                <a:path w="4280263" h="621068">
                  <a:moveTo>
                    <a:pt x="24295" y="0"/>
                  </a:moveTo>
                  <a:lnTo>
                    <a:pt x="4255967" y="0"/>
                  </a:lnTo>
                  <a:cubicBezTo>
                    <a:pt x="4269386" y="0"/>
                    <a:pt x="4280263" y="10877"/>
                    <a:pt x="4280263" y="24295"/>
                  </a:cubicBezTo>
                  <a:lnTo>
                    <a:pt x="4280263" y="596773"/>
                  </a:lnTo>
                  <a:cubicBezTo>
                    <a:pt x="4280263" y="603216"/>
                    <a:pt x="4277703" y="609396"/>
                    <a:pt x="4273147" y="613952"/>
                  </a:cubicBezTo>
                  <a:cubicBezTo>
                    <a:pt x="4268591" y="618509"/>
                    <a:pt x="4262411" y="621068"/>
                    <a:pt x="4255967" y="621068"/>
                  </a:cubicBezTo>
                  <a:lnTo>
                    <a:pt x="24295" y="621068"/>
                  </a:lnTo>
                  <a:cubicBezTo>
                    <a:pt x="10877" y="621068"/>
                    <a:pt x="0" y="610191"/>
                    <a:pt x="0" y="596773"/>
                  </a:cubicBezTo>
                  <a:lnTo>
                    <a:pt x="0" y="24295"/>
                  </a:lnTo>
                  <a:cubicBezTo>
                    <a:pt x="0" y="17852"/>
                    <a:pt x="2560" y="11672"/>
                    <a:pt x="7116" y="7116"/>
                  </a:cubicBezTo>
                  <a:cubicBezTo>
                    <a:pt x="11672" y="2560"/>
                    <a:pt x="17852" y="0"/>
                    <a:pt x="24295" y="0"/>
                  </a:cubicBezTo>
                  <a:close/>
                </a:path>
              </a:pathLst>
            </a:custGeom>
            <a:solidFill>
              <a:srgbClr val="FAF9F0"/>
            </a:solidFill>
            <a:ln w="85725">
              <a:solidFill>
                <a:srgbClr val="CF746D"/>
              </a:solidFill>
            </a:ln>
          </p:spPr>
          <p:txBody>
            <a:bodyPr/>
            <a:lstStyle/>
            <a:p>
              <a:endParaRPr lang="en-US"/>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17326986" y="9460478"/>
            <a:ext cx="699815" cy="653953"/>
          </a:xfrm>
          <a:custGeom>
            <a:avLst/>
            <a:gdLst/>
            <a:ahLst/>
            <a:cxnLst/>
            <a:rect l="l" t="t" r="r" b="b"/>
            <a:pathLst>
              <a:path w="699815" h="653953">
                <a:moveTo>
                  <a:pt x="0" y="0"/>
                </a:moveTo>
                <a:lnTo>
                  <a:pt x="699816" y="0"/>
                </a:lnTo>
                <a:lnTo>
                  <a:pt x="699816" y="653954"/>
                </a:lnTo>
                <a:lnTo>
                  <a:pt x="0" y="653954"/>
                </a:lnTo>
                <a:lnTo>
                  <a:pt x="0" y="0"/>
                </a:lnTo>
                <a:close/>
              </a:path>
            </a:pathLst>
          </a:custGeom>
          <a:blipFill>
            <a:blip r:embed="rId3"/>
            <a:stretch>
              <a:fillRect r="-4929"/>
            </a:stretch>
          </a:blipFill>
        </p:spPr>
        <p:txBody>
          <a:bodyPr/>
          <a:lstStyle/>
          <a:p>
            <a:endParaRPr lang="en-US"/>
          </a:p>
        </p:txBody>
      </p:sp>
      <p:sp>
        <p:nvSpPr>
          <p:cNvPr id="7" name="TextBox 7"/>
          <p:cNvSpPr txBox="1"/>
          <p:nvPr/>
        </p:nvSpPr>
        <p:spPr>
          <a:xfrm>
            <a:off x="611106" y="8338694"/>
            <a:ext cx="17065788" cy="1121785"/>
          </a:xfrm>
          <a:prstGeom prst="rect">
            <a:avLst/>
          </a:prstGeom>
        </p:spPr>
        <p:txBody>
          <a:bodyPr lIns="0" tIns="0" rIns="0" bIns="0" rtlCol="0" anchor="t">
            <a:spAutoFit/>
          </a:bodyPr>
          <a:lstStyle/>
          <a:p>
            <a:pPr algn="ctr">
              <a:lnSpc>
                <a:spcPts val="7695"/>
              </a:lnSpc>
            </a:pPr>
            <a:r>
              <a:rPr lang="en-US" sz="10399">
                <a:solidFill>
                  <a:srgbClr val="953735"/>
                </a:solidFill>
                <a:latin typeface="Dancing Script Bold"/>
              </a:rPr>
              <a:t>Xin chào và hẹn gặp lại các em!</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53735"/>
        </a:solidFill>
        <a:effectLst/>
      </p:bgPr>
    </p:bg>
    <p:spTree>
      <p:nvGrpSpPr>
        <p:cNvPr id="1" name=""/>
        <p:cNvGrpSpPr/>
        <p:nvPr/>
      </p:nvGrpSpPr>
      <p:grpSpPr>
        <a:xfrm>
          <a:off x="0" y="0"/>
          <a:ext cx="0" cy="0"/>
          <a:chOff x="0" y="0"/>
          <a:chExt cx="0" cy="0"/>
        </a:xfrm>
      </p:grpSpPr>
      <p:sp>
        <p:nvSpPr>
          <p:cNvPr id="2" name="Freeform 2"/>
          <p:cNvSpPr/>
          <p:nvPr/>
        </p:nvSpPr>
        <p:spPr>
          <a:xfrm rot="579554">
            <a:off x="-1195052" y="5820732"/>
            <a:ext cx="8509248" cy="5169368"/>
          </a:xfrm>
          <a:custGeom>
            <a:avLst/>
            <a:gdLst/>
            <a:ahLst/>
            <a:cxnLst/>
            <a:rect l="l" t="t" r="r" b="b"/>
            <a:pathLst>
              <a:path w="8509248" h="5169368">
                <a:moveTo>
                  <a:pt x="0" y="0"/>
                </a:moveTo>
                <a:lnTo>
                  <a:pt x="8509248" y="0"/>
                </a:lnTo>
                <a:lnTo>
                  <a:pt x="8509248" y="5169368"/>
                </a:lnTo>
                <a:lnTo>
                  <a:pt x="0" y="51693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028700" y="1028700"/>
            <a:ext cx="2588077" cy="1471969"/>
          </a:xfrm>
          <a:custGeom>
            <a:avLst/>
            <a:gdLst/>
            <a:ahLst/>
            <a:cxnLst/>
            <a:rect l="l" t="t" r="r" b="b"/>
            <a:pathLst>
              <a:path w="2588077" h="1471969">
                <a:moveTo>
                  <a:pt x="0" y="0"/>
                </a:moveTo>
                <a:lnTo>
                  <a:pt x="2588077" y="0"/>
                </a:lnTo>
                <a:lnTo>
                  <a:pt x="2588077" y="1471969"/>
                </a:lnTo>
                <a:lnTo>
                  <a:pt x="0" y="14719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9099582">
            <a:off x="4212755" y="4314554"/>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flipH="1">
            <a:off x="584609" y="493402"/>
            <a:ext cx="7952930" cy="10422182"/>
          </a:xfrm>
          <a:custGeom>
            <a:avLst/>
            <a:gdLst/>
            <a:ahLst/>
            <a:cxnLst/>
            <a:rect l="l" t="t" r="r" b="b"/>
            <a:pathLst>
              <a:path w="7952930" h="10422182">
                <a:moveTo>
                  <a:pt x="7952931" y="0"/>
                </a:moveTo>
                <a:lnTo>
                  <a:pt x="0" y="0"/>
                </a:lnTo>
                <a:lnTo>
                  <a:pt x="0" y="10422182"/>
                </a:lnTo>
                <a:lnTo>
                  <a:pt x="7952931" y="10422182"/>
                </a:lnTo>
                <a:lnTo>
                  <a:pt x="7952931" y="0"/>
                </a:lnTo>
                <a:close/>
              </a:path>
            </a:pathLst>
          </a:custGeom>
          <a:blipFill>
            <a:blip r:embed="rId8"/>
            <a:stretch>
              <a:fillRect t="-4464" b="-4464"/>
            </a:stretch>
          </a:blipFill>
        </p:spPr>
        <p:txBody>
          <a:bodyPr/>
          <a:lstStyle/>
          <a:p>
            <a:endParaRPr lang="en-US"/>
          </a:p>
        </p:txBody>
      </p:sp>
      <p:sp>
        <p:nvSpPr>
          <p:cNvPr id="6" name="Freeform 6"/>
          <p:cNvSpPr/>
          <p:nvPr/>
        </p:nvSpPr>
        <p:spPr>
          <a:xfrm rot="7903272">
            <a:off x="5963937" y="6628513"/>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rot="-6008887">
            <a:off x="7090528" y="5218763"/>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Freeform 8"/>
          <p:cNvSpPr/>
          <p:nvPr/>
        </p:nvSpPr>
        <p:spPr>
          <a:xfrm rot="9421235">
            <a:off x="6523198" y="7555602"/>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9" name="Freeform 9"/>
          <p:cNvSpPr/>
          <p:nvPr/>
        </p:nvSpPr>
        <p:spPr>
          <a:xfrm rot="-1263648">
            <a:off x="7605190" y="2425609"/>
            <a:ext cx="11614170" cy="8108802"/>
          </a:xfrm>
          <a:custGeom>
            <a:avLst/>
            <a:gdLst/>
            <a:ahLst/>
            <a:cxnLst/>
            <a:rect l="l" t="t" r="r" b="b"/>
            <a:pathLst>
              <a:path w="11614170" h="8108802">
                <a:moveTo>
                  <a:pt x="0" y="0"/>
                </a:moveTo>
                <a:lnTo>
                  <a:pt x="11614170" y="0"/>
                </a:lnTo>
                <a:lnTo>
                  <a:pt x="11614170" y="8108803"/>
                </a:lnTo>
                <a:lnTo>
                  <a:pt x="0" y="810880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0" name="TextBox 10"/>
          <p:cNvSpPr txBox="1"/>
          <p:nvPr/>
        </p:nvSpPr>
        <p:spPr>
          <a:xfrm rot="-1284610">
            <a:off x="8529581" y="4226875"/>
            <a:ext cx="4777006" cy="5497480"/>
          </a:xfrm>
          <a:prstGeom prst="rect">
            <a:avLst/>
          </a:prstGeom>
        </p:spPr>
        <p:txBody>
          <a:bodyPr lIns="0" tIns="0" rIns="0" bIns="0" rtlCol="0" anchor="t">
            <a:spAutoFit/>
          </a:bodyPr>
          <a:lstStyle/>
          <a:p>
            <a:pPr algn="just">
              <a:lnSpc>
                <a:spcPts val="4872"/>
              </a:lnSpc>
            </a:pPr>
            <a:r>
              <a:rPr lang="en-US" sz="4200">
                <a:solidFill>
                  <a:srgbClr val="C15F3C"/>
                </a:solidFill>
                <a:latin typeface="Roboto Condensed Bold"/>
              </a:rPr>
              <a:t>George Washington</a:t>
            </a:r>
            <a:r>
              <a:rPr lang="en-US" sz="4200">
                <a:solidFill>
                  <a:srgbClr val="C15F3C"/>
                </a:solidFill>
                <a:latin typeface="Roboto Condensed"/>
              </a:rPr>
              <a:t> từng phục vụ trong quân đội, nổi tiếng với chiến thắng Vương quốc Anh trong cuộc Chiến tranh Cách mạng Mỹ khi là Tổng tư lệnh Lục quân Lục địa năm 1775-1783. </a:t>
            </a:r>
          </a:p>
        </p:txBody>
      </p:sp>
      <p:sp>
        <p:nvSpPr>
          <p:cNvPr id="11" name="TextBox 11"/>
          <p:cNvSpPr txBox="1"/>
          <p:nvPr/>
        </p:nvSpPr>
        <p:spPr>
          <a:xfrm rot="-1284610">
            <a:off x="13495714" y="2609972"/>
            <a:ext cx="4269931" cy="3668924"/>
          </a:xfrm>
          <a:prstGeom prst="rect">
            <a:avLst/>
          </a:prstGeom>
        </p:spPr>
        <p:txBody>
          <a:bodyPr lIns="0" tIns="0" rIns="0" bIns="0" rtlCol="0" anchor="t">
            <a:spAutoFit/>
          </a:bodyPr>
          <a:lstStyle/>
          <a:p>
            <a:pPr algn="just">
              <a:lnSpc>
                <a:spcPts val="4872"/>
              </a:lnSpc>
            </a:pPr>
            <a:r>
              <a:rPr lang="en-US" sz="4200">
                <a:solidFill>
                  <a:srgbClr val="C15F3C"/>
                </a:solidFill>
                <a:latin typeface="Roboto Condensed"/>
              </a:rPr>
              <a:t> Đến năm 1789, ông được bầu làm Tổng thống đầu tiên của Mỹ và đắc cử lần 2 vào năm 1792.</a:t>
            </a:r>
          </a:p>
          <a:p>
            <a:pPr algn="just">
              <a:lnSpc>
                <a:spcPts val="4872"/>
              </a:lnSpc>
            </a:pPr>
            <a:endParaRPr lang="en-US" sz="4200">
              <a:solidFill>
                <a:srgbClr val="C15F3C"/>
              </a:solidFill>
              <a:latin typeface="Roboto Condensed"/>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53735"/>
        </a:solidFill>
        <a:effectLst/>
      </p:bgPr>
    </p:bg>
    <p:spTree>
      <p:nvGrpSpPr>
        <p:cNvPr id="1" name=""/>
        <p:cNvGrpSpPr/>
        <p:nvPr/>
      </p:nvGrpSpPr>
      <p:grpSpPr>
        <a:xfrm>
          <a:off x="0" y="0"/>
          <a:ext cx="0" cy="0"/>
          <a:chOff x="0" y="0"/>
          <a:chExt cx="0" cy="0"/>
        </a:xfrm>
      </p:grpSpPr>
      <p:sp>
        <p:nvSpPr>
          <p:cNvPr id="2" name="Freeform 2"/>
          <p:cNvSpPr/>
          <p:nvPr/>
        </p:nvSpPr>
        <p:spPr>
          <a:xfrm>
            <a:off x="-223897" y="412617"/>
            <a:ext cx="7832317" cy="10264121"/>
          </a:xfrm>
          <a:custGeom>
            <a:avLst/>
            <a:gdLst/>
            <a:ahLst/>
            <a:cxnLst/>
            <a:rect l="l" t="t" r="r" b="b"/>
            <a:pathLst>
              <a:path w="7832317" h="10264121">
                <a:moveTo>
                  <a:pt x="0" y="0"/>
                </a:moveTo>
                <a:lnTo>
                  <a:pt x="7832318" y="0"/>
                </a:lnTo>
                <a:lnTo>
                  <a:pt x="7832318" y="10264120"/>
                </a:lnTo>
                <a:lnTo>
                  <a:pt x="0" y="10264120"/>
                </a:lnTo>
                <a:lnTo>
                  <a:pt x="0" y="0"/>
                </a:lnTo>
                <a:close/>
              </a:path>
            </a:pathLst>
          </a:custGeom>
          <a:blipFill>
            <a:blip r:embed="rId2"/>
            <a:stretch>
              <a:fillRect t="-2721" b="-2721"/>
            </a:stretch>
          </a:blipFill>
        </p:spPr>
        <p:txBody>
          <a:bodyPr/>
          <a:lstStyle/>
          <a:p>
            <a:endParaRPr lang="en-US"/>
          </a:p>
        </p:txBody>
      </p:sp>
      <p:sp>
        <p:nvSpPr>
          <p:cNvPr id="3" name="Freeform 3"/>
          <p:cNvSpPr/>
          <p:nvPr/>
        </p:nvSpPr>
        <p:spPr>
          <a:xfrm rot="-6008887">
            <a:off x="3349084" y="8833624"/>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1606770">
            <a:off x="-735496" y="8960783"/>
            <a:ext cx="4481084" cy="4268232"/>
          </a:xfrm>
          <a:custGeom>
            <a:avLst/>
            <a:gdLst/>
            <a:ahLst/>
            <a:cxnLst/>
            <a:rect l="l" t="t" r="r" b="b"/>
            <a:pathLst>
              <a:path w="4481084" h="4268232">
                <a:moveTo>
                  <a:pt x="0" y="0"/>
                </a:moveTo>
                <a:lnTo>
                  <a:pt x="4481083" y="0"/>
                </a:lnTo>
                <a:lnTo>
                  <a:pt x="4481083" y="4268232"/>
                </a:lnTo>
                <a:lnTo>
                  <a:pt x="0" y="42682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2785165">
            <a:off x="6328524" y="7751455"/>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6008887">
            <a:off x="6902173" y="4712191"/>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rot="-1263648">
            <a:off x="6543616" y="2356058"/>
            <a:ext cx="11614170" cy="8108802"/>
          </a:xfrm>
          <a:custGeom>
            <a:avLst/>
            <a:gdLst/>
            <a:ahLst/>
            <a:cxnLst/>
            <a:rect l="l" t="t" r="r" b="b"/>
            <a:pathLst>
              <a:path w="11614170" h="8108802">
                <a:moveTo>
                  <a:pt x="0" y="0"/>
                </a:moveTo>
                <a:lnTo>
                  <a:pt x="11614170" y="0"/>
                </a:lnTo>
                <a:lnTo>
                  <a:pt x="11614170" y="8108803"/>
                </a:lnTo>
                <a:lnTo>
                  <a:pt x="0" y="81088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8"/>
          <p:cNvSpPr txBox="1"/>
          <p:nvPr/>
        </p:nvSpPr>
        <p:spPr>
          <a:xfrm rot="-1284610">
            <a:off x="7815113" y="4938976"/>
            <a:ext cx="3679125" cy="3693660"/>
          </a:xfrm>
          <a:prstGeom prst="rect">
            <a:avLst/>
          </a:prstGeom>
        </p:spPr>
        <p:txBody>
          <a:bodyPr lIns="0" tIns="0" rIns="0" bIns="0" rtlCol="0" anchor="t">
            <a:spAutoFit/>
          </a:bodyPr>
          <a:lstStyle/>
          <a:p>
            <a:pPr algn="just">
              <a:lnSpc>
                <a:spcPts val="5880"/>
              </a:lnSpc>
            </a:pPr>
            <a:r>
              <a:rPr lang="en-US" sz="4200">
                <a:solidFill>
                  <a:srgbClr val="C15F3C"/>
                </a:solidFill>
                <a:latin typeface="Roboto Condensed Bold"/>
              </a:rPr>
              <a:t>Tôn Trung Sơn </a:t>
            </a:r>
            <a:r>
              <a:rPr lang="en-US" sz="4200">
                <a:solidFill>
                  <a:srgbClr val="C15F3C"/>
                </a:solidFill>
                <a:latin typeface="Roboto Condensed"/>
              </a:rPr>
              <a:t>là nhà lãnh đạo cách mạng nổi tiếng Trung Quốc. </a:t>
            </a:r>
          </a:p>
        </p:txBody>
      </p:sp>
      <p:sp>
        <p:nvSpPr>
          <p:cNvPr id="9" name="TextBox 9"/>
          <p:cNvSpPr txBox="1"/>
          <p:nvPr/>
        </p:nvSpPr>
        <p:spPr>
          <a:xfrm rot="-1284610">
            <a:off x="12460400" y="2885193"/>
            <a:ext cx="4551034" cy="4436583"/>
          </a:xfrm>
          <a:prstGeom prst="rect">
            <a:avLst/>
          </a:prstGeom>
        </p:spPr>
        <p:txBody>
          <a:bodyPr lIns="0" tIns="0" rIns="0" bIns="0" rtlCol="0" anchor="t">
            <a:spAutoFit/>
          </a:bodyPr>
          <a:lstStyle/>
          <a:p>
            <a:pPr algn="just">
              <a:lnSpc>
                <a:spcPts val="5880"/>
              </a:lnSpc>
            </a:pPr>
            <a:r>
              <a:rPr lang="en-US" sz="4200">
                <a:solidFill>
                  <a:srgbClr val="C15F3C"/>
                </a:solidFill>
                <a:latin typeface="Roboto Condensed"/>
              </a:rPr>
              <a:t> Cuộc cách mạng Tân Hợi 1911 là một trong những dấu ấn quan trọng nhất trong sự nghiệp cách mạng của ông.</a:t>
            </a:r>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53735"/>
        </a:solidFill>
        <a:effectLst/>
      </p:bgPr>
    </p:bg>
    <p:spTree>
      <p:nvGrpSpPr>
        <p:cNvPr id="1" name=""/>
        <p:cNvGrpSpPr/>
        <p:nvPr/>
      </p:nvGrpSpPr>
      <p:grpSpPr>
        <a:xfrm>
          <a:off x="0" y="0"/>
          <a:ext cx="0" cy="0"/>
          <a:chOff x="0" y="0"/>
          <a:chExt cx="0" cy="0"/>
        </a:xfrm>
      </p:grpSpPr>
      <p:sp>
        <p:nvSpPr>
          <p:cNvPr id="2" name="Freeform 2"/>
          <p:cNvSpPr/>
          <p:nvPr/>
        </p:nvSpPr>
        <p:spPr>
          <a:xfrm rot="-6008887">
            <a:off x="-3351320" y="-2104301"/>
            <a:ext cx="14129255" cy="13458115"/>
          </a:xfrm>
          <a:custGeom>
            <a:avLst/>
            <a:gdLst/>
            <a:ahLst/>
            <a:cxnLst/>
            <a:rect l="l" t="t" r="r" b="b"/>
            <a:pathLst>
              <a:path w="14129255" h="13458115">
                <a:moveTo>
                  <a:pt x="0" y="0"/>
                </a:moveTo>
                <a:lnTo>
                  <a:pt x="14129255" y="0"/>
                </a:lnTo>
                <a:lnTo>
                  <a:pt x="14129255" y="13458115"/>
                </a:lnTo>
                <a:lnTo>
                  <a:pt x="0" y="134581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1606770">
            <a:off x="-735496" y="8960783"/>
            <a:ext cx="4481084" cy="4268232"/>
          </a:xfrm>
          <a:custGeom>
            <a:avLst/>
            <a:gdLst/>
            <a:ahLst/>
            <a:cxnLst/>
            <a:rect l="l" t="t" r="r" b="b"/>
            <a:pathLst>
              <a:path w="4481084" h="4268232">
                <a:moveTo>
                  <a:pt x="0" y="0"/>
                </a:moveTo>
                <a:lnTo>
                  <a:pt x="4481083" y="0"/>
                </a:lnTo>
                <a:lnTo>
                  <a:pt x="4481083" y="4268232"/>
                </a:lnTo>
                <a:lnTo>
                  <a:pt x="0" y="42682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1263648">
            <a:off x="6846934" y="2127898"/>
            <a:ext cx="11614170" cy="8108802"/>
          </a:xfrm>
          <a:custGeom>
            <a:avLst/>
            <a:gdLst/>
            <a:ahLst/>
            <a:cxnLst/>
            <a:rect l="l" t="t" r="r" b="b"/>
            <a:pathLst>
              <a:path w="11614170" h="8108802">
                <a:moveTo>
                  <a:pt x="0" y="0"/>
                </a:moveTo>
                <a:lnTo>
                  <a:pt x="11614170" y="0"/>
                </a:lnTo>
                <a:lnTo>
                  <a:pt x="11614170" y="8108802"/>
                </a:lnTo>
                <a:lnTo>
                  <a:pt x="0" y="810880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TextBox 5"/>
          <p:cNvSpPr txBox="1"/>
          <p:nvPr/>
        </p:nvSpPr>
        <p:spPr>
          <a:xfrm rot="-1284610">
            <a:off x="7650581" y="4581351"/>
            <a:ext cx="4638508" cy="3950102"/>
          </a:xfrm>
          <a:prstGeom prst="rect">
            <a:avLst/>
          </a:prstGeom>
        </p:spPr>
        <p:txBody>
          <a:bodyPr lIns="0" tIns="0" rIns="0" bIns="0" rtlCol="0" anchor="t">
            <a:spAutoFit/>
          </a:bodyPr>
          <a:lstStyle/>
          <a:p>
            <a:pPr algn="just">
              <a:lnSpc>
                <a:spcPts val="5208"/>
              </a:lnSpc>
            </a:pPr>
            <a:r>
              <a:rPr lang="en-US" sz="4200">
                <a:solidFill>
                  <a:srgbClr val="C15F3C"/>
                </a:solidFill>
                <a:latin typeface="Roboto Condensed Bold"/>
              </a:rPr>
              <a:t>Hồ Chí Minh </a:t>
            </a:r>
            <a:r>
              <a:rPr lang="en-US" sz="4200">
                <a:solidFill>
                  <a:srgbClr val="C15F3C"/>
                </a:solidFill>
                <a:latin typeface="Roboto Condensed"/>
              </a:rPr>
              <a:t>là một người cộng sản vĩ đại, một anh hùng dân tộc kiệt xuất, một chiến sĩ quốc tế lỗi lạc, đã đấu tranh không mệt mỏi </a:t>
            </a:r>
          </a:p>
        </p:txBody>
      </p:sp>
      <p:sp>
        <p:nvSpPr>
          <p:cNvPr id="6" name="Freeform 6"/>
          <p:cNvSpPr/>
          <p:nvPr/>
        </p:nvSpPr>
        <p:spPr>
          <a:xfrm>
            <a:off x="-467199" y="311908"/>
            <a:ext cx="7267759" cy="10434972"/>
          </a:xfrm>
          <a:custGeom>
            <a:avLst/>
            <a:gdLst/>
            <a:ahLst/>
            <a:cxnLst/>
            <a:rect l="l" t="t" r="r" b="b"/>
            <a:pathLst>
              <a:path w="7267759" h="10434972">
                <a:moveTo>
                  <a:pt x="0" y="0"/>
                </a:moveTo>
                <a:lnTo>
                  <a:pt x="7267759" y="0"/>
                </a:lnTo>
                <a:lnTo>
                  <a:pt x="7267759" y="10434971"/>
                </a:lnTo>
                <a:lnTo>
                  <a:pt x="0" y="10434971"/>
                </a:lnTo>
                <a:lnTo>
                  <a:pt x="0" y="0"/>
                </a:lnTo>
                <a:close/>
              </a:path>
            </a:pathLst>
          </a:custGeom>
          <a:blipFill>
            <a:blip r:embed="rId8"/>
            <a:stretch>
              <a:fillRect b="-69"/>
            </a:stretch>
          </a:blipFill>
        </p:spPr>
        <p:txBody>
          <a:bodyPr/>
          <a:lstStyle/>
          <a:p>
            <a:endParaRPr lang="en-US"/>
          </a:p>
        </p:txBody>
      </p:sp>
      <p:sp>
        <p:nvSpPr>
          <p:cNvPr id="7" name="TextBox 7"/>
          <p:cNvSpPr txBox="1"/>
          <p:nvPr/>
        </p:nvSpPr>
        <p:spPr>
          <a:xfrm rot="-1284610">
            <a:off x="12664837" y="2195385"/>
            <a:ext cx="4601831" cy="5264390"/>
          </a:xfrm>
          <a:prstGeom prst="rect">
            <a:avLst/>
          </a:prstGeom>
        </p:spPr>
        <p:txBody>
          <a:bodyPr lIns="0" tIns="0" rIns="0" bIns="0" rtlCol="0" anchor="t">
            <a:spAutoFit/>
          </a:bodyPr>
          <a:lstStyle/>
          <a:p>
            <a:pPr algn="just">
              <a:lnSpc>
                <a:spcPts val="5208"/>
              </a:lnSpc>
            </a:pPr>
            <a:r>
              <a:rPr lang="en-US" sz="4200">
                <a:solidFill>
                  <a:srgbClr val="C15F3C"/>
                </a:solidFill>
                <a:latin typeface="Roboto Condensed"/>
              </a:rPr>
              <a:t> và hiến dâng cả đời mình cho Tổ quốc, cho nhân dân, vì lý tưởng cộng sản, vì độc lập, tự do của các dân tộc bị áp bức, vì hòa bình và công lý trên thế giới.</a:t>
            </a:r>
          </a:p>
        </p:txBody>
      </p:sp>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53735"/>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3789164" y="247381"/>
            <a:ext cx="15073811" cy="11056864"/>
            <a:chOff x="0" y="0"/>
            <a:chExt cx="4198620" cy="3079750"/>
          </a:xfrm>
        </p:grpSpPr>
        <p:sp>
          <p:nvSpPr>
            <p:cNvPr id="3" name="Freeform 3"/>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2"/>
              <a:stretch>
                <a:fillRect t="-89367" b="-15771"/>
              </a:stretch>
            </a:blipFill>
          </p:spPr>
          <p:txBody>
            <a:bodyPr/>
            <a:lstStyle/>
            <a:p>
              <a:endParaRPr lang="en-US"/>
            </a:p>
          </p:txBody>
        </p:sp>
      </p:grpSp>
      <p:sp>
        <p:nvSpPr>
          <p:cNvPr id="4" name="TextBox 4"/>
          <p:cNvSpPr txBox="1"/>
          <p:nvPr/>
        </p:nvSpPr>
        <p:spPr>
          <a:xfrm>
            <a:off x="8660959" y="3682581"/>
            <a:ext cx="9728725" cy="3935472"/>
          </a:xfrm>
          <a:prstGeom prst="rect">
            <a:avLst/>
          </a:prstGeom>
        </p:spPr>
        <p:txBody>
          <a:bodyPr lIns="0" tIns="0" rIns="0" bIns="0" rtlCol="0" anchor="t">
            <a:spAutoFit/>
          </a:bodyPr>
          <a:lstStyle/>
          <a:p>
            <a:pPr algn="ctr">
              <a:lnSpc>
                <a:spcPts val="9513"/>
              </a:lnSpc>
            </a:pPr>
            <a:r>
              <a:rPr lang="en-US" sz="8200">
                <a:solidFill>
                  <a:srgbClr val="FFFFFF"/>
                </a:solidFill>
                <a:latin typeface="#9Slide07 SVNRevolution"/>
              </a:rPr>
              <a:t>TINH THẦN </a:t>
            </a:r>
          </a:p>
          <a:p>
            <a:pPr algn="ctr">
              <a:lnSpc>
                <a:spcPts val="10743"/>
              </a:lnSpc>
            </a:pPr>
            <a:r>
              <a:rPr lang="en-US" sz="8200">
                <a:solidFill>
                  <a:srgbClr val="FFFFFF"/>
                </a:solidFill>
                <a:latin typeface="#9Slide07 SVNRevolution"/>
              </a:rPr>
              <a:t>YÊU NƯỚC CỦA NHÂN DÂN TA</a:t>
            </a:r>
          </a:p>
        </p:txBody>
      </p:sp>
      <p:sp>
        <p:nvSpPr>
          <p:cNvPr id="5" name="TextBox 5"/>
          <p:cNvSpPr txBox="1"/>
          <p:nvPr/>
        </p:nvSpPr>
        <p:spPr>
          <a:xfrm>
            <a:off x="9697275" y="2507888"/>
            <a:ext cx="8008878" cy="1109102"/>
          </a:xfrm>
          <a:prstGeom prst="rect">
            <a:avLst/>
          </a:prstGeom>
        </p:spPr>
        <p:txBody>
          <a:bodyPr lIns="0" tIns="0" rIns="0" bIns="0" rtlCol="0" anchor="t">
            <a:spAutoFit/>
          </a:bodyPr>
          <a:lstStyle/>
          <a:p>
            <a:pPr algn="ctr">
              <a:lnSpc>
                <a:spcPts val="8106"/>
              </a:lnSpc>
            </a:pPr>
            <a:r>
              <a:rPr lang="en-US" sz="8533">
                <a:solidFill>
                  <a:srgbClr val="FFFFFF"/>
                </a:solidFill>
                <a:latin typeface="Dancing Script"/>
              </a:rPr>
              <a:t>Bài 3: Lời núi sông</a:t>
            </a:r>
          </a:p>
        </p:txBody>
      </p:sp>
      <p:sp>
        <p:nvSpPr>
          <p:cNvPr id="6" name="Freeform 6"/>
          <p:cNvSpPr/>
          <p:nvPr/>
        </p:nvSpPr>
        <p:spPr>
          <a:xfrm>
            <a:off x="8894014" y="9411235"/>
            <a:ext cx="803261" cy="750620"/>
          </a:xfrm>
          <a:custGeom>
            <a:avLst/>
            <a:gdLst/>
            <a:ahLst/>
            <a:cxnLst/>
            <a:rect l="l" t="t" r="r" b="b"/>
            <a:pathLst>
              <a:path w="803261" h="750620">
                <a:moveTo>
                  <a:pt x="0" y="0"/>
                </a:moveTo>
                <a:lnTo>
                  <a:pt x="803261" y="0"/>
                </a:lnTo>
                <a:lnTo>
                  <a:pt x="803261" y="750620"/>
                </a:lnTo>
                <a:lnTo>
                  <a:pt x="0" y="750620"/>
                </a:lnTo>
                <a:lnTo>
                  <a:pt x="0" y="0"/>
                </a:lnTo>
                <a:close/>
              </a:path>
            </a:pathLst>
          </a:custGeom>
          <a:blipFill>
            <a:blip r:embed="rId3"/>
            <a:stretch>
              <a:fillRect r="-4929"/>
            </a:stretch>
          </a:blipFill>
        </p:spPr>
        <p:txBody>
          <a:bodyPr/>
          <a:lstStyle/>
          <a:p>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68369"/>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285346" y="4357306"/>
            <a:ext cx="19909764" cy="13022086"/>
            <a:chOff x="0" y="-8890"/>
            <a:chExt cx="5605780" cy="3666490"/>
          </a:xfrm>
        </p:grpSpPr>
        <p:sp>
          <p:nvSpPr>
            <p:cNvPr id="3" name="Freeform 3"/>
            <p:cNvSpPr/>
            <p:nvPr/>
          </p:nvSpPr>
          <p:spPr>
            <a:xfrm>
              <a:off x="0" y="-8890"/>
              <a:ext cx="5605780" cy="3666490"/>
            </a:xfrm>
            <a:custGeom>
              <a:avLst/>
              <a:gdLst/>
              <a:ahLst/>
              <a:cxnLst/>
              <a:rect l="l" t="t" r="r" b="b"/>
              <a:pathLst>
                <a:path w="5605780" h="3666490">
                  <a:moveTo>
                    <a:pt x="5560060" y="2025650"/>
                  </a:moveTo>
                  <a:cubicBezTo>
                    <a:pt x="5505450" y="2207260"/>
                    <a:pt x="5251450" y="2303780"/>
                    <a:pt x="5109210" y="2139950"/>
                  </a:cubicBezTo>
                  <a:cubicBezTo>
                    <a:pt x="5101590" y="2131060"/>
                    <a:pt x="5095240" y="2122170"/>
                    <a:pt x="5087620" y="2113280"/>
                  </a:cubicBezTo>
                  <a:cubicBezTo>
                    <a:pt x="5085080" y="2115820"/>
                    <a:pt x="5085080" y="2118360"/>
                    <a:pt x="5085080" y="2120900"/>
                  </a:cubicBezTo>
                  <a:cubicBezTo>
                    <a:pt x="5088889" y="2379980"/>
                    <a:pt x="5126989" y="3434080"/>
                    <a:pt x="4568189" y="3115310"/>
                  </a:cubicBezTo>
                  <a:cubicBezTo>
                    <a:pt x="4484369" y="3067050"/>
                    <a:pt x="4441189" y="2983230"/>
                    <a:pt x="4418330" y="2893060"/>
                  </a:cubicBezTo>
                  <a:cubicBezTo>
                    <a:pt x="4377689" y="2995930"/>
                    <a:pt x="4378959" y="3112770"/>
                    <a:pt x="4319270" y="3211830"/>
                  </a:cubicBezTo>
                  <a:cubicBezTo>
                    <a:pt x="4221480" y="3375660"/>
                    <a:pt x="3898900" y="3373120"/>
                    <a:pt x="3856990" y="3163570"/>
                  </a:cubicBezTo>
                  <a:cubicBezTo>
                    <a:pt x="3874770" y="3252470"/>
                    <a:pt x="3624580" y="3294380"/>
                    <a:pt x="3572510" y="3286760"/>
                  </a:cubicBezTo>
                  <a:cubicBezTo>
                    <a:pt x="3422650" y="3262630"/>
                    <a:pt x="3398520" y="3131820"/>
                    <a:pt x="3393440" y="3001010"/>
                  </a:cubicBezTo>
                  <a:cubicBezTo>
                    <a:pt x="3387090" y="2848610"/>
                    <a:pt x="3380740" y="2697480"/>
                    <a:pt x="3375660" y="2545080"/>
                  </a:cubicBezTo>
                  <a:cubicBezTo>
                    <a:pt x="3373120" y="2481580"/>
                    <a:pt x="3373120" y="2414270"/>
                    <a:pt x="3338830" y="2358390"/>
                  </a:cubicBezTo>
                  <a:cubicBezTo>
                    <a:pt x="3247390" y="2651760"/>
                    <a:pt x="3302000" y="2955290"/>
                    <a:pt x="3257550" y="3253740"/>
                  </a:cubicBezTo>
                  <a:cubicBezTo>
                    <a:pt x="3228340" y="3449320"/>
                    <a:pt x="3134360" y="3666490"/>
                    <a:pt x="2898140" y="3591560"/>
                  </a:cubicBezTo>
                  <a:cubicBezTo>
                    <a:pt x="2687320" y="3524250"/>
                    <a:pt x="2691130" y="3266440"/>
                    <a:pt x="2726690" y="3064510"/>
                  </a:cubicBezTo>
                  <a:cubicBezTo>
                    <a:pt x="2708910" y="3108960"/>
                    <a:pt x="2680970" y="3148330"/>
                    <a:pt x="2635250" y="3178810"/>
                  </a:cubicBezTo>
                  <a:cubicBezTo>
                    <a:pt x="2564130" y="3225800"/>
                    <a:pt x="2468880" y="3232150"/>
                    <a:pt x="2391410" y="3195320"/>
                  </a:cubicBezTo>
                  <a:cubicBezTo>
                    <a:pt x="2298700" y="3152140"/>
                    <a:pt x="2261870" y="3030220"/>
                    <a:pt x="2153920" y="3027680"/>
                  </a:cubicBezTo>
                  <a:cubicBezTo>
                    <a:pt x="1908810" y="3021330"/>
                    <a:pt x="2021840" y="3361690"/>
                    <a:pt x="1823720" y="3434080"/>
                  </a:cubicBezTo>
                  <a:cubicBezTo>
                    <a:pt x="1723390" y="3470910"/>
                    <a:pt x="1521460" y="3436620"/>
                    <a:pt x="1414780" y="3420110"/>
                  </a:cubicBezTo>
                  <a:cubicBezTo>
                    <a:pt x="1291590" y="3399790"/>
                    <a:pt x="1236980" y="3333750"/>
                    <a:pt x="1229360" y="3206750"/>
                  </a:cubicBezTo>
                  <a:cubicBezTo>
                    <a:pt x="1224280" y="3126740"/>
                    <a:pt x="1270000" y="2961640"/>
                    <a:pt x="1145540" y="2952750"/>
                  </a:cubicBezTo>
                  <a:cubicBezTo>
                    <a:pt x="1040130" y="2945130"/>
                    <a:pt x="1087120" y="3228340"/>
                    <a:pt x="981710" y="3307080"/>
                  </a:cubicBezTo>
                  <a:cubicBezTo>
                    <a:pt x="928370" y="3347720"/>
                    <a:pt x="855980" y="3360420"/>
                    <a:pt x="789940" y="3345180"/>
                  </a:cubicBezTo>
                  <a:cubicBezTo>
                    <a:pt x="575310" y="3295650"/>
                    <a:pt x="660400" y="2985770"/>
                    <a:pt x="664210" y="2829560"/>
                  </a:cubicBezTo>
                  <a:cubicBezTo>
                    <a:pt x="664210" y="2810510"/>
                    <a:pt x="665480" y="2795270"/>
                    <a:pt x="660400" y="2777490"/>
                  </a:cubicBezTo>
                  <a:cubicBezTo>
                    <a:pt x="434340" y="2743200"/>
                    <a:pt x="259080" y="2820670"/>
                    <a:pt x="196850" y="2524760"/>
                  </a:cubicBezTo>
                  <a:cubicBezTo>
                    <a:pt x="132080" y="2226310"/>
                    <a:pt x="0" y="1879600"/>
                    <a:pt x="0" y="1578610"/>
                  </a:cubicBezTo>
                  <a:cubicBezTo>
                    <a:pt x="1270" y="1576070"/>
                    <a:pt x="2540" y="1574800"/>
                    <a:pt x="3810" y="1572260"/>
                  </a:cubicBezTo>
                  <a:cubicBezTo>
                    <a:pt x="22860" y="1520190"/>
                    <a:pt x="74930" y="1488440"/>
                    <a:pt x="160020" y="1475740"/>
                  </a:cubicBezTo>
                  <a:cubicBezTo>
                    <a:pt x="167640" y="1474470"/>
                    <a:pt x="173990" y="1474470"/>
                    <a:pt x="181610" y="1473200"/>
                  </a:cubicBezTo>
                  <a:cubicBezTo>
                    <a:pt x="181610" y="1468120"/>
                    <a:pt x="181610" y="1464310"/>
                    <a:pt x="181610" y="1460500"/>
                  </a:cubicBezTo>
                  <a:cubicBezTo>
                    <a:pt x="175260" y="1347470"/>
                    <a:pt x="133350" y="1193800"/>
                    <a:pt x="217170" y="1101090"/>
                  </a:cubicBezTo>
                  <a:cubicBezTo>
                    <a:pt x="303530" y="1004570"/>
                    <a:pt x="414020" y="1049020"/>
                    <a:pt x="518160" y="1046480"/>
                  </a:cubicBezTo>
                  <a:cubicBezTo>
                    <a:pt x="497840" y="1046480"/>
                    <a:pt x="474980" y="558800"/>
                    <a:pt x="496570" y="516890"/>
                  </a:cubicBezTo>
                  <a:cubicBezTo>
                    <a:pt x="525780" y="461010"/>
                    <a:pt x="584200" y="425450"/>
                    <a:pt x="646430" y="416560"/>
                  </a:cubicBezTo>
                  <a:cubicBezTo>
                    <a:pt x="727710" y="405130"/>
                    <a:pt x="812800" y="433070"/>
                    <a:pt x="866140" y="495300"/>
                  </a:cubicBezTo>
                  <a:cubicBezTo>
                    <a:pt x="886460" y="518160"/>
                    <a:pt x="1000760" y="720090"/>
                    <a:pt x="989330" y="739140"/>
                  </a:cubicBezTo>
                  <a:cubicBezTo>
                    <a:pt x="1023620" y="683260"/>
                    <a:pt x="1140460" y="654050"/>
                    <a:pt x="1207770" y="650240"/>
                  </a:cubicBezTo>
                  <a:cubicBezTo>
                    <a:pt x="1207770" y="646430"/>
                    <a:pt x="1209040" y="643890"/>
                    <a:pt x="1209040" y="641350"/>
                  </a:cubicBezTo>
                  <a:cubicBezTo>
                    <a:pt x="1206500" y="543560"/>
                    <a:pt x="1177290" y="408940"/>
                    <a:pt x="1254760" y="331470"/>
                  </a:cubicBezTo>
                  <a:cubicBezTo>
                    <a:pt x="1292860" y="293370"/>
                    <a:pt x="1350010" y="279400"/>
                    <a:pt x="1403350" y="281940"/>
                  </a:cubicBezTo>
                  <a:cubicBezTo>
                    <a:pt x="1477010" y="285750"/>
                    <a:pt x="1545590" y="337820"/>
                    <a:pt x="1619250" y="330200"/>
                  </a:cubicBezTo>
                  <a:cubicBezTo>
                    <a:pt x="1635760" y="328930"/>
                    <a:pt x="1649730" y="320040"/>
                    <a:pt x="1663700" y="313690"/>
                  </a:cubicBezTo>
                  <a:cubicBezTo>
                    <a:pt x="1990090" y="166370"/>
                    <a:pt x="2053590" y="624840"/>
                    <a:pt x="2086610" y="824230"/>
                  </a:cubicBezTo>
                  <a:cubicBezTo>
                    <a:pt x="2205990" y="748030"/>
                    <a:pt x="2378710" y="772160"/>
                    <a:pt x="2472690" y="877570"/>
                  </a:cubicBezTo>
                  <a:cubicBezTo>
                    <a:pt x="2442210" y="735330"/>
                    <a:pt x="2429510" y="589280"/>
                    <a:pt x="2434590" y="444500"/>
                  </a:cubicBezTo>
                  <a:cubicBezTo>
                    <a:pt x="2437130" y="377190"/>
                    <a:pt x="2444750" y="306070"/>
                    <a:pt x="2489200" y="255270"/>
                  </a:cubicBezTo>
                  <a:cubicBezTo>
                    <a:pt x="2642870" y="82550"/>
                    <a:pt x="2929890" y="262890"/>
                    <a:pt x="2931160" y="462280"/>
                  </a:cubicBezTo>
                  <a:cubicBezTo>
                    <a:pt x="2931160" y="373380"/>
                    <a:pt x="2933700" y="175260"/>
                    <a:pt x="2983230" y="99060"/>
                  </a:cubicBezTo>
                  <a:cubicBezTo>
                    <a:pt x="3031490" y="24130"/>
                    <a:pt x="3088640" y="0"/>
                    <a:pt x="3148330" y="6350"/>
                  </a:cubicBezTo>
                  <a:cubicBezTo>
                    <a:pt x="3345180" y="30480"/>
                    <a:pt x="3563620" y="414020"/>
                    <a:pt x="3575050" y="549910"/>
                  </a:cubicBezTo>
                  <a:cubicBezTo>
                    <a:pt x="3562350" y="401320"/>
                    <a:pt x="3689350" y="299720"/>
                    <a:pt x="3836670" y="325120"/>
                  </a:cubicBezTo>
                  <a:cubicBezTo>
                    <a:pt x="3915410" y="339090"/>
                    <a:pt x="3964940" y="398780"/>
                    <a:pt x="4048760" y="384810"/>
                  </a:cubicBezTo>
                  <a:cubicBezTo>
                    <a:pt x="4135120" y="370840"/>
                    <a:pt x="4196080" y="309880"/>
                    <a:pt x="4288790" y="345440"/>
                  </a:cubicBezTo>
                  <a:cubicBezTo>
                    <a:pt x="4386580" y="383540"/>
                    <a:pt x="4460240" y="467360"/>
                    <a:pt x="4505960" y="561340"/>
                  </a:cubicBezTo>
                  <a:cubicBezTo>
                    <a:pt x="4598670" y="748030"/>
                    <a:pt x="4622800" y="957580"/>
                    <a:pt x="4645660" y="1162050"/>
                  </a:cubicBezTo>
                  <a:cubicBezTo>
                    <a:pt x="4630420" y="1022350"/>
                    <a:pt x="4662170" y="873760"/>
                    <a:pt x="4671060" y="735330"/>
                  </a:cubicBezTo>
                  <a:cubicBezTo>
                    <a:pt x="4681220" y="560070"/>
                    <a:pt x="4808220" y="447040"/>
                    <a:pt x="4988560" y="506730"/>
                  </a:cubicBezTo>
                  <a:cubicBezTo>
                    <a:pt x="5107940" y="546100"/>
                    <a:pt x="5163820" y="680720"/>
                    <a:pt x="5190490" y="793750"/>
                  </a:cubicBezTo>
                  <a:cubicBezTo>
                    <a:pt x="5204460" y="855980"/>
                    <a:pt x="5283200" y="1356360"/>
                    <a:pt x="5364480" y="1355090"/>
                  </a:cubicBezTo>
                  <a:cubicBezTo>
                    <a:pt x="5492750" y="1353820"/>
                    <a:pt x="5579110" y="1407160"/>
                    <a:pt x="5576570" y="1540510"/>
                  </a:cubicBezTo>
                  <a:cubicBezTo>
                    <a:pt x="5571490" y="1700530"/>
                    <a:pt x="5605780" y="1871980"/>
                    <a:pt x="5560060" y="2025650"/>
                  </a:cubicBezTo>
                  <a:close/>
                </a:path>
              </a:pathLst>
            </a:custGeom>
            <a:blipFill>
              <a:blip r:embed="rId2"/>
              <a:stretch>
                <a:fillRect l="-108" t="246" r="-108" b="-246"/>
              </a:stretch>
            </a:blipFill>
          </p:spPr>
          <p:txBody>
            <a:bodyPr/>
            <a:lstStyle/>
            <a:p>
              <a:endParaRPr lang="en-US"/>
            </a:p>
          </p:txBody>
        </p:sp>
      </p:grpSp>
      <p:sp>
        <p:nvSpPr>
          <p:cNvPr id="4" name="Freeform 4"/>
          <p:cNvSpPr/>
          <p:nvPr/>
        </p:nvSpPr>
        <p:spPr>
          <a:xfrm>
            <a:off x="1478602" y="5473130"/>
            <a:ext cx="2070625" cy="3175400"/>
          </a:xfrm>
          <a:custGeom>
            <a:avLst/>
            <a:gdLst/>
            <a:ahLst/>
            <a:cxnLst/>
            <a:rect l="l" t="t" r="r" b="b"/>
            <a:pathLst>
              <a:path w="2070625" h="3175400">
                <a:moveTo>
                  <a:pt x="0" y="0"/>
                </a:moveTo>
                <a:lnTo>
                  <a:pt x="2070625" y="0"/>
                </a:lnTo>
                <a:lnTo>
                  <a:pt x="2070625" y="3175400"/>
                </a:lnTo>
                <a:lnTo>
                  <a:pt x="0" y="3175400"/>
                </a:lnTo>
                <a:lnTo>
                  <a:pt x="0" y="0"/>
                </a:lnTo>
                <a:close/>
              </a:path>
            </a:pathLst>
          </a:custGeom>
          <a:blipFill>
            <a:blip r:embed="rId3"/>
            <a:stretch>
              <a:fillRect/>
            </a:stretch>
          </a:blipFill>
        </p:spPr>
        <p:txBody>
          <a:bodyPr/>
          <a:lstStyle/>
          <a:p>
            <a:endParaRPr lang="en-US"/>
          </a:p>
        </p:txBody>
      </p:sp>
      <p:sp>
        <p:nvSpPr>
          <p:cNvPr id="5" name="Freeform 5"/>
          <p:cNvSpPr/>
          <p:nvPr/>
        </p:nvSpPr>
        <p:spPr>
          <a:xfrm>
            <a:off x="1478602" y="8458378"/>
            <a:ext cx="2201158" cy="341179"/>
          </a:xfrm>
          <a:custGeom>
            <a:avLst/>
            <a:gdLst/>
            <a:ahLst/>
            <a:cxnLst/>
            <a:rect l="l" t="t" r="r" b="b"/>
            <a:pathLst>
              <a:path w="2201158" h="341179">
                <a:moveTo>
                  <a:pt x="0" y="0"/>
                </a:moveTo>
                <a:lnTo>
                  <a:pt x="2201158" y="0"/>
                </a:lnTo>
                <a:lnTo>
                  <a:pt x="2201158" y="341179"/>
                </a:lnTo>
                <a:lnTo>
                  <a:pt x="0" y="3411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aphicFrame>
        <p:nvGraphicFramePr>
          <p:cNvPr id="6" name="Table 6"/>
          <p:cNvGraphicFramePr>
            <a:graphicFrameLocks noGrp="1"/>
          </p:cNvGraphicFramePr>
          <p:nvPr>
            <p:extLst>
              <p:ext uri="{D42A27DB-BD31-4B8C-83A1-F6EECF244321}">
                <p14:modId xmlns:p14="http://schemas.microsoft.com/office/powerpoint/2010/main" val="3928517929"/>
              </p:ext>
            </p:extLst>
          </p:nvPr>
        </p:nvGraphicFramePr>
        <p:xfrm>
          <a:off x="1116106" y="3684493"/>
          <a:ext cx="16188368" cy="6357715"/>
        </p:xfrm>
        <a:graphic>
          <a:graphicData uri="http://schemas.openxmlformats.org/drawingml/2006/table">
            <a:tbl>
              <a:tblPr/>
              <a:tblGrid>
                <a:gridCol w="13070949">
                  <a:extLst>
                    <a:ext uri="{9D8B030D-6E8A-4147-A177-3AD203B41FA5}">
                      <a16:colId xmlns:a16="http://schemas.microsoft.com/office/drawing/2014/main" val="20000"/>
                    </a:ext>
                  </a:extLst>
                </a:gridCol>
                <a:gridCol w="1510097">
                  <a:extLst>
                    <a:ext uri="{9D8B030D-6E8A-4147-A177-3AD203B41FA5}">
                      <a16:colId xmlns:a16="http://schemas.microsoft.com/office/drawing/2014/main" val="20001"/>
                    </a:ext>
                  </a:extLst>
                </a:gridCol>
                <a:gridCol w="1607322">
                  <a:extLst>
                    <a:ext uri="{9D8B030D-6E8A-4147-A177-3AD203B41FA5}">
                      <a16:colId xmlns:a16="http://schemas.microsoft.com/office/drawing/2014/main" val="20002"/>
                    </a:ext>
                  </a:extLst>
                </a:gridCol>
              </a:tblGrid>
              <a:tr h="1024323">
                <a:tc>
                  <a:txBody>
                    <a:bodyPr/>
                    <a:lstStyle/>
                    <a:p>
                      <a:pPr algn="ctr">
                        <a:lnSpc>
                          <a:spcPts val="4348"/>
                        </a:lnSpc>
                        <a:defRPr/>
                      </a:pPr>
                      <a:r>
                        <a:rPr lang="en-US" sz="3623">
                          <a:solidFill>
                            <a:srgbClr val="F5EFEB">
                              <a:alpha val="91765"/>
                            </a:srgbClr>
                          </a:solidFill>
                          <a:latin typeface="Roboto Condensed Bold"/>
                        </a:rPr>
                        <a:t> Tiêu chí</a:t>
                      </a: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ysDash"/>
                      <a:round/>
                      <a:headEnd type="none" w="med" len="med"/>
                      <a:tailEnd type="none" w="med" len="med"/>
                    </a:lnB>
                    <a:solidFill>
                      <a:srgbClr val="953735">
                        <a:alpha val="91765"/>
                      </a:srgbClr>
                    </a:solidFill>
                  </a:tcPr>
                </a:tc>
                <a:tc>
                  <a:txBody>
                    <a:bodyPr/>
                    <a:lstStyle/>
                    <a:p>
                      <a:pPr algn="ctr">
                        <a:lnSpc>
                          <a:spcPts val="4348"/>
                        </a:lnSpc>
                        <a:defRPr/>
                      </a:pPr>
                      <a:r>
                        <a:rPr lang="en-US" sz="3623">
                          <a:solidFill>
                            <a:srgbClr val="F5EFEB">
                              <a:alpha val="91765"/>
                            </a:srgbClr>
                          </a:solidFill>
                          <a:latin typeface="Roboto Condensed Bold"/>
                        </a:rPr>
                        <a:t> Có   </a:t>
                      </a: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ysDash"/>
                      <a:round/>
                      <a:headEnd type="none" w="med" len="med"/>
                      <a:tailEnd type="none" w="med" len="med"/>
                    </a:lnB>
                    <a:solidFill>
                      <a:srgbClr val="953735">
                        <a:alpha val="91765"/>
                      </a:srgbClr>
                    </a:solidFill>
                  </a:tcPr>
                </a:tc>
                <a:tc>
                  <a:txBody>
                    <a:bodyPr/>
                    <a:lstStyle/>
                    <a:p>
                      <a:pPr algn="ctr">
                        <a:lnSpc>
                          <a:spcPts val="4348"/>
                        </a:lnSpc>
                        <a:defRPr/>
                      </a:pPr>
                      <a:r>
                        <a:rPr lang="en-US" sz="3623">
                          <a:solidFill>
                            <a:srgbClr val="F5EFEB">
                              <a:alpha val="91765"/>
                            </a:srgbClr>
                          </a:solidFill>
                          <a:latin typeface="Roboto Condensed Bold"/>
                        </a:rPr>
                        <a:t> Không</a:t>
                      </a: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ysDash"/>
                      <a:round/>
                      <a:headEnd type="none" w="med" len="med"/>
                      <a:tailEnd type="none" w="med" len="med"/>
                    </a:lnB>
                    <a:solidFill>
                      <a:srgbClr val="953735">
                        <a:alpha val="91765"/>
                      </a:srgbClr>
                    </a:solidFill>
                  </a:tcPr>
                </a:tc>
                <a:extLst>
                  <a:ext uri="{0D108BD9-81ED-4DB2-BD59-A6C34878D82A}">
                    <a16:rowId xmlns:a16="http://schemas.microsoft.com/office/drawing/2014/main" val="10000"/>
                  </a:ext>
                </a:extLst>
              </a:tr>
              <a:tr h="1367573">
                <a:tc>
                  <a:txBody>
                    <a:bodyPr/>
                    <a:lstStyle/>
                    <a:p>
                      <a:pPr algn="l">
                        <a:lnSpc>
                          <a:spcPts val="4467"/>
                        </a:lnSpc>
                        <a:defRPr/>
                      </a:pPr>
                      <a:r>
                        <a:rPr lang="en-US" sz="3723">
                          <a:solidFill>
                            <a:srgbClr val="7E4D55">
                              <a:alpha val="91765"/>
                            </a:srgbClr>
                          </a:solidFill>
                          <a:latin typeface="Roboto Condensed"/>
                        </a:rPr>
                        <a:t>Đọc trôi chảy, không bỏ từ, thêm từ.</a:t>
                      </a: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ysDash"/>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tc>
                  <a:txBody>
                    <a:bodyPr/>
                    <a:lstStyle/>
                    <a:p>
                      <a:pPr algn="l">
                        <a:lnSpc>
                          <a:spcPts val="1679"/>
                        </a:lnSpc>
                        <a:defRPr/>
                      </a:pP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ysDash"/>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tc>
                  <a:txBody>
                    <a:bodyPr/>
                    <a:lstStyle/>
                    <a:p>
                      <a:pPr algn="l">
                        <a:lnSpc>
                          <a:spcPts val="1679"/>
                        </a:lnSpc>
                        <a:defRPr/>
                      </a:pP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ysDash"/>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extLst>
                  <a:ext uri="{0D108BD9-81ED-4DB2-BD59-A6C34878D82A}">
                    <a16:rowId xmlns:a16="http://schemas.microsoft.com/office/drawing/2014/main" val="10001"/>
                  </a:ext>
                </a:extLst>
              </a:tr>
              <a:tr h="1124300">
                <a:tc>
                  <a:txBody>
                    <a:bodyPr/>
                    <a:lstStyle/>
                    <a:p>
                      <a:pPr algn="just">
                        <a:lnSpc>
                          <a:spcPts val="4467"/>
                        </a:lnSpc>
                        <a:defRPr/>
                      </a:pPr>
                      <a:r>
                        <a:rPr lang="en-US" sz="3723">
                          <a:solidFill>
                            <a:srgbClr val="7E4D55">
                              <a:alpha val="91765"/>
                            </a:srgbClr>
                          </a:solidFill>
                          <a:latin typeface="Roboto Condensed"/>
                        </a:rPr>
                        <a:t>Đọc to, rõ bảo đảm trong không gian lớp học, cả lớp cùng nghe được.</a:t>
                      </a: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tc>
                  <a:txBody>
                    <a:bodyPr/>
                    <a:lstStyle/>
                    <a:p>
                      <a:pPr algn="l">
                        <a:lnSpc>
                          <a:spcPts val="1679"/>
                        </a:lnSpc>
                        <a:defRPr/>
                      </a:pP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tc>
                  <a:txBody>
                    <a:bodyPr/>
                    <a:lstStyle/>
                    <a:p>
                      <a:pPr algn="l">
                        <a:lnSpc>
                          <a:spcPts val="1679"/>
                        </a:lnSpc>
                        <a:defRPr/>
                      </a:pP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extLst>
                  <a:ext uri="{0D108BD9-81ED-4DB2-BD59-A6C34878D82A}">
                    <a16:rowId xmlns:a16="http://schemas.microsoft.com/office/drawing/2014/main" val="10002"/>
                  </a:ext>
                </a:extLst>
              </a:tr>
              <a:tr h="1124300">
                <a:tc>
                  <a:txBody>
                    <a:bodyPr/>
                    <a:lstStyle/>
                    <a:p>
                      <a:pPr algn="l">
                        <a:lnSpc>
                          <a:spcPts val="4467"/>
                        </a:lnSpc>
                        <a:defRPr/>
                      </a:pPr>
                      <a:r>
                        <a:rPr lang="en-US" sz="3723">
                          <a:solidFill>
                            <a:srgbClr val="7E4D55">
                              <a:alpha val="91765"/>
                            </a:srgbClr>
                          </a:solidFill>
                          <a:latin typeface="Roboto Condensed"/>
                        </a:rPr>
                        <a:t>Tốc độ đọc phù hợp.</a:t>
                      </a: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tc>
                  <a:txBody>
                    <a:bodyPr/>
                    <a:lstStyle/>
                    <a:p>
                      <a:pPr algn="l">
                        <a:lnSpc>
                          <a:spcPts val="1679"/>
                        </a:lnSpc>
                        <a:defRPr/>
                      </a:pP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tc>
                  <a:txBody>
                    <a:bodyPr/>
                    <a:lstStyle/>
                    <a:p>
                      <a:pPr algn="l">
                        <a:lnSpc>
                          <a:spcPts val="1679"/>
                        </a:lnSpc>
                        <a:defRPr/>
                      </a:pP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extLst>
                  <a:ext uri="{0D108BD9-81ED-4DB2-BD59-A6C34878D82A}">
                    <a16:rowId xmlns:a16="http://schemas.microsoft.com/office/drawing/2014/main" val="10003"/>
                  </a:ext>
                </a:extLst>
              </a:tr>
              <a:tr h="1717219">
                <a:tc>
                  <a:txBody>
                    <a:bodyPr/>
                    <a:lstStyle/>
                    <a:p>
                      <a:pPr algn="just">
                        <a:lnSpc>
                          <a:spcPts val="4467"/>
                        </a:lnSpc>
                        <a:defRPr/>
                      </a:pPr>
                      <a:r>
                        <a:rPr lang="en-US" sz="3723">
                          <a:solidFill>
                            <a:srgbClr val="7E4D55">
                              <a:alpha val="91765"/>
                            </a:srgbClr>
                          </a:solidFill>
                          <a:latin typeface="Roboto Condensed"/>
                        </a:rPr>
                        <a:t>Sử dụng giọng điệu khác nhau để thể hiện được tính chất tự sự, biểu cảm, nghị luận của người viết trong văn bản</a:t>
                      </a: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tc>
                  <a:txBody>
                    <a:bodyPr/>
                    <a:lstStyle/>
                    <a:p>
                      <a:pPr algn="l">
                        <a:lnSpc>
                          <a:spcPts val="1679"/>
                        </a:lnSpc>
                        <a:defRPr/>
                      </a:pPr>
                      <a:endParaRPr lang="en-US" sz="110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tc>
                  <a:txBody>
                    <a:bodyPr/>
                    <a:lstStyle/>
                    <a:p>
                      <a:pPr algn="l">
                        <a:lnSpc>
                          <a:spcPts val="1679"/>
                        </a:lnSpc>
                        <a:defRPr/>
                      </a:pPr>
                      <a:endParaRPr lang="en-US" sz="1100" dirty="0"/>
                    </a:p>
                  </a:txBody>
                  <a:tcPr marL="76200" marR="76200" marT="76200" marB="76200" anchor="ctr">
                    <a:lnL w="9525" cap="flat" cmpd="sng" algn="ctr">
                      <a:solidFill>
                        <a:srgbClr val="7E4D55"/>
                      </a:solidFill>
                      <a:prstDash val="solid"/>
                      <a:round/>
                      <a:headEnd type="none" w="med" len="med"/>
                      <a:tailEnd type="none" w="med" len="med"/>
                    </a:lnL>
                    <a:lnR w="9525" cap="flat" cmpd="sng" algn="ctr">
                      <a:solidFill>
                        <a:srgbClr val="7E4D55"/>
                      </a:solidFill>
                      <a:prstDash val="solid"/>
                      <a:round/>
                      <a:headEnd type="none" w="med" len="med"/>
                      <a:tailEnd type="none" w="med" len="med"/>
                    </a:lnR>
                    <a:lnT w="9525" cap="flat" cmpd="sng" algn="ctr">
                      <a:solidFill>
                        <a:srgbClr val="7E4D55"/>
                      </a:solidFill>
                      <a:prstDash val="solid"/>
                      <a:round/>
                      <a:headEnd type="none" w="med" len="med"/>
                      <a:tailEnd type="none" w="med" len="med"/>
                    </a:lnT>
                    <a:lnB w="9525" cap="flat" cmpd="sng" algn="ctr">
                      <a:solidFill>
                        <a:srgbClr val="7E4D55"/>
                      </a:solidFill>
                      <a:prstDash val="solid"/>
                      <a:round/>
                      <a:headEnd type="none" w="med" len="med"/>
                      <a:tailEnd type="none" w="med" len="med"/>
                    </a:lnB>
                    <a:solidFill>
                      <a:srgbClr val="FFFFFF">
                        <a:alpha val="91765"/>
                      </a:srgbClr>
                    </a:solidFill>
                  </a:tcPr>
                </a:tc>
                <a:extLst>
                  <a:ext uri="{0D108BD9-81ED-4DB2-BD59-A6C34878D82A}">
                    <a16:rowId xmlns:a16="http://schemas.microsoft.com/office/drawing/2014/main" val="10004"/>
                  </a:ext>
                </a:extLst>
              </a:tr>
            </a:tbl>
          </a:graphicData>
        </a:graphic>
      </p:graphicFrame>
      <p:sp>
        <p:nvSpPr>
          <p:cNvPr id="7" name="TextBox 7"/>
          <p:cNvSpPr txBox="1"/>
          <p:nvPr/>
        </p:nvSpPr>
        <p:spPr>
          <a:xfrm>
            <a:off x="1842289" y="1522190"/>
            <a:ext cx="14706471" cy="788157"/>
          </a:xfrm>
          <a:prstGeom prst="rect">
            <a:avLst/>
          </a:prstGeom>
        </p:spPr>
        <p:txBody>
          <a:bodyPr lIns="0" tIns="0" rIns="0" bIns="0" rtlCol="0" anchor="t">
            <a:spAutoFit/>
          </a:bodyPr>
          <a:lstStyle/>
          <a:p>
            <a:pPr>
              <a:lnSpc>
                <a:spcPts val="6439"/>
              </a:lnSpc>
            </a:pPr>
            <a:r>
              <a:rPr lang="en-US" sz="4600" dirty="0" err="1">
                <a:solidFill>
                  <a:srgbClr val="F4EEEC"/>
                </a:solidFill>
                <a:latin typeface="Roboto Condensed"/>
              </a:rPr>
              <a:t>Đọc</a:t>
            </a:r>
            <a:r>
              <a:rPr lang="en-US" sz="4600" dirty="0">
                <a:solidFill>
                  <a:srgbClr val="F4EEEC"/>
                </a:solidFill>
                <a:latin typeface="Roboto Condensed"/>
              </a:rPr>
              <a:t> </a:t>
            </a:r>
            <a:r>
              <a:rPr lang="en-US" sz="4600" dirty="0" err="1">
                <a:solidFill>
                  <a:srgbClr val="F4EEEC"/>
                </a:solidFill>
                <a:latin typeface="Roboto Condensed"/>
              </a:rPr>
              <a:t>diễn</a:t>
            </a:r>
            <a:r>
              <a:rPr lang="en-US" sz="4600" dirty="0">
                <a:solidFill>
                  <a:srgbClr val="F4EEEC"/>
                </a:solidFill>
                <a:latin typeface="Roboto Condensed"/>
              </a:rPr>
              <a:t> </a:t>
            </a:r>
            <a:r>
              <a:rPr lang="en-US" sz="4600" dirty="0" err="1">
                <a:solidFill>
                  <a:srgbClr val="F4EEEC"/>
                </a:solidFill>
                <a:latin typeface="Roboto Condensed"/>
              </a:rPr>
              <a:t>cảm</a:t>
            </a:r>
            <a:r>
              <a:rPr lang="en-US" sz="4600" dirty="0">
                <a:solidFill>
                  <a:srgbClr val="F4EEEC"/>
                </a:solidFill>
                <a:latin typeface="Roboto Condensed"/>
              </a:rPr>
              <a:t> </a:t>
            </a:r>
            <a:r>
              <a:rPr lang="en-US" sz="4600" dirty="0" err="1">
                <a:solidFill>
                  <a:srgbClr val="F4EEEC"/>
                </a:solidFill>
                <a:latin typeface="Roboto Condensed"/>
              </a:rPr>
              <a:t>văn</a:t>
            </a:r>
            <a:r>
              <a:rPr lang="en-US" sz="4600" dirty="0">
                <a:solidFill>
                  <a:srgbClr val="F4EEEC"/>
                </a:solidFill>
                <a:latin typeface="Roboto Condensed"/>
              </a:rPr>
              <a:t> </a:t>
            </a:r>
            <a:r>
              <a:rPr lang="en-US" sz="4600" dirty="0" err="1">
                <a:solidFill>
                  <a:srgbClr val="F4EEEC"/>
                </a:solidFill>
                <a:latin typeface="Roboto Condensed"/>
              </a:rPr>
              <a:t>bản</a:t>
            </a:r>
            <a:r>
              <a:rPr lang="en-US" sz="4600" dirty="0">
                <a:solidFill>
                  <a:srgbClr val="F4EEEC"/>
                </a:solidFill>
                <a:latin typeface="Roboto Condensed"/>
              </a:rPr>
              <a:t> </a:t>
            </a:r>
            <a:r>
              <a:rPr lang="en-US" sz="4600" dirty="0">
                <a:solidFill>
                  <a:srgbClr val="F4EEEC"/>
                </a:solidFill>
                <a:latin typeface="Roboto Condensed Italics"/>
              </a:rPr>
              <a:t>Tinh </a:t>
            </a:r>
            <a:r>
              <a:rPr lang="en-US" sz="4600" dirty="0" err="1">
                <a:solidFill>
                  <a:srgbClr val="F4EEEC"/>
                </a:solidFill>
                <a:latin typeface="Roboto Condensed Italics"/>
              </a:rPr>
              <a:t>thần</a:t>
            </a:r>
            <a:r>
              <a:rPr lang="en-US" sz="4600" dirty="0">
                <a:solidFill>
                  <a:srgbClr val="F4EEEC"/>
                </a:solidFill>
                <a:latin typeface="Roboto Condensed Italics"/>
              </a:rPr>
              <a:t> </a:t>
            </a:r>
            <a:r>
              <a:rPr lang="en-US" sz="4600" dirty="0" err="1">
                <a:solidFill>
                  <a:srgbClr val="F4EEEC"/>
                </a:solidFill>
                <a:latin typeface="Roboto Condensed Italics"/>
              </a:rPr>
              <a:t>yêu</a:t>
            </a:r>
            <a:r>
              <a:rPr lang="en-US" sz="4600" dirty="0">
                <a:solidFill>
                  <a:srgbClr val="F4EEEC"/>
                </a:solidFill>
                <a:latin typeface="Roboto Condensed Italics"/>
              </a:rPr>
              <a:t> </a:t>
            </a:r>
            <a:r>
              <a:rPr lang="en-US" sz="4600" dirty="0" err="1">
                <a:solidFill>
                  <a:srgbClr val="F4EEEC"/>
                </a:solidFill>
                <a:latin typeface="Roboto Condensed Italics"/>
              </a:rPr>
              <a:t>nước</a:t>
            </a:r>
            <a:r>
              <a:rPr lang="en-US" sz="4600" dirty="0">
                <a:solidFill>
                  <a:srgbClr val="F4EEEC"/>
                </a:solidFill>
                <a:latin typeface="Roboto Condensed Italics"/>
              </a:rPr>
              <a:t> </a:t>
            </a:r>
            <a:r>
              <a:rPr lang="en-US" sz="4600" dirty="0" err="1">
                <a:solidFill>
                  <a:srgbClr val="F4EEEC"/>
                </a:solidFill>
                <a:latin typeface="Roboto Condensed Italics"/>
              </a:rPr>
              <a:t>của</a:t>
            </a:r>
            <a:r>
              <a:rPr lang="en-US" sz="4600" dirty="0">
                <a:solidFill>
                  <a:srgbClr val="F4EEEC"/>
                </a:solidFill>
                <a:latin typeface="Roboto Condensed Italics"/>
              </a:rPr>
              <a:t> </a:t>
            </a:r>
            <a:r>
              <a:rPr lang="en-US" sz="4600" dirty="0" err="1">
                <a:solidFill>
                  <a:srgbClr val="F4EEEC"/>
                </a:solidFill>
                <a:latin typeface="Roboto Condensed Italics"/>
              </a:rPr>
              <a:t>nhân</a:t>
            </a:r>
            <a:r>
              <a:rPr lang="en-US" sz="4600" dirty="0">
                <a:solidFill>
                  <a:srgbClr val="F4EEEC"/>
                </a:solidFill>
                <a:latin typeface="Roboto Condensed Italics"/>
              </a:rPr>
              <a:t> </a:t>
            </a:r>
            <a:r>
              <a:rPr lang="en-US" sz="4600" dirty="0" err="1">
                <a:solidFill>
                  <a:srgbClr val="F4EEEC"/>
                </a:solidFill>
                <a:latin typeface="Roboto Condensed Italics"/>
              </a:rPr>
              <a:t>dân</a:t>
            </a:r>
            <a:r>
              <a:rPr lang="en-US" sz="4600" dirty="0">
                <a:solidFill>
                  <a:srgbClr val="F4EEEC"/>
                </a:solidFill>
                <a:latin typeface="Roboto Condensed Italics"/>
              </a:rPr>
              <a:t> ta</a:t>
            </a:r>
          </a:p>
        </p:txBody>
      </p:sp>
      <p:sp>
        <p:nvSpPr>
          <p:cNvPr id="8" name="TextBox 8"/>
          <p:cNvSpPr txBox="1"/>
          <p:nvPr/>
        </p:nvSpPr>
        <p:spPr>
          <a:xfrm>
            <a:off x="1842289" y="417612"/>
            <a:ext cx="8450439" cy="1137096"/>
          </a:xfrm>
          <a:prstGeom prst="rect">
            <a:avLst/>
          </a:prstGeom>
        </p:spPr>
        <p:txBody>
          <a:bodyPr lIns="0" tIns="0" rIns="0" bIns="0" rtlCol="0" anchor="t">
            <a:spAutoFit/>
          </a:bodyPr>
          <a:lstStyle/>
          <a:p>
            <a:pPr>
              <a:lnSpc>
                <a:spcPts val="9239"/>
              </a:lnSpc>
            </a:pPr>
            <a:r>
              <a:rPr lang="en-US" sz="6597">
                <a:solidFill>
                  <a:srgbClr val="F4EEEC"/>
                </a:solidFill>
                <a:latin typeface="Fraunces Bold"/>
              </a:rPr>
              <a:t>2. ĐỌC VĂN BẢN</a:t>
            </a:r>
          </a:p>
        </p:txBody>
      </p:sp>
      <p:sp>
        <p:nvSpPr>
          <p:cNvPr id="9" name="TextBox 9"/>
          <p:cNvSpPr txBox="1"/>
          <p:nvPr/>
        </p:nvSpPr>
        <p:spPr>
          <a:xfrm>
            <a:off x="1823485" y="2334977"/>
            <a:ext cx="14628331" cy="1093508"/>
          </a:xfrm>
          <a:prstGeom prst="rect">
            <a:avLst/>
          </a:prstGeom>
        </p:spPr>
        <p:txBody>
          <a:bodyPr lIns="0" tIns="0" rIns="0" bIns="0" rtlCol="0" anchor="t">
            <a:spAutoFit/>
          </a:bodyPr>
          <a:lstStyle/>
          <a:p>
            <a:pPr algn="ctr">
              <a:lnSpc>
                <a:spcPts val="4317"/>
              </a:lnSpc>
            </a:pPr>
            <a:r>
              <a:rPr lang="en-US" sz="3399">
                <a:solidFill>
                  <a:srgbClr val="FEFFFE"/>
                </a:solidFill>
                <a:latin typeface="Roboto Condensed Italics"/>
              </a:rPr>
              <a:t>Giọng đọc mạch lạc, rõ ràng thể hiện sự tự hào về những trang lịch sử vẻ vang của</a:t>
            </a:r>
          </a:p>
          <a:p>
            <a:pPr algn="ctr">
              <a:lnSpc>
                <a:spcPts val="4317"/>
              </a:lnSpc>
            </a:pPr>
            <a:r>
              <a:rPr lang="en-US" sz="3399">
                <a:solidFill>
                  <a:srgbClr val="FEFFFE"/>
                </a:solidFill>
                <a:latin typeface="Roboto Condensed Italics"/>
              </a:rPr>
              <a:t> dân tộc, truyền thống anh dũng của dân tộc.</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ED1"/>
        </a:solidFill>
        <a:effectLst/>
      </p:bgPr>
    </p:bg>
    <p:spTree>
      <p:nvGrpSpPr>
        <p:cNvPr id="1" name=""/>
        <p:cNvGrpSpPr/>
        <p:nvPr/>
      </p:nvGrpSpPr>
      <p:grpSpPr>
        <a:xfrm>
          <a:off x="0" y="0"/>
          <a:ext cx="0" cy="0"/>
          <a:chOff x="0" y="0"/>
          <a:chExt cx="0" cy="0"/>
        </a:xfrm>
      </p:grpSpPr>
      <p:sp>
        <p:nvSpPr>
          <p:cNvPr id="2" name="Freeform 2"/>
          <p:cNvSpPr/>
          <p:nvPr/>
        </p:nvSpPr>
        <p:spPr>
          <a:xfrm>
            <a:off x="1380132" y="1891348"/>
            <a:ext cx="11342478" cy="1223560"/>
          </a:xfrm>
          <a:custGeom>
            <a:avLst/>
            <a:gdLst/>
            <a:ahLst/>
            <a:cxnLst/>
            <a:rect l="l" t="t" r="r" b="b"/>
            <a:pathLst>
              <a:path w="11342478" h="1223560">
                <a:moveTo>
                  <a:pt x="0" y="0"/>
                </a:moveTo>
                <a:lnTo>
                  <a:pt x="11342478" y="0"/>
                </a:lnTo>
                <a:lnTo>
                  <a:pt x="11342478" y="1223560"/>
                </a:lnTo>
                <a:lnTo>
                  <a:pt x="0" y="1223560"/>
                </a:lnTo>
                <a:lnTo>
                  <a:pt x="0" y="0"/>
                </a:lnTo>
                <a:close/>
              </a:path>
            </a:pathLst>
          </a:custGeom>
          <a:blipFill>
            <a:blip r:embed="rId2">
              <a:extLst>
                <a:ext uri="{96DAC541-7B7A-43D3-8B79-37D633B846F1}">
                  <asvg:svgBlip xmlns:asvg="http://schemas.microsoft.com/office/drawing/2016/SVG/main" r:embed="rId3"/>
                </a:ext>
              </a:extLst>
            </a:blip>
            <a:stretch>
              <a:fillRect b="-51797"/>
            </a:stretch>
          </a:blipFill>
        </p:spPr>
        <p:txBody>
          <a:bodyPr/>
          <a:lstStyle/>
          <a:p>
            <a:endParaRPr lang="en-US"/>
          </a:p>
        </p:txBody>
      </p:sp>
      <p:sp>
        <p:nvSpPr>
          <p:cNvPr id="3" name="TextBox 3"/>
          <p:cNvSpPr txBox="1"/>
          <p:nvPr/>
        </p:nvSpPr>
        <p:spPr>
          <a:xfrm>
            <a:off x="128742" y="606175"/>
            <a:ext cx="12593867" cy="1137096"/>
          </a:xfrm>
          <a:prstGeom prst="rect">
            <a:avLst/>
          </a:prstGeom>
        </p:spPr>
        <p:txBody>
          <a:bodyPr lIns="0" tIns="0" rIns="0" bIns="0" rtlCol="0" anchor="t">
            <a:spAutoFit/>
          </a:bodyPr>
          <a:lstStyle/>
          <a:p>
            <a:pPr algn="ctr">
              <a:lnSpc>
                <a:spcPts val="9239"/>
              </a:lnSpc>
            </a:pPr>
            <a:r>
              <a:rPr lang="en-US" sz="6597">
                <a:solidFill>
                  <a:srgbClr val="3C1B1F"/>
                </a:solidFill>
                <a:latin typeface="Fraunces Bold"/>
              </a:rPr>
              <a:t>3. KHÁM PHÁ VĂN BẢN</a:t>
            </a:r>
          </a:p>
        </p:txBody>
      </p:sp>
      <p:sp>
        <p:nvSpPr>
          <p:cNvPr id="4" name="TextBox 4"/>
          <p:cNvSpPr txBox="1"/>
          <p:nvPr/>
        </p:nvSpPr>
        <p:spPr>
          <a:xfrm>
            <a:off x="2119291" y="2093313"/>
            <a:ext cx="10057516" cy="880111"/>
          </a:xfrm>
          <a:prstGeom prst="rect">
            <a:avLst/>
          </a:prstGeom>
        </p:spPr>
        <p:txBody>
          <a:bodyPr lIns="0" tIns="0" rIns="0" bIns="0" rtlCol="0" anchor="t">
            <a:spAutoFit/>
          </a:bodyPr>
          <a:lstStyle/>
          <a:p>
            <a:pPr algn="just">
              <a:lnSpc>
                <a:spcPts val="7139"/>
              </a:lnSpc>
            </a:pPr>
            <a:r>
              <a:rPr lang="en-US" sz="5099">
                <a:solidFill>
                  <a:srgbClr val="532324"/>
                </a:solidFill>
                <a:latin typeface="Dancing Script Bold"/>
              </a:rPr>
              <a:t>a. Giới thiệu chung về tác giả, tác phẩm</a:t>
            </a:r>
          </a:p>
        </p:txBody>
      </p:sp>
      <p:grpSp>
        <p:nvGrpSpPr>
          <p:cNvPr id="5" name="Group 5"/>
          <p:cNvGrpSpPr>
            <a:grpSpLocks noChangeAspect="1"/>
          </p:cNvGrpSpPr>
          <p:nvPr/>
        </p:nvGrpSpPr>
        <p:grpSpPr>
          <a:xfrm>
            <a:off x="-285346" y="4662106"/>
            <a:ext cx="19909764" cy="13022086"/>
            <a:chOff x="0" y="-8890"/>
            <a:chExt cx="5605780" cy="3666490"/>
          </a:xfrm>
        </p:grpSpPr>
        <p:sp>
          <p:nvSpPr>
            <p:cNvPr id="6" name="Freeform 6"/>
            <p:cNvSpPr/>
            <p:nvPr/>
          </p:nvSpPr>
          <p:spPr>
            <a:xfrm>
              <a:off x="0" y="-8890"/>
              <a:ext cx="5605780" cy="3666490"/>
            </a:xfrm>
            <a:custGeom>
              <a:avLst/>
              <a:gdLst/>
              <a:ahLst/>
              <a:cxnLst/>
              <a:rect l="l" t="t" r="r" b="b"/>
              <a:pathLst>
                <a:path w="5605780" h="3666490">
                  <a:moveTo>
                    <a:pt x="5560060" y="2025650"/>
                  </a:moveTo>
                  <a:cubicBezTo>
                    <a:pt x="5505450" y="2207260"/>
                    <a:pt x="5251450" y="2303780"/>
                    <a:pt x="5109210" y="2139950"/>
                  </a:cubicBezTo>
                  <a:cubicBezTo>
                    <a:pt x="5101590" y="2131060"/>
                    <a:pt x="5095240" y="2122170"/>
                    <a:pt x="5087620" y="2113280"/>
                  </a:cubicBezTo>
                  <a:cubicBezTo>
                    <a:pt x="5085080" y="2115820"/>
                    <a:pt x="5085080" y="2118360"/>
                    <a:pt x="5085080" y="2120900"/>
                  </a:cubicBezTo>
                  <a:cubicBezTo>
                    <a:pt x="5088889" y="2379980"/>
                    <a:pt x="5126989" y="3434080"/>
                    <a:pt x="4568189" y="3115310"/>
                  </a:cubicBezTo>
                  <a:cubicBezTo>
                    <a:pt x="4484369" y="3067050"/>
                    <a:pt x="4441189" y="2983230"/>
                    <a:pt x="4418330" y="2893060"/>
                  </a:cubicBezTo>
                  <a:cubicBezTo>
                    <a:pt x="4377689" y="2995930"/>
                    <a:pt x="4378959" y="3112770"/>
                    <a:pt x="4319270" y="3211830"/>
                  </a:cubicBezTo>
                  <a:cubicBezTo>
                    <a:pt x="4221480" y="3375660"/>
                    <a:pt x="3898900" y="3373120"/>
                    <a:pt x="3856990" y="3163570"/>
                  </a:cubicBezTo>
                  <a:cubicBezTo>
                    <a:pt x="3874770" y="3252470"/>
                    <a:pt x="3624580" y="3294380"/>
                    <a:pt x="3572510" y="3286760"/>
                  </a:cubicBezTo>
                  <a:cubicBezTo>
                    <a:pt x="3422650" y="3262630"/>
                    <a:pt x="3398520" y="3131820"/>
                    <a:pt x="3393440" y="3001010"/>
                  </a:cubicBezTo>
                  <a:cubicBezTo>
                    <a:pt x="3387090" y="2848610"/>
                    <a:pt x="3380740" y="2697480"/>
                    <a:pt x="3375660" y="2545080"/>
                  </a:cubicBezTo>
                  <a:cubicBezTo>
                    <a:pt x="3373120" y="2481580"/>
                    <a:pt x="3373120" y="2414270"/>
                    <a:pt x="3338830" y="2358390"/>
                  </a:cubicBezTo>
                  <a:cubicBezTo>
                    <a:pt x="3247390" y="2651760"/>
                    <a:pt x="3302000" y="2955290"/>
                    <a:pt x="3257550" y="3253740"/>
                  </a:cubicBezTo>
                  <a:cubicBezTo>
                    <a:pt x="3228340" y="3449320"/>
                    <a:pt x="3134360" y="3666490"/>
                    <a:pt x="2898140" y="3591560"/>
                  </a:cubicBezTo>
                  <a:cubicBezTo>
                    <a:pt x="2687320" y="3524250"/>
                    <a:pt x="2691130" y="3266440"/>
                    <a:pt x="2726690" y="3064510"/>
                  </a:cubicBezTo>
                  <a:cubicBezTo>
                    <a:pt x="2708910" y="3108960"/>
                    <a:pt x="2680970" y="3148330"/>
                    <a:pt x="2635250" y="3178810"/>
                  </a:cubicBezTo>
                  <a:cubicBezTo>
                    <a:pt x="2564130" y="3225800"/>
                    <a:pt x="2468880" y="3232150"/>
                    <a:pt x="2391410" y="3195320"/>
                  </a:cubicBezTo>
                  <a:cubicBezTo>
                    <a:pt x="2298700" y="3152140"/>
                    <a:pt x="2261870" y="3030220"/>
                    <a:pt x="2153920" y="3027680"/>
                  </a:cubicBezTo>
                  <a:cubicBezTo>
                    <a:pt x="1908810" y="3021330"/>
                    <a:pt x="2021840" y="3361690"/>
                    <a:pt x="1823720" y="3434080"/>
                  </a:cubicBezTo>
                  <a:cubicBezTo>
                    <a:pt x="1723390" y="3470910"/>
                    <a:pt x="1521460" y="3436620"/>
                    <a:pt x="1414780" y="3420110"/>
                  </a:cubicBezTo>
                  <a:cubicBezTo>
                    <a:pt x="1291590" y="3399790"/>
                    <a:pt x="1236980" y="3333750"/>
                    <a:pt x="1229360" y="3206750"/>
                  </a:cubicBezTo>
                  <a:cubicBezTo>
                    <a:pt x="1224280" y="3126740"/>
                    <a:pt x="1270000" y="2961640"/>
                    <a:pt x="1145540" y="2952750"/>
                  </a:cubicBezTo>
                  <a:cubicBezTo>
                    <a:pt x="1040130" y="2945130"/>
                    <a:pt x="1087120" y="3228340"/>
                    <a:pt x="981710" y="3307080"/>
                  </a:cubicBezTo>
                  <a:cubicBezTo>
                    <a:pt x="928370" y="3347720"/>
                    <a:pt x="855980" y="3360420"/>
                    <a:pt x="789940" y="3345180"/>
                  </a:cubicBezTo>
                  <a:cubicBezTo>
                    <a:pt x="575310" y="3295650"/>
                    <a:pt x="660400" y="2985770"/>
                    <a:pt x="664210" y="2829560"/>
                  </a:cubicBezTo>
                  <a:cubicBezTo>
                    <a:pt x="664210" y="2810510"/>
                    <a:pt x="665480" y="2795270"/>
                    <a:pt x="660400" y="2777490"/>
                  </a:cubicBezTo>
                  <a:cubicBezTo>
                    <a:pt x="434340" y="2743200"/>
                    <a:pt x="259080" y="2820670"/>
                    <a:pt x="196850" y="2524760"/>
                  </a:cubicBezTo>
                  <a:cubicBezTo>
                    <a:pt x="132080" y="2226310"/>
                    <a:pt x="0" y="1879600"/>
                    <a:pt x="0" y="1578610"/>
                  </a:cubicBezTo>
                  <a:cubicBezTo>
                    <a:pt x="1270" y="1576070"/>
                    <a:pt x="2540" y="1574800"/>
                    <a:pt x="3810" y="1572260"/>
                  </a:cubicBezTo>
                  <a:cubicBezTo>
                    <a:pt x="22860" y="1520190"/>
                    <a:pt x="74930" y="1488440"/>
                    <a:pt x="160020" y="1475740"/>
                  </a:cubicBezTo>
                  <a:cubicBezTo>
                    <a:pt x="167640" y="1474470"/>
                    <a:pt x="173990" y="1474470"/>
                    <a:pt x="181610" y="1473200"/>
                  </a:cubicBezTo>
                  <a:cubicBezTo>
                    <a:pt x="181610" y="1468120"/>
                    <a:pt x="181610" y="1464310"/>
                    <a:pt x="181610" y="1460500"/>
                  </a:cubicBezTo>
                  <a:cubicBezTo>
                    <a:pt x="175260" y="1347470"/>
                    <a:pt x="133350" y="1193800"/>
                    <a:pt x="217170" y="1101090"/>
                  </a:cubicBezTo>
                  <a:cubicBezTo>
                    <a:pt x="303530" y="1004570"/>
                    <a:pt x="414020" y="1049020"/>
                    <a:pt x="518160" y="1046480"/>
                  </a:cubicBezTo>
                  <a:cubicBezTo>
                    <a:pt x="497840" y="1046480"/>
                    <a:pt x="474980" y="558800"/>
                    <a:pt x="496570" y="516890"/>
                  </a:cubicBezTo>
                  <a:cubicBezTo>
                    <a:pt x="525780" y="461010"/>
                    <a:pt x="584200" y="425450"/>
                    <a:pt x="646430" y="416560"/>
                  </a:cubicBezTo>
                  <a:cubicBezTo>
                    <a:pt x="727710" y="405130"/>
                    <a:pt x="812800" y="433070"/>
                    <a:pt x="866140" y="495300"/>
                  </a:cubicBezTo>
                  <a:cubicBezTo>
                    <a:pt x="886460" y="518160"/>
                    <a:pt x="1000760" y="720090"/>
                    <a:pt x="989330" y="739140"/>
                  </a:cubicBezTo>
                  <a:cubicBezTo>
                    <a:pt x="1023620" y="683260"/>
                    <a:pt x="1140460" y="654050"/>
                    <a:pt x="1207770" y="650240"/>
                  </a:cubicBezTo>
                  <a:cubicBezTo>
                    <a:pt x="1207770" y="646430"/>
                    <a:pt x="1209040" y="643890"/>
                    <a:pt x="1209040" y="641350"/>
                  </a:cubicBezTo>
                  <a:cubicBezTo>
                    <a:pt x="1206500" y="543560"/>
                    <a:pt x="1177290" y="408940"/>
                    <a:pt x="1254760" y="331470"/>
                  </a:cubicBezTo>
                  <a:cubicBezTo>
                    <a:pt x="1292860" y="293370"/>
                    <a:pt x="1350010" y="279400"/>
                    <a:pt x="1403350" y="281940"/>
                  </a:cubicBezTo>
                  <a:cubicBezTo>
                    <a:pt x="1477010" y="285750"/>
                    <a:pt x="1545590" y="337820"/>
                    <a:pt x="1619250" y="330200"/>
                  </a:cubicBezTo>
                  <a:cubicBezTo>
                    <a:pt x="1635760" y="328930"/>
                    <a:pt x="1649730" y="320040"/>
                    <a:pt x="1663700" y="313690"/>
                  </a:cubicBezTo>
                  <a:cubicBezTo>
                    <a:pt x="1990090" y="166370"/>
                    <a:pt x="2053590" y="624840"/>
                    <a:pt x="2086610" y="824230"/>
                  </a:cubicBezTo>
                  <a:cubicBezTo>
                    <a:pt x="2205990" y="748030"/>
                    <a:pt x="2378710" y="772160"/>
                    <a:pt x="2472690" y="877570"/>
                  </a:cubicBezTo>
                  <a:cubicBezTo>
                    <a:pt x="2442210" y="735330"/>
                    <a:pt x="2429510" y="589280"/>
                    <a:pt x="2434590" y="444500"/>
                  </a:cubicBezTo>
                  <a:cubicBezTo>
                    <a:pt x="2437130" y="377190"/>
                    <a:pt x="2444750" y="306070"/>
                    <a:pt x="2489200" y="255270"/>
                  </a:cubicBezTo>
                  <a:cubicBezTo>
                    <a:pt x="2642870" y="82550"/>
                    <a:pt x="2929890" y="262890"/>
                    <a:pt x="2931160" y="462280"/>
                  </a:cubicBezTo>
                  <a:cubicBezTo>
                    <a:pt x="2931160" y="373380"/>
                    <a:pt x="2933700" y="175260"/>
                    <a:pt x="2983230" y="99060"/>
                  </a:cubicBezTo>
                  <a:cubicBezTo>
                    <a:pt x="3031490" y="24130"/>
                    <a:pt x="3088640" y="0"/>
                    <a:pt x="3148330" y="6350"/>
                  </a:cubicBezTo>
                  <a:cubicBezTo>
                    <a:pt x="3345180" y="30480"/>
                    <a:pt x="3563620" y="414020"/>
                    <a:pt x="3575050" y="549910"/>
                  </a:cubicBezTo>
                  <a:cubicBezTo>
                    <a:pt x="3562350" y="401320"/>
                    <a:pt x="3689350" y="299720"/>
                    <a:pt x="3836670" y="325120"/>
                  </a:cubicBezTo>
                  <a:cubicBezTo>
                    <a:pt x="3915410" y="339090"/>
                    <a:pt x="3964940" y="398780"/>
                    <a:pt x="4048760" y="384810"/>
                  </a:cubicBezTo>
                  <a:cubicBezTo>
                    <a:pt x="4135120" y="370840"/>
                    <a:pt x="4196080" y="309880"/>
                    <a:pt x="4288790" y="345440"/>
                  </a:cubicBezTo>
                  <a:cubicBezTo>
                    <a:pt x="4386580" y="383540"/>
                    <a:pt x="4460240" y="467360"/>
                    <a:pt x="4505960" y="561340"/>
                  </a:cubicBezTo>
                  <a:cubicBezTo>
                    <a:pt x="4598670" y="748030"/>
                    <a:pt x="4622800" y="957580"/>
                    <a:pt x="4645660" y="1162050"/>
                  </a:cubicBezTo>
                  <a:cubicBezTo>
                    <a:pt x="4630420" y="1022350"/>
                    <a:pt x="4662170" y="873760"/>
                    <a:pt x="4671060" y="735330"/>
                  </a:cubicBezTo>
                  <a:cubicBezTo>
                    <a:pt x="4681220" y="560070"/>
                    <a:pt x="4808220" y="447040"/>
                    <a:pt x="4988560" y="506730"/>
                  </a:cubicBezTo>
                  <a:cubicBezTo>
                    <a:pt x="5107940" y="546100"/>
                    <a:pt x="5163820" y="680720"/>
                    <a:pt x="5190490" y="793750"/>
                  </a:cubicBezTo>
                  <a:cubicBezTo>
                    <a:pt x="5204460" y="855980"/>
                    <a:pt x="5283200" y="1356360"/>
                    <a:pt x="5364480" y="1355090"/>
                  </a:cubicBezTo>
                  <a:cubicBezTo>
                    <a:pt x="5492750" y="1353820"/>
                    <a:pt x="5579110" y="1407160"/>
                    <a:pt x="5576570" y="1540510"/>
                  </a:cubicBezTo>
                  <a:cubicBezTo>
                    <a:pt x="5571490" y="1700530"/>
                    <a:pt x="5605780" y="1871980"/>
                    <a:pt x="5560060" y="2025650"/>
                  </a:cubicBezTo>
                  <a:close/>
                </a:path>
              </a:pathLst>
            </a:custGeom>
            <a:blipFill>
              <a:blip r:embed="rId4"/>
              <a:stretch>
                <a:fillRect l="-108" t="246" r="-108" b="-246"/>
              </a:stretch>
            </a:blipFill>
          </p:spPr>
          <p:txBody>
            <a:bodyPr/>
            <a:lstStyle/>
            <a:p>
              <a:endParaRPr lang="en-US"/>
            </a:p>
          </p:txBody>
        </p:sp>
      </p:grpSp>
      <p:sp>
        <p:nvSpPr>
          <p:cNvPr id="7" name="Freeform 7"/>
          <p:cNvSpPr/>
          <p:nvPr/>
        </p:nvSpPr>
        <p:spPr>
          <a:xfrm>
            <a:off x="2526971" y="3572108"/>
            <a:ext cx="13721154" cy="7184895"/>
          </a:xfrm>
          <a:custGeom>
            <a:avLst/>
            <a:gdLst/>
            <a:ahLst/>
            <a:cxnLst/>
            <a:rect l="l" t="t" r="r" b="b"/>
            <a:pathLst>
              <a:path w="13721154" h="7184895">
                <a:moveTo>
                  <a:pt x="0" y="0"/>
                </a:moveTo>
                <a:lnTo>
                  <a:pt x="13721154" y="0"/>
                </a:lnTo>
                <a:lnTo>
                  <a:pt x="13721154" y="7184896"/>
                </a:lnTo>
                <a:lnTo>
                  <a:pt x="0" y="71848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8"/>
          <p:cNvSpPr txBox="1"/>
          <p:nvPr/>
        </p:nvSpPr>
        <p:spPr>
          <a:xfrm>
            <a:off x="4321559" y="4462081"/>
            <a:ext cx="11006462" cy="4972808"/>
          </a:xfrm>
          <a:prstGeom prst="rect">
            <a:avLst/>
          </a:prstGeom>
        </p:spPr>
        <p:txBody>
          <a:bodyPr lIns="0" tIns="0" rIns="0" bIns="0" rtlCol="0" anchor="t">
            <a:spAutoFit/>
          </a:bodyPr>
          <a:lstStyle/>
          <a:p>
            <a:pPr marL="837753" lvl="1" indent="-418876" algn="just">
              <a:lnSpc>
                <a:spcPts val="6674"/>
              </a:lnSpc>
              <a:buFont typeface="Arial"/>
              <a:buChar char="•"/>
            </a:pPr>
            <a:r>
              <a:rPr lang="en-US" sz="3880" dirty="0">
                <a:solidFill>
                  <a:srgbClr val="532324"/>
                </a:solidFill>
                <a:latin typeface="Roboto Condensed"/>
              </a:rPr>
              <a:t>HS </a:t>
            </a:r>
            <a:r>
              <a:rPr lang="en-US" sz="3880" dirty="0" err="1">
                <a:solidFill>
                  <a:srgbClr val="532324"/>
                </a:solidFill>
                <a:latin typeface="Roboto Condensed"/>
              </a:rPr>
              <a:t>báo</a:t>
            </a:r>
            <a:r>
              <a:rPr lang="en-US" sz="3880" dirty="0">
                <a:solidFill>
                  <a:srgbClr val="532324"/>
                </a:solidFill>
                <a:latin typeface="Roboto Condensed"/>
              </a:rPr>
              <a:t> </a:t>
            </a:r>
            <a:r>
              <a:rPr lang="en-US" sz="3880" dirty="0" err="1">
                <a:solidFill>
                  <a:srgbClr val="532324"/>
                </a:solidFill>
                <a:latin typeface="Roboto Condensed"/>
              </a:rPr>
              <a:t>cáo</a:t>
            </a:r>
            <a:r>
              <a:rPr lang="en-US" sz="3880" dirty="0">
                <a:solidFill>
                  <a:srgbClr val="532324"/>
                </a:solidFill>
                <a:latin typeface="Roboto Condensed"/>
              </a:rPr>
              <a:t> </a:t>
            </a:r>
            <a:r>
              <a:rPr lang="en-US" sz="3880" dirty="0" err="1">
                <a:solidFill>
                  <a:srgbClr val="532324"/>
                </a:solidFill>
                <a:latin typeface="Roboto Condensed"/>
              </a:rPr>
              <a:t>sản</a:t>
            </a:r>
            <a:r>
              <a:rPr lang="en-US" sz="3880" dirty="0">
                <a:solidFill>
                  <a:srgbClr val="532324"/>
                </a:solidFill>
                <a:latin typeface="Roboto Condensed"/>
              </a:rPr>
              <a:t> </a:t>
            </a:r>
            <a:r>
              <a:rPr lang="en-US" sz="3880" dirty="0" err="1">
                <a:solidFill>
                  <a:srgbClr val="532324"/>
                </a:solidFill>
                <a:latin typeface="Roboto Condensed"/>
              </a:rPr>
              <a:t>phẩm</a:t>
            </a:r>
            <a:r>
              <a:rPr lang="en-US" sz="3880" dirty="0">
                <a:solidFill>
                  <a:srgbClr val="532324"/>
                </a:solidFill>
                <a:latin typeface="Roboto Condensed"/>
              </a:rPr>
              <a:t> </a:t>
            </a:r>
            <a:r>
              <a:rPr lang="en-US" sz="3880" dirty="0" err="1">
                <a:solidFill>
                  <a:srgbClr val="532324"/>
                </a:solidFill>
                <a:latin typeface="Roboto Condensed"/>
              </a:rPr>
              <a:t>tìm</a:t>
            </a:r>
            <a:r>
              <a:rPr lang="en-US" sz="3880" dirty="0">
                <a:solidFill>
                  <a:srgbClr val="532324"/>
                </a:solidFill>
                <a:latin typeface="Roboto Condensed"/>
              </a:rPr>
              <a:t> </a:t>
            </a:r>
            <a:r>
              <a:rPr lang="en-US" sz="3880" dirty="0" err="1">
                <a:solidFill>
                  <a:srgbClr val="532324"/>
                </a:solidFill>
                <a:latin typeface="Roboto Condensed"/>
              </a:rPr>
              <a:t>hiểu</a:t>
            </a:r>
            <a:r>
              <a:rPr lang="en-US" sz="3880" dirty="0">
                <a:solidFill>
                  <a:srgbClr val="532324"/>
                </a:solidFill>
                <a:latin typeface="Roboto Condensed"/>
              </a:rPr>
              <a:t> ở </a:t>
            </a:r>
            <a:r>
              <a:rPr lang="en-US" sz="3880" dirty="0" err="1">
                <a:solidFill>
                  <a:srgbClr val="532324"/>
                </a:solidFill>
                <a:latin typeface="Roboto Condensed"/>
              </a:rPr>
              <a:t>nhà</a:t>
            </a:r>
            <a:r>
              <a:rPr lang="en-US" sz="3880" dirty="0">
                <a:solidFill>
                  <a:srgbClr val="532324"/>
                </a:solidFill>
                <a:latin typeface="Roboto Condensed"/>
              </a:rPr>
              <a:t>.</a:t>
            </a:r>
          </a:p>
          <a:p>
            <a:pPr marL="837753" lvl="1" indent="-418876" algn="just">
              <a:lnSpc>
                <a:spcPts val="6674"/>
              </a:lnSpc>
              <a:buFont typeface="Arial"/>
              <a:buChar char="•"/>
            </a:pPr>
            <a:r>
              <a:rPr lang="en-US" sz="3880" dirty="0" err="1">
                <a:solidFill>
                  <a:srgbClr val="532324"/>
                </a:solidFill>
                <a:latin typeface="Roboto Condensed"/>
              </a:rPr>
              <a:t>Dựa</a:t>
            </a:r>
            <a:r>
              <a:rPr lang="en-US" sz="3880" dirty="0">
                <a:solidFill>
                  <a:srgbClr val="532324"/>
                </a:solidFill>
                <a:latin typeface="Roboto Condensed"/>
              </a:rPr>
              <a:t> </a:t>
            </a:r>
            <a:r>
              <a:rPr lang="en-US" sz="3880" dirty="0" err="1">
                <a:solidFill>
                  <a:srgbClr val="532324"/>
                </a:solidFill>
                <a:latin typeface="Roboto Condensed"/>
              </a:rPr>
              <a:t>vào</a:t>
            </a:r>
            <a:r>
              <a:rPr lang="en-US" sz="3880" dirty="0">
                <a:solidFill>
                  <a:srgbClr val="532324"/>
                </a:solidFill>
                <a:latin typeface="Roboto Condensed"/>
              </a:rPr>
              <a:t> </a:t>
            </a:r>
            <a:r>
              <a:rPr lang="en-US" sz="3880" dirty="0" err="1">
                <a:solidFill>
                  <a:srgbClr val="532324"/>
                </a:solidFill>
                <a:latin typeface="Roboto Condensed"/>
              </a:rPr>
              <a:t>hiểu</a:t>
            </a:r>
            <a:r>
              <a:rPr lang="en-US" sz="3880" dirty="0">
                <a:solidFill>
                  <a:srgbClr val="532324"/>
                </a:solidFill>
                <a:latin typeface="Roboto Condensed"/>
              </a:rPr>
              <a:t> </a:t>
            </a:r>
            <a:r>
              <a:rPr lang="en-US" sz="3880" dirty="0" err="1">
                <a:solidFill>
                  <a:srgbClr val="532324"/>
                </a:solidFill>
                <a:latin typeface="Roboto Condensed"/>
              </a:rPr>
              <a:t>biết</a:t>
            </a:r>
            <a:r>
              <a:rPr lang="en-US" sz="3880" dirty="0">
                <a:solidFill>
                  <a:srgbClr val="532324"/>
                </a:solidFill>
                <a:latin typeface="Roboto Condensed"/>
              </a:rPr>
              <a:t> </a:t>
            </a:r>
            <a:r>
              <a:rPr lang="en-US" sz="3880" dirty="0" err="1">
                <a:solidFill>
                  <a:srgbClr val="532324"/>
                </a:solidFill>
                <a:latin typeface="Roboto Condensed"/>
              </a:rPr>
              <a:t>và</a:t>
            </a:r>
            <a:r>
              <a:rPr lang="en-US" sz="3880" dirty="0">
                <a:solidFill>
                  <a:srgbClr val="532324"/>
                </a:solidFill>
                <a:latin typeface="Roboto Condensed"/>
              </a:rPr>
              <a:t> </a:t>
            </a:r>
            <a:r>
              <a:rPr lang="en-US" sz="3880" dirty="0" err="1">
                <a:solidFill>
                  <a:srgbClr val="532324"/>
                </a:solidFill>
                <a:latin typeface="Roboto Condensed"/>
              </a:rPr>
              <a:t>phần</a:t>
            </a:r>
            <a:r>
              <a:rPr lang="en-US" sz="3880" dirty="0">
                <a:solidFill>
                  <a:srgbClr val="532324"/>
                </a:solidFill>
                <a:latin typeface="Roboto Condensed"/>
              </a:rPr>
              <a:t> </a:t>
            </a:r>
            <a:r>
              <a:rPr lang="en-US" sz="3880" dirty="0" err="1">
                <a:solidFill>
                  <a:srgbClr val="532324"/>
                </a:solidFill>
                <a:latin typeface="Roboto Condensed"/>
              </a:rPr>
              <a:t>tìm</a:t>
            </a:r>
            <a:r>
              <a:rPr lang="en-US" sz="3880" dirty="0">
                <a:solidFill>
                  <a:srgbClr val="532324"/>
                </a:solidFill>
                <a:latin typeface="Roboto Condensed"/>
              </a:rPr>
              <a:t> </a:t>
            </a:r>
            <a:r>
              <a:rPr lang="en-US" sz="3880" dirty="0" err="1">
                <a:solidFill>
                  <a:srgbClr val="532324"/>
                </a:solidFill>
                <a:latin typeface="Roboto Condensed"/>
              </a:rPr>
              <a:t>hiểu</a:t>
            </a:r>
            <a:r>
              <a:rPr lang="en-US" sz="3880" dirty="0">
                <a:solidFill>
                  <a:srgbClr val="532324"/>
                </a:solidFill>
                <a:latin typeface="Roboto Condensed"/>
              </a:rPr>
              <a:t> ở </a:t>
            </a:r>
            <a:r>
              <a:rPr lang="en-US" sz="3880" dirty="0" err="1">
                <a:solidFill>
                  <a:srgbClr val="532324"/>
                </a:solidFill>
                <a:latin typeface="Roboto Condensed"/>
              </a:rPr>
              <a:t>nhà</a:t>
            </a:r>
            <a:r>
              <a:rPr lang="en-US" sz="3880" dirty="0">
                <a:solidFill>
                  <a:srgbClr val="532324"/>
                </a:solidFill>
                <a:latin typeface="Roboto Condensed"/>
              </a:rPr>
              <a:t> </a:t>
            </a:r>
            <a:r>
              <a:rPr lang="en-US" sz="3880" dirty="0" err="1">
                <a:solidFill>
                  <a:srgbClr val="532324"/>
                </a:solidFill>
                <a:latin typeface="Roboto Condensed"/>
              </a:rPr>
              <a:t>hãy</a:t>
            </a:r>
            <a:r>
              <a:rPr lang="en-US" sz="3880" dirty="0">
                <a:solidFill>
                  <a:srgbClr val="532324"/>
                </a:solidFill>
                <a:latin typeface="Roboto Condensed"/>
              </a:rPr>
              <a:t> </a:t>
            </a:r>
          </a:p>
          <a:p>
            <a:pPr algn="just">
              <a:lnSpc>
                <a:spcPts val="6674"/>
              </a:lnSpc>
            </a:pPr>
            <a:r>
              <a:rPr lang="en-US" sz="3880" dirty="0" err="1">
                <a:solidFill>
                  <a:srgbClr val="532324"/>
                </a:solidFill>
                <a:latin typeface="Roboto Condensed"/>
              </a:rPr>
              <a:t>giới</a:t>
            </a:r>
            <a:r>
              <a:rPr lang="en-US" sz="3880" dirty="0">
                <a:solidFill>
                  <a:srgbClr val="532324"/>
                </a:solidFill>
                <a:latin typeface="Roboto Condensed"/>
              </a:rPr>
              <a:t> </a:t>
            </a:r>
            <a:r>
              <a:rPr lang="en-US" sz="3880" dirty="0" err="1">
                <a:solidFill>
                  <a:srgbClr val="532324"/>
                </a:solidFill>
                <a:latin typeface="Roboto Condensed"/>
              </a:rPr>
              <a:t>thiệu</a:t>
            </a:r>
            <a:r>
              <a:rPr lang="en-US" sz="3880" dirty="0">
                <a:solidFill>
                  <a:srgbClr val="532324"/>
                </a:solidFill>
                <a:latin typeface="Roboto Condensed"/>
              </a:rPr>
              <a:t> </a:t>
            </a:r>
            <a:r>
              <a:rPr lang="en-US" sz="3880" dirty="0" err="1">
                <a:solidFill>
                  <a:srgbClr val="532324"/>
                </a:solidFill>
                <a:latin typeface="Roboto Condensed"/>
              </a:rPr>
              <a:t>nhanh</a:t>
            </a:r>
            <a:r>
              <a:rPr lang="en-US" sz="3880" dirty="0">
                <a:solidFill>
                  <a:srgbClr val="532324"/>
                </a:solidFill>
                <a:latin typeface="Roboto Condensed"/>
              </a:rPr>
              <a:t> </a:t>
            </a:r>
            <a:r>
              <a:rPr lang="en-US" sz="3880" dirty="0" err="1">
                <a:solidFill>
                  <a:srgbClr val="532324"/>
                </a:solidFill>
                <a:latin typeface="Roboto Condensed"/>
              </a:rPr>
              <a:t>hiểu</a:t>
            </a:r>
            <a:r>
              <a:rPr lang="en-US" sz="3880" dirty="0">
                <a:solidFill>
                  <a:srgbClr val="532324"/>
                </a:solidFill>
                <a:latin typeface="Roboto Condensed"/>
              </a:rPr>
              <a:t> </a:t>
            </a:r>
            <a:r>
              <a:rPr lang="en-US" sz="3880" dirty="0" err="1">
                <a:solidFill>
                  <a:srgbClr val="532324"/>
                </a:solidFill>
                <a:latin typeface="Roboto Condensed"/>
              </a:rPr>
              <a:t>biết</a:t>
            </a:r>
            <a:r>
              <a:rPr lang="en-US" sz="3880" dirty="0">
                <a:solidFill>
                  <a:srgbClr val="532324"/>
                </a:solidFill>
                <a:latin typeface="Roboto Condensed"/>
              </a:rPr>
              <a:t> </a:t>
            </a:r>
            <a:r>
              <a:rPr lang="en-US" sz="3880" dirty="0" err="1">
                <a:solidFill>
                  <a:srgbClr val="532324"/>
                </a:solidFill>
                <a:latin typeface="Roboto Condensed"/>
              </a:rPr>
              <a:t>của</a:t>
            </a:r>
            <a:r>
              <a:rPr lang="en-US" sz="3880" dirty="0">
                <a:solidFill>
                  <a:srgbClr val="532324"/>
                </a:solidFill>
                <a:latin typeface="Roboto Condensed"/>
              </a:rPr>
              <a:t> </a:t>
            </a:r>
            <a:r>
              <a:rPr lang="en-US" sz="3880" dirty="0" err="1">
                <a:solidFill>
                  <a:srgbClr val="532324"/>
                </a:solidFill>
                <a:latin typeface="Roboto Condensed"/>
              </a:rPr>
              <a:t>em</a:t>
            </a:r>
            <a:r>
              <a:rPr lang="en-US" sz="3880" dirty="0">
                <a:solidFill>
                  <a:srgbClr val="532324"/>
                </a:solidFill>
                <a:latin typeface="Roboto Condensed"/>
              </a:rPr>
              <a:t> </a:t>
            </a:r>
            <a:r>
              <a:rPr lang="en-US" sz="3880" dirty="0" err="1">
                <a:solidFill>
                  <a:srgbClr val="532324"/>
                </a:solidFill>
                <a:latin typeface="Roboto Condensed"/>
              </a:rPr>
              <a:t>về</a:t>
            </a:r>
            <a:r>
              <a:rPr lang="en-US" sz="3880" dirty="0">
                <a:solidFill>
                  <a:srgbClr val="532324"/>
                </a:solidFill>
                <a:latin typeface="Roboto Condensed"/>
              </a:rPr>
              <a:t> </a:t>
            </a:r>
            <a:r>
              <a:rPr lang="en-US" sz="3880" dirty="0" err="1">
                <a:solidFill>
                  <a:srgbClr val="532324"/>
                </a:solidFill>
                <a:latin typeface="Roboto Condensed"/>
              </a:rPr>
              <a:t>tác</a:t>
            </a:r>
            <a:r>
              <a:rPr lang="en-US" sz="3880" dirty="0">
                <a:solidFill>
                  <a:srgbClr val="532324"/>
                </a:solidFill>
                <a:latin typeface="Roboto Condensed"/>
              </a:rPr>
              <a:t> </a:t>
            </a:r>
            <a:r>
              <a:rPr lang="en-US" sz="3880" dirty="0" err="1">
                <a:solidFill>
                  <a:srgbClr val="532324"/>
                </a:solidFill>
                <a:latin typeface="Roboto Condensed"/>
              </a:rPr>
              <a:t>giả</a:t>
            </a:r>
            <a:r>
              <a:rPr lang="en-US" sz="3880" dirty="0">
                <a:solidFill>
                  <a:srgbClr val="532324"/>
                </a:solidFill>
                <a:latin typeface="Roboto Condensed"/>
              </a:rPr>
              <a:t> </a:t>
            </a:r>
            <a:r>
              <a:rPr lang="en-US" sz="3880" dirty="0" err="1">
                <a:solidFill>
                  <a:srgbClr val="532324"/>
                </a:solidFill>
                <a:latin typeface="Roboto Condensed"/>
              </a:rPr>
              <a:t>và</a:t>
            </a:r>
            <a:r>
              <a:rPr lang="en-US" sz="3880" dirty="0">
                <a:solidFill>
                  <a:srgbClr val="532324"/>
                </a:solidFill>
                <a:latin typeface="Roboto Condensed"/>
              </a:rPr>
              <a:t> </a:t>
            </a:r>
            <a:r>
              <a:rPr lang="en-US" sz="3880" dirty="0" err="1">
                <a:solidFill>
                  <a:srgbClr val="532324"/>
                </a:solidFill>
                <a:latin typeface="Roboto Condensed"/>
              </a:rPr>
              <a:t>văn</a:t>
            </a:r>
            <a:r>
              <a:rPr lang="en-US" sz="3880" dirty="0">
                <a:solidFill>
                  <a:srgbClr val="532324"/>
                </a:solidFill>
                <a:latin typeface="Roboto Condensed"/>
              </a:rPr>
              <a:t> </a:t>
            </a:r>
            <a:r>
              <a:rPr lang="en-US" sz="3880" dirty="0" err="1">
                <a:solidFill>
                  <a:srgbClr val="532324"/>
                </a:solidFill>
                <a:latin typeface="Roboto Condensed"/>
              </a:rPr>
              <a:t>bản</a:t>
            </a:r>
            <a:r>
              <a:rPr lang="en-US" sz="3880" dirty="0">
                <a:solidFill>
                  <a:srgbClr val="532324"/>
                </a:solidFill>
                <a:latin typeface="Roboto Condensed"/>
              </a:rPr>
              <a:t> </a:t>
            </a:r>
            <a:r>
              <a:rPr lang="en-US" sz="3880" dirty="0">
                <a:solidFill>
                  <a:srgbClr val="532324"/>
                </a:solidFill>
                <a:latin typeface="Roboto Condensed Italics"/>
              </a:rPr>
              <a:t>Tinh </a:t>
            </a:r>
            <a:r>
              <a:rPr lang="en-US" sz="3880" dirty="0" err="1">
                <a:solidFill>
                  <a:srgbClr val="532324"/>
                </a:solidFill>
                <a:latin typeface="Roboto Condensed Italics"/>
              </a:rPr>
              <a:t>thần</a:t>
            </a:r>
            <a:r>
              <a:rPr lang="en-US" sz="3880" dirty="0">
                <a:solidFill>
                  <a:srgbClr val="532324"/>
                </a:solidFill>
                <a:latin typeface="Roboto Condensed Italics"/>
              </a:rPr>
              <a:t> </a:t>
            </a:r>
            <a:r>
              <a:rPr lang="en-US" sz="3880" dirty="0" err="1">
                <a:solidFill>
                  <a:srgbClr val="532324"/>
                </a:solidFill>
                <a:latin typeface="Roboto Condensed Italics"/>
              </a:rPr>
              <a:t>yêu</a:t>
            </a:r>
            <a:r>
              <a:rPr lang="en-US" sz="3880" dirty="0">
                <a:solidFill>
                  <a:srgbClr val="532324"/>
                </a:solidFill>
                <a:latin typeface="Roboto Condensed Italics"/>
              </a:rPr>
              <a:t> </a:t>
            </a:r>
            <a:r>
              <a:rPr lang="en-US" sz="3880" dirty="0" err="1">
                <a:solidFill>
                  <a:srgbClr val="532324"/>
                </a:solidFill>
                <a:latin typeface="Roboto Condensed Italics"/>
              </a:rPr>
              <a:t>nước</a:t>
            </a:r>
            <a:r>
              <a:rPr lang="en-US" sz="3880" dirty="0">
                <a:solidFill>
                  <a:srgbClr val="532324"/>
                </a:solidFill>
                <a:latin typeface="Roboto Condensed Italics"/>
              </a:rPr>
              <a:t> </a:t>
            </a:r>
            <a:r>
              <a:rPr lang="en-US" sz="3880" dirty="0" err="1">
                <a:solidFill>
                  <a:srgbClr val="532324"/>
                </a:solidFill>
                <a:latin typeface="Roboto Condensed Italics"/>
              </a:rPr>
              <a:t>của</a:t>
            </a:r>
            <a:r>
              <a:rPr lang="en-US" sz="3880" dirty="0">
                <a:solidFill>
                  <a:srgbClr val="532324"/>
                </a:solidFill>
                <a:latin typeface="Roboto Condensed Italics"/>
              </a:rPr>
              <a:t> </a:t>
            </a:r>
            <a:r>
              <a:rPr lang="en-US" sz="3880" dirty="0" err="1">
                <a:solidFill>
                  <a:srgbClr val="532324"/>
                </a:solidFill>
                <a:latin typeface="Roboto Condensed Italics"/>
              </a:rPr>
              <a:t>nhân</a:t>
            </a:r>
            <a:r>
              <a:rPr lang="en-US" sz="3880" dirty="0">
                <a:solidFill>
                  <a:srgbClr val="532324"/>
                </a:solidFill>
                <a:latin typeface="Roboto Condensed Italics"/>
              </a:rPr>
              <a:t> </a:t>
            </a:r>
            <a:r>
              <a:rPr lang="en-US" sz="3880" dirty="0" err="1">
                <a:solidFill>
                  <a:srgbClr val="532324"/>
                </a:solidFill>
                <a:latin typeface="Roboto Condensed Italics"/>
              </a:rPr>
              <a:t>dân</a:t>
            </a:r>
            <a:r>
              <a:rPr lang="en-US" sz="3880" dirty="0">
                <a:solidFill>
                  <a:srgbClr val="532324"/>
                </a:solidFill>
                <a:latin typeface="Roboto Condensed Italics"/>
              </a:rPr>
              <a:t> ta.</a:t>
            </a:r>
            <a:r>
              <a:rPr lang="en-US" sz="3880" dirty="0">
                <a:solidFill>
                  <a:srgbClr val="532324"/>
                </a:solidFill>
                <a:latin typeface="Roboto Condensed"/>
              </a:rPr>
              <a:t> </a:t>
            </a:r>
          </a:p>
          <a:p>
            <a:pPr marL="837753" lvl="1" indent="-418876" algn="just">
              <a:lnSpc>
                <a:spcPts val="6674"/>
              </a:lnSpc>
              <a:buFont typeface="Arial"/>
              <a:buChar char="•"/>
            </a:pPr>
            <a:r>
              <a:rPr lang="en-US" sz="3880" dirty="0" err="1">
                <a:solidFill>
                  <a:srgbClr val="532324"/>
                </a:solidFill>
                <a:latin typeface="Roboto Condensed"/>
              </a:rPr>
              <a:t>Thời</a:t>
            </a:r>
            <a:r>
              <a:rPr lang="en-US" sz="3880" dirty="0">
                <a:solidFill>
                  <a:srgbClr val="532324"/>
                </a:solidFill>
                <a:latin typeface="Roboto Condensed"/>
              </a:rPr>
              <a:t> </a:t>
            </a:r>
            <a:r>
              <a:rPr lang="en-US" sz="3880" dirty="0" err="1">
                <a:solidFill>
                  <a:srgbClr val="532324"/>
                </a:solidFill>
                <a:latin typeface="Roboto Condensed"/>
              </a:rPr>
              <a:t>gian</a:t>
            </a:r>
            <a:r>
              <a:rPr lang="en-US" sz="3880" dirty="0">
                <a:solidFill>
                  <a:srgbClr val="532324"/>
                </a:solidFill>
                <a:latin typeface="Roboto Condensed"/>
              </a:rPr>
              <a:t> </a:t>
            </a:r>
            <a:r>
              <a:rPr lang="en-US" sz="3880" dirty="0" err="1">
                <a:solidFill>
                  <a:srgbClr val="532324"/>
                </a:solidFill>
                <a:latin typeface="Roboto Condensed"/>
              </a:rPr>
              <a:t>trình</a:t>
            </a:r>
            <a:r>
              <a:rPr lang="en-US" sz="3880" dirty="0">
                <a:solidFill>
                  <a:srgbClr val="532324"/>
                </a:solidFill>
                <a:latin typeface="Roboto Condensed"/>
              </a:rPr>
              <a:t> </a:t>
            </a:r>
            <a:r>
              <a:rPr lang="en-US" sz="3880" dirty="0" err="1">
                <a:solidFill>
                  <a:srgbClr val="532324"/>
                </a:solidFill>
                <a:latin typeface="Roboto Condensed"/>
              </a:rPr>
              <a:t>bày</a:t>
            </a:r>
            <a:r>
              <a:rPr lang="en-US" sz="3880" dirty="0">
                <a:solidFill>
                  <a:srgbClr val="532324"/>
                </a:solidFill>
                <a:latin typeface="Roboto Condensed"/>
              </a:rPr>
              <a:t> 2 </a:t>
            </a:r>
            <a:r>
              <a:rPr lang="en-US" sz="3880" dirty="0" err="1">
                <a:solidFill>
                  <a:srgbClr val="532324"/>
                </a:solidFill>
                <a:latin typeface="Roboto Condensed"/>
              </a:rPr>
              <a:t>phút</a:t>
            </a:r>
            <a:endParaRPr lang="en-US" sz="3880" dirty="0">
              <a:solidFill>
                <a:srgbClr val="532324"/>
              </a:solidFill>
              <a:latin typeface="Roboto Condensed"/>
            </a:endParaRPr>
          </a:p>
          <a:p>
            <a:pPr algn="ctr">
              <a:lnSpc>
                <a:spcPts val="6674"/>
              </a:lnSpc>
            </a:pPr>
            <a:endParaRPr lang="en-US" sz="3880" dirty="0">
              <a:solidFill>
                <a:srgbClr val="532324"/>
              </a:solidFill>
              <a:latin typeface="Roboto Condensed"/>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2957</Words>
  <Application>Microsoft Office PowerPoint</Application>
  <PresentationFormat>Custom</PresentationFormat>
  <Paragraphs>230</Paragraphs>
  <Slides>36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36</vt:i4>
      </vt:variant>
    </vt:vector>
  </HeadingPairs>
  <TitlesOfParts>
    <vt:vector size="49" baseType="lpstr">
      <vt:lpstr>Dancing Script Bold</vt:lpstr>
      <vt:lpstr>Calibri</vt:lpstr>
      <vt:lpstr>#9Slide07 SVNRevolution</vt:lpstr>
      <vt:lpstr>Roboto Condensed Bold Italics</vt:lpstr>
      <vt:lpstr>Arial</vt:lpstr>
      <vt:lpstr>Roboto Condensed</vt:lpstr>
      <vt:lpstr>Roboto Condensed Italics</vt:lpstr>
      <vt:lpstr>#9Slide05 VL Fadilla</vt:lpstr>
      <vt:lpstr>Fraunces Bold</vt:lpstr>
      <vt:lpstr>DG Jory Bold</vt:lpstr>
      <vt:lpstr>Roboto Condensed Bold</vt:lpstr>
      <vt:lpstr>Dancing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3_KN8_TINH THÂN YEU NUOC CỦA NHAN DAN TA</dc:title>
  <cp:lastModifiedBy>Nguyen Thanh Dat</cp:lastModifiedBy>
  <cp:revision>2</cp:revision>
  <dcterms:created xsi:type="dcterms:W3CDTF">2006-08-16T00:00:00Z</dcterms:created>
  <dcterms:modified xsi:type="dcterms:W3CDTF">2023-08-31T02:55:28Z</dcterms:modified>
  <dc:identifier>DAFozoKzwf4</dc:identifier>
</cp:coreProperties>
</file>