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5" r:id="rId3"/>
    <p:sldId id="269" r:id="rId4"/>
    <p:sldId id="271" r:id="rId5"/>
    <p:sldId id="268" r:id="rId6"/>
    <p:sldId id="264" r:id="rId7"/>
    <p:sldId id="272" r:id="rId8"/>
    <p:sldId id="273" r:id="rId9"/>
    <p:sldId id="275" r:id="rId10"/>
    <p:sldId id="281" r:id="rId11"/>
    <p:sldId id="287" r:id="rId12"/>
    <p:sldId id="288" r:id="rId13"/>
    <p:sldId id="292" r:id="rId14"/>
    <p:sldId id="296" r:id="rId15"/>
    <p:sldId id="297" r:id="rId16"/>
    <p:sldId id="301" r:id="rId17"/>
    <p:sldId id="302"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822"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FBD8B7-B374-448E-A4B6-8AFF89B39213}" type="datetimeFigureOut">
              <a:rPr lang="en-US" smtClean="0"/>
              <a:t>26/02/2024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5BDC1E-D580-4F81-A55F-8F84DF93FEF4}" type="slidenum">
              <a:rPr lang="en-US" smtClean="0"/>
              <a:t>‹#›</a:t>
            </a:fld>
            <a:endParaRPr lang="en-US"/>
          </a:p>
        </p:txBody>
      </p:sp>
    </p:spTree>
    <p:extLst>
      <p:ext uri="{BB962C8B-B14F-4D97-AF65-F5344CB8AC3E}">
        <p14:creationId xmlns:p14="http://schemas.microsoft.com/office/powerpoint/2010/main" val="1519558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26/02/2024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8.sv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Quà tặng cuộc sống- Lời hứa của thương nhân - Video đã phát trên VTV3 - VTV.VN (online-video-cutter.com).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1"/>
          </a:xfrm>
          <a:prstGeom prst="rect">
            <a:avLst/>
          </a:prstGeom>
        </p:spPr>
      </p:pic>
    </p:spTree>
    <p:extLst>
      <p:ext uri="{BB962C8B-B14F-4D97-AF65-F5344CB8AC3E}">
        <p14:creationId xmlns:p14="http://schemas.microsoft.com/office/powerpoint/2010/main" val="22990986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4" descr="Hình nền PowerPoint học tập đẹp nhất">
            <a:extLst>
              <a:ext uri="{FF2B5EF4-FFF2-40B4-BE49-F238E27FC236}">
                <a16:creationId xmlns:a16="http://schemas.microsoft.com/office/drawing/2014/main" id="{0E8B2E3B-8060-4A26-A4D0-3786FF496F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47475" y="623046"/>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a:solidFill>
                <a:schemeClr val="tx1"/>
              </a:solidFill>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Luyện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tập</a:t>
            </a:r>
            <a:endParaRPr lang="vi-VN" sz="15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Vận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dụng</a:t>
            </a:r>
            <a:endParaRPr lang="vi-VN" sz="15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Khám</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phá</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57800" y="695239"/>
            <a:ext cx="953963"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6333689" cy="346249"/>
          </a:xfrm>
          <a:prstGeom prst="rect">
            <a:avLst/>
          </a:prstGeom>
          <a:noFill/>
        </p:spPr>
        <p:txBody>
          <a:bodyPr wrap="square" lIns="68580" tIns="34290" rIns="68580" bIns="34290" rtlCol="0">
            <a:spAutoFit/>
          </a:bodyPr>
          <a:lstStyle/>
          <a:p>
            <a:r>
              <a:rPr lang="vi-VN" b="1" dirty="0" err="1">
                <a:latin typeface="+mj-lt"/>
              </a:rPr>
              <a:t>Báo</a:t>
            </a:r>
            <a:r>
              <a:rPr lang="vi-VN" b="1" dirty="0">
                <a:latin typeface="+mj-lt"/>
              </a:rPr>
              <a:t> </a:t>
            </a:r>
            <a:r>
              <a:rPr lang="vi-VN" b="1" dirty="0" err="1">
                <a:latin typeface="+mj-lt"/>
              </a:rPr>
              <a:t>cáo</a:t>
            </a:r>
            <a:r>
              <a:rPr lang="vi-VN" b="1" dirty="0">
                <a:latin typeface="+mj-lt"/>
              </a:rPr>
              <a:t>, </a:t>
            </a:r>
            <a:r>
              <a:rPr lang="vi-VN" b="1" dirty="0" err="1">
                <a:latin typeface="+mj-lt"/>
              </a:rPr>
              <a:t>thảo</a:t>
            </a:r>
            <a:r>
              <a:rPr lang="vi-VN" b="1" dirty="0">
                <a:latin typeface="+mj-lt"/>
              </a:rPr>
              <a:t> </a:t>
            </a:r>
            <a:r>
              <a:rPr lang="vi-VN" b="1" err="1">
                <a:latin typeface="+mj-lt"/>
              </a:rPr>
              <a:t>luận</a:t>
            </a:r>
            <a:r>
              <a:rPr lang="vi-VN" b="1" smtClean="0">
                <a:latin typeface="+mj-lt"/>
              </a:rPr>
              <a:t>:</a:t>
            </a:r>
            <a:endParaRPr lang="vi-VN" dirty="0">
              <a:latin typeface="+mj-lt"/>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Trò chuyện">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4" name="Hộp Văn bản 3">
            <a:extLst>
              <a:ext uri="{FF2B5EF4-FFF2-40B4-BE49-F238E27FC236}">
                <a16:creationId xmlns:a16="http://schemas.microsoft.com/office/drawing/2014/main" id="{68F95652-38A4-4E57-8528-425C8978DB4D}"/>
              </a:ext>
            </a:extLst>
          </p:cNvPr>
          <p:cNvSpPr txBox="1"/>
          <p:nvPr/>
        </p:nvSpPr>
        <p:spPr>
          <a:xfrm>
            <a:off x="378132" y="3648226"/>
            <a:ext cx="1956226" cy="377026"/>
          </a:xfrm>
          <a:prstGeom prst="rect">
            <a:avLst/>
          </a:prstGeom>
          <a:noFill/>
        </p:spPr>
        <p:txBody>
          <a:bodyPr wrap="square" lIns="68580" tIns="34290" rIns="68580" bIns="34290" rtlCol="0">
            <a:spAutoFit/>
          </a:bodyPr>
          <a:lstStyle/>
          <a:p>
            <a:pPr algn="ctr"/>
            <a:r>
              <a:rPr lang="en-US" sz="2000" dirty="0" err="1">
                <a:latin typeface="Times New Roman" panose="02020603050405020304" pitchFamily="18" charset="0"/>
                <a:cs typeface="Times New Roman" panose="02020603050405020304" pitchFamily="18" charset="0"/>
              </a:rPr>
              <a:t>Giữ</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hứa</a:t>
            </a:r>
            <a:endParaRPr lang="en-US" sz="2000" dirty="0">
              <a:latin typeface="Times New Roman" panose="02020603050405020304" pitchFamily="18" charset="0"/>
              <a:cs typeface="Times New Roman" panose="02020603050405020304" pitchFamily="18" charset="0"/>
            </a:endParaRPr>
          </a:p>
        </p:txBody>
      </p:sp>
      <p:sp>
        <p:nvSpPr>
          <p:cNvPr id="28" name="Hộp Văn bản 27">
            <a:extLst>
              <a:ext uri="{FF2B5EF4-FFF2-40B4-BE49-F238E27FC236}">
                <a16:creationId xmlns:a16="http://schemas.microsoft.com/office/drawing/2014/main" id="{12EB277A-AA76-413D-BE5E-B9C4FD8A07E7}"/>
              </a:ext>
            </a:extLst>
          </p:cNvPr>
          <p:cNvSpPr txBox="1"/>
          <p:nvPr/>
        </p:nvSpPr>
        <p:spPr>
          <a:xfrm>
            <a:off x="2465014" y="3645562"/>
            <a:ext cx="1956226" cy="684803"/>
          </a:xfrm>
          <a:prstGeom prst="rect">
            <a:avLst/>
          </a:prstGeom>
          <a:noFill/>
        </p:spPr>
        <p:txBody>
          <a:bodyPr wrap="square" lIns="68580" tIns="34290" rIns="68580" bIns="34290" rtlCol="0">
            <a:spAutoFit/>
          </a:bodyPr>
          <a:lstStyle/>
          <a:p>
            <a:pPr algn="ctr"/>
            <a:r>
              <a:rPr lang="en-US" sz="2000" dirty="0" err="1">
                <a:latin typeface="Times New Roman" panose="02020603050405020304" pitchFamily="18" charset="0"/>
                <a:cs typeface="Times New Roman" panose="02020603050405020304" pitchFamily="18" charset="0"/>
              </a:rPr>
              <a:t>Làm</a:t>
            </a:r>
            <a:r>
              <a:rPr lang="en-US" sz="2000" dirty="0">
                <a:latin typeface="Times New Roman" panose="02020603050405020304" pitchFamily="18" charset="0"/>
                <a:cs typeface="Times New Roman" panose="02020603050405020304" pitchFamily="18" charset="0"/>
              </a:rPr>
              <a:t> </a:t>
            </a:r>
            <a:r>
              <a:rPr lang="en-US" sz="2000" err="1">
                <a:latin typeface="Times New Roman" panose="02020603050405020304" pitchFamily="18" charset="0"/>
                <a:cs typeface="Times New Roman" panose="02020603050405020304" pitchFamily="18" charset="0"/>
              </a:rPr>
              <a:t>việc</a:t>
            </a:r>
            <a:r>
              <a:rPr lang="en-US" sz="2000">
                <a:latin typeface="Times New Roman" panose="02020603050405020304" pitchFamily="18" charset="0"/>
                <a:cs typeface="Times New Roman" panose="02020603050405020304" pitchFamily="18" charset="0"/>
              </a:rPr>
              <a:t> </a:t>
            </a:r>
            <a:endParaRPr lang="en-US" sz="2000" smtClean="0">
              <a:latin typeface="Times New Roman" panose="02020603050405020304" pitchFamily="18" charset="0"/>
              <a:cs typeface="Times New Roman" panose="02020603050405020304" pitchFamily="18" charset="0"/>
            </a:endParaRPr>
          </a:p>
          <a:p>
            <a:pPr algn="ctr"/>
            <a:r>
              <a:rPr lang="en-US" sz="2000" smtClean="0">
                <a:latin typeface="Times New Roman" panose="02020603050405020304" pitchFamily="18" charset="0"/>
                <a:cs typeface="Times New Roman" panose="02020603050405020304" pitchFamily="18" charset="0"/>
              </a:rPr>
              <a:t>đúng </a:t>
            </a:r>
            <a:r>
              <a:rPr lang="en-US" sz="2000" dirty="0" err="1">
                <a:latin typeface="Times New Roman" panose="02020603050405020304" pitchFamily="18" charset="0"/>
                <a:cs typeface="Times New Roman" panose="02020603050405020304" pitchFamily="18" charset="0"/>
              </a:rPr>
              <a:t>giờ</a:t>
            </a:r>
            <a:endParaRPr lang="en-US" sz="2000" dirty="0">
              <a:latin typeface="Times New Roman" panose="02020603050405020304" pitchFamily="18" charset="0"/>
              <a:cs typeface="Times New Roman" panose="02020603050405020304" pitchFamily="18" charset="0"/>
            </a:endParaRPr>
          </a:p>
        </p:txBody>
      </p:sp>
      <p:sp>
        <p:nvSpPr>
          <p:cNvPr id="38" name="Hộp Văn bản 37">
            <a:extLst>
              <a:ext uri="{FF2B5EF4-FFF2-40B4-BE49-F238E27FC236}">
                <a16:creationId xmlns:a16="http://schemas.microsoft.com/office/drawing/2014/main" id="{783C67BD-C990-47F2-8B22-98E3E7486258}"/>
              </a:ext>
            </a:extLst>
          </p:cNvPr>
          <p:cNvSpPr txBox="1"/>
          <p:nvPr/>
        </p:nvSpPr>
        <p:spPr>
          <a:xfrm>
            <a:off x="4551896" y="3648226"/>
            <a:ext cx="1956226" cy="684803"/>
          </a:xfrm>
          <a:prstGeom prst="rect">
            <a:avLst/>
          </a:prstGeom>
          <a:noFill/>
        </p:spPr>
        <p:txBody>
          <a:bodyPr wrap="square" lIns="68580" tIns="34290" rIns="68580" bIns="34290" rtlCol="0">
            <a:spAutoFit/>
          </a:bodyPr>
          <a:lstStyle/>
          <a:p>
            <a:pPr algn="ctr"/>
            <a:r>
              <a:rPr lang="en-US" sz="2000" dirty="0" err="1">
                <a:latin typeface="Times New Roman" panose="02020603050405020304" pitchFamily="18" charset="0"/>
                <a:cs typeface="Times New Roman" panose="02020603050405020304" pitchFamily="18" charset="0"/>
              </a:rPr>
              <a:t>Trách</a:t>
            </a:r>
            <a:r>
              <a:rPr lang="en-US" sz="2000" dirty="0">
                <a:latin typeface="Times New Roman" panose="02020603050405020304" pitchFamily="18" charset="0"/>
                <a:cs typeface="Times New Roman" panose="02020603050405020304" pitchFamily="18" charset="0"/>
              </a:rPr>
              <a:t> </a:t>
            </a:r>
            <a:r>
              <a:rPr lang="en-US" sz="2000" err="1">
                <a:latin typeface="Times New Roman" panose="02020603050405020304" pitchFamily="18" charset="0"/>
                <a:cs typeface="Times New Roman" panose="02020603050405020304" pitchFamily="18" charset="0"/>
              </a:rPr>
              <a:t>nhiệm</a:t>
            </a:r>
            <a:r>
              <a:rPr lang="en-US" sz="2000">
                <a:latin typeface="Times New Roman" panose="02020603050405020304" pitchFamily="18" charset="0"/>
                <a:cs typeface="Times New Roman" panose="02020603050405020304" pitchFamily="18" charset="0"/>
              </a:rPr>
              <a:t> </a:t>
            </a:r>
            <a:endParaRPr lang="en-US" sz="2000" smtClean="0">
              <a:latin typeface="Times New Roman" panose="02020603050405020304" pitchFamily="18" charset="0"/>
              <a:cs typeface="Times New Roman" panose="02020603050405020304" pitchFamily="18" charset="0"/>
            </a:endParaRPr>
          </a:p>
          <a:p>
            <a:pPr algn="ctr"/>
            <a:r>
              <a:rPr lang="en-US" sz="2000" smtClean="0">
                <a:latin typeface="Times New Roman" panose="02020603050405020304" pitchFamily="18" charset="0"/>
                <a:cs typeface="Times New Roman" panose="02020603050405020304" pitchFamily="18" charset="0"/>
              </a:rPr>
              <a:t>thực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hứa</a:t>
            </a:r>
            <a:endParaRPr lang="en-US" sz="2000" dirty="0">
              <a:latin typeface="Times New Roman" panose="02020603050405020304" pitchFamily="18" charset="0"/>
              <a:cs typeface="Times New Roman" panose="02020603050405020304" pitchFamily="18" charset="0"/>
            </a:endParaRPr>
          </a:p>
        </p:txBody>
      </p:sp>
      <p:sp>
        <p:nvSpPr>
          <p:cNvPr id="40" name="Hộp Văn bản 39">
            <a:extLst>
              <a:ext uri="{FF2B5EF4-FFF2-40B4-BE49-F238E27FC236}">
                <a16:creationId xmlns:a16="http://schemas.microsoft.com/office/drawing/2014/main" id="{F348D36F-D256-4A8F-8545-EAB48997FB70}"/>
              </a:ext>
            </a:extLst>
          </p:cNvPr>
          <p:cNvSpPr txBox="1"/>
          <p:nvPr/>
        </p:nvSpPr>
        <p:spPr>
          <a:xfrm>
            <a:off x="6751352" y="3648226"/>
            <a:ext cx="1880969" cy="684803"/>
          </a:xfrm>
          <a:prstGeom prst="rect">
            <a:avLst/>
          </a:prstGeom>
          <a:noFill/>
        </p:spPr>
        <p:txBody>
          <a:bodyPr wrap="square" lIns="68580" tIns="34290" rIns="68580" bIns="34290" rtlCol="0">
            <a:spAutoFit/>
          </a:bodyPr>
          <a:lstStyle/>
          <a:p>
            <a:pPr algn="ctr"/>
            <a:r>
              <a:rPr lang="en-US" sz="2000" dirty="0" err="1">
                <a:latin typeface="Times New Roman" panose="02020603050405020304" pitchFamily="18" charset="0"/>
                <a:cs typeface="Times New Roman" panose="02020603050405020304" pitchFamily="18" charset="0"/>
              </a:rPr>
              <a:t>Quyết</a:t>
            </a:r>
            <a:r>
              <a:rPr lang="en-US" sz="2000" dirty="0">
                <a:latin typeface="Times New Roman" panose="02020603050405020304" pitchFamily="18" charset="0"/>
                <a:cs typeface="Times New Roman" panose="02020603050405020304" pitchFamily="18" charset="0"/>
              </a:rPr>
              <a:t> </a:t>
            </a:r>
            <a:r>
              <a:rPr lang="en-US" sz="2000" err="1">
                <a:latin typeface="Times New Roman" panose="02020603050405020304" pitchFamily="18" charset="0"/>
                <a:cs typeface="Times New Roman" panose="02020603050405020304" pitchFamily="18" charset="0"/>
              </a:rPr>
              <a:t>tâm</a:t>
            </a:r>
            <a:r>
              <a:rPr lang="en-US" sz="2000">
                <a:latin typeface="Times New Roman" panose="02020603050405020304" pitchFamily="18" charset="0"/>
                <a:cs typeface="Times New Roman" panose="02020603050405020304" pitchFamily="18" charset="0"/>
              </a:rPr>
              <a:t> </a:t>
            </a:r>
            <a:endParaRPr lang="en-US" sz="2000" smtClean="0">
              <a:latin typeface="Times New Roman" panose="02020603050405020304" pitchFamily="18" charset="0"/>
              <a:cs typeface="Times New Roman" panose="02020603050405020304" pitchFamily="18" charset="0"/>
            </a:endParaRPr>
          </a:p>
          <a:p>
            <a:pPr algn="ctr"/>
            <a:r>
              <a:rPr lang="en-US" sz="2000" smtClean="0">
                <a:latin typeface="Times New Roman" panose="02020603050405020304" pitchFamily="18" charset="0"/>
                <a:cs typeface="Times New Roman" panose="02020603050405020304" pitchFamily="18" charset="0"/>
              </a:rPr>
              <a:t>thực </a:t>
            </a:r>
            <a:r>
              <a:rPr lang="en-US" sz="2000" dirty="0" err="1">
                <a:latin typeface="Times New Roman" panose="02020603050405020304" pitchFamily="18" charset="0"/>
                <a:cs typeface="Times New Roman" panose="02020603050405020304" pitchFamily="18" charset="0"/>
              </a:rPr>
              <a:t>hiện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lời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hứa</a:t>
            </a:r>
            <a:endParaRPr lang="en-US" sz="2000" dirty="0">
              <a:latin typeface="Times New Roman" panose="02020603050405020304" pitchFamily="18" charset="0"/>
              <a:cs typeface="Times New Roman" panose="02020603050405020304" pitchFamily="18" charset="0"/>
            </a:endParaRPr>
          </a:p>
        </p:txBody>
      </p:sp>
      <p:pic>
        <p:nvPicPr>
          <p:cNvPr id="2050" name="Picture 2" descr="Bài 4. Giữ chữ tín SBT GDCD lớp 8: Nêu một số biểu hiện của giữ chữ tín?">
            <a:extLst>
              <a:ext uri="{FF2B5EF4-FFF2-40B4-BE49-F238E27FC236}">
                <a16:creationId xmlns:a16="http://schemas.microsoft.com/office/drawing/2014/main" id="{A86D324D-E2E4-4AEC-9832-A819216B16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32" y="1564590"/>
            <a:ext cx="1956226" cy="19115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ăn hóa đúng giờ khi ứng xử trong doanh nghiệp">
            <a:extLst>
              <a:ext uri="{FF2B5EF4-FFF2-40B4-BE49-F238E27FC236}">
                <a16:creationId xmlns:a16="http://schemas.microsoft.com/office/drawing/2014/main" id="{17BD482E-D487-49DB-8BE8-E031B5070C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61667" y="1564591"/>
            <a:ext cx="1959573" cy="19473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rách nhiệm và lòng tự trọng">
            <a:extLst>
              <a:ext uri="{FF2B5EF4-FFF2-40B4-BE49-F238E27FC236}">
                <a16:creationId xmlns:a16="http://schemas.microsoft.com/office/drawing/2014/main" id="{6CDF1A60-7197-41E1-A7B0-260107E195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48548" y="1564590"/>
            <a:ext cx="1956225" cy="194732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Quyết Tâm Mạnh - YouTube">
            <a:extLst>
              <a:ext uri="{FF2B5EF4-FFF2-40B4-BE49-F238E27FC236}">
                <a16:creationId xmlns:a16="http://schemas.microsoft.com/office/drawing/2014/main" id="{ACD1F1B7-7CB7-478B-A2CB-EA1E961F4B7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51352" y="1573211"/>
            <a:ext cx="1880969" cy="1947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1476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barn(inVertical)">
                                      <p:cBhvr>
                                        <p:cTn id="15" dur="500"/>
                                        <p:tgtEl>
                                          <p:spTgt spid="2052"/>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up)">
                                      <p:cBhvr>
                                        <p:cTn id="18" dur="500"/>
                                        <p:tgtEl>
                                          <p:spTgt spid="2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054"/>
                                        </p:tgtEl>
                                        <p:attrNameLst>
                                          <p:attrName>style.visibility</p:attrName>
                                        </p:attrNameLst>
                                      </p:cBhvr>
                                      <p:to>
                                        <p:strVal val="visible"/>
                                      </p:to>
                                    </p:set>
                                    <p:animEffect transition="in" filter="barn(inVertical)">
                                      <p:cBhvr>
                                        <p:cTn id="23" dur="500"/>
                                        <p:tgtEl>
                                          <p:spTgt spid="2054"/>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up)">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056"/>
                                        </p:tgtEl>
                                        <p:attrNameLst>
                                          <p:attrName>style.visibility</p:attrName>
                                        </p:attrNameLst>
                                      </p:cBhvr>
                                      <p:to>
                                        <p:strVal val="visible"/>
                                      </p:to>
                                    </p:set>
                                    <p:animEffect transition="in" filter="barn(inVertical)">
                                      <p:cBhvr>
                                        <p:cTn id="31" dur="500"/>
                                        <p:tgtEl>
                                          <p:spTgt spid="2056"/>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wipe(up)">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8" grpId="0"/>
      <p:bldP spid="38"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solidFill>
                  <a:schemeClr val="tx2">
                    <a:lumMod val="75000"/>
                  </a:schemeClr>
                </a:solidFill>
                <a:latin typeface="Times New Roman" panose="02020603050405020304" pitchFamily="18" charset="0"/>
                <a:cs typeface="Times New Roman" panose="02020603050405020304" pitchFamily="18" charset="0"/>
              </a:rPr>
              <a:t>Tiến</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trình</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dạy</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học</a:t>
            </a:r>
            <a:endParaRPr lang="vi-VN" sz="15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Luyện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tập</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Vận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dụng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solidFill>
                <a:latin typeface="Times New Roman" panose="02020603050405020304" pitchFamily="18" charset="0"/>
                <a:cs typeface="Times New Roman" panose="02020603050405020304" pitchFamily="18" charset="0"/>
              </a:rPr>
              <a:t>Khám</a:t>
            </a:r>
            <a:r>
              <a:rPr lang="en-US" sz="1500" dirty="0">
                <a:solidFill>
                  <a:schemeClr val="accent6"/>
                </a:solidFill>
                <a:latin typeface="Times New Roman" panose="02020603050405020304" pitchFamily="18" charset="0"/>
                <a:cs typeface="Times New Roman" panose="02020603050405020304" pitchFamily="18" charset="0"/>
              </a:rPr>
              <a:t> </a:t>
            </a:r>
            <a:r>
              <a:rPr lang="en-US" sz="1500" dirty="0" err="1">
                <a:solidFill>
                  <a:schemeClr val="accent6"/>
                </a:solidFill>
                <a:latin typeface="Times New Roman" panose="02020603050405020304" pitchFamily="18" charset="0"/>
                <a:cs typeface="Times New Roman" panose="02020603050405020304" pitchFamily="18" charset="0"/>
              </a:rPr>
              <a:t>phá</a:t>
            </a:r>
            <a:endParaRPr lang="vi-VN" sz="1500" dirty="0">
              <a:solidFill>
                <a:schemeClr val="accent6"/>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solidFill>
                  <a:schemeClr val="tx1">
                    <a:lumMod val="65000"/>
                  </a:schemeClr>
                </a:solidFill>
                <a:latin typeface="Times New Roman" panose="02020603050405020304" pitchFamily="18" charset="0"/>
                <a:cs typeface="Times New Roman" panose="02020603050405020304" pitchFamily="18" charset="0"/>
              </a:rPr>
              <a:t>Khởi động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Câu hỏi:</a:t>
            </a:r>
            <a:endParaRPr lang="vi-VN">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749922" y="1655270"/>
            <a:ext cx="7638160"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just"/>
            <a:r>
              <a:rPr lang="en-US" sz="2800" smtClean="0">
                <a:latin typeface="Times New Roman" pitchFamily="18" charset="0"/>
                <a:cs typeface="Times New Roman" pitchFamily="18" charset="0"/>
              </a:rPr>
              <a:t>Việc giữ chữ tín đã đem lại điều gì cho công ty ở Nhật Bản?</a:t>
            </a:r>
            <a:endParaRPr lang="vi-VN" sz="2800">
              <a:latin typeface="Times New Roman" pitchFamily="18" charset="0"/>
              <a:cs typeface="Times New Roman" pitchFamily="18" charset="0"/>
            </a:endParaRPr>
          </a:p>
        </p:txBody>
      </p:sp>
    </p:spTree>
    <p:extLst>
      <p:ext uri="{BB962C8B-B14F-4D97-AF65-F5344CB8AC3E}">
        <p14:creationId xmlns:p14="http://schemas.microsoft.com/office/powerpoint/2010/main" val="3186944607"/>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solidFill>
                  <a:schemeClr val="tx2">
                    <a:lumMod val="75000"/>
                  </a:schemeClr>
                </a:solidFill>
                <a:latin typeface="Times New Roman" panose="02020603050405020304" pitchFamily="18" charset="0"/>
                <a:cs typeface="Times New Roman" panose="02020603050405020304" pitchFamily="18" charset="0"/>
              </a:rPr>
              <a:t>Tiến</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trình</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dạy</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học</a:t>
            </a:r>
            <a:endParaRPr lang="vi-VN" sz="15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Luyện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tập</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Vận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dụng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solidFill>
                <a:latin typeface="Times New Roman" panose="02020603050405020304" pitchFamily="18" charset="0"/>
                <a:cs typeface="Times New Roman" panose="02020603050405020304" pitchFamily="18" charset="0"/>
              </a:rPr>
              <a:t>Khám</a:t>
            </a:r>
            <a:r>
              <a:rPr lang="en-US" sz="1500" dirty="0">
                <a:solidFill>
                  <a:schemeClr val="accent6"/>
                </a:solidFill>
                <a:latin typeface="Times New Roman" panose="02020603050405020304" pitchFamily="18" charset="0"/>
                <a:cs typeface="Times New Roman" panose="02020603050405020304" pitchFamily="18" charset="0"/>
              </a:rPr>
              <a:t> </a:t>
            </a:r>
            <a:r>
              <a:rPr lang="en-US" sz="1500" dirty="0" err="1">
                <a:solidFill>
                  <a:schemeClr val="accent6"/>
                </a:solidFill>
                <a:latin typeface="Times New Roman" panose="02020603050405020304" pitchFamily="18" charset="0"/>
                <a:cs typeface="Times New Roman" panose="02020603050405020304" pitchFamily="18" charset="0"/>
              </a:rPr>
              <a:t>phá</a:t>
            </a:r>
            <a:endParaRPr lang="vi-VN" sz="1500" dirty="0">
              <a:solidFill>
                <a:schemeClr val="accent6"/>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solidFill>
                  <a:schemeClr val="tx1">
                    <a:lumMod val="65000"/>
                  </a:schemeClr>
                </a:solidFill>
                <a:latin typeface="Times New Roman" panose="02020603050405020304" pitchFamily="18" charset="0"/>
                <a:cs typeface="Times New Roman" panose="02020603050405020304" pitchFamily="18" charset="0"/>
              </a:rPr>
              <a:t>Khởi động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Câu hỏi:</a:t>
            </a:r>
            <a:endParaRPr lang="vi-VN">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902322" y="1655270"/>
            <a:ext cx="7403478"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just"/>
            <a:r>
              <a:rPr lang="en-US" sz="2800" smtClean="0">
                <a:latin typeface="Times New Roman" pitchFamily="18" charset="0"/>
                <a:cs typeface="Times New Roman" pitchFamily="18" charset="0"/>
              </a:rPr>
              <a:t>Hãy nêu hậu quả của việc không giữ chữ tín. Vì sao chúng ta cần giữ chữ tín?</a:t>
            </a:r>
            <a:endParaRPr lang="vi-VN" sz="2800">
              <a:latin typeface="Times New Roman" pitchFamily="18" charset="0"/>
              <a:cs typeface="Times New Roman" pitchFamily="18" charset="0"/>
            </a:endParaRPr>
          </a:p>
        </p:txBody>
      </p:sp>
    </p:spTree>
    <p:extLst>
      <p:ext uri="{BB962C8B-B14F-4D97-AF65-F5344CB8AC3E}">
        <p14:creationId xmlns:p14="http://schemas.microsoft.com/office/powerpoint/2010/main" val="2321140256"/>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solidFill>
                <a:schemeClr val="tx1"/>
              </a:solidFill>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Luyện</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tập</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Vận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dụng</a:t>
            </a:r>
            <a:endParaRPr lang="vi-VN" sz="15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Khám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phá</a:t>
            </a:r>
            <a:endParaRPr lang="vi-VN" sz="15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7169266"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Bài tập 1:</a:t>
            </a:r>
            <a:endParaRPr lang="vi-VN">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902322" y="1655270"/>
            <a:ext cx="7327278"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just"/>
            <a:r>
              <a:rPr lang="en-US" sz="2800" smtClean="0">
                <a:solidFill>
                  <a:schemeClr val="tx1"/>
                </a:solidFill>
                <a:latin typeface="Times New Roman" pitchFamily="18" charset="0"/>
                <a:cs typeface="Times New Roman" pitchFamily="18" charset="0"/>
              </a:rPr>
              <a:t>Tìm những câu ca dao, tục ngữ nói về việc giữ chữ tín và rút ra ý nghĩa từ những câu ca dao, tục ngữ đó.</a:t>
            </a:r>
            <a:endParaRPr lang="vi-VN" sz="28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53157149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solidFill>
                <a:schemeClr val="tx1"/>
              </a:solidFill>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Luyện</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tập</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Vận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dụng</a:t>
            </a:r>
            <a:endParaRPr lang="vi-VN" sz="15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Khám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phá</a:t>
            </a:r>
            <a:endParaRPr lang="vi-VN" sz="15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7169266"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Bài tập 4: </a:t>
            </a:r>
            <a:r>
              <a:rPr lang="en-US" i="1" smtClean="0">
                <a:latin typeface="Times New Roman" pitchFamily="18" charset="0"/>
                <a:cs typeface="Times New Roman" pitchFamily="18" charset="0"/>
              </a:rPr>
              <a:t>Hãy đưa ra lời khuyên cho bạn trong tình huống sau:</a:t>
            </a:r>
            <a:endParaRPr lang="vi-VN" i="1">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19" name="Hộp Văn bản 32">
            <a:extLst>
              <a:ext uri="{FF2B5EF4-FFF2-40B4-BE49-F238E27FC236}">
                <a16:creationId xmlns:a16="http://schemas.microsoft.com/office/drawing/2014/main" id="{D92A4F44-1DBF-4881-9E17-6DEB4C151A78}"/>
              </a:ext>
            </a:extLst>
          </p:cNvPr>
          <p:cNvSpPr txBox="1"/>
          <p:nvPr/>
        </p:nvSpPr>
        <p:spPr>
          <a:xfrm>
            <a:off x="609600" y="1630308"/>
            <a:ext cx="2514600" cy="2008242"/>
          </a:xfrm>
          <a:prstGeom prst="rect">
            <a:avLst/>
          </a:prstGeom>
          <a:noFill/>
        </p:spPr>
        <p:txBody>
          <a:bodyPr wrap="square" lIns="68580" tIns="34290" rIns="68580" bIns="34290" rtlCol="0">
            <a:spAutoFit/>
          </a:bodyPr>
          <a:lstStyle/>
          <a:p>
            <a:pPr algn="just"/>
            <a:r>
              <a:rPr lang="en-US" smtClean="0">
                <a:latin typeface="Times New Roman" pitchFamily="18" charset="0"/>
                <a:cs typeface="Times New Roman" pitchFamily="18" charset="0"/>
              </a:rPr>
              <a:t>a)    Ngày thứ bảy, Y giúp mẹ bán rau. Có khách đến mua rau, họ đã trả tiền và nhờ Y nhặt rau giúp. Nhưng đã cuối ngày mà không thấy người khách quay lại.</a:t>
            </a:r>
            <a:endParaRPr lang="vi-VN">
              <a:latin typeface="Times New Roman" pitchFamily="18" charset="0"/>
              <a:cs typeface="Times New Roman" pitchFamily="18"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4736" y="1650131"/>
            <a:ext cx="5456536" cy="2521819"/>
          </a:xfrm>
          <a:prstGeom prst="rect">
            <a:avLst/>
          </a:prstGeom>
        </p:spPr>
      </p:pic>
    </p:spTree>
    <p:extLst>
      <p:ext uri="{BB962C8B-B14F-4D97-AF65-F5344CB8AC3E}">
        <p14:creationId xmlns:p14="http://schemas.microsoft.com/office/powerpoint/2010/main" val="1004351146"/>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solidFill>
                <a:schemeClr val="tx1"/>
              </a:solidFill>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Luyện</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tập</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Vận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dụng</a:t>
            </a:r>
            <a:endParaRPr lang="vi-VN" sz="1500" dirty="0">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Khám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phá</a:t>
            </a:r>
            <a:endParaRPr lang="vi-VN" sz="15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7169266"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Bài tập 4: </a:t>
            </a:r>
            <a:r>
              <a:rPr lang="en-US" i="1" smtClean="0">
                <a:latin typeface="Times New Roman" pitchFamily="18" charset="0"/>
                <a:cs typeface="Times New Roman" pitchFamily="18" charset="0"/>
              </a:rPr>
              <a:t>Hãy đưa ra lời khuyên cho bạn trong tình huống sau:</a:t>
            </a:r>
            <a:endParaRPr lang="vi-VN" i="1">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19" name="Hộp Văn bản 32">
            <a:extLst>
              <a:ext uri="{FF2B5EF4-FFF2-40B4-BE49-F238E27FC236}">
                <a16:creationId xmlns:a16="http://schemas.microsoft.com/office/drawing/2014/main" id="{D92A4F44-1DBF-4881-9E17-6DEB4C151A78}"/>
              </a:ext>
            </a:extLst>
          </p:cNvPr>
          <p:cNvSpPr txBox="1"/>
          <p:nvPr/>
        </p:nvSpPr>
        <p:spPr>
          <a:xfrm>
            <a:off x="609600" y="1658109"/>
            <a:ext cx="2971800" cy="2285241"/>
          </a:xfrm>
          <a:prstGeom prst="rect">
            <a:avLst/>
          </a:prstGeom>
          <a:noFill/>
        </p:spPr>
        <p:txBody>
          <a:bodyPr wrap="square" lIns="68580" tIns="34290" rIns="68580" bIns="34290" rtlCol="0">
            <a:spAutoFit/>
          </a:bodyPr>
          <a:lstStyle/>
          <a:p>
            <a:pPr algn="just"/>
            <a:r>
              <a:rPr lang="en-US" smtClean="0">
                <a:latin typeface="Times New Roman" pitchFamily="18" charset="0"/>
                <a:cs typeface="Times New Roman" pitchFamily="18" charset="0"/>
              </a:rPr>
              <a:t>b)     Bố mẹ hứa sẽ mua đàn cho M nếu bạn đạt danh hiệu học sinh Giỏi. M cố gắng học và đã đạt được danh hiệu đó. Nhưng do ảnh hưởng của dịch bệnh, công việc khó khăn, thu nhập giảm nên bố mẹ vẫn chưa mua đàn cho M.</a:t>
            </a:r>
            <a:endParaRPr lang="vi-VN">
              <a:latin typeface="Times New Roman" pitchFamily="18" charset="0"/>
              <a:cs typeface="Times New Roman" pitchFamily="18" charset="0"/>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688000" y="456203"/>
            <a:ext cx="2995690" cy="5197804"/>
          </a:xfrm>
          <a:prstGeom prst="rect">
            <a:avLst/>
          </a:prstGeom>
        </p:spPr>
      </p:pic>
    </p:spTree>
    <p:extLst>
      <p:ext uri="{BB962C8B-B14F-4D97-AF65-F5344CB8AC3E}">
        <p14:creationId xmlns:p14="http://schemas.microsoft.com/office/powerpoint/2010/main" val="557799182"/>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solidFill>
                <a:schemeClr val="tx1"/>
              </a:solidFill>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Luyện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tập</a:t>
            </a:r>
            <a:endParaRPr lang="vi-VN" sz="15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Vận</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dụng</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Khám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phá</a:t>
            </a:r>
            <a:endParaRPr lang="vi-VN" sz="15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8007466"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Vận dụng 1:</a:t>
            </a:r>
            <a:endParaRPr lang="vi-VN" i="1">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0" name="Cuộn: Ngang 1">
            <a:extLst>
              <a:ext uri="{FF2B5EF4-FFF2-40B4-BE49-F238E27FC236}">
                <a16:creationId xmlns:a16="http://schemas.microsoft.com/office/drawing/2014/main" id="{B2407095-62B6-40B4-B642-213DEFCFE007}"/>
              </a:ext>
            </a:extLst>
          </p:cNvPr>
          <p:cNvSpPr/>
          <p:nvPr/>
        </p:nvSpPr>
        <p:spPr>
          <a:xfrm>
            <a:off x="902322" y="1655270"/>
            <a:ext cx="7327278"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just"/>
            <a:r>
              <a:rPr lang="en-US" sz="2800" smtClean="0">
                <a:solidFill>
                  <a:schemeClr val="tx1"/>
                </a:solidFill>
                <a:latin typeface="Times New Roman" pitchFamily="18" charset="0"/>
                <a:cs typeface="Times New Roman" pitchFamily="18" charset="0"/>
              </a:rPr>
              <a:t>Viết một đoạn văn bày tỏ suy nghĩ của em về lời khuyên “Hãy tiết kiệm lời hứa”.</a:t>
            </a:r>
            <a:endParaRPr lang="vi-VN" sz="28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170550765"/>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solidFill>
                <a:schemeClr val="tx1"/>
              </a:solidFill>
            </a:endParaRPr>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53630"/>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solidFill>
                <a:schemeClr val="tx1"/>
              </a:solidFill>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Tiến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trình</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dạy</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học</a:t>
            </a:r>
            <a:endParaRPr lang="vi-VN" sz="1500" dirty="0">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Luyện</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tập</a:t>
            </a:r>
            <a:endParaRPr lang="vi-VN" sz="1500" dirty="0">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accent6">
                    <a:lumMod val="75000"/>
                  </a:schemeClr>
                </a:solidFill>
                <a:latin typeface="Times New Roman" panose="02020603050405020304" pitchFamily="18" charset="0"/>
                <a:cs typeface="Times New Roman" panose="02020603050405020304" pitchFamily="18" charset="0"/>
              </a:rPr>
              <a:t>Vận</a:t>
            </a:r>
            <a:r>
              <a:rPr lang="en-US" sz="1500" dirty="0">
                <a:solidFill>
                  <a:schemeClr val="accent6">
                    <a:lumMod val="75000"/>
                  </a:schemeClr>
                </a:solidFill>
                <a:latin typeface="Times New Roman" panose="02020603050405020304" pitchFamily="18" charset="0"/>
                <a:cs typeface="Times New Roman" panose="02020603050405020304" pitchFamily="18" charset="0"/>
              </a:rPr>
              <a:t> </a:t>
            </a:r>
            <a:r>
              <a:rPr lang="en-US" sz="1500" dirty="0" err="1">
                <a:solidFill>
                  <a:schemeClr val="accent6">
                    <a:lumMod val="75000"/>
                  </a:schemeClr>
                </a:solidFill>
                <a:latin typeface="Times New Roman" panose="02020603050405020304" pitchFamily="18" charset="0"/>
                <a:cs typeface="Times New Roman" panose="02020603050405020304" pitchFamily="18" charset="0"/>
              </a:rPr>
              <a:t>dụng</a:t>
            </a:r>
            <a:endParaRPr lang="vi-VN" sz="15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latin typeface="Times New Roman" panose="02020603050405020304" pitchFamily="18" charset="0"/>
                <a:cs typeface="Times New Roman" panose="02020603050405020304" pitchFamily="18" charset="0"/>
              </a:rPr>
              <a:t>Khám</a:t>
            </a:r>
            <a:r>
              <a:rPr lang="en-US" sz="1500" dirty="0">
                <a:latin typeface="Times New Roman" panose="02020603050405020304" pitchFamily="18" charset="0"/>
                <a:cs typeface="Times New Roman" panose="02020603050405020304" pitchFamily="18" charset="0"/>
              </a:rPr>
              <a:t> </a:t>
            </a:r>
            <a:r>
              <a:rPr lang="en-US" sz="1500" dirty="0" err="1">
                <a:latin typeface="Times New Roman" panose="02020603050405020304" pitchFamily="18" charset="0"/>
                <a:cs typeface="Times New Roman" panose="02020603050405020304" pitchFamily="18" charset="0"/>
              </a:rPr>
              <a:t>phá</a:t>
            </a:r>
            <a:endParaRPr lang="vi-VN" sz="1500" dirty="0">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latin typeface="Times New Roman" panose="02020603050405020304" pitchFamily="18" charset="0"/>
                <a:cs typeface="Times New Roman" panose="02020603050405020304" pitchFamily="18" charset="0"/>
              </a:rPr>
              <a:t>Khởi động</a:t>
            </a:r>
            <a:endParaRPr lang="vi-VN" sz="1500" dirty="0">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8007466"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Vận dụng 2:</a:t>
            </a:r>
            <a:endParaRPr lang="vi-VN" i="1">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solidFill>
                  <a:schemeClr val="tx1"/>
                </a:solidFill>
              </a:endParaRPr>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0" name="Cuộn: Ngang 1">
            <a:extLst>
              <a:ext uri="{FF2B5EF4-FFF2-40B4-BE49-F238E27FC236}">
                <a16:creationId xmlns:a16="http://schemas.microsoft.com/office/drawing/2014/main" id="{B2407095-62B6-40B4-B642-213DEFCFE007}"/>
              </a:ext>
            </a:extLst>
          </p:cNvPr>
          <p:cNvSpPr/>
          <p:nvPr/>
        </p:nvSpPr>
        <p:spPr>
          <a:xfrm>
            <a:off x="902322" y="1655270"/>
            <a:ext cx="7327278"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just"/>
            <a:r>
              <a:rPr lang="en-US" sz="2800" smtClean="0">
                <a:solidFill>
                  <a:schemeClr val="tx1"/>
                </a:solidFill>
                <a:latin typeface="Times New Roman" pitchFamily="18" charset="0"/>
                <a:cs typeface="Times New Roman" pitchFamily="18" charset="0"/>
              </a:rPr>
              <a:t>Cùng các bạn trong nhóm xây dựng và biểu diễn một tiểu phẩm về chủ đề “Giữ chữ tín trong học sinh” (Ví dụ: giữ lời hứa, trung thực trong thi cử, …).</a:t>
            </a:r>
            <a:endParaRPr lang="vi-VN" sz="280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3156871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ình nền Học Sinh đi Học Trên Nền Quảng Cáo đường, Nền Quảng Cáo, Nét đẹp,  Đồng Cỏ Vector để tải xuống miễn phí">
            <a:extLst>
              <a:ext uri="{FF2B5EF4-FFF2-40B4-BE49-F238E27FC236}">
                <a16:creationId xmlns:a16="http://schemas.microsoft.com/office/drawing/2014/main" id="{871F94F1-40AE-4431-8905-B7A0EE6E5C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31C407EB-CEC8-4E71-9581-9A81C5E73FCE}"/>
              </a:ext>
            </a:extLst>
          </p:cNvPr>
          <p:cNvSpPr txBox="1"/>
          <p:nvPr/>
        </p:nvSpPr>
        <p:spPr>
          <a:xfrm>
            <a:off x="0" y="1773078"/>
            <a:ext cx="9144000" cy="807913"/>
          </a:xfrm>
          <a:prstGeom prst="rect">
            <a:avLst/>
          </a:prstGeom>
          <a:noFill/>
        </p:spPr>
        <p:txBody>
          <a:bodyPr wrap="square" lIns="68580" tIns="34290" rIns="68580" bIns="34290" rtlCol="0">
            <a:spAutoFit/>
          </a:bodyPr>
          <a:lstStyle/>
          <a:p>
            <a:pPr algn="ctr"/>
            <a:r>
              <a:rPr lang="en-US" sz="4800" b="1" smtClean="0">
                <a:ln w="9525">
                  <a:solidFill>
                    <a:schemeClr val="bg1"/>
                  </a:solidFill>
                  <a:prstDash val="solid"/>
                </a:ln>
                <a:solidFill>
                  <a:srgbClr val="FFC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CẬU BÉ ĐÁNH GIÀY</a:t>
            </a:r>
            <a:endParaRPr lang="vi-VN" sz="4800" b="1" dirty="0">
              <a:ln w="9525">
                <a:solidFill>
                  <a:schemeClr val="bg1"/>
                </a:solidFill>
                <a:prstDash val="solid"/>
              </a:ln>
              <a:solidFill>
                <a:srgbClr val="FFC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endParaRPr>
          </a:p>
        </p:txBody>
      </p:sp>
      <p:sp>
        <p:nvSpPr>
          <p:cNvPr id="2" name="TextBox 1"/>
          <p:cNvSpPr txBox="1"/>
          <p:nvPr/>
        </p:nvSpPr>
        <p:spPr>
          <a:xfrm>
            <a:off x="1828800" y="514350"/>
            <a:ext cx="2582695" cy="523220"/>
          </a:xfrm>
          <a:prstGeom prst="rect">
            <a:avLst/>
          </a:prstGeom>
          <a:noFill/>
        </p:spPr>
        <p:txBody>
          <a:bodyPr wrap="none" rtlCol="0">
            <a:spAutoFit/>
          </a:bodyPr>
          <a:lstStyle/>
          <a:p>
            <a:r>
              <a:rPr lang="en-US" sz="2800" b="1" dirty="0" smtClean="0">
                <a:solidFill>
                  <a:srgbClr val="FF0000"/>
                </a:solidFill>
                <a:latin typeface="Times New Roman" panose="02020603050405020304" pitchFamily="18" charset="0"/>
                <a:cs typeface="Times New Roman" panose="02020603050405020304" pitchFamily="18" charset="0"/>
              </a:rPr>
              <a:t>ĐỌC TRUYỆN</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578042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47475" y="623046"/>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solidFill>
                  <a:schemeClr val="tx2">
                    <a:lumMod val="75000"/>
                  </a:schemeClr>
                </a:solidFill>
                <a:latin typeface="Times New Roman" panose="02020603050405020304" pitchFamily="18" charset="0"/>
                <a:cs typeface="Times New Roman" panose="02020603050405020304" pitchFamily="18" charset="0"/>
              </a:rPr>
              <a:t>Tiến</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trình</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dạy</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học</a:t>
            </a:r>
            <a:endParaRPr lang="vi-VN" sz="15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Luyện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tập</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Vận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dụng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solidFill>
                <a:latin typeface="Times New Roman" panose="02020603050405020304" pitchFamily="18" charset="0"/>
                <a:cs typeface="Times New Roman" panose="02020603050405020304" pitchFamily="18" charset="0"/>
              </a:rPr>
              <a:t>Khám</a:t>
            </a:r>
            <a:r>
              <a:rPr lang="en-US" sz="1500" dirty="0">
                <a:solidFill>
                  <a:schemeClr val="accent6"/>
                </a:solidFill>
                <a:latin typeface="Times New Roman" panose="02020603050405020304" pitchFamily="18" charset="0"/>
                <a:cs typeface="Times New Roman" panose="02020603050405020304" pitchFamily="18" charset="0"/>
              </a:rPr>
              <a:t> </a:t>
            </a:r>
            <a:r>
              <a:rPr lang="en-US" sz="1500" dirty="0" err="1">
                <a:solidFill>
                  <a:schemeClr val="accent6"/>
                </a:solidFill>
                <a:latin typeface="Times New Roman" panose="02020603050405020304" pitchFamily="18" charset="0"/>
                <a:cs typeface="Times New Roman" panose="02020603050405020304" pitchFamily="18" charset="0"/>
              </a:rPr>
              <a:t>phá</a:t>
            </a:r>
            <a:endParaRPr lang="vi-VN" sz="1500" dirty="0">
              <a:solidFill>
                <a:schemeClr val="accent6"/>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solidFill>
                  <a:schemeClr val="tx1">
                    <a:lumMod val="65000"/>
                  </a:schemeClr>
                </a:solidFill>
                <a:latin typeface="Times New Roman" panose="02020603050405020304" pitchFamily="18" charset="0"/>
                <a:cs typeface="Times New Roman" panose="02020603050405020304" pitchFamily="18" charset="0"/>
              </a:rPr>
              <a:t>Khởi động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6212163" cy="315471"/>
          </a:xfrm>
          <a:prstGeom prst="rect">
            <a:avLst/>
          </a:prstGeom>
          <a:noFill/>
        </p:spPr>
        <p:txBody>
          <a:bodyPr wrap="square" lIns="68580" tIns="34290" rIns="68580" bIns="34290" rtlCol="0">
            <a:spAutoFit/>
          </a:bodyPr>
          <a:lstStyle/>
          <a:p>
            <a:r>
              <a:rPr lang="en-US" sz="1600" b="1" smtClean="0">
                <a:latin typeface="Times New Roman" pitchFamily="18" charset="0"/>
                <a:cs typeface="Times New Roman" pitchFamily="18" charset="0"/>
              </a:rPr>
              <a:t>Câu hỏi:</a:t>
            </a:r>
            <a:endParaRPr lang="vi-VN" sz="1600" b="1" dirty="0">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1218688" y="1731470"/>
            <a:ext cx="6780216" cy="2103472"/>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marL="342900" indent="-342900" algn="just">
              <a:buAutoNum type="alphaLcParenR"/>
            </a:pPr>
            <a:r>
              <a:rPr lang="en-US" sz="2800" smtClean="0">
                <a:latin typeface="Times New Roman" pitchFamily="18" charset="0"/>
                <a:cs typeface="Times New Roman" pitchFamily="18" charset="0"/>
              </a:rPr>
              <a:t>Việc cậu bé cố gắng tìm cách trả lại tiền cho vị đạo diễn đã thể hiện điều gì?</a:t>
            </a:r>
          </a:p>
          <a:p>
            <a:pPr marL="342900" indent="-342900" algn="just">
              <a:buAutoNum type="alphaLcParenR"/>
            </a:pPr>
            <a:r>
              <a:rPr lang="en-US" sz="2800" smtClean="0">
                <a:latin typeface="Times New Roman" pitchFamily="18" charset="0"/>
                <a:cs typeface="Times New Roman" pitchFamily="18" charset="0"/>
              </a:rPr>
              <a:t>Theo em, thế nào là giữ chữ tín?</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1768183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23046"/>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solidFill>
                  <a:schemeClr val="tx2">
                    <a:lumMod val="75000"/>
                  </a:schemeClr>
                </a:solidFill>
                <a:latin typeface="Times New Roman" panose="02020603050405020304" pitchFamily="18" charset="0"/>
                <a:cs typeface="Times New Roman" panose="02020603050405020304" pitchFamily="18" charset="0"/>
              </a:rPr>
              <a:t>Tiến</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trình</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dạy</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học</a:t>
            </a:r>
            <a:endParaRPr lang="vi-VN" sz="15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Luyện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tập</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Vận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dụng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solidFill>
                <a:latin typeface="Times New Roman" panose="02020603050405020304" pitchFamily="18" charset="0"/>
                <a:cs typeface="Times New Roman" panose="02020603050405020304" pitchFamily="18" charset="0"/>
              </a:rPr>
              <a:t>Khám</a:t>
            </a:r>
            <a:r>
              <a:rPr lang="en-US" sz="1500" dirty="0">
                <a:solidFill>
                  <a:schemeClr val="accent6"/>
                </a:solidFill>
                <a:latin typeface="Times New Roman" panose="02020603050405020304" pitchFamily="18" charset="0"/>
                <a:cs typeface="Times New Roman" panose="02020603050405020304" pitchFamily="18" charset="0"/>
              </a:rPr>
              <a:t> </a:t>
            </a:r>
            <a:r>
              <a:rPr lang="en-US" sz="1500" dirty="0" err="1">
                <a:solidFill>
                  <a:schemeClr val="accent6"/>
                </a:solidFill>
                <a:latin typeface="Times New Roman" panose="02020603050405020304" pitchFamily="18" charset="0"/>
                <a:cs typeface="Times New Roman" panose="02020603050405020304" pitchFamily="18" charset="0"/>
              </a:rPr>
              <a:t>phá</a:t>
            </a:r>
            <a:endParaRPr lang="vi-VN" sz="1500" dirty="0">
              <a:solidFill>
                <a:schemeClr val="accent6"/>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solidFill>
                  <a:schemeClr val="tx1">
                    <a:lumMod val="65000"/>
                  </a:schemeClr>
                </a:solidFill>
                <a:latin typeface="Times New Roman" panose="02020603050405020304" pitchFamily="18" charset="0"/>
                <a:cs typeface="Times New Roman" panose="02020603050405020304" pitchFamily="18" charset="0"/>
              </a:rPr>
              <a:t>Khởi động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Yêu cầu:</a:t>
            </a:r>
            <a:endParaRPr lang="vi-VN">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749922" y="1504950"/>
            <a:ext cx="7333063"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algn="ctr"/>
            <a:r>
              <a:rPr lang="en-US" sz="2800">
                <a:latin typeface="Times New Roman" pitchFamily="18" charset="0"/>
                <a:cs typeface="Times New Roman" pitchFamily="18" charset="0"/>
              </a:rPr>
              <a:t>Em hãy quan sát các bước tranh dưới đây và trả lời câu hỏi:</a:t>
            </a:r>
            <a:endParaRPr lang="vi-VN" sz="2800">
              <a:latin typeface="Times New Roman" pitchFamily="18" charset="0"/>
              <a:cs typeface="Times New Roman" pitchFamily="18" charset="0"/>
            </a:endParaRPr>
          </a:p>
        </p:txBody>
      </p:sp>
    </p:spTree>
    <p:extLst>
      <p:ext uri="{BB962C8B-B14F-4D97-AF65-F5344CB8AC3E}">
        <p14:creationId xmlns:p14="http://schemas.microsoft.com/office/powerpoint/2010/main" val="37161121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Times New Roman" pitchFamily="18" charset="0"/>
                <a:cs typeface="Times New Roman" pitchFamily="18" charset="0"/>
              </a:rPr>
              <a:t>Bức tranh 1</a:t>
            </a:r>
            <a:endParaRPr lang="en-US">
              <a:latin typeface="Times New Roman" pitchFamily="18" charset="0"/>
              <a:cs typeface="Times New Roman" pitchFamily="18" charset="0"/>
            </a:endParaRP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b="46747"/>
          <a:stretch/>
        </p:blipFill>
        <p:spPr>
          <a:xfrm>
            <a:off x="228600" y="971550"/>
            <a:ext cx="8715306" cy="3886200"/>
          </a:xfrm>
        </p:spPr>
      </p:pic>
    </p:spTree>
    <p:extLst>
      <p:ext uri="{BB962C8B-B14F-4D97-AF65-F5344CB8AC3E}">
        <p14:creationId xmlns:p14="http://schemas.microsoft.com/office/powerpoint/2010/main" val="1236963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latin typeface="Times New Roman" pitchFamily="18" charset="0"/>
                <a:cs typeface="Times New Roman" pitchFamily="18" charset="0"/>
              </a:rPr>
              <a:t>Bức tranh 2</a:t>
            </a:r>
            <a:endParaRPr lang="en-US">
              <a:latin typeface="Times New Roman" pitchFamily="18" charset="0"/>
              <a:cs typeface="Times New Roman" pitchFamily="18" charset="0"/>
            </a:endParaRP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55850"/>
          <a:stretch/>
        </p:blipFill>
        <p:spPr>
          <a:xfrm>
            <a:off x="0" y="1276350"/>
            <a:ext cx="9069436" cy="3352800"/>
          </a:xfrm>
        </p:spPr>
      </p:pic>
    </p:spTree>
    <p:extLst>
      <p:ext uri="{BB962C8B-B14F-4D97-AF65-F5344CB8AC3E}">
        <p14:creationId xmlns:p14="http://schemas.microsoft.com/office/powerpoint/2010/main" val="13109121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229600" cy="857250"/>
          </a:xfrm>
        </p:spPr>
        <p:txBody>
          <a:bodyPr/>
          <a:lstStyle/>
          <a:p>
            <a:r>
              <a:rPr lang="en-US" smtClean="0">
                <a:latin typeface="Times New Roman" pitchFamily="18" charset="0"/>
                <a:cs typeface="Times New Roman" pitchFamily="18" charset="0"/>
              </a:rPr>
              <a:t>Bức tranh 3</a:t>
            </a:r>
            <a:endParaRPr lang="en-US">
              <a:latin typeface="Times New Roman" pitchFamily="18" charset="0"/>
              <a:cs typeface="Times New Roman" pitchFamily="18"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5400" y="895350"/>
            <a:ext cx="6525686" cy="4320366"/>
          </a:xfrm>
        </p:spPr>
      </p:pic>
    </p:spTree>
    <p:extLst>
      <p:ext uri="{BB962C8B-B14F-4D97-AF65-F5344CB8AC3E}">
        <p14:creationId xmlns:p14="http://schemas.microsoft.com/office/powerpoint/2010/main" val="780380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229600" cy="857250"/>
          </a:xfrm>
        </p:spPr>
        <p:txBody>
          <a:bodyPr/>
          <a:lstStyle/>
          <a:p>
            <a:r>
              <a:rPr lang="en-US" smtClean="0">
                <a:latin typeface="Times New Roman" pitchFamily="18" charset="0"/>
                <a:cs typeface="Times New Roman" pitchFamily="18" charset="0"/>
              </a:rPr>
              <a:t>Bức tranh 4</a:t>
            </a:r>
            <a:endParaRPr lang="en-US">
              <a:latin typeface="Times New Roman" pitchFamily="18" charset="0"/>
              <a:cs typeface="Times New Roman" pitchFamily="18" charset="0"/>
            </a:endParaRPr>
          </a:p>
        </p:txBody>
      </p:sp>
      <p:pic>
        <p:nvPicPr>
          <p:cNvPr id="6" name="Content Placeholder 5"/>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666" b="7834"/>
          <a:stretch/>
        </p:blipFill>
        <p:spPr>
          <a:xfrm>
            <a:off x="1066800" y="914399"/>
            <a:ext cx="7086600" cy="4210059"/>
          </a:xfrm>
        </p:spPr>
      </p:pic>
    </p:spTree>
    <p:extLst>
      <p:ext uri="{BB962C8B-B14F-4D97-AF65-F5344CB8AC3E}">
        <p14:creationId xmlns:p14="http://schemas.microsoft.com/office/powerpoint/2010/main" val="8668415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Hình nền PowerPoint học tập đẹp nhất">
            <a:extLst>
              <a:ext uri="{FF2B5EF4-FFF2-40B4-BE49-F238E27FC236}">
                <a16:creationId xmlns:a16="http://schemas.microsoft.com/office/drawing/2014/main" id="{EFE91408-B8B0-4B56-A75F-F0651EF35C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0" name="Hình chữ nhật: Góc Tròn 9">
            <a:extLst>
              <a:ext uri="{FF2B5EF4-FFF2-40B4-BE49-F238E27FC236}">
                <a16:creationId xmlns:a16="http://schemas.microsoft.com/office/drawing/2014/main" id="{47E93259-9AB1-49CA-A5CE-2B567AF4769B}"/>
              </a:ext>
            </a:extLst>
          </p:cNvPr>
          <p:cNvSpPr/>
          <p:nvPr/>
        </p:nvSpPr>
        <p:spPr>
          <a:xfrm>
            <a:off x="207628" y="339755"/>
            <a:ext cx="8707772" cy="4379053"/>
          </a:xfrm>
          <a:prstGeom prst="roundRect">
            <a:avLst>
              <a:gd name="adj" fmla="val 1006"/>
            </a:avLst>
          </a:prstGeom>
          <a:solidFill>
            <a:srgbClr val="FCF600"/>
          </a:solid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vi-VN"/>
          </a:p>
        </p:txBody>
      </p:sp>
      <p:sp>
        <p:nvSpPr>
          <p:cNvPr id="9" name="Hình chữ nhật: Góc Tròn 8">
            <a:extLst>
              <a:ext uri="{FF2B5EF4-FFF2-40B4-BE49-F238E27FC236}">
                <a16:creationId xmlns:a16="http://schemas.microsoft.com/office/drawing/2014/main" id="{64EB9EC5-AB99-4ECD-8468-8107BE322448}"/>
              </a:ext>
            </a:extLst>
          </p:cNvPr>
          <p:cNvSpPr/>
          <p:nvPr/>
        </p:nvSpPr>
        <p:spPr>
          <a:xfrm>
            <a:off x="228600" y="623046"/>
            <a:ext cx="8628077" cy="4051720"/>
          </a:xfrm>
          <a:prstGeom prst="roundRect">
            <a:avLst>
              <a:gd name="adj" fmla="val 4021"/>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endParaRPr lang="vi-VN" sz="1500" dirty="0">
              <a:latin typeface="+mj-lt"/>
            </a:endParaRPr>
          </a:p>
        </p:txBody>
      </p:sp>
      <p:sp>
        <p:nvSpPr>
          <p:cNvPr id="6" name="Hộp Văn bản 5">
            <a:extLst>
              <a:ext uri="{FF2B5EF4-FFF2-40B4-BE49-F238E27FC236}">
                <a16:creationId xmlns:a16="http://schemas.microsoft.com/office/drawing/2014/main" id="{7A400CBA-80B4-46A6-B17F-AE4D259D6BFA}"/>
              </a:ext>
            </a:extLst>
          </p:cNvPr>
          <p:cNvSpPr txBox="1"/>
          <p:nvPr/>
        </p:nvSpPr>
        <p:spPr>
          <a:xfrm>
            <a:off x="402671" y="695239"/>
            <a:ext cx="1614357" cy="300083"/>
          </a:xfrm>
          <a:prstGeom prst="rect">
            <a:avLst/>
          </a:prstGeom>
          <a:noFill/>
        </p:spPr>
        <p:txBody>
          <a:bodyPr wrap="square" lIns="68580" tIns="34290" rIns="68580" bIns="34290" rtlCol="0">
            <a:spAutoFit/>
          </a:bodyPr>
          <a:lstStyle/>
          <a:p>
            <a:r>
              <a:rPr lang="en-US" sz="1500" dirty="0" err="1">
                <a:solidFill>
                  <a:schemeClr val="tx2">
                    <a:lumMod val="75000"/>
                  </a:schemeClr>
                </a:solidFill>
                <a:latin typeface="Times New Roman" panose="02020603050405020304" pitchFamily="18" charset="0"/>
                <a:cs typeface="Times New Roman" panose="02020603050405020304" pitchFamily="18" charset="0"/>
              </a:rPr>
              <a:t>Tiến</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trình</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dạy</a:t>
            </a:r>
            <a:r>
              <a:rPr lang="en-US" sz="1500" dirty="0">
                <a:solidFill>
                  <a:schemeClr val="tx2">
                    <a:lumMod val="75000"/>
                  </a:schemeClr>
                </a:solidFill>
                <a:latin typeface="Times New Roman" panose="02020603050405020304" pitchFamily="18" charset="0"/>
                <a:cs typeface="Times New Roman" panose="02020603050405020304" pitchFamily="18" charset="0"/>
              </a:rPr>
              <a:t> </a:t>
            </a:r>
            <a:r>
              <a:rPr lang="en-US" sz="1500" dirty="0" err="1">
                <a:solidFill>
                  <a:schemeClr val="tx2">
                    <a:lumMod val="75000"/>
                  </a:schemeClr>
                </a:solidFill>
                <a:latin typeface="Times New Roman" panose="02020603050405020304" pitchFamily="18" charset="0"/>
                <a:cs typeface="Times New Roman" panose="02020603050405020304" pitchFamily="18" charset="0"/>
              </a:rPr>
              <a:t>học</a:t>
            </a:r>
            <a:endParaRPr lang="vi-VN" sz="1500"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1" name="Hộp Văn bản 10">
            <a:extLst>
              <a:ext uri="{FF2B5EF4-FFF2-40B4-BE49-F238E27FC236}">
                <a16:creationId xmlns:a16="http://schemas.microsoft.com/office/drawing/2014/main" id="{F2C20FC1-FA2D-440E-B734-1C3357DC786F}"/>
              </a:ext>
            </a:extLst>
          </p:cNvPr>
          <p:cNvSpPr txBox="1"/>
          <p:nvPr/>
        </p:nvSpPr>
        <p:spPr>
          <a:xfrm>
            <a:off x="7062483" y="692575"/>
            <a:ext cx="936421"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Luyện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tập</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2" name="Hộp Văn bản 11">
            <a:extLst>
              <a:ext uri="{FF2B5EF4-FFF2-40B4-BE49-F238E27FC236}">
                <a16:creationId xmlns:a16="http://schemas.microsoft.com/office/drawing/2014/main" id="{E9057974-4BE0-4359-B247-3409561C4E18}"/>
              </a:ext>
            </a:extLst>
          </p:cNvPr>
          <p:cNvSpPr txBox="1"/>
          <p:nvPr/>
        </p:nvSpPr>
        <p:spPr>
          <a:xfrm>
            <a:off x="7938083" y="692575"/>
            <a:ext cx="899998" cy="300083"/>
          </a:xfrm>
          <a:prstGeom prst="rect">
            <a:avLst/>
          </a:prstGeom>
          <a:noFill/>
        </p:spPr>
        <p:txBody>
          <a:bodyPr wrap="square" lIns="68580" tIns="34290" rIns="68580" bIns="34290" rtlCol="0">
            <a:spAutoFit/>
          </a:bodyPr>
          <a:lstStyle/>
          <a:p>
            <a:r>
              <a:rPr lang="en-US" sz="1500" dirty="0" err="1">
                <a:solidFill>
                  <a:schemeClr val="tx1">
                    <a:lumMod val="65000"/>
                  </a:schemeClr>
                </a:solidFill>
                <a:latin typeface="Times New Roman" panose="02020603050405020304" pitchFamily="18" charset="0"/>
                <a:cs typeface="Times New Roman" panose="02020603050405020304" pitchFamily="18" charset="0"/>
              </a:rPr>
              <a:t>Vận</a:t>
            </a:r>
            <a:r>
              <a:rPr lang="en-US" sz="1500" dirty="0">
                <a:solidFill>
                  <a:schemeClr val="tx1">
                    <a:lumMod val="65000"/>
                  </a:schemeClr>
                </a:solidFill>
                <a:latin typeface="Times New Roman" panose="02020603050405020304" pitchFamily="18" charset="0"/>
                <a:cs typeface="Times New Roman" panose="02020603050405020304" pitchFamily="18" charset="0"/>
              </a:rPr>
              <a:t> </a:t>
            </a:r>
            <a:r>
              <a:rPr lang="en-US" sz="1500" dirty="0" err="1">
                <a:solidFill>
                  <a:schemeClr val="tx1">
                    <a:lumMod val="65000"/>
                  </a:schemeClr>
                </a:solidFill>
                <a:latin typeface="Times New Roman" panose="02020603050405020304" pitchFamily="18" charset="0"/>
                <a:cs typeface="Times New Roman" panose="02020603050405020304" pitchFamily="18" charset="0"/>
              </a:rPr>
              <a:t>dụng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sp>
        <p:nvSpPr>
          <p:cNvPr id="13" name="Hộp Văn bản 12">
            <a:extLst>
              <a:ext uri="{FF2B5EF4-FFF2-40B4-BE49-F238E27FC236}">
                <a16:creationId xmlns:a16="http://schemas.microsoft.com/office/drawing/2014/main" id="{8BB4CCF2-7580-4F20-A1A8-A2A730D5C396}"/>
              </a:ext>
            </a:extLst>
          </p:cNvPr>
          <p:cNvSpPr txBox="1"/>
          <p:nvPr/>
        </p:nvSpPr>
        <p:spPr>
          <a:xfrm>
            <a:off x="6165910" y="692575"/>
            <a:ext cx="1004567" cy="300083"/>
          </a:xfrm>
          <a:prstGeom prst="rect">
            <a:avLst/>
          </a:prstGeom>
          <a:noFill/>
        </p:spPr>
        <p:txBody>
          <a:bodyPr wrap="square" lIns="68580" tIns="34290" rIns="68580" bIns="34290" rtlCol="0">
            <a:spAutoFit/>
          </a:bodyPr>
          <a:lstStyle/>
          <a:p>
            <a:r>
              <a:rPr lang="en-US" sz="1500" dirty="0" err="1">
                <a:solidFill>
                  <a:schemeClr val="accent6"/>
                </a:solidFill>
                <a:latin typeface="Times New Roman" panose="02020603050405020304" pitchFamily="18" charset="0"/>
                <a:cs typeface="Times New Roman" panose="02020603050405020304" pitchFamily="18" charset="0"/>
              </a:rPr>
              <a:t>Khám</a:t>
            </a:r>
            <a:r>
              <a:rPr lang="en-US" sz="1500" dirty="0">
                <a:solidFill>
                  <a:schemeClr val="accent6"/>
                </a:solidFill>
                <a:latin typeface="Times New Roman" panose="02020603050405020304" pitchFamily="18" charset="0"/>
                <a:cs typeface="Times New Roman" panose="02020603050405020304" pitchFamily="18" charset="0"/>
              </a:rPr>
              <a:t> </a:t>
            </a:r>
            <a:r>
              <a:rPr lang="en-US" sz="1500" dirty="0" err="1">
                <a:solidFill>
                  <a:schemeClr val="accent6"/>
                </a:solidFill>
                <a:latin typeface="Times New Roman" panose="02020603050405020304" pitchFamily="18" charset="0"/>
                <a:cs typeface="Times New Roman" panose="02020603050405020304" pitchFamily="18" charset="0"/>
              </a:rPr>
              <a:t>phá</a:t>
            </a:r>
            <a:endParaRPr lang="vi-VN" sz="1500" dirty="0">
              <a:solidFill>
                <a:schemeClr val="accent6"/>
              </a:solidFill>
              <a:latin typeface="Times New Roman" panose="02020603050405020304" pitchFamily="18" charset="0"/>
              <a:cs typeface="Times New Roman" panose="02020603050405020304" pitchFamily="18" charset="0"/>
            </a:endParaRPr>
          </a:p>
        </p:txBody>
      </p:sp>
      <p:sp>
        <p:nvSpPr>
          <p:cNvPr id="14" name="Hộp Văn bản 13">
            <a:extLst>
              <a:ext uri="{FF2B5EF4-FFF2-40B4-BE49-F238E27FC236}">
                <a16:creationId xmlns:a16="http://schemas.microsoft.com/office/drawing/2014/main" id="{154A9734-C6B8-4EB5-889C-C42AC3E10AD5}"/>
              </a:ext>
            </a:extLst>
          </p:cNvPr>
          <p:cNvSpPr txBox="1"/>
          <p:nvPr/>
        </p:nvSpPr>
        <p:spPr>
          <a:xfrm>
            <a:off x="5218237" y="695239"/>
            <a:ext cx="1039428" cy="300082"/>
          </a:xfrm>
          <a:prstGeom prst="rect">
            <a:avLst/>
          </a:prstGeom>
          <a:noFill/>
        </p:spPr>
        <p:txBody>
          <a:bodyPr wrap="square" lIns="68580" tIns="34290" rIns="68580" bIns="34290" rtlCol="0">
            <a:spAutoFit/>
          </a:bodyPr>
          <a:lstStyle/>
          <a:p>
            <a:r>
              <a:rPr lang="en-US" sz="1500" smtClean="0">
                <a:solidFill>
                  <a:schemeClr val="tx1">
                    <a:lumMod val="65000"/>
                  </a:schemeClr>
                </a:solidFill>
                <a:latin typeface="Times New Roman" panose="02020603050405020304" pitchFamily="18" charset="0"/>
                <a:cs typeface="Times New Roman" panose="02020603050405020304" pitchFamily="18" charset="0"/>
              </a:rPr>
              <a:t>Khởi động</a:t>
            </a:r>
            <a:endParaRPr lang="vi-VN" sz="1500" dirty="0">
              <a:solidFill>
                <a:schemeClr val="tx1">
                  <a:lumMod val="65000"/>
                </a:schemeClr>
              </a:solidFill>
              <a:latin typeface="Times New Roman" panose="02020603050405020304" pitchFamily="18" charset="0"/>
              <a:cs typeface="Times New Roman" panose="02020603050405020304" pitchFamily="18" charset="0"/>
            </a:endParaRPr>
          </a:p>
        </p:txBody>
      </p:sp>
      <p:cxnSp>
        <p:nvCxnSpPr>
          <p:cNvPr id="17" name="Đường nối Thẳng 16">
            <a:extLst>
              <a:ext uri="{FF2B5EF4-FFF2-40B4-BE49-F238E27FC236}">
                <a16:creationId xmlns:a16="http://schemas.microsoft.com/office/drawing/2014/main" id="{DDD3CDD5-068B-4BF9-B531-7914F1E87F20}"/>
              </a:ext>
            </a:extLst>
          </p:cNvPr>
          <p:cNvCxnSpPr>
            <a:cxnSpLocks/>
          </p:cNvCxnSpPr>
          <p:nvPr/>
        </p:nvCxnSpPr>
        <p:spPr>
          <a:xfrm>
            <a:off x="6257665" y="980720"/>
            <a:ext cx="755534"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22" name="Đường nối Thẳng 21">
            <a:extLst>
              <a:ext uri="{FF2B5EF4-FFF2-40B4-BE49-F238E27FC236}">
                <a16:creationId xmlns:a16="http://schemas.microsoft.com/office/drawing/2014/main" id="{5F88AD77-3019-4D81-ADB7-57D15FF57E14}"/>
              </a:ext>
            </a:extLst>
          </p:cNvPr>
          <p:cNvCxnSpPr>
            <a:cxnSpLocks/>
          </p:cNvCxnSpPr>
          <p:nvPr/>
        </p:nvCxnSpPr>
        <p:spPr>
          <a:xfrm>
            <a:off x="247476" y="1044912"/>
            <a:ext cx="8617591" cy="0"/>
          </a:xfrm>
          <a:prstGeom prst="line">
            <a:avLst/>
          </a:prstGeom>
        </p:spPr>
        <p:style>
          <a:lnRef idx="3">
            <a:schemeClr val="dk1"/>
          </a:lnRef>
          <a:fillRef idx="0">
            <a:schemeClr val="dk1"/>
          </a:fillRef>
          <a:effectRef idx="2">
            <a:schemeClr val="dk1"/>
          </a:effectRef>
          <a:fontRef idx="minor">
            <a:schemeClr val="tx1"/>
          </a:fontRef>
        </p:style>
      </p:cxnSp>
      <p:sp>
        <p:nvSpPr>
          <p:cNvPr id="24" name="Cung 23">
            <a:extLst>
              <a:ext uri="{FF2B5EF4-FFF2-40B4-BE49-F238E27FC236}">
                <a16:creationId xmlns:a16="http://schemas.microsoft.com/office/drawing/2014/main" id="{2ED535C0-B0B8-4C1D-8618-68263482BDDE}"/>
              </a:ext>
            </a:extLst>
          </p:cNvPr>
          <p:cNvSpPr/>
          <p:nvPr/>
        </p:nvSpPr>
        <p:spPr>
          <a:xfrm>
            <a:off x="1669933" y="623530"/>
            <a:ext cx="347096" cy="415091"/>
          </a:xfrm>
          <a:prstGeom prst="arc">
            <a:avLst>
              <a:gd name="adj1" fmla="val 16200000"/>
              <a:gd name="adj2" fmla="val 4868656"/>
            </a:avLst>
          </a:prstGeom>
        </p:spPr>
        <p:style>
          <a:lnRef idx="2">
            <a:schemeClr val="dk1"/>
          </a:lnRef>
          <a:fillRef idx="0">
            <a:schemeClr val="dk1"/>
          </a:fillRef>
          <a:effectRef idx="1">
            <a:schemeClr val="dk1"/>
          </a:effectRef>
          <a:fontRef idx="minor">
            <a:schemeClr val="tx1"/>
          </a:fontRef>
        </p:style>
        <p:txBody>
          <a:bodyPr lIns="68580" tIns="34290" rIns="68580" bIns="34290" rtlCol="0" anchor="ctr"/>
          <a:lstStyle/>
          <a:p>
            <a:pPr algn="ctr"/>
            <a:endParaRPr lang="vi-VN"/>
          </a:p>
        </p:txBody>
      </p:sp>
      <p:sp>
        <p:nvSpPr>
          <p:cNvPr id="33" name="Hộp Văn bản 32">
            <a:extLst>
              <a:ext uri="{FF2B5EF4-FFF2-40B4-BE49-F238E27FC236}">
                <a16:creationId xmlns:a16="http://schemas.microsoft.com/office/drawing/2014/main" id="{D92A4F44-1DBF-4881-9E17-6DEB4C151A78}"/>
              </a:ext>
            </a:extLst>
          </p:cNvPr>
          <p:cNvSpPr txBox="1"/>
          <p:nvPr/>
        </p:nvSpPr>
        <p:spPr>
          <a:xfrm>
            <a:off x="679509" y="1148096"/>
            <a:ext cx="7473891" cy="346249"/>
          </a:xfrm>
          <a:prstGeom prst="rect">
            <a:avLst/>
          </a:prstGeom>
          <a:noFill/>
        </p:spPr>
        <p:txBody>
          <a:bodyPr wrap="square" lIns="68580" tIns="34290" rIns="68580" bIns="34290" rtlCol="0">
            <a:spAutoFit/>
          </a:bodyPr>
          <a:lstStyle/>
          <a:p>
            <a:r>
              <a:rPr lang="en-US" b="1" smtClean="0">
                <a:latin typeface="Times New Roman" pitchFamily="18" charset="0"/>
                <a:cs typeface="Times New Roman" pitchFamily="18" charset="0"/>
              </a:rPr>
              <a:t>Câu hỏi:</a:t>
            </a:r>
            <a:endParaRPr lang="vi-VN">
              <a:latin typeface="Times New Roman" pitchFamily="18" charset="0"/>
              <a:cs typeface="Times New Roman" pitchFamily="18" charset="0"/>
            </a:endParaRPr>
          </a:p>
        </p:txBody>
      </p:sp>
      <p:grpSp>
        <p:nvGrpSpPr>
          <p:cNvPr id="37" name="Nhóm 36">
            <a:extLst>
              <a:ext uri="{FF2B5EF4-FFF2-40B4-BE49-F238E27FC236}">
                <a16:creationId xmlns:a16="http://schemas.microsoft.com/office/drawing/2014/main" id="{DF6696A3-1C78-4541-A5E6-7A5B55F5DD4D}"/>
              </a:ext>
            </a:extLst>
          </p:cNvPr>
          <p:cNvGrpSpPr/>
          <p:nvPr/>
        </p:nvGrpSpPr>
        <p:grpSpPr>
          <a:xfrm>
            <a:off x="378132" y="1132889"/>
            <a:ext cx="301377" cy="301377"/>
            <a:chOff x="504176" y="1510518"/>
            <a:chExt cx="401836" cy="401836"/>
          </a:xfrm>
        </p:grpSpPr>
        <p:sp>
          <p:nvSpPr>
            <p:cNvPr id="36" name="Hình chữ nhật 35">
              <a:extLst>
                <a:ext uri="{FF2B5EF4-FFF2-40B4-BE49-F238E27FC236}">
                  <a16:creationId xmlns:a16="http://schemas.microsoft.com/office/drawing/2014/main" id="{F1B00BEC-46D8-465A-BE25-9F70ACB6FACE}"/>
                </a:ext>
              </a:extLst>
            </p:cNvPr>
            <p:cNvSpPr/>
            <p:nvPr/>
          </p:nvSpPr>
          <p:spPr>
            <a:xfrm>
              <a:off x="504176" y="1526773"/>
              <a:ext cx="401836" cy="369327"/>
            </a:xfrm>
            <a:prstGeom prst="rect">
              <a:avLst/>
            </a:prstGeom>
            <a:solidFill>
              <a:srgbClr val="00B0F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vi-VN" dirty="0"/>
            </a:p>
          </p:txBody>
        </p:sp>
        <p:pic>
          <p:nvPicPr>
            <p:cNvPr id="35" name="Đồ họa 34" descr="Cuốn sách đang mở">
              <a:extLst>
                <a:ext uri="{FF2B5EF4-FFF2-40B4-BE49-F238E27FC236}">
                  <a16:creationId xmlns:a16="http://schemas.microsoft.com/office/drawing/2014/main" id="{32BB0388-5E54-4D4A-B184-93139FE4DE68}"/>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p:blipFill>
          <p:spPr>
            <a:xfrm>
              <a:off x="504176" y="1510518"/>
              <a:ext cx="401836" cy="401836"/>
            </a:xfrm>
            <a:prstGeom prst="rect">
              <a:avLst/>
            </a:prstGeom>
          </p:spPr>
        </p:pic>
      </p:grpSp>
      <p:sp>
        <p:nvSpPr>
          <p:cNvPr id="2" name="Cuộn: Ngang 1">
            <a:extLst>
              <a:ext uri="{FF2B5EF4-FFF2-40B4-BE49-F238E27FC236}">
                <a16:creationId xmlns:a16="http://schemas.microsoft.com/office/drawing/2014/main" id="{B2407095-62B6-40B4-B642-213DEFCFE007}"/>
              </a:ext>
            </a:extLst>
          </p:cNvPr>
          <p:cNvSpPr/>
          <p:nvPr/>
        </p:nvSpPr>
        <p:spPr>
          <a:xfrm>
            <a:off x="605020" y="1504950"/>
            <a:ext cx="8005580" cy="2669080"/>
          </a:xfrm>
          <a:prstGeom prst="horizontalScroll">
            <a:avLst/>
          </a:prstGeom>
        </p:spPr>
        <p:style>
          <a:lnRef idx="2">
            <a:schemeClr val="dk1"/>
          </a:lnRef>
          <a:fillRef idx="1">
            <a:schemeClr val="lt1"/>
          </a:fillRef>
          <a:effectRef idx="0">
            <a:schemeClr val="dk1"/>
          </a:effectRef>
          <a:fontRef idx="minor">
            <a:schemeClr val="dk1"/>
          </a:fontRef>
        </p:style>
        <p:txBody>
          <a:bodyPr lIns="68580" tIns="34290" rIns="68580" bIns="34290" rtlCol="0" anchor="ctr"/>
          <a:lstStyle/>
          <a:p>
            <a:pPr marL="514350" indent="-514350" algn="just">
              <a:buAutoNum type="alphaLcParenR"/>
            </a:pPr>
            <a:r>
              <a:rPr lang="en-US" sz="2800" smtClean="0">
                <a:latin typeface="Times New Roman" pitchFamily="18" charset="0"/>
                <a:cs typeface="Times New Roman" pitchFamily="18" charset="0"/>
              </a:rPr>
              <a:t>Nêu những biểu hiện của việc giữ chữ tín và không giữ chữ tín trong các bức tranh trên.</a:t>
            </a:r>
          </a:p>
          <a:p>
            <a:pPr marL="514350" indent="-514350" algn="just">
              <a:buAutoNum type="alphaLcParenR"/>
            </a:pPr>
            <a:r>
              <a:rPr lang="en-US" sz="2800" smtClean="0">
                <a:latin typeface="Times New Roman" pitchFamily="18" charset="0"/>
                <a:cs typeface="Times New Roman" pitchFamily="18" charset="0"/>
              </a:rPr>
              <a:t>Hãy kể thêm một số biểu hiện của việc giữ chữ tín và không giữ chữ tín.</a:t>
            </a:r>
            <a:endParaRPr lang="vi-VN" sz="2800" dirty="0">
              <a:latin typeface="Times New Roman" pitchFamily="18" charset="0"/>
              <a:cs typeface="Times New Roman" pitchFamily="18" charset="0"/>
            </a:endParaRPr>
          </a:p>
        </p:txBody>
      </p:sp>
    </p:spTree>
    <p:extLst>
      <p:ext uri="{BB962C8B-B14F-4D97-AF65-F5344CB8AC3E}">
        <p14:creationId xmlns:p14="http://schemas.microsoft.com/office/powerpoint/2010/main" val="360839998"/>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794</TotalTime>
  <Words>539</Words>
  <Application>Microsoft Office PowerPoint</Application>
  <PresentationFormat>On-screen Show (16:9)</PresentationFormat>
  <Paragraphs>91</Paragraphs>
  <Slides>17</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Times New Roman</vt:lpstr>
      <vt:lpstr>Office Theme</vt:lpstr>
      <vt:lpstr>PowerPoint Presentation</vt:lpstr>
      <vt:lpstr>PowerPoint Presentation</vt:lpstr>
      <vt:lpstr>PowerPoint Presentation</vt:lpstr>
      <vt:lpstr>PowerPoint Presentation</vt:lpstr>
      <vt:lpstr>Bức tranh 1</vt:lpstr>
      <vt:lpstr>Bức tranh 2</vt:lpstr>
      <vt:lpstr>Bức tranh 3</vt:lpstr>
      <vt:lpstr>Bức tranh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32</cp:revision>
  <dcterms:created xsi:type="dcterms:W3CDTF">2006-08-16T00:00:00Z</dcterms:created>
  <dcterms:modified xsi:type="dcterms:W3CDTF">2024-02-26T10:25:42Z</dcterms:modified>
</cp:coreProperties>
</file>