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8" r:id="rId1"/>
    <p:sldMasterId id="2147483837" r:id="rId2"/>
    <p:sldMasterId id="2147483902" r:id="rId3"/>
  </p:sldMasterIdLst>
  <p:notesMasterIdLst>
    <p:notesMasterId r:id="rId33"/>
  </p:notesMasterIdLst>
  <p:sldIdLst>
    <p:sldId id="261" r:id="rId4"/>
    <p:sldId id="6312" r:id="rId5"/>
    <p:sldId id="6313" r:id="rId6"/>
    <p:sldId id="6336" r:id="rId7"/>
    <p:sldId id="6337" r:id="rId8"/>
    <p:sldId id="6317" r:id="rId9"/>
    <p:sldId id="6338" r:id="rId10"/>
    <p:sldId id="6294" r:id="rId11"/>
    <p:sldId id="6339" r:id="rId12"/>
    <p:sldId id="6318" r:id="rId13"/>
    <p:sldId id="6347" r:id="rId14"/>
    <p:sldId id="6346" r:id="rId15"/>
    <p:sldId id="6348" r:id="rId16"/>
    <p:sldId id="6341" r:id="rId17"/>
    <p:sldId id="6345" r:id="rId18"/>
    <p:sldId id="6353" r:id="rId19"/>
    <p:sldId id="6340" r:id="rId20"/>
    <p:sldId id="6343" r:id="rId21"/>
    <p:sldId id="6344" r:id="rId22"/>
    <p:sldId id="6349" r:id="rId23"/>
    <p:sldId id="6012" r:id="rId24"/>
    <p:sldId id="6350" r:id="rId25"/>
    <p:sldId id="6325" r:id="rId26"/>
    <p:sldId id="6326" r:id="rId27"/>
    <p:sldId id="6327" r:id="rId28"/>
    <p:sldId id="6328" r:id="rId29"/>
    <p:sldId id="6329" r:id="rId30"/>
    <p:sldId id="302" r:id="rId31"/>
    <p:sldId id="6290" r:id="rId32"/>
  </p:sldIdLst>
  <p:sldSz cx="12192000" cy="6858000"/>
  <p:notesSz cx="6858000" cy="9144000"/>
  <p:embeddedFontLst>
    <p:embeddedFont>
      <p:font typeface="#9Slide01 Noi dung ngan" pitchFamily="2" charset="77"/>
      <p:regular r:id="rId34"/>
    </p:embeddedFont>
    <p:embeddedFont>
      <p:font typeface="#9Slide01 Tieu de ngan" pitchFamily="2" charset="77"/>
      <p:regular r:id="rId35"/>
      <p:bold r:id="rId36"/>
    </p:embeddedFont>
    <p:embeddedFont>
      <p:font typeface="#9Slide02 Noi dung dai" panose="02000000000000000000" pitchFamily="2" charset="0"/>
      <p:regular r:id="rId37"/>
    </p:embeddedFont>
    <p:embeddedFont>
      <p:font typeface="#9Slide02 Noi dung rat dai" panose="02000000000000000000" pitchFamily="2" charset="0"/>
      <p:regular r:id="rId38"/>
    </p:embeddedFont>
    <p:embeddedFont>
      <p:font typeface="#9Slide05 Beautiful Caps" panose="02040603050506020204" pitchFamily="18" charset="0"/>
      <p:regular r:id="rId39"/>
    </p:embeddedFont>
    <p:embeddedFont>
      <p:font typeface="#9Slide05 SVNVanilla Daisy Pro" pitchFamily="2" charset="77"/>
      <p:regular r:id="rId40"/>
    </p:embeddedFont>
    <p:embeddedFont>
      <p:font typeface="#9Slide07 IcielBaliho Script" pitchFamily="2" charset="77"/>
      <p:regular r:id="rId41"/>
    </p:embeddedFont>
    <p:embeddedFont>
      <p:font typeface="#9Slide07 IcielLa Chic Pro Shad" panose="02000506090000020004" pitchFamily="2" charset="77"/>
      <p:regular r:id="rId42"/>
    </p:embeddedFont>
    <p:embeddedFont>
      <p:font typeface="#9Slide07 IcielPony" panose="02000000000000000000" pitchFamily="2" charset="77"/>
      <p:regular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Calibri Light" panose="020F0302020204030204" pitchFamily="34" charset="0"/>
      <p:regular r:id="rId48"/>
      <p:italic r:id="rId49"/>
    </p:embeddedFont>
    <p:embeddedFont>
      <p:font typeface="Lucida Sans Unicode" panose="020B0602030504020204" pitchFamily="34" charset="0"/>
      <p:regular r:id="rId50"/>
    </p:embeddedFont>
    <p:embeddedFont>
      <p:font typeface="Patrick Hand" pitchFamily="2" charset="77"/>
      <p:regular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FF"/>
    <a:srgbClr val="109100"/>
    <a:srgbClr val="FE756F"/>
    <a:srgbClr val="00CC00"/>
    <a:srgbClr val="1EBEEA"/>
    <a:srgbClr val="FF9B96"/>
    <a:srgbClr val="D9D9D9"/>
    <a:srgbClr val="FDB059"/>
    <a:srgbClr val="02BA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16" autoAdjust="0"/>
    <p:restoredTop sz="94718" autoAdjust="0"/>
  </p:normalViewPr>
  <p:slideViewPr>
    <p:cSldViewPr>
      <p:cViewPr varScale="1">
        <p:scale>
          <a:sx n="111" d="100"/>
          <a:sy n="111" d="100"/>
        </p:scale>
        <p:origin x="712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6.fntdata"/><Relationship Id="rId21" Type="http://schemas.openxmlformats.org/officeDocument/2006/relationships/slide" Target="slides/slide18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font" Target="fonts/font11.fntdata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8" Type="http://schemas.openxmlformats.org/officeDocument/2006/relationships/slide" Target="slides/slide5.xml"/><Relationship Id="rId51" Type="http://schemas.openxmlformats.org/officeDocument/2006/relationships/font" Target="fonts/font1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7.xml"/><Relationship Id="rId41" Type="http://schemas.openxmlformats.org/officeDocument/2006/relationships/font" Target="fonts/font8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3.fntdata"/><Relationship Id="rId49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89DC9B-61B8-4E45-8D46-B5A8BA7D445A}" type="datetimeFigureOut">
              <a:rPr lang="en-US" smtClean="0"/>
              <a:pPr/>
              <a:t>10/4/23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AB3C6-3B6D-4FAE-9350-8F1A4FECEB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1" name="Google Shape;2101;g87f4a3d1b6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2" name="Google Shape;2102;g87f4a3d1b6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2334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D4C845-2BE2-4423-97B3-49F88020EF3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9834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6ACBE-4805-4393-9C3D-720C34594B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D6626D-133D-4383-B690-0B96745270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A2B7F-FA3A-40CA-9A0F-D7903AD78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2E82ED4-375F-4F08-A54B-E5C986F28C7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F53E38-84D3-4B82-8FE6-9673F7953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612FD-41C5-4B01-8DE4-0DF10CFC9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0BA53EF-2EDB-4BAB-8ED2-F5C2309472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70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124FF-F796-4B63-A7D0-A92DC7654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E3510F-1D4B-4930-AE25-2BF242A74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59594-58EE-43AB-AA76-49567578A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2E82ED4-375F-4F08-A54B-E5C986F28C7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C6259-7832-4594-BDFB-49704B492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E5B111-4F40-48BF-B558-4CDCFAFE7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0BA53EF-2EDB-4BAB-8ED2-F5C2309472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10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0E28E2-6716-4390-947C-8D1C0A412E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0F87A2-94AE-47A7-8196-FFC7D562A3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CA56E-0A45-450A-AAB2-AEBFB6121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2E82ED4-375F-4F08-A54B-E5C986F28C7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69972C-45FA-4B4A-B84F-C3DF73511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F1F75-7CDA-4088-B08F-72E4FFF03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0BA53EF-2EDB-4BAB-8ED2-F5C2309472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14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10/4/23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9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10/4/23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22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10/4/23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28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44F7E-D3EE-4820-A3AD-ED3B625C9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D24213-3B95-472D-8785-BE59015C4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294BB-560D-413B-9D7A-3598EAE7F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10/4/23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5350E-44F0-4025-9EB2-2D4F2BDA0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969078-1C98-4DDD-8D87-7B41D5B17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92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F1648-7584-4AEA-8C77-7809A781D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9EACA-EA18-4330-8E00-A6EE638C59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741BCD-3A1F-4F81-8567-C86538D045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ECD319-65C0-4D9E-8CC8-C9F4B7BAB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10/4/23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F69DE-49A0-40DA-9375-B38039E45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4ADCBC-3C3A-4256-87D5-D0D9AF50D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5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F6C2B-F82F-462A-99E3-CE7D93521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B284C-B949-459C-9DA6-77C3B837CC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3A660E-686F-40E7-A651-8AAC2D860D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3BB39A-7312-4F84-8CA0-C0FC4E8389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FFA6DE-E54E-4523-9A80-B1AD0BBC05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965E7B-A410-4214-B1AC-7B3A46F9D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10/4/23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CE3857-B780-468D-934E-A75921E72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734A56-869A-4922-8B3A-1247CAC2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17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10/4/23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50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A0514-EABD-44DD-9FEE-FD3B6993B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89CFA-7BE8-4E2D-A2D2-69DFDF67A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95BA20-5216-49BC-A672-DBE07E4F3D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06E611-CB59-47AA-B2BD-1C42BF09C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10/4/23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DB9AB8-1888-4A05-98BB-75EDB0594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D02696-3ED7-48D6-A149-7A51503D6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96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7A5E1-7CE9-4934-8035-76589469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B1190-1D78-44B0-8760-F9A5E4120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16202-119E-4B6B-B9EF-74880C5BF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2E82ED4-375F-4F08-A54B-E5C986F28C7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B0568-2558-478A-B833-E07D08FF5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7F1F76-734D-45D7-89CF-BBD593899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0BA53EF-2EDB-4BAB-8ED2-F5C2309472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68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vi-VN"/>
              <a:t>Bấm biểu tượng để thêm hình ảnh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10/4/23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2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C9855-67DD-499C-8452-982BD998B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2C6DC6-9849-4FC4-9261-E617428F3F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46057-7577-44E5-BB5D-ECDD39E15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10/4/23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BC3C06-0118-458A-A21D-1513B54EE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12FCB-C0A3-4A28-A0CB-001BAE7B2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61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E98B65-A8D7-4F99-BB18-A087CE882C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E81FE7-0BD2-442E-B5C1-9521C7233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6CF68-26D3-4F28-A450-732051B06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10/4/23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09996-5DA0-4115-872B-231E6D281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AEEDE-A7E5-467A-8DC1-E875707E0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91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F9296-88C9-4447-A321-D9CB85B3F5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7417BF-F855-44C2-8BAA-E44C8C4D64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1066E-84E1-47F2-8DFA-01ABB5DE5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DA9C-4B1E-4E3C-B3A8-52698F95CB26}" type="datetimeFigureOut">
              <a:rPr lang="en-US" smtClean="0"/>
              <a:t>10/4/23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6DC73-E271-4762-857F-9B4A29F2B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3188FA-1056-40ED-BC62-8372D1681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8553-8806-4617-9B31-65F2A5559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43894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E92E0-736E-4ADD-B867-DF95EE075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C61D5-6C0C-43BD-886A-8F1A230FA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DA47C9-4D5E-48C8-9A90-42C9A44ED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9D6C0-5FC1-43C6-A805-78085301E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E1CE2C-505C-4397-AD94-C7707D10D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8457-07E6-44B0-8D10-6F38E4A933B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2428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58778-5D18-4AC8-9A6E-7EBE76490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6230B9-582D-4698-A6E4-0030EF201E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B0ED0-DB72-4D35-A3A4-AE79D0B0F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DA9C-4B1E-4E3C-B3A8-52698F95CB26}" type="datetimeFigureOut">
              <a:rPr lang="en-US" smtClean="0"/>
              <a:t>10/4/23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908B8-B412-44B1-A081-F9942E1BA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23EA8-6F6C-4FF2-AE7B-F7992BB6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8553-8806-4617-9B31-65F2A5559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52181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FD8BB-C38B-45FD-882D-F9DDD400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70A1B-4932-46B6-B4F6-4F44FBC4E1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ABC208-2C24-4AD9-BA44-8227401C17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8AF1E3-103D-45C8-B616-329336D33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DA9C-4B1E-4E3C-B3A8-52698F95CB26}" type="datetimeFigureOut">
              <a:rPr lang="en-US" smtClean="0"/>
              <a:t>10/4/23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C8D2B4-C6F2-40B3-900E-6316CE168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1373FF-0054-445F-B8DD-A027601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8553-8806-4617-9B31-65F2A5559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047424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E0E83-5129-47CC-88EB-AFE34C93E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D3E9B0-DE02-42F5-ABF6-95C4722B9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1FD954-7A75-4E69-95ED-D01CE12C0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F2E2DE-FB27-4BFB-BD83-2E11928D26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30E920-8B71-47D4-958B-32D5F13B82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988AEB-28C1-4A41-B670-445EA5916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DA9C-4B1E-4E3C-B3A8-52698F95CB26}" type="datetimeFigureOut">
              <a:rPr lang="en-US" smtClean="0"/>
              <a:t>10/4/23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ED844D-8A28-4632-A5E3-7F959E09E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EBDA5E-35DE-46F4-AF1E-139553B88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8553-8806-4617-9B31-65F2A5559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337316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9F045-5C5A-4B46-A61F-64C01619A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C0C22E-EABB-448D-BF35-11E92A0CD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DA9C-4B1E-4E3C-B3A8-52698F95CB26}" type="datetimeFigureOut">
              <a:rPr lang="en-US" smtClean="0"/>
              <a:t>10/4/23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7DE7CE-AF39-470B-9F04-E62CF95BD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11377F-5AE8-42DA-9BC9-3D7EF0AA6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8553-8806-4617-9B31-65F2A5559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023285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393CF1-2C54-4427-9772-962DB7329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681847-B52B-48D7-BFBC-4D0D24F7D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5903B-16EA-46AA-8267-26F5C8802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7E8B0-D65A-4C0F-92DE-D98BA22CB6B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9297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2766D-6A42-4EB3-A6D6-D384DD146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408AC9-EBEF-470A-8333-28FFBE2D5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CB8F8-6F77-415C-A727-FFD082F29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2E82ED4-375F-4F08-A54B-E5C986F28C7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DAF55-7474-4A55-99B4-6FA82DD58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5548E2-D87D-4884-90F1-5DD6EBF5B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0BA53EF-2EDB-4BAB-8ED2-F5C2309472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33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3ABDD-7F42-4EFE-A59E-5D2D4828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DF69B-E214-4F10-8215-152BDB785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175CA4-13F5-4E4D-B956-C8CE948E3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850E5D-B5B0-4C71-AF89-33273A60D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DA9C-4B1E-4E3C-B3A8-52698F95CB26}" type="datetimeFigureOut">
              <a:rPr lang="en-US" smtClean="0"/>
              <a:t>10/4/23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1F0886-E088-4BC0-8B5B-50F8B970A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92E0AF-88DB-4BA7-BE4A-2E0C0263B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8553-8806-4617-9B31-65F2A5559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140778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2B051-5834-4995-9311-7D5B66244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4D6E2B-3DFD-4DAF-91EE-FDACF03CC7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2F543-DF45-4676-8A1F-5E7DD4EAF6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F335B0-3632-4784-BC0B-00D515A1E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DA9C-4B1E-4E3C-B3A8-52698F95CB26}" type="datetimeFigureOut">
              <a:rPr lang="en-US" smtClean="0"/>
              <a:t>10/4/23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8F442C-672E-46EF-98CB-34FC39E46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59CB9E-D3C3-410D-BCDB-50CDED0F6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8553-8806-4617-9B31-65F2A5559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743529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7C503-58A0-432D-BBA8-DAEE3C1C2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1C0290-C305-4639-A1E9-B0779E355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DDF09-B254-41EA-B309-99E2183CA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DA9C-4B1E-4E3C-B3A8-52698F95CB26}" type="datetimeFigureOut">
              <a:rPr lang="en-US" smtClean="0"/>
              <a:t>10/4/23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9F862-8734-4157-855E-4829785C2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97069-CE2B-4D4C-95F6-AB1E00986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8553-8806-4617-9B31-65F2A5559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850730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E0B30C-AC9C-4A13-A243-37831F805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95DBF6-59A6-4991-9860-97E117A102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398CB-0DA7-41E8-9673-5D73A7664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4DA9C-4B1E-4E3C-B3A8-52698F95CB26}" type="datetimeFigureOut">
              <a:rPr lang="en-US" smtClean="0"/>
              <a:t>10/4/23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AB842-6579-4026-A03B-48408E743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7982C-6861-4D0F-88C8-D50B07AC9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18553-8806-4617-9B31-65F2A55594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49580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812AF-FBBE-48D5-AC05-3B2DA503A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10F8D-1221-4FDB-991B-E3EFB32B54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19FEF5-6DBA-4BF2-9E02-6BC104DC8E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F9329D-5621-45BA-BB3F-6C3FB0D2F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2E82ED4-375F-4F08-A54B-E5C986F28C7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F028A5-C281-442C-A2D2-E1DFEC9B3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53458A-E503-4FF4-8579-6BE85545D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0BA53EF-2EDB-4BAB-8ED2-F5C2309472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83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4420E-4127-4A3F-A7EA-8D058F007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03AEFC-EC05-408C-88A5-002E02F67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63CED4-401D-4966-A8EC-4707C39F53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6974F9-8182-40B8-90A3-1ACF0C3CB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73E6FA-3FAE-4A6A-9E53-7A4F828253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FFE78C-ECB7-4B79-BC3B-778B7ADFA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2E82ED4-375F-4F08-A54B-E5C986F28C7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E496C3-AC9F-49D1-96D6-0A4008106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F5D416-D578-4FED-A05B-BB8A1B2A1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0BA53EF-2EDB-4BAB-8ED2-F5C2309472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75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20C18-3696-4F4C-8816-26B9A44CC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88620B-B459-400D-9004-C1C76025A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2E82ED4-375F-4F08-A54B-E5C986F28C7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7A5CE9-822E-4977-AFCE-CCF6B1204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DA1A47-ED62-4B53-BB65-88AAB211D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0BA53EF-2EDB-4BAB-8ED2-F5C2309472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91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400467-0603-45DE-BAC7-AC56384D4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2E82ED4-375F-4F08-A54B-E5C986F28C7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F6AAD6-85FE-441F-8D12-6CCCFF514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8407B-7097-42E7-8348-CF2EBCF3F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0BA53EF-2EDB-4BAB-8ED2-F5C2309472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63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FCA4-E8B2-49CA-AACA-88F899AC8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497F6-4F4B-4AA3-8F5B-D16B071C9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E89656-BC82-4D07-9E8B-4BF52E127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FEDEFE-C103-47AB-84AB-EA0C70EB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2E82ED4-375F-4F08-A54B-E5C986F28C7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A2A007-AF94-4910-A095-F52BE16E3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A9860A-7797-4BFB-B774-273D3E58E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0BA53EF-2EDB-4BAB-8ED2-F5C2309472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49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2D30C-D690-4949-B1E9-FB43899F5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862296-C63D-4D09-B527-CFEAA4CCCE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64F173-E9BA-45D6-9A71-2FAAE263D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F902FC-5119-4E1A-8593-0C7838FE6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62E82ED4-375F-4F08-A54B-E5C986F28C7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2023/10/4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86B209-827B-47B4-97E2-65E0EC774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83439-ACBA-4DE6-BF57-629A15534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60BA53EF-2EDB-4BAB-8ED2-F5C23094728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16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310FAF-402D-47E6-AB27-9CB042F6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9B709D-C09C-48AC-BE41-11C44F6C9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69ADC0-8D70-4C67-A2D9-324BE34718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1C682-E527-465E-9DE1-7DD8CC96FEBE}" type="datetimeFigureOut">
              <a:rPr lang="en-US" smtClean="0"/>
              <a:pPr/>
              <a:t>10/4/23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9B4F54-4E02-4537-9CE5-AA4D728008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19B0E-E7C8-4E43-920F-35F6799963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19A5E-5106-4644-87F1-F6BEE2321D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2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10/4/23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12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146492-0385-4AA1-BBCD-74B1F41DB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8592E8-D5D2-41F1-BCB4-FB7DDAC36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6D4AD-3C13-4425-BD8E-1597E8ADE3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1C682-E527-465E-9DE1-7DD8CC96FEBE}" type="datetimeFigureOut">
              <a:rPr lang="en-US" smtClean="0"/>
              <a:pPr/>
              <a:t>10/4/23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D06EB-2110-47CA-AF5F-75C9BB5FC4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2BF24-35C7-4ADE-A353-E685AE8409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19A5E-5106-4644-87F1-F6BEE2321D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97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4.png"/><Relationship Id="rId5" Type="http://schemas.microsoft.com/office/2007/relationships/hdphoto" Target="../media/hdphoto5.wdp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arth Day by MaryBeth McIvor on Dribbble">
            <a:extLst>
              <a:ext uri="{FF2B5EF4-FFF2-40B4-BE49-F238E27FC236}">
                <a16:creationId xmlns:a16="http://schemas.microsoft.com/office/drawing/2014/main" id="{B7A4DE41-9217-486E-A8B2-47EA39AA86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04994" y="685800"/>
            <a:ext cx="9896394" cy="7422296"/>
          </a:xfrm>
          <a:prstGeom prst="rect">
            <a:avLst/>
          </a:prstGeom>
          <a:solidFill>
            <a:srgbClr val="D5EBFF"/>
          </a:solidFill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7DEA9588-FE09-49B2-9891-2C4E72518EA5}"/>
              </a:ext>
            </a:extLst>
          </p:cNvPr>
          <p:cNvSpPr txBox="1"/>
          <p:nvPr/>
        </p:nvSpPr>
        <p:spPr>
          <a:xfrm>
            <a:off x="3810000" y="990600"/>
            <a:ext cx="7543800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La Chic Pro Shad" panose="02000506090000020004" pitchFamily="2" charset="0"/>
                <a:ea typeface="+mn-ea"/>
                <a:cs typeface="+mn-cs"/>
              </a:rPr>
              <a:t>Chào mừng thầy cô và các em đến với tiết học Địa lí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2063A12F-3C4D-4FDC-A202-B69D9CC1BD8C}"/>
              </a:ext>
            </a:extLst>
          </p:cNvPr>
          <p:cNvSpPr txBox="1"/>
          <p:nvPr/>
        </p:nvSpPr>
        <p:spPr>
          <a:xfrm>
            <a:off x="7394944" y="2957393"/>
            <a:ext cx="84582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4FC1E9">
                    <a:lumMod val="50000"/>
                  </a:srgbClr>
                </a:solidFill>
                <a:effectLst/>
                <a:uLnTx/>
                <a:uFillTx/>
                <a:latin typeface="#9Slide05 SVNVanilla Daisy Pro" panose="00000500000000000000" pitchFamily="2" charset="0"/>
                <a:ea typeface="+mn-ea"/>
                <a:cs typeface="+mn-cs"/>
              </a:rPr>
              <a:t>Địa lí hay - Học mê say</a:t>
            </a:r>
          </a:p>
        </p:txBody>
      </p:sp>
    </p:spTree>
    <p:extLst>
      <p:ext uri="{BB962C8B-B14F-4D97-AF65-F5344CB8AC3E}">
        <p14:creationId xmlns:p14="http://schemas.microsoft.com/office/powerpoint/2010/main" val="229333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21A139-D294-4701-BEBF-5867C177923D}"/>
              </a:ext>
            </a:extLst>
          </p:cNvPr>
          <p:cNvSpPr/>
          <p:nvPr/>
        </p:nvSpPr>
        <p:spPr>
          <a:xfrm>
            <a:off x="190500" y="1295400"/>
            <a:ext cx="11811000" cy="5410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7F5398-FF99-4550-B16D-936EE0DD4D01}"/>
              </a:ext>
            </a:extLst>
          </p:cNvPr>
          <p:cNvSpPr/>
          <p:nvPr/>
        </p:nvSpPr>
        <p:spPr>
          <a:xfrm>
            <a:off x="495300" y="1531760"/>
            <a:ext cx="11201400" cy="15844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4000"/>
              </a:lnSpc>
              <a:spcAft>
                <a:spcPts val="0"/>
              </a:spcAft>
            </a:pPr>
            <a:r>
              <a:rPr lang="en-US" sz="2800">
                <a:solidFill>
                  <a:srgbClr val="002060"/>
                </a:solidFill>
                <a:latin typeface="SVN-Comic Sans MS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EU hiện nay có 27 quốc gia thành viên (Vương quốc Anh rời khỏi EU từ ngày 31 tháng 1 năm 2020)</a:t>
            </a:r>
            <a:endParaRPr lang="en-US" sz="2400">
              <a:solidFill>
                <a:srgbClr val="002060"/>
              </a:solidFill>
              <a:latin typeface="SVN-Comic Sans MS" panose="02040603050506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4000"/>
              </a:lnSpc>
            </a:pPr>
            <a:r>
              <a:rPr lang="en-US" sz="2800">
                <a:solidFill>
                  <a:srgbClr val="002060"/>
                </a:solidFill>
                <a:latin typeface="SVN-Comic Sans MS" panose="02040603050506020204" pitchFamily="18" charset="0"/>
                <a:ea typeface="Times New Roman" panose="02020603050405020304" pitchFamily="18" charset="0"/>
              </a:rPr>
              <a:t>+ EU đã thiết lập một thị trường chung và có hệ thống tiền tệ chung (đồng ơ-rô).</a:t>
            </a:r>
            <a:endParaRPr lang="en-US" sz="4000">
              <a:solidFill>
                <a:srgbClr val="002060"/>
              </a:solidFill>
              <a:latin typeface="SVN-Comic Sans MS" panose="020406030505060202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9B5B6C6-EF7C-4109-8930-66D5CFED5C66}"/>
              </a:ext>
            </a:extLst>
          </p:cNvPr>
          <p:cNvSpPr/>
          <p:nvPr/>
        </p:nvSpPr>
        <p:spPr>
          <a:xfrm>
            <a:off x="190500" y="338709"/>
            <a:ext cx="7358618" cy="577744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/>
            </a:solidFill>
            <a:prstDash val="sysDot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1. Khái</a:t>
            </a:r>
            <a:r>
              <a:rPr kumimoji="0" lang="en-US" sz="4000" b="1" i="0" u="none" strike="noStrike" kern="0" cap="none" spc="0" normalizeH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 quát về Liên minh châu Âu (EU)</a:t>
            </a:r>
            <a:endParaRPr kumimoji="0" lang="en-US" sz="40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Patrick Hand" panose="000005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C88806-DE0A-4B71-957E-134D63AF2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3681872"/>
            <a:ext cx="4562475" cy="28374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13461C-3702-46B7-966B-66735B9E27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642" t="7758" r="3817" b="-1350"/>
          <a:stretch/>
        </p:blipFill>
        <p:spPr>
          <a:xfrm>
            <a:off x="514349" y="3645296"/>
            <a:ext cx="4114801" cy="2955675"/>
          </a:xfrm>
          <a:prstGeom prst="rect">
            <a:avLst/>
          </a:prstGeom>
        </p:spPr>
      </p:pic>
      <p:pic>
        <p:nvPicPr>
          <p:cNvPr id="2050" name="Picture 2" descr="Tỷ giá EUR - Euro | Web Tỷ Giá">
            <a:extLst>
              <a:ext uri="{FF2B5EF4-FFF2-40B4-BE49-F238E27FC236}">
                <a16:creationId xmlns:a16="http://schemas.microsoft.com/office/drawing/2014/main" id="{056DF189-E2AE-43F0-A3A3-A48D978D0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5" y="3704602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99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4D5A9A-461C-F562-DDE9-BAFA70DFB013}"/>
              </a:ext>
            </a:extLst>
          </p:cNvPr>
          <p:cNvSpPr/>
          <p:nvPr/>
        </p:nvSpPr>
        <p:spPr>
          <a:xfrm>
            <a:off x="208009" y="337480"/>
            <a:ext cx="11811000" cy="6096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713CFD-0C61-278B-3E40-43FAA449E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1739" y="489880"/>
            <a:ext cx="9357270" cy="59436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5192D13-9AB3-A91F-7E05-4EC79FB9444C}"/>
              </a:ext>
            </a:extLst>
          </p:cNvPr>
          <p:cNvSpPr/>
          <p:nvPr/>
        </p:nvSpPr>
        <p:spPr>
          <a:xfrm>
            <a:off x="270111" y="668358"/>
            <a:ext cx="2324210" cy="990600"/>
          </a:xfrm>
          <a:prstGeom prst="roundRect">
            <a:avLst/>
          </a:prstGeom>
          <a:solidFill>
            <a:srgbClr val="0000FF"/>
          </a:solidFill>
          <a:ln w="3175" cap="flat" cmpd="sng" algn="ctr">
            <a:noFill/>
            <a:prstDash val="sysDash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661796"/>
                      <a:gd name="connsiteY0" fmla="*/ 152939 h 917613"/>
                      <a:gd name="connsiteX1" fmla="*/ 152939 w 2661796"/>
                      <a:gd name="connsiteY1" fmla="*/ 0 h 917613"/>
                      <a:gd name="connsiteX2" fmla="*/ 694800 w 2661796"/>
                      <a:gd name="connsiteY2" fmla="*/ 0 h 917613"/>
                      <a:gd name="connsiteX3" fmla="*/ 1283780 w 2661796"/>
                      <a:gd name="connsiteY3" fmla="*/ 0 h 917613"/>
                      <a:gd name="connsiteX4" fmla="*/ 1825641 w 2661796"/>
                      <a:gd name="connsiteY4" fmla="*/ 0 h 917613"/>
                      <a:gd name="connsiteX5" fmla="*/ 2508857 w 2661796"/>
                      <a:gd name="connsiteY5" fmla="*/ 0 h 917613"/>
                      <a:gd name="connsiteX6" fmla="*/ 2661796 w 2661796"/>
                      <a:gd name="connsiteY6" fmla="*/ 152939 h 917613"/>
                      <a:gd name="connsiteX7" fmla="*/ 2661796 w 2661796"/>
                      <a:gd name="connsiteY7" fmla="*/ 458807 h 917613"/>
                      <a:gd name="connsiteX8" fmla="*/ 2661796 w 2661796"/>
                      <a:gd name="connsiteY8" fmla="*/ 764674 h 917613"/>
                      <a:gd name="connsiteX9" fmla="*/ 2508857 w 2661796"/>
                      <a:gd name="connsiteY9" fmla="*/ 917613 h 917613"/>
                      <a:gd name="connsiteX10" fmla="*/ 1943437 w 2661796"/>
                      <a:gd name="connsiteY10" fmla="*/ 917613 h 917613"/>
                      <a:gd name="connsiteX11" fmla="*/ 1425135 w 2661796"/>
                      <a:gd name="connsiteY11" fmla="*/ 917613 h 917613"/>
                      <a:gd name="connsiteX12" fmla="*/ 812596 w 2661796"/>
                      <a:gd name="connsiteY12" fmla="*/ 917613 h 917613"/>
                      <a:gd name="connsiteX13" fmla="*/ 152939 w 2661796"/>
                      <a:gd name="connsiteY13" fmla="*/ 917613 h 917613"/>
                      <a:gd name="connsiteX14" fmla="*/ 0 w 2661796"/>
                      <a:gd name="connsiteY14" fmla="*/ 764674 h 917613"/>
                      <a:gd name="connsiteX15" fmla="*/ 0 w 2661796"/>
                      <a:gd name="connsiteY15" fmla="*/ 446572 h 917613"/>
                      <a:gd name="connsiteX16" fmla="*/ 0 w 2661796"/>
                      <a:gd name="connsiteY16" fmla="*/ 152939 h 917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61796" h="917613" fill="none" extrusionOk="0">
                        <a:moveTo>
                          <a:pt x="0" y="152939"/>
                        </a:moveTo>
                        <a:cubicBezTo>
                          <a:pt x="-1081" y="70405"/>
                          <a:pt x="87221" y="13931"/>
                          <a:pt x="152939" y="0"/>
                        </a:cubicBezTo>
                        <a:cubicBezTo>
                          <a:pt x="398603" y="-38239"/>
                          <a:pt x="461848" y="32783"/>
                          <a:pt x="694800" y="0"/>
                        </a:cubicBezTo>
                        <a:cubicBezTo>
                          <a:pt x="927752" y="-32783"/>
                          <a:pt x="1033727" y="54143"/>
                          <a:pt x="1283780" y="0"/>
                        </a:cubicBezTo>
                        <a:cubicBezTo>
                          <a:pt x="1533833" y="-54143"/>
                          <a:pt x="1593305" y="5845"/>
                          <a:pt x="1825641" y="0"/>
                        </a:cubicBezTo>
                        <a:cubicBezTo>
                          <a:pt x="2057977" y="-5845"/>
                          <a:pt x="2312640" y="14610"/>
                          <a:pt x="2508857" y="0"/>
                        </a:cubicBezTo>
                        <a:cubicBezTo>
                          <a:pt x="2580287" y="-738"/>
                          <a:pt x="2667267" y="73183"/>
                          <a:pt x="2661796" y="152939"/>
                        </a:cubicBezTo>
                        <a:cubicBezTo>
                          <a:pt x="2681022" y="279836"/>
                          <a:pt x="2634696" y="326526"/>
                          <a:pt x="2661796" y="458807"/>
                        </a:cubicBezTo>
                        <a:cubicBezTo>
                          <a:pt x="2688896" y="591088"/>
                          <a:pt x="2641859" y="634669"/>
                          <a:pt x="2661796" y="764674"/>
                        </a:cubicBezTo>
                        <a:cubicBezTo>
                          <a:pt x="2661200" y="836772"/>
                          <a:pt x="2612434" y="929653"/>
                          <a:pt x="2508857" y="917613"/>
                        </a:cubicBezTo>
                        <a:cubicBezTo>
                          <a:pt x="2242118" y="968541"/>
                          <a:pt x="2181100" y="862707"/>
                          <a:pt x="1943437" y="917613"/>
                        </a:cubicBezTo>
                        <a:cubicBezTo>
                          <a:pt x="1705774" y="972519"/>
                          <a:pt x="1565789" y="904415"/>
                          <a:pt x="1425135" y="917613"/>
                        </a:cubicBezTo>
                        <a:cubicBezTo>
                          <a:pt x="1284481" y="930811"/>
                          <a:pt x="942571" y="911370"/>
                          <a:pt x="812596" y="917613"/>
                        </a:cubicBezTo>
                        <a:cubicBezTo>
                          <a:pt x="682621" y="923856"/>
                          <a:pt x="369653" y="912507"/>
                          <a:pt x="152939" y="917613"/>
                        </a:cubicBezTo>
                        <a:cubicBezTo>
                          <a:pt x="60825" y="921902"/>
                          <a:pt x="1376" y="852869"/>
                          <a:pt x="0" y="764674"/>
                        </a:cubicBezTo>
                        <a:cubicBezTo>
                          <a:pt x="-6126" y="648058"/>
                          <a:pt x="2604" y="572022"/>
                          <a:pt x="0" y="446572"/>
                        </a:cubicBezTo>
                        <a:cubicBezTo>
                          <a:pt x="-2604" y="321122"/>
                          <a:pt x="16209" y="280899"/>
                          <a:pt x="0" y="152939"/>
                        </a:cubicBezTo>
                        <a:close/>
                      </a:path>
                      <a:path w="2661796" h="917613" stroke="0" extrusionOk="0">
                        <a:moveTo>
                          <a:pt x="0" y="152939"/>
                        </a:moveTo>
                        <a:cubicBezTo>
                          <a:pt x="-8854" y="63011"/>
                          <a:pt x="48196" y="7610"/>
                          <a:pt x="152939" y="0"/>
                        </a:cubicBezTo>
                        <a:cubicBezTo>
                          <a:pt x="416898" y="-32481"/>
                          <a:pt x="570706" y="29376"/>
                          <a:pt x="789037" y="0"/>
                        </a:cubicBezTo>
                        <a:cubicBezTo>
                          <a:pt x="1007368" y="-29376"/>
                          <a:pt x="1117390" y="64254"/>
                          <a:pt x="1354457" y="0"/>
                        </a:cubicBezTo>
                        <a:cubicBezTo>
                          <a:pt x="1591524" y="-64254"/>
                          <a:pt x="1748846" y="5960"/>
                          <a:pt x="1896318" y="0"/>
                        </a:cubicBezTo>
                        <a:cubicBezTo>
                          <a:pt x="2043790" y="-5960"/>
                          <a:pt x="2377684" y="4146"/>
                          <a:pt x="2508857" y="0"/>
                        </a:cubicBezTo>
                        <a:cubicBezTo>
                          <a:pt x="2600389" y="-14541"/>
                          <a:pt x="2657299" y="67784"/>
                          <a:pt x="2661796" y="152939"/>
                        </a:cubicBezTo>
                        <a:cubicBezTo>
                          <a:pt x="2691575" y="237326"/>
                          <a:pt x="2650134" y="328976"/>
                          <a:pt x="2661796" y="458807"/>
                        </a:cubicBezTo>
                        <a:cubicBezTo>
                          <a:pt x="2673458" y="588638"/>
                          <a:pt x="2661536" y="649364"/>
                          <a:pt x="2661796" y="764674"/>
                        </a:cubicBezTo>
                        <a:cubicBezTo>
                          <a:pt x="2680473" y="853631"/>
                          <a:pt x="2577797" y="915102"/>
                          <a:pt x="2508857" y="917613"/>
                        </a:cubicBezTo>
                        <a:cubicBezTo>
                          <a:pt x="2379364" y="930554"/>
                          <a:pt x="2189507" y="872109"/>
                          <a:pt x="1919878" y="917613"/>
                        </a:cubicBezTo>
                        <a:cubicBezTo>
                          <a:pt x="1650249" y="963117"/>
                          <a:pt x="1554653" y="872396"/>
                          <a:pt x="1354457" y="917613"/>
                        </a:cubicBezTo>
                        <a:cubicBezTo>
                          <a:pt x="1154261" y="962830"/>
                          <a:pt x="891919" y="877402"/>
                          <a:pt x="718359" y="917613"/>
                        </a:cubicBezTo>
                        <a:cubicBezTo>
                          <a:pt x="544799" y="957824"/>
                          <a:pt x="398398" y="915160"/>
                          <a:pt x="152939" y="917613"/>
                        </a:cubicBezTo>
                        <a:cubicBezTo>
                          <a:pt x="63271" y="918467"/>
                          <a:pt x="-9992" y="842246"/>
                          <a:pt x="0" y="764674"/>
                        </a:cubicBezTo>
                        <a:cubicBezTo>
                          <a:pt x="-15499" y="665822"/>
                          <a:pt x="14294" y="566461"/>
                          <a:pt x="0" y="452689"/>
                        </a:cubicBezTo>
                        <a:cubicBezTo>
                          <a:pt x="-14294" y="338917"/>
                          <a:pt x="26070" y="218306"/>
                          <a:pt x="0" y="15293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kumimoji="0" lang="en-US" sz="32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IcielBaliho Script" pitchFamily="2" charset="0"/>
                <a:cs typeface="Arial" panose="020B0604020202020204" pitchFamily="34" charset="0"/>
              </a:rPr>
              <a:t>EM CÓ BIẾT?</a:t>
            </a:r>
            <a:endParaRPr kumimoji="0" lang="en-US" sz="3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7 IcielBaliho Script" pitchFamily="2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EFD350-1CA9-B8A9-91AB-24E37CAEC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641" b="89678" l="5778" r="92889">
                        <a14:foregroundMark x1="33444" y1="7641" x2="33444" y2="7641"/>
                        <a14:foregroundMark x1="35222" y1="68767" x2="35222" y2="68767"/>
                        <a14:foregroundMark x1="35111" y1="68767" x2="35111" y2="68767"/>
                        <a14:foregroundMark x1="11222" y1="72922" x2="11222" y2="72922"/>
                        <a14:foregroundMark x1="5778" y1="60456" x2="5778" y2="60456"/>
                        <a14:foregroundMark x1="44333" y1="36193" x2="44333" y2="36193"/>
                        <a14:foregroundMark x1="43222" y1="36059" x2="43222" y2="36059"/>
                        <a14:foregroundMark x1="43222" y1="36059" x2="43222" y2="36059"/>
                        <a14:foregroundMark x1="41778" y1="35657" x2="40667" y2="37668"/>
                        <a14:foregroundMark x1="27000" y1="35791" x2="27000" y2="35791"/>
                        <a14:foregroundMark x1="27000" y1="35791" x2="27000" y2="35791"/>
                        <a14:foregroundMark x1="26000" y1="34853" x2="26000" y2="34853"/>
                        <a14:foregroundMark x1="25556" y1="36059" x2="25667" y2="37131"/>
                        <a14:foregroundMark x1="92889" y1="27212" x2="92889" y2="272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74518" y="4390306"/>
            <a:ext cx="3146263" cy="260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91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651D496-4A0A-73EE-0993-AFE1BF6D26D9}"/>
              </a:ext>
            </a:extLst>
          </p:cNvPr>
          <p:cNvSpPr/>
          <p:nvPr/>
        </p:nvSpPr>
        <p:spPr>
          <a:xfrm>
            <a:off x="236220" y="1524000"/>
            <a:ext cx="11650980" cy="5029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30DA5E4-3515-519C-382F-A190DE81B241}"/>
              </a:ext>
            </a:extLst>
          </p:cNvPr>
          <p:cNvSpPr/>
          <p:nvPr/>
        </p:nvSpPr>
        <p:spPr>
          <a:xfrm>
            <a:off x="236220" y="304800"/>
            <a:ext cx="11650980" cy="685800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/>
            </a:solidFill>
            <a:prstDash val="sysDot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>
                <a:solidFill>
                  <a:srgbClr val="0000FF"/>
                </a:solidFill>
                <a:latin typeface="Patrick Hand" panose="00000500000000000000" pitchFamily="2" charset="0"/>
              </a:rPr>
              <a:t>2. Liên minh châu Âu - Một trung tâm kinh tế lớn trên thế giới.</a:t>
            </a: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Patrick Hand" panose="000005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DAF314-1ABD-ADB3-BEFE-7B183EFA725A}"/>
              </a:ext>
            </a:extLst>
          </p:cNvPr>
          <p:cNvSpPr/>
          <p:nvPr/>
        </p:nvSpPr>
        <p:spPr>
          <a:xfrm>
            <a:off x="4799643" y="1904951"/>
            <a:ext cx="6166432" cy="3155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Dựa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tin SGK,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GDP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GDP/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2020.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trao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dẫn</a:t>
            </a:r>
            <a:r>
              <a:rPr lang="en-US" sz="2800" b="1" dirty="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chứng</a:t>
            </a:r>
            <a:r>
              <a:rPr lang="en-US" sz="2800" b="1" dirty="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chứng</a:t>
            </a:r>
            <a:r>
              <a:rPr lang="en-US" sz="2800" b="1" dirty="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minh</a:t>
            </a:r>
            <a:r>
              <a:rPr lang="en-US" sz="2800" b="1" dirty="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minh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châu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Âu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trung</a:t>
            </a:r>
            <a:r>
              <a:rPr lang="en-US" sz="2800" b="1" dirty="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2800" b="1" dirty="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kinh</a:t>
            </a:r>
            <a:r>
              <a:rPr lang="en-US" sz="2800" b="1" dirty="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2800" b="1" dirty="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2800" b="1" dirty="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2800" b="1" dirty="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? </a:t>
            </a:r>
            <a:endParaRPr lang="en-US" sz="2400" b="1" dirty="0">
              <a:solidFill>
                <a:srgbClr val="FF0000"/>
              </a:solidFill>
              <a:latin typeface="#9Slide02 Noi dung rat dai" panose="02000000000000000000" pitchFamily="2" charset="0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CA5F23-F278-D15F-197F-9B6F320A1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5500" y1="33750" x2="35500" y2="33750"/>
                        <a14:foregroundMark x1="51125" y1="27875" x2="51125" y2="27875"/>
                        <a14:foregroundMark x1="50625" y1="19250" x2="50625" y2="19250"/>
                        <a14:foregroundMark x1="68500" y1="34625" x2="68500" y2="34625"/>
                        <a14:foregroundMark x1="68750" y1="34375" x2="68750" y2="34375"/>
                        <a14:foregroundMark x1="71500" y1="28250" x2="71500" y2="28250"/>
                        <a14:foregroundMark x1="30625" y1="27750" x2="30625" y2="27750"/>
                        <a14:foregroundMark x1="27375" y1="50500" x2="27375" y2="50500"/>
                        <a14:foregroundMark x1="27375" y1="50500" x2="27375" y2="50500"/>
                        <a14:foregroundMark x1="20000" y1="50375" x2="20000" y2="50375"/>
                        <a14:foregroundMark x1="20000" y1="50375" x2="20000" y2="50375"/>
                        <a14:foregroundMark x1="37875" y1="66750" x2="37875" y2="66750"/>
                        <a14:foregroundMark x1="30125" y1="72625" x2="30125" y2="72625"/>
                        <a14:foregroundMark x1="30125" y1="72500" x2="30125" y2="72500"/>
                        <a14:foregroundMark x1="52000" y1="74000" x2="52000" y2="74000"/>
                        <a14:foregroundMark x1="52125" y1="73750" x2="52125" y2="73750"/>
                        <a14:foregroundMark x1="51000" y1="80000" x2="51000" y2="80000"/>
                        <a14:foregroundMark x1="51125" y1="80000" x2="51125" y2="80000"/>
                        <a14:foregroundMark x1="68250" y1="62875" x2="68250" y2="62875"/>
                        <a14:foregroundMark x1="68250" y1="63125" x2="68250" y2="63125"/>
                        <a14:foregroundMark x1="73500" y1="73750" x2="73500" y2="73750"/>
                        <a14:foregroundMark x1="70750" y1="47250" x2="70750" y2="47250"/>
                        <a14:foregroundMark x1="70750" y1="47250" x2="70750" y2="47250"/>
                        <a14:foregroundMark x1="81500" y1="47500" x2="81500" y2="47500"/>
                        <a14:foregroundMark x1="26625" y1="54125" x2="26625" y2="54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63304" y="1327732"/>
            <a:ext cx="5570080" cy="43872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7BA48D-6FD3-F877-7083-E814A5A1AF4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8183" b="9090"/>
          <a:stretch/>
        </p:blipFill>
        <p:spPr>
          <a:xfrm>
            <a:off x="9171069" y="4867566"/>
            <a:ext cx="2716131" cy="169486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3FD1F8B-D468-4C26-2FC3-A14506376D58}"/>
              </a:ext>
            </a:extLst>
          </p:cNvPr>
          <p:cNvSpPr/>
          <p:nvPr/>
        </p:nvSpPr>
        <p:spPr>
          <a:xfrm>
            <a:off x="333375" y="4926447"/>
            <a:ext cx="39757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Hoạt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động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cặp</a:t>
            </a:r>
            <a:r>
              <a:rPr lang="en-US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</a:t>
            </a:r>
            <a:r>
              <a:rPr lang="en-US" sz="3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đôi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Đồng hồ đếm ngược 3 phút gây sốc 3 Minutes">
            <a:hlinkClick r:id="" action="ppaction://media"/>
            <a:extLst>
              <a:ext uri="{FF2B5EF4-FFF2-40B4-BE49-F238E27FC236}">
                <a16:creationId xmlns:a16="http://schemas.microsoft.com/office/drawing/2014/main" id="{4212BB30-365F-E029-6980-A8898813EC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75034" y="2774126"/>
            <a:ext cx="1693404" cy="141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505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21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36462-E056-0458-1795-25E3C74E53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661D17-43F6-C840-5072-C1A07BB43F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E89418-B8A1-07AC-91AF-B71162EC018C}"/>
              </a:ext>
            </a:extLst>
          </p:cNvPr>
          <p:cNvSpPr/>
          <p:nvPr/>
        </p:nvSpPr>
        <p:spPr>
          <a:xfrm>
            <a:off x="236220" y="1524000"/>
            <a:ext cx="11650980" cy="5029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A33B46C-365B-F943-8F5D-D73DF7BCA6EB}"/>
              </a:ext>
            </a:extLst>
          </p:cNvPr>
          <p:cNvSpPr/>
          <p:nvPr/>
        </p:nvSpPr>
        <p:spPr>
          <a:xfrm>
            <a:off x="236220" y="304800"/>
            <a:ext cx="11650980" cy="685800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/>
            </a:solidFill>
            <a:prstDash val="sysDot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>
                <a:solidFill>
                  <a:srgbClr val="0000FF"/>
                </a:solidFill>
                <a:latin typeface="Patrick Hand" panose="00000500000000000000" pitchFamily="2" charset="0"/>
              </a:rPr>
              <a:t>2. Liên minh châu Âu - Một trung tâm kinh tế lớn trên thế giới.</a:t>
            </a: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Patrick Hand" panose="00000500000000000000" pitchFamily="2" charset="0"/>
            </a:endParaRPr>
          </a:p>
        </p:txBody>
      </p:sp>
      <p:pic>
        <p:nvPicPr>
          <p:cNvPr id="6" name="Picture 2" descr="Trung Quốc: Nhóm G7 sẽ không thể thống trị thế giới">
            <a:extLst>
              <a:ext uri="{FF2B5EF4-FFF2-40B4-BE49-F238E27FC236}">
                <a16:creationId xmlns:a16="http://schemas.microsoft.com/office/drawing/2014/main" id="{B5B0E08D-DB55-EA3F-D17B-BF79F3E17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" y="1524000"/>
            <a:ext cx="9056142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39C8E9-C9A7-C9F1-175F-00336AE5E71A}"/>
              </a:ext>
            </a:extLst>
          </p:cNvPr>
          <p:cNvSpPr/>
          <p:nvPr/>
        </p:nvSpPr>
        <p:spPr>
          <a:xfrm>
            <a:off x="9561081" y="2109921"/>
            <a:ext cx="1981200" cy="2638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vi-VN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Có </a:t>
            </a:r>
            <a:r>
              <a:rPr lang="vi-VN" sz="2800" dirty="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3/7 </a:t>
            </a:r>
            <a:r>
              <a:rPr lang="vi-VN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nước công nghiệp hàng đầu thế giới.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50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239B85F-4962-6C06-4EA6-F5CDCC29C776}"/>
              </a:ext>
            </a:extLst>
          </p:cNvPr>
          <p:cNvSpPr/>
          <p:nvPr/>
        </p:nvSpPr>
        <p:spPr>
          <a:xfrm>
            <a:off x="236220" y="304800"/>
            <a:ext cx="11650980" cy="685800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/>
            </a:solidFill>
            <a:prstDash val="sysDot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2.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Liên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minh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châu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Âu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-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Một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trung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tâm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kinh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tế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lớn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trên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thế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giới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.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Patrick Hand" panose="000005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5C5E8C-E53D-3246-2088-86ADB5F70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1594" y="1345787"/>
            <a:ext cx="9000232" cy="358704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793A722-D365-2356-B290-90846A0A7F94}"/>
              </a:ext>
            </a:extLst>
          </p:cNvPr>
          <p:cNvSpPr/>
          <p:nvPr/>
        </p:nvSpPr>
        <p:spPr>
          <a:xfrm>
            <a:off x="990600" y="5334000"/>
            <a:ext cx="11087100" cy="1604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vi-VN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 2020, GDP của EU đứng </a:t>
            </a:r>
            <a:r>
              <a:rPr lang="vi-VN" sz="2800" dirty="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 hai </a:t>
            </a:r>
            <a:r>
              <a:rPr lang="vi-VN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(sau Hoa Kỳ) và GDP/người đứng </a:t>
            </a:r>
            <a:r>
              <a:rPr lang="vi-VN" sz="2800" dirty="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thứ ba </a:t>
            </a:r>
            <a:r>
              <a:rPr lang="vi-VN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trong bốn trung tâm kinh tế lớn trên thế giới (sau Hoa Kỳ, Nhật Bản).</a:t>
            </a: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en-US" sz="2800" dirty="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109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6400B-12AA-FCD4-201E-C70AD29D7C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3E3307-D428-A137-986B-6DA03FFCFB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F808A4-693A-CEB1-8C42-75537B7924B9}"/>
              </a:ext>
            </a:extLst>
          </p:cNvPr>
          <p:cNvSpPr/>
          <p:nvPr/>
        </p:nvSpPr>
        <p:spPr>
          <a:xfrm>
            <a:off x="236220" y="1286058"/>
            <a:ext cx="11650980" cy="5029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C4A2BE9-19FB-3600-F17F-DC8D11056E07}"/>
              </a:ext>
            </a:extLst>
          </p:cNvPr>
          <p:cNvSpPr/>
          <p:nvPr/>
        </p:nvSpPr>
        <p:spPr>
          <a:xfrm>
            <a:off x="236220" y="304800"/>
            <a:ext cx="11650980" cy="685800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/>
            </a:solidFill>
            <a:prstDash val="sysDot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>
                <a:solidFill>
                  <a:srgbClr val="0000FF"/>
                </a:solidFill>
                <a:latin typeface="Patrick Hand" panose="00000500000000000000" pitchFamily="2" charset="0"/>
              </a:rPr>
              <a:t>2. Liên minh châu Âu - Một trung tâm kinh tế lớn trên thế giới.</a:t>
            </a: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Patrick Hand" panose="000005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91C370-BD7E-3AC5-66A1-EC2C82BDFF1A}"/>
              </a:ext>
            </a:extLst>
          </p:cNvPr>
          <p:cNvSpPr/>
          <p:nvPr/>
        </p:nvSpPr>
        <p:spPr>
          <a:xfrm>
            <a:off x="1553079" y="4539136"/>
            <a:ext cx="9085840" cy="1086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vi-VN" sz="280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Là trung tâm trao đổi hàng hóa và dịch vụ lớn nhất thế giới</a:t>
            </a:r>
            <a:r>
              <a:rPr lang="en-US" sz="280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, l</a:t>
            </a:r>
            <a:r>
              <a:rPr lang="vi-VN" sz="280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à đối tác thương mại hàng đầu của 80 quốc gia</a:t>
            </a:r>
            <a:endParaRPr lang="en-US" sz="2800">
              <a:solidFill>
                <a:srgbClr val="FF0000"/>
              </a:solidFill>
              <a:latin typeface="#9Slide02 Noi dung rat dai" panose="02000000000000000000" pitchFamily="2" charset="0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7537C8-F848-9787-A4AA-C13EB1295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759" y="1447800"/>
            <a:ext cx="10094481" cy="279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18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29F66-691B-2874-10E1-C2B2888F1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2CB90496-D076-4F0A-6D78-EBBD477BAB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6199"/>
            <a:ext cx="11506200" cy="6781801"/>
          </a:xfrm>
        </p:spPr>
      </p:pic>
    </p:spTree>
    <p:extLst>
      <p:ext uri="{BB962C8B-B14F-4D97-AF65-F5344CB8AC3E}">
        <p14:creationId xmlns:p14="http://schemas.microsoft.com/office/powerpoint/2010/main" val="273217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E02CB71-8CF1-5DE5-2596-596781566D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239B85F-4962-6C06-4EA6-F5CDCC29C776}"/>
              </a:ext>
            </a:extLst>
          </p:cNvPr>
          <p:cNvSpPr/>
          <p:nvPr/>
        </p:nvSpPr>
        <p:spPr>
          <a:xfrm>
            <a:off x="236220" y="304800"/>
            <a:ext cx="11650980" cy="685800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/>
            </a:solidFill>
            <a:prstDash val="sysDot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2.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Liên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minh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châu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Âu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-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Một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trung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tâm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kinh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tế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lớn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trên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thế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 </a:t>
            </a:r>
            <a:r>
              <a:rPr lang="en-US" sz="3600" b="1" kern="0" dirty="0" err="1">
                <a:solidFill>
                  <a:srgbClr val="0000FF"/>
                </a:solidFill>
                <a:latin typeface="Patrick Hand" panose="00000500000000000000" pitchFamily="2" charset="0"/>
              </a:rPr>
              <a:t>giới</a:t>
            </a:r>
            <a:r>
              <a:rPr lang="en-US" sz="3600" b="1" kern="0" dirty="0">
                <a:solidFill>
                  <a:srgbClr val="0000FF"/>
                </a:solidFill>
                <a:latin typeface="Patrick Hand" panose="00000500000000000000" pitchFamily="2" charset="0"/>
              </a:rPr>
              <a:t>.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Patrick Hand" panose="000005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7E1CA0-8A66-5D93-A233-7104AB26B575}"/>
              </a:ext>
            </a:extLst>
          </p:cNvPr>
          <p:cNvSpPr/>
          <p:nvPr/>
        </p:nvSpPr>
        <p:spPr>
          <a:xfrm>
            <a:off x="1371600" y="1295400"/>
            <a:ext cx="9296400" cy="40386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- EU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bốn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trung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kinh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tế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3/7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nghiệp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đầu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trung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tâm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trao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hóa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dịch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vụ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chiếm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31%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giá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trị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khẩu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giới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2020.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thương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mại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hàng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đầu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80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quốc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gia</a:t>
            </a:r>
            <a:r>
              <a:rPr lang="en-US" sz="3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341768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04040DE-EB8A-1251-A161-87CF273B28BD}"/>
              </a:ext>
            </a:extLst>
          </p:cNvPr>
          <p:cNvSpPr/>
          <p:nvPr/>
        </p:nvSpPr>
        <p:spPr>
          <a:xfrm>
            <a:off x="2780299" y="3124200"/>
            <a:ext cx="7239000" cy="336095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GDP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2020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100%</a:t>
            </a:r>
          </a:p>
          <a:p>
            <a:pPr marL="285750" indent="-285750">
              <a:buFontTx/>
              <a:buChar char="-"/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GDP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EU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15276 x 100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=  ? %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84705,4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590412D-76EA-E7ED-369B-0C174D36F879}"/>
              </a:ext>
            </a:extLst>
          </p:cNvPr>
          <p:cNvSpPr/>
          <p:nvPr/>
        </p:nvSpPr>
        <p:spPr>
          <a:xfrm>
            <a:off x="292330" y="206057"/>
            <a:ext cx="11650980" cy="850873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/>
            </a:solidFill>
            <a:prstDash val="sysDot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LIÊN</a:t>
            </a:r>
            <a:r>
              <a:rPr kumimoji="0" lang="en-US" sz="3600" b="1" i="0" u="none" strike="noStrike" kern="0" cap="none" spc="0" normalizeH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 MINH CHÂU ÂU (EU)</a:t>
            </a: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Patrick Hand" panose="000005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126693-881E-2C18-C6CD-62CA7109D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6915" y="5105400"/>
            <a:ext cx="2251396" cy="13797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BBE410-EB6D-C750-D074-2951CCE09BB3}"/>
              </a:ext>
            </a:extLst>
          </p:cNvPr>
          <p:cNvSpPr txBox="1"/>
          <p:nvPr/>
        </p:nvSpPr>
        <p:spPr>
          <a:xfrm>
            <a:off x="0" y="1676400"/>
            <a:ext cx="2544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eautiful Caps" panose="02040603050506020204" pitchFamily="18" charset="0"/>
                <a:ea typeface="+mn-ea"/>
                <a:cs typeface="+mn-cs"/>
              </a:rPr>
              <a:t>Bài tập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Beautiful Cap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B1C0CE-BA5B-8559-2E1E-4FD8CA3BA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824" y="1793022"/>
            <a:ext cx="8897208" cy="110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4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55466-D53E-C285-0250-FE262799A0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7FAFFF-978C-AC8E-B6D0-574AEC8615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4040DE-EB8A-1251-A161-87CF273B28BD}"/>
              </a:ext>
            </a:extLst>
          </p:cNvPr>
          <p:cNvSpPr/>
          <p:nvPr/>
        </p:nvSpPr>
        <p:spPr>
          <a:xfrm>
            <a:off x="245340" y="1455951"/>
            <a:ext cx="11650980" cy="5029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590412D-76EA-E7ED-369B-0C174D36F879}"/>
              </a:ext>
            </a:extLst>
          </p:cNvPr>
          <p:cNvSpPr/>
          <p:nvPr/>
        </p:nvSpPr>
        <p:spPr>
          <a:xfrm>
            <a:off x="292330" y="206057"/>
            <a:ext cx="11650980" cy="850873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/>
            </a:solidFill>
            <a:prstDash val="sysDot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LIÊN</a:t>
            </a:r>
            <a:r>
              <a:rPr kumimoji="0" lang="en-US" sz="3600" b="1" i="0" u="none" strike="noStrike" kern="0" cap="none" spc="0" normalizeH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 MINH CHÂU ÂU (EU)</a:t>
            </a: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Patrick Hand" panose="000005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126693-881E-2C18-C6CD-62CA7109D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6915" y="5105400"/>
            <a:ext cx="2251396" cy="13797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BBE410-EB6D-C750-D074-2951CCE09BB3}"/>
              </a:ext>
            </a:extLst>
          </p:cNvPr>
          <p:cNvSpPr txBox="1"/>
          <p:nvPr/>
        </p:nvSpPr>
        <p:spPr>
          <a:xfrm>
            <a:off x="0" y="1676400"/>
            <a:ext cx="2544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eautiful Caps" panose="02040603050506020204" pitchFamily="18" charset="0"/>
                <a:ea typeface="+mn-ea"/>
                <a:cs typeface="+mn-cs"/>
              </a:rPr>
              <a:t>Bài tập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Beautiful Cap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B1C0CE-BA5B-8559-2E1E-4FD8CA3BA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824" y="1793022"/>
            <a:ext cx="8897208" cy="8309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936331-5ACE-8D5F-62E9-E0089A23CB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496" y="2891396"/>
            <a:ext cx="9519263" cy="338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46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2F00D95-2869-42B6-B8B5-DF6688FA9F72}"/>
              </a:ext>
            </a:extLst>
          </p:cNvPr>
          <p:cNvSpPr/>
          <p:nvPr/>
        </p:nvSpPr>
        <p:spPr>
          <a:xfrm>
            <a:off x="1806469" y="756638"/>
            <a:ext cx="3429000" cy="806648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noFill/>
            <a:prstDash val="sysDot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kern="0">
                <a:solidFill>
                  <a:srgbClr val="0000FF"/>
                </a:solidFill>
                <a:latin typeface="#9Slide07 IcielBaliho Script" pitchFamily="2" charset="0"/>
              </a:rPr>
              <a:t>ĐI TÌM BÍ ẨN</a:t>
            </a:r>
            <a:endParaRPr kumimoji="0" lang="en-US" sz="4000" b="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7 IcielBaliho Script" pitchFamily="2" charset="0"/>
              <a:ea typeface="+mn-ea"/>
              <a:cs typeface="+mn-cs"/>
            </a:endParaRPr>
          </a:p>
        </p:txBody>
      </p:sp>
      <p:sp>
        <p:nvSpPr>
          <p:cNvPr id="7" name="Rectangle: Rounded Corners 7">
            <a:extLst>
              <a:ext uri="{FF2B5EF4-FFF2-40B4-BE49-F238E27FC236}">
                <a16:creationId xmlns:a16="http://schemas.microsoft.com/office/drawing/2014/main" id="{04679608-D1EE-4911-B879-D8FDF30AC85C}"/>
              </a:ext>
            </a:extLst>
          </p:cNvPr>
          <p:cNvSpPr/>
          <p:nvPr/>
        </p:nvSpPr>
        <p:spPr>
          <a:xfrm>
            <a:off x="367371" y="2163455"/>
            <a:ext cx="3195084" cy="887865"/>
          </a:xfrm>
          <a:prstGeom prst="roundRect">
            <a:avLst/>
          </a:prstGeom>
          <a:solidFill>
            <a:srgbClr val="00B050"/>
          </a:solidFill>
          <a:ln w="3175" cap="flat" cmpd="sng" algn="ctr">
            <a:noFill/>
            <a:prstDash val="sysDash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661796"/>
                      <a:gd name="connsiteY0" fmla="*/ 152939 h 917613"/>
                      <a:gd name="connsiteX1" fmla="*/ 152939 w 2661796"/>
                      <a:gd name="connsiteY1" fmla="*/ 0 h 917613"/>
                      <a:gd name="connsiteX2" fmla="*/ 694800 w 2661796"/>
                      <a:gd name="connsiteY2" fmla="*/ 0 h 917613"/>
                      <a:gd name="connsiteX3" fmla="*/ 1283780 w 2661796"/>
                      <a:gd name="connsiteY3" fmla="*/ 0 h 917613"/>
                      <a:gd name="connsiteX4" fmla="*/ 1825641 w 2661796"/>
                      <a:gd name="connsiteY4" fmla="*/ 0 h 917613"/>
                      <a:gd name="connsiteX5" fmla="*/ 2508857 w 2661796"/>
                      <a:gd name="connsiteY5" fmla="*/ 0 h 917613"/>
                      <a:gd name="connsiteX6" fmla="*/ 2661796 w 2661796"/>
                      <a:gd name="connsiteY6" fmla="*/ 152939 h 917613"/>
                      <a:gd name="connsiteX7" fmla="*/ 2661796 w 2661796"/>
                      <a:gd name="connsiteY7" fmla="*/ 458807 h 917613"/>
                      <a:gd name="connsiteX8" fmla="*/ 2661796 w 2661796"/>
                      <a:gd name="connsiteY8" fmla="*/ 764674 h 917613"/>
                      <a:gd name="connsiteX9" fmla="*/ 2508857 w 2661796"/>
                      <a:gd name="connsiteY9" fmla="*/ 917613 h 917613"/>
                      <a:gd name="connsiteX10" fmla="*/ 1943437 w 2661796"/>
                      <a:gd name="connsiteY10" fmla="*/ 917613 h 917613"/>
                      <a:gd name="connsiteX11" fmla="*/ 1425135 w 2661796"/>
                      <a:gd name="connsiteY11" fmla="*/ 917613 h 917613"/>
                      <a:gd name="connsiteX12" fmla="*/ 812596 w 2661796"/>
                      <a:gd name="connsiteY12" fmla="*/ 917613 h 917613"/>
                      <a:gd name="connsiteX13" fmla="*/ 152939 w 2661796"/>
                      <a:gd name="connsiteY13" fmla="*/ 917613 h 917613"/>
                      <a:gd name="connsiteX14" fmla="*/ 0 w 2661796"/>
                      <a:gd name="connsiteY14" fmla="*/ 764674 h 917613"/>
                      <a:gd name="connsiteX15" fmla="*/ 0 w 2661796"/>
                      <a:gd name="connsiteY15" fmla="*/ 446572 h 917613"/>
                      <a:gd name="connsiteX16" fmla="*/ 0 w 2661796"/>
                      <a:gd name="connsiteY16" fmla="*/ 152939 h 917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61796" h="917613" fill="none" extrusionOk="0">
                        <a:moveTo>
                          <a:pt x="0" y="152939"/>
                        </a:moveTo>
                        <a:cubicBezTo>
                          <a:pt x="-1081" y="70405"/>
                          <a:pt x="87221" y="13931"/>
                          <a:pt x="152939" y="0"/>
                        </a:cubicBezTo>
                        <a:cubicBezTo>
                          <a:pt x="398603" y="-38239"/>
                          <a:pt x="461848" y="32783"/>
                          <a:pt x="694800" y="0"/>
                        </a:cubicBezTo>
                        <a:cubicBezTo>
                          <a:pt x="927752" y="-32783"/>
                          <a:pt x="1033727" y="54143"/>
                          <a:pt x="1283780" y="0"/>
                        </a:cubicBezTo>
                        <a:cubicBezTo>
                          <a:pt x="1533833" y="-54143"/>
                          <a:pt x="1593305" y="5845"/>
                          <a:pt x="1825641" y="0"/>
                        </a:cubicBezTo>
                        <a:cubicBezTo>
                          <a:pt x="2057977" y="-5845"/>
                          <a:pt x="2312640" y="14610"/>
                          <a:pt x="2508857" y="0"/>
                        </a:cubicBezTo>
                        <a:cubicBezTo>
                          <a:pt x="2580287" y="-738"/>
                          <a:pt x="2667267" y="73183"/>
                          <a:pt x="2661796" y="152939"/>
                        </a:cubicBezTo>
                        <a:cubicBezTo>
                          <a:pt x="2681022" y="279836"/>
                          <a:pt x="2634696" y="326526"/>
                          <a:pt x="2661796" y="458807"/>
                        </a:cubicBezTo>
                        <a:cubicBezTo>
                          <a:pt x="2688896" y="591088"/>
                          <a:pt x="2641859" y="634669"/>
                          <a:pt x="2661796" y="764674"/>
                        </a:cubicBezTo>
                        <a:cubicBezTo>
                          <a:pt x="2661200" y="836772"/>
                          <a:pt x="2612434" y="929653"/>
                          <a:pt x="2508857" y="917613"/>
                        </a:cubicBezTo>
                        <a:cubicBezTo>
                          <a:pt x="2242118" y="968541"/>
                          <a:pt x="2181100" y="862707"/>
                          <a:pt x="1943437" y="917613"/>
                        </a:cubicBezTo>
                        <a:cubicBezTo>
                          <a:pt x="1705774" y="972519"/>
                          <a:pt x="1565789" y="904415"/>
                          <a:pt x="1425135" y="917613"/>
                        </a:cubicBezTo>
                        <a:cubicBezTo>
                          <a:pt x="1284481" y="930811"/>
                          <a:pt x="942571" y="911370"/>
                          <a:pt x="812596" y="917613"/>
                        </a:cubicBezTo>
                        <a:cubicBezTo>
                          <a:pt x="682621" y="923856"/>
                          <a:pt x="369653" y="912507"/>
                          <a:pt x="152939" y="917613"/>
                        </a:cubicBezTo>
                        <a:cubicBezTo>
                          <a:pt x="60825" y="921902"/>
                          <a:pt x="1376" y="852869"/>
                          <a:pt x="0" y="764674"/>
                        </a:cubicBezTo>
                        <a:cubicBezTo>
                          <a:pt x="-6126" y="648058"/>
                          <a:pt x="2604" y="572022"/>
                          <a:pt x="0" y="446572"/>
                        </a:cubicBezTo>
                        <a:cubicBezTo>
                          <a:pt x="-2604" y="321122"/>
                          <a:pt x="16209" y="280899"/>
                          <a:pt x="0" y="152939"/>
                        </a:cubicBezTo>
                        <a:close/>
                      </a:path>
                      <a:path w="2661796" h="917613" stroke="0" extrusionOk="0">
                        <a:moveTo>
                          <a:pt x="0" y="152939"/>
                        </a:moveTo>
                        <a:cubicBezTo>
                          <a:pt x="-8854" y="63011"/>
                          <a:pt x="48196" y="7610"/>
                          <a:pt x="152939" y="0"/>
                        </a:cubicBezTo>
                        <a:cubicBezTo>
                          <a:pt x="416898" y="-32481"/>
                          <a:pt x="570706" y="29376"/>
                          <a:pt x="789037" y="0"/>
                        </a:cubicBezTo>
                        <a:cubicBezTo>
                          <a:pt x="1007368" y="-29376"/>
                          <a:pt x="1117390" y="64254"/>
                          <a:pt x="1354457" y="0"/>
                        </a:cubicBezTo>
                        <a:cubicBezTo>
                          <a:pt x="1591524" y="-64254"/>
                          <a:pt x="1748846" y="5960"/>
                          <a:pt x="1896318" y="0"/>
                        </a:cubicBezTo>
                        <a:cubicBezTo>
                          <a:pt x="2043790" y="-5960"/>
                          <a:pt x="2377684" y="4146"/>
                          <a:pt x="2508857" y="0"/>
                        </a:cubicBezTo>
                        <a:cubicBezTo>
                          <a:pt x="2600389" y="-14541"/>
                          <a:pt x="2657299" y="67784"/>
                          <a:pt x="2661796" y="152939"/>
                        </a:cubicBezTo>
                        <a:cubicBezTo>
                          <a:pt x="2691575" y="237326"/>
                          <a:pt x="2650134" y="328976"/>
                          <a:pt x="2661796" y="458807"/>
                        </a:cubicBezTo>
                        <a:cubicBezTo>
                          <a:pt x="2673458" y="588638"/>
                          <a:pt x="2661536" y="649364"/>
                          <a:pt x="2661796" y="764674"/>
                        </a:cubicBezTo>
                        <a:cubicBezTo>
                          <a:pt x="2680473" y="853631"/>
                          <a:pt x="2577797" y="915102"/>
                          <a:pt x="2508857" y="917613"/>
                        </a:cubicBezTo>
                        <a:cubicBezTo>
                          <a:pt x="2379364" y="930554"/>
                          <a:pt x="2189507" y="872109"/>
                          <a:pt x="1919878" y="917613"/>
                        </a:cubicBezTo>
                        <a:cubicBezTo>
                          <a:pt x="1650249" y="963117"/>
                          <a:pt x="1554653" y="872396"/>
                          <a:pt x="1354457" y="917613"/>
                        </a:cubicBezTo>
                        <a:cubicBezTo>
                          <a:pt x="1154261" y="962830"/>
                          <a:pt x="891919" y="877402"/>
                          <a:pt x="718359" y="917613"/>
                        </a:cubicBezTo>
                        <a:cubicBezTo>
                          <a:pt x="544799" y="957824"/>
                          <a:pt x="398398" y="915160"/>
                          <a:pt x="152939" y="917613"/>
                        </a:cubicBezTo>
                        <a:cubicBezTo>
                          <a:pt x="63271" y="918467"/>
                          <a:pt x="-9992" y="842246"/>
                          <a:pt x="0" y="764674"/>
                        </a:cubicBezTo>
                        <a:cubicBezTo>
                          <a:pt x="-15499" y="665822"/>
                          <a:pt x="14294" y="566461"/>
                          <a:pt x="0" y="452689"/>
                        </a:cubicBezTo>
                        <a:cubicBezTo>
                          <a:pt x="-14294" y="338917"/>
                          <a:pt x="26070" y="218306"/>
                          <a:pt x="0" y="15293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IcielBaliho Script" pitchFamily="2" charset="0"/>
                <a:cs typeface="Arial" panose="020B0604020202020204" pitchFamily="34" charset="0"/>
              </a:rPr>
              <a:t>Tuổi đ</a:t>
            </a:r>
            <a:r>
              <a:rPr lang="en-US" sz="3600" kern="0">
                <a:solidFill>
                  <a:schemeClr val="bg1"/>
                </a:solidFill>
                <a:latin typeface="#9Slide07 IcielBaliho Script" pitchFamily="2" charset="0"/>
                <a:cs typeface="Arial" panose="020B0604020202020204" pitchFamily="34" charset="0"/>
              </a:rPr>
              <a:t>ời trẻ nhất</a:t>
            </a:r>
            <a:endParaRPr kumimoji="0" lang="en-US" sz="36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7 IcielBaliho Script" pitchFamily="2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301BE27-6EC9-45C9-B513-E2567D79FEBB}"/>
              </a:ext>
            </a:extLst>
          </p:cNvPr>
          <p:cNvSpPr/>
          <p:nvPr/>
        </p:nvSpPr>
        <p:spPr>
          <a:xfrm>
            <a:off x="2091396" y="3475790"/>
            <a:ext cx="3429000" cy="914334"/>
          </a:xfrm>
          <a:prstGeom prst="roundRect">
            <a:avLst/>
          </a:prstGeom>
          <a:solidFill>
            <a:srgbClr val="FE756F"/>
          </a:solidFill>
          <a:ln w="3175" cap="flat" cmpd="sng" algn="ctr">
            <a:noFill/>
            <a:prstDash val="sysDash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661796"/>
                      <a:gd name="connsiteY0" fmla="*/ 152939 h 917613"/>
                      <a:gd name="connsiteX1" fmla="*/ 152939 w 2661796"/>
                      <a:gd name="connsiteY1" fmla="*/ 0 h 917613"/>
                      <a:gd name="connsiteX2" fmla="*/ 694800 w 2661796"/>
                      <a:gd name="connsiteY2" fmla="*/ 0 h 917613"/>
                      <a:gd name="connsiteX3" fmla="*/ 1283780 w 2661796"/>
                      <a:gd name="connsiteY3" fmla="*/ 0 h 917613"/>
                      <a:gd name="connsiteX4" fmla="*/ 1825641 w 2661796"/>
                      <a:gd name="connsiteY4" fmla="*/ 0 h 917613"/>
                      <a:gd name="connsiteX5" fmla="*/ 2508857 w 2661796"/>
                      <a:gd name="connsiteY5" fmla="*/ 0 h 917613"/>
                      <a:gd name="connsiteX6" fmla="*/ 2661796 w 2661796"/>
                      <a:gd name="connsiteY6" fmla="*/ 152939 h 917613"/>
                      <a:gd name="connsiteX7" fmla="*/ 2661796 w 2661796"/>
                      <a:gd name="connsiteY7" fmla="*/ 458807 h 917613"/>
                      <a:gd name="connsiteX8" fmla="*/ 2661796 w 2661796"/>
                      <a:gd name="connsiteY8" fmla="*/ 764674 h 917613"/>
                      <a:gd name="connsiteX9" fmla="*/ 2508857 w 2661796"/>
                      <a:gd name="connsiteY9" fmla="*/ 917613 h 917613"/>
                      <a:gd name="connsiteX10" fmla="*/ 1943437 w 2661796"/>
                      <a:gd name="connsiteY10" fmla="*/ 917613 h 917613"/>
                      <a:gd name="connsiteX11" fmla="*/ 1425135 w 2661796"/>
                      <a:gd name="connsiteY11" fmla="*/ 917613 h 917613"/>
                      <a:gd name="connsiteX12" fmla="*/ 812596 w 2661796"/>
                      <a:gd name="connsiteY12" fmla="*/ 917613 h 917613"/>
                      <a:gd name="connsiteX13" fmla="*/ 152939 w 2661796"/>
                      <a:gd name="connsiteY13" fmla="*/ 917613 h 917613"/>
                      <a:gd name="connsiteX14" fmla="*/ 0 w 2661796"/>
                      <a:gd name="connsiteY14" fmla="*/ 764674 h 917613"/>
                      <a:gd name="connsiteX15" fmla="*/ 0 w 2661796"/>
                      <a:gd name="connsiteY15" fmla="*/ 446572 h 917613"/>
                      <a:gd name="connsiteX16" fmla="*/ 0 w 2661796"/>
                      <a:gd name="connsiteY16" fmla="*/ 152939 h 917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61796" h="917613" fill="none" extrusionOk="0">
                        <a:moveTo>
                          <a:pt x="0" y="152939"/>
                        </a:moveTo>
                        <a:cubicBezTo>
                          <a:pt x="-1081" y="70405"/>
                          <a:pt x="87221" y="13931"/>
                          <a:pt x="152939" y="0"/>
                        </a:cubicBezTo>
                        <a:cubicBezTo>
                          <a:pt x="398603" y="-38239"/>
                          <a:pt x="461848" y="32783"/>
                          <a:pt x="694800" y="0"/>
                        </a:cubicBezTo>
                        <a:cubicBezTo>
                          <a:pt x="927752" y="-32783"/>
                          <a:pt x="1033727" y="54143"/>
                          <a:pt x="1283780" y="0"/>
                        </a:cubicBezTo>
                        <a:cubicBezTo>
                          <a:pt x="1533833" y="-54143"/>
                          <a:pt x="1593305" y="5845"/>
                          <a:pt x="1825641" y="0"/>
                        </a:cubicBezTo>
                        <a:cubicBezTo>
                          <a:pt x="2057977" y="-5845"/>
                          <a:pt x="2312640" y="14610"/>
                          <a:pt x="2508857" y="0"/>
                        </a:cubicBezTo>
                        <a:cubicBezTo>
                          <a:pt x="2580287" y="-738"/>
                          <a:pt x="2667267" y="73183"/>
                          <a:pt x="2661796" y="152939"/>
                        </a:cubicBezTo>
                        <a:cubicBezTo>
                          <a:pt x="2681022" y="279836"/>
                          <a:pt x="2634696" y="326526"/>
                          <a:pt x="2661796" y="458807"/>
                        </a:cubicBezTo>
                        <a:cubicBezTo>
                          <a:pt x="2688896" y="591088"/>
                          <a:pt x="2641859" y="634669"/>
                          <a:pt x="2661796" y="764674"/>
                        </a:cubicBezTo>
                        <a:cubicBezTo>
                          <a:pt x="2661200" y="836772"/>
                          <a:pt x="2612434" y="929653"/>
                          <a:pt x="2508857" y="917613"/>
                        </a:cubicBezTo>
                        <a:cubicBezTo>
                          <a:pt x="2242118" y="968541"/>
                          <a:pt x="2181100" y="862707"/>
                          <a:pt x="1943437" y="917613"/>
                        </a:cubicBezTo>
                        <a:cubicBezTo>
                          <a:pt x="1705774" y="972519"/>
                          <a:pt x="1565789" y="904415"/>
                          <a:pt x="1425135" y="917613"/>
                        </a:cubicBezTo>
                        <a:cubicBezTo>
                          <a:pt x="1284481" y="930811"/>
                          <a:pt x="942571" y="911370"/>
                          <a:pt x="812596" y="917613"/>
                        </a:cubicBezTo>
                        <a:cubicBezTo>
                          <a:pt x="682621" y="923856"/>
                          <a:pt x="369653" y="912507"/>
                          <a:pt x="152939" y="917613"/>
                        </a:cubicBezTo>
                        <a:cubicBezTo>
                          <a:pt x="60825" y="921902"/>
                          <a:pt x="1376" y="852869"/>
                          <a:pt x="0" y="764674"/>
                        </a:cubicBezTo>
                        <a:cubicBezTo>
                          <a:pt x="-6126" y="648058"/>
                          <a:pt x="2604" y="572022"/>
                          <a:pt x="0" y="446572"/>
                        </a:cubicBezTo>
                        <a:cubicBezTo>
                          <a:pt x="-2604" y="321122"/>
                          <a:pt x="16209" y="280899"/>
                          <a:pt x="0" y="152939"/>
                        </a:cubicBezTo>
                        <a:close/>
                      </a:path>
                      <a:path w="2661796" h="917613" stroke="0" extrusionOk="0">
                        <a:moveTo>
                          <a:pt x="0" y="152939"/>
                        </a:moveTo>
                        <a:cubicBezTo>
                          <a:pt x="-8854" y="63011"/>
                          <a:pt x="48196" y="7610"/>
                          <a:pt x="152939" y="0"/>
                        </a:cubicBezTo>
                        <a:cubicBezTo>
                          <a:pt x="416898" y="-32481"/>
                          <a:pt x="570706" y="29376"/>
                          <a:pt x="789037" y="0"/>
                        </a:cubicBezTo>
                        <a:cubicBezTo>
                          <a:pt x="1007368" y="-29376"/>
                          <a:pt x="1117390" y="64254"/>
                          <a:pt x="1354457" y="0"/>
                        </a:cubicBezTo>
                        <a:cubicBezTo>
                          <a:pt x="1591524" y="-64254"/>
                          <a:pt x="1748846" y="5960"/>
                          <a:pt x="1896318" y="0"/>
                        </a:cubicBezTo>
                        <a:cubicBezTo>
                          <a:pt x="2043790" y="-5960"/>
                          <a:pt x="2377684" y="4146"/>
                          <a:pt x="2508857" y="0"/>
                        </a:cubicBezTo>
                        <a:cubicBezTo>
                          <a:pt x="2600389" y="-14541"/>
                          <a:pt x="2657299" y="67784"/>
                          <a:pt x="2661796" y="152939"/>
                        </a:cubicBezTo>
                        <a:cubicBezTo>
                          <a:pt x="2691575" y="237326"/>
                          <a:pt x="2650134" y="328976"/>
                          <a:pt x="2661796" y="458807"/>
                        </a:cubicBezTo>
                        <a:cubicBezTo>
                          <a:pt x="2673458" y="588638"/>
                          <a:pt x="2661536" y="649364"/>
                          <a:pt x="2661796" y="764674"/>
                        </a:cubicBezTo>
                        <a:cubicBezTo>
                          <a:pt x="2680473" y="853631"/>
                          <a:pt x="2577797" y="915102"/>
                          <a:pt x="2508857" y="917613"/>
                        </a:cubicBezTo>
                        <a:cubicBezTo>
                          <a:pt x="2379364" y="930554"/>
                          <a:pt x="2189507" y="872109"/>
                          <a:pt x="1919878" y="917613"/>
                        </a:cubicBezTo>
                        <a:cubicBezTo>
                          <a:pt x="1650249" y="963117"/>
                          <a:pt x="1554653" y="872396"/>
                          <a:pt x="1354457" y="917613"/>
                        </a:cubicBezTo>
                        <a:cubicBezTo>
                          <a:pt x="1154261" y="962830"/>
                          <a:pt x="891919" y="877402"/>
                          <a:pt x="718359" y="917613"/>
                        </a:cubicBezTo>
                        <a:cubicBezTo>
                          <a:pt x="544799" y="957824"/>
                          <a:pt x="398398" y="915160"/>
                          <a:pt x="152939" y="917613"/>
                        </a:cubicBezTo>
                        <a:cubicBezTo>
                          <a:pt x="63271" y="918467"/>
                          <a:pt x="-9992" y="842246"/>
                          <a:pt x="0" y="764674"/>
                        </a:cubicBezTo>
                        <a:cubicBezTo>
                          <a:pt x="-15499" y="665822"/>
                          <a:pt x="14294" y="566461"/>
                          <a:pt x="0" y="452689"/>
                        </a:cubicBezTo>
                        <a:cubicBezTo>
                          <a:pt x="-14294" y="338917"/>
                          <a:pt x="26070" y="218306"/>
                          <a:pt x="0" y="15293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sz="3600" kern="0">
                <a:solidFill>
                  <a:schemeClr val="bg1"/>
                </a:solidFill>
                <a:latin typeface="#9Slide07 IcielBaliho Script" pitchFamily="2" charset="0"/>
                <a:cs typeface="Arial" panose="020B0604020202020204" pitchFamily="34" charset="0"/>
              </a:rPr>
              <a:t>tháng 12 năm 1996</a:t>
            </a:r>
            <a:endParaRPr kumimoji="0" lang="en-US" sz="36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7 IcielBaliho Script" pitchFamily="2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64FDFF8-3270-4855-AAA2-ADAE2291B84E}"/>
              </a:ext>
            </a:extLst>
          </p:cNvPr>
          <p:cNvSpPr/>
          <p:nvPr/>
        </p:nvSpPr>
        <p:spPr>
          <a:xfrm>
            <a:off x="4767532" y="4648200"/>
            <a:ext cx="3195084" cy="1083696"/>
          </a:xfrm>
          <a:prstGeom prst="roundRect">
            <a:avLst/>
          </a:prstGeom>
          <a:solidFill>
            <a:srgbClr val="0000FF"/>
          </a:solidFill>
          <a:ln w="3175" cap="flat" cmpd="sng" algn="ctr">
            <a:noFill/>
            <a:prstDash val="sysDash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661796"/>
                      <a:gd name="connsiteY0" fmla="*/ 152939 h 917613"/>
                      <a:gd name="connsiteX1" fmla="*/ 152939 w 2661796"/>
                      <a:gd name="connsiteY1" fmla="*/ 0 h 917613"/>
                      <a:gd name="connsiteX2" fmla="*/ 694800 w 2661796"/>
                      <a:gd name="connsiteY2" fmla="*/ 0 h 917613"/>
                      <a:gd name="connsiteX3" fmla="*/ 1283780 w 2661796"/>
                      <a:gd name="connsiteY3" fmla="*/ 0 h 917613"/>
                      <a:gd name="connsiteX4" fmla="*/ 1825641 w 2661796"/>
                      <a:gd name="connsiteY4" fmla="*/ 0 h 917613"/>
                      <a:gd name="connsiteX5" fmla="*/ 2508857 w 2661796"/>
                      <a:gd name="connsiteY5" fmla="*/ 0 h 917613"/>
                      <a:gd name="connsiteX6" fmla="*/ 2661796 w 2661796"/>
                      <a:gd name="connsiteY6" fmla="*/ 152939 h 917613"/>
                      <a:gd name="connsiteX7" fmla="*/ 2661796 w 2661796"/>
                      <a:gd name="connsiteY7" fmla="*/ 458807 h 917613"/>
                      <a:gd name="connsiteX8" fmla="*/ 2661796 w 2661796"/>
                      <a:gd name="connsiteY8" fmla="*/ 764674 h 917613"/>
                      <a:gd name="connsiteX9" fmla="*/ 2508857 w 2661796"/>
                      <a:gd name="connsiteY9" fmla="*/ 917613 h 917613"/>
                      <a:gd name="connsiteX10" fmla="*/ 1943437 w 2661796"/>
                      <a:gd name="connsiteY10" fmla="*/ 917613 h 917613"/>
                      <a:gd name="connsiteX11" fmla="*/ 1425135 w 2661796"/>
                      <a:gd name="connsiteY11" fmla="*/ 917613 h 917613"/>
                      <a:gd name="connsiteX12" fmla="*/ 812596 w 2661796"/>
                      <a:gd name="connsiteY12" fmla="*/ 917613 h 917613"/>
                      <a:gd name="connsiteX13" fmla="*/ 152939 w 2661796"/>
                      <a:gd name="connsiteY13" fmla="*/ 917613 h 917613"/>
                      <a:gd name="connsiteX14" fmla="*/ 0 w 2661796"/>
                      <a:gd name="connsiteY14" fmla="*/ 764674 h 917613"/>
                      <a:gd name="connsiteX15" fmla="*/ 0 w 2661796"/>
                      <a:gd name="connsiteY15" fmla="*/ 446572 h 917613"/>
                      <a:gd name="connsiteX16" fmla="*/ 0 w 2661796"/>
                      <a:gd name="connsiteY16" fmla="*/ 152939 h 917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61796" h="917613" fill="none" extrusionOk="0">
                        <a:moveTo>
                          <a:pt x="0" y="152939"/>
                        </a:moveTo>
                        <a:cubicBezTo>
                          <a:pt x="-1081" y="70405"/>
                          <a:pt x="87221" y="13931"/>
                          <a:pt x="152939" y="0"/>
                        </a:cubicBezTo>
                        <a:cubicBezTo>
                          <a:pt x="398603" y="-38239"/>
                          <a:pt x="461848" y="32783"/>
                          <a:pt x="694800" y="0"/>
                        </a:cubicBezTo>
                        <a:cubicBezTo>
                          <a:pt x="927752" y="-32783"/>
                          <a:pt x="1033727" y="54143"/>
                          <a:pt x="1283780" y="0"/>
                        </a:cubicBezTo>
                        <a:cubicBezTo>
                          <a:pt x="1533833" y="-54143"/>
                          <a:pt x="1593305" y="5845"/>
                          <a:pt x="1825641" y="0"/>
                        </a:cubicBezTo>
                        <a:cubicBezTo>
                          <a:pt x="2057977" y="-5845"/>
                          <a:pt x="2312640" y="14610"/>
                          <a:pt x="2508857" y="0"/>
                        </a:cubicBezTo>
                        <a:cubicBezTo>
                          <a:pt x="2580287" y="-738"/>
                          <a:pt x="2667267" y="73183"/>
                          <a:pt x="2661796" y="152939"/>
                        </a:cubicBezTo>
                        <a:cubicBezTo>
                          <a:pt x="2681022" y="279836"/>
                          <a:pt x="2634696" y="326526"/>
                          <a:pt x="2661796" y="458807"/>
                        </a:cubicBezTo>
                        <a:cubicBezTo>
                          <a:pt x="2688896" y="591088"/>
                          <a:pt x="2641859" y="634669"/>
                          <a:pt x="2661796" y="764674"/>
                        </a:cubicBezTo>
                        <a:cubicBezTo>
                          <a:pt x="2661200" y="836772"/>
                          <a:pt x="2612434" y="929653"/>
                          <a:pt x="2508857" y="917613"/>
                        </a:cubicBezTo>
                        <a:cubicBezTo>
                          <a:pt x="2242118" y="968541"/>
                          <a:pt x="2181100" y="862707"/>
                          <a:pt x="1943437" y="917613"/>
                        </a:cubicBezTo>
                        <a:cubicBezTo>
                          <a:pt x="1705774" y="972519"/>
                          <a:pt x="1565789" y="904415"/>
                          <a:pt x="1425135" y="917613"/>
                        </a:cubicBezTo>
                        <a:cubicBezTo>
                          <a:pt x="1284481" y="930811"/>
                          <a:pt x="942571" y="911370"/>
                          <a:pt x="812596" y="917613"/>
                        </a:cubicBezTo>
                        <a:cubicBezTo>
                          <a:pt x="682621" y="923856"/>
                          <a:pt x="369653" y="912507"/>
                          <a:pt x="152939" y="917613"/>
                        </a:cubicBezTo>
                        <a:cubicBezTo>
                          <a:pt x="60825" y="921902"/>
                          <a:pt x="1376" y="852869"/>
                          <a:pt x="0" y="764674"/>
                        </a:cubicBezTo>
                        <a:cubicBezTo>
                          <a:pt x="-6126" y="648058"/>
                          <a:pt x="2604" y="572022"/>
                          <a:pt x="0" y="446572"/>
                        </a:cubicBezTo>
                        <a:cubicBezTo>
                          <a:pt x="-2604" y="321122"/>
                          <a:pt x="16209" y="280899"/>
                          <a:pt x="0" y="152939"/>
                        </a:cubicBezTo>
                        <a:close/>
                      </a:path>
                      <a:path w="2661796" h="917613" stroke="0" extrusionOk="0">
                        <a:moveTo>
                          <a:pt x="0" y="152939"/>
                        </a:moveTo>
                        <a:cubicBezTo>
                          <a:pt x="-8854" y="63011"/>
                          <a:pt x="48196" y="7610"/>
                          <a:pt x="152939" y="0"/>
                        </a:cubicBezTo>
                        <a:cubicBezTo>
                          <a:pt x="416898" y="-32481"/>
                          <a:pt x="570706" y="29376"/>
                          <a:pt x="789037" y="0"/>
                        </a:cubicBezTo>
                        <a:cubicBezTo>
                          <a:pt x="1007368" y="-29376"/>
                          <a:pt x="1117390" y="64254"/>
                          <a:pt x="1354457" y="0"/>
                        </a:cubicBezTo>
                        <a:cubicBezTo>
                          <a:pt x="1591524" y="-64254"/>
                          <a:pt x="1748846" y="5960"/>
                          <a:pt x="1896318" y="0"/>
                        </a:cubicBezTo>
                        <a:cubicBezTo>
                          <a:pt x="2043790" y="-5960"/>
                          <a:pt x="2377684" y="4146"/>
                          <a:pt x="2508857" y="0"/>
                        </a:cubicBezTo>
                        <a:cubicBezTo>
                          <a:pt x="2600389" y="-14541"/>
                          <a:pt x="2657299" y="67784"/>
                          <a:pt x="2661796" y="152939"/>
                        </a:cubicBezTo>
                        <a:cubicBezTo>
                          <a:pt x="2691575" y="237326"/>
                          <a:pt x="2650134" y="328976"/>
                          <a:pt x="2661796" y="458807"/>
                        </a:cubicBezTo>
                        <a:cubicBezTo>
                          <a:pt x="2673458" y="588638"/>
                          <a:pt x="2661536" y="649364"/>
                          <a:pt x="2661796" y="764674"/>
                        </a:cubicBezTo>
                        <a:cubicBezTo>
                          <a:pt x="2680473" y="853631"/>
                          <a:pt x="2577797" y="915102"/>
                          <a:pt x="2508857" y="917613"/>
                        </a:cubicBezTo>
                        <a:cubicBezTo>
                          <a:pt x="2379364" y="930554"/>
                          <a:pt x="2189507" y="872109"/>
                          <a:pt x="1919878" y="917613"/>
                        </a:cubicBezTo>
                        <a:cubicBezTo>
                          <a:pt x="1650249" y="963117"/>
                          <a:pt x="1554653" y="872396"/>
                          <a:pt x="1354457" y="917613"/>
                        </a:cubicBezTo>
                        <a:cubicBezTo>
                          <a:pt x="1154261" y="962830"/>
                          <a:pt x="891919" y="877402"/>
                          <a:pt x="718359" y="917613"/>
                        </a:cubicBezTo>
                        <a:cubicBezTo>
                          <a:pt x="544799" y="957824"/>
                          <a:pt x="398398" y="915160"/>
                          <a:pt x="152939" y="917613"/>
                        </a:cubicBezTo>
                        <a:cubicBezTo>
                          <a:pt x="63271" y="918467"/>
                          <a:pt x="-9992" y="842246"/>
                          <a:pt x="0" y="764674"/>
                        </a:cubicBezTo>
                        <a:cubicBezTo>
                          <a:pt x="-15499" y="665822"/>
                          <a:pt x="14294" y="566461"/>
                          <a:pt x="0" y="452689"/>
                        </a:cubicBezTo>
                        <a:cubicBezTo>
                          <a:pt x="-14294" y="338917"/>
                          <a:pt x="26070" y="218306"/>
                          <a:pt x="0" y="15293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kumimoji="0" lang="en-US" sz="36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IcielBaliho Script" pitchFamily="2" charset="0"/>
                <a:cs typeface="Arial" panose="020B0604020202020204" pitchFamily="34" charset="0"/>
              </a:rPr>
              <a:t>1</a:t>
            </a:r>
            <a:r>
              <a:rPr kumimoji="0" lang="vi-VN" sz="36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IcielBaliho Script" pitchFamily="2" charset="0"/>
                <a:cs typeface="Arial" panose="020B0604020202020204" pitchFamily="34" charset="0"/>
              </a:rPr>
              <a:t>9</a:t>
            </a:r>
            <a:r>
              <a:rPr kumimoji="0" lang="en-US" sz="36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IcielBaliho Script" pitchFamily="2" charset="0"/>
                <a:cs typeface="Arial" panose="020B0604020202020204" pitchFamily="34" charset="0"/>
              </a:rPr>
              <a:t> quốc gia</a:t>
            </a:r>
            <a:r>
              <a:rPr kumimoji="0" lang="vi-VN" sz="36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IcielBaliho Script" pitchFamily="2" charset="0"/>
                <a:cs typeface="Arial" panose="020B0604020202020204" pitchFamily="34" charset="0"/>
              </a:rPr>
              <a:t> lưu</a:t>
            </a:r>
            <a:r>
              <a:rPr kumimoji="0" lang="vi-VN" sz="3600" i="0" u="none" strike="noStrike" kern="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IcielBaliho Script" pitchFamily="2" charset="0"/>
                <a:cs typeface="Arial" panose="020B0604020202020204" pitchFamily="34" charset="0"/>
              </a:rPr>
              <a:t> hành chính thức</a:t>
            </a:r>
            <a:endParaRPr kumimoji="0" lang="en-US" sz="36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7 IcielBaliho Script" pitchFamily="2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9E58316-3609-4526-B3D5-1E6195ED90F6}"/>
              </a:ext>
            </a:extLst>
          </p:cNvPr>
          <p:cNvSpPr/>
          <p:nvPr/>
        </p:nvSpPr>
        <p:spPr>
          <a:xfrm>
            <a:off x="7479783" y="5922197"/>
            <a:ext cx="3195084" cy="76193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175" cap="flat" cmpd="sng" algn="ctr">
            <a:noFill/>
            <a:prstDash val="sysDash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661796"/>
                      <a:gd name="connsiteY0" fmla="*/ 152939 h 917613"/>
                      <a:gd name="connsiteX1" fmla="*/ 152939 w 2661796"/>
                      <a:gd name="connsiteY1" fmla="*/ 0 h 917613"/>
                      <a:gd name="connsiteX2" fmla="*/ 694800 w 2661796"/>
                      <a:gd name="connsiteY2" fmla="*/ 0 h 917613"/>
                      <a:gd name="connsiteX3" fmla="*/ 1283780 w 2661796"/>
                      <a:gd name="connsiteY3" fmla="*/ 0 h 917613"/>
                      <a:gd name="connsiteX4" fmla="*/ 1825641 w 2661796"/>
                      <a:gd name="connsiteY4" fmla="*/ 0 h 917613"/>
                      <a:gd name="connsiteX5" fmla="*/ 2508857 w 2661796"/>
                      <a:gd name="connsiteY5" fmla="*/ 0 h 917613"/>
                      <a:gd name="connsiteX6" fmla="*/ 2661796 w 2661796"/>
                      <a:gd name="connsiteY6" fmla="*/ 152939 h 917613"/>
                      <a:gd name="connsiteX7" fmla="*/ 2661796 w 2661796"/>
                      <a:gd name="connsiteY7" fmla="*/ 458807 h 917613"/>
                      <a:gd name="connsiteX8" fmla="*/ 2661796 w 2661796"/>
                      <a:gd name="connsiteY8" fmla="*/ 764674 h 917613"/>
                      <a:gd name="connsiteX9" fmla="*/ 2508857 w 2661796"/>
                      <a:gd name="connsiteY9" fmla="*/ 917613 h 917613"/>
                      <a:gd name="connsiteX10" fmla="*/ 1943437 w 2661796"/>
                      <a:gd name="connsiteY10" fmla="*/ 917613 h 917613"/>
                      <a:gd name="connsiteX11" fmla="*/ 1425135 w 2661796"/>
                      <a:gd name="connsiteY11" fmla="*/ 917613 h 917613"/>
                      <a:gd name="connsiteX12" fmla="*/ 812596 w 2661796"/>
                      <a:gd name="connsiteY12" fmla="*/ 917613 h 917613"/>
                      <a:gd name="connsiteX13" fmla="*/ 152939 w 2661796"/>
                      <a:gd name="connsiteY13" fmla="*/ 917613 h 917613"/>
                      <a:gd name="connsiteX14" fmla="*/ 0 w 2661796"/>
                      <a:gd name="connsiteY14" fmla="*/ 764674 h 917613"/>
                      <a:gd name="connsiteX15" fmla="*/ 0 w 2661796"/>
                      <a:gd name="connsiteY15" fmla="*/ 446572 h 917613"/>
                      <a:gd name="connsiteX16" fmla="*/ 0 w 2661796"/>
                      <a:gd name="connsiteY16" fmla="*/ 152939 h 917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61796" h="917613" fill="none" extrusionOk="0">
                        <a:moveTo>
                          <a:pt x="0" y="152939"/>
                        </a:moveTo>
                        <a:cubicBezTo>
                          <a:pt x="-1081" y="70405"/>
                          <a:pt x="87221" y="13931"/>
                          <a:pt x="152939" y="0"/>
                        </a:cubicBezTo>
                        <a:cubicBezTo>
                          <a:pt x="398603" y="-38239"/>
                          <a:pt x="461848" y="32783"/>
                          <a:pt x="694800" y="0"/>
                        </a:cubicBezTo>
                        <a:cubicBezTo>
                          <a:pt x="927752" y="-32783"/>
                          <a:pt x="1033727" y="54143"/>
                          <a:pt x="1283780" y="0"/>
                        </a:cubicBezTo>
                        <a:cubicBezTo>
                          <a:pt x="1533833" y="-54143"/>
                          <a:pt x="1593305" y="5845"/>
                          <a:pt x="1825641" y="0"/>
                        </a:cubicBezTo>
                        <a:cubicBezTo>
                          <a:pt x="2057977" y="-5845"/>
                          <a:pt x="2312640" y="14610"/>
                          <a:pt x="2508857" y="0"/>
                        </a:cubicBezTo>
                        <a:cubicBezTo>
                          <a:pt x="2580287" y="-738"/>
                          <a:pt x="2667267" y="73183"/>
                          <a:pt x="2661796" y="152939"/>
                        </a:cubicBezTo>
                        <a:cubicBezTo>
                          <a:pt x="2681022" y="279836"/>
                          <a:pt x="2634696" y="326526"/>
                          <a:pt x="2661796" y="458807"/>
                        </a:cubicBezTo>
                        <a:cubicBezTo>
                          <a:pt x="2688896" y="591088"/>
                          <a:pt x="2641859" y="634669"/>
                          <a:pt x="2661796" y="764674"/>
                        </a:cubicBezTo>
                        <a:cubicBezTo>
                          <a:pt x="2661200" y="836772"/>
                          <a:pt x="2612434" y="929653"/>
                          <a:pt x="2508857" y="917613"/>
                        </a:cubicBezTo>
                        <a:cubicBezTo>
                          <a:pt x="2242118" y="968541"/>
                          <a:pt x="2181100" y="862707"/>
                          <a:pt x="1943437" y="917613"/>
                        </a:cubicBezTo>
                        <a:cubicBezTo>
                          <a:pt x="1705774" y="972519"/>
                          <a:pt x="1565789" y="904415"/>
                          <a:pt x="1425135" y="917613"/>
                        </a:cubicBezTo>
                        <a:cubicBezTo>
                          <a:pt x="1284481" y="930811"/>
                          <a:pt x="942571" y="911370"/>
                          <a:pt x="812596" y="917613"/>
                        </a:cubicBezTo>
                        <a:cubicBezTo>
                          <a:pt x="682621" y="923856"/>
                          <a:pt x="369653" y="912507"/>
                          <a:pt x="152939" y="917613"/>
                        </a:cubicBezTo>
                        <a:cubicBezTo>
                          <a:pt x="60825" y="921902"/>
                          <a:pt x="1376" y="852869"/>
                          <a:pt x="0" y="764674"/>
                        </a:cubicBezTo>
                        <a:cubicBezTo>
                          <a:pt x="-6126" y="648058"/>
                          <a:pt x="2604" y="572022"/>
                          <a:pt x="0" y="446572"/>
                        </a:cubicBezTo>
                        <a:cubicBezTo>
                          <a:pt x="-2604" y="321122"/>
                          <a:pt x="16209" y="280899"/>
                          <a:pt x="0" y="152939"/>
                        </a:cubicBezTo>
                        <a:close/>
                      </a:path>
                      <a:path w="2661796" h="917613" stroke="0" extrusionOk="0">
                        <a:moveTo>
                          <a:pt x="0" y="152939"/>
                        </a:moveTo>
                        <a:cubicBezTo>
                          <a:pt x="-8854" y="63011"/>
                          <a:pt x="48196" y="7610"/>
                          <a:pt x="152939" y="0"/>
                        </a:cubicBezTo>
                        <a:cubicBezTo>
                          <a:pt x="416898" y="-32481"/>
                          <a:pt x="570706" y="29376"/>
                          <a:pt x="789037" y="0"/>
                        </a:cubicBezTo>
                        <a:cubicBezTo>
                          <a:pt x="1007368" y="-29376"/>
                          <a:pt x="1117390" y="64254"/>
                          <a:pt x="1354457" y="0"/>
                        </a:cubicBezTo>
                        <a:cubicBezTo>
                          <a:pt x="1591524" y="-64254"/>
                          <a:pt x="1748846" y="5960"/>
                          <a:pt x="1896318" y="0"/>
                        </a:cubicBezTo>
                        <a:cubicBezTo>
                          <a:pt x="2043790" y="-5960"/>
                          <a:pt x="2377684" y="4146"/>
                          <a:pt x="2508857" y="0"/>
                        </a:cubicBezTo>
                        <a:cubicBezTo>
                          <a:pt x="2600389" y="-14541"/>
                          <a:pt x="2657299" y="67784"/>
                          <a:pt x="2661796" y="152939"/>
                        </a:cubicBezTo>
                        <a:cubicBezTo>
                          <a:pt x="2691575" y="237326"/>
                          <a:pt x="2650134" y="328976"/>
                          <a:pt x="2661796" y="458807"/>
                        </a:cubicBezTo>
                        <a:cubicBezTo>
                          <a:pt x="2673458" y="588638"/>
                          <a:pt x="2661536" y="649364"/>
                          <a:pt x="2661796" y="764674"/>
                        </a:cubicBezTo>
                        <a:cubicBezTo>
                          <a:pt x="2680473" y="853631"/>
                          <a:pt x="2577797" y="915102"/>
                          <a:pt x="2508857" y="917613"/>
                        </a:cubicBezTo>
                        <a:cubicBezTo>
                          <a:pt x="2379364" y="930554"/>
                          <a:pt x="2189507" y="872109"/>
                          <a:pt x="1919878" y="917613"/>
                        </a:cubicBezTo>
                        <a:cubicBezTo>
                          <a:pt x="1650249" y="963117"/>
                          <a:pt x="1554653" y="872396"/>
                          <a:pt x="1354457" y="917613"/>
                        </a:cubicBezTo>
                        <a:cubicBezTo>
                          <a:pt x="1154261" y="962830"/>
                          <a:pt x="891919" y="877402"/>
                          <a:pt x="718359" y="917613"/>
                        </a:cubicBezTo>
                        <a:cubicBezTo>
                          <a:pt x="544799" y="957824"/>
                          <a:pt x="398398" y="915160"/>
                          <a:pt x="152939" y="917613"/>
                        </a:cubicBezTo>
                        <a:cubicBezTo>
                          <a:pt x="63271" y="918467"/>
                          <a:pt x="-9992" y="842246"/>
                          <a:pt x="0" y="764674"/>
                        </a:cubicBezTo>
                        <a:cubicBezTo>
                          <a:pt x="-15499" y="665822"/>
                          <a:pt x="14294" y="566461"/>
                          <a:pt x="0" y="452689"/>
                        </a:cubicBezTo>
                        <a:cubicBezTo>
                          <a:pt x="-14294" y="338917"/>
                          <a:pt x="26070" y="218306"/>
                          <a:pt x="0" y="15293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kumimoji="0" lang="en-US" sz="36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IcielBaliho Script" pitchFamily="2" charset="0"/>
                <a:cs typeface="Arial" panose="020B0604020202020204" pitchFamily="34" charset="0"/>
              </a:rPr>
              <a:t>Tiền tệ</a:t>
            </a:r>
            <a:endParaRPr kumimoji="0" lang="en-US" sz="36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7 IcielBaliho Script" pitchFamily="2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DA424D4-9666-4361-96F6-5E14CB983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37" y="4814594"/>
            <a:ext cx="2387488" cy="19858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2CBD63-9A9D-4056-8D07-5B4003480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7025" y="1066800"/>
            <a:ext cx="4800600" cy="3200400"/>
          </a:xfrm>
          <a:prstGeom prst="rect">
            <a:avLst/>
          </a:prstGeom>
        </p:spPr>
      </p:pic>
      <p:pic>
        <p:nvPicPr>
          <p:cNvPr id="1026" name="Picture 2" descr="Search GIFs - Get the best gif on GIFER">
            <a:extLst>
              <a:ext uri="{FF2B5EF4-FFF2-40B4-BE49-F238E27FC236}">
                <a16:creationId xmlns:a16="http://schemas.microsoft.com/office/drawing/2014/main" id="{85EDC8C8-82B4-42DC-A8AF-1AC2A54857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71" y="313110"/>
            <a:ext cx="1724025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31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0B04C-3BFD-4480-A277-431D48F8C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C488F-630C-3414-743C-A5A6BF34D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E2083C-6D04-2632-70DB-B078A93FD9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20" b="22838"/>
          <a:stretch/>
        </p:blipFill>
        <p:spPr>
          <a:xfrm>
            <a:off x="434008" y="3962400"/>
            <a:ext cx="5357192" cy="261231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8AEDBAC-85CF-5B2A-6249-5D24442F247C}"/>
              </a:ext>
            </a:extLst>
          </p:cNvPr>
          <p:cNvSpPr/>
          <p:nvPr/>
        </p:nvSpPr>
        <p:spPr>
          <a:xfrm>
            <a:off x="304800" y="1959504"/>
            <a:ext cx="4724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>
              <a:solidFill>
                <a:srgbClr val="0070C0"/>
              </a:solidFill>
              <a:latin typeface="#9Slide07 IcielBaliho Script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C209963-3AB1-D392-15BC-C32C11A30490}"/>
              </a:ext>
            </a:extLst>
          </p:cNvPr>
          <p:cNvSpPr/>
          <p:nvPr/>
        </p:nvSpPr>
        <p:spPr>
          <a:xfrm>
            <a:off x="304800" y="1676400"/>
            <a:ext cx="5486400" cy="1884694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noFill/>
            <a:prstDash val="sysDot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lvl="0" algn="ctr">
              <a:defRPr/>
            </a:pPr>
            <a:r>
              <a:rPr lang="en-US" sz="3200" kern="0">
                <a:solidFill>
                  <a:srgbClr val="0000FF"/>
                </a:solidFill>
                <a:latin typeface="Patrick Hand" panose="00000500000000000000" pitchFamily="2" charset="0"/>
              </a:rPr>
              <a:t>TTìm kiếm thông tin về mối quan hệ hợp tác giữa Việt Nam – EU</a:t>
            </a:r>
            <a:endParaRPr lang="vi-VN" sz="3200" kern="0">
              <a:solidFill>
                <a:srgbClr val="0000FF"/>
              </a:solidFill>
              <a:latin typeface="Patrick Hand" panose="000005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4A3FBA-1409-34C7-3698-72853BB1C5B6}"/>
              </a:ext>
            </a:extLst>
          </p:cNvPr>
          <p:cNvSpPr/>
          <p:nvPr/>
        </p:nvSpPr>
        <p:spPr>
          <a:xfrm>
            <a:off x="304800" y="276858"/>
            <a:ext cx="5486400" cy="919368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>
                <a:latin typeface="#9Slide07 IcielPony" panose="02000000000000000000" pitchFamily="2" charset="0"/>
              </a:rPr>
              <a:t>VẬN DỤNG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3B3DED-4557-D8D8-6BC9-F7454D373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3681094"/>
            <a:ext cx="5052392" cy="289362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EC8776-FCFB-3612-7299-ED5105AD4C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000" y="458997"/>
            <a:ext cx="5052392" cy="300101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5043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uan hệ Việt Nam - EU">
            <a:extLst>
              <a:ext uri="{FF2B5EF4-FFF2-40B4-BE49-F238E27FC236}">
                <a16:creationId xmlns:a16="http://schemas.microsoft.com/office/drawing/2014/main" id="{DB068BD3-02CF-47CB-872C-B4269CA1A4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" t="2791" r="1714" b="5342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39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DB697-BDDB-2C89-8B5D-99A90CC73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E73E7-E508-9A3D-DC9B-101B939B8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25ED0A-2C8A-D094-03C8-D2533DE87C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" b="7071"/>
          <a:stretch/>
        </p:blipFill>
        <p:spPr>
          <a:xfrm>
            <a:off x="84472" y="13355"/>
            <a:ext cx="12023055" cy="684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9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21A139-D294-4701-BEBF-5867C177923D}"/>
              </a:ext>
            </a:extLst>
          </p:cNvPr>
          <p:cNvSpPr/>
          <p:nvPr/>
        </p:nvSpPr>
        <p:spPr>
          <a:xfrm>
            <a:off x="236220" y="1524000"/>
            <a:ext cx="11650980" cy="5029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5E2DBC3-9568-425B-B9FC-D55F6C8E503A}"/>
              </a:ext>
            </a:extLst>
          </p:cNvPr>
          <p:cNvSpPr/>
          <p:nvPr/>
        </p:nvSpPr>
        <p:spPr>
          <a:xfrm>
            <a:off x="236220" y="304800"/>
            <a:ext cx="11650980" cy="685800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/>
            </a:solidFill>
            <a:prstDash val="sysDot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LIÊN</a:t>
            </a:r>
            <a:r>
              <a:rPr kumimoji="0" lang="en-US" sz="3600" b="1" i="0" u="none" strike="noStrike" kern="0" cap="none" spc="0" normalizeH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 MINH CHÂU ÂU (EU)</a:t>
            </a: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Patrick Hand" panose="000005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F5C92C-916B-48D9-9839-BF400B6C4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36700"/>
            <a:ext cx="11339543" cy="4749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9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21A139-D294-4701-BEBF-5867C177923D}"/>
              </a:ext>
            </a:extLst>
          </p:cNvPr>
          <p:cNvSpPr/>
          <p:nvPr/>
        </p:nvSpPr>
        <p:spPr>
          <a:xfrm>
            <a:off x="245340" y="1455951"/>
            <a:ext cx="11650980" cy="5029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5E2DBC3-9568-425B-B9FC-D55F6C8E503A}"/>
              </a:ext>
            </a:extLst>
          </p:cNvPr>
          <p:cNvSpPr/>
          <p:nvPr/>
        </p:nvSpPr>
        <p:spPr>
          <a:xfrm>
            <a:off x="292330" y="206058"/>
            <a:ext cx="11650980" cy="685800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/>
            </a:solidFill>
            <a:prstDash val="sysDot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LIÊN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 MINH CHÂU ÂU (EU)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Patrick Hand" panose="000005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7DA0E7-006C-42E9-A821-7F346FE4C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1411" y="4562726"/>
            <a:ext cx="3136900" cy="19224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2A66030-3C67-4DAF-AA43-038C8C58B5D6}"/>
              </a:ext>
            </a:extLst>
          </p:cNvPr>
          <p:cNvSpPr txBox="1"/>
          <p:nvPr/>
        </p:nvSpPr>
        <p:spPr>
          <a:xfrm>
            <a:off x="2378385" y="2384514"/>
            <a:ext cx="8970041" cy="2483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en-US" sz="3600" dirty="0" err="1">
                <a:solidFill>
                  <a:srgbClr val="FF0000"/>
                </a:solidFill>
                <a:latin typeface="#9Slide07 IcielBaliho Script" pitchFamily="2" charset="-93"/>
              </a:rPr>
              <a:t>Số</a:t>
            </a:r>
            <a:r>
              <a:rPr lang="en-US" altLang="en-US" sz="3600" dirty="0">
                <a:solidFill>
                  <a:srgbClr val="FF0000"/>
                </a:solidFill>
                <a:latin typeface="#9Slide07 IcielBaliho Script" pitchFamily="2" charset="-93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#9Slide07 IcielBaliho Script" pitchFamily="2" charset="-93"/>
              </a:rPr>
              <a:t>lượng</a:t>
            </a:r>
            <a:r>
              <a:rPr lang="en-US" altLang="en-US" sz="3600" dirty="0">
                <a:solidFill>
                  <a:srgbClr val="FF0000"/>
                </a:solidFill>
                <a:latin typeface="#9Slide07 IcielBaliho Script" pitchFamily="2" charset="-93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#9Slide07 IcielBaliho Script" pitchFamily="2" charset="-93"/>
              </a:rPr>
              <a:t>các</a:t>
            </a:r>
            <a:r>
              <a:rPr lang="en-US" altLang="en-US" sz="3600" dirty="0">
                <a:solidFill>
                  <a:srgbClr val="FF0000"/>
                </a:solidFill>
                <a:latin typeface="#9Slide07 IcielBaliho Script" pitchFamily="2" charset="-93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#9Slide07 IcielBaliho Script" pitchFamily="2" charset="-93"/>
              </a:rPr>
              <a:t>nước</a:t>
            </a:r>
            <a:r>
              <a:rPr lang="en-US" altLang="en-US" sz="3600" dirty="0">
                <a:solidFill>
                  <a:srgbClr val="FF0000"/>
                </a:solidFill>
                <a:latin typeface="#9Slide07 IcielBaliho Script" pitchFamily="2" charset="-93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#9Slide07 IcielBaliho Script" pitchFamily="2" charset="-93"/>
              </a:rPr>
              <a:t>thành</a:t>
            </a:r>
            <a:r>
              <a:rPr lang="en-US" altLang="en-US" sz="3600" dirty="0">
                <a:solidFill>
                  <a:srgbClr val="FF0000"/>
                </a:solidFill>
                <a:latin typeface="#9Slide07 IcielBaliho Script" pitchFamily="2" charset="-93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#9Slide07 IcielBaliho Script" pitchFamily="2" charset="-93"/>
              </a:rPr>
              <a:t>viên</a:t>
            </a:r>
            <a:r>
              <a:rPr lang="en-US" altLang="en-US" sz="3600" dirty="0">
                <a:solidFill>
                  <a:srgbClr val="FF0000"/>
                </a:solidFill>
                <a:latin typeface="#9Slide07 IcielBaliho Script" pitchFamily="2" charset="-93"/>
              </a:rPr>
              <a:t> EU </a:t>
            </a:r>
            <a:r>
              <a:rPr lang="en-US" altLang="en-US" sz="3600" dirty="0" err="1">
                <a:solidFill>
                  <a:srgbClr val="FF0000"/>
                </a:solidFill>
                <a:latin typeface="#9Slide07 IcielBaliho Script" pitchFamily="2" charset="-93"/>
              </a:rPr>
              <a:t>tính</a:t>
            </a:r>
            <a:r>
              <a:rPr lang="en-US" altLang="en-US" sz="3600" dirty="0">
                <a:solidFill>
                  <a:srgbClr val="FF0000"/>
                </a:solidFill>
                <a:latin typeface="#9Slide07 IcielBaliho Script" pitchFamily="2" charset="-93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#9Slide07 IcielBaliho Script" pitchFamily="2" charset="-93"/>
              </a:rPr>
              <a:t>đến</a:t>
            </a:r>
            <a:r>
              <a:rPr lang="en-US" altLang="en-US" sz="3600" dirty="0">
                <a:solidFill>
                  <a:srgbClr val="FF0000"/>
                </a:solidFill>
                <a:latin typeface="#9Slide07 IcielBaliho Script" pitchFamily="2" charset="-93"/>
              </a:rPr>
              <a:t> </a:t>
            </a:r>
            <a:r>
              <a:rPr lang="en-US" altLang="en-US" sz="3600" dirty="0" err="1">
                <a:solidFill>
                  <a:srgbClr val="FF0000"/>
                </a:solidFill>
                <a:latin typeface="#9Slide07 IcielBaliho Script" pitchFamily="2" charset="-93"/>
              </a:rPr>
              <a:t>năm</a:t>
            </a:r>
            <a:r>
              <a:rPr lang="en-US" altLang="en-US" sz="3600" dirty="0">
                <a:solidFill>
                  <a:srgbClr val="FF0000"/>
                </a:solidFill>
                <a:latin typeface="#9Slide07 IcielBaliho Script" pitchFamily="2" charset="-93"/>
              </a:rPr>
              <a:t> 2021 </a:t>
            </a:r>
            <a:r>
              <a:rPr lang="en-US" altLang="en-US" sz="3600" dirty="0" err="1">
                <a:solidFill>
                  <a:srgbClr val="FF0000"/>
                </a:solidFill>
                <a:latin typeface="#9Slide07 IcielBaliho Script" pitchFamily="2" charset="-93"/>
              </a:rPr>
              <a:t>là</a:t>
            </a:r>
            <a:endParaRPr lang="en-US" altLang="en-US" sz="3600" dirty="0">
              <a:solidFill>
                <a:srgbClr val="FF0000"/>
              </a:solidFill>
              <a:latin typeface="#9Slide07 IcielBaliho Script" pitchFamily="2" charset="-93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en-US" sz="3600" dirty="0">
                <a:solidFill>
                  <a:srgbClr val="18133D"/>
                </a:solidFill>
                <a:latin typeface="#9Slide07 IcielBaliho Script" pitchFamily="2" charset="-93"/>
              </a:rPr>
              <a:t>A. 24	      					B. 27		  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3600" dirty="0">
                <a:solidFill>
                  <a:srgbClr val="18133D"/>
                </a:solidFill>
                <a:latin typeface="#9Slide07 IcielBaliho Script" pitchFamily="2" charset="-93"/>
              </a:rPr>
              <a:t>C. 28		   				D. 29</a:t>
            </a:r>
            <a:endParaRPr lang="en-US" sz="3600" dirty="0">
              <a:solidFill>
                <a:srgbClr val="18133D"/>
              </a:solidFill>
              <a:latin typeface="#9Slide07 IcielBaliho Script" pitchFamily="2" charset="-93"/>
              <a:ea typeface="#9Slide03 Roboto Medium" panose="02000000000000000000" pitchFamily="2" charset="0"/>
            </a:endParaRPr>
          </a:p>
        </p:txBody>
      </p:sp>
      <p:pic>
        <p:nvPicPr>
          <p:cNvPr id="12" name="Picture 4" descr="tick-png-blue – CÔNG TY CỔ PHẦN ỨNG DỤNG VÀ PHÁT TRIỂN CÔNG NGHỆ ...">
            <a:extLst>
              <a:ext uri="{FF2B5EF4-FFF2-40B4-BE49-F238E27FC236}">
                <a16:creationId xmlns:a16="http://schemas.microsoft.com/office/drawing/2014/main" id="{8F0BE5AD-0D85-458E-8EF2-3DBF0A944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2721">
            <a:off x="7719351" y="3281444"/>
            <a:ext cx="689511" cy="68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椭圆 5">
            <a:extLst>
              <a:ext uri="{FF2B5EF4-FFF2-40B4-BE49-F238E27FC236}">
                <a16:creationId xmlns:a16="http://schemas.microsoft.com/office/drawing/2014/main" id="{3A5F53E7-4966-43FA-AC3F-BD65152314CB}"/>
              </a:ext>
            </a:extLst>
          </p:cNvPr>
          <p:cNvSpPr>
            <a:spLocks noChangeAspect="1"/>
          </p:cNvSpPr>
          <p:nvPr/>
        </p:nvSpPr>
        <p:spPr>
          <a:xfrm>
            <a:off x="437901" y="2697168"/>
            <a:ext cx="1822879" cy="1822879"/>
          </a:xfrm>
          <a:prstGeom prst="ellipse">
            <a:avLst/>
          </a:prstGeom>
          <a:noFill/>
          <a:ln w="22225" cap="flat" cmpd="thickThin" algn="ctr">
            <a:solidFill>
              <a:srgbClr val="FEA42E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6" name="椭圆 6">
            <a:extLst>
              <a:ext uri="{FF2B5EF4-FFF2-40B4-BE49-F238E27FC236}">
                <a16:creationId xmlns:a16="http://schemas.microsoft.com/office/drawing/2014/main" id="{C1E3E53A-810C-4C32-9608-BC02D358D2CA}"/>
              </a:ext>
            </a:extLst>
          </p:cNvPr>
          <p:cNvSpPr>
            <a:spLocks noChangeAspect="1"/>
          </p:cNvSpPr>
          <p:nvPr/>
        </p:nvSpPr>
        <p:spPr>
          <a:xfrm>
            <a:off x="546586" y="2785196"/>
            <a:ext cx="1619808" cy="1619808"/>
          </a:xfrm>
          <a:prstGeom prst="ellipse">
            <a:avLst/>
          </a:prstGeom>
          <a:solidFill>
            <a:srgbClr val="0000FF"/>
          </a:solidFill>
          <a:ln w="22225" cap="flat" cmpd="thickThin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Lucida Sans Unicode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E9EEEC-B601-4AB1-B6C8-2FB02CE5053E}"/>
              </a:ext>
            </a:extLst>
          </p:cNvPr>
          <p:cNvSpPr txBox="1"/>
          <p:nvPr/>
        </p:nvSpPr>
        <p:spPr>
          <a:xfrm>
            <a:off x="33349" y="3139554"/>
            <a:ext cx="2544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5 Beautiful Caps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5 Beautiful Caps" panose="02040603050506020204" pitchFamily="18" charset="0"/>
                <a:ea typeface="+mn-ea"/>
                <a:cs typeface="+mn-cs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10646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21A139-D294-4701-BEBF-5867C177923D}"/>
              </a:ext>
            </a:extLst>
          </p:cNvPr>
          <p:cNvSpPr/>
          <p:nvPr/>
        </p:nvSpPr>
        <p:spPr>
          <a:xfrm>
            <a:off x="292330" y="1422708"/>
            <a:ext cx="11650980" cy="5029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5E2DBC3-9568-425B-B9FC-D55F6C8E503A}"/>
              </a:ext>
            </a:extLst>
          </p:cNvPr>
          <p:cNvSpPr/>
          <p:nvPr/>
        </p:nvSpPr>
        <p:spPr>
          <a:xfrm>
            <a:off x="292330" y="206058"/>
            <a:ext cx="11650980" cy="685800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/>
            </a:solidFill>
            <a:prstDash val="sysDot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LIÊN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 MINH CHÂU ÂU (EU)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Patrick Hand" panose="000005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7DA0E7-006C-42E9-A821-7F346FE4C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1411" y="4562726"/>
            <a:ext cx="3136900" cy="1922425"/>
          </a:xfrm>
          <a:prstGeom prst="rect">
            <a:avLst/>
          </a:prstGeom>
        </p:spPr>
      </p:pic>
      <p:sp>
        <p:nvSpPr>
          <p:cNvPr id="15" name="椭圆 5">
            <a:extLst>
              <a:ext uri="{FF2B5EF4-FFF2-40B4-BE49-F238E27FC236}">
                <a16:creationId xmlns:a16="http://schemas.microsoft.com/office/drawing/2014/main" id="{3A5F53E7-4966-43FA-AC3F-BD65152314CB}"/>
              </a:ext>
            </a:extLst>
          </p:cNvPr>
          <p:cNvSpPr>
            <a:spLocks noChangeAspect="1"/>
          </p:cNvSpPr>
          <p:nvPr/>
        </p:nvSpPr>
        <p:spPr>
          <a:xfrm>
            <a:off x="437901" y="2697168"/>
            <a:ext cx="1822879" cy="1822879"/>
          </a:xfrm>
          <a:prstGeom prst="ellipse">
            <a:avLst/>
          </a:prstGeom>
          <a:noFill/>
          <a:ln w="22225" cap="flat" cmpd="thickThin" algn="ctr">
            <a:solidFill>
              <a:srgbClr val="FEA42E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6" name="椭圆 6">
            <a:extLst>
              <a:ext uri="{FF2B5EF4-FFF2-40B4-BE49-F238E27FC236}">
                <a16:creationId xmlns:a16="http://schemas.microsoft.com/office/drawing/2014/main" id="{C1E3E53A-810C-4C32-9608-BC02D358D2CA}"/>
              </a:ext>
            </a:extLst>
          </p:cNvPr>
          <p:cNvSpPr>
            <a:spLocks noChangeAspect="1"/>
          </p:cNvSpPr>
          <p:nvPr/>
        </p:nvSpPr>
        <p:spPr>
          <a:xfrm>
            <a:off x="546586" y="2785196"/>
            <a:ext cx="1619808" cy="1619808"/>
          </a:xfrm>
          <a:prstGeom prst="ellipse">
            <a:avLst/>
          </a:prstGeom>
          <a:solidFill>
            <a:srgbClr val="0000FF"/>
          </a:solidFill>
          <a:ln w="22225" cap="flat" cmpd="thickThin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Lucida Sans Unicode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E9EEEC-B601-4AB1-B6C8-2FB02CE5053E}"/>
              </a:ext>
            </a:extLst>
          </p:cNvPr>
          <p:cNvSpPr txBox="1"/>
          <p:nvPr/>
        </p:nvSpPr>
        <p:spPr>
          <a:xfrm>
            <a:off x="33349" y="3139554"/>
            <a:ext cx="2544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5 Beautiful Caps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5 Beautiful Caps" panose="02040603050506020204" pitchFamily="18" charset="0"/>
                <a:ea typeface="+mn-ea"/>
                <a:cs typeface="+mn-cs"/>
              </a:rPr>
              <a:t> 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#9Slide05 Beautiful Caps" panose="02040603050506020204" pitchFamily="18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B8E166-DD6B-4821-BCCE-515E789D3615}"/>
              </a:ext>
            </a:extLst>
          </p:cNvPr>
          <p:cNvSpPr txBox="1"/>
          <p:nvPr/>
        </p:nvSpPr>
        <p:spPr>
          <a:xfrm>
            <a:off x="2531978" y="2057400"/>
            <a:ext cx="9457188" cy="3337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  <a:buClr>
                <a:schemeClr val="accent1"/>
              </a:buClr>
              <a:buSzPct val="65000"/>
              <a:buFont typeface="Wingdings" panose="05000000000000000000" pitchFamily="2" charset="2"/>
              <a:buNone/>
            </a:pPr>
            <a:r>
              <a:rPr lang="sv-SE" altLang="en-US" sz="3200" dirty="0">
                <a:solidFill>
                  <a:srgbClr val="FF0000"/>
                </a:solidFill>
                <a:latin typeface="#9Slide07 IcielBaliho Script" pitchFamily="2" charset="-93"/>
              </a:rPr>
              <a:t>Đặc điểm nào sau đây </a:t>
            </a:r>
            <a:r>
              <a:rPr lang="sv-SE" altLang="en-US" sz="3200" dirty="0">
                <a:solidFill>
                  <a:srgbClr val="0000FF"/>
                </a:solidFill>
                <a:latin typeface="#9Slide07 IcielBaliho Script" pitchFamily="2" charset="-93"/>
              </a:rPr>
              <a:t>không</a:t>
            </a:r>
            <a:r>
              <a:rPr lang="sv-SE" altLang="en-US" sz="3200" dirty="0">
                <a:solidFill>
                  <a:srgbClr val="FF0000"/>
                </a:solidFill>
                <a:latin typeface="#9Slide07 IcielBaliho Script" pitchFamily="2" charset="-93"/>
              </a:rPr>
              <a:t> đúng với EU?</a:t>
            </a:r>
          </a:p>
          <a:p>
            <a:pPr algn="just">
              <a:lnSpc>
                <a:spcPct val="150000"/>
              </a:lnSpc>
              <a:buClr>
                <a:schemeClr val="accent1"/>
              </a:buClr>
              <a:buSzPct val="65000"/>
            </a:pPr>
            <a:r>
              <a:rPr lang="sv-SE" altLang="en-US" sz="2800" dirty="0">
                <a:solidFill>
                  <a:srgbClr val="18133D"/>
                </a:solidFill>
                <a:latin typeface="#9Slide07 IcielBaliho Script" pitchFamily="2" charset="-93"/>
              </a:rPr>
              <a:t>A. Là tổ chức thương mại hàng đầu thế giới.</a:t>
            </a:r>
          </a:p>
          <a:p>
            <a:pPr algn="just" eaLnBrk="1" hangingPunct="1">
              <a:lnSpc>
                <a:spcPct val="150000"/>
              </a:lnSpc>
              <a:buClr>
                <a:schemeClr val="accent1"/>
              </a:buClr>
              <a:buSzPct val="65000"/>
              <a:buFont typeface="Wingdings" panose="05000000000000000000" pitchFamily="2" charset="2"/>
              <a:buNone/>
            </a:pPr>
            <a:r>
              <a:rPr lang="sv-SE" altLang="en-US" sz="2800" dirty="0">
                <a:solidFill>
                  <a:srgbClr val="18133D"/>
                </a:solidFill>
                <a:latin typeface="#9Slide07 IcielBaliho Script" pitchFamily="2" charset="-93"/>
              </a:rPr>
              <a:t>B. Là liên kết kinh tế khu vực lớn trên thế giới.</a:t>
            </a:r>
          </a:p>
          <a:p>
            <a:pPr algn="just" eaLnBrk="1" hangingPunct="1">
              <a:lnSpc>
                <a:spcPct val="150000"/>
              </a:lnSpc>
              <a:buClr>
                <a:schemeClr val="accent1"/>
              </a:buClr>
              <a:buSzPct val="65000"/>
              <a:buFont typeface="Wingdings" panose="05000000000000000000" pitchFamily="2" charset="2"/>
              <a:buNone/>
            </a:pPr>
            <a:r>
              <a:rPr lang="sv-SE" altLang="en-US" sz="2800" dirty="0">
                <a:solidFill>
                  <a:srgbClr val="18133D"/>
                </a:solidFill>
                <a:latin typeface="#9Slide07 IcielBaliho Script" pitchFamily="2" charset="-93"/>
              </a:rPr>
              <a:t>C. Là một trung tâm kinh tế lớn trên thế giới.</a:t>
            </a:r>
          </a:p>
          <a:p>
            <a:pPr algn="just">
              <a:lnSpc>
                <a:spcPct val="150000"/>
              </a:lnSpc>
              <a:buClr>
                <a:schemeClr val="accent1"/>
              </a:buClr>
              <a:buSzPct val="65000"/>
            </a:pPr>
            <a:r>
              <a:rPr lang="sv-SE" altLang="en-US" sz="2800" dirty="0">
                <a:solidFill>
                  <a:srgbClr val="18133D"/>
                </a:solidFill>
                <a:latin typeface="#9Slide07 IcielBaliho Script" pitchFamily="2" charset="-93"/>
              </a:rPr>
              <a:t>D. Là lãnh thổ có sự phát triển đồng đều giữa các nước.</a:t>
            </a:r>
          </a:p>
        </p:txBody>
      </p:sp>
      <p:pic>
        <p:nvPicPr>
          <p:cNvPr id="13" name="Picture 4" descr="tick-png-blue – CÔNG TY CỔ PHẦN ỨNG DỤNG VÀ PHÁT TRIỂN CÔNG NGHỆ ...">
            <a:extLst>
              <a:ext uri="{FF2B5EF4-FFF2-40B4-BE49-F238E27FC236}">
                <a16:creationId xmlns:a16="http://schemas.microsoft.com/office/drawing/2014/main" id="{486D1609-FC3D-4632-9F43-8E18B5329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2721">
            <a:off x="2237552" y="4666532"/>
            <a:ext cx="689511" cy="68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8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21A139-D294-4701-BEBF-5867C177923D}"/>
              </a:ext>
            </a:extLst>
          </p:cNvPr>
          <p:cNvSpPr/>
          <p:nvPr/>
        </p:nvSpPr>
        <p:spPr>
          <a:xfrm>
            <a:off x="245340" y="1455951"/>
            <a:ext cx="11650980" cy="5029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5E2DBC3-9568-425B-B9FC-D55F6C8E503A}"/>
              </a:ext>
            </a:extLst>
          </p:cNvPr>
          <p:cNvSpPr/>
          <p:nvPr/>
        </p:nvSpPr>
        <p:spPr>
          <a:xfrm>
            <a:off x="292330" y="206058"/>
            <a:ext cx="11650980" cy="685800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/>
            </a:solidFill>
            <a:prstDash val="sysDot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LIÊN</a:t>
            </a:r>
            <a:r>
              <a:rPr kumimoji="0" lang="en-US" sz="3600" b="1" i="0" u="none" strike="noStrike" kern="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 MINH CHÂU ÂU (EU)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Patrick Hand" panose="000005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7DA0E7-006C-42E9-A821-7F346FE4C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1411" y="4562726"/>
            <a:ext cx="3136900" cy="1922425"/>
          </a:xfrm>
          <a:prstGeom prst="rect">
            <a:avLst/>
          </a:prstGeom>
        </p:spPr>
      </p:pic>
      <p:sp>
        <p:nvSpPr>
          <p:cNvPr id="15" name="椭圆 5">
            <a:extLst>
              <a:ext uri="{FF2B5EF4-FFF2-40B4-BE49-F238E27FC236}">
                <a16:creationId xmlns:a16="http://schemas.microsoft.com/office/drawing/2014/main" id="{3A5F53E7-4966-43FA-AC3F-BD65152314CB}"/>
              </a:ext>
            </a:extLst>
          </p:cNvPr>
          <p:cNvSpPr>
            <a:spLocks noChangeAspect="1"/>
          </p:cNvSpPr>
          <p:nvPr/>
        </p:nvSpPr>
        <p:spPr>
          <a:xfrm>
            <a:off x="437901" y="2697168"/>
            <a:ext cx="1822879" cy="1822879"/>
          </a:xfrm>
          <a:prstGeom prst="ellipse">
            <a:avLst/>
          </a:prstGeom>
          <a:noFill/>
          <a:ln w="22225" cap="flat" cmpd="thickThin" algn="ctr">
            <a:solidFill>
              <a:srgbClr val="FEA42E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6" name="椭圆 6">
            <a:extLst>
              <a:ext uri="{FF2B5EF4-FFF2-40B4-BE49-F238E27FC236}">
                <a16:creationId xmlns:a16="http://schemas.microsoft.com/office/drawing/2014/main" id="{C1E3E53A-810C-4C32-9608-BC02D358D2CA}"/>
              </a:ext>
            </a:extLst>
          </p:cNvPr>
          <p:cNvSpPr>
            <a:spLocks noChangeAspect="1"/>
          </p:cNvSpPr>
          <p:nvPr/>
        </p:nvSpPr>
        <p:spPr>
          <a:xfrm>
            <a:off x="546586" y="2785196"/>
            <a:ext cx="1619808" cy="1619808"/>
          </a:xfrm>
          <a:prstGeom prst="ellipse">
            <a:avLst/>
          </a:prstGeom>
          <a:solidFill>
            <a:srgbClr val="0000FF"/>
          </a:solidFill>
          <a:ln w="22225" cap="flat" cmpd="thickThin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Lucida Sans Unicode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E9EEEC-B601-4AB1-B6C8-2FB02CE5053E}"/>
              </a:ext>
            </a:extLst>
          </p:cNvPr>
          <p:cNvSpPr txBox="1"/>
          <p:nvPr/>
        </p:nvSpPr>
        <p:spPr>
          <a:xfrm>
            <a:off x="33349" y="3139554"/>
            <a:ext cx="2544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5 Beautiful Caps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5 Beautiful Caps" panose="02040603050506020204" pitchFamily="18" charset="0"/>
                <a:ea typeface="+mn-ea"/>
                <a:cs typeface="+mn-cs"/>
              </a:rPr>
              <a:t>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E05519-062B-4FD0-8B1B-D59AB39A811C}"/>
              </a:ext>
            </a:extLst>
          </p:cNvPr>
          <p:cNvSpPr txBox="1"/>
          <p:nvPr/>
        </p:nvSpPr>
        <p:spPr>
          <a:xfrm>
            <a:off x="2903414" y="2157378"/>
            <a:ext cx="7688385" cy="3787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01638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	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Baliho Script" pitchFamily="2" charset="-93"/>
              </a:rPr>
              <a:t>Kinh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Baliho Script" pitchFamily="2" charset="-93"/>
              </a:rPr>
              <a:t>tế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Baliho Script" pitchFamily="2" charset="-93"/>
              </a:rPr>
              <a:t>của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Baliho Script" pitchFamily="2" charset="-93"/>
              </a:rPr>
              <a:t> EU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Baliho Script" pitchFamily="2" charset="-93"/>
              </a:rPr>
              <a:t>phụ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Baliho Script" pitchFamily="2" charset="-93"/>
              </a:rPr>
              <a:t>thuộc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Baliho Script" pitchFamily="2" charset="-93"/>
              </a:rPr>
              <a:t>nhiều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6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Baliho Script" pitchFamily="2" charset="-93"/>
              </a:rPr>
              <a:t>vào</a:t>
            </a:r>
            <a:r>
              <a:rPr kumimoji="0" lang="en-US" altLang="en-US" sz="3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Baliho Script" pitchFamily="2" charset="-93"/>
              </a:rPr>
              <a:t>?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A.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Việc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đi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lại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tự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do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giữa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các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nước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thành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viên</a:t>
            </a:r>
            <a:endParaRPr kumimoji="0" lang="en-US" altLang="en-US" sz="3200" i="0" u="none" strike="noStrike" kern="1200" cap="none" spc="0" normalizeH="0" baseline="0" noProof="0" dirty="0">
              <a:ln>
                <a:noFill/>
              </a:ln>
              <a:solidFill>
                <a:srgbClr val="18133D"/>
              </a:solidFill>
              <a:effectLst/>
              <a:uLnTx/>
              <a:uFillTx/>
              <a:latin typeface="#9Slide07 IcielBaliho Script" pitchFamily="2" charset="-93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B.Tự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do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buôn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bán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giữa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các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nước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thành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viên</a:t>
            </a:r>
            <a:endParaRPr kumimoji="0" lang="en-US" altLang="en-US" sz="3200" i="0" u="none" strike="noStrike" kern="1200" cap="none" spc="0" normalizeH="0" baseline="0" noProof="0" dirty="0">
              <a:ln>
                <a:noFill/>
              </a:ln>
              <a:solidFill>
                <a:srgbClr val="18133D"/>
              </a:solidFill>
              <a:effectLst/>
              <a:uLnTx/>
              <a:uFillTx/>
              <a:latin typeface="#9Slide07 IcielBaliho Script" pitchFamily="2" charset="-93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C.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Hoạt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động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của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Hội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đồng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Bộ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trưởng</a:t>
            </a:r>
            <a:r>
              <a:rPr lang="en-US" altLang="en-US" sz="3200" dirty="0">
                <a:solidFill>
                  <a:srgbClr val="18133D"/>
                </a:solidFill>
                <a:latin typeface="#9Slide07 IcielBaliho Script" pitchFamily="2" charset="-93"/>
              </a:rPr>
              <a:t>.</a:t>
            </a:r>
            <a:endParaRPr kumimoji="0" lang="en-US" altLang="en-US" sz="3200" i="0" u="none" strike="noStrike" kern="1200" cap="none" spc="0" normalizeH="0" baseline="0" noProof="0" dirty="0">
              <a:ln>
                <a:noFill/>
              </a:ln>
              <a:solidFill>
                <a:srgbClr val="18133D"/>
              </a:solidFill>
              <a:effectLst/>
              <a:uLnTx/>
              <a:uFillTx/>
              <a:latin typeface="#9Slide07 IcielBaliho Script" pitchFamily="2" charset="-93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D.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Hoạt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động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ngoại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thương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xuất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,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nhập</a:t>
            </a:r>
            <a:r>
              <a:rPr kumimoji="0" lang="en-US" altLang="en-US" sz="3200" i="0" u="none" strike="noStrike" kern="1200" cap="none" spc="0" normalizeH="0" baseline="0" noProof="0" dirty="0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 </a:t>
            </a:r>
            <a:r>
              <a:rPr kumimoji="0" lang="en-US" altLang="en-US" sz="3200" i="0" u="none" strike="noStrike" kern="1200" cap="none" spc="0" normalizeH="0" baseline="0" noProof="0" dirty="0" err="1">
                <a:ln>
                  <a:noFill/>
                </a:ln>
                <a:solidFill>
                  <a:srgbClr val="18133D"/>
                </a:solidFill>
                <a:effectLst/>
                <a:uLnTx/>
                <a:uFillTx/>
                <a:latin typeface="#9Slide07 IcielBaliho Script" pitchFamily="2" charset="-93"/>
              </a:rPr>
              <a:t>khẩu</a:t>
            </a:r>
            <a:endParaRPr kumimoji="0" lang="en-US" altLang="en-US" sz="3200" i="0" u="none" strike="noStrike" kern="1200" cap="none" spc="0" normalizeH="0" baseline="0" noProof="0" dirty="0">
              <a:ln>
                <a:noFill/>
              </a:ln>
              <a:solidFill>
                <a:srgbClr val="18133D"/>
              </a:solidFill>
              <a:effectLst/>
              <a:uLnTx/>
              <a:uFillTx/>
              <a:latin typeface="#9Slide07 IcielBaliho Script" pitchFamily="2" charset="-93"/>
            </a:endParaRPr>
          </a:p>
        </p:txBody>
      </p:sp>
      <p:pic>
        <p:nvPicPr>
          <p:cNvPr id="13" name="Picture 4" descr="tick-png-blue – CÔNG TY CỔ PHẦN ỨNG DỤNG VÀ PHÁT TRIỂN CÔNG NGHỆ ...">
            <a:extLst>
              <a:ext uri="{FF2B5EF4-FFF2-40B4-BE49-F238E27FC236}">
                <a16:creationId xmlns:a16="http://schemas.microsoft.com/office/drawing/2014/main" id="{B97E6C07-1D35-4422-B33A-3BF602D40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2721">
            <a:off x="2647718" y="5172882"/>
            <a:ext cx="780942" cy="68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21A139-D294-4701-BEBF-5867C177923D}"/>
              </a:ext>
            </a:extLst>
          </p:cNvPr>
          <p:cNvSpPr/>
          <p:nvPr/>
        </p:nvSpPr>
        <p:spPr>
          <a:xfrm>
            <a:off x="245340" y="1455951"/>
            <a:ext cx="11650980" cy="5029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5E2DBC3-9568-425B-B9FC-D55F6C8E503A}"/>
              </a:ext>
            </a:extLst>
          </p:cNvPr>
          <p:cNvSpPr/>
          <p:nvPr/>
        </p:nvSpPr>
        <p:spPr>
          <a:xfrm>
            <a:off x="292330" y="206057"/>
            <a:ext cx="11650980" cy="850873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/>
            </a:solidFill>
            <a:prstDash val="sysDot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LIÊN</a:t>
            </a:r>
            <a:r>
              <a:rPr kumimoji="0" lang="en-US" sz="3600" b="1" i="0" u="none" strike="noStrike" kern="0" cap="none" spc="0" normalizeH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 MINH CHÂU ÂU (EU)</a:t>
            </a:r>
            <a:endParaRPr kumimoji="0" lang="en-US" sz="36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Patrick Hand" panose="000005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7DA0E7-006C-42E9-A821-7F346FE4C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1411" y="4562726"/>
            <a:ext cx="3136900" cy="1922425"/>
          </a:xfrm>
          <a:prstGeom prst="rect">
            <a:avLst/>
          </a:prstGeom>
        </p:spPr>
      </p:pic>
      <p:sp>
        <p:nvSpPr>
          <p:cNvPr id="15" name="椭圆 5">
            <a:extLst>
              <a:ext uri="{FF2B5EF4-FFF2-40B4-BE49-F238E27FC236}">
                <a16:creationId xmlns:a16="http://schemas.microsoft.com/office/drawing/2014/main" id="{3A5F53E7-4966-43FA-AC3F-BD65152314CB}"/>
              </a:ext>
            </a:extLst>
          </p:cNvPr>
          <p:cNvSpPr>
            <a:spLocks noChangeAspect="1"/>
          </p:cNvSpPr>
          <p:nvPr/>
        </p:nvSpPr>
        <p:spPr>
          <a:xfrm>
            <a:off x="437901" y="2697168"/>
            <a:ext cx="1822879" cy="1822879"/>
          </a:xfrm>
          <a:prstGeom prst="ellipse">
            <a:avLst/>
          </a:prstGeom>
          <a:noFill/>
          <a:ln w="22225" cap="flat" cmpd="thickThin" algn="ctr">
            <a:solidFill>
              <a:srgbClr val="FEA42E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 Unicode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6" name="椭圆 6">
            <a:extLst>
              <a:ext uri="{FF2B5EF4-FFF2-40B4-BE49-F238E27FC236}">
                <a16:creationId xmlns:a16="http://schemas.microsoft.com/office/drawing/2014/main" id="{C1E3E53A-810C-4C32-9608-BC02D358D2CA}"/>
              </a:ext>
            </a:extLst>
          </p:cNvPr>
          <p:cNvSpPr>
            <a:spLocks noChangeAspect="1"/>
          </p:cNvSpPr>
          <p:nvPr/>
        </p:nvSpPr>
        <p:spPr>
          <a:xfrm>
            <a:off x="546586" y="2785196"/>
            <a:ext cx="1619808" cy="1619808"/>
          </a:xfrm>
          <a:prstGeom prst="ellipse">
            <a:avLst/>
          </a:prstGeom>
          <a:solidFill>
            <a:srgbClr val="0000FF"/>
          </a:solidFill>
          <a:ln w="22225" cap="flat" cmpd="thickThin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Lucida Sans Unicode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E9EEEC-B601-4AB1-B6C8-2FB02CE5053E}"/>
              </a:ext>
            </a:extLst>
          </p:cNvPr>
          <p:cNvSpPr txBox="1"/>
          <p:nvPr/>
        </p:nvSpPr>
        <p:spPr>
          <a:xfrm>
            <a:off x="33349" y="3139554"/>
            <a:ext cx="2544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5 Beautiful Caps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#9Slide05 Beautiful Caps" panose="02040603050506020204" pitchFamily="18" charset="0"/>
                <a:ea typeface="+mn-ea"/>
                <a:cs typeface="+mn-cs"/>
              </a:rPr>
              <a:t> 4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#9Slide05 Beautiful Caps" panose="02040603050506020204" pitchFamily="18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856C5E-CFD0-490B-8704-34430A61F8ED}"/>
              </a:ext>
            </a:extLst>
          </p:cNvPr>
          <p:cNvSpPr txBox="1"/>
          <p:nvPr/>
        </p:nvSpPr>
        <p:spPr>
          <a:xfrm>
            <a:off x="2869253" y="1981200"/>
            <a:ext cx="9380321" cy="3787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346075">
              <a:lnSpc>
                <a:spcPct val="150000"/>
              </a:lnSpc>
            </a:pPr>
            <a:r>
              <a:rPr lang="en-US" altLang="en-US" sz="3600">
                <a:solidFill>
                  <a:srgbClr val="FF0000"/>
                </a:solidFill>
                <a:latin typeface="#9Slide07 IcielBaliho Script" pitchFamily="2" charset="-93"/>
              </a:rPr>
              <a:t>Thị tr</a:t>
            </a:r>
            <a:r>
              <a:rPr lang="vi-VN" altLang="en-US" sz="3600">
                <a:solidFill>
                  <a:srgbClr val="FF0000"/>
                </a:solidFill>
                <a:latin typeface="#9Slide07 IcielBaliho Script" pitchFamily="2" charset="-93"/>
              </a:rPr>
              <a:t>ư</a:t>
            </a:r>
            <a:r>
              <a:rPr lang="en-US" altLang="en-US" sz="3600">
                <a:solidFill>
                  <a:srgbClr val="FF0000"/>
                </a:solidFill>
                <a:latin typeface="#9Slide07 IcielBaliho Script" pitchFamily="2" charset="-93"/>
              </a:rPr>
              <a:t>ờng xuất khẩu</a:t>
            </a:r>
            <a:r>
              <a:rPr kumimoji="0" lang="en-US" altLang="en-US" sz="3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7 IcielBaliho Script" pitchFamily="2" charset="-93"/>
              </a:rPr>
              <a:t> lớn nhất của Eu hiện nay là: </a:t>
            </a:r>
            <a:endParaRPr kumimoji="0" lang="en-US" altLang="en-US" sz="36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7 IcielBaliho Script" pitchFamily="2" charset="-93"/>
            </a:endParaRPr>
          </a:p>
          <a:p>
            <a:pPr algn="l" defTabSz="346075">
              <a:lnSpc>
                <a:spcPct val="150000"/>
              </a:lnSpc>
            </a:pPr>
            <a:r>
              <a:rPr lang="en-US" sz="3200" i="0" dirty="0">
                <a:solidFill>
                  <a:srgbClr val="18133D"/>
                </a:solidFill>
                <a:effectLst/>
                <a:latin typeface="#9Slide07 IcielBaliho Script" pitchFamily="2" charset="-93"/>
              </a:rPr>
              <a:t>A</a:t>
            </a:r>
            <a:r>
              <a:rPr lang="en-US" sz="3200" i="0">
                <a:solidFill>
                  <a:srgbClr val="18133D"/>
                </a:solidFill>
                <a:effectLst/>
                <a:latin typeface="#9Slide07 IcielBaliho Script" pitchFamily="2" charset="-93"/>
              </a:rPr>
              <a:t>. Ch</a:t>
            </a:r>
            <a:r>
              <a:rPr lang="en-US" sz="3200">
                <a:solidFill>
                  <a:srgbClr val="18133D"/>
                </a:solidFill>
                <a:latin typeface="#9Slide07 IcielBaliho Script" pitchFamily="2" charset="-93"/>
              </a:rPr>
              <a:t>âu Á và châu Phi</a:t>
            </a:r>
            <a:r>
              <a:rPr lang="en-US" sz="3200" i="0">
                <a:solidFill>
                  <a:srgbClr val="18133D"/>
                </a:solidFill>
                <a:effectLst/>
                <a:latin typeface="#9Slide07 IcielBaliho Script" pitchFamily="2" charset="-93"/>
              </a:rPr>
              <a:t>.</a:t>
            </a:r>
            <a:endParaRPr lang="en-US" sz="3200" i="0" dirty="0">
              <a:solidFill>
                <a:srgbClr val="18133D"/>
              </a:solidFill>
              <a:effectLst/>
              <a:latin typeface="#9Slide07 IcielBaliho Script" pitchFamily="2" charset="-93"/>
            </a:endParaRPr>
          </a:p>
          <a:p>
            <a:pPr algn="l">
              <a:lnSpc>
                <a:spcPct val="150000"/>
              </a:lnSpc>
            </a:pPr>
            <a:r>
              <a:rPr lang="en-US" sz="3200" i="0" dirty="0">
                <a:solidFill>
                  <a:srgbClr val="18133D"/>
                </a:solidFill>
                <a:effectLst/>
                <a:latin typeface="#9Slide07 IcielBaliho Script" pitchFamily="2" charset="-93"/>
              </a:rPr>
              <a:t>B</a:t>
            </a:r>
            <a:r>
              <a:rPr lang="en-US" sz="3200" i="0">
                <a:solidFill>
                  <a:srgbClr val="18133D"/>
                </a:solidFill>
                <a:effectLst/>
                <a:latin typeface="#9Slide07 IcielBaliho Script" pitchFamily="2" charset="-93"/>
              </a:rPr>
              <a:t>. Châu Á và Nam Mỹ</a:t>
            </a:r>
            <a:endParaRPr lang="en-US" sz="3200" i="0" dirty="0">
              <a:solidFill>
                <a:srgbClr val="18133D"/>
              </a:solidFill>
              <a:effectLst/>
              <a:latin typeface="#9Slide07 IcielBaliho Script" pitchFamily="2" charset="-93"/>
            </a:endParaRPr>
          </a:p>
          <a:p>
            <a:pPr algn="l">
              <a:lnSpc>
                <a:spcPct val="150000"/>
              </a:lnSpc>
            </a:pPr>
            <a:r>
              <a:rPr lang="en-US" sz="3200" i="0" dirty="0">
                <a:solidFill>
                  <a:srgbClr val="18133D"/>
                </a:solidFill>
                <a:effectLst/>
                <a:latin typeface="#9Slide07 IcielBaliho Script" pitchFamily="2" charset="-93"/>
              </a:rPr>
              <a:t>C</a:t>
            </a:r>
            <a:r>
              <a:rPr lang="en-US" sz="3200" i="0">
                <a:solidFill>
                  <a:srgbClr val="18133D"/>
                </a:solidFill>
                <a:effectLst/>
                <a:latin typeface="#9Slide07 IcielBaliho Script" pitchFamily="2" charset="-93"/>
              </a:rPr>
              <a:t>. Châu Á </a:t>
            </a:r>
            <a:r>
              <a:rPr lang="en-US" sz="3200">
                <a:solidFill>
                  <a:srgbClr val="18133D"/>
                </a:solidFill>
                <a:latin typeface="#9Slide07 IcielBaliho Script" pitchFamily="2" charset="-93"/>
              </a:rPr>
              <a:t>và Bắc Mỹ</a:t>
            </a:r>
            <a:endParaRPr lang="en-US" sz="3200" i="0" dirty="0">
              <a:solidFill>
                <a:srgbClr val="18133D"/>
              </a:solidFill>
              <a:effectLst/>
              <a:latin typeface="#9Slide07 IcielBaliho Script" pitchFamily="2" charset="-93"/>
            </a:endParaRPr>
          </a:p>
          <a:p>
            <a:pPr algn="l">
              <a:lnSpc>
                <a:spcPct val="150000"/>
              </a:lnSpc>
            </a:pPr>
            <a:r>
              <a:rPr lang="en-US" sz="3200" i="0" dirty="0">
                <a:solidFill>
                  <a:srgbClr val="18133D"/>
                </a:solidFill>
                <a:effectLst/>
                <a:latin typeface="#9Slide07 IcielBaliho Script" pitchFamily="2" charset="-93"/>
              </a:rPr>
              <a:t>D</a:t>
            </a:r>
            <a:r>
              <a:rPr lang="en-US" sz="3200" i="0">
                <a:solidFill>
                  <a:srgbClr val="18133D"/>
                </a:solidFill>
                <a:effectLst/>
                <a:latin typeface="#9Slide07 IcielBaliho Script" pitchFamily="2" charset="-93"/>
              </a:rPr>
              <a:t>. Ch</a:t>
            </a:r>
            <a:r>
              <a:rPr lang="en-US" sz="3200">
                <a:solidFill>
                  <a:srgbClr val="18133D"/>
                </a:solidFill>
                <a:latin typeface="#9Slide07 IcielBaliho Script" pitchFamily="2" charset="-93"/>
              </a:rPr>
              <a:t>âu Á và châu Đại D</a:t>
            </a:r>
            <a:r>
              <a:rPr lang="vi-VN" sz="3200">
                <a:solidFill>
                  <a:srgbClr val="18133D"/>
                </a:solidFill>
                <a:latin typeface="#9Slide07 IcielBaliho Script" pitchFamily="2" charset="-93"/>
              </a:rPr>
              <a:t>ư</a:t>
            </a:r>
            <a:r>
              <a:rPr lang="en-US" sz="3200">
                <a:solidFill>
                  <a:srgbClr val="18133D"/>
                </a:solidFill>
                <a:latin typeface="#9Slide07 IcielBaliho Script" pitchFamily="2" charset="-93"/>
              </a:rPr>
              <a:t>ơng </a:t>
            </a:r>
            <a:endParaRPr lang="en-US" sz="3200" i="0" dirty="0">
              <a:solidFill>
                <a:srgbClr val="18133D"/>
              </a:solidFill>
              <a:effectLst/>
              <a:latin typeface="#9Slide07 IcielBaliho Script" pitchFamily="2" charset="-93"/>
            </a:endParaRPr>
          </a:p>
        </p:txBody>
      </p:sp>
      <p:pic>
        <p:nvPicPr>
          <p:cNvPr id="13" name="Picture 4" descr="tick-png-blue – CÔNG TY CỔ PHẦN ỨNG DỤNG VÀ PHÁT TRIỂN CÔNG NGHỆ ...">
            <a:extLst>
              <a:ext uri="{FF2B5EF4-FFF2-40B4-BE49-F238E27FC236}">
                <a16:creationId xmlns:a16="http://schemas.microsoft.com/office/drawing/2014/main" id="{BF03CA30-D0BD-4164-B3CC-A28E86BCA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2721">
            <a:off x="2512397" y="4396066"/>
            <a:ext cx="689511" cy="68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8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2AEF3A9-437C-4C80-8A1D-5E400A1FC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4765" y="2209800"/>
            <a:ext cx="4800600" cy="48006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2" y="533400"/>
            <a:ext cx="8118944" cy="489399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0426" y="3657602"/>
            <a:ext cx="1756661" cy="2780839"/>
          </a:xfrm>
          <a:prstGeom prst="rect">
            <a:avLst/>
          </a:prstGeom>
        </p:spPr>
      </p:pic>
      <p:sp>
        <p:nvSpPr>
          <p:cNvPr id="4" name="Text Box 26"/>
          <p:cNvSpPr txBox="1">
            <a:spLocks noChangeArrowheads="1"/>
          </p:cNvSpPr>
          <p:nvPr/>
        </p:nvSpPr>
        <p:spPr bwMode="auto">
          <a:xfrm>
            <a:off x="1353764" y="2471929"/>
            <a:ext cx="89621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kumimoji="0" lang="en-US" alt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2571336" y="3162394"/>
            <a:ext cx="55966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vi-V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Tìm</a:t>
            </a:r>
            <a:r>
              <a:rPr kumimoji="0" lang="en-US" altLang="vi-VN" sz="24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hiểu bài mới.</a:t>
            </a:r>
            <a:endParaRPr kumimoji="0" lang="en-US" altLang="vi-V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auto">
          <a:xfrm>
            <a:off x="2057400" y="1430601"/>
            <a:ext cx="3777444" cy="715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7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</a:p>
        </p:txBody>
      </p:sp>
    </p:spTree>
    <p:extLst>
      <p:ext uri="{BB962C8B-B14F-4D97-AF65-F5344CB8AC3E}">
        <p14:creationId xmlns:p14="http://schemas.microsoft.com/office/powerpoint/2010/main" val="417681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ADB0B9-EBF2-4263-A106-FCADC106BE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3600"/>
          <a:stretch/>
        </p:blipFill>
        <p:spPr>
          <a:xfrm>
            <a:off x="1093565" y="643466"/>
            <a:ext cx="4394519" cy="5571066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75CDF4A-8080-4CBE-8CE9-91A76A912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817" y="781642"/>
            <a:ext cx="5294715" cy="529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7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399CD2-10EF-4071-9744-CCEF4E461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56378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29D12F9-8294-49A5-974B-BD5BFA22F1C3}"/>
              </a:ext>
            </a:extLst>
          </p:cNvPr>
          <p:cNvSpPr/>
          <p:nvPr/>
        </p:nvSpPr>
        <p:spPr>
          <a:xfrm>
            <a:off x="228600" y="4724400"/>
            <a:ext cx="6934200" cy="17526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0000FF"/>
                </a:solidFill>
                <a:latin typeface="SVN-Cookies" panose="02040603050506020204" pitchFamily="18" charset="0"/>
              </a:rPr>
              <a:t>BÀI 4: LIÊN MINH CHÂU ÂU</a:t>
            </a:r>
          </a:p>
        </p:txBody>
      </p:sp>
    </p:spTree>
    <p:extLst>
      <p:ext uri="{BB962C8B-B14F-4D97-AF65-F5344CB8AC3E}">
        <p14:creationId xmlns:p14="http://schemas.microsoft.com/office/powerpoint/2010/main" val="238976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21A139-D294-4701-BEBF-5867C177923D}"/>
              </a:ext>
            </a:extLst>
          </p:cNvPr>
          <p:cNvSpPr/>
          <p:nvPr/>
        </p:nvSpPr>
        <p:spPr>
          <a:xfrm>
            <a:off x="190500" y="884365"/>
            <a:ext cx="11811000" cy="5824953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CBC6FB-86C4-439C-A8DE-11EE3A2707BA}"/>
              </a:ext>
            </a:extLst>
          </p:cNvPr>
          <p:cNvSpPr/>
          <p:nvPr/>
        </p:nvSpPr>
        <p:spPr>
          <a:xfrm>
            <a:off x="190500" y="154264"/>
            <a:ext cx="8839201" cy="577744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/>
            </a:solidFill>
            <a:prstDash val="sysDot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1. Khái</a:t>
            </a:r>
            <a:r>
              <a:rPr kumimoji="0" lang="en-US" sz="4000" b="1" i="0" u="none" strike="noStrike" kern="0" cap="none" spc="0" normalizeH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Patrick Hand" panose="00000500000000000000" pitchFamily="2" charset="0"/>
              </a:rPr>
              <a:t> quát về Liên minh châu Âu (EU)</a:t>
            </a:r>
            <a:endParaRPr kumimoji="0" lang="en-US" sz="40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Patrick Hand" panose="00000500000000000000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EF82671-DE37-463A-A2AF-F870AA83C3A5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2209800"/>
          <a:ext cx="11277600" cy="4365716"/>
        </p:xfrm>
        <a:graphic>
          <a:graphicData uri="http://schemas.openxmlformats.org/drawingml/2006/table">
            <a:tbl>
              <a:tblPr firstRow="1" firstCol="1" bandRow="1"/>
              <a:tblGrid>
                <a:gridCol w="5257800">
                  <a:extLst>
                    <a:ext uri="{9D8B030D-6E8A-4147-A177-3AD203B41FA5}">
                      <a16:colId xmlns:a16="http://schemas.microsoft.com/office/drawing/2014/main" val="125255560"/>
                    </a:ext>
                  </a:extLst>
                </a:gridCol>
                <a:gridCol w="6019800">
                  <a:extLst>
                    <a:ext uri="{9D8B030D-6E8A-4147-A177-3AD203B41FA5}">
                      <a16:colId xmlns:a16="http://schemas.microsoft.com/office/drawing/2014/main" val="3144908382"/>
                    </a:ext>
                  </a:extLst>
                </a:gridCol>
              </a:tblGrid>
              <a:tr h="333911">
                <a:tc gridSpan="2">
                  <a:txBody>
                    <a:bodyPr/>
                    <a:lstStyle/>
                    <a:p>
                      <a:pPr marL="360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Liên minh châu Âu EU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800416"/>
                  </a:ext>
                </a:extLst>
              </a:tr>
              <a:tr h="333911">
                <a:tc>
                  <a:txBody>
                    <a:bodyPr/>
                    <a:lstStyle/>
                    <a:p>
                      <a:pPr marL="360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 hỏi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Trả lời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0752045"/>
                  </a:ext>
                </a:extLst>
              </a:tr>
              <a:tr h="696958">
                <a:tc>
                  <a:txBody>
                    <a:bodyPr/>
                    <a:lstStyle/>
                    <a:p>
                      <a:pPr marL="36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 1: Tổ chức tiền thân của Liên minh châu Âu?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13666"/>
                  </a:ext>
                </a:extLst>
              </a:tr>
              <a:tr h="1000429">
                <a:tc>
                  <a:txBody>
                    <a:bodyPr/>
                    <a:lstStyle/>
                    <a:p>
                      <a:pPr marL="36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 2: Liên minh châu Âu được thành lập vào thời gian nào?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5231749"/>
                  </a:ext>
                </a:extLst>
              </a:tr>
              <a:tr h="606591">
                <a:tc>
                  <a:txBody>
                    <a:bodyPr/>
                    <a:lstStyle/>
                    <a:p>
                      <a:pPr marL="36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 3: Trụ sở chính của tổ chức ở đâu?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053167"/>
                  </a:ext>
                </a:extLst>
              </a:tr>
              <a:tr h="696958">
                <a:tc>
                  <a:txBody>
                    <a:bodyPr/>
                    <a:lstStyle/>
                    <a:p>
                      <a:pPr marL="36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 4: Mục đích thành lập của Liên Minh châu Âu?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618548"/>
                  </a:ext>
                </a:extLst>
              </a:tr>
              <a:tr h="696958">
                <a:tc>
                  <a:txBody>
                    <a:bodyPr/>
                    <a:lstStyle/>
                    <a:p>
                      <a:pPr marL="36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 5: Hiện nay có bao nhiêu nước thành viên?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241535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C810135-B2D1-4A29-B3C0-5DCD0B3925EC}"/>
              </a:ext>
            </a:extLst>
          </p:cNvPr>
          <p:cNvSpPr/>
          <p:nvPr/>
        </p:nvSpPr>
        <p:spPr>
          <a:xfrm>
            <a:off x="2311693" y="1056885"/>
            <a:ext cx="75686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>
                <a:latin typeface="SVN-Comic Sans MS" panose="02040603050506020204" pitchFamily="18" charset="0"/>
              </a:rPr>
              <a:t>Nhiệm vụ: Dựa vào thông tin SGK, Em hãy hoàn thiện thông tin phiếu học tập sau: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D87156-CF21-4797-9846-A163F6E6DE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5610"/>
          <a:stretch/>
        </p:blipFill>
        <p:spPr>
          <a:xfrm>
            <a:off x="457200" y="972760"/>
            <a:ext cx="1537286" cy="1041938"/>
          </a:xfrm>
          <a:prstGeom prst="rect">
            <a:avLst/>
          </a:prstGeom>
        </p:spPr>
      </p:pic>
      <p:pic>
        <p:nvPicPr>
          <p:cNvPr id="8" name="3 MINUTE TIMER &amp; MUSIC">
            <a:hlinkClick r:id="" action="ppaction://media"/>
            <a:extLst>
              <a:ext uri="{FF2B5EF4-FFF2-40B4-BE49-F238E27FC236}">
                <a16:creationId xmlns:a16="http://schemas.microsoft.com/office/drawing/2014/main" id="{BE8CE388-A724-4254-B987-864E112D87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80307" y="972760"/>
            <a:ext cx="1803986" cy="104193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F277160-9A1E-4D98-B5EC-684317FF4753}"/>
              </a:ext>
            </a:extLst>
          </p:cNvPr>
          <p:cNvSpPr/>
          <p:nvPr/>
        </p:nvSpPr>
        <p:spPr>
          <a:xfrm>
            <a:off x="5841273" y="3003321"/>
            <a:ext cx="396134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Cộng đồng kinh tế châu Âu (1957)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E40FA3-FBED-4F74-B894-09FE2B820314}"/>
              </a:ext>
            </a:extLst>
          </p:cNvPr>
          <p:cNvSpPr/>
          <p:nvPr/>
        </p:nvSpPr>
        <p:spPr>
          <a:xfrm>
            <a:off x="5841273" y="3796842"/>
            <a:ext cx="150874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01/11/1993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73D364-99A7-4B89-B2A7-CA956E9646F9}"/>
              </a:ext>
            </a:extLst>
          </p:cNvPr>
          <p:cNvSpPr/>
          <p:nvPr/>
        </p:nvSpPr>
        <p:spPr>
          <a:xfrm>
            <a:off x="5867777" y="4630349"/>
            <a:ext cx="161454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Bruc-xen (Bỉ)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50BF0E2-30F6-48B2-AAB2-0FF04BFD5430}"/>
              </a:ext>
            </a:extLst>
          </p:cNvPr>
          <p:cNvSpPr/>
          <p:nvPr/>
        </p:nvSpPr>
        <p:spPr>
          <a:xfrm>
            <a:off x="5895209" y="5165384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Có chính sách kinh tế chung, sử dụng đồng tiền chung, ...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6221C8-3E01-4CD6-B0E2-ED95A39F2C6A}"/>
              </a:ext>
            </a:extLst>
          </p:cNvPr>
          <p:cNvSpPr/>
          <p:nvPr/>
        </p:nvSpPr>
        <p:spPr>
          <a:xfrm>
            <a:off x="5921583" y="6034229"/>
            <a:ext cx="229902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20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27 nước thành viên</a:t>
            </a:r>
            <a:endParaRPr lang="en-US" sz="2200">
              <a:solidFill>
                <a:srgbClr val="FF0000"/>
              </a:solidFill>
              <a:latin typeface="#9Slide02 Noi dung rat dai" panose="02000000000000000000" pitchFamily="2" charset="0"/>
              <a:ea typeface="#9Slide02 Noi dung rat dai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752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801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BA6FD3-A588-4FDE-913B-3F414EF48D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42" r="4349" b="10470"/>
          <a:stretch/>
        </p:blipFill>
        <p:spPr>
          <a:xfrm>
            <a:off x="762000" y="691701"/>
            <a:ext cx="6099521" cy="310536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71CFE9A-25A1-408B-BCD7-6E6CD5B419AC}"/>
              </a:ext>
            </a:extLst>
          </p:cNvPr>
          <p:cNvSpPr txBox="1"/>
          <p:nvPr/>
        </p:nvSpPr>
        <p:spPr>
          <a:xfrm>
            <a:off x="2286000" y="4155828"/>
            <a:ext cx="4412112" cy="1202457"/>
          </a:xfrm>
          <a:prstGeom prst="roundRect">
            <a:avLst/>
          </a:prstGeom>
          <a:solidFill>
            <a:srgbClr val="0000FF"/>
          </a:solidFill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ts val="2900"/>
              </a:lnSpc>
            </a:pPr>
            <a:r>
              <a:rPr lang="en-US" sz="2000">
                <a:solidFill>
                  <a:schemeClr val="bg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Số l</a:t>
            </a:r>
            <a:r>
              <a:rPr lang="vi-VN" sz="2000">
                <a:solidFill>
                  <a:schemeClr val="bg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ư</a:t>
            </a:r>
            <a:r>
              <a:rPr lang="en-US" sz="2000">
                <a:solidFill>
                  <a:schemeClr val="bg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ợng thành viên: 27 (năm 2020)</a:t>
            </a:r>
          </a:p>
          <a:p>
            <a:pPr algn="l">
              <a:lnSpc>
                <a:spcPts val="2900"/>
              </a:lnSpc>
            </a:pPr>
            <a:r>
              <a:rPr lang="en-US" sz="2000">
                <a:solidFill>
                  <a:schemeClr val="bg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Dân số: 447,7 triệu ng</a:t>
            </a:r>
            <a:r>
              <a:rPr lang="vi-VN" sz="2000">
                <a:solidFill>
                  <a:schemeClr val="bg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ư</a:t>
            </a:r>
            <a:r>
              <a:rPr lang="en-US" sz="2000">
                <a:solidFill>
                  <a:schemeClr val="bg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ời</a:t>
            </a:r>
          </a:p>
          <a:p>
            <a:pPr algn="l">
              <a:lnSpc>
                <a:spcPts val="2900"/>
              </a:lnSpc>
            </a:pPr>
            <a:r>
              <a:rPr lang="en-US" sz="2000">
                <a:solidFill>
                  <a:schemeClr val="bg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Diện tích: 4,1 triệu km2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FB14BF-EABB-4B7F-BDFD-476F7DBD1B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4400" y="4003777"/>
            <a:ext cx="1561224" cy="1561224"/>
          </a:xfrm>
          <a:prstGeom prst="rect">
            <a:avLst/>
          </a:prstGeom>
        </p:spPr>
      </p:pic>
      <p:pic>
        <p:nvPicPr>
          <p:cNvPr id="1026" name="Picture 2" descr="Ilustração vetorial bandeira da união europeia símbolo de localização para  viajantes adesivo de desenho animado | Vetor Premium">
            <a:extLst>
              <a:ext uri="{FF2B5EF4-FFF2-40B4-BE49-F238E27FC236}">
                <a16:creationId xmlns:a16="http://schemas.microsoft.com/office/drawing/2014/main" id="{3F663B2D-F96C-4ECB-85C2-F12F072DA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4121" y1="25240" x2="24121" y2="25240"/>
                        <a14:foregroundMark x1="28594" y1="28275" x2="28594" y2="28275"/>
                        <a14:foregroundMark x1="32748" y1="28275" x2="32748" y2="28275"/>
                        <a14:foregroundMark x1="40096" y1="29233" x2="41693" y2="29712"/>
                        <a14:foregroundMark x1="47604" y1="56230" x2="47764" y2="59585"/>
                        <a14:foregroundMark x1="54153" y1="61661" x2="60224" y2="65655"/>
                        <a14:foregroundMark x1="60863" y1="65815" x2="60863" y2="65815"/>
                        <a14:foregroundMark x1="67891" y1="63898" x2="67891" y2="63898"/>
                        <a14:foregroundMark x1="68850" y1="63419" x2="68850" y2="63419"/>
                        <a14:foregroundMark x1="70447" y1="63099" x2="73163" y2="61821"/>
                        <a14:foregroundMark x1="74601" y1="61022" x2="77157" y2="57827"/>
                        <a14:foregroundMark x1="79574" y1="53792" x2="79870" y2="53313"/>
                        <a14:foregroundMark x1="77476" y1="57188" x2="78317" y2="55827"/>
                        <a14:foregroundMark x1="81789" y1="39776" x2="81789" y2="39776"/>
                        <a14:foregroundMark x1="82109" y1="38658" x2="75080" y2="35623"/>
                        <a14:foregroundMark x1="67412" y1="34185" x2="60703" y2="34185"/>
                        <a14:foregroundMark x1="60703" y1="34185" x2="48397" y2="27436"/>
                        <a14:foregroundMark x1="40268" y1="26085" x2="26837" y2="26198"/>
                        <a14:foregroundMark x1="26837" y1="26198" x2="18690" y2="30351"/>
                        <a14:foregroundMark x1="21212" y1="57776" x2="21246" y2="58147"/>
                        <a14:foregroundMark x1="18690" y1="30351" x2="19895" y2="43454"/>
                        <a14:foregroundMark x1="21246" y1="58147" x2="30351" y2="72204"/>
                        <a14:foregroundMark x1="30351" y1="72204" x2="35304" y2="65655"/>
                        <a14:foregroundMark x1="35304" y1="65655" x2="45208" y2="63259"/>
                        <a14:foregroundMark x1="45208" y1="63259" x2="52716" y2="65016"/>
                        <a14:foregroundMark x1="82907" y1="42492" x2="82907" y2="42492"/>
                        <a14:foregroundMark x1="83387" y1="41214" x2="81675" y2="44343"/>
                        <a14:foregroundMark x1="77996" y1="52711" x2="77955" y2="52875"/>
                        <a14:foregroundMark x1="24601" y1="46805" x2="24601" y2="46805"/>
                        <a14:foregroundMark x1="22843" y1="41693" x2="22843" y2="41693"/>
                        <a14:foregroundMark x1="22843" y1="41693" x2="22843" y2="41693"/>
                        <a14:foregroundMark x1="21086" y1="38019" x2="21406" y2="38498"/>
                        <a14:foregroundMark x1="21565" y1="38498" x2="21565" y2="42652"/>
                        <a14:foregroundMark x1="24423" y1="50680" x2="24920" y2="52077"/>
                        <a14:foregroundMark x1="21565" y1="42652" x2="21815" y2="43355"/>
                        <a14:foregroundMark x1="25879" y1="54473" x2="26358" y2="56869"/>
                        <a14:foregroundMark x1="28594" y1="60863" x2="28594" y2="62141"/>
                        <a14:foregroundMark x1="30351" y1="65655" x2="30831" y2="67252"/>
                        <a14:foregroundMark x1="32428" y1="73163" x2="33141" y2="76275"/>
                        <a14:foregroundMark x1="30671" y1="75879" x2="29553" y2="74281"/>
                        <a14:foregroundMark x1="28754" y1="72204" x2="30351" y2="76358"/>
                        <a14:foregroundMark x1="37215" y1="78664" x2="37380" y2="78594"/>
                        <a14:foregroundMark x1="37303" y1="76192" x2="37061" y2="73163"/>
                        <a14:foregroundMark x1="36901" y1="72524" x2="37220" y2="71246"/>
                        <a14:foregroundMark x1="36581" y1="69329" x2="36581" y2="69329"/>
                        <a14:foregroundMark x1="36581" y1="69010" x2="36741" y2="67572"/>
                        <a14:foregroundMark x1="36741" y1="65655" x2="38818" y2="64058"/>
                        <a14:foregroundMark x1="42492" y1="63259" x2="45687" y2="63259"/>
                        <a14:foregroundMark x1="46965" y1="63419" x2="54952" y2="63898"/>
                        <a14:foregroundMark x1="54952" y1="63898" x2="56070" y2="63419"/>
                        <a14:foregroundMark x1="57668" y1="63099" x2="57668" y2="63099"/>
                        <a14:foregroundMark x1="58147" y1="62939" x2="58147" y2="62939"/>
                        <a14:foregroundMark x1="60703" y1="64058" x2="64217" y2="63578"/>
                        <a14:foregroundMark x1="64537" y1="63578" x2="67412" y2="63419"/>
                        <a14:foregroundMark x1="37380" y1="63898" x2="38019" y2="63898"/>
                        <a14:foregroundMark x1="38019" y1="63898" x2="37061" y2="63898"/>
                        <a14:foregroundMark x1="33706" y1="62780" x2="35304" y2="62939"/>
                        <a14:foregroundMark x1="37220" y1="62939" x2="38818" y2="62460"/>
                        <a14:foregroundMark x1="73642" y1="36901" x2="73642" y2="36901"/>
                        <a14:foregroundMark x1="72135" y1="34615" x2="76358" y2="35783"/>
                        <a14:foregroundMark x1="71755" y1="35304" x2="81789" y2="35304"/>
                        <a14:foregroundMark x1="81789" y1="35304" x2="82588" y2="34984"/>
                        <a14:foregroundMark x1="82588" y1="34984" x2="82588" y2="34984"/>
                        <a14:foregroundMark x1="80831" y1="34984" x2="83387" y2="34185"/>
                        <a14:foregroundMark x1="81789" y1="33706" x2="82588" y2="33387"/>
                        <a14:foregroundMark x1="82588" y1="33227" x2="84185" y2="34185"/>
                        <a14:foregroundMark x1="82428" y1="39137" x2="83866" y2="38978"/>
                        <a14:foregroundMark x1="83866" y1="37859" x2="83866" y2="37859"/>
                        <a14:foregroundMark x1="83866" y1="36581" x2="83866" y2="36581"/>
                        <a14:foregroundMark x1="22843" y1="24601" x2="22843" y2="24601"/>
                        <a14:foregroundMark x1="21406" y1="24441" x2="19808" y2="25719"/>
                        <a14:foregroundMark x1="18211" y1="27157" x2="18690" y2="27796"/>
                        <a14:foregroundMark x1="19329" y1="29233" x2="19329" y2="29233"/>
                        <a14:foregroundMark x1="19329" y1="26038" x2="22684" y2="24760"/>
                        <a14:foregroundMark x1="22843" y1="26518" x2="22843" y2="26518"/>
                        <a14:foregroundMark x1="20927" y1="24760" x2="20927" y2="24601"/>
                        <a14:foregroundMark x1="24601" y1="24121" x2="24601" y2="24121"/>
                        <a14:foregroundMark x1="24601" y1="24121" x2="24601" y2="24121"/>
                        <a14:foregroundMark x1="24121" y1="43610" x2="24121" y2="43610"/>
                        <a14:foregroundMark x1="23163" y1="46645" x2="23642" y2="47284"/>
                        <a14:foregroundMark x1="23962" y1="50639" x2="26358" y2="54153"/>
                        <a14:foregroundMark x1="27796" y1="57508" x2="27796" y2="58307"/>
                        <a14:foregroundMark x1="27796" y1="58466" x2="28275" y2="60224"/>
                        <a14:foregroundMark x1="27955" y1="60383" x2="27476" y2="60543"/>
                        <a14:foregroundMark x1="27476" y1="60703" x2="27476" y2="61661"/>
                        <a14:foregroundMark x1="35942" y1="77476" x2="35942" y2="77476"/>
                        <a14:foregroundMark x1="32268" y1="77636" x2="32268" y2="77636"/>
                        <a14:foregroundMark x1="32748" y1="78435" x2="35304" y2="78594"/>
                        <a14:foregroundMark x1="46486" y1="30192" x2="46486" y2="30192"/>
                        <a14:foregroundMark x1="44569" y1="27636" x2="44569" y2="27636"/>
                        <a14:foregroundMark x1="38019" y1="26677" x2="50799" y2="30831"/>
                        <a14:foregroundMark x1="70607" y1="36102" x2="70607" y2="36102"/>
                        <a14:foregroundMark x1="68371" y1="35304" x2="69169" y2="35783"/>
                        <a14:foregroundMark x1="81789" y1="46006" x2="81789" y2="46006"/>
                        <a14:foregroundMark x1="81789" y1="46645" x2="80351" y2="51438"/>
                        <a14:foregroundMark x1="80192" y1="51597" x2="80192" y2="51597"/>
                        <a14:foregroundMark x1="67572" y1="33866" x2="67572" y2="33866"/>
                        <a14:foregroundMark x1="46006" y1="27636" x2="46006" y2="27636"/>
                        <a14:backgroundMark x1="19976" y1="43610" x2="20447" y2="52716"/>
                        <a14:backgroundMark x1="19968" y1="43450" x2="19976" y2="43610"/>
                        <a14:backgroundMark x1="20447" y1="52716" x2="22045" y2="57508"/>
                        <a14:backgroundMark x1="71779" y1="33094" x2="73163" y2="32748"/>
                        <a14:backgroundMark x1="68689" y1="33866" x2="70111" y2="33511"/>
                        <a14:backgroundMark x1="67412" y1="34185" x2="68689" y2="33866"/>
                        <a14:backgroundMark x1="81613" y1="51805" x2="80990" y2="53674"/>
                        <a14:backgroundMark x1="83547" y1="46006" x2="83197" y2="47056"/>
                        <a14:backgroundMark x1="83866" y1="45048" x2="83547" y2="46006"/>
                        <a14:backgroundMark x1="80990" y1="53674" x2="81150" y2="55591"/>
                        <a14:backgroundMark x1="34185" y1="81470" x2="37380" y2="78275"/>
                        <a14:backgroundMark x1="36901" y1="79712" x2="34563" y2="797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822" y="974226"/>
            <a:ext cx="4212917" cy="421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11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21A139-D294-4701-BEBF-5867C177923D}"/>
              </a:ext>
            </a:extLst>
          </p:cNvPr>
          <p:cNvSpPr/>
          <p:nvPr/>
        </p:nvSpPr>
        <p:spPr>
          <a:xfrm>
            <a:off x="190500" y="152400"/>
            <a:ext cx="11811000" cy="6553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C919360-9E4C-4D6A-9FA4-D109BA99B890}"/>
              </a:ext>
            </a:extLst>
          </p:cNvPr>
          <p:cNvSpPr/>
          <p:nvPr/>
        </p:nvSpPr>
        <p:spPr>
          <a:xfrm>
            <a:off x="7924800" y="457200"/>
            <a:ext cx="3581400" cy="2814988"/>
          </a:xfrm>
          <a:prstGeom prst="roundRect">
            <a:avLst/>
          </a:prstGeom>
          <a:solidFill>
            <a:srgbClr val="0000FF"/>
          </a:solidFill>
          <a:ln w="3175" cap="flat" cmpd="sng" algn="ctr">
            <a:noFill/>
            <a:prstDash val="sysDash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661796"/>
                      <a:gd name="connsiteY0" fmla="*/ 152939 h 917613"/>
                      <a:gd name="connsiteX1" fmla="*/ 152939 w 2661796"/>
                      <a:gd name="connsiteY1" fmla="*/ 0 h 917613"/>
                      <a:gd name="connsiteX2" fmla="*/ 694800 w 2661796"/>
                      <a:gd name="connsiteY2" fmla="*/ 0 h 917613"/>
                      <a:gd name="connsiteX3" fmla="*/ 1283780 w 2661796"/>
                      <a:gd name="connsiteY3" fmla="*/ 0 h 917613"/>
                      <a:gd name="connsiteX4" fmla="*/ 1825641 w 2661796"/>
                      <a:gd name="connsiteY4" fmla="*/ 0 h 917613"/>
                      <a:gd name="connsiteX5" fmla="*/ 2508857 w 2661796"/>
                      <a:gd name="connsiteY5" fmla="*/ 0 h 917613"/>
                      <a:gd name="connsiteX6" fmla="*/ 2661796 w 2661796"/>
                      <a:gd name="connsiteY6" fmla="*/ 152939 h 917613"/>
                      <a:gd name="connsiteX7" fmla="*/ 2661796 w 2661796"/>
                      <a:gd name="connsiteY7" fmla="*/ 458807 h 917613"/>
                      <a:gd name="connsiteX8" fmla="*/ 2661796 w 2661796"/>
                      <a:gd name="connsiteY8" fmla="*/ 764674 h 917613"/>
                      <a:gd name="connsiteX9" fmla="*/ 2508857 w 2661796"/>
                      <a:gd name="connsiteY9" fmla="*/ 917613 h 917613"/>
                      <a:gd name="connsiteX10" fmla="*/ 1943437 w 2661796"/>
                      <a:gd name="connsiteY10" fmla="*/ 917613 h 917613"/>
                      <a:gd name="connsiteX11" fmla="*/ 1425135 w 2661796"/>
                      <a:gd name="connsiteY11" fmla="*/ 917613 h 917613"/>
                      <a:gd name="connsiteX12" fmla="*/ 812596 w 2661796"/>
                      <a:gd name="connsiteY12" fmla="*/ 917613 h 917613"/>
                      <a:gd name="connsiteX13" fmla="*/ 152939 w 2661796"/>
                      <a:gd name="connsiteY13" fmla="*/ 917613 h 917613"/>
                      <a:gd name="connsiteX14" fmla="*/ 0 w 2661796"/>
                      <a:gd name="connsiteY14" fmla="*/ 764674 h 917613"/>
                      <a:gd name="connsiteX15" fmla="*/ 0 w 2661796"/>
                      <a:gd name="connsiteY15" fmla="*/ 446572 h 917613"/>
                      <a:gd name="connsiteX16" fmla="*/ 0 w 2661796"/>
                      <a:gd name="connsiteY16" fmla="*/ 152939 h 917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61796" h="917613" fill="none" extrusionOk="0">
                        <a:moveTo>
                          <a:pt x="0" y="152939"/>
                        </a:moveTo>
                        <a:cubicBezTo>
                          <a:pt x="-1081" y="70405"/>
                          <a:pt x="87221" y="13931"/>
                          <a:pt x="152939" y="0"/>
                        </a:cubicBezTo>
                        <a:cubicBezTo>
                          <a:pt x="398603" y="-38239"/>
                          <a:pt x="461848" y="32783"/>
                          <a:pt x="694800" y="0"/>
                        </a:cubicBezTo>
                        <a:cubicBezTo>
                          <a:pt x="927752" y="-32783"/>
                          <a:pt x="1033727" y="54143"/>
                          <a:pt x="1283780" y="0"/>
                        </a:cubicBezTo>
                        <a:cubicBezTo>
                          <a:pt x="1533833" y="-54143"/>
                          <a:pt x="1593305" y="5845"/>
                          <a:pt x="1825641" y="0"/>
                        </a:cubicBezTo>
                        <a:cubicBezTo>
                          <a:pt x="2057977" y="-5845"/>
                          <a:pt x="2312640" y="14610"/>
                          <a:pt x="2508857" y="0"/>
                        </a:cubicBezTo>
                        <a:cubicBezTo>
                          <a:pt x="2580287" y="-738"/>
                          <a:pt x="2667267" y="73183"/>
                          <a:pt x="2661796" y="152939"/>
                        </a:cubicBezTo>
                        <a:cubicBezTo>
                          <a:pt x="2681022" y="279836"/>
                          <a:pt x="2634696" y="326526"/>
                          <a:pt x="2661796" y="458807"/>
                        </a:cubicBezTo>
                        <a:cubicBezTo>
                          <a:pt x="2688896" y="591088"/>
                          <a:pt x="2641859" y="634669"/>
                          <a:pt x="2661796" y="764674"/>
                        </a:cubicBezTo>
                        <a:cubicBezTo>
                          <a:pt x="2661200" y="836772"/>
                          <a:pt x="2612434" y="929653"/>
                          <a:pt x="2508857" y="917613"/>
                        </a:cubicBezTo>
                        <a:cubicBezTo>
                          <a:pt x="2242118" y="968541"/>
                          <a:pt x="2181100" y="862707"/>
                          <a:pt x="1943437" y="917613"/>
                        </a:cubicBezTo>
                        <a:cubicBezTo>
                          <a:pt x="1705774" y="972519"/>
                          <a:pt x="1565789" y="904415"/>
                          <a:pt x="1425135" y="917613"/>
                        </a:cubicBezTo>
                        <a:cubicBezTo>
                          <a:pt x="1284481" y="930811"/>
                          <a:pt x="942571" y="911370"/>
                          <a:pt x="812596" y="917613"/>
                        </a:cubicBezTo>
                        <a:cubicBezTo>
                          <a:pt x="682621" y="923856"/>
                          <a:pt x="369653" y="912507"/>
                          <a:pt x="152939" y="917613"/>
                        </a:cubicBezTo>
                        <a:cubicBezTo>
                          <a:pt x="60825" y="921902"/>
                          <a:pt x="1376" y="852869"/>
                          <a:pt x="0" y="764674"/>
                        </a:cubicBezTo>
                        <a:cubicBezTo>
                          <a:pt x="-6126" y="648058"/>
                          <a:pt x="2604" y="572022"/>
                          <a:pt x="0" y="446572"/>
                        </a:cubicBezTo>
                        <a:cubicBezTo>
                          <a:pt x="-2604" y="321122"/>
                          <a:pt x="16209" y="280899"/>
                          <a:pt x="0" y="152939"/>
                        </a:cubicBezTo>
                        <a:close/>
                      </a:path>
                      <a:path w="2661796" h="917613" stroke="0" extrusionOk="0">
                        <a:moveTo>
                          <a:pt x="0" y="152939"/>
                        </a:moveTo>
                        <a:cubicBezTo>
                          <a:pt x="-8854" y="63011"/>
                          <a:pt x="48196" y="7610"/>
                          <a:pt x="152939" y="0"/>
                        </a:cubicBezTo>
                        <a:cubicBezTo>
                          <a:pt x="416898" y="-32481"/>
                          <a:pt x="570706" y="29376"/>
                          <a:pt x="789037" y="0"/>
                        </a:cubicBezTo>
                        <a:cubicBezTo>
                          <a:pt x="1007368" y="-29376"/>
                          <a:pt x="1117390" y="64254"/>
                          <a:pt x="1354457" y="0"/>
                        </a:cubicBezTo>
                        <a:cubicBezTo>
                          <a:pt x="1591524" y="-64254"/>
                          <a:pt x="1748846" y="5960"/>
                          <a:pt x="1896318" y="0"/>
                        </a:cubicBezTo>
                        <a:cubicBezTo>
                          <a:pt x="2043790" y="-5960"/>
                          <a:pt x="2377684" y="4146"/>
                          <a:pt x="2508857" y="0"/>
                        </a:cubicBezTo>
                        <a:cubicBezTo>
                          <a:pt x="2600389" y="-14541"/>
                          <a:pt x="2657299" y="67784"/>
                          <a:pt x="2661796" y="152939"/>
                        </a:cubicBezTo>
                        <a:cubicBezTo>
                          <a:pt x="2691575" y="237326"/>
                          <a:pt x="2650134" y="328976"/>
                          <a:pt x="2661796" y="458807"/>
                        </a:cubicBezTo>
                        <a:cubicBezTo>
                          <a:pt x="2673458" y="588638"/>
                          <a:pt x="2661536" y="649364"/>
                          <a:pt x="2661796" y="764674"/>
                        </a:cubicBezTo>
                        <a:cubicBezTo>
                          <a:pt x="2680473" y="853631"/>
                          <a:pt x="2577797" y="915102"/>
                          <a:pt x="2508857" y="917613"/>
                        </a:cubicBezTo>
                        <a:cubicBezTo>
                          <a:pt x="2379364" y="930554"/>
                          <a:pt x="2189507" y="872109"/>
                          <a:pt x="1919878" y="917613"/>
                        </a:cubicBezTo>
                        <a:cubicBezTo>
                          <a:pt x="1650249" y="963117"/>
                          <a:pt x="1554653" y="872396"/>
                          <a:pt x="1354457" y="917613"/>
                        </a:cubicBezTo>
                        <a:cubicBezTo>
                          <a:pt x="1154261" y="962830"/>
                          <a:pt x="891919" y="877402"/>
                          <a:pt x="718359" y="917613"/>
                        </a:cubicBezTo>
                        <a:cubicBezTo>
                          <a:pt x="544799" y="957824"/>
                          <a:pt x="398398" y="915160"/>
                          <a:pt x="152939" y="917613"/>
                        </a:cubicBezTo>
                        <a:cubicBezTo>
                          <a:pt x="63271" y="918467"/>
                          <a:pt x="-9992" y="842246"/>
                          <a:pt x="0" y="764674"/>
                        </a:cubicBezTo>
                        <a:cubicBezTo>
                          <a:pt x="-15499" y="665822"/>
                          <a:pt x="14294" y="566461"/>
                          <a:pt x="0" y="452689"/>
                        </a:cubicBezTo>
                        <a:cubicBezTo>
                          <a:pt x="-14294" y="338917"/>
                          <a:pt x="26070" y="218306"/>
                          <a:pt x="0" y="15293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kumimoji="0" lang="en-US" sz="32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IcielBaliho Script" pitchFamily="2" charset="0"/>
                <a:cs typeface="Arial" panose="020B0604020202020204" pitchFamily="34" charset="0"/>
              </a:rPr>
              <a:t>Nhận xét về quá trình hình thành và phát triển của Liên minh châu Âu (EU)?</a:t>
            </a:r>
            <a:endParaRPr kumimoji="0" lang="en-US" sz="32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7 IcielBaliho Script" pitchFamily="2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6BAABE5-AB3D-490D-A5BE-D7AE3A610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0137" y="3648538"/>
            <a:ext cx="2066925" cy="2066925"/>
          </a:xfrm>
          <a:prstGeom prst="ellipse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3D5957-186C-40A8-A9EC-7C2A33453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99" y="152400"/>
            <a:ext cx="562229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90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BF39F4-40FF-4572-B065-2FD3A7A29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531"/>
            <a:ext cx="7239000" cy="6899672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72718A2-7E7E-437F-BB16-EFCA6007AF63}"/>
              </a:ext>
            </a:extLst>
          </p:cNvPr>
          <p:cNvSpPr/>
          <p:nvPr/>
        </p:nvSpPr>
        <p:spPr>
          <a:xfrm>
            <a:off x="7772400" y="184773"/>
            <a:ext cx="3962400" cy="571500"/>
          </a:xfrm>
          <a:prstGeom prst="round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#9Slide07 IcielBaliho Script" pitchFamily="2" charset="0"/>
              </a:rPr>
              <a:t>1957: 6 n</a:t>
            </a:r>
            <a:r>
              <a:rPr lang="vi-VN" sz="2800">
                <a:solidFill>
                  <a:schemeClr val="bg1"/>
                </a:solidFill>
                <a:latin typeface="#9Slide07 IcielBaliho Script" pitchFamily="2" charset="0"/>
              </a:rPr>
              <a:t>ư</a:t>
            </a:r>
            <a:r>
              <a:rPr lang="en-US" sz="2800">
                <a:solidFill>
                  <a:schemeClr val="bg1"/>
                </a:solidFill>
                <a:latin typeface="#9Slide07 IcielBaliho Script" pitchFamily="2" charset="0"/>
              </a:rPr>
              <a:t>ớc thành viên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061F876-07DE-45BC-85F4-7EAC4B3E7D61}"/>
              </a:ext>
            </a:extLst>
          </p:cNvPr>
          <p:cNvSpPr/>
          <p:nvPr/>
        </p:nvSpPr>
        <p:spPr>
          <a:xfrm>
            <a:off x="7806559" y="1021256"/>
            <a:ext cx="3962400" cy="5715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#9Slide07 IcielBaliho Script" pitchFamily="2" charset="0"/>
              </a:rPr>
              <a:t>1973: +3 n</a:t>
            </a:r>
            <a:r>
              <a:rPr lang="vi-VN" sz="2800">
                <a:solidFill>
                  <a:schemeClr val="bg1"/>
                </a:solidFill>
                <a:latin typeface="#9Slide07 IcielBaliho Script" pitchFamily="2" charset="0"/>
              </a:rPr>
              <a:t>ư</a:t>
            </a:r>
            <a:r>
              <a:rPr lang="en-US" sz="2800">
                <a:solidFill>
                  <a:schemeClr val="bg1"/>
                </a:solidFill>
                <a:latin typeface="#9Slide07 IcielBaliho Script" pitchFamily="2" charset="0"/>
              </a:rPr>
              <a:t>ớc thành viên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3D0BBBD-55E8-4552-88EF-37B70705468A}"/>
              </a:ext>
            </a:extLst>
          </p:cNvPr>
          <p:cNvSpPr/>
          <p:nvPr/>
        </p:nvSpPr>
        <p:spPr>
          <a:xfrm>
            <a:off x="7806559" y="1859456"/>
            <a:ext cx="3962400" cy="571500"/>
          </a:xfrm>
          <a:prstGeom prst="roundRect">
            <a:avLst/>
          </a:prstGeom>
          <a:solidFill>
            <a:srgbClr val="109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#9Slide07 IcielBaliho Script" pitchFamily="2" charset="0"/>
              </a:rPr>
              <a:t>1981: +1 n</a:t>
            </a:r>
            <a:r>
              <a:rPr lang="vi-VN" sz="2800">
                <a:solidFill>
                  <a:schemeClr val="bg1"/>
                </a:solidFill>
                <a:latin typeface="#9Slide07 IcielBaliho Script" pitchFamily="2" charset="0"/>
              </a:rPr>
              <a:t>ư</a:t>
            </a:r>
            <a:r>
              <a:rPr lang="en-US" sz="2800">
                <a:solidFill>
                  <a:schemeClr val="bg1"/>
                </a:solidFill>
                <a:latin typeface="#9Slide07 IcielBaliho Script" pitchFamily="2" charset="0"/>
              </a:rPr>
              <a:t>ớc thành viên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1D588B3-52FC-41D6-A933-8B5D63068CA4}"/>
              </a:ext>
            </a:extLst>
          </p:cNvPr>
          <p:cNvSpPr/>
          <p:nvPr/>
        </p:nvSpPr>
        <p:spPr>
          <a:xfrm>
            <a:off x="7806559" y="2735756"/>
            <a:ext cx="3962400" cy="5715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#9Slide07 IcielBaliho Script" pitchFamily="2" charset="0"/>
              </a:rPr>
              <a:t>1986: +2 n</a:t>
            </a:r>
            <a:r>
              <a:rPr lang="vi-VN" sz="2800">
                <a:solidFill>
                  <a:schemeClr val="bg1"/>
                </a:solidFill>
                <a:latin typeface="#9Slide07 IcielBaliho Script" pitchFamily="2" charset="0"/>
              </a:rPr>
              <a:t>ư</a:t>
            </a:r>
            <a:r>
              <a:rPr lang="en-US" sz="2800">
                <a:solidFill>
                  <a:schemeClr val="bg1"/>
                </a:solidFill>
                <a:latin typeface="#9Slide07 IcielBaliho Script" pitchFamily="2" charset="0"/>
              </a:rPr>
              <a:t>ớc thành viên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60F0AF9-9AAE-4A1D-BFCB-1E652070490D}"/>
              </a:ext>
            </a:extLst>
          </p:cNvPr>
          <p:cNvSpPr/>
          <p:nvPr/>
        </p:nvSpPr>
        <p:spPr>
          <a:xfrm>
            <a:off x="7806559" y="3581400"/>
            <a:ext cx="3962400" cy="571500"/>
          </a:xfrm>
          <a:prstGeom prst="round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#9Slide07 IcielBaliho Script" pitchFamily="2" charset="0"/>
              </a:rPr>
              <a:t>1995: +3 n</a:t>
            </a:r>
            <a:r>
              <a:rPr lang="vi-VN" sz="2800">
                <a:solidFill>
                  <a:schemeClr val="bg1"/>
                </a:solidFill>
                <a:latin typeface="#9Slide07 IcielBaliho Script" pitchFamily="2" charset="0"/>
              </a:rPr>
              <a:t>ư</a:t>
            </a:r>
            <a:r>
              <a:rPr lang="en-US" sz="2800">
                <a:solidFill>
                  <a:schemeClr val="bg1"/>
                </a:solidFill>
                <a:latin typeface="#9Slide07 IcielBaliho Script" pitchFamily="2" charset="0"/>
              </a:rPr>
              <a:t>ớc thành viên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1951882-ACAB-4F62-AF5A-295A6FB4345E}"/>
              </a:ext>
            </a:extLst>
          </p:cNvPr>
          <p:cNvSpPr/>
          <p:nvPr/>
        </p:nvSpPr>
        <p:spPr>
          <a:xfrm>
            <a:off x="7806559" y="4458998"/>
            <a:ext cx="3962400" cy="5715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#9Slide07 IcielBaliho Script" pitchFamily="2" charset="0"/>
              </a:rPr>
              <a:t>2004: +10 n</a:t>
            </a:r>
            <a:r>
              <a:rPr lang="vi-VN" sz="2800">
                <a:solidFill>
                  <a:schemeClr val="bg1"/>
                </a:solidFill>
                <a:latin typeface="#9Slide07 IcielBaliho Script" pitchFamily="2" charset="0"/>
              </a:rPr>
              <a:t>ư</a:t>
            </a:r>
            <a:r>
              <a:rPr lang="en-US" sz="2800">
                <a:solidFill>
                  <a:schemeClr val="bg1"/>
                </a:solidFill>
                <a:latin typeface="#9Slide07 IcielBaliho Script" pitchFamily="2" charset="0"/>
              </a:rPr>
              <a:t>ớc thành viên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066FFF6-DB4A-41D2-8AFF-D574D660BB53}"/>
              </a:ext>
            </a:extLst>
          </p:cNvPr>
          <p:cNvSpPr/>
          <p:nvPr/>
        </p:nvSpPr>
        <p:spPr>
          <a:xfrm>
            <a:off x="7806559" y="5304642"/>
            <a:ext cx="3962400" cy="571500"/>
          </a:xfrm>
          <a:prstGeom prst="roundRect">
            <a:avLst/>
          </a:prstGeom>
          <a:solidFill>
            <a:srgbClr val="109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#9Slide07 IcielBaliho Script" pitchFamily="2" charset="0"/>
              </a:rPr>
              <a:t>2007: +2 n</a:t>
            </a:r>
            <a:r>
              <a:rPr lang="vi-VN" sz="2800">
                <a:solidFill>
                  <a:schemeClr val="bg1"/>
                </a:solidFill>
                <a:latin typeface="#9Slide07 IcielBaliho Script" pitchFamily="2" charset="0"/>
              </a:rPr>
              <a:t>ư</a:t>
            </a:r>
            <a:r>
              <a:rPr lang="en-US" sz="2800">
                <a:solidFill>
                  <a:schemeClr val="bg1"/>
                </a:solidFill>
                <a:latin typeface="#9Slide07 IcielBaliho Script" pitchFamily="2" charset="0"/>
              </a:rPr>
              <a:t>ớc thành viên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911F9CE-891A-43E2-A48D-BF388612A52C}"/>
              </a:ext>
            </a:extLst>
          </p:cNvPr>
          <p:cNvSpPr/>
          <p:nvPr/>
        </p:nvSpPr>
        <p:spPr>
          <a:xfrm>
            <a:off x="7806559" y="6101727"/>
            <a:ext cx="3962400" cy="5715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bg1"/>
                </a:solidFill>
                <a:latin typeface="#9Slide07 IcielBaliho Script" pitchFamily="2" charset="0"/>
              </a:rPr>
              <a:t>2013: +1 n</a:t>
            </a:r>
            <a:r>
              <a:rPr lang="vi-VN" sz="2800">
                <a:solidFill>
                  <a:schemeClr val="bg1"/>
                </a:solidFill>
                <a:latin typeface="#9Slide07 IcielBaliho Script" pitchFamily="2" charset="0"/>
              </a:rPr>
              <a:t>ư</a:t>
            </a:r>
            <a:r>
              <a:rPr lang="en-US" sz="2800">
                <a:solidFill>
                  <a:schemeClr val="bg1"/>
                </a:solidFill>
                <a:latin typeface="#9Slide07 IcielBaliho Script" pitchFamily="2" charset="0"/>
              </a:rPr>
              <a:t>ớc thành viên</a:t>
            </a:r>
          </a:p>
        </p:txBody>
      </p:sp>
    </p:spTree>
    <p:extLst>
      <p:ext uri="{BB962C8B-B14F-4D97-AF65-F5344CB8AC3E}">
        <p14:creationId xmlns:p14="http://schemas.microsoft.com/office/powerpoint/2010/main" val="196562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21A139-D294-4701-BEBF-5867C177923D}"/>
              </a:ext>
            </a:extLst>
          </p:cNvPr>
          <p:cNvSpPr/>
          <p:nvPr/>
        </p:nvSpPr>
        <p:spPr>
          <a:xfrm>
            <a:off x="190500" y="152400"/>
            <a:ext cx="11811000" cy="65532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EC268D-D7D3-44A9-8A83-0ADFCAE49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81000"/>
            <a:ext cx="6671598" cy="37322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453ACA-4AEE-4AA7-AD5F-56CDC108AC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885"/>
          <a:stretch/>
        </p:blipFill>
        <p:spPr>
          <a:xfrm>
            <a:off x="7126749" y="381000"/>
            <a:ext cx="4724400" cy="373224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E7AEF88-2796-4BAC-8EB3-6FBC456458A8}"/>
              </a:ext>
            </a:extLst>
          </p:cNvPr>
          <p:cNvSpPr/>
          <p:nvPr/>
        </p:nvSpPr>
        <p:spPr>
          <a:xfrm>
            <a:off x="457200" y="4341846"/>
            <a:ext cx="640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Em hãy cho biết có bao nhiêu </a:t>
            </a:r>
            <a:r>
              <a:rPr lang="en-US" sz="240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Quốc kì </a:t>
            </a:r>
            <a:r>
              <a:rPr lang="en-US" sz="240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thể hiện </a:t>
            </a:r>
            <a:r>
              <a:rPr lang="en-US" sz="2400">
                <a:solidFill>
                  <a:srgbClr val="0000FF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số quốc gia </a:t>
            </a:r>
            <a:r>
              <a:rPr lang="en-US" sz="240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đã tham gia Liên minh châu Âu?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54FAEC0-4E5C-4329-B7A4-5A2AD9B66BAC}"/>
              </a:ext>
            </a:extLst>
          </p:cNvPr>
          <p:cNvSpPr/>
          <p:nvPr/>
        </p:nvSpPr>
        <p:spPr>
          <a:xfrm>
            <a:off x="1676400" y="5558254"/>
            <a:ext cx="2590800" cy="761934"/>
          </a:xfrm>
          <a:prstGeom prst="roundRect">
            <a:avLst/>
          </a:prstGeom>
          <a:solidFill>
            <a:srgbClr val="0000FF"/>
          </a:solidFill>
          <a:ln w="3175" cap="flat" cmpd="sng" algn="ctr">
            <a:noFill/>
            <a:prstDash val="sysDash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661796"/>
                      <a:gd name="connsiteY0" fmla="*/ 152939 h 917613"/>
                      <a:gd name="connsiteX1" fmla="*/ 152939 w 2661796"/>
                      <a:gd name="connsiteY1" fmla="*/ 0 h 917613"/>
                      <a:gd name="connsiteX2" fmla="*/ 694800 w 2661796"/>
                      <a:gd name="connsiteY2" fmla="*/ 0 h 917613"/>
                      <a:gd name="connsiteX3" fmla="*/ 1283780 w 2661796"/>
                      <a:gd name="connsiteY3" fmla="*/ 0 h 917613"/>
                      <a:gd name="connsiteX4" fmla="*/ 1825641 w 2661796"/>
                      <a:gd name="connsiteY4" fmla="*/ 0 h 917613"/>
                      <a:gd name="connsiteX5" fmla="*/ 2508857 w 2661796"/>
                      <a:gd name="connsiteY5" fmla="*/ 0 h 917613"/>
                      <a:gd name="connsiteX6" fmla="*/ 2661796 w 2661796"/>
                      <a:gd name="connsiteY6" fmla="*/ 152939 h 917613"/>
                      <a:gd name="connsiteX7" fmla="*/ 2661796 w 2661796"/>
                      <a:gd name="connsiteY7" fmla="*/ 458807 h 917613"/>
                      <a:gd name="connsiteX8" fmla="*/ 2661796 w 2661796"/>
                      <a:gd name="connsiteY8" fmla="*/ 764674 h 917613"/>
                      <a:gd name="connsiteX9" fmla="*/ 2508857 w 2661796"/>
                      <a:gd name="connsiteY9" fmla="*/ 917613 h 917613"/>
                      <a:gd name="connsiteX10" fmla="*/ 1943437 w 2661796"/>
                      <a:gd name="connsiteY10" fmla="*/ 917613 h 917613"/>
                      <a:gd name="connsiteX11" fmla="*/ 1425135 w 2661796"/>
                      <a:gd name="connsiteY11" fmla="*/ 917613 h 917613"/>
                      <a:gd name="connsiteX12" fmla="*/ 812596 w 2661796"/>
                      <a:gd name="connsiteY12" fmla="*/ 917613 h 917613"/>
                      <a:gd name="connsiteX13" fmla="*/ 152939 w 2661796"/>
                      <a:gd name="connsiteY13" fmla="*/ 917613 h 917613"/>
                      <a:gd name="connsiteX14" fmla="*/ 0 w 2661796"/>
                      <a:gd name="connsiteY14" fmla="*/ 764674 h 917613"/>
                      <a:gd name="connsiteX15" fmla="*/ 0 w 2661796"/>
                      <a:gd name="connsiteY15" fmla="*/ 446572 h 917613"/>
                      <a:gd name="connsiteX16" fmla="*/ 0 w 2661796"/>
                      <a:gd name="connsiteY16" fmla="*/ 152939 h 917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61796" h="917613" fill="none" extrusionOk="0">
                        <a:moveTo>
                          <a:pt x="0" y="152939"/>
                        </a:moveTo>
                        <a:cubicBezTo>
                          <a:pt x="-1081" y="70405"/>
                          <a:pt x="87221" y="13931"/>
                          <a:pt x="152939" y="0"/>
                        </a:cubicBezTo>
                        <a:cubicBezTo>
                          <a:pt x="398603" y="-38239"/>
                          <a:pt x="461848" y="32783"/>
                          <a:pt x="694800" y="0"/>
                        </a:cubicBezTo>
                        <a:cubicBezTo>
                          <a:pt x="927752" y="-32783"/>
                          <a:pt x="1033727" y="54143"/>
                          <a:pt x="1283780" y="0"/>
                        </a:cubicBezTo>
                        <a:cubicBezTo>
                          <a:pt x="1533833" y="-54143"/>
                          <a:pt x="1593305" y="5845"/>
                          <a:pt x="1825641" y="0"/>
                        </a:cubicBezTo>
                        <a:cubicBezTo>
                          <a:pt x="2057977" y="-5845"/>
                          <a:pt x="2312640" y="14610"/>
                          <a:pt x="2508857" y="0"/>
                        </a:cubicBezTo>
                        <a:cubicBezTo>
                          <a:pt x="2580287" y="-738"/>
                          <a:pt x="2667267" y="73183"/>
                          <a:pt x="2661796" y="152939"/>
                        </a:cubicBezTo>
                        <a:cubicBezTo>
                          <a:pt x="2681022" y="279836"/>
                          <a:pt x="2634696" y="326526"/>
                          <a:pt x="2661796" y="458807"/>
                        </a:cubicBezTo>
                        <a:cubicBezTo>
                          <a:pt x="2688896" y="591088"/>
                          <a:pt x="2641859" y="634669"/>
                          <a:pt x="2661796" y="764674"/>
                        </a:cubicBezTo>
                        <a:cubicBezTo>
                          <a:pt x="2661200" y="836772"/>
                          <a:pt x="2612434" y="929653"/>
                          <a:pt x="2508857" y="917613"/>
                        </a:cubicBezTo>
                        <a:cubicBezTo>
                          <a:pt x="2242118" y="968541"/>
                          <a:pt x="2181100" y="862707"/>
                          <a:pt x="1943437" y="917613"/>
                        </a:cubicBezTo>
                        <a:cubicBezTo>
                          <a:pt x="1705774" y="972519"/>
                          <a:pt x="1565789" y="904415"/>
                          <a:pt x="1425135" y="917613"/>
                        </a:cubicBezTo>
                        <a:cubicBezTo>
                          <a:pt x="1284481" y="930811"/>
                          <a:pt x="942571" y="911370"/>
                          <a:pt x="812596" y="917613"/>
                        </a:cubicBezTo>
                        <a:cubicBezTo>
                          <a:pt x="682621" y="923856"/>
                          <a:pt x="369653" y="912507"/>
                          <a:pt x="152939" y="917613"/>
                        </a:cubicBezTo>
                        <a:cubicBezTo>
                          <a:pt x="60825" y="921902"/>
                          <a:pt x="1376" y="852869"/>
                          <a:pt x="0" y="764674"/>
                        </a:cubicBezTo>
                        <a:cubicBezTo>
                          <a:pt x="-6126" y="648058"/>
                          <a:pt x="2604" y="572022"/>
                          <a:pt x="0" y="446572"/>
                        </a:cubicBezTo>
                        <a:cubicBezTo>
                          <a:pt x="-2604" y="321122"/>
                          <a:pt x="16209" y="280899"/>
                          <a:pt x="0" y="152939"/>
                        </a:cubicBezTo>
                        <a:close/>
                      </a:path>
                      <a:path w="2661796" h="917613" stroke="0" extrusionOk="0">
                        <a:moveTo>
                          <a:pt x="0" y="152939"/>
                        </a:moveTo>
                        <a:cubicBezTo>
                          <a:pt x="-8854" y="63011"/>
                          <a:pt x="48196" y="7610"/>
                          <a:pt x="152939" y="0"/>
                        </a:cubicBezTo>
                        <a:cubicBezTo>
                          <a:pt x="416898" y="-32481"/>
                          <a:pt x="570706" y="29376"/>
                          <a:pt x="789037" y="0"/>
                        </a:cubicBezTo>
                        <a:cubicBezTo>
                          <a:pt x="1007368" y="-29376"/>
                          <a:pt x="1117390" y="64254"/>
                          <a:pt x="1354457" y="0"/>
                        </a:cubicBezTo>
                        <a:cubicBezTo>
                          <a:pt x="1591524" y="-64254"/>
                          <a:pt x="1748846" y="5960"/>
                          <a:pt x="1896318" y="0"/>
                        </a:cubicBezTo>
                        <a:cubicBezTo>
                          <a:pt x="2043790" y="-5960"/>
                          <a:pt x="2377684" y="4146"/>
                          <a:pt x="2508857" y="0"/>
                        </a:cubicBezTo>
                        <a:cubicBezTo>
                          <a:pt x="2600389" y="-14541"/>
                          <a:pt x="2657299" y="67784"/>
                          <a:pt x="2661796" y="152939"/>
                        </a:cubicBezTo>
                        <a:cubicBezTo>
                          <a:pt x="2691575" y="237326"/>
                          <a:pt x="2650134" y="328976"/>
                          <a:pt x="2661796" y="458807"/>
                        </a:cubicBezTo>
                        <a:cubicBezTo>
                          <a:pt x="2673458" y="588638"/>
                          <a:pt x="2661536" y="649364"/>
                          <a:pt x="2661796" y="764674"/>
                        </a:cubicBezTo>
                        <a:cubicBezTo>
                          <a:pt x="2680473" y="853631"/>
                          <a:pt x="2577797" y="915102"/>
                          <a:pt x="2508857" y="917613"/>
                        </a:cubicBezTo>
                        <a:cubicBezTo>
                          <a:pt x="2379364" y="930554"/>
                          <a:pt x="2189507" y="872109"/>
                          <a:pt x="1919878" y="917613"/>
                        </a:cubicBezTo>
                        <a:cubicBezTo>
                          <a:pt x="1650249" y="963117"/>
                          <a:pt x="1554653" y="872396"/>
                          <a:pt x="1354457" y="917613"/>
                        </a:cubicBezTo>
                        <a:cubicBezTo>
                          <a:pt x="1154261" y="962830"/>
                          <a:pt x="891919" y="877402"/>
                          <a:pt x="718359" y="917613"/>
                        </a:cubicBezTo>
                        <a:cubicBezTo>
                          <a:pt x="544799" y="957824"/>
                          <a:pt x="398398" y="915160"/>
                          <a:pt x="152939" y="917613"/>
                        </a:cubicBezTo>
                        <a:cubicBezTo>
                          <a:pt x="63271" y="918467"/>
                          <a:pt x="-9992" y="842246"/>
                          <a:pt x="0" y="764674"/>
                        </a:cubicBezTo>
                        <a:cubicBezTo>
                          <a:pt x="-15499" y="665822"/>
                          <a:pt x="14294" y="566461"/>
                          <a:pt x="0" y="452689"/>
                        </a:cubicBezTo>
                        <a:cubicBezTo>
                          <a:pt x="-14294" y="338917"/>
                          <a:pt x="26070" y="218306"/>
                          <a:pt x="0" y="15293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kumimoji="0" lang="en-US" sz="40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IcielBaliho Script" pitchFamily="2" charset="0"/>
                <a:cs typeface="Arial" panose="020B0604020202020204" pitchFamily="34" charset="0"/>
              </a:rPr>
              <a:t>28</a:t>
            </a:r>
            <a:endParaRPr kumimoji="0" lang="en-US" sz="40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7 IcielBaliho Script" pitchFamily="2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D541D12-AEFE-4464-96F8-957B0E2D97AC}"/>
              </a:ext>
            </a:extLst>
          </p:cNvPr>
          <p:cNvSpPr/>
          <p:nvPr/>
        </p:nvSpPr>
        <p:spPr>
          <a:xfrm>
            <a:off x="8229600" y="5558254"/>
            <a:ext cx="2590800" cy="761934"/>
          </a:xfrm>
          <a:prstGeom prst="roundRect">
            <a:avLst/>
          </a:prstGeom>
          <a:solidFill>
            <a:srgbClr val="0000FF"/>
          </a:solidFill>
          <a:ln w="3175" cap="flat" cmpd="sng" algn="ctr">
            <a:noFill/>
            <a:prstDash val="sysDash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661796"/>
                      <a:gd name="connsiteY0" fmla="*/ 152939 h 917613"/>
                      <a:gd name="connsiteX1" fmla="*/ 152939 w 2661796"/>
                      <a:gd name="connsiteY1" fmla="*/ 0 h 917613"/>
                      <a:gd name="connsiteX2" fmla="*/ 694800 w 2661796"/>
                      <a:gd name="connsiteY2" fmla="*/ 0 h 917613"/>
                      <a:gd name="connsiteX3" fmla="*/ 1283780 w 2661796"/>
                      <a:gd name="connsiteY3" fmla="*/ 0 h 917613"/>
                      <a:gd name="connsiteX4" fmla="*/ 1825641 w 2661796"/>
                      <a:gd name="connsiteY4" fmla="*/ 0 h 917613"/>
                      <a:gd name="connsiteX5" fmla="*/ 2508857 w 2661796"/>
                      <a:gd name="connsiteY5" fmla="*/ 0 h 917613"/>
                      <a:gd name="connsiteX6" fmla="*/ 2661796 w 2661796"/>
                      <a:gd name="connsiteY6" fmla="*/ 152939 h 917613"/>
                      <a:gd name="connsiteX7" fmla="*/ 2661796 w 2661796"/>
                      <a:gd name="connsiteY7" fmla="*/ 458807 h 917613"/>
                      <a:gd name="connsiteX8" fmla="*/ 2661796 w 2661796"/>
                      <a:gd name="connsiteY8" fmla="*/ 764674 h 917613"/>
                      <a:gd name="connsiteX9" fmla="*/ 2508857 w 2661796"/>
                      <a:gd name="connsiteY9" fmla="*/ 917613 h 917613"/>
                      <a:gd name="connsiteX10" fmla="*/ 1943437 w 2661796"/>
                      <a:gd name="connsiteY10" fmla="*/ 917613 h 917613"/>
                      <a:gd name="connsiteX11" fmla="*/ 1425135 w 2661796"/>
                      <a:gd name="connsiteY11" fmla="*/ 917613 h 917613"/>
                      <a:gd name="connsiteX12" fmla="*/ 812596 w 2661796"/>
                      <a:gd name="connsiteY12" fmla="*/ 917613 h 917613"/>
                      <a:gd name="connsiteX13" fmla="*/ 152939 w 2661796"/>
                      <a:gd name="connsiteY13" fmla="*/ 917613 h 917613"/>
                      <a:gd name="connsiteX14" fmla="*/ 0 w 2661796"/>
                      <a:gd name="connsiteY14" fmla="*/ 764674 h 917613"/>
                      <a:gd name="connsiteX15" fmla="*/ 0 w 2661796"/>
                      <a:gd name="connsiteY15" fmla="*/ 446572 h 917613"/>
                      <a:gd name="connsiteX16" fmla="*/ 0 w 2661796"/>
                      <a:gd name="connsiteY16" fmla="*/ 152939 h 917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61796" h="917613" fill="none" extrusionOk="0">
                        <a:moveTo>
                          <a:pt x="0" y="152939"/>
                        </a:moveTo>
                        <a:cubicBezTo>
                          <a:pt x="-1081" y="70405"/>
                          <a:pt x="87221" y="13931"/>
                          <a:pt x="152939" y="0"/>
                        </a:cubicBezTo>
                        <a:cubicBezTo>
                          <a:pt x="398603" y="-38239"/>
                          <a:pt x="461848" y="32783"/>
                          <a:pt x="694800" y="0"/>
                        </a:cubicBezTo>
                        <a:cubicBezTo>
                          <a:pt x="927752" y="-32783"/>
                          <a:pt x="1033727" y="54143"/>
                          <a:pt x="1283780" y="0"/>
                        </a:cubicBezTo>
                        <a:cubicBezTo>
                          <a:pt x="1533833" y="-54143"/>
                          <a:pt x="1593305" y="5845"/>
                          <a:pt x="1825641" y="0"/>
                        </a:cubicBezTo>
                        <a:cubicBezTo>
                          <a:pt x="2057977" y="-5845"/>
                          <a:pt x="2312640" y="14610"/>
                          <a:pt x="2508857" y="0"/>
                        </a:cubicBezTo>
                        <a:cubicBezTo>
                          <a:pt x="2580287" y="-738"/>
                          <a:pt x="2667267" y="73183"/>
                          <a:pt x="2661796" y="152939"/>
                        </a:cubicBezTo>
                        <a:cubicBezTo>
                          <a:pt x="2681022" y="279836"/>
                          <a:pt x="2634696" y="326526"/>
                          <a:pt x="2661796" y="458807"/>
                        </a:cubicBezTo>
                        <a:cubicBezTo>
                          <a:pt x="2688896" y="591088"/>
                          <a:pt x="2641859" y="634669"/>
                          <a:pt x="2661796" y="764674"/>
                        </a:cubicBezTo>
                        <a:cubicBezTo>
                          <a:pt x="2661200" y="836772"/>
                          <a:pt x="2612434" y="929653"/>
                          <a:pt x="2508857" y="917613"/>
                        </a:cubicBezTo>
                        <a:cubicBezTo>
                          <a:pt x="2242118" y="968541"/>
                          <a:pt x="2181100" y="862707"/>
                          <a:pt x="1943437" y="917613"/>
                        </a:cubicBezTo>
                        <a:cubicBezTo>
                          <a:pt x="1705774" y="972519"/>
                          <a:pt x="1565789" y="904415"/>
                          <a:pt x="1425135" y="917613"/>
                        </a:cubicBezTo>
                        <a:cubicBezTo>
                          <a:pt x="1284481" y="930811"/>
                          <a:pt x="942571" y="911370"/>
                          <a:pt x="812596" y="917613"/>
                        </a:cubicBezTo>
                        <a:cubicBezTo>
                          <a:pt x="682621" y="923856"/>
                          <a:pt x="369653" y="912507"/>
                          <a:pt x="152939" y="917613"/>
                        </a:cubicBezTo>
                        <a:cubicBezTo>
                          <a:pt x="60825" y="921902"/>
                          <a:pt x="1376" y="852869"/>
                          <a:pt x="0" y="764674"/>
                        </a:cubicBezTo>
                        <a:cubicBezTo>
                          <a:pt x="-6126" y="648058"/>
                          <a:pt x="2604" y="572022"/>
                          <a:pt x="0" y="446572"/>
                        </a:cubicBezTo>
                        <a:cubicBezTo>
                          <a:pt x="-2604" y="321122"/>
                          <a:pt x="16209" y="280899"/>
                          <a:pt x="0" y="152939"/>
                        </a:cubicBezTo>
                        <a:close/>
                      </a:path>
                      <a:path w="2661796" h="917613" stroke="0" extrusionOk="0">
                        <a:moveTo>
                          <a:pt x="0" y="152939"/>
                        </a:moveTo>
                        <a:cubicBezTo>
                          <a:pt x="-8854" y="63011"/>
                          <a:pt x="48196" y="7610"/>
                          <a:pt x="152939" y="0"/>
                        </a:cubicBezTo>
                        <a:cubicBezTo>
                          <a:pt x="416898" y="-32481"/>
                          <a:pt x="570706" y="29376"/>
                          <a:pt x="789037" y="0"/>
                        </a:cubicBezTo>
                        <a:cubicBezTo>
                          <a:pt x="1007368" y="-29376"/>
                          <a:pt x="1117390" y="64254"/>
                          <a:pt x="1354457" y="0"/>
                        </a:cubicBezTo>
                        <a:cubicBezTo>
                          <a:pt x="1591524" y="-64254"/>
                          <a:pt x="1748846" y="5960"/>
                          <a:pt x="1896318" y="0"/>
                        </a:cubicBezTo>
                        <a:cubicBezTo>
                          <a:pt x="2043790" y="-5960"/>
                          <a:pt x="2377684" y="4146"/>
                          <a:pt x="2508857" y="0"/>
                        </a:cubicBezTo>
                        <a:cubicBezTo>
                          <a:pt x="2600389" y="-14541"/>
                          <a:pt x="2657299" y="67784"/>
                          <a:pt x="2661796" y="152939"/>
                        </a:cubicBezTo>
                        <a:cubicBezTo>
                          <a:pt x="2691575" y="237326"/>
                          <a:pt x="2650134" y="328976"/>
                          <a:pt x="2661796" y="458807"/>
                        </a:cubicBezTo>
                        <a:cubicBezTo>
                          <a:pt x="2673458" y="588638"/>
                          <a:pt x="2661536" y="649364"/>
                          <a:pt x="2661796" y="764674"/>
                        </a:cubicBezTo>
                        <a:cubicBezTo>
                          <a:pt x="2680473" y="853631"/>
                          <a:pt x="2577797" y="915102"/>
                          <a:pt x="2508857" y="917613"/>
                        </a:cubicBezTo>
                        <a:cubicBezTo>
                          <a:pt x="2379364" y="930554"/>
                          <a:pt x="2189507" y="872109"/>
                          <a:pt x="1919878" y="917613"/>
                        </a:cubicBezTo>
                        <a:cubicBezTo>
                          <a:pt x="1650249" y="963117"/>
                          <a:pt x="1554653" y="872396"/>
                          <a:pt x="1354457" y="917613"/>
                        </a:cubicBezTo>
                        <a:cubicBezTo>
                          <a:pt x="1154261" y="962830"/>
                          <a:pt x="891919" y="877402"/>
                          <a:pt x="718359" y="917613"/>
                        </a:cubicBezTo>
                        <a:cubicBezTo>
                          <a:pt x="544799" y="957824"/>
                          <a:pt x="398398" y="915160"/>
                          <a:pt x="152939" y="917613"/>
                        </a:cubicBezTo>
                        <a:cubicBezTo>
                          <a:pt x="63271" y="918467"/>
                          <a:pt x="-9992" y="842246"/>
                          <a:pt x="0" y="764674"/>
                        </a:cubicBezTo>
                        <a:cubicBezTo>
                          <a:pt x="-15499" y="665822"/>
                          <a:pt x="14294" y="566461"/>
                          <a:pt x="0" y="452689"/>
                        </a:cubicBezTo>
                        <a:cubicBezTo>
                          <a:pt x="-14294" y="338917"/>
                          <a:pt x="26070" y="218306"/>
                          <a:pt x="0" y="15293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kumimoji="0" lang="en-US" sz="40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IcielBaliho Script" pitchFamily="2" charset="0"/>
                <a:cs typeface="Arial" panose="020B0604020202020204" pitchFamily="34" charset="0"/>
              </a:rPr>
              <a:t>27</a:t>
            </a:r>
            <a:endParaRPr kumimoji="0" lang="en-US" sz="40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7 IcielBaliho Script" pitchFamily="2" charset="0"/>
              <a:cs typeface="Arial" panose="020B060402020202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5696421-049B-4BA6-A2D5-1FE2FB652EF6}"/>
              </a:ext>
            </a:extLst>
          </p:cNvPr>
          <p:cNvCxnSpPr>
            <a:endCxn id="12" idx="1"/>
          </p:cNvCxnSpPr>
          <p:nvPr/>
        </p:nvCxnSpPr>
        <p:spPr>
          <a:xfrm>
            <a:off x="4267200" y="5939221"/>
            <a:ext cx="3962400" cy="0"/>
          </a:xfrm>
          <a:prstGeom prst="straightConnector1">
            <a:avLst/>
          </a:prstGeom>
          <a:ln w="28575">
            <a:solidFill>
              <a:srgbClr val="FF0000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541F297B-0064-412A-9674-73ADB47BA7CB}"/>
              </a:ext>
            </a:extLst>
          </p:cNvPr>
          <p:cNvSpPr/>
          <p:nvPr/>
        </p:nvSpPr>
        <p:spPr>
          <a:xfrm>
            <a:off x="7889748" y="4271407"/>
            <a:ext cx="4093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Em biết điều gì qua bức ảnh này? hãy chia sẻ với các bạn.</a:t>
            </a:r>
          </a:p>
        </p:txBody>
      </p:sp>
    </p:spTree>
    <p:extLst>
      <p:ext uri="{BB962C8B-B14F-4D97-AF65-F5344CB8AC3E}">
        <p14:creationId xmlns:p14="http://schemas.microsoft.com/office/powerpoint/2010/main" val="31375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6BA1255-2FF2-459D-AD45-F2F05304B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" y="-43364"/>
            <a:ext cx="12188952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8" name="90% chưa hiểu Tại sao Anh lại rời EU -">
            <a:hlinkClick r:id="" action="ppaction://media"/>
            <a:extLst>
              <a:ext uri="{FF2B5EF4-FFF2-40B4-BE49-F238E27FC236}">
                <a16:creationId xmlns:a16="http://schemas.microsoft.com/office/drawing/2014/main" id="{D3864FAB-9494-44CA-89C1-468B3A4EE0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626" y="167811"/>
            <a:ext cx="10401300" cy="5850732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979E8B-0027-40F2-A5B9-F50507DCE5E2}"/>
              </a:ext>
            </a:extLst>
          </p:cNvPr>
          <p:cNvSpPr/>
          <p:nvPr/>
        </p:nvSpPr>
        <p:spPr>
          <a:xfrm>
            <a:off x="6019800" y="5928255"/>
            <a:ext cx="5943600" cy="761934"/>
          </a:xfrm>
          <a:prstGeom prst="roundRect">
            <a:avLst/>
          </a:prstGeom>
          <a:noFill/>
          <a:ln w="3175" cap="flat" cmpd="sng" algn="ctr">
            <a:noFill/>
            <a:prstDash val="sysDash"/>
            <a:miter lim="800000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661796"/>
                      <a:gd name="connsiteY0" fmla="*/ 152939 h 917613"/>
                      <a:gd name="connsiteX1" fmla="*/ 152939 w 2661796"/>
                      <a:gd name="connsiteY1" fmla="*/ 0 h 917613"/>
                      <a:gd name="connsiteX2" fmla="*/ 694800 w 2661796"/>
                      <a:gd name="connsiteY2" fmla="*/ 0 h 917613"/>
                      <a:gd name="connsiteX3" fmla="*/ 1283780 w 2661796"/>
                      <a:gd name="connsiteY3" fmla="*/ 0 h 917613"/>
                      <a:gd name="connsiteX4" fmla="*/ 1825641 w 2661796"/>
                      <a:gd name="connsiteY4" fmla="*/ 0 h 917613"/>
                      <a:gd name="connsiteX5" fmla="*/ 2508857 w 2661796"/>
                      <a:gd name="connsiteY5" fmla="*/ 0 h 917613"/>
                      <a:gd name="connsiteX6" fmla="*/ 2661796 w 2661796"/>
                      <a:gd name="connsiteY6" fmla="*/ 152939 h 917613"/>
                      <a:gd name="connsiteX7" fmla="*/ 2661796 w 2661796"/>
                      <a:gd name="connsiteY7" fmla="*/ 458807 h 917613"/>
                      <a:gd name="connsiteX8" fmla="*/ 2661796 w 2661796"/>
                      <a:gd name="connsiteY8" fmla="*/ 764674 h 917613"/>
                      <a:gd name="connsiteX9" fmla="*/ 2508857 w 2661796"/>
                      <a:gd name="connsiteY9" fmla="*/ 917613 h 917613"/>
                      <a:gd name="connsiteX10" fmla="*/ 1943437 w 2661796"/>
                      <a:gd name="connsiteY10" fmla="*/ 917613 h 917613"/>
                      <a:gd name="connsiteX11" fmla="*/ 1425135 w 2661796"/>
                      <a:gd name="connsiteY11" fmla="*/ 917613 h 917613"/>
                      <a:gd name="connsiteX12" fmla="*/ 812596 w 2661796"/>
                      <a:gd name="connsiteY12" fmla="*/ 917613 h 917613"/>
                      <a:gd name="connsiteX13" fmla="*/ 152939 w 2661796"/>
                      <a:gd name="connsiteY13" fmla="*/ 917613 h 917613"/>
                      <a:gd name="connsiteX14" fmla="*/ 0 w 2661796"/>
                      <a:gd name="connsiteY14" fmla="*/ 764674 h 917613"/>
                      <a:gd name="connsiteX15" fmla="*/ 0 w 2661796"/>
                      <a:gd name="connsiteY15" fmla="*/ 446572 h 917613"/>
                      <a:gd name="connsiteX16" fmla="*/ 0 w 2661796"/>
                      <a:gd name="connsiteY16" fmla="*/ 152939 h 917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61796" h="917613" fill="none" extrusionOk="0">
                        <a:moveTo>
                          <a:pt x="0" y="152939"/>
                        </a:moveTo>
                        <a:cubicBezTo>
                          <a:pt x="-1081" y="70405"/>
                          <a:pt x="87221" y="13931"/>
                          <a:pt x="152939" y="0"/>
                        </a:cubicBezTo>
                        <a:cubicBezTo>
                          <a:pt x="398603" y="-38239"/>
                          <a:pt x="461848" y="32783"/>
                          <a:pt x="694800" y="0"/>
                        </a:cubicBezTo>
                        <a:cubicBezTo>
                          <a:pt x="927752" y="-32783"/>
                          <a:pt x="1033727" y="54143"/>
                          <a:pt x="1283780" y="0"/>
                        </a:cubicBezTo>
                        <a:cubicBezTo>
                          <a:pt x="1533833" y="-54143"/>
                          <a:pt x="1593305" y="5845"/>
                          <a:pt x="1825641" y="0"/>
                        </a:cubicBezTo>
                        <a:cubicBezTo>
                          <a:pt x="2057977" y="-5845"/>
                          <a:pt x="2312640" y="14610"/>
                          <a:pt x="2508857" y="0"/>
                        </a:cubicBezTo>
                        <a:cubicBezTo>
                          <a:pt x="2580287" y="-738"/>
                          <a:pt x="2667267" y="73183"/>
                          <a:pt x="2661796" y="152939"/>
                        </a:cubicBezTo>
                        <a:cubicBezTo>
                          <a:pt x="2681022" y="279836"/>
                          <a:pt x="2634696" y="326526"/>
                          <a:pt x="2661796" y="458807"/>
                        </a:cubicBezTo>
                        <a:cubicBezTo>
                          <a:pt x="2688896" y="591088"/>
                          <a:pt x="2641859" y="634669"/>
                          <a:pt x="2661796" y="764674"/>
                        </a:cubicBezTo>
                        <a:cubicBezTo>
                          <a:pt x="2661200" y="836772"/>
                          <a:pt x="2612434" y="929653"/>
                          <a:pt x="2508857" y="917613"/>
                        </a:cubicBezTo>
                        <a:cubicBezTo>
                          <a:pt x="2242118" y="968541"/>
                          <a:pt x="2181100" y="862707"/>
                          <a:pt x="1943437" y="917613"/>
                        </a:cubicBezTo>
                        <a:cubicBezTo>
                          <a:pt x="1705774" y="972519"/>
                          <a:pt x="1565789" y="904415"/>
                          <a:pt x="1425135" y="917613"/>
                        </a:cubicBezTo>
                        <a:cubicBezTo>
                          <a:pt x="1284481" y="930811"/>
                          <a:pt x="942571" y="911370"/>
                          <a:pt x="812596" y="917613"/>
                        </a:cubicBezTo>
                        <a:cubicBezTo>
                          <a:pt x="682621" y="923856"/>
                          <a:pt x="369653" y="912507"/>
                          <a:pt x="152939" y="917613"/>
                        </a:cubicBezTo>
                        <a:cubicBezTo>
                          <a:pt x="60825" y="921902"/>
                          <a:pt x="1376" y="852869"/>
                          <a:pt x="0" y="764674"/>
                        </a:cubicBezTo>
                        <a:cubicBezTo>
                          <a:pt x="-6126" y="648058"/>
                          <a:pt x="2604" y="572022"/>
                          <a:pt x="0" y="446572"/>
                        </a:cubicBezTo>
                        <a:cubicBezTo>
                          <a:pt x="-2604" y="321122"/>
                          <a:pt x="16209" y="280899"/>
                          <a:pt x="0" y="152939"/>
                        </a:cubicBezTo>
                        <a:close/>
                      </a:path>
                      <a:path w="2661796" h="917613" stroke="0" extrusionOk="0">
                        <a:moveTo>
                          <a:pt x="0" y="152939"/>
                        </a:moveTo>
                        <a:cubicBezTo>
                          <a:pt x="-8854" y="63011"/>
                          <a:pt x="48196" y="7610"/>
                          <a:pt x="152939" y="0"/>
                        </a:cubicBezTo>
                        <a:cubicBezTo>
                          <a:pt x="416898" y="-32481"/>
                          <a:pt x="570706" y="29376"/>
                          <a:pt x="789037" y="0"/>
                        </a:cubicBezTo>
                        <a:cubicBezTo>
                          <a:pt x="1007368" y="-29376"/>
                          <a:pt x="1117390" y="64254"/>
                          <a:pt x="1354457" y="0"/>
                        </a:cubicBezTo>
                        <a:cubicBezTo>
                          <a:pt x="1591524" y="-64254"/>
                          <a:pt x="1748846" y="5960"/>
                          <a:pt x="1896318" y="0"/>
                        </a:cubicBezTo>
                        <a:cubicBezTo>
                          <a:pt x="2043790" y="-5960"/>
                          <a:pt x="2377684" y="4146"/>
                          <a:pt x="2508857" y="0"/>
                        </a:cubicBezTo>
                        <a:cubicBezTo>
                          <a:pt x="2600389" y="-14541"/>
                          <a:pt x="2657299" y="67784"/>
                          <a:pt x="2661796" y="152939"/>
                        </a:cubicBezTo>
                        <a:cubicBezTo>
                          <a:pt x="2691575" y="237326"/>
                          <a:pt x="2650134" y="328976"/>
                          <a:pt x="2661796" y="458807"/>
                        </a:cubicBezTo>
                        <a:cubicBezTo>
                          <a:pt x="2673458" y="588638"/>
                          <a:pt x="2661536" y="649364"/>
                          <a:pt x="2661796" y="764674"/>
                        </a:cubicBezTo>
                        <a:cubicBezTo>
                          <a:pt x="2680473" y="853631"/>
                          <a:pt x="2577797" y="915102"/>
                          <a:pt x="2508857" y="917613"/>
                        </a:cubicBezTo>
                        <a:cubicBezTo>
                          <a:pt x="2379364" y="930554"/>
                          <a:pt x="2189507" y="872109"/>
                          <a:pt x="1919878" y="917613"/>
                        </a:cubicBezTo>
                        <a:cubicBezTo>
                          <a:pt x="1650249" y="963117"/>
                          <a:pt x="1554653" y="872396"/>
                          <a:pt x="1354457" y="917613"/>
                        </a:cubicBezTo>
                        <a:cubicBezTo>
                          <a:pt x="1154261" y="962830"/>
                          <a:pt x="891919" y="877402"/>
                          <a:pt x="718359" y="917613"/>
                        </a:cubicBezTo>
                        <a:cubicBezTo>
                          <a:pt x="544799" y="957824"/>
                          <a:pt x="398398" y="915160"/>
                          <a:pt x="152939" y="917613"/>
                        </a:cubicBezTo>
                        <a:cubicBezTo>
                          <a:pt x="63271" y="918467"/>
                          <a:pt x="-9992" y="842246"/>
                          <a:pt x="0" y="764674"/>
                        </a:cubicBezTo>
                        <a:cubicBezTo>
                          <a:pt x="-15499" y="665822"/>
                          <a:pt x="14294" y="566461"/>
                          <a:pt x="0" y="452689"/>
                        </a:cubicBezTo>
                        <a:cubicBezTo>
                          <a:pt x="-14294" y="338917"/>
                          <a:pt x="26070" y="218306"/>
                          <a:pt x="0" y="15293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kumimoji="0" lang="en-US" sz="40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IcielBaliho Script" pitchFamily="2" charset="0"/>
                <a:cs typeface="Arial" panose="020B0604020202020204" pitchFamily="34" charset="0"/>
              </a:rPr>
              <a:t>Tại</a:t>
            </a:r>
            <a:r>
              <a:rPr kumimoji="0" lang="en-US" sz="4000" i="0" u="none" strike="noStrike" kern="0" cap="none" spc="0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7 IcielBaliho Script" pitchFamily="2" charset="0"/>
                <a:cs typeface="Arial" panose="020B0604020202020204" pitchFamily="34" charset="0"/>
              </a:rPr>
              <a:t> sao Anh rời khỏi EU?</a:t>
            </a:r>
            <a:endParaRPr kumimoji="0" lang="en-US" sz="40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#9Slide07 IcielBaliho Scrip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42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Flat Fin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C1E9"/>
      </a:accent1>
      <a:accent2>
        <a:srgbClr val="48CFAD"/>
      </a:accent2>
      <a:accent3>
        <a:srgbClr val="A0D468"/>
      </a:accent3>
      <a:accent4>
        <a:srgbClr val="FFCE54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1 Tieu de ngan"/>
        <a:ea typeface=""/>
        <a:cs typeface=""/>
      </a:majorFont>
      <a:minorFont>
        <a:latin typeface="#9Slide01 Noi dung ng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14780B2-20DA-4807-A9CE-CAAC7A532634}" vid="{C7AC1335-7AA5-424C-A3AD-C09AE8E3045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1037</Words>
  <Application>Microsoft Macintosh PowerPoint</Application>
  <PresentationFormat>Widescreen</PresentationFormat>
  <Paragraphs>106</Paragraphs>
  <Slides>29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50" baseType="lpstr">
      <vt:lpstr>Times New Roman</vt:lpstr>
      <vt:lpstr>#9Slide01 Noi dung ngan</vt:lpstr>
      <vt:lpstr>#9Slide05 Beautiful Caps</vt:lpstr>
      <vt:lpstr>SVN-Comic Sans MS</vt:lpstr>
      <vt:lpstr>Arial</vt:lpstr>
      <vt:lpstr>#9Slide01 Tieu de ngan</vt:lpstr>
      <vt:lpstr>#9Slide05 SVNVanilla Daisy Pro</vt:lpstr>
      <vt:lpstr>Calibri</vt:lpstr>
      <vt:lpstr>#9Slide07 IcielLa Chic Pro Shad</vt:lpstr>
      <vt:lpstr>SVN-Cookies</vt:lpstr>
      <vt:lpstr>#9Slide02 Noi dung dai</vt:lpstr>
      <vt:lpstr>Wingdings</vt:lpstr>
      <vt:lpstr>Lucida Sans Unicode</vt:lpstr>
      <vt:lpstr>#9Slide02 Noi dung rat dai</vt:lpstr>
      <vt:lpstr>#9Slide07 IcielPony</vt:lpstr>
      <vt:lpstr>Patrick Hand</vt:lpstr>
      <vt:lpstr>Calibri Light</vt:lpstr>
      <vt:lpstr>#9Slide07 IcielBaliho Script</vt:lpstr>
      <vt:lpstr>5_Office Theme</vt:lpstr>
      <vt:lpstr>Chủ đề Office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huong pham</dc:creator>
  <cp:lastModifiedBy>Hạnh Đỗ</cp:lastModifiedBy>
  <cp:revision>14</cp:revision>
  <dcterms:created xsi:type="dcterms:W3CDTF">2022-07-01T16:39:21Z</dcterms:created>
  <dcterms:modified xsi:type="dcterms:W3CDTF">2023-10-04T01:00:17Z</dcterms:modified>
</cp:coreProperties>
</file>