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98" r:id="rId4"/>
    <p:sldId id="279" r:id="rId5"/>
    <p:sldId id="280" r:id="rId6"/>
    <p:sldId id="281" r:id="rId7"/>
    <p:sldId id="282" r:id="rId8"/>
    <p:sldId id="257" r:id="rId9"/>
    <p:sldId id="272" r:id="rId10"/>
    <p:sldId id="271" r:id="rId11"/>
    <p:sldId id="299" r:id="rId12"/>
    <p:sldId id="300" r:id="rId13"/>
    <p:sldId id="275" r:id="rId14"/>
    <p:sldId id="276" r:id="rId15"/>
    <p:sldId id="292" r:id="rId16"/>
    <p:sldId id="273" r:id="rId17"/>
    <p:sldId id="277" r:id="rId18"/>
    <p:sldId id="303" r:id="rId19"/>
    <p:sldId id="293" r:id="rId20"/>
    <p:sldId id="285" r:id="rId21"/>
    <p:sldId id="286" r:id="rId22"/>
    <p:sldId id="287" r:id="rId23"/>
    <p:sldId id="288" r:id="rId24"/>
    <p:sldId id="289" r:id="rId25"/>
    <p:sldId id="290" r:id="rId26"/>
    <p:sldId id="291" r:id="rId27"/>
    <p:sldId id="301" r:id="rId28"/>
    <p:sldId id="302" r:id="rId29"/>
    <p:sldId id="30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5EAF77D-838E-4EDE-AA7D-D69A2EAE23B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38EE0-53CF-44B4-A409-FBF641B92FD5}" type="slidenum">
              <a:rPr lang="en-US" smtClean="0"/>
              <a:t>‹#›</a:t>
            </a:fld>
            <a:endParaRPr lang="en-US"/>
          </a:p>
        </p:txBody>
      </p:sp>
    </p:spTree>
    <p:extLst>
      <p:ext uri="{BB962C8B-B14F-4D97-AF65-F5344CB8AC3E}">
        <p14:creationId xmlns:p14="http://schemas.microsoft.com/office/powerpoint/2010/main" val="532646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EAF77D-838E-4EDE-AA7D-D69A2EAE23B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38EE0-53CF-44B4-A409-FBF641B92FD5}" type="slidenum">
              <a:rPr lang="en-US" smtClean="0"/>
              <a:t>‹#›</a:t>
            </a:fld>
            <a:endParaRPr lang="en-US"/>
          </a:p>
        </p:txBody>
      </p:sp>
    </p:spTree>
    <p:extLst>
      <p:ext uri="{BB962C8B-B14F-4D97-AF65-F5344CB8AC3E}">
        <p14:creationId xmlns:p14="http://schemas.microsoft.com/office/powerpoint/2010/main" val="491032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EAF77D-838E-4EDE-AA7D-D69A2EAE23B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38EE0-53CF-44B4-A409-FBF641B92FD5}" type="slidenum">
              <a:rPr lang="en-US" smtClean="0"/>
              <a:t>‹#›</a:t>
            </a:fld>
            <a:endParaRPr lang="en-US"/>
          </a:p>
        </p:txBody>
      </p:sp>
    </p:spTree>
    <p:extLst>
      <p:ext uri="{BB962C8B-B14F-4D97-AF65-F5344CB8AC3E}">
        <p14:creationId xmlns:p14="http://schemas.microsoft.com/office/powerpoint/2010/main" val="38068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EAF77D-838E-4EDE-AA7D-D69A2EAE23B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38EE0-53CF-44B4-A409-FBF641B92FD5}" type="slidenum">
              <a:rPr lang="en-US" smtClean="0"/>
              <a:t>‹#›</a:t>
            </a:fld>
            <a:endParaRPr lang="en-US"/>
          </a:p>
        </p:txBody>
      </p:sp>
    </p:spTree>
    <p:extLst>
      <p:ext uri="{BB962C8B-B14F-4D97-AF65-F5344CB8AC3E}">
        <p14:creationId xmlns:p14="http://schemas.microsoft.com/office/powerpoint/2010/main" val="37246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EAF77D-838E-4EDE-AA7D-D69A2EAE23B1}"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38EE0-53CF-44B4-A409-FBF641B92FD5}" type="slidenum">
              <a:rPr lang="en-US" smtClean="0"/>
              <a:t>‹#›</a:t>
            </a:fld>
            <a:endParaRPr lang="en-US"/>
          </a:p>
        </p:txBody>
      </p:sp>
    </p:spTree>
    <p:extLst>
      <p:ext uri="{BB962C8B-B14F-4D97-AF65-F5344CB8AC3E}">
        <p14:creationId xmlns:p14="http://schemas.microsoft.com/office/powerpoint/2010/main" val="176612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EAF77D-838E-4EDE-AA7D-D69A2EAE23B1}"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38EE0-53CF-44B4-A409-FBF641B92FD5}" type="slidenum">
              <a:rPr lang="en-US" smtClean="0"/>
              <a:t>‹#›</a:t>
            </a:fld>
            <a:endParaRPr lang="en-US"/>
          </a:p>
        </p:txBody>
      </p:sp>
    </p:spTree>
    <p:extLst>
      <p:ext uri="{BB962C8B-B14F-4D97-AF65-F5344CB8AC3E}">
        <p14:creationId xmlns:p14="http://schemas.microsoft.com/office/powerpoint/2010/main" val="1160582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5EAF77D-838E-4EDE-AA7D-D69A2EAE23B1}" type="datetimeFigureOut">
              <a:rPr lang="en-US" smtClean="0"/>
              <a:t>12/4/2023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038EE0-53CF-44B4-A409-FBF641B92FD5}" type="slidenum">
              <a:rPr lang="en-US" smtClean="0"/>
              <a:t>‹#›</a:t>
            </a:fld>
            <a:endParaRPr lang="en-US"/>
          </a:p>
        </p:txBody>
      </p:sp>
    </p:spTree>
    <p:extLst>
      <p:ext uri="{BB962C8B-B14F-4D97-AF65-F5344CB8AC3E}">
        <p14:creationId xmlns:p14="http://schemas.microsoft.com/office/powerpoint/2010/main" val="2756086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5EAF77D-838E-4EDE-AA7D-D69A2EAE23B1}" type="datetimeFigureOut">
              <a:rPr lang="en-US" smtClean="0"/>
              <a:t>12/4/2023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038EE0-53CF-44B4-A409-FBF641B92FD5}" type="slidenum">
              <a:rPr lang="en-US" smtClean="0"/>
              <a:t>‹#›</a:t>
            </a:fld>
            <a:endParaRPr lang="en-US"/>
          </a:p>
        </p:txBody>
      </p:sp>
    </p:spTree>
    <p:extLst>
      <p:ext uri="{BB962C8B-B14F-4D97-AF65-F5344CB8AC3E}">
        <p14:creationId xmlns:p14="http://schemas.microsoft.com/office/powerpoint/2010/main" val="2946917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EAF77D-838E-4EDE-AA7D-D69A2EAE23B1}" type="datetimeFigureOut">
              <a:rPr lang="en-US" smtClean="0"/>
              <a:t>12/4/2023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038EE0-53CF-44B4-A409-FBF641B92FD5}" type="slidenum">
              <a:rPr lang="en-US" smtClean="0"/>
              <a:t>‹#›</a:t>
            </a:fld>
            <a:endParaRPr lang="en-US"/>
          </a:p>
        </p:txBody>
      </p:sp>
    </p:spTree>
    <p:extLst>
      <p:ext uri="{BB962C8B-B14F-4D97-AF65-F5344CB8AC3E}">
        <p14:creationId xmlns:p14="http://schemas.microsoft.com/office/powerpoint/2010/main" val="2533080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EAF77D-838E-4EDE-AA7D-D69A2EAE23B1}"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38EE0-53CF-44B4-A409-FBF641B92FD5}" type="slidenum">
              <a:rPr lang="en-US" smtClean="0"/>
              <a:t>‹#›</a:t>
            </a:fld>
            <a:endParaRPr lang="en-US"/>
          </a:p>
        </p:txBody>
      </p:sp>
    </p:spTree>
    <p:extLst>
      <p:ext uri="{BB962C8B-B14F-4D97-AF65-F5344CB8AC3E}">
        <p14:creationId xmlns:p14="http://schemas.microsoft.com/office/powerpoint/2010/main" val="3503519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EAF77D-838E-4EDE-AA7D-D69A2EAE23B1}" type="datetimeFigureOut">
              <a:rPr lang="en-US" smtClean="0"/>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38EE0-53CF-44B4-A409-FBF641B92FD5}" type="slidenum">
              <a:rPr lang="en-US" smtClean="0"/>
              <a:t>‹#›</a:t>
            </a:fld>
            <a:endParaRPr lang="en-US"/>
          </a:p>
        </p:txBody>
      </p:sp>
    </p:spTree>
    <p:extLst>
      <p:ext uri="{BB962C8B-B14F-4D97-AF65-F5344CB8AC3E}">
        <p14:creationId xmlns:p14="http://schemas.microsoft.com/office/powerpoint/2010/main" val="2250227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EAF77D-838E-4EDE-AA7D-D69A2EAE23B1}" type="datetimeFigureOut">
              <a:rPr lang="en-US" smtClean="0"/>
              <a:t>12/4/2023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038EE0-53CF-44B4-A409-FBF641B92FD5}" type="slidenum">
              <a:rPr lang="en-US" smtClean="0"/>
              <a:t>‹#›</a:t>
            </a:fld>
            <a:endParaRPr lang="en-US"/>
          </a:p>
        </p:txBody>
      </p:sp>
    </p:spTree>
    <p:extLst>
      <p:ext uri="{BB962C8B-B14F-4D97-AF65-F5344CB8AC3E}">
        <p14:creationId xmlns:p14="http://schemas.microsoft.com/office/powerpoint/2010/main" val="2704505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6.png"/><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gif"/><Relationship Id="rId18" Type="http://schemas.openxmlformats.org/officeDocument/2006/relationships/image" Target="../media/image15.png"/><Relationship Id="rId26" Type="http://schemas.openxmlformats.org/officeDocument/2006/relationships/slide" Target="slide7.xml"/><Relationship Id="rId3" Type="http://schemas.openxmlformats.org/officeDocument/2006/relationships/slideLayout" Target="../slideLayouts/slideLayout2.xml"/><Relationship Id="rId21" Type="http://schemas.openxmlformats.org/officeDocument/2006/relationships/image" Target="../media/image17.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gif"/><Relationship Id="rId25" Type="http://schemas.openxmlformats.org/officeDocument/2006/relationships/image" Target="../media/image19.png"/><Relationship Id="rId2" Type="http://schemas.openxmlformats.org/officeDocument/2006/relationships/audio" Target="../media/media1.wma"/><Relationship Id="rId16" Type="http://schemas.openxmlformats.org/officeDocument/2006/relationships/image" Target="../media/image13.png"/><Relationship Id="rId20" Type="http://schemas.openxmlformats.org/officeDocument/2006/relationships/slide" Target="slide4.xml"/><Relationship Id="rId29" Type="http://schemas.openxmlformats.org/officeDocument/2006/relationships/slide" Target="slide8.xml"/><Relationship Id="rId1" Type="http://schemas.microsoft.com/office/2007/relationships/media" Target="../media/media1.wma"/><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slide" Target="slide6.xml"/><Relationship Id="rId5" Type="http://schemas.openxmlformats.org/officeDocument/2006/relationships/image" Target="../media/image2.jpeg"/><Relationship Id="rId15" Type="http://schemas.openxmlformats.org/officeDocument/2006/relationships/image" Target="../media/image12.gif"/><Relationship Id="rId23" Type="http://schemas.openxmlformats.org/officeDocument/2006/relationships/image" Target="../media/image18.png"/><Relationship Id="rId28" Type="http://schemas.openxmlformats.org/officeDocument/2006/relationships/image" Target="../media/image21.png"/><Relationship Id="rId10" Type="http://schemas.openxmlformats.org/officeDocument/2006/relationships/image" Target="../media/image7.png"/><Relationship Id="rId19" Type="http://schemas.openxmlformats.org/officeDocument/2006/relationships/image" Target="../media/image16.png"/><Relationship Id="rId4" Type="http://schemas.openxmlformats.org/officeDocument/2006/relationships/audio" Target="../media/audio1.wav"/><Relationship Id="rId9" Type="http://schemas.openxmlformats.org/officeDocument/2006/relationships/image" Target="../media/image6.png"/><Relationship Id="rId14" Type="http://schemas.openxmlformats.org/officeDocument/2006/relationships/image" Target="../media/image11.gif"/><Relationship Id="rId22" Type="http://schemas.openxmlformats.org/officeDocument/2006/relationships/slide" Target="slide5.xml"/><Relationship Id="rId27" Type="http://schemas.openxmlformats.org/officeDocument/2006/relationships/image" Target="../media/image20.png"/><Relationship Id="rId30" Type="http://schemas.openxmlformats.org/officeDocument/2006/relationships/image" Target="../media/image22.png"/></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59.png"/><Relationship Id="rId18" Type="http://schemas.openxmlformats.org/officeDocument/2006/relationships/image" Target="../media/image63.gif"/><Relationship Id="rId3" Type="http://schemas.openxmlformats.org/officeDocument/2006/relationships/slide" Target="slide22.xml"/><Relationship Id="rId21" Type="http://schemas.openxmlformats.org/officeDocument/2006/relationships/image" Target="../media/image65.png"/><Relationship Id="rId7" Type="http://schemas.openxmlformats.org/officeDocument/2006/relationships/image" Target="../media/image55.png"/><Relationship Id="rId12" Type="http://schemas.openxmlformats.org/officeDocument/2006/relationships/slide" Target="slide25.xml"/><Relationship Id="rId17" Type="http://schemas.openxmlformats.org/officeDocument/2006/relationships/image" Target="../media/image62.png"/><Relationship Id="rId2" Type="http://schemas.openxmlformats.org/officeDocument/2006/relationships/image" Target="../media/image52.jpeg"/><Relationship Id="rId16" Type="http://schemas.openxmlformats.org/officeDocument/2006/relationships/image" Target="../media/image61.png"/><Relationship Id="rId20" Type="http://schemas.openxmlformats.org/officeDocument/2006/relationships/image" Target="../media/image64.png"/><Relationship Id="rId1" Type="http://schemas.openxmlformats.org/officeDocument/2006/relationships/slideLayout" Target="../slideLayouts/slideLayout1.xml"/><Relationship Id="rId6" Type="http://schemas.openxmlformats.org/officeDocument/2006/relationships/slide" Target="slide23.xml"/><Relationship Id="rId11" Type="http://schemas.openxmlformats.org/officeDocument/2006/relationships/image" Target="../media/image58.png"/><Relationship Id="rId5" Type="http://schemas.openxmlformats.org/officeDocument/2006/relationships/image" Target="../media/image54.png"/><Relationship Id="rId15" Type="http://schemas.openxmlformats.org/officeDocument/2006/relationships/slide" Target="slide26.xml"/><Relationship Id="rId10" Type="http://schemas.openxmlformats.org/officeDocument/2006/relationships/image" Target="../media/image57.png"/><Relationship Id="rId19" Type="http://schemas.openxmlformats.org/officeDocument/2006/relationships/slide" Target="slide21.xml"/><Relationship Id="rId4" Type="http://schemas.openxmlformats.org/officeDocument/2006/relationships/image" Target="../media/image53.png"/><Relationship Id="rId9" Type="http://schemas.openxmlformats.org/officeDocument/2006/relationships/slide" Target="slide24.xml"/><Relationship Id="rId14" Type="http://schemas.openxmlformats.org/officeDocument/2006/relationships/image" Target="../media/image60.png"/></Relationships>
</file>

<file path=ppt/slides/_rels/slide21.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71.gif"/><Relationship Id="rId3" Type="http://schemas.openxmlformats.org/officeDocument/2006/relationships/audio" Target="../media/audio3.wav"/><Relationship Id="rId7" Type="http://schemas.openxmlformats.org/officeDocument/2006/relationships/image" Target="../media/image67.jpeg"/><Relationship Id="rId12" Type="http://schemas.openxmlformats.org/officeDocument/2006/relationships/image" Target="../media/image70.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69.gif"/><Relationship Id="rId5" Type="http://schemas.openxmlformats.org/officeDocument/2006/relationships/image" Target="../media/image64.png"/><Relationship Id="rId15" Type="http://schemas.openxmlformats.org/officeDocument/2006/relationships/image" Target="../media/image73.gif"/><Relationship Id="rId10" Type="http://schemas.openxmlformats.org/officeDocument/2006/relationships/image" Target="../media/image68.gif"/><Relationship Id="rId4" Type="http://schemas.openxmlformats.org/officeDocument/2006/relationships/image" Target="../media/image66.gif"/><Relationship Id="rId9" Type="http://schemas.openxmlformats.org/officeDocument/2006/relationships/slide" Target="slide20.xml"/><Relationship Id="rId14" Type="http://schemas.openxmlformats.org/officeDocument/2006/relationships/image" Target="../media/image72.gif"/></Relationships>
</file>

<file path=ppt/slides/_rels/slide22.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image" Target="../media/image72.gif"/><Relationship Id="rId3" Type="http://schemas.openxmlformats.org/officeDocument/2006/relationships/audio" Target="../media/audio3.wav"/><Relationship Id="rId7" Type="http://schemas.openxmlformats.org/officeDocument/2006/relationships/image" Target="../media/image67.jpeg"/><Relationship Id="rId12" Type="http://schemas.openxmlformats.org/officeDocument/2006/relationships/image" Target="../media/image7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4.png"/><Relationship Id="rId11" Type="http://schemas.openxmlformats.org/officeDocument/2006/relationships/image" Target="../media/image70.gif"/><Relationship Id="rId5" Type="http://schemas.openxmlformats.org/officeDocument/2006/relationships/image" Target="../media/image53.png"/><Relationship Id="rId15" Type="http://schemas.openxmlformats.org/officeDocument/2006/relationships/audio" Target="../media/audio1.wav"/><Relationship Id="rId10" Type="http://schemas.openxmlformats.org/officeDocument/2006/relationships/image" Target="../media/image69.gif"/><Relationship Id="rId4" Type="http://schemas.openxmlformats.org/officeDocument/2006/relationships/image" Target="../media/image66.gif"/><Relationship Id="rId9" Type="http://schemas.openxmlformats.org/officeDocument/2006/relationships/image" Target="../media/image68.gif"/><Relationship Id="rId14" Type="http://schemas.openxmlformats.org/officeDocument/2006/relationships/image" Target="../media/image73.gif"/></Relationships>
</file>

<file path=ppt/slides/_rels/slide23.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71.gif"/><Relationship Id="rId3" Type="http://schemas.openxmlformats.org/officeDocument/2006/relationships/audio" Target="../media/audio3.wav"/><Relationship Id="rId7" Type="http://schemas.openxmlformats.org/officeDocument/2006/relationships/image" Target="../media/image67.jpeg"/><Relationship Id="rId12" Type="http://schemas.openxmlformats.org/officeDocument/2006/relationships/image" Target="../media/image70.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69.gif"/><Relationship Id="rId5" Type="http://schemas.openxmlformats.org/officeDocument/2006/relationships/image" Target="../media/image55.png"/><Relationship Id="rId15" Type="http://schemas.openxmlformats.org/officeDocument/2006/relationships/image" Target="../media/image73.gif"/><Relationship Id="rId10" Type="http://schemas.openxmlformats.org/officeDocument/2006/relationships/image" Target="../media/image68.gif"/><Relationship Id="rId4" Type="http://schemas.openxmlformats.org/officeDocument/2006/relationships/image" Target="../media/image66.gif"/><Relationship Id="rId9" Type="http://schemas.openxmlformats.org/officeDocument/2006/relationships/slide" Target="slide20.xml"/><Relationship Id="rId14" Type="http://schemas.openxmlformats.org/officeDocument/2006/relationships/image" Target="../media/image72.gif"/></Relationships>
</file>

<file path=ppt/slides/_rels/slide24.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72.gif"/><Relationship Id="rId3" Type="http://schemas.openxmlformats.org/officeDocument/2006/relationships/audio" Target="../media/audio3.wav"/><Relationship Id="rId7" Type="http://schemas.openxmlformats.org/officeDocument/2006/relationships/image" Target="../media/image67.jpeg"/><Relationship Id="rId12" Type="http://schemas.openxmlformats.org/officeDocument/2006/relationships/image" Target="../media/image7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8.png"/><Relationship Id="rId11" Type="http://schemas.openxmlformats.org/officeDocument/2006/relationships/image" Target="../media/image70.gif"/><Relationship Id="rId5" Type="http://schemas.openxmlformats.org/officeDocument/2006/relationships/image" Target="../media/image57.png"/><Relationship Id="rId15" Type="http://schemas.openxmlformats.org/officeDocument/2006/relationships/audio" Target="../media/audio1.wav"/><Relationship Id="rId10" Type="http://schemas.openxmlformats.org/officeDocument/2006/relationships/image" Target="../media/image69.gif"/><Relationship Id="rId4" Type="http://schemas.openxmlformats.org/officeDocument/2006/relationships/image" Target="../media/image66.gif"/><Relationship Id="rId9" Type="http://schemas.openxmlformats.org/officeDocument/2006/relationships/image" Target="../media/image68.gif"/><Relationship Id="rId14" Type="http://schemas.openxmlformats.org/officeDocument/2006/relationships/image" Target="../media/image73.gif"/></Relationships>
</file>

<file path=ppt/slides/_rels/slide25.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72.gif"/><Relationship Id="rId3" Type="http://schemas.openxmlformats.org/officeDocument/2006/relationships/audio" Target="../media/audio3.wav"/><Relationship Id="rId7" Type="http://schemas.openxmlformats.org/officeDocument/2006/relationships/image" Target="../media/image67.jpeg"/><Relationship Id="rId12" Type="http://schemas.openxmlformats.org/officeDocument/2006/relationships/image" Target="../media/image7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70.gif"/><Relationship Id="rId5" Type="http://schemas.openxmlformats.org/officeDocument/2006/relationships/image" Target="../media/image59.png"/><Relationship Id="rId15" Type="http://schemas.openxmlformats.org/officeDocument/2006/relationships/audio" Target="../media/audio1.wav"/><Relationship Id="rId10" Type="http://schemas.openxmlformats.org/officeDocument/2006/relationships/image" Target="../media/image69.gif"/><Relationship Id="rId4" Type="http://schemas.openxmlformats.org/officeDocument/2006/relationships/image" Target="../media/image66.gif"/><Relationship Id="rId9" Type="http://schemas.openxmlformats.org/officeDocument/2006/relationships/image" Target="../media/image68.gif"/><Relationship Id="rId14" Type="http://schemas.openxmlformats.org/officeDocument/2006/relationships/image" Target="../media/image73.gif"/></Relationships>
</file>

<file path=ppt/slides/_rels/slide26.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image" Target="../media/image72.gif"/><Relationship Id="rId3" Type="http://schemas.openxmlformats.org/officeDocument/2006/relationships/audio" Target="../media/audio3.wav"/><Relationship Id="rId7" Type="http://schemas.openxmlformats.org/officeDocument/2006/relationships/image" Target="../media/image67.jpeg"/><Relationship Id="rId12" Type="http://schemas.openxmlformats.org/officeDocument/2006/relationships/image" Target="../media/image7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62.png"/><Relationship Id="rId11" Type="http://schemas.openxmlformats.org/officeDocument/2006/relationships/image" Target="../media/image70.gif"/><Relationship Id="rId5" Type="http://schemas.openxmlformats.org/officeDocument/2006/relationships/image" Target="../media/image61.png"/><Relationship Id="rId15" Type="http://schemas.openxmlformats.org/officeDocument/2006/relationships/audio" Target="../media/audio1.wav"/><Relationship Id="rId10" Type="http://schemas.openxmlformats.org/officeDocument/2006/relationships/image" Target="../media/image69.gif"/><Relationship Id="rId4" Type="http://schemas.openxmlformats.org/officeDocument/2006/relationships/image" Target="../media/image66.gif"/><Relationship Id="rId9" Type="http://schemas.openxmlformats.org/officeDocument/2006/relationships/image" Target="../media/image68.gif"/><Relationship Id="rId14" Type="http://schemas.openxmlformats.org/officeDocument/2006/relationships/image" Target="../media/image73.gif"/></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slide" Target="slide2.xml"/><Relationship Id="rId7" Type="http://schemas.openxmlformats.org/officeDocument/2006/relationships/image" Target="../media/image27.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slide" Target="slide2.xml"/><Relationship Id="rId7" Type="http://schemas.openxmlformats.org/officeDocument/2006/relationships/image" Target="../media/image27.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slide" Target="slide2.xml"/><Relationship Id="rId7" Type="http://schemas.openxmlformats.org/officeDocument/2006/relationships/image" Target="../media/image27.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slide" Target="slide2.xml"/><Relationship Id="rId7" Type="http://schemas.openxmlformats.org/officeDocument/2006/relationships/image" Target="../media/image27.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Hình nền Powerpoint đẹp, chuyên nghiệp 15"/>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
        <p:nvSpPr>
          <p:cNvPr id="6" name="Rectangle 5"/>
          <p:cNvSpPr/>
          <p:nvPr/>
        </p:nvSpPr>
        <p:spPr>
          <a:xfrm>
            <a:off x="1566235" y="1327032"/>
            <a:ext cx="9059531" cy="2585323"/>
          </a:xfrm>
          <a:prstGeom prst="rect">
            <a:avLst/>
          </a:prstGeom>
          <a:noFill/>
        </p:spPr>
        <p:txBody>
          <a:bodyPr wrap="none" lIns="91440" tIns="45720" rIns="91440" bIns="45720">
            <a:spAutoFit/>
          </a:bodyPr>
          <a:lstStyle/>
          <a:p>
            <a:pPr algn="ctr"/>
            <a:r>
              <a:rPr lang="en-US" sz="5400" b="1" dirty="0">
                <a:ln w="13462">
                  <a:solidFill>
                    <a:schemeClr val="bg1"/>
                  </a:solidFill>
                  <a:prstDash val="solid"/>
                </a:ln>
                <a:solidFill>
                  <a:srgbClr val="FF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NHIỆT LIỆT CHÀO MỪNG </a:t>
            </a:r>
          </a:p>
          <a:p>
            <a:pPr algn="ctr"/>
            <a:r>
              <a:rPr lang="en-US" sz="5400" b="1" dirty="0">
                <a:ln w="13462">
                  <a:solidFill>
                    <a:schemeClr val="bg1"/>
                  </a:solidFill>
                  <a:prstDash val="solid"/>
                </a:ln>
                <a:solidFill>
                  <a:srgbClr val="FF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CÁC THẦY, CÔ GIÁO</a:t>
            </a:r>
          </a:p>
          <a:p>
            <a:pPr algn="ctr"/>
            <a:r>
              <a:rPr lang="en-US" sz="5400" b="1" dirty="0">
                <a:ln w="13462">
                  <a:solidFill>
                    <a:schemeClr val="bg1"/>
                  </a:solidFill>
                  <a:prstDash val="solid"/>
                </a:ln>
                <a:solidFill>
                  <a:srgbClr val="FF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 VÀ CÁC EM HỌC </a:t>
            </a:r>
            <a:r>
              <a:rPr lang="en-US" sz="5400" b="1">
                <a:ln w="13462">
                  <a:solidFill>
                    <a:schemeClr val="bg1"/>
                  </a:solidFill>
                  <a:prstDash val="solid"/>
                </a:ln>
                <a:solidFill>
                  <a:srgbClr val="FF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SINH </a:t>
            </a:r>
            <a:endParaRPr lang="en-US" sz="5400" b="1" dirty="0">
              <a:ln w="13462">
                <a:solidFill>
                  <a:schemeClr val="bg1"/>
                </a:solidFill>
                <a:prstDash val="solid"/>
              </a:ln>
              <a:solidFill>
                <a:srgbClr val="FF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9515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Hình nền Powerpoint đẹp, chuyên nghiệp 15"/>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pic>
        <p:nvPicPr>
          <p:cNvPr id="5" name="Picture 4" descr="1 quả cà chua bao nhiêu calo? Ăn cà chua sống có giảm cân khô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6679" y="271603"/>
            <a:ext cx="5305330" cy="4255129"/>
          </a:xfrm>
          <a:prstGeom prst="rect">
            <a:avLst/>
          </a:prstGeom>
          <a:noFill/>
          <a:ln>
            <a:noFill/>
          </a:ln>
        </p:spPr>
      </p:pic>
      <p:pic>
        <p:nvPicPr>
          <p:cNvPr id="6" name="Picture 5" descr="Hạt giống cà chua xanh - CÔNG TY TNHH ECOCLEAN VIỆT NAM"/>
          <p:cNvPicPr/>
          <p:nvPr/>
        </p:nvPicPr>
        <p:blipFill>
          <a:blip r:embed="rId4">
            <a:extLst>
              <a:ext uri="{28A0092B-C50C-407E-A947-70E740481C1C}">
                <a14:useLocalDpi xmlns:a14="http://schemas.microsoft.com/office/drawing/2010/main" val="0"/>
              </a:ext>
            </a:extLst>
          </a:blip>
          <a:srcRect/>
          <a:stretch>
            <a:fillRect/>
          </a:stretch>
        </p:blipFill>
        <p:spPr bwMode="auto">
          <a:xfrm>
            <a:off x="6481935" y="271603"/>
            <a:ext cx="4969944" cy="4229335"/>
          </a:xfrm>
          <a:prstGeom prst="rect">
            <a:avLst/>
          </a:prstGeom>
          <a:noFill/>
          <a:ln>
            <a:noFill/>
          </a:ln>
        </p:spPr>
      </p:pic>
      <p:sp>
        <p:nvSpPr>
          <p:cNvPr id="19" name="Rectangle 18"/>
          <p:cNvSpPr/>
          <p:nvPr/>
        </p:nvSpPr>
        <p:spPr>
          <a:xfrm>
            <a:off x="326679" y="4714610"/>
            <a:ext cx="11125200" cy="1762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latin typeface="+mj-lt"/>
              </a:rPr>
              <a:t>	</a:t>
            </a:r>
            <a:r>
              <a:rPr lang="vi-VN" sz="2400" dirty="0">
                <a:solidFill>
                  <a:schemeClr val="bg1"/>
                </a:solidFill>
                <a:latin typeface="+mj-lt"/>
              </a:rPr>
              <a:t>Cà chua xanh có chứa số lượng lớn các yếu tố alkaloid, nếu chất này đi vào cơ thể sẽ dễ gây ngộ độc thực phẩm. Các triệu chứng ngộ độc do ăn cà chua xanh thường thấy là buồn nôn, nôn mửa, tiết nước bọt, yếu sức, mệt mỏi và các triệu chứng khác... thậm chí trường hợp nghiêm trọng có thể đe dọa tính mạng</a:t>
            </a:r>
            <a:r>
              <a:rPr lang="en-US" sz="2400" dirty="0">
                <a:solidFill>
                  <a:schemeClr val="bg1"/>
                </a:solidFill>
                <a:latin typeface="+mj-lt"/>
              </a:rPr>
              <a:t>.</a:t>
            </a:r>
          </a:p>
        </p:txBody>
      </p:sp>
      <p:sp>
        <p:nvSpPr>
          <p:cNvPr id="7" name="Multiply 6"/>
          <p:cNvSpPr/>
          <p:nvPr/>
        </p:nvSpPr>
        <p:spPr>
          <a:xfrm>
            <a:off x="10067453" y="230188"/>
            <a:ext cx="1384427" cy="1363223"/>
          </a:xfrm>
          <a:prstGeom prst="mathMultiply">
            <a:avLst/>
          </a:prstGeom>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alf Frame 7"/>
          <p:cNvSpPr/>
          <p:nvPr/>
        </p:nvSpPr>
        <p:spPr>
          <a:xfrm rot="12393945">
            <a:off x="4961410" y="-68730"/>
            <a:ext cx="664649" cy="1196428"/>
          </a:xfrm>
          <a:prstGeom prst="halfFram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50237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ình nền Powerpoint đẹp, chuyên nghiệp 21"/>
          <p:cNvPicPr/>
          <p:nvPr/>
        </p:nvPicPr>
        <p:blipFill>
          <a:blip r:embed="rId2">
            <a:extLst>
              <a:ext uri="{28A0092B-C50C-407E-A947-70E740481C1C}">
                <a14:useLocalDpi xmlns:a14="http://schemas.microsoft.com/office/drawing/2010/main" val="0"/>
              </a:ext>
            </a:extLst>
          </a:blip>
          <a:srcRect/>
          <a:stretch>
            <a:fillRect/>
          </a:stretch>
        </p:blipFill>
        <p:spPr bwMode="auto">
          <a:xfrm>
            <a:off x="0" y="6394"/>
            <a:ext cx="12192001" cy="6851606"/>
          </a:xfrm>
          <a:prstGeom prst="rect">
            <a:avLst/>
          </a:prstGeom>
          <a:noFill/>
          <a:ln>
            <a:noFill/>
          </a:ln>
        </p:spPr>
      </p:pic>
      <p:sp>
        <p:nvSpPr>
          <p:cNvPr id="8" name="TextBox 7"/>
          <p:cNvSpPr txBox="1"/>
          <p:nvPr/>
        </p:nvSpPr>
        <p:spPr>
          <a:xfrm>
            <a:off x="809106" y="302675"/>
            <a:ext cx="11279489"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Em hãy cho biết tên các phương pháp thu hoạch dưới mỗi hình?</a:t>
            </a:r>
          </a:p>
        </p:txBody>
      </p:sp>
      <p:pic>
        <p:nvPicPr>
          <p:cNvPr id="9" name="Picture 8" descr="Bảo quản thóc quy mô hộ gia đình - KhoaHoc.tv"/>
          <p:cNvPicPr/>
          <p:nvPr/>
        </p:nvPicPr>
        <p:blipFill>
          <a:blip r:embed="rId3">
            <a:extLst>
              <a:ext uri="{28A0092B-C50C-407E-A947-70E740481C1C}">
                <a14:useLocalDpi xmlns:a14="http://schemas.microsoft.com/office/drawing/2010/main" val="0"/>
              </a:ext>
            </a:extLst>
          </a:blip>
          <a:srcRect/>
          <a:stretch>
            <a:fillRect/>
          </a:stretch>
        </p:blipFill>
        <p:spPr bwMode="auto">
          <a:xfrm>
            <a:off x="251927" y="969812"/>
            <a:ext cx="5535639" cy="2705898"/>
          </a:xfrm>
          <a:prstGeom prst="rect">
            <a:avLst/>
          </a:prstGeom>
          <a:noFill/>
          <a:ln>
            <a:noFill/>
          </a:ln>
        </p:spPr>
      </p:pic>
      <p:pic>
        <p:nvPicPr>
          <p:cNvPr id="10" name="Picture 2" descr="Bổ sung 3 sản phẩm vào Chương trình phát triển quốc g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927" y="3819627"/>
            <a:ext cx="5545823" cy="24942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iệu quả từ trồng khoai tây hữu cơ - Hànộimớ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4895" y="987912"/>
            <a:ext cx="5494324" cy="270589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Văn Yên lần đầu thu hoạch &quot;đặc sản&quot; vụ đông giữa nắng hè đổ lử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4895" y="3855827"/>
            <a:ext cx="5494324" cy="2494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28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ình nền Powerpoint đẹp, chuyên nghiệp 2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1" cy="6851606"/>
          </a:xfrm>
          <a:prstGeom prst="rect">
            <a:avLst/>
          </a:prstGeom>
          <a:noFill/>
          <a:ln>
            <a:noFill/>
          </a:ln>
        </p:spPr>
      </p:pic>
      <p:sp>
        <p:nvSpPr>
          <p:cNvPr id="8" name="TextBox 7"/>
          <p:cNvSpPr txBox="1"/>
          <p:nvPr/>
        </p:nvSpPr>
        <p:spPr>
          <a:xfrm>
            <a:off x="1092752" y="170454"/>
            <a:ext cx="11279489" cy="523220"/>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CÁC PHƯƠNG PHÁP THU HOẠCH SẢN PHẨM TRỒNG TRỌT</a:t>
            </a:r>
          </a:p>
        </p:txBody>
      </p:sp>
      <p:pic>
        <p:nvPicPr>
          <p:cNvPr id="9" name="Picture 8" descr="Bảo quản thóc quy mô hộ gia đình - KhoaHoc.tv"/>
          <p:cNvPicPr/>
          <p:nvPr/>
        </p:nvPicPr>
        <p:blipFill>
          <a:blip r:embed="rId3">
            <a:extLst>
              <a:ext uri="{28A0092B-C50C-407E-A947-70E740481C1C}">
                <a14:useLocalDpi xmlns:a14="http://schemas.microsoft.com/office/drawing/2010/main" val="0"/>
              </a:ext>
            </a:extLst>
          </a:blip>
          <a:srcRect/>
          <a:stretch>
            <a:fillRect/>
          </a:stretch>
        </p:blipFill>
        <p:spPr bwMode="auto">
          <a:xfrm>
            <a:off x="251928" y="969812"/>
            <a:ext cx="3129448" cy="2705898"/>
          </a:xfrm>
          <a:prstGeom prst="rect">
            <a:avLst/>
          </a:prstGeom>
          <a:noFill/>
          <a:ln>
            <a:noFill/>
          </a:ln>
        </p:spPr>
      </p:pic>
      <p:pic>
        <p:nvPicPr>
          <p:cNvPr id="10" name="Picture 2" descr="Bổ sung 3 sản phẩm vào Chương trình phát triển quốc g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927" y="3819627"/>
            <a:ext cx="3129449" cy="24942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iệu quả từ trồng khoai tây hữu cơ - Hànộimớ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4895" y="987912"/>
            <a:ext cx="3625355" cy="270589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Văn Yên lần đầu thu hoạch &quot;đặc sản&quot; vụ đông giữa nắng hè đổ lử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4895" y="3855827"/>
            <a:ext cx="3625355" cy="2494230"/>
          </a:xfrm>
          <a:prstGeom prst="rect">
            <a:avLst/>
          </a:prstGeom>
          <a:noFill/>
          <a:extLst>
            <a:ext uri="{909E8E84-426E-40DD-AFC4-6F175D3DCCD1}">
              <a14:hiddenFill xmlns:a14="http://schemas.microsoft.com/office/drawing/2010/main">
                <a:solidFill>
                  <a:srgbClr val="FFFFFF"/>
                </a:solidFill>
              </a14:hiddenFill>
            </a:ext>
          </a:extLst>
        </p:spPr>
      </p:pic>
      <p:sp>
        <p:nvSpPr>
          <p:cNvPr id="4" name="Oval Callout 3"/>
          <p:cNvSpPr/>
          <p:nvPr/>
        </p:nvSpPr>
        <p:spPr>
          <a:xfrm>
            <a:off x="3686175" y="1543049"/>
            <a:ext cx="1809750" cy="1247775"/>
          </a:xfrm>
          <a:prstGeom prst="wedgeEllipseCallout">
            <a:avLst>
              <a:gd name="adj1" fmla="val -68201"/>
              <a:gd name="adj2" fmla="val 552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CẮT</a:t>
            </a:r>
          </a:p>
        </p:txBody>
      </p:sp>
      <p:sp>
        <p:nvSpPr>
          <p:cNvPr id="13" name="Oval Callout 12"/>
          <p:cNvSpPr/>
          <p:nvPr/>
        </p:nvSpPr>
        <p:spPr>
          <a:xfrm>
            <a:off x="3737470" y="3924299"/>
            <a:ext cx="1809750" cy="1247775"/>
          </a:xfrm>
          <a:prstGeom prst="wedgeEllipseCallout">
            <a:avLst>
              <a:gd name="adj1" fmla="val -68201"/>
              <a:gd name="adj2" fmla="val 552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HÁI</a:t>
            </a:r>
          </a:p>
        </p:txBody>
      </p:sp>
      <p:sp>
        <p:nvSpPr>
          <p:cNvPr id="14" name="Oval Callout 13"/>
          <p:cNvSpPr/>
          <p:nvPr/>
        </p:nvSpPr>
        <p:spPr>
          <a:xfrm>
            <a:off x="9886950" y="1543048"/>
            <a:ext cx="1809750" cy="1247775"/>
          </a:xfrm>
          <a:prstGeom prst="wedgeEllipseCallout">
            <a:avLst>
              <a:gd name="adj1" fmla="val -68201"/>
              <a:gd name="adj2" fmla="val 552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ĐÀO</a:t>
            </a:r>
          </a:p>
        </p:txBody>
      </p:sp>
      <p:sp>
        <p:nvSpPr>
          <p:cNvPr id="15" name="Oval Callout 14"/>
          <p:cNvSpPr/>
          <p:nvPr/>
        </p:nvSpPr>
        <p:spPr>
          <a:xfrm>
            <a:off x="9886950" y="4086224"/>
            <a:ext cx="1809750" cy="1247775"/>
          </a:xfrm>
          <a:prstGeom prst="wedgeEllipseCallout">
            <a:avLst>
              <a:gd name="adj1" fmla="val -68201"/>
              <a:gd name="adj2" fmla="val 552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NHỔ</a:t>
            </a:r>
          </a:p>
        </p:txBody>
      </p:sp>
    </p:spTree>
    <p:extLst>
      <p:ext uri="{BB962C8B-B14F-4D97-AF65-F5344CB8AC3E}">
        <p14:creationId xmlns:p14="http://schemas.microsoft.com/office/powerpoint/2010/main" val="2342735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3076" name="Picture 4" descr="Cuốc đất đầu vuô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576" y="1857375"/>
            <a:ext cx="3676649" cy="42291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Xẻng cắm trại cán gỗ lưỡi xanh 63cm chính hãng | Fact-Depot | 100% vốn nhật  bả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8449" y="1857376"/>
            <a:ext cx="3876675" cy="42291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GIÁ TỐT] lưỡi xà beng hàn ống tuýp không cán, Giá siêu tốt 150,000đ! Mua  nhanh tay! - Bigomart"/>
          <p:cNvPicPr>
            <a:picLocks noChangeAspect="1" noChangeArrowheads="1"/>
          </p:cNvPicPr>
          <p:nvPr/>
        </p:nvPicPr>
        <p:blipFill rotWithShape="1">
          <a:blip r:embed="rId4">
            <a:extLst>
              <a:ext uri="{28A0092B-C50C-407E-A947-70E740481C1C}">
                <a14:useLocalDpi xmlns:a14="http://schemas.microsoft.com/office/drawing/2010/main" val="0"/>
              </a:ext>
            </a:extLst>
          </a:blip>
          <a:srcRect r="19034"/>
          <a:stretch/>
        </p:blipFill>
        <p:spPr bwMode="auto">
          <a:xfrm>
            <a:off x="8007347" y="1857375"/>
            <a:ext cx="3813177" cy="42291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4279900" y="640159"/>
            <a:ext cx="3533775" cy="5302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DỤNG CỤ ĐỂ ĐÀO</a:t>
            </a:r>
          </a:p>
        </p:txBody>
      </p:sp>
    </p:spTree>
    <p:extLst>
      <p:ext uri="{BB962C8B-B14F-4D97-AF65-F5344CB8AC3E}">
        <p14:creationId xmlns:p14="http://schemas.microsoft.com/office/powerpoint/2010/main" val="3306408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wipe(down)">
                                      <p:cBhvr>
                                        <p:cTn id="12" dur="500"/>
                                        <p:tgtEl>
                                          <p:spTgt spid="3076"/>
                                        </p:tgtEl>
                                      </p:cBhvr>
                                    </p:animEffect>
                                  </p:childTnLst>
                                </p:cTn>
                              </p:par>
                              <p:par>
                                <p:cTn id="13" presetID="22" presetClass="entr" presetSubtype="4" fill="hold" nodeType="withEffect">
                                  <p:stCondLst>
                                    <p:cond delay="0"/>
                                  </p:stCondLst>
                                  <p:childTnLst>
                                    <p:set>
                                      <p:cBhvr>
                                        <p:cTn id="14" dur="1" fill="hold">
                                          <p:stCondLst>
                                            <p:cond delay="0"/>
                                          </p:stCondLst>
                                        </p:cTn>
                                        <p:tgtEl>
                                          <p:spTgt spid="3078"/>
                                        </p:tgtEl>
                                        <p:attrNameLst>
                                          <p:attrName>style.visibility</p:attrName>
                                        </p:attrNameLst>
                                      </p:cBhvr>
                                      <p:to>
                                        <p:strVal val="visible"/>
                                      </p:to>
                                    </p:set>
                                    <p:animEffect transition="in" filter="wipe(down)">
                                      <p:cBhvr>
                                        <p:cTn id="15" dur="500"/>
                                        <p:tgtEl>
                                          <p:spTgt spid="3078"/>
                                        </p:tgtEl>
                                      </p:cBhvr>
                                    </p:animEffect>
                                  </p:childTnLst>
                                </p:cTn>
                              </p:par>
                              <p:par>
                                <p:cTn id="16" presetID="22" presetClass="entr" presetSubtype="4" fill="hold" nodeType="withEffect">
                                  <p:stCondLst>
                                    <p:cond delay="0"/>
                                  </p:stCondLst>
                                  <p:childTnLst>
                                    <p:set>
                                      <p:cBhvr>
                                        <p:cTn id="17" dur="1" fill="hold">
                                          <p:stCondLst>
                                            <p:cond delay="0"/>
                                          </p:stCondLst>
                                        </p:cTn>
                                        <p:tgtEl>
                                          <p:spTgt spid="3080"/>
                                        </p:tgtEl>
                                        <p:attrNameLst>
                                          <p:attrName>style.visibility</p:attrName>
                                        </p:attrNameLst>
                                      </p:cBhvr>
                                      <p:to>
                                        <p:strVal val="visible"/>
                                      </p:to>
                                    </p:set>
                                    <p:animEffect transition="in" filter="wipe(down)">
                                      <p:cBhvr>
                                        <p:cTn id="18" dur="5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79900" y="640159"/>
            <a:ext cx="3533775" cy="530225"/>
          </a:xfrm>
        </p:spPr>
        <p:txBody>
          <a:bodyPr>
            <a:normAutofit/>
          </a:bodyPr>
          <a:lstStyle/>
          <a:p>
            <a:r>
              <a:rPr lang="en-US" sz="2800" b="1" dirty="0">
                <a:latin typeface="Times New Roman" panose="02020603050405020304" pitchFamily="18" charset="0"/>
                <a:cs typeface="Times New Roman" panose="02020603050405020304" pitchFamily="18" charset="0"/>
              </a:rPr>
              <a:t>DỤNG CỤ ĐỂ CẮT</a:t>
            </a:r>
          </a:p>
        </p:txBody>
      </p:sp>
      <p:pic>
        <p:nvPicPr>
          <p:cNvPr id="2050" name="Picture 2" descr="lưỡi liềm lưỡi hái cắt cỏ giá tốt Tháng 10, 2022 | Mua ngay | Shopee Việt  Nam"/>
          <p:cNvPicPr>
            <a:picLocks noChangeAspect="1" noChangeArrowheads="1"/>
          </p:cNvPicPr>
          <p:nvPr/>
        </p:nvPicPr>
        <p:blipFill rotWithShape="1">
          <a:blip r:embed="rId2">
            <a:extLst>
              <a:ext uri="{28A0092B-C50C-407E-A947-70E740481C1C}">
                <a14:useLocalDpi xmlns:a14="http://schemas.microsoft.com/office/drawing/2010/main" val="0"/>
              </a:ext>
            </a:extLst>
          </a:blip>
          <a:srcRect l="12667" r="12667"/>
          <a:stretch/>
        </p:blipFill>
        <p:spPr bwMode="auto">
          <a:xfrm>
            <a:off x="314325" y="1738313"/>
            <a:ext cx="3597275" cy="39243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ao thái Đa Sỹ (dao bài thái) thép nhíp Nga | Shopee Việt Nam"/>
          <p:cNvPicPr>
            <a:picLocks noChangeAspect="1" noChangeArrowheads="1"/>
          </p:cNvPicPr>
          <p:nvPr/>
        </p:nvPicPr>
        <p:blipFill rotWithShape="1">
          <a:blip r:embed="rId3">
            <a:extLst>
              <a:ext uri="{28A0092B-C50C-407E-A947-70E740481C1C}">
                <a14:useLocalDpi xmlns:a14="http://schemas.microsoft.com/office/drawing/2010/main" val="0"/>
              </a:ext>
            </a:extLst>
          </a:blip>
          <a:srcRect t="12286" b="11000"/>
          <a:stretch/>
        </p:blipFill>
        <p:spPr bwMode="auto">
          <a:xfrm>
            <a:off x="4000500" y="1738313"/>
            <a:ext cx="3724275" cy="39243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Kéo Nhật Bản Kapusi, Kéo đa năng làm bếp cắt vải thợ may | Tik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3675" y="1738313"/>
            <a:ext cx="3730625" cy="3937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5698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down)">
                                      <p:cBhvr>
                                        <p:cTn id="12" dur="500"/>
                                        <p:tgtEl>
                                          <p:spTgt spid="2050"/>
                                        </p:tgtEl>
                                      </p:cBhvr>
                                    </p:animEffect>
                                  </p:childTnLst>
                                </p:cTn>
                              </p:par>
                              <p:par>
                                <p:cTn id="13" presetID="22" presetClass="entr" presetSubtype="4" fill="hold" nodeType="with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wipe(down)">
                                      <p:cBhvr>
                                        <p:cTn id="15" dur="500"/>
                                        <p:tgtEl>
                                          <p:spTgt spid="2052"/>
                                        </p:tgtEl>
                                      </p:cBhvr>
                                    </p:animEffect>
                                  </p:childTnLst>
                                </p:cTn>
                              </p:par>
                              <p:par>
                                <p:cTn id="16" presetID="22" presetClass="entr" presetSubtype="4" fill="hold" nodeType="withEffect">
                                  <p:stCondLst>
                                    <p:cond delay="0"/>
                                  </p:stCondLst>
                                  <p:childTnLst>
                                    <p:set>
                                      <p:cBhvr>
                                        <p:cTn id="17" dur="1" fill="hold">
                                          <p:stCondLst>
                                            <p:cond delay="0"/>
                                          </p:stCondLst>
                                        </p:cTn>
                                        <p:tgtEl>
                                          <p:spTgt spid="2054"/>
                                        </p:tgtEl>
                                        <p:attrNameLst>
                                          <p:attrName>style.visibility</p:attrName>
                                        </p:attrNameLst>
                                      </p:cBhvr>
                                      <p:to>
                                        <p:strVal val="visible"/>
                                      </p:to>
                                    </p:set>
                                    <p:animEffect transition="in" filter="wipe(down)">
                                      <p:cBhvr>
                                        <p:cTn id="18"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ình nền Powerpoint đẹp, chuyên nghiệp 15"/>
          <p:cNvPicPr/>
          <p:nvPr/>
        </p:nvPicPr>
        <p:blipFill>
          <a:blip r:embed="rId4">
            <a:extLst>
              <a:ext uri="{28A0092B-C50C-407E-A947-70E740481C1C}">
                <a14:useLocalDpi xmlns:a14="http://schemas.microsoft.com/office/drawing/2010/main" val="0"/>
              </a:ext>
            </a:extLst>
          </a:blip>
          <a:srcRect/>
          <a:stretch>
            <a:fillRect/>
          </a:stretch>
        </p:blipFill>
        <p:spPr bwMode="auto">
          <a:xfrm>
            <a:off x="0" y="17978"/>
            <a:ext cx="12192000" cy="6858000"/>
          </a:xfrm>
          <a:prstGeom prst="rect">
            <a:avLst/>
          </a:prstGeom>
          <a:noFill/>
          <a:ln>
            <a:noFill/>
          </a:ln>
        </p:spPr>
      </p:pic>
      <p:sp>
        <p:nvSpPr>
          <p:cNvPr id="3" name="TextBox 2"/>
          <p:cNvSpPr txBox="1"/>
          <p:nvPr/>
        </p:nvSpPr>
        <p:spPr>
          <a:xfrm>
            <a:off x="3197476" y="329638"/>
            <a:ext cx="5603624"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THIẾU NIÊN TRANH TÀI</a:t>
            </a:r>
          </a:p>
        </p:txBody>
      </p:sp>
      <p:sp>
        <p:nvSpPr>
          <p:cNvPr id="4" name="TextBox 3"/>
          <p:cNvSpPr txBox="1"/>
          <p:nvPr/>
        </p:nvSpPr>
        <p:spPr>
          <a:xfrm>
            <a:off x="898180" y="854705"/>
            <a:ext cx="10167042"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Em hãy sắp xếp tranh ảnh theo từng nhóm phương pháp thu hoạch.</a:t>
            </a:r>
          </a:p>
        </p:txBody>
      </p:sp>
      <p:pic>
        <p:nvPicPr>
          <p:cNvPr id="187" name="EmDiGiuaBienVang-HaPhamAnhThu-4047564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82028" y="372105"/>
            <a:ext cx="1382241" cy="965200"/>
          </a:xfrm>
          <a:prstGeom prst="rect">
            <a:avLst/>
          </a:prstGeom>
        </p:spPr>
      </p:pic>
      <p:sp>
        <p:nvSpPr>
          <p:cNvPr id="188" name="Rectangle 187"/>
          <p:cNvSpPr/>
          <p:nvPr/>
        </p:nvSpPr>
        <p:spPr>
          <a:xfrm>
            <a:off x="684338" y="1610604"/>
            <a:ext cx="10629900" cy="47519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anose="02020603050405020304" pitchFamily="18" charset="0"/>
                <a:cs typeface="Times New Roman" panose="02020603050405020304" pitchFamily="18" charset="0"/>
              </a:rPr>
              <a:t>LUẬT CHƠI</a:t>
            </a:r>
          </a:p>
          <a:p>
            <a:pPr marL="457200" indent="-457200">
              <a:buFontTx/>
              <a:buChar char="-"/>
            </a:pPr>
            <a:r>
              <a:rPr lang="en-US" sz="2800" dirty="0">
                <a:solidFill>
                  <a:schemeClr val="bg1"/>
                </a:solidFill>
                <a:latin typeface="Times New Roman" panose="02020603050405020304" pitchFamily="18" charset="0"/>
                <a:cs typeface="Times New Roman" panose="02020603050405020304" pitchFamily="18" charset="0"/>
              </a:rPr>
              <a:t>HS được chia thành 4 nhóm (theo tổ).</a:t>
            </a:r>
          </a:p>
          <a:p>
            <a:pPr marL="457200" indent="-457200">
              <a:buFontTx/>
              <a:buChar char="-"/>
            </a:pPr>
            <a:r>
              <a:rPr lang="en-US" sz="2800" dirty="0">
                <a:solidFill>
                  <a:schemeClr val="bg1"/>
                </a:solidFill>
                <a:latin typeface="Times New Roman" panose="02020603050405020304" pitchFamily="18" charset="0"/>
                <a:cs typeface="Times New Roman" panose="02020603050405020304" pitchFamily="18" charset="0"/>
              </a:rPr>
              <a:t>Các thành viên trong tổ sẽ cầm 1 bức hình nông sản lần lượt chạy lên bảng gắn lên phương pháp thu hoạch theo vị trí của tổ mình. </a:t>
            </a:r>
          </a:p>
          <a:p>
            <a:pPr marL="457200" indent="-457200">
              <a:buFontTx/>
              <a:buChar char="-"/>
            </a:pPr>
            <a:r>
              <a:rPr lang="en-US" sz="2800" dirty="0">
                <a:solidFill>
                  <a:schemeClr val="bg1"/>
                </a:solidFill>
                <a:latin typeface="Times New Roman" panose="02020603050405020304" pitchFamily="18" charset="0"/>
                <a:cs typeface="Times New Roman" panose="02020603050405020304" pitchFamily="18" charset="0"/>
              </a:rPr>
              <a:t>Mỗi lượt chỉ 1 bạn lên, khi bạn gắn tranh về vị trí xuất phát bạn tiếp theo mới được chạy lên. Nếu không sẽ bị phạm quy (mỗi lần phạm quy trừ 1 điểm)</a:t>
            </a:r>
          </a:p>
          <a:p>
            <a:pPr marL="457200" indent="-457200">
              <a:buFontTx/>
              <a:buChar char="-"/>
            </a:pPr>
            <a:r>
              <a:rPr lang="en-US" sz="2800" dirty="0">
                <a:solidFill>
                  <a:schemeClr val="bg1"/>
                </a:solidFill>
                <a:latin typeface="Times New Roman" panose="02020603050405020304" pitchFamily="18" charset="0"/>
                <a:cs typeface="Times New Roman" panose="02020603050405020304" pitchFamily="18" charset="0"/>
              </a:rPr>
              <a:t>Nhóm nào có nhiều tranh đúng nhất được 10 điểm, các nhóm tiếp theo 9 điểm, 8 điểm, 7 điểm.</a:t>
            </a:r>
          </a:p>
          <a:p>
            <a:pPr marL="457200" indent="-457200">
              <a:buFontTx/>
              <a:buChar char="-"/>
            </a:pPr>
            <a:r>
              <a:rPr lang="en-US" sz="2800" dirty="0">
                <a:solidFill>
                  <a:schemeClr val="bg1"/>
                </a:solidFill>
                <a:latin typeface="Times New Roman" panose="02020603050405020304" pitchFamily="18" charset="0"/>
                <a:cs typeface="Times New Roman" panose="02020603050405020304" pitchFamily="18" charset="0"/>
              </a:rPr>
              <a:t>Khi bài hát kết thúc là hết thời gian.</a:t>
            </a:r>
          </a:p>
        </p:txBody>
      </p:sp>
    </p:spTree>
    <p:extLst>
      <p:ext uri="{BB962C8B-B14F-4D97-AF65-F5344CB8AC3E}">
        <p14:creationId xmlns:p14="http://schemas.microsoft.com/office/powerpoint/2010/main" val="17065467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8826" fill="hold"/>
                                        <p:tgtEl>
                                          <p:spTgt spid="187"/>
                                        </p:tgtEl>
                                      </p:cBhvr>
                                    </p:cmd>
                                  </p:childTnLst>
                                </p:cTn>
                              </p:par>
                            </p:childTnLst>
                          </p:cTn>
                        </p:par>
                      </p:childTnLst>
                    </p:cTn>
                  </p:par>
                </p:childTnLst>
              </p:cTn>
              <p:nextCondLst>
                <p:cond evt="onClick" delay="0">
                  <p:tgtEl>
                    <p:spTgt spid="187"/>
                  </p:tgtEl>
                </p:cond>
              </p:nextCondLst>
            </p:seq>
            <p:audio>
              <p:cMediaNode vol="22449">
                <p:cTn id="7" fill="hold" display="0">
                  <p:stCondLst>
                    <p:cond delay="indefinite"/>
                  </p:stCondLst>
                  <p:endCondLst>
                    <p:cond evt="onStopAudio" delay="0">
                      <p:tgtEl>
                        <p:sldTgt/>
                      </p:tgtEl>
                    </p:cond>
                  </p:endCondLst>
                </p:cTn>
                <p:tgtEl>
                  <p:spTgt spid="18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i deo noi chuan (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42384" y="523220"/>
            <a:ext cx="10438646" cy="5653743"/>
          </a:xfrm>
        </p:spPr>
      </p:pic>
      <p:sp>
        <p:nvSpPr>
          <p:cNvPr id="5" name="TextBox 4"/>
          <p:cNvSpPr txBox="1"/>
          <p:nvPr/>
        </p:nvSpPr>
        <p:spPr>
          <a:xfrm>
            <a:off x="3054916" y="0"/>
            <a:ext cx="6115050"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MÁY THU HOẠCH NÔNG SẢN</a:t>
            </a:r>
          </a:p>
        </p:txBody>
      </p:sp>
    </p:spTree>
    <p:extLst>
      <p:ext uri="{BB962C8B-B14F-4D97-AF65-F5344CB8AC3E}">
        <p14:creationId xmlns:p14="http://schemas.microsoft.com/office/powerpoint/2010/main" val="28272805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Oval 2"/>
          <p:cNvSpPr>
            <a:spLocks noChangeArrowheads="1"/>
          </p:cNvSpPr>
          <p:nvPr/>
        </p:nvSpPr>
        <p:spPr bwMode="auto">
          <a:xfrm>
            <a:off x="183582" y="401077"/>
            <a:ext cx="914213" cy="624728"/>
          </a:xfrm>
          <a:prstGeom prst="ellipse">
            <a:avLst/>
          </a:prstGeom>
          <a:solidFill>
            <a:srgbClr val="0000F1"/>
          </a:solidFill>
          <a:ln>
            <a:noFill/>
          </a:ln>
          <a:extLst>
            <a:ext uri="{91240B29-F687-4F45-9708-019B960494DF}">
              <a14:hiddenLine xmlns:a14="http://schemas.microsoft.com/office/drawing/2010/main" w="9525" algn="ctr">
                <a:solidFill>
                  <a:srgbClr val="000000"/>
                </a:solidFill>
                <a:round/>
                <a:headEnd/>
                <a:tailEnd/>
              </a14:hiddenLine>
            </a:ext>
          </a:extLst>
        </p:spPr>
        <p:txBody>
          <a:bodyPr lIns="79913" tIns="39956" rIns="79913" bIns="3995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sz="12411">
              <a:solidFill>
                <a:schemeClr val="bg1"/>
              </a:solidFill>
              <a:latin typeface="UVN Ke Chuyen1"/>
            </a:endParaRPr>
          </a:p>
        </p:txBody>
      </p:sp>
      <p:sp>
        <p:nvSpPr>
          <p:cNvPr id="6" name="Freeform 15"/>
          <p:cNvSpPr>
            <a:spLocks/>
          </p:cNvSpPr>
          <p:nvPr/>
        </p:nvSpPr>
        <p:spPr bwMode="auto">
          <a:xfrm>
            <a:off x="569251" y="479519"/>
            <a:ext cx="379132" cy="565897"/>
          </a:xfrm>
          <a:custGeom>
            <a:avLst/>
            <a:gdLst>
              <a:gd name="T0" fmla="*/ 0 w 380990"/>
              <a:gd name="T1" fmla="*/ 0 h 800806"/>
              <a:gd name="T2" fmla="*/ 186752 w 380990"/>
              <a:gd name="T3" fmla="*/ 0 h 800806"/>
              <a:gd name="T4" fmla="*/ 186752 w 380990"/>
              <a:gd name="T5" fmla="*/ 618275 h 800806"/>
              <a:gd name="T6" fmla="*/ 213817 w 380990"/>
              <a:gd name="T7" fmla="*/ 618275 h 800806"/>
              <a:gd name="T8" fmla="*/ 257502 w 380990"/>
              <a:gd name="T9" fmla="*/ 772104 h 800806"/>
              <a:gd name="T10" fmla="*/ 427563 w 380990"/>
              <a:gd name="T11" fmla="*/ 667397 h 800806"/>
              <a:gd name="T12" fmla="*/ 425513 w 380990"/>
              <a:gd name="T13" fmla="*/ 557092 h 800806"/>
              <a:gd name="T14" fmla="*/ 604200 w 380990"/>
              <a:gd name="T15" fmla="*/ 450963 h 800806"/>
              <a:gd name="T16" fmla="*/ 617825 w 380990"/>
              <a:gd name="T17" fmla="*/ 756352 h 800806"/>
              <a:gd name="T18" fmla="*/ 190095 w 380990"/>
              <a:gd name="T19" fmla="*/ 931637 h 800806"/>
              <a:gd name="T20" fmla="*/ 51662 w 380990"/>
              <a:gd name="T21" fmla="*/ 804842 h 800806"/>
              <a:gd name="T22" fmla="*/ 35933 w 380990"/>
              <a:gd name="T23" fmla="*/ 768483 h 800806"/>
              <a:gd name="T24" fmla="*/ 0 w 380990"/>
              <a:gd name="T25" fmla="*/ 768483 h 800806"/>
              <a:gd name="T26" fmla="*/ 0 w 380990"/>
              <a:gd name="T27" fmla="*/ 618275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0990"/>
              <a:gd name="T43" fmla="*/ 0 h 800806"/>
              <a:gd name="T44" fmla="*/ 380990 w 380990"/>
              <a:gd name="T45" fmla="*/ 800806 h 80080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9913" tIns="39956" rIns="79913" bIns="3995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sz="1059"/>
          </a:p>
        </p:txBody>
      </p:sp>
      <p:sp>
        <p:nvSpPr>
          <p:cNvPr id="7" name="Oval 5"/>
          <p:cNvSpPr>
            <a:spLocks noChangeArrowheads="1"/>
          </p:cNvSpPr>
          <p:nvPr/>
        </p:nvSpPr>
        <p:spPr bwMode="auto">
          <a:xfrm flipH="1">
            <a:off x="538435" y="339445"/>
            <a:ext cx="203574" cy="169956"/>
          </a:xfrm>
          <a:prstGeom prst="ellipse">
            <a:avLst/>
          </a:prstGeom>
          <a:solidFill>
            <a:srgbClr val="0000F1"/>
          </a:solidFill>
          <a:ln>
            <a:noFill/>
          </a:ln>
          <a:extLst>
            <a:ext uri="{91240B29-F687-4F45-9708-019B960494DF}">
              <a14:hiddenLine xmlns:a14="http://schemas.microsoft.com/office/drawing/2010/main" w="9525" algn="ctr">
                <a:solidFill>
                  <a:srgbClr val="000000"/>
                </a:solidFill>
                <a:round/>
                <a:headEnd/>
                <a:tailEnd/>
              </a14:hiddenLine>
            </a:ext>
          </a:extLst>
        </p:spPr>
        <p:txBody>
          <a:bodyPr lIns="79913" tIns="39956" rIns="79913" bIns="3995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sz="1059"/>
          </a:p>
        </p:txBody>
      </p:sp>
      <p:sp>
        <p:nvSpPr>
          <p:cNvPr id="8" name="Freeform 19"/>
          <p:cNvSpPr>
            <a:spLocks/>
          </p:cNvSpPr>
          <p:nvPr/>
        </p:nvSpPr>
        <p:spPr bwMode="auto">
          <a:xfrm>
            <a:off x="853133" y="230188"/>
            <a:ext cx="381000" cy="268941"/>
          </a:xfrm>
          <a:custGeom>
            <a:avLst/>
            <a:gdLst>
              <a:gd name="T0" fmla="*/ 323850 w 380990"/>
              <a:gd name="T1" fmla="*/ 0 h 380991"/>
              <a:gd name="T2" fmla="*/ 401574 w 380990"/>
              <a:gd name="T3" fmla="*/ 0 h 380991"/>
              <a:gd name="T4" fmla="*/ 401574 w 380990"/>
              <a:gd name="T5" fmla="*/ 173737 h 380991"/>
              <a:gd name="T6" fmla="*/ 647700 w 380990"/>
              <a:gd name="T7" fmla="*/ 173737 h 380991"/>
              <a:gd name="T8" fmla="*/ 647700 w 380990"/>
              <a:gd name="T9" fmla="*/ 228601 h 380991"/>
              <a:gd name="T10" fmla="*/ 401574 w 380990"/>
              <a:gd name="T11" fmla="*/ 228601 h 380991"/>
              <a:gd name="T12" fmla="*/ 401574 w 380990"/>
              <a:gd name="T13" fmla="*/ 457200 h 380991"/>
              <a:gd name="T14" fmla="*/ 323850 w 380990"/>
              <a:gd name="T15" fmla="*/ 457200 h 380991"/>
              <a:gd name="T16" fmla="*/ 323850 w 380990"/>
              <a:gd name="T17" fmla="*/ 228601 h 380991"/>
              <a:gd name="T18" fmla="*/ 0 w 380990"/>
              <a:gd name="T19" fmla="*/ 228601 h 380991"/>
              <a:gd name="T20" fmla="*/ 0 w 380990"/>
              <a:gd name="T21" fmla="*/ 173737 h 380991"/>
              <a:gd name="T22" fmla="*/ 323850 w 380990"/>
              <a:gd name="T23" fmla="*/ 173737 h 380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0990"/>
              <a:gd name="T37" fmla="*/ 0 h 380991"/>
              <a:gd name="T38" fmla="*/ 380990 w 380990"/>
              <a:gd name="T39" fmla="*/ 380991 h 3809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0990" h="380991">
                <a:moveTo>
                  <a:pt x="190495" y="0"/>
                </a:moveTo>
                <a:lnTo>
                  <a:pt x="236214" y="0"/>
                </a:lnTo>
                <a:lnTo>
                  <a:pt x="236214" y="144777"/>
                </a:lnTo>
                <a:lnTo>
                  <a:pt x="380990" y="144777"/>
                </a:lnTo>
                <a:lnTo>
                  <a:pt x="380990" y="190496"/>
                </a:lnTo>
                <a:lnTo>
                  <a:pt x="236214" y="190496"/>
                </a:lnTo>
                <a:lnTo>
                  <a:pt x="236214" y="380991"/>
                </a:lnTo>
                <a:lnTo>
                  <a:pt x="190495" y="380991"/>
                </a:lnTo>
                <a:lnTo>
                  <a:pt x="190495" y="190496"/>
                </a:lnTo>
                <a:lnTo>
                  <a:pt x="0" y="190496"/>
                </a:lnTo>
                <a:lnTo>
                  <a:pt x="0" y="144777"/>
                </a:lnTo>
                <a:lnTo>
                  <a:pt x="190495" y="144777"/>
                </a:lnTo>
                <a:lnTo>
                  <a:pt x="190495" y="0"/>
                </a:lnTo>
                <a:close/>
              </a:path>
            </a:pathLst>
          </a:custGeom>
          <a:solidFill>
            <a:srgbClr val="0000F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9913" tIns="39956" rIns="79913" bIns="3995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sz="1059"/>
          </a:p>
        </p:txBody>
      </p:sp>
      <p:pic>
        <p:nvPicPr>
          <p:cNvPr id="6146" name="Picture 2" descr="Kho lạnh bảo quản gạo đúng tiêu chuẩn chất lượng - AuaCor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0469" y="139421"/>
            <a:ext cx="5178995" cy="267997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ách sử dụng và bảo quản tủ lạnh tốt nhất và hiệu quả"/>
          <p:cNvPicPr>
            <a:picLocks noChangeAspect="1" noChangeArrowheads="1"/>
          </p:cNvPicPr>
          <p:nvPr/>
        </p:nvPicPr>
        <p:blipFill rotWithShape="1">
          <a:blip r:embed="rId3">
            <a:extLst>
              <a:ext uri="{28A0092B-C50C-407E-A947-70E740481C1C}">
                <a14:useLocalDpi xmlns:a14="http://schemas.microsoft.com/office/drawing/2010/main" val="0"/>
              </a:ext>
            </a:extLst>
          </a:blip>
          <a:srcRect l="10366" r="13607"/>
          <a:stretch/>
        </p:blipFill>
        <p:spPr bwMode="auto">
          <a:xfrm>
            <a:off x="6755839" y="139420"/>
            <a:ext cx="5273674" cy="267998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ách bảo quản các loại hạt cùng một số lưu ý để giữ được độ ngon của hạt -  VietReview.v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0470" y="3431428"/>
            <a:ext cx="5112694" cy="2826497"/>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3 cách hút chân không giữ rau tươi cả tuần không héo không dùng máy"/>
          <p:cNvPicPr>
            <a:picLocks noChangeAspect="1" noChangeArrowheads="1"/>
          </p:cNvPicPr>
          <p:nvPr/>
        </p:nvPicPr>
        <p:blipFill rotWithShape="1">
          <a:blip r:embed="rId5">
            <a:extLst>
              <a:ext uri="{28A0092B-C50C-407E-A947-70E740481C1C}">
                <a14:useLocalDpi xmlns:a14="http://schemas.microsoft.com/office/drawing/2010/main" val="0"/>
              </a:ext>
            </a:extLst>
          </a:blip>
          <a:srcRect l="18684" t="11014" r="29123" b="1357"/>
          <a:stretch/>
        </p:blipFill>
        <p:spPr bwMode="auto">
          <a:xfrm>
            <a:off x="6755839" y="3431427"/>
            <a:ext cx="5273674" cy="282649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124075" y="2819400"/>
            <a:ext cx="3857625"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Bảo quản thường trong kho</a:t>
            </a:r>
          </a:p>
        </p:txBody>
      </p:sp>
      <p:sp>
        <p:nvSpPr>
          <p:cNvPr id="15" name="TextBox 14"/>
          <p:cNvSpPr txBox="1"/>
          <p:nvPr/>
        </p:nvSpPr>
        <p:spPr>
          <a:xfrm>
            <a:off x="8334375" y="2819400"/>
            <a:ext cx="3857625"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Bảo quản lạnh</a:t>
            </a:r>
          </a:p>
        </p:txBody>
      </p:sp>
      <p:sp>
        <p:nvSpPr>
          <p:cNvPr id="16" name="TextBox 15"/>
          <p:cNvSpPr txBox="1"/>
          <p:nvPr/>
        </p:nvSpPr>
        <p:spPr>
          <a:xfrm>
            <a:off x="2238375" y="6257924"/>
            <a:ext cx="3857625"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Bảo quản kín</a:t>
            </a:r>
          </a:p>
        </p:txBody>
      </p:sp>
      <p:sp>
        <p:nvSpPr>
          <p:cNvPr id="13" name="TextBox 12"/>
          <p:cNvSpPr txBox="1"/>
          <p:nvPr/>
        </p:nvSpPr>
        <p:spPr>
          <a:xfrm>
            <a:off x="7836844" y="6257924"/>
            <a:ext cx="3857625"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Bảo quản hút chân không</a:t>
            </a:r>
          </a:p>
        </p:txBody>
      </p:sp>
    </p:spTree>
    <p:extLst>
      <p:ext uri="{BB962C8B-B14F-4D97-AF65-F5344CB8AC3E}">
        <p14:creationId xmlns:p14="http://schemas.microsoft.com/office/powerpoint/2010/main" val="3054089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Hình nền Powerpoint đẹp, chuyên nghiệp 15"/>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pic>
        <p:nvPicPr>
          <p:cNvPr id="4098" name="Picture 2" descr="Nguy cơ ô nhiễm môi trường từ đốt rơm rạ tại Nam Định - Ảnh thời sự trong  nước - KH-CN Môi trường - Thông tấn xã Việt Nam (TTX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960" y="219076"/>
            <a:ext cx="5916239" cy="40576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Những mô hình xử lý rơm rạ hữu ích - Hànộimớ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7135" y="238125"/>
            <a:ext cx="5823759" cy="4038601"/>
          </a:xfrm>
          <a:prstGeom prst="rect">
            <a:avLst/>
          </a:prstGeom>
          <a:noFill/>
          <a:extLst>
            <a:ext uri="{909E8E84-426E-40DD-AFC4-6F175D3DCCD1}">
              <a14:hiddenFill xmlns:a14="http://schemas.microsoft.com/office/drawing/2010/main">
                <a:solidFill>
                  <a:srgbClr val="FFFFFF"/>
                </a:solidFill>
              </a14:hiddenFill>
            </a:ext>
          </a:extLst>
        </p:spPr>
      </p:pic>
      <p:sp>
        <p:nvSpPr>
          <p:cNvPr id="7" name="Multiply 6"/>
          <p:cNvSpPr/>
          <p:nvPr/>
        </p:nvSpPr>
        <p:spPr>
          <a:xfrm>
            <a:off x="10620185" y="134938"/>
            <a:ext cx="1384427" cy="1363223"/>
          </a:xfrm>
          <a:prstGeom prst="mathMultiply">
            <a:avLst/>
          </a:prstGeom>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ultiply 7"/>
          <p:cNvSpPr/>
          <p:nvPr/>
        </p:nvSpPr>
        <p:spPr>
          <a:xfrm>
            <a:off x="4716772" y="13306"/>
            <a:ext cx="1384427" cy="1363223"/>
          </a:xfrm>
          <a:prstGeom prst="mathMultiply">
            <a:avLst/>
          </a:prstGeom>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34824" y="4628545"/>
            <a:ext cx="11747626" cy="17970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GB" sz="2800" dirty="0">
                <a:solidFill>
                  <a:srgbClr val="333333"/>
                </a:solidFill>
                <a:latin typeface="Times New Roman" panose="02020603050405020304" pitchFamily="18" charset="0"/>
                <a:ea typeface="Calibri" panose="020F0502020204030204" pitchFamily="34" charset="0"/>
              </a:rPr>
              <a:t>	Đốt rơm rạ vừa gây ô nhiễm môi trường, ảnh hưởng đến sức khỏe, cuộc sống của người dân, gây lãng phí nguồn tài nguyên, mà còn làm thoái hóa đất canh tác. Gây mất an toàn giao thông.</a:t>
            </a:r>
            <a:endParaRPr lang="en-US" sz="2800" dirty="0"/>
          </a:p>
        </p:txBody>
      </p:sp>
      <p:sp>
        <p:nvSpPr>
          <p:cNvPr id="11" name="Rectangle 10"/>
          <p:cNvSpPr/>
          <p:nvPr/>
        </p:nvSpPr>
        <p:spPr>
          <a:xfrm>
            <a:off x="733424" y="4742240"/>
            <a:ext cx="10925175" cy="584775"/>
          </a:xfrm>
          <a:prstGeom prst="rect">
            <a:avLst/>
          </a:prstGeom>
        </p:spPr>
        <p:txBody>
          <a:bodyPr wrap="square">
            <a:spAutoFit/>
          </a:bodyPr>
          <a:lstStyle/>
          <a:p>
            <a:pPr algn="just"/>
            <a:r>
              <a:rPr lang="en-GB" sz="3200" dirty="0">
                <a:solidFill>
                  <a:srgbClr val="333333"/>
                </a:solidFill>
                <a:latin typeface="Times New Roman" panose="02020603050405020304" pitchFamily="18" charset="0"/>
                <a:ea typeface="Calibri" panose="020F0502020204030204" pitchFamily="34" charset="0"/>
              </a:rPr>
              <a:t>	</a:t>
            </a:r>
            <a:endParaRPr lang="en-US" sz="3200" dirty="0"/>
          </a:p>
        </p:txBody>
      </p:sp>
    </p:spTree>
    <p:extLst>
      <p:ext uri="{BB962C8B-B14F-4D97-AF65-F5344CB8AC3E}">
        <p14:creationId xmlns:p14="http://schemas.microsoft.com/office/powerpoint/2010/main" val="189775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wipe(down)">
                                      <p:cBhvr>
                                        <p:cTn id="10" dur="500"/>
                                        <p:tgtEl>
                                          <p:spTgt spid="4098"/>
                                        </p:tgtEl>
                                      </p:cBhvr>
                                    </p:animEffect>
                                  </p:childTnLst>
                                </p:cTn>
                              </p:par>
                              <p:par>
                                <p:cTn id="11" presetID="22" presetClass="entr" presetSubtype="4"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animEffect transition="in" filter="wipe(down)">
                                      <p:cBhvr>
                                        <p:cTn id="13" dur="500"/>
                                        <p:tgtEl>
                                          <p:spTgt spid="410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Hình nền Powerpoint đẹp, chuyên nghiệp 15"/>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
        <p:nvSpPr>
          <p:cNvPr id="5" name="TextBox 4"/>
          <p:cNvSpPr txBox="1"/>
          <p:nvPr/>
        </p:nvSpPr>
        <p:spPr>
          <a:xfrm>
            <a:off x="3819525" y="735518"/>
            <a:ext cx="4724400" cy="584775"/>
          </a:xfrm>
          <a:prstGeom prst="rect">
            <a:avLst/>
          </a:prstGeom>
          <a:no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LUYỆN TẬP</a:t>
            </a:r>
          </a:p>
        </p:txBody>
      </p:sp>
      <p:sp>
        <p:nvSpPr>
          <p:cNvPr id="6" name="TextBox 5"/>
          <p:cNvSpPr txBox="1"/>
          <p:nvPr/>
        </p:nvSpPr>
        <p:spPr>
          <a:xfrm>
            <a:off x="1285874" y="1517204"/>
            <a:ext cx="10410825" cy="1077218"/>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Em hãy nêu phương pháp thu hoạch một số sản phẩm trồng trọt ở gia đình hoặc địa phương em?</a:t>
            </a:r>
          </a:p>
        </p:txBody>
      </p:sp>
    </p:spTree>
    <p:extLst>
      <p:ext uri="{BB962C8B-B14F-4D97-AF65-F5344CB8AC3E}">
        <p14:creationId xmlns:p14="http://schemas.microsoft.com/office/powerpoint/2010/main" val="96581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Kinh tế nông nghiệp là gì? - Ample Magazine">
            <a:extLst>
              <a:ext uri="{FF2B5EF4-FFF2-40B4-BE49-F238E27FC236}">
                <a16:creationId xmlns:a16="http://schemas.microsoft.com/office/drawing/2014/main" id="{A66AA1A6-8550-1E84-3428-08DAB204895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58199" y="1078110"/>
            <a:ext cx="6868785" cy="4593940"/>
          </a:xfrm>
          <a:prstGeom prst="rect">
            <a:avLst/>
          </a:prstGeom>
          <a:noFill/>
          <a:ln>
            <a:noFill/>
          </a:ln>
        </p:spPr>
      </p:pic>
      <p:pic>
        <p:nvPicPr>
          <p:cNvPr id="138" name="Picture 13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731" y="-8387"/>
            <a:ext cx="12187269" cy="6858767"/>
          </a:xfrm>
          <a:prstGeom prst="rect">
            <a:avLst/>
          </a:prstGeom>
        </p:spPr>
      </p:pic>
      <p:pic>
        <p:nvPicPr>
          <p:cNvPr id="124" name="den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658199" y="739513"/>
            <a:ext cx="2651990" cy="2651990"/>
          </a:xfrm>
          <a:prstGeom prst="rect">
            <a:avLst/>
          </a:prstGeom>
        </p:spPr>
      </p:pic>
      <p:pic>
        <p:nvPicPr>
          <p:cNvPr id="125" name="den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954326" y="1090663"/>
            <a:ext cx="2639810" cy="2639810"/>
          </a:xfrm>
          <a:prstGeom prst="rect">
            <a:avLst/>
          </a:prstGeom>
        </p:spPr>
      </p:pic>
      <p:pic>
        <p:nvPicPr>
          <p:cNvPr id="126" name="den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227593" y="738865"/>
            <a:ext cx="2639810" cy="2645893"/>
          </a:xfrm>
          <a:prstGeom prst="rect">
            <a:avLst/>
          </a:prstGeom>
        </p:spPr>
      </p:pic>
      <p:pic>
        <p:nvPicPr>
          <p:cNvPr id="127" name="den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305959" y="3020060"/>
            <a:ext cx="2651990" cy="2651990"/>
          </a:xfrm>
          <a:prstGeom prst="rect">
            <a:avLst/>
          </a:prstGeom>
        </p:spPr>
      </p:pic>
      <p:pic>
        <p:nvPicPr>
          <p:cNvPr id="128" name="den5"/>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600992" y="3371485"/>
            <a:ext cx="2639810" cy="2639810"/>
          </a:xfrm>
          <a:prstGeom prst="rect">
            <a:avLst/>
          </a:prstGeom>
        </p:spPr>
      </p:pic>
      <p:pic>
        <p:nvPicPr>
          <p:cNvPr id="129" name="den6"/>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874994" y="3018790"/>
            <a:ext cx="2651990" cy="2651990"/>
          </a:xfrm>
          <a:prstGeom prst="rect">
            <a:avLst/>
          </a:prstGeom>
        </p:spPr>
      </p:pic>
      <p:pic>
        <p:nvPicPr>
          <p:cNvPr id="146" name="Picture 145"/>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91968" y="1101452"/>
            <a:ext cx="1168595" cy="1168595"/>
          </a:xfrm>
          <a:prstGeom prst="rect">
            <a:avLst/>
          </a:prstGeom>
        </p:spPr>
      </p:pic>
      <p:pic>
        <p:nvPicPr>
          <p:cNvPr id="147" name="Picture 146"/>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2703" y="883975"/>
            <a:ext cx="1061107" cy="1061107"/>
          </a:xfrm>
          <a:prstGeom prst="rect">
            <a:avLst/>
          </a:prstGeom>
        </p:spPr>
      </p:pic>
      <p:pic>
        <p:nvPicPr>
          <p:cNvPr id="148" name="Picture 147"/>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888250" y="1738168"/>
            <a:ext cx="1127571" cy="1127571"/>
          </a:xfrm>
          <a:prstGeom prst="rect">
            <a:avLst/>
          </a:prstGeom>
        </p:spPr>
      </p:pic>
      <p:pic>
        <p:nvPicPr>
          <p:cNvPr id="149" name="Picture 148"/>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069892" y="-964467"/>
            <a:ext cx="1761897" cy="6059949"/>
          </a:xfrm>
          <a:prstGeom prst="rect">
            <a:avLst/>
          </a:prstGeom>
        </p:spPr>
      </p:pic>
      <p:pic>
        <p:nvPicPr>
          <p:cNvPr id="150" name="Picture 149"/>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1237939" y="5085116"/>
            <a:ext cx="647700" cy="904875"/>
          </a:xfrm>
          <a:prstGeom prst="rect">
            <a:avLst/>
          </a:prstGeom>
        </p:spPr>
      </p:pic>
      <p:pic>
        <p:nvPicPr>
          <p:cNvPr id="159" name="Picture 158">
            <a:hlinkClick r:id="" action="ppaction://noaction"/>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1003419" y="5852160"/>
            <a:ext cx="1180821" cy="998220"/>
          </a:xfrm>
          <a:prstGeom prst="rect">
            <a:avLst/>
          </a:prstGeom>
        </p:spPr>
      </p:pic>
      <p:pic>
        <p:nvPicPr>
          <p:cNvPr id="4" name="vuideho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703" y="-671549"/>
            <a:ext cx="609600" cy="609600"/>
          </a:xfrm>
          <a:prstGeom prst="rect">
            <a:avLst/>
          </a:prstGeom>
        </p:spPr>
      </p:pic>
      <p:pic>
        <p:nvPicPr>
          <p:cNvPr id="139" name="mau1">
            <a:hlinkClick r:id="rId20" action="ppaction://hlinksldjump"/>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4658199" y="739513"/>
            <a:ext cx="2651990" cy="2651990"/>
          </a:xfrm>
          <a:prstGeom prst="rect">
            <a:avLst/>
          </a:prstGeom>
        </p:spPr>
      </p:pic>
      <p:pic>
        <p:nvPicPr>
          <p:cNvPr id="140" name="mau2">
            <a:hlinkClick r:id="rId22" action="ppaction://hlinksldjump"/>
          </p:cNvPr>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6954326" y="1090663"/>
            <a:ext cx="2633741" cy="2639810"/>
          </a:xfrm>
          <a:prstGeom prst="rect">
            <a:avLst/>
          </a:prstGeom>
        </p:spPr>
      </p:pic>
      <p:pic>
        <p:nvPicPr>
          <p:cNvPr id="141" name="mau3">
            <a:hlinkClick r:id="rId24" action="ppaction://hlinksldjump"/>
          </p:cNvPr>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9223211" y="752629"/>
            <a:ext cx="2639810" cy="2639810"/>
          </a:xfrm>
          <a:prstGeom prst="rect">
            <a:avLst/>
          </a:prstGeom>
        </p:spPr>
      </p:pic>
      <p:pic>
        <p:nvPicPr>
          <p:cNvPr id="142" name="mau4">
            <a:hlinkClick r:id="rId26" action="ppaction://hlinksldjump"/>
          </p:cNvPr>
          <p:cNvPicPr>
            <a:picLocks noChangeAspect="1"/>
          </p:cNvPicPr>
          <p:nvPr/>
        </p:nvPicPr>
        <p:blipFill>
          <a:blip r:embed="rId27" cstate="email">
            <a:extLst>
              <a:ext uri="{28A0092B-C50C-407E-A947-70E740481C1C}">
                <a14:useLocalDpi xmlns:a14="http://schemas.microsoft.com/office/drawing/2010/main"/>
              </a:ext>
            </a:extLst>
          </a:blip>
          <a:stretch>
            <a:fillRect/>
          </a:stretch>
        </p:blipFill>
        <p:spPr>
          <a:xfrm>
            <a:off x="4305959" y="3020060"/>
            <a:ext cx="2651990" cy="2651990"/>
          </a:xfrm>
          <a:prstGeom prst="rect">
            <a:avLst/>
          </a:prstGeom>
        </p:spPr>
      </p:pic>
      <p:pic>
        <p:nvPicPr>
          <p:cNvPr id="143" name="mau5">
            <a:hlinkClick r:id="rId26" action="ppaction://hlinksldjump"/>
          </p:cNvPr>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6600992" y="3381011"/>
            <a:ext cx="2633741" cy="2639810"/>
          </a:xfrm>
          <a:prstGeom prst="rect">
            <a:avLst/>
          </a:prstGeom>
        </p:spPr>
      </p:pic>
      <p:pic>
        <p:nvPicPr>
          <p:cNvPr id="144" name="mau6">
            <a:hlinkClick r:id="rId29" action="ppaction://hlinksldjump"/>
          </p:cNvPr>
          <p:cNvPicPr>
            <a:picLocks noChangeAspect="1"/>
          </p:cNvPicPr>
          <p:nvPr/>
        </p:nvPicPr>
        <p:blipFill>
          <a:blip r:embed="rId30" cstate="email">
            <a:extLst>
              <a:ext uri="{28A0092B-C50C-407E-A947-70E740481C1C}">
                <a14:useLocalDpi xmlns:a14="http://schemas.microsoft.com/office/drawing/2010/main"/>
              </a:ext>
            </a:extLst>
          </a:blip>
          <a:stretch>
            <a:fillRect/>
          </a:stretch>
        </p:blipFill>
        <p:spPr>
          <a:xfrm>
            <a:off x="8874994" y="3034030"/>
            <a:ext cx="2651990" cy="2651990"/>
          </a:xfrm>
          <a:prstGeom prst="rect">
            <a:avLst/>
          </a:prstGeom>
        </p:spPr>
      </p:pic>
      <p:sp>
        <p:nvSpPr>
          <p:cNvPr id="2" name="Action Button: Blank 1">
            <a:hlinkClick r:id="" action="ppaction://noaction" highlightClick="1"/>
            <a:extLst>
              <a:ext uri="{FF2B5EF4-FFF2-40B4-BE49-F238E27FC236}">
                <a16:creationId xmlns:a16="http://schemas.microsoft.com/office/drawing/2014/main" id="{723CAEC0-9750-3883-C093-81893C18C645}"/>
              </a:ext>
            </a:extLst>
          </p:cNvPr>
          <p:cNvSpPr/>
          <p:nvPr/>
        </p:nvSpPr>
        <p:spPr>
          <a:xfrm>
            <a:off x="3355803" y="6396331"/>
            <a:ext cx="2138217" cy="172109"/>
          </a:xfrm>
          <a:prstGeom prst="actionButtonBlank">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BE569C84-6CC9-CDF8-EB94-C2E4024C9778}"/>
              </a:ext>
            </a:extLst>
          </p:cNvPr>
          <p:cNvSpPr/>
          <p:nvPr/>
        </p:nvSpPr>
        <p:spPr>
          <a:xfrm>
            <a:off x="-369401" y="5050016"/>
            <a:ext cx="4091576" cy="2864737"/>
          </a:xfrm>
          <a:prstGeom prst="ellipse">
            <a:avLst/>
          </a:prstGeom>
          <a:solidFill>
            <a:srgbClr val="82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1435036-DE8E-2319-CBE9-9DF1D1C8225A}"/>
              </a:ext>
            </a:extLst>
          </p:cNvPr>
          <p:cNvSpPr/>
          <p:nvPr/>
        </p:nvSpPr>
        <p:spPr>
          <a:xfrm>
            <a:off x="114300" y="1857375"/>
            <a:ext cx="626613" cy="214313"/>
          </a:xfrm>
          <a:prstGeom prst="rect">
            <a:avLst/>
          </a:prstGeom>
          <a:solidFill>
            <a:srgbClr val="6038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7594D62-4D05-4081-0B75-18DA32B522AB}"/>
              </a:ext>
            </a:extLst>
          </p:cNvPr>
          <p:cNvSpPr/>
          <p:nvPr/>
        </p:nvSpPr>
        <p:spPr>
          <a:xfrm>
            <a:off x="818008" y="1879440"/>
            <a:ext cx="367891" cy="192248"/>
          </a:xfrm>
          <a:prstGeom prst="rect">
            <a:avLst/>
          </a:prstGeom>
          <a:solidFill>
            <a:srgbClr val="6038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30D6E1A-876E-67E7-8CE0-DF6EE4002C24}"/>
              </a:ext>
            </a:extLst>
          </p:cNvPr>
          <p:cNvSpPr/>
          <p:nvPr/>
        </p:nvSpPr>
        <p:spPr>
          <a:xfrm rot="972050">
            <a:off x="1126494" y="1920576"/>
            <a:ext cx="312904" cy="126606"/>
          </a:xfrm>
          <a:prstGeom prst="rect">
            <a:avLst/>
          </a:prstGeom>
          <a:solidFill>
            <a:srgbClr val="6038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a:hlinkClick r:id="rId29" action="ppaction://hlinksldjump"/>
          </p:cNvPr>
          <p:cNvSpPr/>
          <p:nvPr/>
        </p:nvSpPr>
        <p:spPr>
          <a:xfrm>
            <a:off x="11267632" y="6090100"/>
            <a:ext cx="618832" cy="7103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515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149"/>
                                        </p:tgtEl>
                                        <p:attrNameLst>
                                          <p:attrName>r</p:attrName>
                                        </p:attrNameLst>
                                      </p:cBhvr>
                                    </p:animRot>
                                    <p:animRot by="-240000">
                                      <p:cBhvr>
                                        <p:cTn id="7" dur="550" fill="hold">
                                          <p:stCondLst>
                                            <p:cond delay="550"/>
                                          </p:stCondLst>
                                        </p:cTn>
                                        <p:tgtEl>
                                          <p:spTgt spid="149"/>
                                        </p:tgtEl>
                                        <p:attrNameLst>
                                          <p:attrName>r</p:attrName>
                                        </p:attrNameLst>
                                      </p:cBhvr>
                                    </p:animRot>
                                    <p:animRot by="240000">
                                      <p:cBhvr>
                                        <p:cTn id="8" dur="550" fill="hold">
                                          <p:stCondLst>
                                            <p:cond delay="1100"/>
                                          </p:stCondLst>
                                        </p:cTn>
                                        <p:tgtEl>
                                          <p:spTgt spid="149"/>
                                        </p:tgtEl>
                                        <p:attrNameLst>
                                          <p:attrName>r</p:attrName>
                                        </p:attrNameLst>
                                      </p:cBhvr>
                                    </p:animRot>
                                    <p:animRot by="-240000">
                                      <p:cBhvr>
                                        <p:cTn id="9" dur="550" fill="hold">
                                          <p:stCondLst>
                                            <p:cond delay="1650"/>
                                          </p:stCondLst>
                                        </p:cTn>
                                        <p:tgtEl>
                                          <p:spTgt spid="149"/>
                                        </p:tgtEl>
                                        <p:attrNameLst>
                                          <p:attrName>r</p:attrName>
                                        </p:attrNameLst>
                                      </p:cBhvr>
                                    </p:animRot>
                                    <p:animRot by="120000">
                                      <p:cBhvr>
                                        <p:cTn id="10" dur="550" fill="hold">
                                          <p:stCondLst>
                                            <p:cond delay="2200"/>
                                          </p:stCondLst>
                                        </p:cTn>
                                        <p:tgtEl>
                                          <p:spTgt spid="149"/>
                                        </p:tgtEl>
                                        <p:attrNameLst>
                                          <p:attrName>r</p:attrName>
                                        </p:attrNameLst>
                                      </p:cBhvr>
                                    </p:animRot>
                                  </p:childTnLst>
                                </p:cTn>
                              </p:par>
                              <p:par>
                                <p:cTn id="11" presetID="1" presetClass="mediacall" presetSubtype="0" fill="hold" nodeType="withEffect">
                                  <p:stCondLst>
                                    <p:cond delay="0"/>
                                  </p:stCondLst>
                                  <p:childTnLst>
                                    <p:cmd type="call" cmd="playFrom(0.0)">
                                      <p:cBhvr>
                                        <p:cTn id="12" dur="60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24"/>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24"/>
                                        </p:tgtEl>
                                      </p:cBhvr>
                                    </p:animEffect>
                                    <p:set>
                                      <p:cBhvr>
                                        <p:cTn id="18" dur="1" fill="hold">
                                          <p:stCondLst>
                                            <p:cond delay="499"/>
                                          </p:stCondLst>
                                        </p:cTn>
                                        <p:tgtEl>
                                          <p:spTgt spid="124"/>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4"/>
                  </p:tgtEl>
                </p:cond>
              </p:nextCondLst>
            </p:seq>
            <p:seq concurrent="1" nextAc="seek">
              <p:cTn id="19" restart="whenNotActive" fill="hold" evtFilter="cancelBubble" nodeType="interactiveSeq">
                <p:stCondLst>
                  <p:cond evt="onClick" delay="0">
                    <p:tgtEl>
                      <p:spTgt spid="125"/>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5"/>
                                        </p:tgtEl>
                                      </p:cBhvr>
                                    </p:animEffect>
                                    <p:set>
                                      <p:cBhvr>
                                        <p:cTn id="24" dur="1" fill="hold">
                                          <p:stCondLst>
                                            <p:cond delay="499"/>
                                          </p:stCondLst>
                                        </p:cTn>
                                        <p:tgtEl>
                                          <p:spTgt spid="125"/>
                                        </p:tgtEl>
                                        <p:attrNameLst>
                                          <p:attrName>style.visibility</p:attrName>
                                        </p:attrNameLst>
                                      </p:cBhvr>
                                      <p:to>
                                        <p:strVal val="hidden"/>
                                      </p:to>
                                    </p:set>
                                  </p:childTnLst>
                                  <p:subTnLst>
                                    <p:audio>
                                      <p:cMediaNode>
                                        <p:cTn display="0" masterRel="sameClick">
                                          <p:stCondLst>
                                            <p:cond evt="begin" delay="0">
                                              <p:tn val="22"/>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5"/>
                  </p:tgtEl>
                </p:cond>
              </p:nextCondLst>
            </p:seq>
            <p:seq concurrent="1" nextAc="seek">
              <p:cTn id="25" restart="whenNotActive" fill="hold" evtFilter="cancelBubble" nodeType="interactiveSeq">
                <p:stCondLst>
                  <p:cond evt="onClick" delay="0">
                    <p:tgtEl>
                      <p:spTgt spid="12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26"/>
                                        </p:tgtEl>
                                      </p:cBhvr>
                                    </p:animEffect>
                                    <p:set>
                                      <p:cBhvr>
                                        <p:cTn id="30" dur="1" fill="hold">
                                          <p:stCondLst>
                                            <p:cond delay="499"/>
                                          </p:stCondLst>
                                        </p:cTn>
                                        <p:tgtEl>
                                          <p:spTgt spid="126"/>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6"/>
                  </p:tgtEl>
                </p:cond>
              </p:nextCondLst>
            </p:seq>
            <p:seq concurrent="1" nextAc="seek">
              <p:cTn id="31" restart="whenNotActive" fill="hold" evtFilter="cancelBubble" nodeType="interactiveSeq">
                <p:stCondLst>
                  <p:cond evt="onClick" delay="0">
                    <p:tgtEl>
                      <p:spTgt spid="12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27"/>
                                        </p:tgtEl>
                                      </p:cBhvr>
                                    </p:animEffect>
                                    <p:set>
                                      <p:cBhvr>
                                        <p:cTn id="36" dur="1" fill="hold">
                                          <p:stCondLst>
                                            <p:cond delay="499"/>
                                          </p:stCondLst>
                                        </p:cTn>
                                        <p:tgtEl>
                                          <p:spTgt spid="127"/>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7"/>
                  </p:tgtEl>
                </p:cond>
              </p:nextCondLst>
            </p:seq>
            <p:seq concurrent="1" nextAc="seek">
              <p:cTn id="37" restart="whenNotActive" fill="hold" evtFilter="cancelBubble" nodeType="interactiveSeq">
                <p:stCondLst>
                  <p:cond evt="onClick" delay="0">
                    <p:tgtEl>
                      <p:spTgt spid="128"/>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28"/>
                                        </p:tgtEl>
                                      </p:cBhvr>
                                    </p:animEffect>
                                    <p:set>
                                      <p:cBhvr>
                                        <p:cTn id="42" dur="1" fill="hold">
                                          <p:stCondLst>
                                            <p:cond delay="499"/>
                                          </p:stCondLst>
                                        </p:cTn>
                                        <p:tgtEl>
                                          <p:spTgt spid="12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8"/>
                  </p:tgtEl>
                </p:cond>
              </p:nextCondLst>
            </p:seq>
            <p:seq concurrent="1" nextAc="seek">
              <p:cTn id="43" restart="whenNotActive" fill="hold" evtFilter="cancelBubble" nodeType="interactiveSeq">
                <p:stCondLst>
                  <p:cond evt="onClick" delay="0">
                    <p:tgtEl>
                      <p:spTgt spid="129"/>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29"/>
                                        </p:tgtEl>
                                      </p:cBhvr>
                                    </p:animEffect>
                                    <p:set>
                                      <p:cBhvr>
                                        <p:cTn id="48" dur="1" fill="hold">
                                          <p:stCondLst>
                                            <p:cond delay="499"/>
                                          </p:stCondLst>
                                        </p:cTn>
                                        <p:tgtEl>
                                          <p:spTgt spid="129"/>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9"/>
                  </p:tgtEl>
                </p:cond>
              </p:nextCondLst>
            </p:seq>
            <p:seq concurrent="1" nextAc="seek">
              <p:cTn id="49" restart="whenNotActive" fill="hold" evtFilter="cancelBubble" nodeType="interactiveSeq">
                <p:stCondLst>
                  <p:cond evt="onClick" delay="0">
                    <p:tgtEl>
                      <p:spTgt spid="139"/>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139"/>
                                        </p:tgtEl>
                                      </p:cBhvr>
                                    </p:animEffect>
                                    <p:set>
                                      <p:cBhvr>
                                        <p:cTn id="54" dur="1" fill="hold">
                                          <p:stCondLst>
                                            <p:cond delay="499"/>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55" restart="whenNotActive" fill="hold" evtFilter="cancelBubble" nodeType="interactiveSeq">
                <p:stCondLst>
                  <p:cond evt="onClick" delay="0">
                    <p:tgtEl>
                      <p:spTgt spid="140"/>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40"/>
                                        </p:tgtEl>
                                      </p:cBhvr>
                                    </p:animEffect>
                                    <p:set>
                                      <p:cBhvr>
                                        <p:cTn id="60"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61" restart="whenNotActive" fill="hold" evtFilter="cancelBubble" nodeType="interactiveSeq">
                <p:stCondLst>
                  <p:cond evt="onClick" delay="0">
                    <p:tgtEl>
                      <p:spTgt spid="141"/>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141"/>
                                        </p:tgtEl>
                                      </p:cBhvr>
                                    </p:animEffect>
                                    <p:set>
                                      <p:cBhvr>
                                        <p:cTn id="66"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67" restart="whenNotActive" fill="hold" evtFilter="cancelBubble" nodeType="interactiveSeq">
                <p:stCondLst>
                  <p:cond evt="onClick" delay="0">
                    <p:tgtEl>
                      <p:spTgt spid="14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142"/>
                                        </p:tgtEl>
                                      </p:cBhvr>
                                    </p:animEffect>
                                    <p:set>
                                      <p:cBhvr>
                                        <p:cTn id="72"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73" restart="whenNotActive" fill="hold" evtFilter="cancelBubble" nodeType="interactiveSeq">
                <p:stCondLst>
                  <p:cond evt="onClick" delay="0">
                    <p:tgtEl>
                      <p:spTgt spid="143"/>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43"/>
                                        </p:tgtEl>
                                      </p:cBhvr>
                                    </p:animEffect>
                                    <p:set>
                                      <p:cBhvr>
                                        <p:cTn id="78"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79" restart="whenNotActive" fill="hold" evtFilter="cancelBubble" nodeType="interactiveSeq">
                <p:stCondLst>
                  <p:cond evt="onClick" delay="0">
                    <p:tgtEl>
                      <p:spTgt spid="144"/>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44"/>
                                        </p:tgtEl>
                                      </p:cBhvr>
                                    </p:animEffect>
                                    <p:set>
                                      <p:cBhvr>
                                        <p:cTn id="84"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audio>
              <p:cMediaNode vol="80000">
                <p:cTn id="85"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90534" y="2251732"/>
            <a:ext cx="12192000" cy="1141745"/>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DE8E057-79AF-4679-8F0F-5F578B85F19A}"/>
              </a:ext>
            </a:extLst>
          </p:cNvPr>
          <p:cNvSpPr/>
          <p:nvPr/>
        </p:nvSpPr>
        <p:spPr>
          <a:xfrm>
            <a:off x="0" y="5174659"/>
            <a:ext cx="12192000" cy="1141745"/>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hlinkClick r:id="rId3"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6221" y="1366953"/>
            <a:ext cx="1969179" cy="1743607"/>
          </a:xfrm>
          <a:prstGeom prst="rect">
            <a:avLst/>
          </a:prstGeom>
        </p:spPr>
      </p:pic>
      <p:pic>
        <p:nvPicPr>
          <p:cNvPr id="11" name="Picture 10">
            <a:extLst>
              <a:ext uri="{FF2B5EF4-FFF2-40B4-BE49-F238E27FC236}">
                <a16:creationId xmlns:a16="http://schemas.microsoft.com/office/drawing/2014/main" id="{F5A3D29D-2006-4BE0-AEF2-ABC918DCEA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10496" y="854844"/>
            <a:ext cx="2060627" cy="1383912"/>
          </a:xfrm>
          <a:prstGeom prst="rect">
            <a:avLst/>
          </a:prstGeom>
        </p:spPr>
      </p:pic>
      <p:pic>
        <p:nvPicPr>
          <p:cNvPr id="12" name="Picture 11">
            <a:hlinkClick r:id="rId6"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46376" y="1351153"/>
            <a:ext cx="1969179" cy="1743607"/>
          </a:xfrm>
          <a:prstGeom prst="rect">
            <a:avLst/>
          </a:prstGeom>
        </p:spPr>
      </p:pic>
      <p:pic>
        <p:nvPicPr>
          <p:cNvPr id="13" name="Picture 12">
            <a:extLst>
              <a:ext uri="{FF2B5EF4-FFF2-40B4-BE49-F238E27FC236}">
                <a16:creationId xmlns:a16="http://schemas.microsoft.com/office/drawing/2014/main" id="{CABCEBFF-5DE1-4042-94D0-113FF0A7D8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00651" y="839044"/>
            <a:ext cx="2060627" cy="1383912"/>
          </a:xfrm>
          <a:prstGeom prst="rect">
            <a:avLst/>
          </a:prstGeom>
        </p:spPr>
      </p:pic>
      <p:pic>
        <p:nvPicPr>
          <p:cNvPr id="14" name="Picture 13">
            <a:hlinkClick r:id="rId9"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9862" y="4359620"/>
            <a:ext cx="1969179" cy="1743607"/>
          </a:xfrm>
          <a:prstGeom prst="rect">
            <a:avLst/>
          </a:prstGeom>
        </p:spPr>
      </p:pic>
      <p:pic>
        <p:nvPicPr>
          <p:cNvPr id="15" name="Picture 14">
            <a:extLst>
              <a:ext uri="{FF2B5EF4-FFF2-40B4-BE49-F238E27FC236}">
                <a16:creationId xmlns:a16="http://schemas.microsoft.com/office/drawing/2014/main" id="{AD65FD14-A8FF-49BD-BB2A-1A81849D35A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4137" y="3847511"/>
            <a:ext cx="2060627" cy="1383912"/>
          </a:xfrm>
          <a:prstGeom prst="rect">
            <a:avLst/>
          </a:prstGeom>
        </p:spPr>
      </p:pic>
      <p:pic>
        <p:nvPicPr>
          <p:cNvPr id="16" name="Picture 15">
            <a:hlinkClick r:id="rId12" action="ppaction://hlinksldjump"/>
            <a:extLst>
              <a:ext uri="{FF2B5EF4-FFF2-40B4-BE49-F238E27FC236}">
                <a16:creationId xmlns:a16="http://schemas.microsoft.com/office/drawing/2014/main" id="{6FB1DCEB-4C74-4EB6-8AC6-7F38A1717E0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111410" y="4359618"/>
            <a:ext cx="1969179" cy="1743607"/>
          </a:xfrm>
          <a:prstGeom prst="rect">
            <a:avLst/>
          </a:prstGeom>
        </p:spPr>
      </p:pic>
      <p:pic>
        <p:nvPicPr>
          <p:cNvPr id="17" name="Picture 16">
            <a:extLst>
              <a:ext uri="{FF2B5EF4-FFF2-40B4-BE49-F238E27FC236}">
                <a16:creationId xmlns:a16="http://schemas.microsoft.com/office/drawing/2014/main" id="{769360CF-BDF1-45A9-8C3E-6AEF4338A20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065685" y="3847509"/>
            <a:ext cx="2060627" cy="1383912"/>
          </a:xfrm>
          <a:prstGeom prst="rect">
            <a:avLst/>
          </a:prstGeom>
        </p:spPr>
      </p:pic>
      <p:pic>
        <p:nvPicPr>
          <p:cNvPr id="18" name="Picture 17">
            <a:hlinkClick r:id="rId15" action="ppaction://hlinksldjump"/>
            <a:extLst>
              <a:ext uri="{FF2B5EF4-FFF2-40B4-BE49-F238E27FC236}">
                <a16:creationId xmlns:a16="http://schemas.microsoft.com/office/drawing/2014/main" id="{72FC547B-FE68-4CD5-98AE-80D9F184E2A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397233" y="4179770"/>
            <a:ext cx="1969179" cy="1743607"/>
          </a:xfrm>
          <a:prstGeom prst="rect">
            <a:avLst/>
          </a:prstGeom>
        </p:spPr>
      </p:pic>
      <p:pic>
        <p:nvPicPr>
          <p:cNvPr id="19" name="Picture 18">
            <a:extLst>
              <a:ext uri="{FF2B5EF4-FFF2-40B4-BE49-F238E27FC236}">
                <a16:creationId xmlns:a16="http://schemas.microsoft.com/office/drawing/2014/main" id="{12C318AC-1A9F-4496-B8ED-00C59FCFCB6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351508" y="3667661"/>
            <a:ext cx="2060627" cy="1383912"/>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 y="6308765"/>
            <a:ext cx="6095999" cy="334819"/>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096001" y="6308765"/>
            <a:ext cx="6095999" cy="334819"/>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0534" y="3387011"/>
            <a:ext cx="6095999" cy="334819"/>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186534" y="3387011"/>
            <a:ext cx="6095999" cy="334819"/>
          </a:xfrm>
          <a:prstGeom prst="rect">
            <a:avLst/>
          </a:prstGeom>
        </p:spPr>
      </p:pic>
      <p:pic>
        <p:nvPicPr>
          <p:cNvPr id="8" name="Picture 7">
            <a:hlinkClick r:id="rId19"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45191" y="1343032"/>
            <a:ext cx="1969179" cy="1743607"/>
          </a:xfrm>
          <a:prstGeom prst="rect">
            <a:avLst/>
          </a:prstGeom>
        </p:spPr>
      </p:pic>
      <p:pic>
        <p:nvPicPr>
          <p:cNvPr id="9" name="Picture 8">
            <a:extLst>
              <a:ext uri="{FF2B5EF4-FFF2-40B4-BE49-F238E27FC236}">
                <a16:creationId xmlns:a16="http://schemas.microsoft.com/office/drawing/2014/main" id="{DE93B167-9DF8-4F7B-A15E-DCA0F1988FC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99466" y="830923"/>
            <a:ext cx="2060627" cy="1383912"/>
          </a:xfrm>
          <a:prstGeom prst="rect">
            <a:avLst/>
          </a:prstGeom>
        </p:spPr>
      </p:pic>
      <p:sp>
        <p:nvSpPr>
          <p:cNvPr id="42" name="TextBox 41"/>
          <p:cNvSpPr txBox="1"/>
          <p:nvPr/>
        </p:nvSpPr>
        <p:spPr>
          <a:xfrm>
            <a:off x="2679826" y="36221"/>
            <a:ext cx="5821378" cy="584775"/>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TRÒ CHƠI HỘP QUÀ BÍ MẬT</a:t>
            </a:r>
          </a:p>
        </p:txBody>
      </p:sp>
      <p:sp>
        <p:nvSpPr>
          <p:cNvPr id="4" name="Right Arrow 3">
            <a:hlinkClick r:id="rId6" action="ppaction://hlinksldjump"/>
          </p:cNvPr>
          <p:cNvSpPr/>
          <p:nvPr/>
        </p:nvSpPr>
        <p:spPr>
          <a:xfrm>
            <a:off x="11315555" y="6378721"/>
            <a:ext cx="876445" cy="479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14609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3"/>
                                        </p:tgtEl>
                                      </p:cBhvr>
                                    </p:animEffect>
                                    <p:set>
                                      <p:cBhvr>
                                        <p:cTn id="10"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1" restart="whenNotActive" fill="hold" evtFilter="cancelBubble" nodeType="interactiveSeq">
                <p:stCondLst>
                  <p:cond evt="onClick" delay="0">
                    <p:tgtEl>
                      <p:spTgt spid="14"/>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4"/>
                                        </p:tgtEl>
                                      </p:cBhvr>
                                    </p:animEffect>
                                    <p:set>
                                      <p:cBhvr>
                                        <p:cTn id="16" dur="1" fill="hold">
                                          <p:stCondLst>
                                            <p:cond delay="499"/>
                                          </p:stCondLst>
                                        </p:cTn>
                                        <p:tgtEl>
                                          <p:spTgt spid="14"/>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5"/>
                                        </p:tgtEl>
                                      </p:cBhvr>
                                    </p:animEffect>
                                    <p:set>
                                      <p:cBhvr>
                                        <p:cTn id="19"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9" restart="whenNotActive" fill="hold" evtFilter="cancelBubble" nodeType="interactiveSeq">
                <p:stCondLst>
                  <p:cond evt="onClick" delay="0">
                    <p:tgtEl>
                      <p:spTgt spid="18"/>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8"/>
                                        </p:tgtEl>
                                      </p:cBhvr>
                                    </p:animEffect>
                                    <p:set>
                                      <p:cBhvr>
                                        <p:cTn id="34" dur="1" fill="hold">
                                          <p:stCondLst>
                                            <p:cond delay="499"/>
                                          </p:stCondLst>
                                        </p:cTn>
                                        <p:tgtEl>
                                          <p:spTgt spid="18"/>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8"/>
                                        </p:tgtEl>
                                      </p:cBhvr>
                                    </p:animEffect>
                                    <p:set>
                                      <p:cBhvr>
                                        <p:cTn id="43" dur="1" fill="hold">
                                          <p:stCondLst>
                                            <p:cond delay="499"/>
                                          </p:stCondLst>
                                        </p:cTn>
                                        <p:tgtEl>
                                          <p:spTgt spid="8"/>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9"/>
                                        </p:tgtEl>
                                      </p:cBhvr>
                                    </p:animEffect>
                                    <p:set>
                                      <p:cBhvr>
                                        <p:cTn id="46"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10"/>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10"/>
                                        </p:tgtEl>
                                      </p:cBhvr>
                                    </p:animEffect>
                                    <p:set>
                                      <p:cBhvr>
                                        <p:cTn id="52" dur="1" fill="hold">
                                          <p:stCondLst>
                                            <p:cond delay="499"/>
                                          </p:stCondLst>
                                        </p:cTn>
                                        <p:tgtEl>
                                          <p:spTgt spid="10"/>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9263" y="-206908"/>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57357" y="3844687"/>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Điểm 10</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498748" y="122148"/>
            <a:ext cx="9989768" cy="412780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algn="ctr"/>
            <a:endPar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r>
              <a:rPr lang="en-US" sz="2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Câu hỏi: </a:t>
            </a:r>
            <a:r>
              <a:rPr lang="vi-VN" sz="2800" b="1" dirty="0">
                <a:solidFill>
                  <a:srgbClr val="FF0000"/>
                </a:solidFill>
                <a:latin typeface="Times New Roman" panose="02020603050405020304" pitchFamily="18" charset="0"/>
                <a:cs typeface="Times New Roman" panose="02020603050405020304" pitchFamily="18" charset="0"/>
              </a:rPr>
              <a:t>Nội dung nào sau đây không phải là một trong những yêu cầu khi</a:t>
            </a:r>
            <a:r>
              <a:rPr lang="en-US" sz="2800" b="1" dirty="0">
                <a:solidFill>
                  <a:srgbClr val="FF0000"/>
                </a:solidFill>
                <a:latin typeface="Times New Roman" panose="02020603050405020304" pitchFamily="18" charset="0"/>
                <a:cs typeface="Times New Roman" panose="02020603050405020304" pitchFamily="18" charset="0"/>
              </a:rPr>
              <a:t> </a:t>
            </a:r>
            <a:r>
              <a:rPr lang="vi-VN" sz="2800" b="1" dirty="0">
                <a:solidFill>
                  <a:srgbClr val="FF0000"/>
                </a:solidFill>
                <a:latin typeface="Times New Roman" panose="02020603050405020304" pitchFamily="18" charset="0"/>
                <a:cs typeface="Times New Roman" panose="02020603050405020304" pitchFamily="18" charset="0"/>
              </a:rPr>
              <a:t>thu hoạch sản phẩm trồng trọt?</a:t>
            </a:r>
            <a:endParaRPr lang="en-US" sz="2800" b="1" dirty="0">
              <a:solidFill>
                <a:srgbClr val="FF0000"/>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A. Thu hoạch hết sản phẩm cùng một thời điểm.</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B. Nhanh gọn, cẩn thận.</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C. Áp dụng phương pháp thu hoạch phù hợp đối với từng loại cây trồng.</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D. Sử dụng dụng cụ thu hoạch phù hợp đối với từng loại cây trồng.</a:t>
            </a:r>
            <a:r>
              <a:rPr lang="en-US" sz="2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p>
          <a:p>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897517" y="4647774"/>
            <a:ext cx="8684217"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Đáp án: A</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125157" y="5417797"/>
            <a:ext cx="2438330" cy="250979"/>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155075" y="4492706"/>
            <a:ext cx="2310938" cy="899514"/>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ahoma" panose="020B0604030504040204" pitchFamily="34" charset="0"/>
                <a:ea typeface="Tahoma" panose="020B0604030504040204" pitchFamily="34" charset="0"/>
                <a:cs typeface="Tahoma" panose="020B0604030504040204" pitchFamily="34" charset="0"/>
              </a:rPr>
              <a:t>GO </a:t>
            </a:r>
            <a:r>
              <a:rPr lang="en-US" sz="2800" b="1" dirty="0">
                <a:latin typeface="Tahoma" panose="020B0604030504040204" pitchFamily="34" charset="0"/>
                <a:ea typeface="Tahoma" panose="020B0604030504040204" pitchFamily="34" charset="0"/>
                <a:cs typeface="Tahoma" panose="020B0604030504040204" pitchFamily="34" charset="0"/>
                <a:hlinkClick r:id="rId9" action="ppaction://hlinksldjump"/>
              </a:rPr>
              <a:t>HOME</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7758" y="5881151"/>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1069418" y="4618011"/>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46186" y="5577807"/>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3663" y="5582014"/>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864" y="3861398"/>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1601412" y="4088564"/>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18" name="Rectangle 17"/>
          <p:cNvSpPr/>
          <p:nvPr/>
        </p:nvSpPr>
        <p:spPr>
          <a:xfrm>
            <a:off x="10757415" y="6057758"/>
            <a:ext cx="543208" cy="546690"/>
          </a:xfrm>
          <a:prstGeom prst="rect">
            <a:avLst/>
          </a:prstGeom>
          <a:solidFill>
            <a:srgbClr val="FFC000"/>
          </a:solidFill>
          <a:ln>
            <a:solidFill>
              <a:srgbClr val="FFC00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127963795"/>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7415" y="-240549"/>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Một</a:t>
            </a:r>
            <a:r>
              <a:rPr kumimoji="0" lang="en-US" sz="2000" b="1" i="0" u="none" strike="noStrike" kern="1200" cap="none" spc="0" normalizeH="0" noProof="0" dirty="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cái bắt tay của cô giáo!</a:t>
            </a:r>
            <a:endPar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407038" y="876412"/>
            <a:ext cx="10893585" cy="2680193"/>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	</a:t>
            </a:r>
            <a:r>
              <a:rPr lang="en-US" sz="3200" b="1" dirty="0">
                <a:solidFill>
                  <a:srgbClr val="FF0000"/>
                </a:solidFill>
                <a:latin typeface="Times New Roman" panose="02020603050405020304" pitchFamily="18" charset="0"/>
                <a:cs typeface="Times New Roman" panose="02020603050405020304" pitchFamily="18" charset="0"/>
              </a:rPr>
              <a:t>Câu hỏi: N</a:t>
            </a:r>
            <a:r>
              <a:rPr lang="vi-VN" sz="3200" b="1" dirty="0">
                <a:solidFill>
                  <a:srgbClr val="FF0000"/>
                </a:solidFill>
                <a:latin typeface="Times New Roman" panose="02020603050405020304" pitchFamily="18" charset="0"/>
                <a:cs typeface="Times New Roman" panose="02020603050405020304" pitchFamily="18" charset="0"/>
              </a:rPr>
              <a:t>gười </a:t>
            </a:r>
            <a:r>
              <a:rPr lang="en-US" sz="3200" b="1" dirty="0">
                <a:solidFill>
                  <a:srgbClr val="FF0000"/>
                </a:solidFill>
                <a:latin typeface="Times New Roman" panose="02020603050405020304" pitchFamily="18" charset="0"/>
                <a:cs typeface="Times New Roman" panose="02020603050405020304" pitchFamily="18" charset="0"/>
              </a:rPr>
              <a:t>ta </a:t>
            </a:r>
            <a:r>
              <a:rPr lang="vi-VN" sz="3200" b="1" dirty="0">
                <a:solidFill>
                  <a:srgbClr val="FF0000"/>
                </a:solidFill>
                <a:latin typeface="Times New Roman" panose="02020603050405020304" pitchFamily="18" charset="0"/>
                <a:cs typeface="Times New Roman" panose="02020603050405020304" pitchFamily="18" charset="0"/>
              </a:rPr>
              <a:t>thường thu hoạch nhãn, vải, chôm chôm bằng phương pháp</a:t>
            </a:r>
            <a:r>
              <a:rPr lang="en-US" sz="3200" b="1" dirty="0">
                <a:solidFill>
                  <a:srgbClr val="FF0000"/>
                </a:solidFill>
                <a:latin typeface="Times New Roman" panose="02020603050405020304" pitchFamily="18" charset="0"/>
                <a:cs typeface="Times New Roman" panose="02020603050405020304" pitchFamily="18" charset="0"/>
              </a:rPr>
              <a:t> nào?</a:t>
            </a:r>
          </a:p>
          <a:p>
            <a:endParaRPr lang="en-US" sz="3200" dirty="0">
              <a:solidFill>
                <a:schemeClr val="tx1"/>
              </a:solidFill>
              <a:latin typeface="Times New Roman" panose="02020603050405020304" pitchFamily="18" charset="0"/>
              <a:cs typeface="Times New Roman" panose="02020603050405020304" pitchFamily="18" charset="0"/>
            </a:endParaRPr>
          </a:p>
          <a:p>
            <a:r>
              <a:rPr lang="vi-VN" sz="3200" dirty="0">
                <a:solidFill>
                  <a:schemeClr val="tx1"/>
                </a:solidFill>
                <a:latin typeface="Times New Roman" panose="02020603050405020304" pitchFamily="18" charset="0"/>
                <a:cs typeface="Times New Roman" panose="02020603050405020304" pitchFamily="18" charset="0"/>
              </a:rPr>
              <a:t>A. </a:t>
            </a:r>
            <a:r>
              <a:rPr lang="en-US" sz="3200" dirty="0">
                <a:solidFill>
                  <a:schemeClr val="tx1"/>
                </a:solidFill>
                <a:latin typeface="Times New Roman" panose="02020603050405020304" pitchFamily="18" charset="0"/>
                <a:cs typeface="Times New Roman" panose="02020603050405020304" pitchFamily="18" charset="0"/>
              </a:rPr>
              <a:t>H</a:t>
            </a:r>
            <a:r>
              <a:rPr lang="vi-VN" sz="3200" dirty="0">
                <a:solidFill>
                  <a:schemeClr val="tx1"/>
                </a:solidFill>
                <a:latin typeface="Times New Roman" panose="02020603050405020304" pitchFamily="18" charset="0"/>
                <a:cs typeface="Times New Roman" panose="02020603050405020304" pitchFamily="18" charset="0"/>
              </a:rPr>
              <a:t>ái.              B. </a:t>
            </a:r>
            <a:r>
              <a:rPr lang="en-US" sz="3200" dirty="0">
                <a:solidFill>
                  <a:schemeClr val="tx1"/>
                </a:solidFill>
                <a:latin typeface="Times New Roman" panose="02020603050405020304" pitchFamily="18" charset="0"/>
                <a:cs typeface="Times New Roman" panose="02020603050405020304" pitchFamily="18" charset="0"/>
              </a:rPr>
              <a:t>N</a:t>
            </a:r>
            <a:r>
              <a:rPr lang="vi-VN" sz="3200" dirty="0">
                <a:solidFill>
                  <a:schemeClr val="tx1"/>
                </a:solidFill>
                <a:latin typeface="Times New Roman" panose="02020603050405020304" pitchFamily="18" charset="0"/>
                <a:cs typeface="Times New Roman" panose="02020603050405020304" pitchFamily="18" charset="0"/>
              </a:rPr>
              <a:t>hổ.            C. </a:t>
            </a:r>
            <a:r>
              <a:rPr lang="en-US" sz="3200" dirty="0">
                <a:solidFill>
                  <a:schemeClr val="tx1"/>
                </a:solidFill>
                <a:latin typeface="Times New Roman" panose="02020603050405020304" pitchFamily="18" charset="0"/>
                <a:cs typeface="Times New Roman" panose="02020603050405020304" pitchFamily="18" charset="0"/>
              </a:rPr>
              <a:t>Đ</a:t>
            </a:r>
            <a:r>
              <a:rPr lang="vi-VN" sz="3200" dirty="0">
                <a:solidFill>
                  <a:schemeClr val="tx1"/>
                </a:solidFill>
                <a:latin typeface="Times New Roman" panose="02020603050405020304" pitchFamily="18" charset="0"/>
                <a:cs typeface="Times New Roman" panose="02020603050405020304" pitchFamily="18" charset="0"/>
              </a:rPr>
              <a:t>ào.           </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D. </a:t>
            </a:r>
            <a:r>
              <a:rPr lang="en-US" sz="3200" dirty="0">
                <a:solidFill>
                  <a:schemeClr val="tx1"/>
                </a:solidFill>
                <a:latin typeface="Times New Roman" panose="02020603050405020304" pitchFamily="18" charset="0"/>
                <a:cs typeface="Times New Roman" panose="02020603050405020304" pitchFamily="18" charset="0"/>
              </a:rPr>
              <a:t>Đ</a:t>
            </a:r>
            <a:r>
              <a:rPr lang="vi-VN" sz="3200" dirty="0">
                <a:solidFill>
                  <a:schemeClr val="tx1"/>
                </a:solidFill>
                <a:latin typeface="Times New Roman" panose="02020603050405020304" pitchFamily="18" charset="0"/>
                <a:cs typeface="Times New Roman" panose="02020603050405020304" pitchFamily="18" charset="0"/>
              </a:rPr>
              <a:t>ập.                 </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632094" y="4145548"/>
            <a:ext cx="8985136"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Đáp án: A</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397711" y="5414722"/>
            <a:ext cx="2438330" cy="250979"/>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367793" y="4489631"/>
            <a:ext cx="2310938" cy="899514"/>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hlinkClick r:id="rId8" action="ppaction://hlinksldjump"/>
              </a:rPr>
              <a:t>GO</a:t>
            </a: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0626" y="5878076"/>
            <a:ext cx="952500" cy="1019175"/>
          </a:xfrm>
          <a:prstGeom prst="rect">
            <a:avLst/>
          </a:prstGeom>
        </p:spPr>
      </p:pic>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69054" y="557473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029" y="5514339"/>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75732" y="385832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2124280" y="408548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18" name="Rectangle 17"/>
          <p:cNvSpPr/>
          <p:nvPr/>
        </p:nvSpPr>
        <p:spPr>
          <a:xfrm>
            <a:off x="10757415" y="6044437"/>
            <a:ext cx="543208" cy="546690"/>
          </a:xfrm>
          <a:prstGeom prst="rect">
            <a:avLst/>
          </a:prstGeom>
          <a:solidFill>
            <a:srgbClr val="00B0F0"/>
          </a:solidFill>
          <a:ln>
            <a:solidFill>
              <a:srgbClr val="00B0F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43261495"/>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5"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71291" y="-311683"/>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Một</a:t>
            </a:r>
            <a:r>
              <a:rPr kumimoji="0" lang="en-US" sz="2000" b="1" i="0" u="none" strike="noStrike" kern="1200" cap="none" spc="0" normalizeH="0" noProof="0" dirty="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tràng pháo tay của cả lớp!</a:t>
            </a:r>
            <a:endParaRPr kumimoji="0" lang="en-US" sz="2000" b="1" i="0" u="none" strike="noStrike" kern="1200" cap="none" spc="0" normalizeH="0" baseline="0" noProof="0" dirty="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427613" y="573403"/>
            <a:ext cx="10542492" cy="320794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solidFill>
                  <a:schemeClr val="tx1"/>
                </a:solidFill>
                <a:latin typeface="Times New Roman" panose="02020603050405020304" pitchFamily="18" charset="0"/>
                <a:cs typeface="Times New Roman" panose="02020603050405020304" pitchFamily="18" charset="0"/>
              </a:rPr>
              <a:t>	</a:t>
            </a:r>
            <a:r>
              <a:rPr lang="en-US" sz="3200" b="1" dirty="0">
                <a:solidFill>
                  <a:srgbClr val="FF0000"/>
                </a:solidFill>
                <a:latin typeface="Times New Roman" panose="02020603050405020304" pitchFamily="18" charset="0"/>
                <a:cs typeface="Times New Roman" panose="02020603050405020304" pitchFamily="18" charset="0"/>
              </a:rPr>
              <a:t>Câu hỏi: </a:t>
            </a:r>
            <a:r>
              <a:rPr lang="vi-VN" sz="3200" b="1" dirty="0">
                <a:solidFill>
                  <a:srgbClr val="FF0000"/>
                </a:solidFill>
                <a:latin typeface="Times New Roman" panose="02020603050405020304" pitchFamily="18" charset="0"/>
                <a:cs typeface="Times New Roman" panose="02020603050405020304" pitchFamily="18" charset="0"/>
              </a:rPr>
              <a:t>Loại sản phẩm trồng trọt nào sau đây được </a:t>
            </a:r>
            <a:r>
              <a:rPr lang="en-US" sz="3200" b="1" dirty="0">
                <a:solidFill>
                  <a:srgbClr val="FF0000"/>
                </a:solidFill>
                <a:latin typeface="Times New Roman" panose="02020603050405020304" pitchFamily="18" charset="0"/>
                <a:cs typeface="Times New Roman" panose="02020603050405020304" pitchFamily="18" charset="0"/>
              </a:rPr>
              <a:t>thu hoạch </a:t>
            </a:r>
            <a:r>
              <a:rPr lang="vi-VN" sz="3200" b="1" dirty="0">
                <a:solidFill>
                  <a:srgbClr val="FF0000"/>
                </a:solidFill>
                <a:latin typeface="Times New Roman" panose="02020603050405020304" pitchFamily="18" charset="0"/>
                <a:cs typeface="Times New Roman" panose="02020603050405020304" pitchFamily="18" charset="0"/>
              </a:rPr>
              <a:t>phương pháp cắt?</a:t>
            </a:r>
            <a:endParaRPr lang="en-US" sz="3200" b="1" dirty="0">
              <a:solidFill>
                <a:srgbClr val="FF0000"/>
              </a:solidFill>
              <a:latin typeface="Times New Roman" panose="02020603050405020304" pitchFamily="18" charset="0"/>
              <a:cs typeface="Times New Roman" panose="02020603050405020304" pitchFamily="18" charset="0"/>
            </a:endParaRPr>
          </a:p>
          <a:p>
            <a:r>
              <a:rPr lang="vi-VN" sz="3200" dirty="0">
                <a:solidFill>
                  <a:schemeClr val="tx1"/>
                </a:solidFill>
                <a:latin typeface="Times New Roman" panose="02020603050405020304" pitchFamily="18" charset="0"/>
                <a:cs typeface="Times New Roman" panose="02020603050405020304" pitchFamily="18" charset="0"/>
              </a:rPr>
              <a:t>A. Ngô, su hào, hạt điều.                         B. Mít, ổi, khoai lang.</a:t>
            </a:r>
            <a:endParaRPr lang="en-US" sz="3200" dirty="0">
              <a:solidFill>
                <a:schemeClr val="tx1"/>
              </a:solidFill>
              <a:latin typeface="Times New Roman" panose="02020603050405020304" pitchFamily="18" charset="0"/>
              <a:cs typeface="Times New Roman" panose="02020603050405020304" pitchFamily="18" charset="0"/>
            </a:endParaRPr>
          </a:p>
          <a:p>
            <a:r>
              <a:rPr lang="vi-VN" sz="3200" dirty="0">
                <a:solidFill>
                  <a:schemeClr val="tx1"/>
                </a:solidFill>
                <a:latin typeface="Times New Roman" panose="02020603050405020304" pitchFamily="18" charset="0"/>
                <a:cs typeface="Times New Roman" panose="02020603050405020304" pitchFamily="18" charset="0"/>
              </a:rPr>
              <a:t>C. Cà rốt, xoài, cam.                                D. Hoa, cải bắp, lúa.  </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573737" y="4372186"/>
            <a:ext cx="8985136"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Đáp án: D</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503" y="5345727"/>
            <a:ext cx="2438330" cy="250979"/>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72421" y="4420636"/>
            <a:ext cx="2310938" cy="899514"/>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a:t>
            </a: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hlinkClick r:id="rId9" action="ppaction://hlinksldjump"/>
              </a:rPr>
              <a:t>HOME</a:t>
            </a:r>
            <a:endPar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0412" y="5809081"/>
            <a:ext cx="952500" cy="1019175"/>
          </a:xfrm>
          <a:prstGeom prst="rect">
            <a:avLst/>
          </a:prstGeom>
        </p:spPr>
      </p:pic>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28840" y="5505737"/>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3766" y="5680675"/>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5518" y="3789328"/>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1684066" y="4016494"/>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Tree>
    <p:extLst>
      <p:ext uri="{BB962C8B-B14F-4D97-AF65-F5344CB8AC3E}">
        <p14:creationId xmlns:p14="http://schemas.microsoft.com/office/powerpoint/2010/main" val="634036471"/>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38380" y="-432264"/>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25823" y="5099044"/>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0098" y="4586935"/>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0279536" y="4158437"/>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noProof="0" dirty="0">
                <a:solidFill>
                  <a:prstClr val="black"/>
                </a:solidFill>
                <a:latin typeface="Times New Roman" panose="02020603050405020304" pitchFamily="18" charset="0"/>
                <a:ea typeface="Tahoma" panose="020B0604030504040204" pitchFamily="34" charset="0"/>
                <a:cs typeface="Times New Roman" panose="02020603050405020304" pitchFamily="18" charset="0"/>
              </a:rPr>
              <a:t>Điểm 10</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648117" y="1173"/>
            <a:ext cx="10263473" cy="4731657"/>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FF0000"/>
                </a:solidFill>
                <a:latin typeface="Times New Roman" panose="02020603050405020304" pitchFamily="18" charset="0"/>
                <a:cs typeface="Times New Roman" panose="02020603050405020304" pitchFamily="18" charset="0"/>
              </a:rPr>
              <a:t>	</a:t>
            </a:r>
          </a:p>
          <a:p>
            <a:r>
              <a:rPr lang="en-US" sz="2800" b="1" dirty="0">
                <a:solidFill>
                  <a:srgbClr val="FF0000"/>
                </a:solidFill>
                <a:latin typeface="Times New Roman" panose="02020603050405020304" pitchFamily="18" charset="0"/>
                <a:cs typeface="Times New Roman" panose="02020603050405020304" pitchFamily="18" charset="0"/>
              </a:rPr>
              <a:t>	Câu hỏi: N</a:t>
            </a:r>
            <a:r>
              <a:rPr lang="vi-VN" sz="2800" b="1" dirty="0">
                <a:solidFill>
                  <a:srgbClr val="FF0000"/>
                </a:solidFill>
                <a:latin typeface="Times New Roman" panose="02020603050405020304" pitchFamily="18" charset="0"/>
                <a:cs typeface="Times New Roman" panose="02020603050405020304" pitchFamily="18" charset="0"/>
              </a:rPr>
              <a:t>hững phát biểu </a:t>
            </a:r>
            <a:r>
              <a:rPr lang="en-US" sz="2800" b="1" dirty="0">
                <a:solidFill>
                  <a:srgbClr val="FF0000"/>
                </a:solidFill>
                <a:latin typeface="Times New Roman" panose="02020603050405020304" pitchFamily="18" charset="0"/>
                <a:cs typeface="Times New Roman" panose="02020603050405020304" pitchFamily="18" charset="0"/>
              </a:rPr>
              <a:t>nào sau đây là </a:t>
            </a:r>
            <a:r>
              <a:rPr lang="vi-VN" sz="2800" b="1" dirty="0">
                <a:solidFill>
                  <a:srgbClr val="FF0000"/>
                </a:solidFill>
                <a:latin typeface="Times New Roman" panose="02020603050405020304" pitchFamily="18" charset="0"/>
                <a:cs typeface="Times New Roman" panose="02020603050405020304" pitchFamily="18" charset="0"/>
              </a:rPr>
              <a:t>đúng về thu hoạch sản phẩm trồng trọt.</a:t>
            </a:r>
            <a:endParaRPr lang="en-US" sz="2800" b="1" dirty="0">
              <a:solidFill>
                <a:srgbClr val="FF0000"/>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1. Thu hoạch lúa khi còn xanh sẽ làm giảm năng suất và chất lượng gạo.</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2.</a:t>
            </a:r>
            <a:r>
              <a:rPr lang="en-US" sz="2800" dirty="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Thu hoạch các loại quả khi chưa đủ độ chín sẽ làm giảm chất lượng quả.</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3. Nên thu hoạch su hào càng già càng tốt.</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4. Nên thu hoạch các loại rau càng non càng tốt.</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5. Quả chín nếu không thu hoạch kịp thời quả sẽ bị th</a:t>
            </a:r>
            <a:r>
              <a:rPr lang="en-US" sz="2800" dirty="0">
                <a:solidFill>
                  <a:schemeClr val="tx1"/>
                </a:solidFill>
                <a:latin typeface="Times New Roman" panose="02020603050405020304" pitchFamily="18" charset="0"/>
                <a:cs typeface="Times New Roman" panose="02020603050405020304" pitchFamily="18" charset="0"/>
              </a:rPr>
              <a:t>ố</a:t>
            </a:r>
            <a:r>
              <a:rPr lang="vi-VN" sz="2800" dirty="0">
                <a:solidFill>
                  <a:schemeClr val="tx1"/>
                </a:solidFill>
                <a:latin typeface="Times New Roman" panose="02020603050405020304" pitchFamily="18" charset="0"/>
                <a:cs typeface="Times New Roman" panose="02020603050405020304" pitchFamily="18" charset="0"/>
              </a:rPr>
              <a:t>i và rụng.</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849473" y="5132690"/>
            <a:ext cx="8985136"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noProof="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Đáp án: 1, 2, 5</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38505" y="5336174"/>
            <a:ext cx="2438330" cy="250979"/>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8587" y="4411083"/>
            <a:ext cx="2310938" cy="899514"/>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1420" y="5799528"/>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1233080" y="4536388"/>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09848" y="5496184"/>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8452" y="5671122"/>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6526" y="3779775"/>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765074" y="4006941"/>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6317" y="4157240"/>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403488" y="4060237"/>
            <a:ext cx="714375" cy="1190625"/>
          </a:xfrm>
          <a:prstGeom prst="rect">
            <a:avLst/>
          </a:prstGeom>
        </p:spPr>
      </p:pic>
    </p:spTree>
    <p:extLst>
      <p:ext uri="{BB962C8B-B14F-4D97-AF65-F5344CB8AC3E}">
        <p14:creationId xmlns:p14="http://schemas.microsoft.com/office/powerpoint/2010/main" val="2897494770"/>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5"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152" y="-462409"/>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58223" y="5082549"/>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2498" y="4570440"/>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0211936" y="4141942"/>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prstClr val="black"/>
                </a:solidFill>
                <a:latin typeface="Times New Roman" panose="02020603050405020304" pitchFamily="18" charset="0"/>
                <a:ea typeface="Tahoma" panose="020B0604030504040204" pitchFamily="34" charset="0"/>
                <a:cs typeface="Times New Roman" panose="02020603050405020304" pitchFamily="18" charset="0"/>
              </a:rPr>
              <a:t>Một phần quà</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843157" y="215528"/>
            <a:ext cx="10049256" cy="393479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rgbClr val="FF0000"/>
                </a:solidFill>
                <a:latin typeface="Times New Roman" panose="02020603050405020304" pitchFamily="18" charset="0"/>
                <a:cs typeface="Times New Roman" panose="02020603050405020304" pitchFamily="18" charset="0"/>
              </a:rPr>
              <a:t>	</a:t>
            </a:r>
          </a:p>
          <a:p>
            <a:pPr algn="just"/>
            <a:r>
              <a:rPr lang="en-US" sz="2800" b="1" dirty="0">
                <a:solidFill>
                  <a:srgbClr val="FF0000"/>
                </a:solidFill>
                <a:latin typeface="Times New Roman" panose="02020603050405020304" pitchFamily="18" charset="0"/>
                <a:cs typeface="Times New Roman" panose="02020603050405020304" pitchFamily="18" charset="0"/>
              </a:rPr>
              <a:t>	Câu hỏi: </a:t>
            </a:r>
            <a:r>
              <a:rPr lang="vi-VN" sz="2800" b="1" dirty="0">
                <a:solidFill>
                  <a:srgbClr val="FF0000"/>
                </a:solidFill>
                <a:latin typeface="Times New Roman" panose="02020603050405020304" pitchFamily="18" charset="0"/>
                <a:cs typeface="Times New Roman" panose="02020603050405020304" pitchFamily="18" charset="0"/>
              </a:rPr>
              <a:t>Thu hoạch sản phẩm trồng trọt nhằm mục đích nào sau đây?</a:t>
            </a:r>
            <a:endParaRPr lang="en-US" sz="2800" b="1" dirty="0">
              <a:solidFill>
                <a:srgbClr val="FF0000"/>
              </a:solidFill>
              <a:latin typeface="Times New Roman" panose="02020603050405020304" pitchFamily="18" charset="0"/>
              <a:cs typeface="Times New Roman" panose="02020603050405020304" pitchFamily="18" charset="0"/>
            </a:endParaRPr>
          </a:p>
          <a:p>
            <a:pPr algn="just"/>
            <a:r>
              <a:rPr lang="vi-VN" sz="2800" dirty="0">
                <a:solidFill>
                  <a:schemeClr val="tx1"/>
                </a:solidFill>
                <a:latin typeface="Times New Roman" panose="02020603050405020304" pitchFamily="18" charset="0"/>
                <a:cs typeface="Times New Roman" panose="02020603050405020304" pitchFamily="18" charset="0"/>
              </a:rPr>
              <a:t>A. Đảm bảo sự tổn thất nhỏ nhất và chất lượng sản phẩm thu được tốt nhất.</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dirty="0">
                <a:solidFill>
                  <a:schemeClr val="tx1"/>
                </a:solidFill>
                <a:latin typeface="Times New Roman" panose="02020603050405020304" pitchFamily="18" charset="0"/>
                <a:cs typeface="Times New Roman" panose="02020603050405020304" pitchFamily="18" charset="0"/>
              </a:rPr>
              <a:t>B. Giúp cây trồng sinh trưởng, phát triển tốt và cho năng suất cao.</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dirty="0">
                <a:solidFill>
                  <a:schemeClr val="tx1"/>
                </a:solidFill>
                <a:latin typeface="Times New Roman" panose="02020603050405020304" pitchFamily="18" charset="0"/>
                <a:cs typeface="Times New Roman" panose="02020603050405020304" pitchFamily="18" charset="0"/>
              </a:rPr>
              <a:t>C. Giúp cây trồng sinh trưởng, phát triển tốt và nâng cao chất lượng sản phẩm thu được.</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dirty="0">
                <a:solidFill>
                  <a:schemeClr val="tx1"/>
                </a:solidFill>
                <a:latin typeface="Times New Roman" panose="02020603050405020304" pitchFamily="18" charset="0"/>
                <a:cs typeface="Times New Roman" panose="02020603050405020304" pitchFamily="18" charset="0"/>
              </a:rPr>
              <a:t>D. Nâng cao khả năng chống chịu sâu, bệnh hại của cây trồng</a:t>
            </a:r>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710835" y="4570440"/>
            <a:ext cx="8985136"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Đáp án: A</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112842" y="5433558"/>
            <a:ext cx="2438330" cy="250979"/>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142760" y="4508467"/>
            <a:ext cx="2310938" cy="899514"/>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0073" y="5896912"/>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1081733" y="4633772"/>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58501" y="5593568"/>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1359" y="5705886"/>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5179" y="3877159"/>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613727" y="4104325"/>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168717" y="4140745"/>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335888" y="4043742"/>
            <a:ext cx="714375" cy="1190625"/>
          </a:xfrm>
          <a:prstGeom prst="rect">
            <a:avLst/>
          </a:prstGeom>
        </p:spPr>
      </p:pic>
    </p:spTree>
    <p:extLst>
      <p:ext uri="{BB962C8B-B14F-4D97-AF65-F5344CB8AC3E}">
        <p14:creationId xmlns:p14="http://schemas.microsoft.com/office/powerpoint/2010/main" val="3502685401"/>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5"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17191" y="-364751"/>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prstClr val="black"/>
                </a:solidFill>
                <a:latin typeface="Times New Roman" panose="02020603050405020304" pitchFamily="18" charset="0"/>
                <a:ea typeface="Tahoma" panose="020B0604030504040204" pitchFamily="34" charset="0"/>
                <a:cs typeface="Times New Roman" panose="02020603050405020304" pitchFamily="18" charset="0"/>
              </a:rPr>
              <a:t>Một tràng pháo tay của cả lớp</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748849" y="829659"/>
            <a:ext cx="10176326" cy="2519828"/>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	</a:t>
            </a:r>
            <a:r>
              <a:rPr lang="en-US" sz="2800" b="1" dirty="0">
                <a:solidFill>
                  <a:srgbClr val="FF0000"/>
                </a:solidFill>
                <a:latin typeface="Times New Roman" panose="02020603050405020304" pitchFamily="18" charset="0"/>
                <a:cs typeface="Times New Roman" panose="02020603050405020304" pitchFamily="18" charset="0"/>
              </a:rPr>
              <a:t>Câu hỏi: N</a:t>
            </a:r>
            <a:r>
              <a:rPr lang="vi-VN" sz="2800" b="1" dirty="0">
                <a:solidFill>
                  <a:srgbClr val="FF0000"/>
                </a:solidFill>
                <a:latin typeface="Times New Roman" panose="02020603050405020304" pitchFamily="18" charset="0"/>
                <a:cs typeface="Times New Roman" panose="02020603050405020304" pitchFamily="18" charset="0"/>
              </a:rPr>
              <a:t>gười </a:t>
            </a:r>
            <a:r>
              <a:rPr lang="en-US" sz="2800" b="1" dirty="0">
                <a:solidFill>
                  <a:srgbClr val="FF0000"/>
                </a:solidFill>
                <a:latin typeface="Times New Roman" panose="02020603050405020304" pitchFamily="18" charset="0"/>
                <a:cs typeface="Times New Roman" panose="02020603050405020304" pitchFamily="18" charset="0"/>
              </a:rPr>
              <a:t>ta </a:t>
            </a:r>
            <a:r>
              <a:rPr lang="vi-VN" sz="2800" b="1" dirty="0">
                <a:solidFill>
                  <a:srgbClr val="FF0000"/>
                </a:solidFill>
                <a:latin typeface="Times New Roman" panose="02020603050405020304" pitchFamily="18" charset="0"/>
                <a:cs typeface="Times New Roman" panose="02020603050405020304" pitchFamily="18" charset="0"/>
              </a:rPr>
              <a:t>thường thu hoạch khoai tây, khoai lang bằng phương pháp</a:t>
            </a:r>
            <a:r>
              <a:rPr lang="en-US" sz="2800" b="1" dirty="0">
                <a:solidFill>
                  <a:srgbClr val="FF0000"/>
                </a:solidFill>
                <a:latin typeface="Times New Roman" panose="02020603050405020304" pitchFamily="18" charset="0"/>
                <a:cs typeface="Times New Roman" panose="02020603050405020304" pitchFamily="18" charset="0"/>
              </a:rPr>
              <a:t> nào?</a:t>
            </a:r>
          </a:p>
          <a:p>
            <a:endParaRPr lang="en-US" sz="2800" b="1" dirty="0">
              <a:solidFill>
                <a:srgbClr val="FF0000"/>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 A. </a:t>
            </a:r>
            <a:r>
              <a:rPr lang="en-US" sz="2800" dirty="0">
                <a:solidFill>
                  <a:schemeClr val="tx1"/>
                </a:solidFill>
                <a:latin typeface="Times New Roman" panose="02020603050405020304" pitchFamily="18" charset="0"/>
                <a:cs typeface="Times New Roman" panose="02020603050405020304" pitchFamily="18" charset="0"/>
              </a:rPr>
              <a:t>H</a:t>
            </a:r>
            <a:r>
              <a:rPr lang="vi-VN" sz="2800" dirty="0">
                <a:solidFill>
                  <a:schemeClr val="tx1"/>
                </a:solidFill>
                <a:latin typeface="Times New Roman" panose="02020603050405020304" pitchFamily="18" charset="0"/>
                <a:cs typeface="Times New Roman" panose="02020603050405020304" pitchFamily="18" charset="0"/>
              </a:rPr>
              <a:t>ái.                      B. </a:t>
            </a:r>
            <a:r>
              <a:rPr lang="en-US" sz="2800" dirty="0">
                <a:solidFill>
                  <a:schemeClr val="tx1"/>
                </a:solidFill>
                <a:latin typeface="Times New Roman" panose="02020603050405020304" pitchFamily="18" charset="0"/>
                <a:cs typeface="Times New Roman" panose="02020603050405020304" pitchFamily="18" charset="0"/>
              </a:rPr>
              <a:t>C</a:t>
            </a:r>
            <a:r>
              <a:rPr lang="vi-VN" sz="2800" dirty="0">
                <a:solidFill>
                  <a:schemeClr val="tx1"/>
                </a:solidFill>
                <a:latin typeface="Times New Roman" panose="02020603050405020304" pitchFamily="18" charset="0"/>
                <a:cs typeface="Times New Roman" panose="02020603050405020304" pitchFamily="18" charset="0"/>
              </a:rPr>
              <a:t>ắt.                C. </a:t>
            </a:r>
            <a:r>
              <a:rPr lang="en-US" sz="2800" dirty="0">
                <a:solidFill>
                  <a:schemeClr val="tx1"/>
                </a:solidFill>
                <a:latin typeface="Times New Roman" panose="02020603050405020304" pitchFamily="18" charset="0"/>
                <a:cs typeface="Times New Roman" panose="02020603050405020304" pitchFamily="18" charset="0"/>
              </a:rPr>
              <a:t>X</a:t>
            </a:r>
            <a:r>
              <a:rPr lang="vi-VN" sz="2800" dirty="0">
                <a:solidFill>
                  <a:schemeClr val="tx1"/>
                </a:solidFill>
                <a:latin typeface="Times New Roman" panose="02020603050405020304" pitchFamily="18" charset="0"/>
                <a:cs typeface="Times New Roman" panose="02020603050405020304" pitchFamily="18" charset="0"/>
              </a:rPr>
              <a:t>úc.          </a:t>
            </a:r>
            <a:r>
              <a:rPr lang="en-US" sz="2800" dirty="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D. </a:t>
            </a:r>
            <a:r>
              <a:rPr lang="en-US" sz="2800" dirty="0">
                <a:solidFill>
                  <a:schemeClr val="tx1"/>
                </a:solidFill>
                <a:latin typeface="Times New Roman" panose="02020603050405020304" pitchFamily="18" charset="0"/>
                <a:cs typeface="Times New Roman" panose="02020603050405020304" pitchFamily="18" charset="0"/>
              </a:rPr>
              <a:t>Đ</a:t>
            </a:r>
            <a:r>
              <a:rPr lang="vi-VN" sz="2800" dirty="0">
                <a:solidFill>
                  <a:schemeClr val="tx1"/>
                </a:solidFill>
                <a:latin typeface="Times New Roman" panose="02020603050405020304" pitchFamily="18" charset="0"/>
                <a:cs typeface="Times New Roman" panose="02020603050405020304" pitchFamily="18" charset="0"/>
              </a:rPr>
              <a:t>ào.</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775076" y="4120780"/>
            <a:ext cx="8985136"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Đáp án: D</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07150" y="5336175"/>
            <a:ext cx="2438330" cy="250979"/>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237068" y="4411084"/>
            <a:ext cx="2310938" cy="899514"/>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5765" y="5799529"/>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987425" y="4536389"/>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64193" y="5496185"/>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9615" y="5574998"/>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129" y="3779776"/>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519419" y="4006942"/>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Tree>
    <p:extLst>
      <p:ext uri="{BB962C8B-B14F-4D97-AF65-F5344CB8AC3E}">
        <p14:creationId xmlns:p14="http://schemas.microsoft.com/office/powerpoint/2010/main" val="1726857806"/>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5"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Hình nền Powerpoint đẹp, chuyên nghiệp 15"/>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
        <p:nvSpPr>
          <p:cNvPr id="5" name="Rectangle 4"/>
          <p:cNvSpPr/>
          <p:nvPr/>
        </p:nvSpPr>
        <p:spPr>
          <a:xfrm>
            <a:off x="4282289" y="495199"/>
            <a:ext cx="3784348" cy="841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VẬN DỤNG</a:t>
            </a:r>
          </a:p>
        </p:txBody>
      </p:sp>
      <p:sp>
        <p:nvSpPr>
          <p:cNvPr id="6" name="TextBox 5"/>
          <p:cNvSpPr txBox="1"/>
          <p:nvPr/>
        </p:nvSpPr>
        <p:spPr>
          <a:xfrm>
            <a:off x="1131683" y="1690688"/>
            <a:ext cx="9623457"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HS</a:t>
            </a:r>
            <a:r>
              <a:rPr lang="vi-VN" sz="3200" dirty="0">
                <a:latin typeface="Times New Roman" panose="02020603050405020304" pitchFamily="18" charset="0"/>
                <a:cs typeface="Times New Roman" panose="02020603050405020304" pitchFamily="18" charset="0"/>
              </a:rPr>
              <a:t> về nhà </a:t>
            </a:r>
            <a:r>
              <a:rPr lang="en-US" sz="3200" dirty="0">
                <a:latin typeface="Times New Roman" panose="02020603050405020304" pitchFamily="18" charset="0"/>
                <a:cs typeface="Times New Roman" panose="02020603050405020304" pitchFamily="18" charset="0"/>
              </a:rPr>
              <a:t>thực hiện thu</a:t>
            </a:r>
            <a:r>
              <a:rPr lang="vi-VN" sz="3200" dirty="0">
                <a:latin typeface="Times New Roman" panose="02020603050405020304" pitchFamily="18" charset="0"/>
                <a:cs typeface="Times New Roman" panose="02020603050405020304" pitchFamily="18" charset="0"/>
              </a:rPr>
              <a:t> ho</a:t>
            </a:r>
            <a:r>
              <a:rPr lang="en-US" sz="3200" dirty="0">
                <a:latin typeface="Times New Roman" panose="02020603050405020304" pitchFamily="18" charset="0"/>
                <a:cs typeface="Times New Roman" panose="02020603050405020304" pitchFamily="18" charset="0"/>
              </a:rPr>
              <a:t>ạ</a:t>
            </a:r>
            <a:r>
              <a:rPr lang="vi-VN" sz="3200" dirty="0">
                <a:latin typeface="Times New Roman" panose="02020603050405020304" pitchFamily="18" charset="0"/>
                <a:cs typeface="Times New Roman" panose="02020603050405020304" pitchFamily="18" charset="0"/>
              </a:rPr>
              <a:t>ch sản phẩm </a:t>
            </a:r>
            <a:r>
              <a:rPr lang="en-US" sz="3200" dirty="0">
                <a:latin typeface="Times New Roman" panose="02020603050405020304" pitchFamily="18" charset="0"/>
                <a:cs typeface="Times New Roman" panose="02020603050405020304" pitchFamily="18" charset="0"/>
              </a:rPr>
              <a:t>trồng trọt </a:t>
            </a:r>
            <a:r>
              <a:rPr lang="vi-VN" sz="3200" dirty="0">
                <a:latin typeface="Times New Roman" panose="02020603050405020304" pitchFamily="18" charset="0"/>
                <a:cs typeface="Times New Roman" panose="02020603050405020304" pitchFamily="18" charset="0"/>
              </a:rPr>
              <a:t>của gia đình</a:t>
            </a:r>
            <a:r>
              <a:rPr lang="en-US" sz="3200" dirty="0">
                <a:latin typeface="Times New Roman" panose="02020603050405020304" pitchFamily="18" charset="0"/>
                <a:cs typeface="Times New Roman" panose="02020603050405020304" pitchFamily="18" charset="0"/>
              </a:rPr>
              <a:t>/ địa phương em,</a:t>
            </a:r>
            <a:r>
              <a:rPr lang="vi-VN" sz="32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quay video</a:t>
            </a:r>
            <a:r>
              <a:rPr lang="vi-VN" sz="32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gửi</a:t>
            </a:r>
            <a:r>
              <a:rPr lang="vi-VN" sz="3200" dirty="0">
                <a:latin typeface="Times New Roman" panose="02020603050405020304" pitchFamily="18" charset="0"/>
                <a:cs typeface="Times New Roman" panose="02020603050405020304" pitchFamily="18" charset="0"/>
              </a:rPr>
              <a:t> cho </a:t>
            </a:r>
            <a:r>
              <a:rPr lang="en-US" sz="3200" dirty="0">
                <a:latin typeface="Times New Roman" panose="02020603050405020304" pitchFamily="18" charset="0"/>
                <a:cs typeface="Times New Roman" panose="02020603050405020304" pitchFamily="18" charset="0"/>
              </a:rPr>
              <a:t>GV trước khi học tiết học sau.</a:t>
            </a:r>
            <a:r>
              <a:rPr lang="en-US" sz="3200" i="1"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912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Hình nền Powerpoint đẹp, chuyên nghiệp 15"/>
          <p:cNvPicPr/>
          <p:nvPr/>
        </p:nvPicPr>
        <p:blipFill>
          <a:blip r:embed="rId2">
            <a:extLst>
              <a:ext uri="{28A0092B-C50C-407E-A947-70E740481C1C}">
                <a14:useLocalDpi xmlns:a14="http://schemas.microsoft.com/office/drawing/2010/main" val="0"/>
              </a:ext>
            </a:extLst>
          </a:blip>
          <a:srcRect/>
          <a:stretch>
            <a:fillRect/>
          </a:stretch>
        </p:blipFill>
        <p:spPr bwMode="auto">
          <a:xfrm>
            <a:off x="0" y="1884"/>
            <a:ext cx="12192000" cy="6858000"/>
          </a:xfrm>
          <a:prstGeom prst="rect">
            <a:avLst/>
          </a:prstGeom>
          <a:noFill/>
          <a:ln>
            <a:noFill/>
          </a:ln>
        </p:spPr>
      </p:pic>
      <p:sp>
        <p:nvSpPr>
          <p:cNvPr id="5" name="Rectangle 4"/>
          <p:cNvSpPr/>
          <p:nvPr/>
        </p:nvSpPr>
        <p:spPr>
          <a:xfrm>
            <a:off x="2408222" y="307396"/>
            <a:ext cx="7985157" cy="764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anose="02020603050405020304" pitchFamily="18" charset="0"/>
                <a:cs typeface="Times New Roman" panose="02020603050405020304" pitchFamily="18" charset="0"/>
              </a:rPr>
              <a:t>HƯỚNG DẪN CHUẨN BỊ BÀI HỌC TIẾP THEO</a:t>
            </a:r>
          </a:p>
        </p:txBody>
      </p:sp>
      <p:sp>
        <p:nvSpPr>
          <p:cNvPr id="6" name="Rectangle 5"/>
          <p:cNvSpPr/>
          <p:nvPr/>
        </p:nvSpPr>
        <p:spPr>
          <a:xfrm>
            <a:off x="910628" y="1413390"/>
            <a:ext cx="10515600" cy="5545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Times New Roman" panose="02020603050405020304" pitchFamily="18" charset="0"/>
                <a:cs typeface="Times New Roman" panose="02020603050405020304" pitchFamily="18" charset="0"/>
              </a:rPr>
              <a:t>TIẾT 7, BÀI 5: NHÂN GIỐNG VÔ TÍNH CÂY TRỒNG</a:t>
            </a:r>
          </a:p>
        </p:txBody>
      </p:sp>
      <p:sp>
        <p:nvSpPr>
          <p:cNvPr id="9" name="TextBox 8"/>
          <p:cNvSpPr txBox="1"/>
          <p:nvPr/>
        </p:nvSpPr>
        <p:spPr>
          <a:xfrm>
            <a:off x="1991762" y="2288973"/>
            <a:ext cx="8573631"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NHÓM 1: TÌM HIỂU PHƯƠNG PHÁP GIÂM CÀNH.</a:t>
            </a:r>
          </a:p>
        </p:txBody>
      </p:sp>
      <p:sp>
        <p:nvSpPr>
          <p:cNvPr id="10" name="TextBox 9"/>
          <p:cNvSpPr txBox="1"/>
          <p:nvPr/>
        </p:nvSpPr>
        <p:spPr>
          <a:xfrm>
            <a:off x="2064189" y="3105004"/>
            <a:ext cx="8573631"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NHÓM 2: TÌM HIỂU PHƯƠNG PHÁP GHÉP.</a:t>
            </a:r>
          </a:p>
        </p:txBody>
      </p:sp>
      <p:sp>
        <p:nvSpPr>
          <p:cNvPr id="11" name="TextBox 10"/>
          <p:cNvSpPr txBox="1"/>
          <p:nvPr/>
        </p:nvSpPr>
        <p:spPr>
          <a:xfrm>
            <a:off x="2064188" y="3949211"/>
            <a:ext cx="8573631"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NHÓM 3: TÌM HIỂU PHƯƠNG PHÁP CHIẾT CÀNH.</a:t>
            </a:r>
          </a:p>
        </p:txBody>
      </p:sp>
      <p:sp>
        <p:nvSpPr>
          <p:cNvPr id="12" name="TextBox 11"/>
          <p:cNvSpPr txBox="1"/>
          <p:nvPr/>
        </p:nvSpPr>
        <p:spPr>
          <a:xfrm>
            <a:off x="2064189" y="4676625"/>
            <a:ext cx="9560462"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NHÓM 4: TRÌNH BÀY KỸ THUẬT GIÂM CÀNH 1 LOẠI CÂY TRỒNG Ở ĐỊA PHƯƠNG EM.</a:t>
            </a:r>
          </a:p>
        </p:txBody>
      </p:sp>
    </p:spTree>
    <p:extLst>
      <p:ext uri="{BB962C8B-B14F-4D97-AF65-F5344CB8AC3E}">
        <p14:creationId xmlns:p14="http://schemas.microsoft.com/office/powerpoint/2010/main" val="128464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p:bldP spid="10" grpId="0"/>
      <p:bldP spid="11"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Hình nền Powerpoint đẹp, chuyên nghiệp 15"/>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
        <p:nvSpPr>
          <p:cNvPr id="5" name="Rectangle 4"/>
          <p:cNvSpPr/>
          <p:nvPr/>
        </p:nvSpPr>
        <p:spPr>
          <a:xfrm>
            <a:off x="1908684" y="1690688"/>
            <a:ext cx="7879336" cy="1754326"/>
          </a:xfrm>
          <a:prstGeom prst="rect">
            <a:avLst/>
          </a:prstGeom>
          <a:noFill/>
        </p:spPr>
        <p:txBody>
          <a:bodyPr wrap="none" lIns="91440" tIns="45720" rIns="91440" bIns="45720">
            <a:spAutoFit/>
          </a:bodyPr>
          <a:lstStyle/>
          <a:p>
            <a:pPr algn="ctr"/>
            <a:r>
              <a:rPr lang="en-US" sz="54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CHÀO TẠM BIỆT</a:t>
            </a:r>
          </a:p>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HẸN GẶP LẠI CÁC EM!</a:t>
            </a:r>
          </a:p>
        </p:txBody>
      </p:sp>
      <p:pic>
        <p:nvPicPr>
          <p:cNvPr id="6" name="Picture 6" descr="Khung hinh hoa PPT 7"/>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7816" r="51711"/>
          <a:stretch>
            <a:fillRect/>
          </a:stretch>
        </p:blipFill>
        <p:spPr bwMode="auto">
          <a:xfrm>
            <a:off x="0" y="3016251"/>
            <a:ext cx="4114800" cy="333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Khung hinh hoa PPT 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7816" t="51711"/>
          <a:stretch>
            <a:fillRect/>
          </a:stretch>
        </p:blipFill>
        <p:spPr bwMode="auto">
          <a:xfrm>
            <a:off x="8732838" y="2149476"/>
            <a:ext cx="333533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860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A thay ảnh mảnh ghép cho e nhé, lấy tranh dưới đây ạ</a:t>
            </a:r>
          </a:p>
        </p:txBody>
      </p:sp>
      <p:sp>
        <p:nvSpPr>
          <p:cNvPr id="3" name="Content Placeholder 2"/>
          <p:cNvSpPr>
            <a:spLocks noGrp="1"/>
          </p:cNvSpPr>
          <p:nvPr>
            <p:ph idx="1"/>
          </p:nvPr>
        </p:nvSpPr>
        <p:spPr/>
        <p:txBody>
          <a:bodyPr/>
          <a:lstStyle/>
          <a:p>
            <a:endParaRPr lang="en-US"/>
          </a:p>
        </p:txBody>
      </p:sp>
      <p:pic>
        <p:nvPicPr>
          <p:cNvPr id="4" name="Picture 3" descr="Bảo quản thóc quy mô hộ gia đình - KhoaHoc.tv"/>
          <p:cNvPicPr/>
          <p:nvPr/>
        </p:nvPicPr>
        <p:blipFill>
          <a:blip r:embed="rId2">
            <a:extLst>
              <a:ext uri="{28A0092B-C50C-407E-A947-70E740481C1C}">
                <a14:useLocalDpi xmlns:a14="http://schemas.microsoft.com/office/drawing/2010/main" val="0"/>
              </a:ext>
            </a:extLst>
          </a:blip>
          <a:srcRect/>
          <a:stretch>
            <a:fillRect/>
          </a:stretch>
        </p:blipFill>
        <p:spPr bwMode="auto">
          <a:xfrm>
            <a:off x="1041149" y="1690688"/>
            <a:ext cx="9071572" cy="4982845"/>
          </a:xfrm>
          <a:prstGeom prst="rect">
            <a:avLst/>
          </a:prstGeom>
          <a:noFill/>
          <a:ln>
            <a:noFill/>
          </a:ln>
        </p:spPr>
      </p:pic>
    </p:spTree>
    <p:extLst>
      <p:ext uri="{BB962C8B-B14F-4D97-AF65-F5344CB8AC3E}">
        <p14:creationId xmlns:p14="http://schemas.microsoft.com/office/powerpoint/2010/main" val="421088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829226" y="443858"/>
            <a:ext cx="10522857" cy="3661216"/>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	Câu 1: </a:t>
            </a:r>
            <a:r>
              <a:rPr lang="vi-VN" sz="2800" b="1" dirty="0">
                <a:latin typeface="Times New Roman" panose="02020603050405020304" pitchFamily="18" charset="0"/>
                <a:cs typeface="Times New Roman" panose="02020603050405020304" pitchFamily="18" charset="0"/>
              </a:rPr>
              <a:t>Mô tả nào sau đây là của biện pháp phòng trừ sâu, bệnh hại thủ công?</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A. Thay giống cũ bằng giống mới có khả năng kháng sâu, bệnh hại.</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B. Vệ sinh đồng ruộng.</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C. Sử dụng các sinh vật có lợi (ong mắt đỏ, bọ rùa,...) để tiêu diệt sâu hại.</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D. Dùng bẫy đèn, bả độc để diệt sâu hại.</a:t>
            </a:r>
            <a:endParaRPr lang="en-US" sz="2800" dirty="0">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829227" y="4532784"/>
            <a:ext cx="10522857" cy="923132"/>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cs typeface="Times New Roman" panose="02020603050405020304" pitchFamily="18" charset="0"/>
              </a:rPr>
              <a:t>Đáp án: D</a:t>
            </a:r>
          </a:p>
        </p:txBody>
      </p:sp>
      <p:pic>
        <p:nvPicPr>
          <p:cNvPr id="46" name="Picture 45">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pic>
        <p:nvPicPr>
          <p:cNvPr id="5" name="Graphic 4" descr="Puzzle">
            <a:extLst>
              <a:ext uri="{FF2B5EF4-FFF2-40B4-BE49-F238E27FC236}">
                <a16:creationId xmlns:a16="http://schemas.microsoft.com/office/drawing/2014/main" id="{9C794055-D393-8290-2C0E-6D34F608CAD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2940" y="5574575"/>
            <a:ext cx="1866900" cy="1866900"/>
          </a:xfrm>
          <a:prstGeom prst="rect">
            <a:avLst/>
          </a:prstGeom>
        </p:spPr>
      </p:pic>
      <p:pic>
        <p:nvPicPr>
          <p:cNvPr id="6" name="Graphic 5" descr="Puzzle">
            <a:extLst>
              <a:ext uri="{FF2B5EF4-FFF2-40B4-BE49-F238E27FC236}">
                <a16:creationId xmlns:a16="http://schemas.microsoft.com/office/drawing/2014/main" id="{78661D08-383E-66B6-E5E3-F721764BB12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3024089">
            <a:off x="1729739" y="5562696"/>
            <a:ext cx="1901735" cy="1901735"/>
          </a:xfrm>
          <a:prstGeom prst="rect">
            <a:avLst/>
          </a:prstGeom>
        </p:spPr>
      </p:pic>
    </p:spTree>
    <p:extLst>
      <p:ext uri="{BB962C8B-B14F-4D97-AF65-F5344CB8AC3E}">
        <p14:creationId xmlns:p14="http://schemas.microsoft.com/office/powerpoint/2010/main" val="46785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834572" y="903396"/>
            <a:ext cx="10522857" cy="3192344"/>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latin typeface="Times New Roman" panose="02020603050405020304" pitchFamily="18" charset="0"/>
                <a:cs typeface="Times New Roman" panose="02020603050405020304" pitchFamily="18" charset="0"/>
              </a:rPr>
              <a:t>   Câu 2: </a:t>
            </a:r>
            <a:r>
              <a:rPr lang="vi-VN" sz="2800" b="1" dirty="0">
                <a:latin typeface="Times New Roman" panose="02020603050405020304" pitchFamily="18" charset="0"/>
                <a:cs typeface="Times New Roman" panose="02020603050405020304" pitchFamily="18" charset="0"/>
              </a:rPr>
              <a:t>Bón phân thúc cho cây trồng có vai trò nào sau đây?</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A. Bổ sung nguồn dinh dưỡng cần thiết cho từng giai đoạn sinh trưởng, phát triển của cây trồng.</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B. Ngăn ngừa sự phát triển của sâu, bệnh hại cây trồng.</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C. Ngăn ngừa sự phát triển của cỏ dại.</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D. Rút ngắn thời gian sinh trưởng, phát triển của cây trồng.</a:t>
            </a:r>
            <a:endParaRPr lang="en-US" sz="2800" dirty="0">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834572" y="4506587"/>
            <a:ext cx="10522857" cy="1067988"/>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Đáp án: </a:t>
            </a:r>
            <a:r>
              <a:rPr lang="en-US" sz="3200" dirty="0">
                <a:latin typeface="Times New Roman" panose="02020603050405020304" pitchFamily="18" charset="0"/>
                <a:cs typeface="Times New Roman" panose="02020603050405020304" pitchFamily="18" charset="0"/>
              </a:rPr>
              <a:t>A</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46" name="Picture 45">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pic>
        <p:nvPicPr>
          <p:cNvPr id="2" name="Graphic 1" descr="Puzzle">
            <a:extLst>
              <a:ext uri="{FF2B5EF4-FFF2-40B4-BE49-F238E27FC236}">
                <a16:creationId xmlns:a16="http://schemas.microsoft.com/office/drawing/2014/main" id="{350CFFCF-3F06-A946-BBF6-5DC19DC8BEE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2940" y="5574575"/>
            <a:ext cx="1866900" cy="1866900"/>
          </a:xfrm>
          <a:prstGeom prst="rect">
            <a:avLst/>
          </a:prstGeom>
        </p:spPr>
      </p:pic>
      <p:pic>
        <p:nvPicPr>
          <p:cNvPr id="3" name="Graphic 2" descr="Puzzle">
            <a:extLst>
              <a:ext uri="{FF2B5EF4-FFF2-40B4-BE49-F238E27FC236}">
                <a16:creationId xmlns:a16="http://schemas.microsoft.com/office/drawing/2014/main" id="{59458489-78C2-3C9C-41EC-CA1B6CA1952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3024089">
            <a:off x="1729739" y="5562696"/>
            <a:ext cx="1901735" cy="1901735"/>
          </a:xfrm>
          <a:prstGeom prst="rect">
            <a:avLst/>
          </a:prstGeom>
        </p:spPr>
      </p:pic>
    </p:spTree>
    <p:extLst>
      <p:ext uri="{BB962C8B-B14F-4D97-AF65-F5344CB8AC3E}">
        <p14:creationId xmlns:p14="http://schemas.microsoft.com/office/powerpoint/2010/main" val="220998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744037" y="872662"/>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  Câu 3: </a:t>
            </a:r>
            <a:r>
              <a:rPr lang="vi-VN" sz="2800" b="1" dirty="0">
                <a:latin typeface="Times New Roman" panose="02020603050405020304" pitchFamily="18" charset="0"/>
                <a:cs typeface="Times New Roman" panose="02020603050405020304" pitchFamily="18" charset="0"/>
              </a:rPr>
              <a:t>Dấu hiệu dễ nhận biết nhất khi cây bị thiếu nước là gì?</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A. Lá cây bị vàng úa.       </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   B. Lá cây bị rụng.</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C. Lá cây bị héo</a:t>
            </a:r>
            <a:r>
              <a:rPr lang="en-US" sz="2800"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   D. Lá cây bị đốm.</a:t>
            </a:r>
            <a:endParaRPr lang="en-US" sz="2800" dirty="0">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829227" y="3802455"/>
            <a:ext cx="10522857" cy="1258111"/>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Đáp án: </a:t>
            </a:r>
            <a:r>
              <a:rPr lang="en-US" sz="3200" b="1" dirty="0">
                <a:solidFill>
                  <a:prstClr val="white"/>
                </a:solidFill>
                <a:latin typeface="Times New Roman" panose="02020603050405020304" pitchFamily="18" charset="0"/>
                <a:cs typeface="Times New Roman" panose="02020603050405020304" pitchFamily="18" charset="0"/>
              </a:rPr>
              <a:t>C</a:t>
            </a:r>
            <a:r>
              <a:rPr lang="en-US" sz="3200" dirty="0">
                <a:latin typeface="Times New Roman" panose="02020603050405020304" pitchFamily="18" charset="0"/>
                <a:cs typeface="Times New Roman" panose="02020603050405020304" pitchFamily="18" charset="0"/>
              </a:rPr>
              <a:t>.</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46" name="Picture 45">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pic>
        <p:nvPicPr>
          <p:cNvPr id="2" name="Graphic 1" descr="Puzzle">
            <a:extLst>
              <a:ext uri="{FF2B5EF4-FFF2-40B4-BE49-F238E27FC236}">
                <a16:creationId xmlns:a16="http://schemas.microsoft.com/office/drawing/2014/main" id="{2E4F364D-BD9E-8C94-1157-2A06EA3CB1F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2940" y="5574575"/>
            <a:ext cx="1866900" cy="1866900"/>
          </a:xfrm>
          <a:prstGeom prst="rect">
            <a:avLst/>
          </a:prstGeom>
        </p:spPr>
      </p:pic>
      <p:pic>
        <p:nvPicPr>
          <p:cNvPr id="3" name="Graphic 2" descr="Puzzle">
            <a:extLst>
              <a:ext uri="{FF2B5EF4-FFF2-40B4-BE49-F238E27FC236}">
                <a16:creationId xmlns:a16="http://schemas.microsoft.com/office/drawing/2014/main" id="{495100DC-5A19-C620-82E8-6750F552442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3024089">
            <a:off x="1729739" y="5562696"/>
            <a:ext cx="1901735" cy="1901735"/>
          </a:xfrm>
          <a:prstGeom prst="rect">
            <a:avLst/>
          </a:prstGeom>
        </p:spPr>
      </p:pic>
    </p:spTree>
    <p:extLst>
      <p:ext uri="{BB962C8B-B14F-4D97-AF65-F5344CB8AC3E}">
        <p14:creationId xmlns:p14="http://schemas.microsoft.com/office/powerpoint/2010/main" val="602596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829227" y="836448"/>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	Câu 4: </a:t>
            </a:r>
            <a:r>
              <a:rPr lang="vi-VN" sz="2800" b="1" dirty="0">
                <a:latin typeface="Times New Roman" panose="02020603050405020304" pitchFamily="18" charset="0"/>
                <a:cs typeface="Times New Roman" panose="02020603050405020304" pitchFamily="18" charset="0"/>
              </a:rPr>
              <a:t>Khi cây bị ngập úng, bộ phận nào của cây sẽ bị ảnh hưởng nhiều nhất?</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A. Lá cây.              </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B. Thân cây.</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C. Rễ cây.               </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D. Hoa và quả.     </a:t>
            </a:r>
            <a:endParaRPr lang="en-US" sz="2800" dirty="0">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829227" y="3666653"/>
            <a:ext cx="10522857" cy="139391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Đáp án: C</a:t>
            </a:r>
          </a:p>
        </p:txBody>
      </p:sp>
      <p:pic>
        <p:nvPicPr>
          <p:cNvPr id="46" name="Picture 45">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pic>
        <p:nvPicPr>
          <p:cNvPr id="2" name="Graphic 1" descr="Puzzle">
            <a:extLst>
              <a:ext uri="{FF2B5EF4-FFF2-40B4-BE49-F238E27FC236}">
                <a16:creationId xmlns:a16="http://schemas.microsoft.com/office/drawing/2014/main" id="{F8569B5B-B1D8-9BAA-0584-ADFAE053C6A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2940" y="5574575"/>
            <a:ext cx="1866900" cy="1866900"/>
          </a:xfrm>
          <a:prstGeom prst="rect">
            <a:avLst/>
          </a:prstGeom>
        </p:spPr>
      </p:pic>
      <p:pic>
        <p:nvPicPr>
          <p:cNvPr id="3" name="Graphic 2" descr="Puzzle">
            <a:extLst>
              <a:ext uri="{FF2B5EF4-FFF2-40B4-BE49-F238E27FC236}">
                <a16:creationId xmlns:a16="http://schemas.microsoft.com/office/drawing/2014/main" id="{F0D00633-E870-4361-FE59-BCB2B557985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3024089">
            <a:off x="1729739" y="5562696"/>
            <a:ext cx="1901735" cy="1901735"/>
          </a:xfrm>
          <a:prstGeom prst="rect">
            <a:avLst/>
          </a:prstGeom>
        </p:spPr>
      </p:pic>
    </p:spTree>
    <p:extLst>
      <p:ext uri="{BB962C8B-B14F-4D97-AF65-F5344CB8AC3E}">
        <p14:creationId xmlns:p14="http://schemas.microsoft.com/office/powerpoint/2010/main" val="387717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Hình nền Powerpoint đẹp, chuyên nghiệp 15"/>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
        <p:nvSpPr>
          <p:cNvPr id="5" name="文本框 19"/>
          <p:cNvSpPr txBox="1"/>
          <p:nvPr/>
        </p:nvSpPr>
        <p:spPr>
          <a:xfrm>
            <a:off x="1177757" y="2390240"/>
            <a:ext cx="10057593" cy="523220"/>
          </a:xfrm>
          <a:prstGeom prst="rect">
            <a:avLst/>
          </a:prstGeom>
          <a:noFill/>
        </p:spPr>
        <p:txBody>
          <a:bodyPr wrap="square" rtlCol="0">
            <a:spAutoFit/>
          </a:bodyPr>
          <a:lstStyle/>
          <a:p>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I.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Mục</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đích</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yêu</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cầu</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của</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thu</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hoạch</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sản</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phẩm</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trồng</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trọt</a:t>
            </a:r>
            <a:r>
              <a:rPr lang="zh-CN" altLang="en-US"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a:t>
            </a:r>
          </a:p>
        </p:txBody>
      </p:sp>
      <p:sp>
        <p:nvSpPr>
          <p:cNvPr id="6" name="文本框 22"/>
          <p:cNvSpPr txBox="1"/>
          <p:nvPr/>
        </p:nvSpPr>
        <p:spPr>
          <a:xfrm>
            <a:off x="1177757" y="3478074"/>
            <a:ext cx="8391756" cy="523220"/>
          </a:xfrm>
          <a:prstGeom prst="rect">
            <a:avLst/>
          </a:prstGeom>
          <a:noFill/>
        </p:spPr>
        <p:txBody>
          <a:bodyPr wrap="square" rtlCol="0">
            <a:spAutoFit/>
          </a:bodyPr>
          <a:lstStyle/>
          <a:p>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II.</a:t>
            </a:r>
            <a:r>
              <a:rPr lang="zh-CN" altLang="en-US"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Một</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số</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phương</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pháp</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phổ</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biến</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trong</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thu</a:t>
            </a:r>
            <a:r>
              <a:rPr lang="en-US" altLang="zh-CN"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 </a:t>
            </a:r>
            <a:r>
              <a:rPr lang="en-US" altLang="zh-CN" sz="2800" b="1" dirty="0" err="1">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hoạch</a:t>
            </a:r>
            <a:r>
              <a:rPr lang="zh-CN" altLang="en-US" sz="2800" b="1" dirty="0">
                <a:latin typeface="Times New Roman" panose="02020603050405020304" pitchFamily="18" charset="0"/>
                <a:ea typeface="TypeLand 康熙字典體試用版" pitchFamily="50" charset="-120"/>
                <a:cs typeface="Times New Roman" panose="02020603050405020304" pitchFamily="18" charset="0"/>
                <a:sym typeface="微软雅黑" pitchFamily="34" charset="-122"/>
              </a:rPr>
              <a:t>.</a:t>
            </a:r>
          </a:p>
        </p:txBody>
      </p:sp>
      <p:sp>
        <p:nvSpPr>
          <p:cNvPr id="7" name="TextBox 6"/>
          <p:cNvSpPr txBox="1"/>
          <p:nvPr/>
        </p:nvSpPr>
        <p:spPr>
          <a:xfrm>
            <a:off x="1593409" y="1030157"/>
            <a:ext cx="9641941"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TIẾT 6, BÀI 4: THU HOẠCH SẢN PHẨM TRỒNG TRỌT</a:t>
            </a:r>
          </a:p>
        </p:txBody>
      </p:sp>
    </p:spTree>
    <p:extLst>
      <p:ext uri="{BB962C8B-B14F-4D97-AF65-F5344CB8AC3E}">
        <p14:creationId xmlns:p14="http://schemas.microsoft.com/office/powerpoint/2010/main" val="200185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046413" y="4260851"/>
            <a:ext cx="1841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vi-VN" sz="2800">
              <a:latin typeface="VNI-Times" pitchFamily="2" charset="0"/>
            </a:endParaRPr>
          </a:p>
        </p:txBody>
      </p:sp>
      <p:pic>
        <p:nvPicPr>
          <p:cNvPr id="83973" name="Picture 5" descr="lua chin qu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78" y="2069703"/>
            <a:ext cx="3162678"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4" name="Picture 6" descr="lua chin vua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1509" y="2091094"/>
            <a:ext cx="3388998"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5" name="Picture 7" descr="lua chin vang rung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2091094"/>
            <a:ext cx="3396558"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6" name="Rectangle 8"/>
          <p:cNvSpPr>
            <a:spLocks noChangeArrowheads="1"/>
          </p:cNvSpPr>
          <p:nvPr/>
        </p:nvSpPr>
        <p:spPr bwMode="auto">
          <a:xfrm>
            <a:off x="50896" y="5480050"/>
            <a:ext cx="3335099" cy="437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lnSpc>
                <a:spcPct val="80000"/>
              </a:lnSpc>
              <a:buFontTx/>
              <a:buNone/>
            </a:pPr>
            <a:r>
              <a:rPr lang="en-US" dirty="0">
                <a:latin typeface="Times New Roman" panose="02020603050405020304" pitchFamily="18" charset="0"/>
              </a:rPr>
              <a:t>a. Hạt vừa và chắc</a:t>
            </a:r>
          </a:p>
        </p:txBody>
      </p:sp>
      <p:sp>
        <p:nvSpPr>
          <p:cNvPr id="83977" name="Rectangle 9"/>
          <p:cNvSpPr>
            <a:spLocks noChangeArrowheads="1"/>
          </p:cNvSpPr>
          <p:nvPr/>
        </p:nvSpPr>
        <p:spPr bwMode="auto">
          <a:xfrm>
            <a:off x="3497656" y="5480050"/>
            <a:ext cx="4572000" cy="83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lnSpc>
                <a:spcPct val="80000"/>
              </a:lnSpc>
              <a:spcBef>
                <a:spcPct val="50000"/>
              </a:spcBef>
              <a:buFontTx/>
              <a:buNone/>
            </a:pPr>
            <a:r>
              <a:rPr lang="en-US" dirty="0">
                <a:latin typeface="Times New Roman" panose="02020603050405020304" pitchFamily="18" charset="0"/>
              </a:rPr>
              <a:t>   b. Hạt chín vàng đều</a:t>
            </a:r>
          </a:p>
          <a:p>
            <a:pPr lvl="1" eaLnBrk="1" hangingPunct="1">
              <a:lnSpc>
                <a:spcPct val="80000"/>
              </a:lnSpc>
              <a:spcBef>
                <a:spcPct val="50000"/>
              </a:spcBef>
              <a:buFontTx/>
              <a:buNone/>
            </a:pPr>
            <a:endParaRPr lang="en-US" sz="2000" dirty="0">
              <a:latin typeface="Times New Roman" panose="02020603050405020304" pitchFamily="18" charset="0"/>
            </a:endParaRPr>
          </a:p>
        </p:txBody>
      </p:sp>
      <p:sp>
        <p:nvSpPr>
          <p:cNvPr id="83978" name="Rectangle 10"/>
          <p:cNvSpPr>
            <a:spLocks noChangeArrowheads="1"/>
          </p:cNvSpPr>
          <p:nvPr/>
        </p:nvSpPr>
        <p:spPr bwMode="auto">
          <a:xfrm>
            <a:off x="7467600" y="5438296"/>
            <a:ext cx="4049917" cy="437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lnSpc>
                <a:spcPct val="80000"/>
              </a:lnSpc>
              <a:buFontTx/>
              <a:buNone/>
            </a:pPr>
            <a:r>
              <a:rPr lang="en-US" dirty="0">
                <a:latin typeface="Times New Roman" panose="02020603050405020304" pitchFamily="18" charset="0"/>
              </a:rPr>
              <a:t>c. Hạt chín bông rủ</a:t>
            </a:r>
          </a:p>
        </p:txBody>
      </p:sp>
      <p:sp>
        <p:nvSpPr>
          <p:cNvPr id="83980" name="Oval 12"/>
          <p:cNvSpPr>
            <a:spLocks noChangeArrowheads="1"/>
          </p:cNvSpPr>
          <p:nvPr/>
        </p:nvSpPr>
        <p:spPr bwMode="auto">
          <a:xfrm>
            <a:off x="4122833" y="5413376"/>
            <a:ext cx="500063" cy="461963"/>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solidFill>
                <a:srgbClr val="FF3399"/>
              </a:solidFill>
              <a:latin typeface="Times New Roman" panose="02020603050405020304" pitchFamily="18" charset="0"/>
            </a:endParaRPr>
          </a:p>
        </p:txBody>
      </p:sp>
      <p:pic>
        <p:nvPicPr>
          <p:cNvPr id="8205" name="Picture 17" descr="D©u hoi"/>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34978" y="567007"/>
            <a:ext cx="897873" cy="790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6" name="Rectangle 18"/>
          <p:cNvSpPr>
            <a:spLocks noChangeArrowheads="1"/>
          </p:cNvSpPr>
          <p:nvPr/>
        </p:nvSpPr>
        <p:spPr bwMode="auto">
          <a:xfrm>
            <a:off x="1367074" y="373965"/>
            <a:ext cx="95695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sz="3600" dirty="0">
                <a:solidFill>
                  <a:srgbClr val="0000CC"/>
                </a:solidFill>
                <a:latin typeface="Times New Roman" panose="02020603050405020304" pitchFamily="18" charset="0"/>
              </a:rPr>
              <a:t>Lúa thu hoạch ở giai đoạn nào thì cho năng suất và chất lượng tốt nhất?</a:t>
            </a:r>
          </a:p>
        </p:txBody>
      </p:sp>
    </p:spTree>
    <p:extLst>
      <p:ext uri="{BB962C8B-B14F-4D97-AF65-F5344CB8AC3E}">
        <p14:creationId xmlns:p14="http://schemas.microsoft.com/office/powerpoint/2010/main" val="26786802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83973"/>
                                        </p:tgtEl>
                                        <p:attrNameLst>
                                          <p:attrName>style.visibility</p:attrName>
                                        </p:attrNameLst>
                                      </p:cBhvr>
                                      <p:to>
                                        <p:strVal val="visible"/>
                                      </p:to>
                                    </p:set>
                                    <p:anim calcmode="lin" valueType="num">
                                      <p:cBhvr>
                                        <p:cTn id="7" dur="1000" fill="hold"/>
                                        <p:tgtEl>
                                          <p:spTgt spid="83973"/>
                                        </p:tgtEl>
                                        <p:attrNameLst>
                                          <p:attrName>ppt_w</p:attrName>
                                        </p:attrNameLst>
                                      </p:cBhvr>
                                      <p:tavLst>
                                        <p:tav tm="0">
                                          <p:val>
                                            <p:fltVal val="0"/>
                                          </p:val>
                                        </p:tav>
                                        <p:tav tm="100000">
                                          <p:val>
                                            <p:strVal val="#ppt_w"/>
                                          </p:val>
                                        </p:tav>
                                      </p:tavLst>
                                    </p:anim>
                                    <p:anim calcmode="lin" valueType="num">
                                      <p:cBhvr>
                                        <p:cTn id="8" dur="1000" fill="hold"/>
                                        <p:tgtEl>
                                          <p:spTgt spid="83973"/>
                                        </p:tgtEl>
                                        <p:attrNameLst>
                                          <p:attrName>ppt_h</p:attrName>
                                        </p:attrNameLst>
                                      </p:cBhvr>
                                      <p:tavLst>
                                        <p:tav tm="0">
                                          <p:val>
                                            <p:fltVal val="0"/>
                                          </p:val>
                                        </p:tav>
                                        <p:tav tm="100000">
                                          <p:val>
                                            <p:strVal val="#ppt_h"/>
                                          </p:val>
                                        </p:tav>
                                      </p:tavLst>
                                    </p:anim>
                                    <p:anim calcmode="lin" valueType="num">
                                      <p:cBhvr>
                                        <p:cTn id="9" dur="1000" fill="hold"/>
                                        <p:tgtEl>
                                          <p:spTgt spid="83973"/>
                                        </p:tgtEl>
                                        <p:attrNameLst>
                                          <p:attrName>style.rotation</p:attrName>
                                        </p:attrNameLst>
                                      </p:cBhvr>
                                      <p:tavLst>
                                        <p:tav tm="0">
                                          <p:val>
                                            <p:fltVal val="90"/>
                                          </p:val>
                                        </p:tav>
                                        <p:tav tm="100000">
                                          <p:val>
                                            <p:fltVal val="0"/>
                                          </p:val>
                                        </p:tav>
                                      </p:tavLst>
                                    </p:anim>
                                    <p:animEffect transition="in" filter="fade">
                                      <p:cBhvr>
                                        <p:cTn id="10" dur="1000"/>
                                        <p:tgtEl>
                                          <p:spTgt spid="83973"/>
                                        </p:tgtEl>
                                      </p:cBhvr>
                                    </p:animEffect>
                                  </p:childTnLst>
                                </p:cTn>
                              </p:par>
                              <p:par>
                                <p:cTn id="11" presetID="31" presetClass="entr" presetSubtype="0" fill="hold" nodeType="withEffect">
                                  <p:stCondLst>
                                    <p:cond delay="0"/>
                                  </p:stCondLst>
                                  <p:iterate type="lt">
                                    <p:tmPct val="5000"/>
                                  </p:iterate>
                                  <p:childTnLst>
                                    <p:set>
                                      <p:cBhvr>
                                        <p:cTn id="12" dur="1" fill="hold">
                                          <p:stCondLst>
                                            <p:cond delay="0"/>
                                          </p:stCondLst>
                                        </p:cTn>
                                        <p:tgtEl>
                                          <p:spTgt spid="83974"/>
                                        </p:tgtEl>
                                        <p:attrNameLst>
                                          <p:attrName>style.visibility</p:attrName>
                                        </p:attrNameLst>
                                      </p:cBhvr>
                                      <p:to>
                                        <p:strVal val="visible"/>
                                      </p:to>
                                    </p:set>
                                    <p:anim calcmode="lin" valueType="num">
                                      <p:cBhvr>
                                        <p:cTn id="13" dur="1000" fill="hold"/>
                                        <p:tgtEl>
                                          <p:spTgt spid="83974"/>
                                        </p:tgtEl>
                                        <p:attrNameLst>
                                          <p:attrName>ppt_w</p:attrName>
                                        </p:attrNameLst>
                                      </p:cBhvr>
                                      <p:tavLst>
                                        <p:tav tm="0">
                                          <p:val>
                                            <p:fltVal val="0"/>
                                          </p:val>
                                        </p:tav>
                                        <p:tav tm="100000">
                                          <p:val>
                                            <p:strVal val="#ppt_w"/>
                                          </p:val>
                                        </p:tav>
                                      </p:tavLst>
                                    </p:anim>
                                    <p:anim calcmode="lin" valueType="num">
                                      <p:cBhvr>
                                        <p:cTn id="14" dur="1000" fill="hold"/>
                                        <p:tgtEl>
                                          <p:spTgt spid="83974"/>
                                        </p:tgtEl>
                                        <p:attrNameLst>
                                          <p:attrName>ppt_h</p:attrName>
                                        </p:attrNameLst>
                                      </p:cBhvr>
                                      <p:tavLst>
                                        <p:tav tm="0">
                                          <p:val>
                                            <p:fltVal val="0"/>
                                          </p:val>
                                        </p:tav>
                                        <p:tav tm="100000">
                                          <p:val>
                                            <p:strVal val="#ppt_h"/>
                                          </p:val>
                                        </p:tav>
                                      </p:tavLst>
                                    </p:anim>
                                    <p:anim calcmode="lin" valueType="num">
                                      <p:cBhvr>
                                        <p:cTn id="15" dur="1000" fill="hold"/>
                                        <p:tgtEl>
                                          <p:spTgt spid="83974"/>
                                        </p:tgtEl>
                                        <p:attrNameLst>
                                          <p:attrName>style.rotation</p:attrName>
                                        </p:attrNameLst>
                                      </p:cBhvr>
                                      <p:tavLst>
                                        <p:tav tm="0">
                                          <p:val>
                                            <p:fltVal val="90"/>
                                          </p:val>
                                        </p:tav>
                                        <p:tav tm="100000">
                                          <p:val>
                                            <p:fltVal val="0"/>
                                          </p:val>
                                        </p:tav>
                                      </p:tavLst>
                                    </p:anim>
                                    <p:animEffect transition="in" filter="fade">
                                      <p:cBhvr>
                                        <p:cTn id="16" dur="1000"/>
                                        <p:tgtEl>
                                          <p:spTgt spid="83974"/>
                                        </p:tgtEl>
                                      </p:cBhvr>
                                    </p:animEffect>
                                  </p:childTnLst>
                                </p:cTn>
                              </p:par>
                              <p:par>
                                <p:cTn id="17" presetID="31" presetClass="entr" presetSubtype="0" fill="hold" nodeType="withEffect">
                                  <p:stCondLst>
                                    <p:cond delay="0"/>
                                  </p:stCondLst>
                                  <p:iterate type="lt">
                                    <p:tmPct val="5000"/>
                                  </p:iterate>
                                  <p:childTnLst>
                                    <p:set>
                                      <p:cBhvr>
                                        <p:cTn id="18" dur="1" fill="hold">
                                          <p:stCondLst>
                                            <p:cond delay="0"/>
                                          </p:stCondLst>
                                        </p:cTn>
                                        <p:tgtEl>
                                          <p:spTgt spid="83975"/>
                                        </p:tgtEl>
                                        <p:attrNameLst>
                                          <p:attrName>style.visibility</p:attrName>
                                        </p:attrNameLst>
                                      </p:cBhvr>
                                      <p:to>
                                        <p:strVal val="visible"/>
                                      </p:to>
                                    </p:set>
                                    <p:anim calcmode="lin" valueType="num">
                                      <p:cBhvr>
                                        <p:cTn id="19" dur="1000" fill="hold"/>
                                        <p:tgtEl>
                                          <p:spTgt spid="83975"/>
                                        </p:tgtEl>
                                        <p:attrNameLst>
                                          <p:attrName>ppt_w</p:attrName>
                                        </p:attrNameLst>
                                      </p:cBhvr>
                                      <p:tavLst>
                                        <p:tav tm="0">
                                          <p:val>
                                            <p:fltVal val="0"/>
                                          </p:val>
                                        </p:tav>
                                        <p:tav tm="100000">
                                          <p:val>
                                            <p:strVal val="#ppt_w"/>
                                          </p:val>
                                        </p:tav>
                                      </p:tavLst>
                                    </p:anim>
                                    <p:anim calcmode="lin" valueType="num">
                                      <p:cBhvr>
                                        <p:cTn id="20" dur="1000" fill="hold"/>
                                        <p:tgtEl>
                                          <p:spTgt spid="83975"/>
                                        </p:tgtEl>
                                        <p:attrNameLst>
                                          <p:attrName>ppt_h</p:attrName>
                                        </p:attrNameLst>
                                      </p:cBhvr>
                                      <p:tavLst>
                                        <p:tav tm="0">
                                          <p:val>
                                            <p:fltVal val="0"/>
                                          </p:val>
                                        </p:tav>
                                        <p:tav tm="100000">
                                          <p:val>
                                            <p:strVal val="#ppt_h"/>
                                          </p:val>
                                        </p:tav>
                                      </p:tavLst>
                                    </p:anim>
                                    <p:anim calcmode="lin" valueType="num">
                                      <p:cBhvr>
                                        <p:cTn id="21" dur="1000" fill="hold"/>
                                        <p:tgtEl>
                                          <p:spTgt spid="83975"/>
                                        </p:tgtEl>
                                        <p:attrNameLst>
                                          <p:attrName>style.rotation</p:attrName>
                                        </p:attrNameLst>
                                      </p:cBhvr>
                                      <p:tavLst>
                                        <p:tav tm="0">
                                          <p:val>
                                            <p:fltVal val="90"/>
                                          </p:val>
                                        </p:tav>
                                        <p:tav tm="100000">
                                          <p:val>
                                            <p:fltVal val="0"/>
                                          </p:val>
                                        </p:tav>
                                      </p:tavLst>
                                    </p:anim>
                                    <p:animEffect transition="in" filter="fade">
                                      <p:cBhvr>
                                        <p:cTn id="22" dur="1000"/>
                                        <p:tgtEl>
                                          <p:spTgt spid="8397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3976"/>
                                        </p:tgtEl>
                                        <p:attrNameLst>
                                          <p:attrName>style.visibility</p:attrName>
                                        </p:attrNameLst>
                                      </p:cBhvr>
                                      <p:to>
                                        <p:strVal val="visible"/>
                                      </p:to>
                                    </p:set>
                                    <p:animEffect transition="in" filter="box(in)">
                                      <p:cBhvr>
                                        <p:cTn id="27" dur="500"/>
                                        <p:tgtEl>
                                          <p:spTgt spid="83976"/>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83977"/>
                                        </p:tgtEl>
                                        <p:attrNameLst>
                                          <p:attrName>style.visibility</p:attrName>
                                        </p:attrNameLst>
                                      </p:cBhvr>
                                      <p:to>
                                        <p:strVal val="visible"/>
                                      </p:to>
                                    </p:set>
                                    <p:animEffect transition="in" filter="box(in)">
                                      <p:cBhvr>
                                        <p:cTn id="30" dur="500"/>
                                        <p:tgtEl>
                                          <p:spTgt spid="83977"/>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83978"/>
                                        </p:tgtEl>
                                        <p:attrNameLst>
                                          <p:attrName>style.visibility</p:attrName>
                                        </p:attrNameLst>
                                      </p:cBhvr>
                                      <p:to>
                                        <p:strVal val="visible"/>
                                      </p:to>
                                    </p:set>
                                    <p:animEffect transition="in" filter="box(in)">
                                      <p:cBhvr>
                                        <p:cTn id="33" dur="500"/>
                                        <p:tgtEl>
                                          <p:spTgt spid="83978"/>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83980"/>
                                        </p:tgtEl>
                                        <p:attrNameLst>
                                          <p:attrName>style.visibility</p:attrName>
                                        </p:attrNameLst>
                                      </p:cBhvr>
                                      <p:to>
                                        <p:strVal val="visible"/>
                                      </p:to>
                                    </p:set>
                                    <p:animEffect transition="in" filter="checkerboard(across)">
                                      <p:cBhvr>
                                        <p:cTn id="38" dur="500"/>
                                        <p:tgtEl>
                                          <p:spTgt spid="839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6" grpId="0"/>
      <p:bldP spid="83977" grpId="0"/>
      <p:bldP spid="83978" grpId="0"/>
      <p:bldP spid="8398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922</TotalTime>
  <Words>1307</Words>
  <Application>Microsoft Office PowerPoint</Application>
  <PresentationFormat>Widescreen</PresentationFormat>
  <Paragraphs>117</Paragraphs>
  <Slides>29</Slides>
  <Notes>0</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Calibri Light</vt:lpstr>
      <vt:lpstr>Tahoma</vt:lpstr>
      <vt:lpstr>Times New Roman</vt:lpstr>
      <vt:lpstr>UVN Ke Chuyen1</vt:lpstr>
      <vt:lpstr>VNI-Times</vt:lpstr>
      <vt:lpstr>Office Theme</vt:lpstr>
      <vt:lpstr>PowerPoint Presentation</vt:lpstr>
      <vt:lpstr>PowerPoint Presentation</vt:lpstr>
      <vt:lpstr>A thay ảnh mảnh ghép cho e nhé, lấy tranh dưới đây 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DỤNG CỤ ĐỂ CẮT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73</cp:revision>
  <dcterms:created xsi:type="dcterms:W3CDTF">2022-10-04T03:45:04Z</dcterms:created>
  <dcterms:modified xsi:type="dcterms:W3CDTF">2023-12-04T03:11:16Z</dcterms:modified>
</cp:coreProperties>
</file>