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86" r:id="rId3"/>
    <p:sldId id="260" r:id="rId4"/>
    <p:sldId id="257" r:id="rId5"/>
    <p:sldId id="282" r:id="rId6"/>
    <p:sldId id="264" r:id="rId7"/>
    <p:sldId id="261" r:id="rId8"/>
    <p:sldId id="283" r:id="rId9"/>
    <p:sldId id="262" r:id="rId10"/>
    <p:sldId id="263" r:id="rId11"/>
    <p:sldId id="284" r:id="rId12"/>
    <p:sldId id="267" r:id="rId13"/>
    <p:sldId id="268" r:id="rId14"/>
    <p:sldId id="271" r:id="rId15"/>
    <p:sldId id="269" r:id="rId16"/>
    <p:sldId id="270" r:id="rId17"/>
    <p:sldId id="276" r:id="rId18"/>
    <p:sldId id="273" r:id="rId19"/>
    <p:sldId id="275" r:id="rId20"/>
    <p:sldId id="274" r:id="rId21"/>
    <p:sldId id="277" r:id="rId22"/>
    <p:sldId id="278" r:id="rId23"/>
    <p:sldId id="280" r:id="rId24"/>
  </p:sldIdLst>
  <p:sldSz cx="9144000" cy="6858000" type="screen4x3"/>
  <p:notesSz cx="6858000" cy="9144000"/>
  <p:defaultTextStyle>
    <a:defPPr>
      <a:defRPr lang="vi-V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iểu Trung bình 2 - Nhấn mạnh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hông Kiểu, Lưới Bảng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158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ề bản chiế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vi-VN"/>
              <a:t>Bấm &amp; sửa kiểu tiêu đề</a:t>
            </a:r>
          </a:p>
        </p:txBody>
      </p:sp>
      <p:sp>
        <p:nvSpPr>
          <p:cNvPr id="3" name="Tiêu đề phụ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vi-VN"/>
              <a:t>Bấm &amp; sửa kiểu phụ đề</a:t>
            </a:r>
          </a:p>
        </p:txBody>
      </p:sp>
      <p:sp>
        <p:nvSpPr>
          <p:cNvPr id="4" name="Chỗ dành sẵn cho Ngày thá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ố hiệu Bản chiế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879259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ề và Nộ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Nội dung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ày thá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ố hiệu Bản chiế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504069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ầu trang của Phầ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Văn bả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Bấm &amp; sửa kiểu tiêu đề</a:t>
            </a:r>
          </a:p>
        </p:txBody>
      </p:sp>
      <p:sp>
        <p:nvSpPr>
          <p:cNvPr id="4" name="Chỗ dành sẵn cho Ngày thá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ố hiệu Bản chiế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854549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ộ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Nội dung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ội dung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5" name="Chỗ dành sẵn cho Ngày tháng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ố hiệu Bản chiế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765947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ép so sá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Văn bả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Bấm &amp; sửa kiểu tiêu đề</a:t>
            </a:r>
          </a:p>
        </p:txBody>
      </p:sp>
      <p:sp>
        <p:nvSpPr>
          <p:cNvPr id="4" name="Chỗ dành sẵn cho Nội dung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5" name="Chỗ dành sẵn cho Văn bả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Bấm &amp; sửa kiểu tiêu đề</a:t>
            </a:r>
          </a:p>
        </p:txBody>
      </p:sp>
      <p:sp>
        <p:nvSpPr>
          <p:cNvPr id="6" name="Chỗ dành sẵn cho Nội dung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7" name="Chỗ dành sẵn cho Ngày tháng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8" name="Chỗ dành sẵn cho Chân trang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9" name="Chỗ dành sẵn cho Số hiệu Bản chiế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178549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ỉ Tiêu đ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Ngày tháng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4" name="Chỗ dành sẵn cho Chân trang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5" name="Chỗ dành sẵn cho Số hiệu Bản chiế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110686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ố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ày tháng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3" name="Chỗ dành sẵn cho Chân trang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4" name="Chỗ dành sẵn cho Số hiệu Bản chiế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66756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ội dung với Phụ đ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Nội dung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Văn bả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vi-VN"/>
              <a:t>Bấm &amp; sửa kiểu tiêu đề</a:t>
            </a:r>
          </a:p>
        </p:txBody>
      </p:sp>
      <p:sp>
        <p:nvSpPr>
          <p:cNvPr id="5" name="Chỗ dành sẵn cho Ngày tháng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ố hiệu Bản chiế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401337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Ảnh với Phụ đ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Hình ảnh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vi-VN"/>
          </a:p>
        </p:txBody>
      </p:sp>
      <p:sp>
        <p:nvSpPr>
          <p:cNvPr id="4" name="Chỗ dành sẵn cho Văn bả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vi-VN"/>
              <a:t>Bấm &amp; sửa kiểu tiêu đề</a:t>
            </a:r>
          </a:p>
        </p:txBody>
      </p:sp>
      <p:sp>
        <p:nvSpPr>
          <p:cNvPr id="5" name="Chỗ dành sẵn cho Ngày tháng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7" name="Chỗ dành sẵn cho Số hiệu Bản chiế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861683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Văn bản Dọc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ày thá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ố hiệu Bản chiế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6459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Dọc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Văn bản Dọc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ày tháng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Chỗ dành sẵn cho Số hiệu Bản chiế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802209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ề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&amp; sửa kiểu tiêu đề</a:t>
            </a:r>
          </a:p>
        </p:txBody>
      </p:sp>
      <p:sp>
        <p:nvSpPr>
          <p:cNvPr id="3" name="Chỗ dành sẵn cho Văn bản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Bấm &amp; sửa kiểu tiêu đề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</a:p>
        </p:txBody>
      </p:sp>
      <p:sp>
        <p:nvSpPr>
          <p:cNvPr id="4" name="Chỗ dành sẵn cho Ngày tháng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7E0DE5-178D-4354-BA34-DA234D19F20B}" type="datetimeFigureOut">
              <a:rPr lang="vi-VN" smtClean="0"/>
              <a:t>26/02/2024</a:t>
            </a:fld>
            <a:endParaRPr lang="vi-VN"/>
          </a:p>
        </p:txBody>
      </p:sp>
      <p:sp>
        <p:nvSpPr>
          <p:cNvPr id="5" name="Chỗ dành sẵn cho Chân trang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vi-VN"/>
          </a:p>
        </p:txBody>
      </p:sp>
      <p:sp>
        <p:nvSpPr>
          <p:cNvPr id="6" name="Chỗ dành sẵn cho Số hiệu Bản chiế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3AAB9-AF12-48DC-B764-D5BDAE15B99A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340132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9.jpeg"/><Relationship Id="rId7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slide" Target="slide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ÁCH TRỒNG RAU ĂN LÁ NGOÀI ĐẤT (Rau cải, Rau muống, Rau đay, Mồng tơi, Xà lách, Rau dền, Tần ô,...)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" y="152400"/>
            <a:ext cx="8839200" cy="6400800"/>
          </a:xfrm>
        </p:spPr>
      </p:pic>
    </p:spTree>
    <p:extLst>
      <p:ext uri="{BB962C8B-B14F-4D97-AF65-F5344CB8AC3E}">
        <p14:creationId xmlns:p14="http://schemas.microsoft.com/office/powerpoint/2010/main" val="99567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Mưa lũ miền Trung: Nước ngập đến cổ, đứng ăn cơm trong nước lũ, mẹ già nằm trên nước lũ chờ cứu hộ - Ảnh 1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191250" cy="34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35 người đi hái măng bị nước lũ cô lập trên rừng | Báo Dân tr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3490480"/>
            <a:ext cx="6096000" cy="329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_Văn_Bản 3"/>
          <p:cNvSpPr txBox="1"/>
          <p:nvPr/>
        </p:nvSpPr>
        <p:spPr>
          <a:xfrm>
            <a:off x="6283036" y="1066799"/>
            <a:ext cx="20989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Mưa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lũ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ở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miền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Trung</a:t>
            </a:r>
            <a:endParaRPr lang="vi-VN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Hộp_Văn_Bản 4"/>
          <p:cNvSpPr txBox="1"/>
          <p:nvPr/>
        </p:nvSpPr>
        <p:spPr>
          <a:xfrm>
            <a:off x="304800" y="4419600"/>
            <a:ext cx="2743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Lũ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trên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khu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vực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sông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suối</a:t>
            </a:r>
            <a:endParaRPr lang="vi-VN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56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Cảnh báo lũ khẩn cấp trên các sông từ Hà Tĩnh đến Quảng Ngãi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sp>
        <p:nvSpPr>
          <p:cNvPr id="5" name="AutoShape 4" descr="Cảnh báo lũ khẩn cấp trên các sông từ Hà Tĩnh đến Quảng Ngãi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5126" name="Picture 6" descr="Cảnh báo lũ khẩn cấp trên các sông từ Hà Tĩnh đến Quảng Ngã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1327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Hình chữ nhật 6"/>
          <p:cNvSpPr/>
          <p:nvPr/>
        </p:nvSpPr>
        <p:spPr>
          <a:xfrm>
            <a:off x="280266" y="2209800"/>
            <a:ext cx="8711334" cy="553998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da-DK" sz="3000" b="1" dirty="0">
                <a:latin typeface="Times New Roman" pitchFamily="18" charset="0"/>
                <a:cs typeface="Times New Roman" pitchFamily="18" charset="0"/>
              </a:rPr>
              <a:t>Vì sao mùa lũ nư­ớc sông thường có màu đỏ (đục) ?</a:t>
            </a:r>
            <a:endParaRPr lang="vi-VN" sz="3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09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Chỗ dành sẵn cho Nội dung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2050" name="Picture 2" descr="hình ảnh về rừ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6" y="0"/>
            <a:ext cx="920931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êu đề 1"/>
          <p:cNvSpPr txBox="1">
            <a:spLocks/>
          </p:cNvSpPr>
          <p:nvPr/>
        </p:nvSpPr>
        <p:spPr>
          <a:xfrm>
            <a:off x="762000" y="1066801"/>
            <a:ext cx="7772400" cy="9906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CHƯƠNG II: LÂM NGHIỆP</a:t>
            </a:r>
            <a:endParaRPr lang="vi-VN" sz="48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iêu đề phụ 2"/>
          <p:cNvSpPr txBox="1">
            <a:spLocks/>
          </p:cNvSpPr>
          <p:nvPr/>
        </p:nvSpPr>
        <p:spPr>
          <a:xfrm>
            <a:off x="1066800" y="2849565"/>
            <a:ext cx="7162800" cy="9906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BÀI 7: GIỚI THIỆU VỀ RỪNG</a:t>
            </a:r>
            <a:endParaRPr lang="vi-VN" sz="36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60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_Văn_Bản 5"/>
          <p:cNvSpPr txBox="1"/>
          <p:nvPr/>
        </p:nvSpPr>
        <p:spPr>
          <a:xfrm>
            <a:off x="381000" y="594360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2800" b="1" dirty="0">
                <a:solidFill>
                  <a:srgbClr val="FF0000"/>
                </a:solidFill>
                <a:latin typeface="+mj-lt"/>
              </a:rPr>
              <a:t>Quan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sát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hình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7.1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và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nêu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các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thành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phần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của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rừng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?</a:t>
            </a:r>
          </a:p>
        </p:txBody>
      </p:sp>
      <p:pic>
        <p:nvPicPr>
          <p:cNvPr id="1026" name="Picture 2" descr="Quan sát Hình 7.1 và nêu các thành phần của rừng theo gợi 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5615"/>
            <a:ext cx="9067800" cy="573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7428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Tài nguyên rừng - TRUNG TÂM XÚC TIẾN ĐẦU TƯ VÀ HỖ TRỢ DOANH NGHIỆP TỈNH CÀ  MA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937"/>
            <a:ext cx="9144000" cy="563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Hình chữ nhật 6"/>
          <p:cNvSpPr/>
          <p:nvPr/>
        </p:nvSpPr>
        <p:spPr>
          <a:xfrm>
            <a:off x="114300" y="5791200"/>
            <a:ext cx="8915400" cy="954107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/>
            <a:r>
              <a:rPr lang="nl-NL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Là một hệ sinh thái bao gồm hệ thực vật rừng, động vật, vi sinh vật rừng, đất rừng và các yếu tố môi trường khác.</a:t>
            </a:r>
            <a:endParaRPr lang="vi-V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741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Rừng mưa nhiệt đới Trung Phi dễ bị tổn thương bởi biến đổi khí hậu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6148" name="Picture 4" descr="Tài nguyên rừng - TRUNG TÂM XÚC TIẾN ĐẦU TƯ VÀ HỖ TRỢ DOANH NGHIỆP TỈNH CÀ  MA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55" y="0"/>
            <a:ext cx="9144000" cy="685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Hộp_Văn_Bản 6"/>
          <p:cNvSpPr txBox="1"/>
          <p:nvPr/>
        </p:nvSpPr>
        <p:spPr>
          <a:xfrm>
            <a:off x="990600" y="5486400"/>
            <a:ext cx="792480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Em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hãy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kể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tên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sản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phẩm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trong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đời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sống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nguồn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gốc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từ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rừng</a:t>
            </a:r>
            <a:r>
              <a:rPr lang="en-US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vi-VN" sz="32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447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Bảng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0468819"/>
              </p:ext>
            </p:extLst>
          </p:nvPr>
        </p:nvGraphicFramePr>
        <p:xfrm>
          <a:off x="0" y="269654"/>
          <a:ext cx="9144000" cy="63173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38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593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64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19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5486400" algn="r"/>
                        </a:tabLst>
                      </a:pPr>
                      <a:r>
                        <a:rPr lang="en-US" sz="24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STT</a:t>
                      </a:r>
                      <a:endParaRPr lang="vi-VN" sz="28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3600" b="1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Vai</a:t>
                      </a:r>
                      <a:r>
                        <a:rPr lang="en-US" sz="3600" b="1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trò</a:t>
                      </a:r>
                      <a:r>
                        <a:rPr lang="en-US" sz="3600" b="1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3600" b="1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rừng</a:t>
                      </a:r>
                      <a:endParaRPr lang="vi-VN" sz="36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Đ/S</a:t>
                      </a:r>
                      <a:endParaRPr lang="vi-VN" sz="28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849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Bảo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vệ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nguồn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nước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chống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xói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mòn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881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Chắn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gió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chắn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cát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bay,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chắn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sóng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bảo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vệ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đê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biển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668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Điều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hòa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khí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hậu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bảo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vệ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điều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hòa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nôi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trường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thái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9699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Một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số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rừng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được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sử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dụng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chủ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để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sản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xuất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khai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thác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gỗ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một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số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loại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lâm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sản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080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baseline="0" dirty="0"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Rừng là nơi bảo vệ di tích lịch sử, danh lam thắng cảnh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Rừng cung cấp nơi vui chơi, an dưỡng 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728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Rừng là nơi bảo tồn thiên nhiên, nguồn gene sinh vật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940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Rừng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là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nơi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có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thể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phục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vụ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nghiên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cứu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7728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Rừng là nơi cư trú của nhiều loại thực vật, động vật</a:t>
                      </a:r>
                      <a:endParaRPr lang="vi-VN" sz="280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7728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Rừng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là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nơi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cấp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lương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thực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cho</a:t>
                      </a: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con </a:t>
                      </a:r>
                      <a:r>
                        <a:rPr lang="en-US" sz="24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người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vi-VN" sz="2800" dirty="0"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</a:txBody>
                  <a:tcPr marL="67219" marR="6721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6" name="Hộp_Văn_Bản 5"/>
          <p:cNvSpPr txBox="1"/>
          <p:nvPr/>
        </p:nvSpPr>
        <p:spPr>
          <a:xfrm>
            <a:off x="8293404" y="907702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7" name="Hộp_Văn_Bản 6"/>
          <p:cNvSpPr txBox="1"/>
          <p:nvPr/>
        </p:nvSpPr>
        <p:spPr>
          <a:xfrm>
            <a:off x="8294169" y="14097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8" name="Hộp_Văn_Bản 7"/>
          <p:cNvSpPr txBox="1"/>
          <p:nvPr/>
        </p:nvSpPr>
        <p:spPr>
          <a:xfrm>
            <a:off x="8282175" y="2014835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9" name="Hộp_Văn_Bản 8"/>
          <p:cNvSpPr txBox="1"/>
          <p:nvPr/>
        </p:nvSpPr>
        <p:spPr>
          <a:xfrm>
            <a:off x="8257309" y="261751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10" name="Hộp_Văn_Bản 9"/>
          <p:cNvSpPr txBox="1"/>
          <p:nvPr/>
        </p:nvSpPr>
        <p:spPr>
          <a:xfrm>
            <a:off x="8257309" y="3330287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11" name="Hộp_Văn_Bản 10"/>
          <p:cNvSpPr txBox="1"/>
          <p:nvPr/>
        </p:nvSpPr>
        <p:spPr>
          <a:xfrm>
            <a:off x="8257309" y="3955702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12" name="Hộp_Văn_Bản 11"/>
          <p:cNvSpPr txBox="1"/>
          <p:nvPr/>
        </p:nvSpPr>
        <p:spPr>
          <a:xfrm>
            <a:off x="8282175" y="4588911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13" name="Hộp_Văn_Bản 12"/>
          <p:cNvSpPr txBox="1"/>
          <p:nvPr/>
        </p:nvSpPr>
        <p:spPr>
          <a:xfrm>
            <a:off x="8282175" y="5028297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14" name="Hộp_Văn_Bản 13"/>
          <p:cNvSpPr txBox="1"/>
          <p:nvPr/>
        </p:nvSpPr>
        <p:spPr>
          <a:xfrm>
            <a:off x="8293404" y="5616702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Đ</a:t>
            </a:r>
            <a:endParaRPr lang="vi-VN" sz="2400" b="1" dirty="0">
              <a:solidFill>
                <a:srgbClr val="FF0000"/>
              </a:solidFill>
            </a:endParaRPr>
          </a:p>
        </p:txBody>
      </p:sp>
      <p:sp>
        <p:nvSpPr>
          <p:cNvPr id="15" name="Hộp_Văn_Bản 14"/>
          <p:cNvSpPr txBox="1"/>
          <p:nvPr/>
        </p:nvSpPr>
        <p:spPr>
          <a:xfrm>
            <a:off x="8293404" y="6182828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S</a:t>
            </a:r>
            <a:endParaRPr lang="vi-VN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65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0882" name="Picture 2" descr="Vai hình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343400"/>
            <a:ext cx="4495800" cy="2514600"/>
          </a:xfrm>
          <a:prstGeom prst="rect">
            <a:avLst/>
          </a:prstGeom>
          <a:noFill/>
          <a:ln w="9525">
            <a:solidFill>
              <a:srgbClr val="FF00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0883" name="Picture 3" descr="Vai_tro_cua_ru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343400"/>
            <a:ext cx="4343400" cy="2514600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Vai tro cua rung(3)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133600"/>
            <a:ext cx="4495800" cy="22098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0885" name="Picture 5" descr="Vai_hính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4495800" cy="19812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0886" name="Picture 6" descr="Vai_tro_cua_ru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52400"/>
            <a:ext cx="43434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5" name="Picture 7" descr="Vai tro cua rung(4)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133600"/>
            <a:ext cx="4343400" cy="22098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49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50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50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250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50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Phương pháp định giá rừng - Thẩm định giá Thành Đô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5" y="-14514"/>
            <a:ext cx="9129485" cy="687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Hình chữ nhật 4"/>
          <p:cNvSpPr/>
          <p:nvPr/>
        </p:nvSpPr>
        <p:spPr>
          <a:xfrm>
            <a:off x="152400" y="1223757"/>
            <a:ext cx="8305800" cy="353943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nl-NL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Làm sạch môi trường không khí.</a:t>
            </a:r>
            <a:endParaRPr lang="vi-V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nl-NL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Phòng hộ: chắn gió, chắn cát, chống xói mòn, lũ lụt, hạn hán, hạn chế tốc độ dòng chảy...</a:t>
            </a:r>
            <a:endParaRPr lang="vi-V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nl-NL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Cung cấp nguyên liệu xuất khẩu và phục vụ cho đời sống.</a:t>
            </a:r>
            <a:endParaRPr lang="vi-V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nl-NL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Phục vụ nghiên cứu khoa học và du lịch, giải trí, bảo tồn nguồn gene động vật, thực vật...</a:t>
            </a:r>
            <a:endParaRPr lang="vi-V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957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ai-trò-của-rừng-1p5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" y="25667"/>
            <a:ext cx="8915400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10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ình chữ nhật 3"/>
          <p:cNvSpPr/>
          <p:nvPr/>
        </p:nvSpPr>
        <p:spPr>
          <a:xfrm>
            <a:off x="0" y="4953000"/>
            <a:ext cx="9144000" cy="181588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nl-NL" sz="2800" dirty="0">
                <a:latin typeface="Times New Roman" pitchFamily="18" charset="0"/>
                <a:cs typeface="Times New Roman" pitchFamily="18" charset="0"/>
              </a:rPr>
              <a:t>- Rừng phòng hộ: Bảo vệ ( nguồn nước, đất, chống xói mòn, hạn chế thiên tai...)</a:t>
            </a:r>
            <a:endParaRPr lang="vi-VN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nl-NL" sz="2800" dirty="0">
                <a:latin typeface="Times New Roman" pitchFamily="18" charset="0"/>
                <a:cs typeface="Times New Roman" pitchFamily="18" charset="0"/>
              </a:rPr>
              <a:t>- Rừng sản xuất: Khai thác lâm sản và bảo vệ môi trường</a:t>
            </a:r>
            <a:endParaRPr lang="vi-VN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nl-NL" sz="2800" dirty="0">
                <a:latin typeface="Times New Roman" pitchFamily="18" charset="0"/>
                <a:cs typeface="Times New Roman" pitchFamily="18" charset="0"/>
              </a:rPr>
              <a:t>- Rừng đặc dụng: Nơi bảo tồn thiên nhiên...</a:t>
            </a:r>
            <a:endParaRPr lang="vi-VN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park-6-8616-16391070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82" y="0"/>
            <a:ext cx="9164782" cy="495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766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4" name="Picture 2" descr="park-6-8616-16391070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82" y="0"/>
            <a:ext cx="9164782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Hình chữ nhật 5"/>
          <p:cNvSpPr/>
          <p:nvPr/>
        </p:nvSpPr>
        <p:spPr>
          <a:xfrm>
            <a:off x="1828800" y="6172200"/>
            <a:ext cx="643437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3200" b="1" dirty="0" err="1">
                <a:solidFill>
                  <a:srgbClr val="FF0000"/>
                </a:solidFill>
              </a:rPr>
              <a:t>Vườn</a:t>
            </a:r>
            <a:r>
              <a:rPr lang="vi-VN" sz="3200" b="1" dirty="0">
                <a:solidFill>
                  <a:srgbClr val="FF0000"/>
                </a:solidFill>
              </a:rPr>
              <a:t> </a:t>
            </a:r>
            <a:r>
              <a:rPr lang="vi-VN" sz="3200" b="1" dirty="0" err="1">
                <a:solidFill>
                  <a:srgbClr val="FF0000"/>
                </a:solidFill>
              </a:rPr>
              <a:t>quốc</a:t>
            </a:r>
            <a:r>
              <a:rPr lang="vi-VN" sz="3200" b="1" dirty="0">
                <a:solidFill>
                  <a:srgbClr val="FF0000"/>
                </a:solidFill>
              </a:rPr>
              <a:t> gia Ba </a:t>
            </a:r>
            <a:r>
              <a:rPr lang="vi-VN" sz="3200" b="1" dirty="0" err="1">
                <a:solidFill>
                  <a:srgbClr val="FF0000"/>
                </a:solidFill>
              </a:rPr>
              <a:t>Bể</a:t>
            </a:r>
            <a:r>
              <a:rPr lang="vi-VN" sz="3200" b="1" dirty="0">
                <a:solidFill>
                  <a:srgbClr val="FF0000"/>
                </a:solidFill>
              </a:rPr>
              <a:t>, </a:t>
            </a:r>
            <a:r>
              <a:rPr lang="vi-VN" sz="3200" b="1" dirty="0" err="1">
                <a:solidFill>
                  <a:srgbClr val="FF0000"/>
                </a:solidFill>
              </a:rPr>
              <a:t>Bắc</a:t>
            </a:r>
            <a:r>
              <a:rPr lang="vi-VN" sz="3200" b="1" dirty="0">
                <a:solidFill>
                  <a:srgbClr val="FF0000"/>
                </a:solidFill>
              </a:rPr>
              <a:t> </a:t>
            </a:r>
            <a:r>
              <a:rPr lang="vi-VN" sz="3200" b="1" dirty="0" err="1">
                <a:solidFill>
                  <a:srgbClr val="FF0000"/>
                </a:solidFill>
              </a:rPr>
              <a:t>Kạn</a:t>
            </a:r>
            <a:endParaRPr lang="vi-VN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01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à Nội - K9 Đá Chông - Rừng Quốc Gia Ba Vì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27"/>
            <a:ext cx="4156364" cy="311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khu di tích k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6927"/>
            <a:ext cx="4953000" cy="311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rừng quốc gia ba vì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" y="3733800"/>
            <a:ext cx="5060374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_Văn_Bản 3"/>
          <p:cNvSpPr txBox="1"/>
          <p:nvPr/>
        </p:nvSpPr>
        <p:spPr>
          <a:xfrm>
            <a:off x="2286000" y="3124200"/>
            <a:ext cx="5562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3200" b="1" dirty="0">
                <a:solidFill>
                  <a:srgbClr val="FF0000"/>
                </a:solidFill>
              </a:rPr>
              <a:t>Khu di </a:t>
            </a:r>
            <a:r>
              <a:rPr lang="vi-VN" sz="3200" b="1" dirty="0" err="1">
                <a:solidFill>
                  <a:srgbClr val="FF0000"/>
                </a:solidFill>
              </a:rPr>
              <a:t>tích</a:t>
            </a:r>
            <a:r>
              <a:rPr lang="vi-VN" sz="3200" b="1" dirty="0">
                <a:solidFill>
                  <a:srgbClr val="FF0000"/>
                </a:solidFill>
              </a:rPr>
              <a:t> K9 – </a:t>
            </a:r>
            <a:r>
              <a:rPr lang="vi-VN" sz="3200" b="1" dirty="0" err="1">
                <a:solidFill>
                  <a:srgbClr val="FF0000"/>
                </a:solidFill>
              </a:rPr>
              <a:t>Đá</a:t>
            </a:r>
            <a:r>
              <a:rPr lang="vi-VN" sz="3200" b="1" dirty="0">
                <a:solidFill>
                  <a:srgbClr val="FF0000"/>
                </a:solidFill>
              </a:rPr>
              <a:t> Chông</a:t>
            </a:r>
          </a:p>
        </p:txBody>
      </p:sp>
      <p:sp>
        <p:nvSpPr>
          <p:cNvPr id="5" name="Hộp_Văn_Bản 4"/>
          <p:cNvSpPr txBox="1"/>
          <p:nvPr/>
        </p:nvSpPr>
        <p:spPr>
          <a:xfrm>
            <a:off x="76200" y="6172200"/>
            <a:ext cx="4499262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vi-VN" sz="3600" dirty="0" err="1">
                <a:solidFill>
                  <a:srgbClr val="FF0000"/>
                </a:solidFill>
              </a:rPr>
              <a:t>Vườn</a:t>
            </a:r>
            <a:r>
              <a:rPr lang="vi-VN" sz="3600" dirty="0">
                <a:solidFill>
                  <a:srgbClr val="FF0000"/>
                </a:solidFill>
              </a:rPr>
              <a:t> </a:t>
            </a:r>
            <a:r>
              <a:rPr lang="vi-VN" sz="3600" dirty="0" err="1">
                <a:solidFill>
                  <a:srgbClr val="FF0000"/>
                </a:solidFill>
              </a:rPr>
              <a:t>quốc</a:t>
            </a:r>
            <a:r>
              <a:rPr lang="vi-VN" sz="3600" dirty="0">
                <a:solidFill>
                  <a:srgbClr val="FF0000"/>
                </a:solidFill>
              </a:rPr>
              <a:t> gia Ba </a:t>
            </a:r>
            <a:r>
              <a:rPr lang="vi-VN" sz="3600" dirty="0" err="1">
                <a:solidFill>
                  <a:srgbClr val="FF0000"/>
                </a:solidFill>
              </a:rPr>
              <a:t>Vì</a:t>
            </a:r>
            <a:endParaRPr lang="vi-VN" sz="3600" dirty="0">
              <a:solidFill>
                <a:srgbClr val="FF0000"/>
              </a:solidFill>
            </a:endParaRPr>
          </a:p>
        </p:txBody>
      </p:sp>
      <p:pic>
        <p:nvPicPr>
          <p:cNvPr id="14344" name="Picture 8" descr="nha tuong niem k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300" y="3733800"/>
            <a:ext cx="407670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Hộp_Văn_Bản 5"/>
          <p:cNvSpPr txBox="1"/>
          <p:nvPr/>
        </p:nvSpPr>
        <p:spPr>
          <a:xfrm>
            <a:off x="5181600" y="6248400"/>
            <a:ext cx="365760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vi-VN" sz="2800" dirty="0" err="1">
                <a:solidFill>
                  <a:srgbClr val="FF0000"/>
                </a:solidFill>
              </a:rPr>
              <a:t>Nhà</a:t>
            </a:r>
            <a:r>
              <a:rPr lang="vi-VN" sz="2800" dirty="0">
                <a:solidFill>
                  <a:srgbClr val="FF0000"/>
                </a:solidFill>
              </a:rPr>
              <a:t> </a:t>
            </a:r>
            <a:r>
              <a:rPr lang="vi-VN" sz="2800" dirty="0" err="1">
                <a:solidFill>
                  <a:srgbClr val="FF0000"/>
                </a:solidFill>
              </a:rPr>
              <a:t>tưởng</a:t>
            </a:r>
            <a:r>
              <a:rPr lang="vi-VN" sz="2800" dirty="0">
                <a:solidFill>
                  <a:srgbClr val="FF0000"/>
                </a:solidFill>
              </a:rPr>
              <a:t> </a:t>
            </a:r>
            <a:r>
              <a:rPr lang="vi-VN" sz="2800" dirty="0" err="1">
                <a:solidFill>
                  <a:srgbClr val="FF0000"/>
                </a:solidFill>
              </a:rPr>
              <a:t>niệm</a:t>
            </a:r>
            <a:r>
              <a:rPr lang="vi-VN" sz="2800" dirty="0">
                <a:solidFill>
                  <a:srgbClr val="FF0000"/>
                </a:solidFill>
              </a:rPr>
              <a:t> </a:t>
            </a:r>
            <a:r>
              <a:rPr lang="vi-VN" sz="2800" dirty="0" err="1">
                <a:solidFill>
                  <a:srgbClr val="FF0000"/>
                </a:solidFill>
              </a:rPr>
              <a:t>Bác</a:t>
            </a:r>
            <a:endParaRPr lang="vi-VN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945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park-9-1742-16391070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82" y="0"/>
            <a:ext cx="9164782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ình chữ nhật 3"/>
          <p:cNvSpPr/>
          <p:nvPr/>
        </p:nvSpPr>
        <p:spPr>
          <a:xfrm>
            <a:off x="1066800" y="5943600"/>
            <a:ext cx="6858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vi-VN" sz="2800" b="1" dirty="0" err="1">
                <a:solidFill>
                  <a:srgbClr val="FF0000"/>
                </a:solidFill>
              </a:rPr>
              <a:t>Vườn</a:t>
            </a:r>
            <a:r>
              <a:rPr lang="vi-VN" sz="2800" b="1" dirty="0">
                <a:solidFill>
                  <a:srgbClr val="FF0000"/>
                </a:solidFill>
              </a:rPr>
              <a:t> </a:t>
            </a:r>
            <a:r>
              <a:rPr lang="vi-VN" sz="2800" b="1" dirty="0" err="1">
                <a:solidFill>
                  <a:srgbClr val="FF0000"/>
                </a:solidFill>
              </a:rPr>
              <a:t>quốc</a:t>
            </a:r>
            <a:r>
              <a:rPr lang="vi-VN" sz="2800" b="1" dirty="0">
                <a:solidFill>
                  <a:srgbClr val="FF0000"/>
                </a:solidFill>
              </a:rPr>
              <a:t> gia </a:t>
            </a:r>
            <a:r>
              <a:rPr lang="vi-VN" sz="2800" b="1" dirty="0" err="1">
                <a:solidFill>
                  <a:srgbClr val="FF0000"/>
                </a:solidFill>
              </a:rPr>
              <a:t>Yok</a:t>
            </a:r>
            <a:r>
              <a:rPr lang="vi-VN" sz="2800" b="1" dirty="0">
                <a:solidFill>
                  <a:srgbClr val="FF0000"/>
                </a:solidFill>
              </a:rPr>
              <a:t> Đôn, </a:t>
            </a:r>
            <a:r>
              <a:rPr lang="vi-VN" sz="2800" b="1" dirty="0" err="1">
                <a:solidFill>
                  <a:srgbClr val="FF0000"/>
                </a:solidFill>
              </a:rPr>
              <a:t>Đắk</a:t>
            </a:r>
            <a:r>
              <a:rPr lang="vi-VN" sz="2800" b="1" dirty="0">
                <a:solidFill>
                  <a:srgbClr val="FF0000"/>
                </a:solidFill>
              </a:rPr>
              <a:t> </a:t>
            </a:r>
            <a:r>
              <a:rPr lang="vi-VN" sz="2800" b="1" dirty="0" err="1">
                <a:solidFill>
                  <a:srgbClr val="FF0000"/>
                </a:solidFill>
              </a:rPr>
              <a:t>Lắk</a:t>
            </a:r>
            <a:endParaRPr lang="vi-VN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898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ề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Chỗ dành sẵn cho Nội dung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13314" name="Picture 2" descr="Khám phá những vườn quốc gia ở Việt Nam được báo nước ngoài bình chọ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1" y="-6928"/>
            <a:ext cx="9155545" cy="686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26592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Cận cảnh những cánh rừng phòng hộ ven biển Thanh Hóa bị “xóa sổ” sau 1  quyết định - Báo Người lao độ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sp>
        <p:nvSpPr>
          <p:cNvPr id="5" name="AutoShape 4" descr="Cận cảnh những cánh rừng phòng hộ ven biển Thanh Hóa bị “xóa sổ” sau 1  quyết định - Báo Người lao độ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19464" name="Picture 8" descr="https://ifee.edu.vn/uploads/news/2020_04/image-20200416094235-2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219929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Hình chữ nhật 5"/>
          <p:cNvSpPr/>
          <p:nvPr/>
        </p:nvSpPr>
        <p:spPr>
          <a:xfrm>
            <a:off x="1828800" y="6172200"/>
            <a:ext cx="6409586" cy="584775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Đai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rừng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chắn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cát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chắn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sóng</a:t>
            </a:r>
            <a:endParaRPr lang="vi-VN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025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ộp_Văn_Bản 4"/>
          <p:cNvSpPr txBox="1"/>
          <p:nvPr/>
        </p:nvSpPr>
        <p:spPr>
          <a:xfrm>
            <a:off x="381000" y="228600"/>
            <a:ext cx="8458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2800" b="1" dirty="0">
                <a:solidFill>
                  <a:srgbClr val="FF0000"/>
                </a:solidFill>
                <a:latin typeface="+mj-lt"/>
              </a:rPr>
              <a:t>Quan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sát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hình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7.3,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xác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định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loại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rừng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phù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hợp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với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mỗi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hình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ảnh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sau: </a:t>
            </a:r>
          </a:p>
        </p:txBody>
      </p:sp>
      <p:pic>
        <p:nvPicPr>
          <p:cNvPr id="16386" name="Picture 2" descr="https://hocthoi.net/sites/default/files/styles/inbody400/public/1_3_0.png?itok=gzZBZbw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82707"/>
            <a:ext cx="8378825" cy="506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4713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s://hocthoi.net/sites/default/files/styles/inbody400/public/2_4_0.png?itok=COeQqK0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9" y="-34637"/>
            <a:ext cx="9116291" cy="687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80945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Bảng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0414228"/>
              </p:ext>
            </p:extLst>
          </p:nvPr>
        </p:nvGraphicFramePr>
        <p:xfrm>
          <a:off x="76200" y="1447799"/>
          <a:ext cx="8915400" cy="510540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393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516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24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81100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 dirty="0" err="1">
                          <a:effectLst/>
                          <a:latin typeface="+mj-lt"/>
                        </a:rPr>
                        <a:t>Stt</a:t>
                      </a:r>
                      <a:endParaRPr lang="vi-VN" sz="3200" dirty="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 dirty="0" err="1">
                          <a:effectLst/>
                          <a:latin typeface="+mj-lt"/>
                        </a:rPr>
                        <a:t>Loại</a:t>
                      </a:r>
                      <a:r>
                        <a:rPr lang="vi-VN" sz="3200" dirty="0">
                          <a:effectLst/>
                          <a:latin typeface="+mj-lt"/>
                        </a:rPr>
                        <a:t> </a:t>
                      </a:r>
                      <a:r>
                        <a:rPr lang="vi-VN" sz="3200" dirty="0" err="1">
                          <a:effectLst/>
                          <a:latin typeface="+mj-lt"/>
                        </a:rPr>
                        <a:t>rừng</a:t>
                      </a:r>
                      <a:endParaRPr lang="vi-VN" sz="3200" dirty="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>
                          <a:effectLst/>
                          <a:latin typeface="+mj-lt"/>
                        </a:rPr>
                        <a:t>Tên ảnh</a:t>
                      </a:r>
                      <a:endParaRPr lang="vi-VN" sz="320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6210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>
                          <a:effectLst/>
                          <a:latin typeface="+mj-lt"/>
                        </a:rPr>
                        <a:t>1</a:t>
                      </a:r>
                      <a:endParaRPr lang="vi-VN" sz="320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 dirty="0" err="1">
                          <a:effectLst/>
                          <a:latin typeface="+mj-lt"/>
                        </a:rPr>
                        <a:t>Rừng</a:t>
                      </a:r>
                      <a:r>
                        <a:rPr lang="vi-VN" sz="3200" dirty="0">
                          <a:effectLst/>
                          <a:latin typeface="+mj-lt"/>
                        </a:rPr>
                        <a:t> </a:t>
                      </a:r>
                      <a:r>
                        <a:rPr lang="vi-VN" sz="3200" dirty="0" err="1">
                          <a:effectLst/>
                          <a:latin typeface="+mj-lt"/>
                        </a:rPr>
                        <a:t>phòng</a:t>
                      </a:r>
                      <a:r>
                        <a:rPr lang="vi-VN" sz="3200" dirty="0">
                          <a:effectLst/>
                          <a:latin typeface="+mj-lt"/>
                        </a:rPr>
                        <a:t> </a:t>
                      </a:r>
                      <a:r>
                        <a:rPr lang="vi-VN" sz="3200" dirty="0" err="1">
                          <a:effectLst/>
                          <a:latin typeface="+mj-lt"/>
                        </a:rPr>
                        <a:t>hộ</a:t>
                      </a:r>
                      <a:endParaRPr lang="vi-VN" sz="3200" dirty="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vi-VN" sz="2400" b="0" i="0" kern="1200" dirty="0">
                        <a:solidFill>
                          <a:schemeClr val="tx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1100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>
                          <a:effectLst/>
                          <a:latin typeface="+mj-lt"/>
                        </a:rPr>
                        <a:t>2</a:t>
                      </a:r>
                      <a:endParaRPr lang="vi-VN" sz="320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 dirty="0" err="1">
                          <a:effectLst/>
                          <a:latin typeface="+mj-lt"/>
                        </a:rPr>
                        <a:t>Rừng</a:t>
                      </a:r>
                      <a:r>
                        <a:rPr lang="vi-VN" sz="3200" dirty="0">
                          <a:effectLst/>
                          <a:latin typeface="+mj-lt"/>
                        </a:rPr>
                        <a:t> </a:t>
                      </a:r>
                      <a:r>
                        <a:rPr lang="vi-VN" sz="3200" dirty="0" err="1">
                          <a:effectLst/>
                          <a:latin typeface="+mj-lt"/>
                        </a:rPr>
                        <a:t>sản</a:t>
                      </a:r>
                      <a:r>
                        <a:rPr lang="vi-VN" sz="3200" dirty="0">
                          <a:effectLst/>
                          <a:latin typeface="+mj-lt"/>
                        </a:rPr>
                        <a:t> </a:t>
                      </a:r>
                      <a:r>
                        <a:rPr lang="vi-VN" sz="3200" dirty="0" err="1">
                          <a:effectLst/>
                          <a:latin typeface="+mj-lt"/>
                        </a:rPr>
                        <a:t>xuất</a:t>
                      </a:r>
                      <a:endParaRPr lang="vi-VN" sz="3200" dirty="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vi-VN" sz="2400" dirty="0">
                          <a:effectLst/>
                          <a:latin typeface="+mj-lt"/>
                        </a:rPr>
                        <a:t> </a:t>
                      </a:r>
                      <a:endParaRPr lang="vi-VN" sz="2400" dirty="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1100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>
                          <a:effectLst/>
                          <a:latin typeface="+mj-lt"/>
                        </a:rPr>
                        <a:t>3</a:t>
                      </a:r>
                      <a:endParaRPr lang="vi-VN" sz="320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vi-VN" sz="3200" dirty="0">
                          <a:effectLst/>
                          <a:latin typeface="+mj-lt"/>
                        </a:rPr>
                        <a:t>Rưng </a:t>
                      </a:r>
                      <a:r>
                        <a:rPr lang="vi-VN" sz="3200" dirty="0" err="1">
                          <a:effectLst/>
                          <a:latin typeface="+mj-lt"/>
                        </a:rPr>
                        <a:t>đặc</a:t>
                      </a:r>
                      <a:r>
                        <a:rPr lang="vi-VN" sz="3200" dirty="0">
                          <a:effectLst/>
                          <a:latin typeface="+mj-lt"/>
                        </a:rPr>
                        <a:t> </a:t>
                      </a:r>
                      <a:r>
                        <a:rPr lang="vi-VN" sz="3200" dirty="0" err="1">
                          <a:effectLst/>
                          <a:latin typeface="+mj-lt"/>
                        </a:rPr>
                        <a:t>dụng</a:t>
                      </a:r>
                      <a:endParaRPr lang="vi-VN" sz="3200" dirty="0"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vi-VN" sz="2400" b="0" i="0" kern="1200" dirty="0">
                        <a:solidFill>
                          <a:schemeClr val="tx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Hộp_Văn_Bản 4"/>
          <p:cNvSpPr txBox="1"/>
          <p:nvPr/>
        </p:nvSpPr>
        <p:spPr>
          <a:xfrm>
            <a:off x="381000" y="228600"/>
            <a:ext cx="8458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2800" b="1" dirty="0">
                <a:solidFill>
                  <a:srgbClr val="FF0000"/>
                </a:solidFill>
                <a:latin typeface="+mj-lt"/>
              </a:rPr>
              <a:t>Quan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sát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hình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7.3,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xác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định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loại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rừng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phù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hợp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với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mỗi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hình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ảnh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theo </a:t>
            </a:r>
            <a:r>
              <a:rPr lang="vi-VN" sz="2800" b="1" dirty="0" err="1">
                <a:solidFill>
                  <a:srgbClr val="FF0000"/>
                </a:solidFill>
                <a:latin typeface="+mj-lt"/>
              </a:rPr>
              <a:t>bảng</a:t>
            </a:r>
            <a:r>
              <a:rPr lang="vi-VN" sz="2800" b="1" dirty="0">
                <a:solidFill>
                  <a:srgbClr val="FF0000"/>
                </a:solidFill>
                <a:latin typeface="+mj-lt"/>
              </a:rPr>
              <a:t> sau:</a:t>
            </a:r>
          </a:p>
        </p:txBody>
      </p:sp>
      <p:sp>
        <p:nvSpPr>
          <p:cNvPr id="3" name="Hộp_Văn_Bản 2"/>
          <p:cNvSpPr txBox="1"/>
          <p:nvPr/>
        </p:nvSpPr>
        <p:spPr>
          <a:xfrm>
            <a:off x="4191000" y="2574429"/>
            <a:ext cx="50292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2600" dirty="0">
                <a:latin typeface="+mj-lt"/>
              </a:rPr>
              <a:t>b) </a:t>
            </a:r>
            <a:r>
              <a:rPr lang="vi-VN" sz="2600" dirty="0" err="1">
                <a:latin typeface="+mj-lt"/>
              </a:rPr>
              <a:t>Rừng</a:t>
            </a:r>
            <a:r>
              <a:rPr lang="vi-VN" sz="2600" dirty="0">
                <a:latin typeface="+mj-lt"/>
              </a:rPr>
              <a:t> </a:t>
            </a:r>
            <a:r>
              <a:rPr lang="vi-VN" sz="2600" dirty="0" err="1">
                <a:latin typeface="+mj-lt"/>
              </a:rPr>
              <a:t>ngập</a:t>
            </a:r>
            <a:r>
              <a:rPr lang="vi-VN" sz="2600" dirty="0">
                <a:latin typeface="+mj-lt"/>
              </a:rPr>
              <a:t> </a:t>
            </a:r>
            <a:r>
              <a:rPr lang="vi-VN" sz="2600" dirty="0" err="1">
                <a:latin typeface="+mj-lt"/>
              </a:rPr>
              <a:t>mặn</a:t>
            </a:r>
            <a:r>
              <a:rPr lang="vi-VN" sz="2600" dirty="0">
                <a:latin typeface="+mj-lt"/>
              </a:rPr>
              <a:t> ở Nam </a:t>
            </a:r>
            <a:r>
              <a:rPr lang="vi-VN" sz="2600" dirty="0" err="1">
                <a:latin typeface="+mj-lt"/>
              </a:rPr>
              <a:t>Định</a:t>
            </a:r>
            <a:endParaRPr lang="vi-VN" sz="2600" dirty="0">
              <a:latin typeface="+mj-lt"/>
            </a:endParaRPr>
          </a:p>
          <a:p>
            <a:r>
              <a:rPr lang="vi-VN" sz="2600" dirty="0">
                <a:latin typeface="+mj-lt"/>
              </a:rPr>
              <a:t>e) </a:t>
            </a:r>
            <a:r>
              <a:rPr lang="vi-VN" sz="2600" dirty="0" err="1">
                <a:latin typeface="+mj-lt"/>
              </a:rPr>
              <a:t>Rừng</a:t>
            </a:r>
            <a:r>
              <a:rPr lang="vi-VN" sz="2600" dirty="0">
                <a:latin typeface="+mj-lt"/>
              </a:rPr>
              <a:t> </a:t>
            </a:r>
            <a:r>
              <a:rPr lang="vi-VN" sz="2600" dirty="0" err="1">
                <a:latin typeface="+mj-lt"/>
              </a:rPr>
              <a:t>chắn</a:t>
            </a:r>
            <a:r>
              <a:rPr lang="vi-VN" sz="2600" dirty="0">
                <a:latin typeface="+mj-lt"/>
              </a:rPr>
              <a:t> </a:t>
            </a:r>
            <a:r>
              <a:rPr lang="vi-VN" sz="2600" dirty="0" err="1">
                <a:latin typeface="+mj-lt"/>
              </a:rPr>
              <a:t>cát</a:t>
            </a:r>
            <a:r>
              <a:rPr lang="vi-VN" sz="2600" dirty="0">
                <a:latin typeface="+mj-lt"/>
              </a:rPr>
              <a:t> ven </a:t>
            </a:r>
            <a:r>
              <a:rPr lang="vi-VN" sz="2600" dirty="0" err="1">
                <a:latin typeface="+mj-lt"/>
              </a:rPr>
              <a:t>biển</a:t>
            </a:r>
            <a:endParaRPr lang="vi-VN" sz="2600" dirty="0">
              <a:latin typeface="+mj-lt"/>
            </a:endParaRPr>
          </a:p>
          <a:p>
            <a:r>
              <a:rPr lang="vi-VN" sz="2600" dirty="0">
                <a:latin typeface="+mj-lt"/>
              </a:rPr>
              <a:t>g) </a:t>
            </a:r>
            <a:r>
              <a:rPr lang="vi-VN" sz="2600" dirty="0" err="1">
                <a:latin typeface="+mj-lt"/>
              </a:rPr>
              <a:t>Vườn</a:t>
            </a:r>
            <a:r>
              <a:rPr lang="vi-VN" sz="2600" dirty="0">
                <a:latin typeface="+mj-lt"/>
              </a:rPr>
              <a:t> </a:t>
            </a:r>
            <a:r>
              <a:rPr lang="vi-VN" sz="2600" dirty="0" err="1">
                <a:latin typeface="+mj-lt"/>
              </a:rPr>
              <a:t>quốc</a:t>
            </a:r>
            <a:r>
              <a:rPr lang="vi-VN" sz="2600" dirty="0">
                <a:latin typeface="+mj-lt"/>
              </a:rPr>
              <a:t> gia U Minh </a:t>
            </a:r>
            <a:r>
              <a:rPr lang="vi-VN" sz="2600" dirty="0" err="1">
                <a:latin typeface="+mj-lt"/>
              </a:rPr>
              <a:t>Thượng</a:t>
            </a:r>
            <a:r>
              <a:rPr lang="vi-VN" sz="2600" dirty="0">
                <a:latin typeface="+mj-lt"/>
              </a:rPr>
              <a:t> – Kiên Giang</a:t>
            </a:r>
          </a:p>
        </p:txBody>
      </p:sp>
      <p:sp>
        <p:nvSpPr>
          <p:cNvPr id="6" name="Hộp_Văn_Bản 5"/>
          <p:cNvSpPr txBox="1"/>
          <p:nvPr/>
        </p:nvSpPr>
        <p:spPr>
          <a:xfrm>
            <a:off x="4343400" y="4343400"/>
            <a:ext cx="3962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2800" dirty="0">
                <a:latin typeface="+mj-lt"/>
              </a:rPr>
              <a:t>a) </a:t>
            </a:r>
            <a:r>
              <a:rPr lang="vi-VN" sz="2800" dirty="0" err="1">
                <a:latin typeface="+mj-lt"/>
              </a:rPr>
              <a:t>Rừng</a:t>
            </a:r>
            <a:r>
              <a:rPr lang="vi-VN" sz="2800" dirty="0">
                <a:latin typeface="+mj-lt"/>
              </a:rPr>
              <a:t> </a:t>
            </a:r>
            <a:r>
              <a:rPr lang="vi-VN" sz="2800" dirty="0" err="1">
                <a:latin typeface="+mj-lt"/>
              </a:rPr>
              <a:t>bạch</a:t>
            </a:r>
            <a:r>
              <a:rPr lang="vi-VN" sz="2800" dirty="0">
                <a:latin typeface="+mj-lt"/>
              </a:rPr>
              <a:t> </a:t>
            </a:r>
            <a:r>
              <a:rPr lang="vi-VN" sz="2800" dirty="0" err="1">
                <a:latin typeface="+mj-lt"/>
              </a:rPr>
              <a:t>đàn</a:t>
            </a:r>
            <a:endParaRPr lang="vi-VN" sz="2800" dirty="0">
              <a:latin typeface="+mj-lt"/>
            </a:endParaRPr>
          </a:p>
          <a:p>
            <a:r>
              <a:rPr lang="vi-VN" sz="2800" dirty="0">
                <a:latin typeface="+mj-lt"/>
              </a:rPr>
              <a:t>d) </a:t>
            </a:r>
            <a:r>
              <a:rPr lang="vi-VN" sz="2800" dirty="0" err="1">
                <a:latin typeface="+mj-lt"/>
              </a:rPr>
              <a:t>Rừng</a:t>
            </a:r>
            <a:r>
              <a:rPr lang="vi-VN" sz="2800" dirty="0">
                <a:latin typeface="+mj-lt"/>
              </a:rPr>
              <a:t> keo</a:t>
            </a:r>
          </a:p>
        </p:txBody>
      </p:sp>
      <p:sp>
        <p:nvSpPr>
          <p:cNvPr id="7" name="Hộp_Văn_Bản 6"/>
          <p:cNvSpPr txBox="1"/>
          <p:nvPr/>
        </p:nvSpPr>
        <p:spPr>
          <a:xfrm>
            <a:off x="4343400" y="5486400"/>
            <a:ext cx="4572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2800" dirty="0">
                <a:latin typeface="+mj-lt"/>
              </a:rPr>
              <a:t>c) Khu </a:t>
            </a:r>
            <a:r>
              <a:rPr lang="vi-VN" sz="2800" dirty="0" err="1">
                <a:latin typeface="+mj-lt"/>
              </a:rPr>
              <a:t>bảo</a:t>
            </a:r>
            <a:r>
              <a:rPr lang="vi-VN" sz="2800" dirty="0">
                <a:latin typeface="+mj-lt"/>
              </a:rPr>
              <a:t> </a:t>
            </a:r>
            <a:r>
              <a:rPr lang="vi-VN" sz="2800" dirty="0" err="1">
                <a:latin typeface="+mj-lt"/>
              </a:rPr>
              <a:t>tồn</a:t>
            </a:r>
            <a:r>
              <a:rPr lang="vi-VN" sz="2800" dirty="0">
                <a:latin typeface="+mj-lt"/>
              </a:rPr>
              <a:t> thiên nhiên </a:t>
            </a:r>
            <a:r>
              <a:rPr lang="vi-VN" sz="2800" dirty="0" err="1">
                <a:latin typeface="+mj-lt"/>
              </a:rPr>
              <a:t>Mường</a:t>
            </a:r>
            <a:r>
              <a:rPr lang="vi-VN" sz="2800" dirty="0">
                <a:latin typeface="+mj-lt"/>
              </a:rPr>
              <a:t> La – Sơn La</a:t>
            </a:r>
          </a:p>
          <a:p>
            <a:endParaRPr lang="vi-VN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2519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ình chữ nhật 4"/>
          <p:cNvSpPr/>
          <p:nvPr/>
        </p:nvSpPr>
        <p:spPr>
          <a:xfrm>
            <a:off x="533400" y="1905000"/>
            <a:ext cx="86106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4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Ở địa phương em có những loại rừng nào?</a:t>
            </a:r>
            <a:endParaRPr lang="vi-VN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vi-VN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nl-NL" sz="4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Vai trò của rừng đối với lĩnh vực quân sự?</a:t>
            </a:r>
            <a:endParaRPr lang="vi-VN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52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Quân đội ta huấn luyện nghiêm, chiến đấu giỏ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930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Bộ đội hành quân trên đường Trường Sơn thời chống Mỹ (ảnh tư liệu)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855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data:image/png;base64,iVBORw0KGgoAAAANSUhEUgAABLAAAAJ0CAYAAAACiNpXAAAAAXNSR0IArs4c6QAAIABJREFUeF7t2DERAAAMArHi33Rt/JAq4EIndo4AAQIECBAgQIAAAQIECBAgQIBAWGDhbKIRIECAAAECBAgQIECAAAECBAgQOAOWJ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13AKjAAAZSUlEQV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DwHSACdXqBXa0AAAAASUVORK5CYII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sp>
        <p:nvSpPr>
          <p:cNvPr id="5" name="AutoShape 8" descr="data:image/png;base64,iVBORw0KGgoAAAANSUhEUgAABLAAAAJ0CAYAAAACiNpXAAAAAXNSR0IArs4c6QAAIABJREFUeF7t2DERAAAMArHi33Rt/JAq4EIndo4AAQIECBAgQIAAAQIECBAgQIBAWGDhbKIRIECAAAECBAgQIECAAAECBAgQOAOWJ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13AKjAAAZSUlEQV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DwHSACdXqBXa0AAAAASUVORK5CYII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sp>
        <p:nvSpPr>
          <p:cNvPr id="6" name="AutoShape 10" descr="data:image/png;base64,iVBORw0KGgoAAAANSUhEUgAABLAAAAJ0CAYAAAACiNpXAAAAAXNSR0IArs4c6QAAIABJREFUeF7t2DERAAAMArHi33Rt/JAq4EIndo4AAQIECBAgQIAAAQIECBAgQIBAWGDhbKIRIECAAAECBAgQIECAAAECBAgQOAOWJ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13AKjAAAZSUlEQV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DwHSACdXqBXa0AAAAASUVORK5CYII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sp>
        <p:nvSpPr>
          <p:cNvPr id="7" name="AutoShape 12" descr="data:image/png;base64,iVBORw0KGgoAAAANSUhEUgAABLAAAAJ0CAYAAAACiNpXAAAAAXNSR0IArs4c6QAAIABJREFUeF7t2DERAAAMArHi33Rt/JAq4EIndo4AAQIECBAgQIAAAQIECBAgQIBAWGDhbKIRIECAAAECBAgQIECAAAECBAgQOAOWJ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13AKjAAAZSUlEQV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BgwPIDBAgQIECAAAECBAgQIECAAAECaQEDVroe4QgQIECAAAECBAgQIECAAAECBAxYfoAAAQIECBAgQIAAAQIECBAgQCAtYMBK1yMcAQIECBAgQIAAAQIECBAgQICAAcsPECBAgAABAgQIECBAgAABAgQIpAUMWOl6hCNAgAABAgQIECBAgAABAgQIEDBg+QECBAgQIECAAAECBAgQIECAAIG0gAErXY9wBAgQIECAAAECBAgQIECAAAECBiw/QIAAAQIECBAgQIAAAQIECBAgkBYwYKXrEY4AAQIECBAgQIAAAQIECBAgQMCA5QcIECBAgAABAgQIECBAgAABAgTSAgasdD3CESBAgAABAgQIECBAgAABAgQIGLD8AAECBAgQIECAAAECBAgQIECAQFrAgJWuRzgCBAgQIECAAAECBAgQIECAAAEDlh8gQIAAAQIECBAgQIAAAQIECBBICxiw0vUIR4AAAQIECBAgQIAAAQIECBAgYMDyAwQIECBAgAABAgQIECBAgAABAmkBA1a6HuEIECBAgAABAgQIECBAgAABAgQMWH6AAAECBAgQIECAAAECBAgQIEAgLWDAStcjHAECBAgQIECAAAECBAgQIECAgAHLDxAgQIAAAQIECBAgQIAAAQIECKQFDFjpeoQjQIAAAQIECBAgQIAAAQIECBAwYPkBAgQIECBAgAABAgQIECBAgACBtIABK12PcAQIECBAgAABAgQIECBAgAABAgYsP0CAAAECBAgQIECAAAECBAgQIJAWMGCl6xGOAAECBAgQIECAAAECBAgQIEDAgOUHCBAgQIAAAQIECBAgQIAAAQIE0gIGrHQ9whEgQIAAAQIECBAgQIAAAQIECBiw/AABAgQIECBAgAABAgQIECBAgEBawICVrkc4AgQIECBAgAABAgQIECBAgAABA5YfIECAAAECBAgQIECAAAECBAgQSAsYsNL1CEeAAAECBAgQIECAAAECBAgQIGDA8gMECBAgQIAAAQIECBAgQIAAAQJpAQNWuh7hCBAgQIAAAQIECBAgQIAAAQIEDFh+gAABAgQIECBAgAABAgQIECBAIC1gwErXIxwBAgQIECBAgAABAgQIECBAgIAByw8QIECAAAECBAgQIECAAAECBAikBQxY6XqEI0CAAAECBAgQIECAAAECBAgQMGD5AQIECBAgQIAAAQIECBAgQIAAgbSAAStdj3AECBAgQIAAAQIECBAgQIAAAQIGLD9AgAABAgQIECBAgAABAgQIECCQFjBgpesRjgABAgQIECBAgAABAgQIECBAwIDlBwgQIECAAAECBAgQIECAAAECBNICBqx0PcIRIECAAAECBAgQIECAAAECBAgYsPwAAQIECBAgQIAAAQIECBAgQIBAWsCAla5HOAIECBAgQIAAAQIECBAgQIAAAQOWHyBAgAABAgQIECBAgAABAgQIEEgLGLDS9QhHgAABAgQIECBAgAABAgQIECDwHSACdXqBXa0AAAAASUVORK5CYII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vi-VN"/>
          </a:p>
        </p:txBody>
      </p:sp>
      <p:pic>
        <p:nvPicPr>
          <p:cNvPr id="20494" name="Picture 14" descr="https://baolaichau.vn/sites/default/files/s(6943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856"/>
            <a:ext cx="9126925" cy="687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525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1" name="Hộp_Văn_Bản 3"/>
          <p:cNvSpPr txBox="1">
            <a:spLocks noChangeArrowheads="1"/>
          </p:cNvSpPr>
          <p:nvPr/>
        </p:nvSpPr>
        <p:spPr bwMode="auto">
          <a:xfrm>
            <a:off x="1828800" y="2651525"/>
            <a:ext cx="6057900" cy="1200329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vi-VN" sz="24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vi-VN" sz="24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vi-VN" sz="24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Horizontal Scroll 1"/>
          <p:cNvSpPr/>
          <p:nvPr/>
        </p:nvSpPr>
        <p:spPr>
          <a:xfrm>
            <a:off x="1495425" y="69561"/>
            <a:ext cx="6391275" cy="1027112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HƯỚNG DẪN VỀ NHÀ</a:t>
            </a:r>
            <a:endParaRPr lang="vi-VN" sz="4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506" name="Picture 2" descr="Dễ Thương Vẽ Tay Hạnh Phúc Trẻ Em Nắm Tay Chơi Hình ảnh | Định dạng hình ảnh  AI 400948039| vn.lovepik.co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4343400"/>
            <a:ext cx="8655423" cy="237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Hình chữ nhật 2"/>
          <p:cNvSpPr/>
          <p:nvPr/>
        </p:nvSpPr>
        <p:spPr>
          <a:xfrm>
            <a:off x="533400" y="1295400"/>
            <a:ext cx="83058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Nêu vai trò của rừng đối với gia đình và địa phương em?</a:t>
            </a:r>
            <a:endParaRPr lang="vi-VN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nl-NL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Viết một đoạn văn hoặc kể một câu chuyện có nội dung đề cập đến vai trò của rừng.</a:t>
            </a:r>
            <a:endParaRPr lang="vi-VN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92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theme/theme1.xml><?xml version="1.0" encoding="utf-8"?>
<a:theme xmlns:a="http://schemas.openxmlformats.org/drawingml/2006/main" name="Chủ đề của Office">
  <a:themeElements>
    <a:clrScheme name="Văn phòng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ăn phò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ăn phòng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1154</TotalTime>
  <Words>584</Words>
  <Application>Microsoft Office PowerPoint</Application>
  <PresentationFormat>On-screen Show (4:3)</PresentationFormat>
  <Paragraphs>89</Paragraphs>
  <Slides>23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Times New Roman</vt:lpstr>
      <vt:lpstr>Chủ đề của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Ha Noi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Bản trình bày của PowerPoint</dc:title>
  <dc:creator>Windows User</dc:creator>
  <cp:lastModifiedBy>Administrator</cp:lastModifiedBy>
  <cp:revision>23</cp:revision>
  <dcterms:created xsi:type="dcterms:W3CDTF">2022-07-02T10:07:03Z</dcterms:created>
  <dcterms:modified xsi:type="dcterms:W3CDTF">2024-02-26T05:09:54Z</dcterms:modified>
</cp:coreProperties>
</file>