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529" r:id="rId2"/>
    <p:sldId id="503" r:id="rId3"/>
    <p:sldId id="525" r:id="rId4"/>
    <p:sldId id="497" r:id="rId5"/>
    <p:sldId id="505" r:id="rId6"/>
    <p:sldId id="507" r:id="rId7"/>
    <p:sldId id="508" r:id="rId8"/>
    <p:sldId id="530" r:id="rId9"/>
    <p:sldId id="510" r:id="rId10"/>
    <p:sldId id="511" r:id="rId11"/>
    <p:sldId id="513" r:id="rId12"/>
    <p:sldId id="514" r:id="rId13"/>
    <p:sldId id="515" r:id="rId14"/>
    <p:sldId id="521" r:id="rId15"/>
    <p:sldId id="522" r:id="rId16"/>
    <p:sldId id="518" r:id="rId17"/>
    <p:sldId id="528" r:id="rId18"/>
    <p:sldId id="527" r:id="rId19"/>
    <p:sldId id="52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BCFCD4"/>
    <a:srgbClr val="99FF66"/>
    <a:srgbClr val="33CCFF"/>
    <a:srgbClr val="009900"/>
    <a:srgbClr val="F11BAA"/>
    <a:srgbClr val="0D30DD"/>
    <a:srgbClr val="00FF00"/>
    <a:srgbClr val="11C1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80" autoAdjust="0"/>
  </p:normalViewPr>
  <p:slideViewPr>
    <p:cSldViewPr>
      <p:cViewPr varScale="1">
        <p:scale>
          <a:sx n="83" d="100"/>
          <a:sy n="83" d="100"/>
        </p:scale>
        <p:origin x="-1459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6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27D850-3FF8-4166-BA9E-6A84DDE2FDDE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CB94369E-CBD5-4604-AFB6-C89A2C52C413}">
      <dgm:prSet phldrT="[Text]" custT="1"/>
      <dgm:spPr/>
      <dgm:t>
        <a:bodyPr/>
        <a:lstStyle/>
        <a:p>
          <a:pPr algn="just"/>
          <a:r>
            <a:rPr lang="vi-VN" sz="1700" dirty="0" smtClean="0">
              <a:latin typeface="Cambria" pitchFamily="18" charset="0"/>
              <a:ea typeface="Cambria" pitchFamily="18" charset="0"/>
            </a:rPr>
            <a:t>Số cơn bão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mạnh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vi-VN" sz="1700" dirty="0" smtClean="0">
              <a:latin typeface="Cambria" pitchFamily="18" charset="0"/>
              <a:ea typeface="Cambria" pitchFamily="18" charset="0"/>
            </a:rPr>
            <a:t>có xu hướng </a:t>
          </a:r>
          <a:r>
            <a:rPr lang="vi-VN" sz="1700" dirty="0" smtClean="0">
              <a:latin typeface="Cambria" pitchFamily="18" charset="0"/>
              <a:ea typeface="Cambria" pitchFamily="18" charset="0"/>
            </a:rPr>
            <a:t>tăng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như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năm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2020.</a:t>
          </a:r>
          <a:endParaRPr lang="en-US" sz="1700" dirty="0">
            <a:latin typeface="Cambria" pitchFamily="18" charset="0"/>
            <a:ea typeface="Cambria" pitchFamily="18" charset="0"/>
          </a:endParaRPr>
        </a:p>
      </dgm:t>
    </dgm:pt>
    <dgm:pt modelId="{3BE21A03-824C-405B-AF9E-788B18CA8BC2}" type="parTrans" cxnId="{71332A1F-3074-4D08-B21E-AF723588DD01}">
      <dgm:prSet/>
      <dgm:spPr/>
      <dgm:t>
        <a:bodyPr/>
        <a:lstStyle/>
        <a:p>
          <a:endParaRPr lang="en-US"/>
        </a:p>
      </dgm:t>
    </dgm:pt>
    <dgm:pt modelId="{D1D16208-B060-410E-B817-D316A490DDC4}" type="sibTrans" cxnId="{71332A1F-3074-4D08-B21E-AF723588DD01}">
      <dgm:prSet/>
      <dgm:spPr/>
      <dgm:t>
        <a:bodyPr/>
        <a:lstStyle/>
        <a:p>
          <a:endParaRPr lang="en-US"/>
        </a:p>
      </dgm:t>
    </dgm:pt>
    <dgm:pt modelId="{41688481-2984-40F7-8EFD-7551E42FB820}">
      <dgm:prSet custT="1"/>
      <dgm:spPr/>
      <dgm:t>
        <a:bodyPr/>
        <a:lstStyle/>
        <a:p>
          <a:pPr algn="just"/>
          <a:r>
            <a:rPr lang="vi-VN" sz="1700" dirty="0" smtClean="0">
              <a:latin typeface="Cambria" pitchFamily="18" charset="0"/>
              <a:ea typeface="Cambria" pitchFamily="18" charset="0"/>
            </a:rPr>
            <a:t>Rét đậm, rét hại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có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biến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động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mạnh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.</a:t>
          </a:r>
          <a:endParaRPr lang="en-US" sz="1700" dirty="0">
            <a:latin typeface="Cambria" pitchFamily="18" charset="0"/>
            <a:ea typeface="Cambria" pitchFamily="18" charset="0"/>
          </a:endParaRPr>
        </a:p>
      </dgm:t>
    </dgm:pt>
    <dgm:pt modelId="{8CFF4083-61C2-416D-B5B3-CBF2C76AB419}" type="parTrans" cxnId="{3CD97CC4-390C-40BB-A24A-52477E8CD0C9}">
      <dgm:prSet/>
      <dgm:spPr/>
      <dgm:t>
        <a:bodyPr/>
        <a:lstStyle/>
        <a:p>
          <a:endParaRPr lang="en-US"/>
        </a:p>
      </dgm:t>
    </dgm:pt>
    <dgm:pt modelId="{5EBE5F15-7983-4CD7-AD30-B6B89AE58100}" type="sibTrans" cxnId="{3CD97CC4-390C-40BB-A24A-52477E8CD0C9}">
      <dgm:prSet/>
      <dgm:spPr/>
      <dgm:t>
        <a:bodyPr/>
        <a:lstStyle/>
        <a:p>
          <a:endParaRPr lang="en-US"/>
        </a:p>
      </dgm:t>
    </dgm:pt>
    <dgm:pt modelId="{5E744D73-5661-4945-BB8E-2A5F2445DEEF}">
      <dgm:prSet phldrT="[Text]" custT="1"/>
      <dgm:spPr/>
      <dgm:t>
        <a:bodyPr/>
        <a:lstStyle/>
        <a:p>
          <a:pPr algn="just"/>
          <a:r>
            <a:rPr lang="en-US" sz="1700" dirty="0" err="1" smtClean="0">
              <a:latin typeface="Cambria" pitchFamily="18" charset="0"/>
              <a:ea typeface="Cambria" pitchFamily="18" charset="0"/>
            </a:rPr>
            <a:t>Số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ngày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nắng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nóng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tăng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trên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cả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nước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.</a:t>
          </a:r>
          <a:endParaRPr lang="en-US" sz="1700" dirty="0">
            <a:latin typeface="Cambria" pitchFamily="18" charset="0"/>
            <a:ea typeface="Cambria" pitchFamily="18" charset="0"/>
          </a:endParaRPr>
        </a:p>
      </dgm:t>
    </dgm:pt>
    <dgm:pt modelId="{470CB344-C1F3-499F-BB80-34D8ED08363F}" type="parTrans" cxnId="{92402756-24C9-49D2-9F62-181FA0DB7FB7}">
      <dgm:prSet/>
      <dgm:spPr/>
      <dgm:t>
        <a:bodyPr/>
        <a:lstStyle/>
        <a:p>
          <a:endParaRPr lang="en-US"/>
        </a:p>
      </dgm:t>
    </dgm:pt>
    <dgm:pt modelId="{AC2BFCC5-B666-48E8-A596-E5AB82E51FD4}" type="sibTrans" cxnId="{92402756-24C9-49D2-9F62-181FA0DB7FB7}">
      <dgm:prSet/>
      <dgm:spPr/>
      <dgm:t>
        <a:bodyPr/>
        <a:lstStyle/>
        <a:p>
          <a:endParaRPr lang="en-US"/>
        </a:p>
      </dgm:t>
    </dgm:pt>
    <dgm:pt modelId="{9F69B447-513F-4870-8F29-48930830BDFF}">
      <dgm:prSet phldrT="[Text]" custT="1"/>
      <dgm:spPr/>
      <dgm:t>
        <a:bodyPr/>
        <a:lstStyle/>
        <a:p>
          <a:pPr algn="just"/>
          <a:r>
            <a:rPr lang="en-US" sz="1700" dirty="0" err="1" smtClean="0">
              <a:latin typeface="Cambria" pitchFamily="18" charset="0"/>
              <a:ea typeface="Cambria" pitchFamily="18" charset="0"/>
            </a:rPr>
            <a:t>Mùa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mưa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có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nhiều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trận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mưa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lớn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,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kéo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dirty="0" err="1" smtClean="0">
              <a:latin typeface="Cambria" pitchFamily="18" charset="0"/>
              <a:ea typeface="Cambria" pitchFamily="18" charset="0"/>
            </a:rPr>
            <a:t>dài</a:t>
          </a:r>
          <a:r>
            <a:rPr lang="en-US" sz="1700" dirty="0" smtClean="0">
              <a:latin typeface="Cambria" pitchFamily="18" charset="0"/>
              <a:ea typeface="Cambria" pitchFamily="18" charset="0"/>
            </a:rPr>
            <a:t>.</a:t>
          </a:r>
          <a:endParaRPr lang="en-US" sz="1700" dirty="0">
            <a:latin typeface="Cambria" pitchFamily="18" charset="0"/>
            <a:ea typeface="Cambria" pitchFamily="18" charset="0"/>
          </a:endParaRPr>
        </a:p>
      </dgm:t>
    </dgm:pt>
    <dgm:pt modelId="{E1883784-768B-4271-84B8-9D7E170D4DF2}" type="parTrans" cxnId="{DAA363E2-E165-4DF9-95AB-12CDE28EE314}">
      <dgm:prSet/>
      <dgm:spPr/>
      <dgm:t>
        <a:bodyPr/>
        <a:lstStyle/>
        <a:p>
          <a:endParaRPr lang="en-US"/>
        </a:p>
      </dgm:t>
    </dgm:pt>
    <dgm:pt modelId="{42174557-3EEB-4F41-AD10-CB13B1D8EC94}" type="sibTrans" cxnId="{DAA363E2-E165-4DF9-95AB-12CDE28EE314}">
      <dgm:prSet/>
      <dgm:spPr/>
      <dgm:t>
        <a:bodyPr/>
        <a:lstStyle/>
        <a:p>
          <a:endParaRPr lang="en-US"/>
        </a:p>
      </dgm:t>
    </dgm:pt>
    <dgm:pt modelId="{0ADBFB34-D9C2-4AFB-957B-B9566E143B0F}" type="pres">
      <dgm:prSet presAssocID="{2427D850-3FF8-4166-BA9E-6A84DDE2FDDE}" presName="compositeShape" presStyleCnt="0">
        <dgm:presLayoutVars>
          <dgm:dir/>
          <dgm:resizeHandles/>
        </dgm:presLayoutVars>
      </dgm:prSet>
      <dgm:spPr/>
    </dgm:pt>
    <dgm:pt modelId="{C4EFDF76-F7B8-4661-AD4A-3B0C8C61F107}" type="pres">
      <dgm:prSet presAssocID="{2427D850-3FF8-4166-BA9E-6A84DDE2FDDE}" presName="pyramid" presStyleLbl="node1" presStyleIdx="0" presStyleCnt="1" custLinFactNeighborX="-466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C6FF377-320D-4250-B7B2-44B41B2969AF}" type="pres">
      <dgm:prSet presAssocID="{2427D850-3FF8-4166-BA9E-6A84DDE2FDDE}" presName="theList" presStyleCnt="0"/>
      <dgm:spPr/>
    </dgm:pt>
    <dgm:pt modelId="{86BEF4D5-7CD9-4A05-A634-6A80CF4A3684}" type="pres">
      <dgm:prSet presAssocID="{5E744D73-5661-4945-BB8E-2A5F2445DEEF}" presName="aNode" presStyleLbl="fgAcc1" presStyleIdx="0" presStyleCnt="4" custScaleX="1295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4F65FB-EBB0-41E6-9D11-1259AE720661}" type="pres">
      <dgm:prSet presAssocID="{5E744D73-5661-4945-BB8E-2A5F2445DEEF}" presName="aSpace" presStyleCnt="0"/>
      <dgm:spPr/>
    </dgm:pt>
    <dgm:pt modelId="{0DC7CFD2-9304-4108-A91F-6E2155833D1A}" type="pres">
      <dgm:prSet presAssocID="{9F69B447-513F-4870-8F29-48930830BDFF}" presName="aNode" presStyleLbl="fgAcc1" presStyleIdx="1" presStyleCnt="4" custScaleX="1295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9739C8-6B0C-4280-ACD7-247D577CB4C9}" type="pres">
      <dgm:prSet presAssocID="{9F69B447-513F-4870-8F29-48930830BDFF}" presName="aSpace" presStyleCnt="0"/>
      <dgm:spPr/>
    </dgm:pt>
    <dgm:pt modelId="{20994074-A767-4B75-AA2F-B98D28194143}" type="pres">
      <dgm:prSet presAssocID="{CB94369E-CBD5-4604-AFB6-C89A2C52C413}" presName="aNode" presStyleLbl="fgAcc1" presStyleIdx="2" presStyleCnt="4" custScaleX="131982" custScaleY="1147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ABCF92-C45B-43C9-AF20-6462F62F7730}" type="pres">
      <dgm:prSet presAssocID="{CB94369E-CBD5-4604-AFB6-C89A2C52C413}" presName="aSpace" presStyleCnt="0"/>
      <dgm:spPr/>
    </dgm:pt>
    <dgm:pt modelId="{CB11A3C2-BD69-4D1C-B307-FCE49CFAB16A}" type="pres">
      <dgm:prSet presAssocID="{41688481-2984-40F7-8EFD-7551E42FB820}" presName="aNode" presStyleLbl="fgAcc1" presStyleIdx="3" presStyleCnt="4" custScaleX="132318" custScaleY="1214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2F971E-D32E-43D5-A6B5-89BBB1EE5044}" type="pres">
      <dgm:prSet presAssocID="{41688481-2984-40F7-8EFD-7551E42FB820}" presName="aSpace" presStyleCnt="0"/>
      <dgm:spPr/>
    </dgm:pt>
  </dgm:ptLst>
  <dgm:cxnLst>
    <dgm:cxn modelId="{92402756-24C9-49D2-9F62-181FA0DB7FB7}" srcId="{2427D850-3FF8-4166-BA9E-6A84DDE2FDDE}" destId="{5E744D73-5661-4945-BB8E-2A5F2445DEEF}" srcOrd="0" destOrd="0" parTransId="{470CB344-C1F3-499F-BB80-34D8ED08363F}" sibTransId="{AC2BFCC5-B666-48E8-A596-E5AB82E51FD4}"/>
    <dgm:cxn modelId="{B7911BE6-A570-4A6C-9861-7AB691539A6A}" type="presOf" srcId="{2427D850-3FF8-4166-BA9E-6A84DDE2FDDE}" destId="{0ADBFB34-D9C2-4AFB-957B-B9566E143B0F}" srcOrd="0" destOrd="0" presId="urn:microsoft.com/office/officeart/2005/8/layout/pyramid2"/>
    <dgm:cxn modelId="{993EB73D-E4B5-41A4-BFFA-7BADA0F10903}" type="presOf" srcId="{5E744D73-5661-4945-BB8E-2A5F2445DEEF}" destId="{86BEF4D5-7CD9-4A05-A634-6A80CF4A3684}" srcOrd="0" destOrd="0" presId="urn:microsoft.com/office/officeart/2005/8/layout/pyramid2"/>
    <dgm:cxn modelId="{5753B167-EC56-4C1F-B2F9-0C4566DB5068}" type="presOf" srcId="{CB94369E-CBD5-4604-AFB6-C89A2C52C413}" destId="{20994074-A767-4B75-AA2F-B98D28194143}" srcOrd="0" destOrd="0" presId="urn:microsoft.com/office/officeart/2005/8/layout/pyramid2"/>
    <dgm:cxn modelId="{DAA363E2-E165-4DF9-95AB-12CDE28EE314}" srcId="{2427D850-3FF8-4166-BA9E-6A84DDE2FDDE}" destId="{9F69B447-513F-4870-8F29-48930830BDFF}" srcOrd="1" destOrd="0" parTransId="{E1883784-768B-4271-84B8-9D7E170D4DF2}" sibTransId="{42174557-3EEB-4F41-AD10-CB13B1D8EC94}"/>
    <dgm:cxn modelId="{A2E82A7A-F0FD-4DC5-A414-B96CD9FBC37B}" type="presOf" srcId="{9F69B447-513F-4870-8F29-48930830BDFF}" destId="{0DC7CFD2-9304-4108-A91F-6E2155833D1A}" srcOrd="0" destOrd="0" presId="urn:microsoft.com/office/officeart/2005/8/layout/pyramid2"/>
    <dgm:cxn modelId="{71332A1F-3074-4D08-B21E-AF723588DD01}" srcId="{2427D850-3FF8-4166-BA9E-6A84DDE2FDDE}" destId="{CB94369E-CBD5-4604-AFB6-C89A2C52C413}" srcOrd="2" destOrd="0" parTransId="{3BE21A03-824C-405B-AF9E-788B18CA8BC2}" sibTransId="{D1D16208-B060-410E-B817-D316A490DDC4}"/>
    <dgm:cxn modelId="{3CD97CC4-390C-40BB-A24A-52477E8CD0C9}" srcId="{2427D850-3FF8-4166-BA9E-6A84DDE2FDDE}" destId="{41688481-2984-40F7-8EFD-7551E42FB820}" srcOrd="3" destOrd="0" parTransId="{8CFF4083-61C2-416D-B5B3-CBF2C76AB419}" sibTransId="{5EBE5F15-7983-4CD7-AD30-B6B89AE58100}"/>
    <dgm:cxn modelId="{0031A36B-181F-4EB3-939C-D5B02345019C}" type="presOf" srcId="{41688481-2984-40F7-8EFD-7551E42FB820}" destId="{CB11A3C2-BD69-4D1C-B307-FCE49CFAB16A}" srcOrd="0" destOrd="0" presId="urn:microsoft.com/office/officeart/2005/8/layout/pyramid2"/>
    <dgm:cxn modelId="{653A22D8-26E6-4972-86EE-B28577715C1C}" type="presParOf" srcId="{0ADBFB34-D9C2-4AFB-957B-B9566E143B0F}" destId="{C4EFDF76-F7B8-4661-AD4A-3B0C8C61F107}" srcOrd="0" destOrd="0" presId="urn:microsoft.com/office/officeart/2005/8/layout/pyramid2"/>
    <dgm:cxn modelId="{210270CF-EF06-4E8D-99B6-3BAC3D087DAA}" type="presParOf" srcId="{0ADBFB34-D9C2-4AFB-957B-B9566E143B0F}" destId="{FC6FF377-320D-4250-B7B2-44B41B2969AF}" srcOrd="1" destOrd="0" presId="urn:microsoft.com/office/officeart/2005/8/layout/pyramid2"/>
    <dgm:cxn modelId="{9EA4CC2D-EF9A-4C65-BF3B-B6D1B1B762A7}" type="presParOf" srcId="{FC6FF377-320D-4250-B7B2-44B41B2969AF}" destId="{86BEF4D5-7CD9-4A05-A634-6A80CF4A3684}" srcOrd="0" destOrd="0" presId="urn:microsoft.com/office/officeart/2005/8/layout/pyramid2"/>
    <dgm:cxn modelId="{2E31CD71-90E6-4E92-9C15-6CC706689053}" type="presParOf" srcId="{FC6FF377-320D-4250-B7B2-44B41B2969AF}" destId="{2C4F65FB-EBB0-41E6-9D11-1259AE720661}" srcOrd="1" destOrd="0" presId="urn:microsoft.com/office/officeart/2005/8/layout/pyramid2"/>
    <dgm:cxn modelId="{EA5ED932-ECB3-4368-B6DC-EEF0CF00E411}" type="presParOf" srcId="{FC6FF377-320D-4250-B7B2-44B41B2969AF}" destId="{0DC7CFD2-9304-4108-A91F-6E2155833D1A}" srcOrd="2" destOrd="0" presId="urn:microsoft.com/office/officeart/2005/8/layout/pyramid2"/>
    <dgm:cxn modelId="{D05B3DD4-51DD-4447-9363-DC03E231AC4E}" type="presParOf" srcId="{FC6FF377-320D-4250-B7B2-44B41B2969AF}" destId="{389739C8-6B0C-4280-ACD7-247D577CB4C9}" srcOrd="3" destOrd="0" presId="urn:microsoft.com/office/officeart/2005/8/layout/pyramid2"/>
    <dgm:cxn modelId="{B3844D13-2C8A-4DBB-985E-5A697EA1F264}" type="presParOf" srcId="{FC6FF377-320D-4250-B7B2-44B41B2969AF}" destId="{20994074-A767-4B75-AA2F-B98D28194143}" srcOrd="4" destOrd="0" presId="urn:microsoft.com/office/officeart/2005/8/layout/pyramid2"/>
    <dgm:cxn modelId="{C25017BC-9A0A-4C22-AD53-7BEF99BD8198}" type="presParOf" srcId="{FC6FF377-320D-4250-B7B2-44B41B2969AF}" destId="{A3ABCF92-C45B-43C9-AF20-6462F62F7730}" srcOrd="5" destOrd="0" presId="urn:microsoft.com/office/officeart/2005/8/layout/pyramid2"/>
    <dgm:cxn modelId="{2C99FBEE-F962-4796-8A1A-48B3DD757E3E}" type="presParOf" srcId="{FC6FF377-320D-4250-B7B2-44B41B2969AF}" destId="{CB11A3C2-BD69-4D1C-B307-FCE49CFAB16A}" srcOrd="6" destOrd="0" presId="urn:microsoft.com/office/officeart/2005/8/layout/pyramid2"/>
    <dgm:cxn modelId="{B61927C5-2E94-4D0D-8B74-7FB200EA0C26}" type="presParOf" srcId="{FC6FF377-320D-4250-B7B2-44B41B2969AF}" destId="{742F971E-D32E-43D5-A6B5-89BBB1EE5044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5E36B4-5DBD-4D69-9E07-2ACE1B02C75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A2E02A-7769-4E94-8561-8178449CF35B}">
      <dgm:prSet phldrT="[Text]" custT="1"/>
      <dgm:spPr>
        <a:solidFill>
          <a:srgbClr val="99FF66"/>
        </a:solidFill>
      </dgm:spPr>
      <dgm:t>
        <a:bodyPr/>
        <a:lstStyle/>
        <a:p>
          <a:pPr algn="just"/>
          <a:r>
            <a:rPr lang="vi-VN" sz="18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Giảm nhẹ biến đổi khí hậu </a:t>
          </a:r>
          <a:r>
            <a:rPr lang="vi-VN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là các hoạt động nhằm giảm mức độ hoặc cường độ phát thải khí nhà kính.</a:t>
          </a:r>
          <a:endParaRPr lang="en-US" sz="1800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gm:t>
    </dgm:pt>
    <dgm:pt modelId="{985296F4-4FB3-49BD-BAEA-280CEAC6AFAC}" type="parTrans" cxnId="{D274CE2A-ED47-4CFE-981A-670E14BBB397}">
      <dgm:prSet/>
      <dgm:spPr/>
      <dgm:t>
        <a:bodyPr/>
        <a:lstStyle/>
        <a:p>
          <a:endParaRPr lang="en-US"/>
        </a:p>
      </dgm:t>
    </dgm:pt>
    <dgm:pt modelId="{9DA92A08-ED37-48A9-A0DD-F521D2142CD2}" type="sibTrans" cxnId="{D274CE2A-ED47-4CFE-981A-670E14BBB397}">
      <dgm:prSet/>
      <dgm:spPr/>
      <dgm:t>
        <a:bodyPr/>
        <a:lstStyle/>
        <a:p>
          <a:endParaRPr lang="en-US"/>
        </a:p>
      </dgm:t>
    </dgm:pt>
    <dgm:pt modelId="{2EA4557B-2359-4BA8-9F14-A6ECB8DAC4AB}">
      <dgm:prSet phldrT="[Text]" custT="1"/>
      <dgm:spPr>
        <a:solidFill>
          <a:srgbClr val="BCFCD4"/>
        </a:solidFill>
      </dgm:spPr>
      <dgm:t>
        <a:bodyPr/>
        <a:lstStyle/>
        <a:p>
          <a:pPr algn="just"/>
          <a:r>
            <a:rPr lang="en-US" sz="1800" b="1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Một</a:t>
          </a:r>
          <a:r>
            <a:rPr lang="en-US" sz="18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1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số</a:t>
          </a:r>
          <a:r>
            <a:rPr lang="en-US" sz="18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1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giải</a:t>
          </a:r>
          <a:r>
            <a:rPr lang="en-US" sz="18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1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pháp</a:t>
          </a:r>
          <a:r>
            <a:rPr lang="en-US" sz="18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:</a:t>
          </a:r>
        </a:p>
        <a:p>
          <a:pPr algn="just"/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</a:t>
          </a:r>
          <a:r>
            <a:rPr lang="vi-VN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Sử dụng tiết kiệm năng lượng và nguồn năng lượng tái tạo.</a:t>
          </a:r>
          <a:endParaRPr lang="en-US" sz="180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pPr algn="just"/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</a:t>
          </a:r>
          <a:r>
            <a:rPr lang="vi-VN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Sử dụng tiết kiệm và bảo vệ tài nguyên nước.</a:t>
          </a:r>
          <a:endParaRPr lang="en-US" sz="180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 </a:t>
          </a:r>
          <a:r>
            <a:rPr lang="en-US" sz="18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Trồng</a:t>
          </a:r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và</a:t>
          </a:r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bảo</a:t>
          </a:r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vệ</a:t>
          </a:r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rừng</a:t>
          </a:r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, </a:t>
          </a:r>
          <a:r>
            <a:rPr lang="en-US" sz="18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giảm</a:t>
          </a:r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thiểu</a:t>
          </a:r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và</a:t>
          </a:r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xử</a:t>
          </a:r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lí</a:t>
          </a:r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rác</a:t>
          </a:r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thải</a:t>
          </a:r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.</a:t>
          </a:r>
        </a:p>
      </dgm:t>
    </dgm:pt>
    <dgm:pt modelId="{46821B45-B9F5-4FAF-834F-499C8AE36BA2}" type="parTrans" cxnId="{E5E1F8D5-384F-4738-91BA-6CDDED360257}">
      <dgm:prSet/>
      <dgm:spPr/>
      <dgm:t>
        <a:bodyPr/>
        <a:lstStyle/>
        <a:p>
          <a:endParaRPr lang="en-US"/>
        </a:p>
      </dgm:t>
    </dgm:pt>
    <dgm:pt modelId="{29859120-04AA-48A6-ACAA-ED37A6A9AC18}" type="sibTrans" cxnId="{E5E1F8D5-384F-4738-91BA-6CDDED360257}">
      <dgm:prSet/>
      <dgm:spPr/>
      <dgm:t>
        <a:bodyPr/>
        <a:lstStyle/>
        <a:p>
          <a:endParaRPr lang="en-US"/>
        </a:p>
      </dgm:t>
    </dgm:pt>
    <dgm:pt modelId="{9B38993F-91D9-4E45-89FE-E7C2053BB052}">
      <dgm:prSet phldrT="[Text]" custT="1"/>
      <dgm:spPr>
        <a:solidFill>
          <a:srgbClr val="FFCCFF"/>
        </a:solidFill>
      </dgm:spPr>
      <dgm:t>
        <a:bodyPr/>
        <a:lstStyle/>
        <a:p>
          <a:r>
            <a:rPr lang="en-US" sz="1800" b="1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Ví</a:t>
          </a:r>
          <a:r>
            <a:rPr lang="en-US" sz="18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1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dụ</a:t>
          </a:r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:</a:t>
          </a:r>
          <a:b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</a:br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 </a:t>
          </a:r>
          <a:r>
            <a:rPr lang="vi-VN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Sử dụng điện gió, điện Mặt Trời ở Ninh Thuận.</a:t>
          </a:r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/>
          </a:r>
          <a:b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</a:br>
          <a:r>
            <a:rPr lang="en-US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</a:t>
          </a:r>
          <a:r>
            <a:rPr lang="vi-VN" sz="18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Trồng mới 538 ha rừng ở Thuận Châu, Sơn La.</a:t>
          </a:r>
          <a:endParaRPr lang="en-US" sz="1800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gm:t>
    </dgm:pt>
    <dgm:pt modelId="{09D1B164-619A-4073-BC5B-FCA5E09B6EF1}" type="parTrans" cxnId="{E47014BD-B35F-4A75-8D3A-E36CBE71105B}">
      <dgm:prSet/>
      <dgm:spPr/>
      <dgm:t>
        <a:bodyPr/>
        <a:lstStyle/>
        <a:p>
          <a:endParaRPr lang="en-US"/>
        </a:p>
      </dgm:t>
    </dgm:pt>
    <dgm:pt modelId="{D53B4CC3-4CE5-4F91-919B-A6C770DA696A}" type="sibTrans" cxnId="{E47014BD-B35F-4A75-8D3A-E36CBE71105B}">
      <dgm:prSet/>
      <dgm:spPr/>
      <dgm:t>
        <a:bodyPr/>
        <a:lstStyle/>
        <a:p>
          <a:endParaRPr lang="en-US"/>
        </a:p>
      </dgm:t>
    </dgm:pt>
    <dgm:pt modelId="{287E208B-7CBA-48D9-A845-7C3BA9246006}" type="pres">
      <dgm:prSet presAssocID="{A55E36B4-5DBD-4D69-9E07-2ACE1B02C75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5A99791D-9E28-4B3D-8ACD-8F48A5C6199A}" type="pres">
      <dgm:prSet presAssocID="{A55E36B4-5DBD-4D69-9E07-2ACE1B02C75C}" presName="Name1" presStyleCnt="0"/>
      <dgm:spPr/>
    </dgm:pt>
    <dgm:pt modelId="{9839DEA4-81CC-40F3-A882-992AC1AF75D3}" type="pres">
      <dgm:prSet presAssocID="{A55E36B4-5DBD-4D69-9E07-2ACE1B02C75C}" presName="cycle" presStyleCnt="0"/>
      <dgm:spPr/>
    </dgm:pt>
    <dgm:pt modelId="{28F6DBF1-E187-4C38-B1F1-C875CC0EEA2D}" type="pres">
      <dgm:prSet presAssocID="{A55E36B4-5DBD-4D69-9E07-2ACE1B02C75C}" presName="srcNode" presStyleLbl="node1" presStyleIdx="0" presStyleCnt="3"/>
      <dgm:spPr/>
    </dgm:pt>
    <dgm:pt modelId="{C7497E28-FAE4-42DA-8D9D-5B4659273D7A}" type="pres">
      <dgm:prSet presAssocID="{A55E36B4-5DBD-4D69-9E07-2ACE1B02C75C}" presName="conn" presStyleLbl="parChTrans1D2" presStyleIdx="0" presStyleCnt="1"/>
      <dgm:spPr/>
      <dgm:t>
        <a:bodyPr/>
        <a:lstStyle/>
        <a:p>
          <a:endParaRPr lang="en-US"/>
        </a:p>
      </dgm:t>
    </dgm:pt>
    <dgm:pt modelId="{175AA276-58F2-4DD9-80FC-A508711E986D}" type="pres">
      <dgm:prSet presAssocID="{A55E36B4-5DBD-4D69-9E07-2ACE1B02C75C}" presName="extraNode" presStyleLbl="node1" presStyleIdx="0" presStyleCnt="3"/>
      <dgm:spPr/>
    </dgm:pt>
    <dgm:pt modelId="{99D1BCB1-BBEC-4020-AF46-9B84DFEEEB12}" type="pres">
      <dgm:prSet presAssocID="{A55E36B4-5DBD-4D69-9E07-2ACE1B02C75C}" presName="dstNode" presStyleLbl="node1" presStyleIdx="0" presStyleCnt="3"/>
      <dgm:spPr/>
    </dgm:pt>
    <dgm:pt modelId="{534504B8-3AD3-4D7F-BA10-772C4BC9F4DA}" type="pres">
      <dgm:prSet presAssocID="{75A2E02A-7769-4E94-8561-8178449CF35B}" presName="text_1" presStyleLbl="node1" presStyleIdx="0" presStyleCnt="3" custScaleY="719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D8CCB-25E3-4F77-9AA7-F013F49094ED}" type="pres">
      <dgm:prSet presAssocID="{75A2E02A-7769-4E94-8561-8178449CF35B}" presName="accent_1" presStyleCnt="0"/>
      <dgm:spPr/>
    </dgm:pt>
    <dgm:pt modelId="{467C472B-F399-46AE-B017-5DC56BBEA7D7}" type="pres">
      <dgm:prSet presAssocID="{75A2E02A-7769-4E94-8561-8178449CF35B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D97E049-4A6C-47F8-8707-C5FFDBF743ED}" type="pres">
      <dgm:prSet presAssocID="{2EA4557B-2359-4BA8-9F14-A6ECB8DAC4AB}" presName="text_2" presStyleLbl="node1" presStyleIdx="1" presStyleCnt="3" custScaleY="1798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BD23B7-51C8-4591-8906-0B740EFCF017}" type="pres">
      <dgm:prSet presAssocID="{2EA4557B-2359-4BA8-9F14-A6ECB8DAC4AB}" presName="accent_2" presStyleCnt="0"/>
      <dgm:spPr/>
    </dgm:pt>
    <dgm:pt modelId="{9D6C96D5-59F1-4074-AA4E-276172A59D56}" type="pres">
      <dgm:prSet presAssocID="{2EA4557B-2359-4BA8-9F14-A6ECB8DAC4AB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0E9B536-5134-4AC7-990D-17E1F41843BA}" type="pres">
      <dgm:prSet presAssocID="{9B38993F-91D9-4E45-89FE-E7C2053BB052}" presName="text_3" presStyleLbl="node1" presStyleIdx="2" presStyleCnt="3" custScaleY="807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CA5371-E765-4FE6-A6BE-7ECD1C15C765}" type="pres">
      <dgm:prSet presAssocID="{9B38993F-91D9-4E45-89FE-E7C2053BB052}" presName="accent_3" presStyleCnt="0"/>
      <dgm:spPr/>
    </dgm:pt>
    <dgm:pt modelId="{BB02C15B-25BD-4CA5-8B62-85830BA892A9}" type="pres">
      <dgm:prSet presAssocID="{9B38993F-91D9-4E45-89FE-E7C2053BB052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072D405D-73E7-4DF3-80DB-1252449F3E8A}" type="presOf" srcId="{9DA92A08-ED37-48A9-A0DD-F521D2142CD2}" destId="{C7497E28-FAE4-42DA-8D9D-5B4659273D7A}" srcOrd="0" destOrd="0" presId="urn:microsoft.com/office/officeart/2008/layout/VerticalCurvedList"/>
    <dgm:cxn modelId="{D274CE2A-ED47-4CFE-981A-670E14BBB397}" srcId="{A55E36B4-5DBD-4D69-9E07-2ACE1B02C75C}" destId="{75A2E02A-7769-4E94-8561-8178449CF35B}" srcOrd="0" destOrd="0" parTransId="{985296F4-4FB3-49BD-BAEA-280CEAC6AFAC}" sibTransId="{9DA92A08-ED37-48A9-A0DD-F521D2142CD2}"/>
    <dgm:cxn modelId="{F24AF8D7-B66D-4CA6-A059-6418EEE5555E}" type="presOf" srcId="{75A2E02A-7769-4E94-8561-8178449CF35B}" destId="{534504B8-3AD3-4D7F-BA10-772C4BC9F4DA}" srcOrd="0" destOrd="0" presId="urn:microsoft.com/office/officeart/2008/layout/VerticalCurvedList"/>
    <dgm:cxn modelId="{7CC51CEC-1076-4DBA-B2A8-044422D98E55}" type="presOf" srcId="{2EA4557B-2359-4BA8-9F14-A6ECB8DAC4AB}" destId="{DD97E049-4A6C-47F8-8707-C5FFDBF743ED}" srcOrd="0" destOrd="0" presId="urn:microsoft.com/office/officeart/2008/layout/VerticalCurvedList"/>
    <dgm:cxn modelId="{E47014BD-B35F-4A75-8D3A-E36CBE71105B}" srcId="{A55E36B4-5DBD-4D69-9E07-2ACE1B02C75C}" destId="{9B38993F-91D9-4E45-89FE-E7C2053BB052}" srcOrd="2" destOrd="0" parTransId="{09D1B164-619A-4073-BC5B-FCA5E09B6EF1}" sibTransId="{D53B4CC3-4CE5-4F91-919B-A6C770DA696A}"/>
    <dgm:cxn modelId="{E5E1F8D5-384F-4738-91BA-6CDDED360257}" srcId="{A55E36B4-5DBD-4D69-9E07-2ACE1B02C75C}" destId="{2EA4557B-2359-4BA8-9F14-A6ECB8DAC4AB}" srcOrd="1" destOrd="0" parTransId="{46821B45-B9F5-4FAF-834F-499C8AE36BA2}" sibTransId="{29859120-04AA-48A6-ACAA-ED37A6A9AC18}"/>
    <dgm:cxn modelId="{76FE2FB9-A478-43AD-950A-4F15718C4D4F}" type="presOf" srcId="{9B38993F-91D9-4E45-89FE-E7C2053BB052}" destId="{A0E9B536-5134-4AC7-990D-17E1F41843BA}" srcOrd="0" destOrd="0" presId="urn:microsoft.com/office/officeart/2008/layout/VerticalCurvedList"/>
    <dgm:cxn modelId="{A3F5DF76-04EA-4037-8DC9-2B93E7713ADB}" type="presOf" srcId="{A55E36B4-5DBD-4D69-9E07-2ACE1B02C75C}" destId="{287E208B-7CBA-48D9-A845-7C3BA9246006}" srcOrd="0" destOrd="0" presId="urn:microsoft.com/office/officeart/2008/layout/VerticalCurvedList"/>
    <dgm:cxn modelId="{10EF0A21-DAF6-4D43-986E-E649370C0286}" type="presParOf" srcId="{287E208B-7CBA-48D9-A845-7C3BA9246006}" destId="{5A99791D-9E28-4B3D-8ACD-8F48A5C6199A}" srcOrd="0" destOrd="0" presId="urn:microsoft.com/office/officeart/2008/layout/VerticalCurvedList"/>
    <dgm:cxn modelId="{5AFA6E17-22B9-4BED-AEE6-95EF901271A6}" type="presParOf" srcId="{5A99791D-9E28-4B3D-8ACD-8F48A5C6199A}" destId="{9839DEA4-81CC-40F3-A882-992AC1AF75D3}" srcOrd="0" destOrd="0" presId="urn:microsoft.com/office/officeart/2008/layout/VerticalCurvedList"/>
    <dgm:cxn modelId="{63AA6B5D-B597-401F-A586-52479C4C7DD5}" type="presParOf" srcId="{9839DEA4-81CC-40F3-A882-992AC1AF75D3}" destId="{28F6DBF1-E187-4C38-B1F1-C875CC0EEA2D}" srcOrd="0" destOrd="0" presId="urn:microsoft.com/office/officeart/2008/layout/VerticalCurvedList"/>
    <dgm:cxn modelId="{5506CB25-0E96-4E59-BD4E-8C762FB37BD1}" type="presParOf" srcId="{9839DEA4-81CC-40F3-A882-992AC1AF75D3}" destId="{C7497E28-FAE4-42DA-8D9D-5B4659273D7A}" srcOrd="1" destOrd="0" presId="urn:microsoft.com/office/officeart/2008/layout/VerticalCurvedList"/>
    <dgm:cxn modelId="{FE3BEF7F-A6C8-4F3D-BF7E-015C34E14D04}" type="presParOf" srcId="{9839DEA4-81CC-40F3-A882-992AC1AF75D3}" destId="{175AA276-58F2-4DD9-80FC-A508711E986D}" srcOrd="2" destOrd="0" presId="urn:microsoft.com/office/officeart/2008/layout/VerticalCurvedList"/>
    <dgm:cxn modelId="{4C058B27-814F-47B1-AA56-D8F506AEE9C8}" type="presParOf" srcId="{9839DEA4-81CC-40F3-A882-992AC1AF75D3}" destId="{99D1BCB1-BBEC-4020-AF46-9B84DFEEEB12}" srcOrd="3" destOrd="0" presId="urn:microsoft.com/office/officeart/2008/layout/VerticalCurvedList"/>
    <dgm:cxn modelId="{0C3B285F-FEAD-43EC-9D2F-86C6C1A16C43}" type="presParOf" srcId="{5A99791D-9E28-4B3D-8ACD-8F48A5C6199A}" destId="{534504B8-3AD3-4D7F-BA10-772C4BC9F4DA}" srcOrd="1" destOrd="0" presId="urn:microsoft.com/office/officeart/2008/layout/VerticalCurvedList"/>
    <dgm:cxn modelId="{AAD850AC-AD3E-4D69-BEFC-AFE4B5533951}" type="presParOf" srcId="{5A99791D-9E28-4B3D-8ACD-8F48A5C6199A}" destId="{449D8CCB-25E3-4F77-9AA7-F013F49094ED}" srcOrd="2" destOrd="0" presId="urn:microsoft.com/office/officeart/2008/layout/VerticalCurvedList"/>
    <dgm:cxn modelId="{384084EA-E141-4268-AA2D-0BBAB1D388B0}" type="presParOf" srcId="{449D8CCB-25E3-4F77-9AA7-F013F49094ED}" destId="{467C472B-F399-46AE-B017-5DC56BBEA7D7}" srcOrd="0" destOrd="0" presId="urn:microsoft.com/office/officeart/2008/layout/VerticalCurvedList"/>
    <dgm:cxn modelId="{4E1E3035-C694-4EB1-85D6-DC213254F535}" type="presParOf" srcId="{5A99791D-9E28-4B3D-8ACD-8F48A5C6199A}" destId="{DD97E049-4A6C-47F8-8707-C5FFDBF743ED}" srcOrd="3" destOrd="0" presId="urn:microsoft.com/office/officeart/2008/layout/VerticalCurvedList"/>
    <dgm:cxn modelId="{CEBCCFF8-DB19-4336-B532-F1D25BA5FEC6}" type="presParOf" srcId="{5A99791D-9E28-4B3D-8ACD-8F48A5C6199A}" destId="{7DBD23B7-51C8-4591-8906-0B740EFCF017}" srcOrd="4" destOrd="0" presId="urn:microsoft.com/office/officeart/2008/layout/VerticalCurvedList"/>
    <dgm:cxn modelId="{6770415A-A14D-48FC-B16A-BBDB84E9DBB1}" type="presParOf" srcId="{7DBD23B7-51C8-4591-8906-0B740EFCF017}" destId="{9D6C96D5-59F1-4074-AA4E-276172A59D56}" srcOrd="0" destOrd="0" presId="urn:microsoft.com/office/officeart/2008/layout/VerticalCurvedList"/>
    <dgm:cxn modelId="{A20D8FE4-E9B7-467F-9395-2F0577A88176}" type="presParOf" srcId="{5A99791D-9E28-4B3D-8ACD-8F48A5C6199A}" destId="{A0E9B536-5134-4AC7-990D-17E1F41843BA}" srcOrd="5" destOrd="0" presId="urn:microsoft.com/office/officeart/2008/layout/VerticalCurvedList"/>
    <dgm:cxn modelId="{73ED4DE4-A03D-45D4-93D5-C36CF22AB4AF}" type="presParOf" srcId="{5A99791D-9E28-4B3D-8ACD-8F48A5C6199A}" destId="{E6CA5371-E765-4FE6-A6BE-7ECD1C15C765}" srcOrd="6" destOrd="0" presId="urn:microsoft.com/office/officeart/2008/layout/VerticalCurvedList"/>
    <dgm:cxn modelId="{9540B28C-D68E-4359-8D5C-C656F6646683}" type="presParOf" srcId="{E6CA5371-E765-4FE6-A6BE-7ECD1C15C765}" destId="{BB02C15B-25BD-4CA5-8B62-85830BA892A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5E36B4-5DBD-4D69-9E07-2ACE1B02C75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A2E02A-7769-4E94-8561-8178449CF35B}">
      <dgm:prSet phldrT="[Text]" custT="1"/>
      <dgm:spPr>
        <a:solidFill>
          <a:srgbClr val="99FF66"/>
        </a:solidFill>
      </dgm:spPr>
      <dgm:t>
        <a:bodyPr/>
        <a:lstStyle/>
        <a:p>
          <a:pPr algn="just"/>
          <a:endParaRPr lang="en-US" sz="1800" b="1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pPr algn="just"/>
          <a:r>
            <a:rPr lang="vi-VN" sz="17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Thích ứng với biến đổi khí hậu </a:t>
          </a:r>
          <a:r>
            <a:rPr lang="vi-VN" sz="1700" b="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là sự điều chỉnh các hệ thống tự nhiên và con người để phù hợp với môi trường mới.</a:t>
          </a:r>
          <a:endParaRPr lang="en-US" sz="1700" b="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pPr algn="just"/>
          <a:endParaRPr lang="en-US" sz="1800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gm:t>
    </dgm:pt>
    <dgm:pt modelId="{985296F4-4FB3-49BD-BAEA-280CEAC6AFAC}" type="parTrans" cxnId="{D274CE2A-ED47-4CFE-981A-670E14BBB397}">
      <dgm:prSet/>
      <dgm:spPr/>
      <dgm:t>
        <a:bodyPr/>
        <a:lstStyle/>
        <a:p>
          <a:endParaRPr lang="en-US"/>
        </a:p>
      </dgm:t>
    </dgm:pt>
    <dgm:pt modelId="{9DA92A08-ED37-48A9-A0DD-F521D2142CD2}" type="sibTrans" cxnId="{D274CE2A-ED47-4CFE-981A-670E14BBB397}">
      <dgm:prSet/>
      <dgm:spPr/>
      <dgm:t>
        <a:bodyPr/>
        <a:lstStyle/>
        <a:p>
          <a:endParaRPr lang="en-US"/>
        </a:p>
      </dgm:t>
    </dgm:pt>
    <dgm:pt modelId="{2EA4557B-2359-4BA8-9F14-A6ECB8DAC4AB}">
      <dgm:prSet phldrT="[Text]" custT="1"/>
      <dgm:spPr>
        <a:solidFill>
          <a:srgbClr val="BCFCD4"/>
        </a:solidFill>
      </dgm:spPr>
      <dgm:t>
        <a:bodyPr/>
        <a:lstStyle/>
        <a:p>
          <a:pPr algn="just"/>
          <a:endParaRPr lang="en-US" sz="1800" b="1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pPr algn="just"/>
          <a:r>
            <a:rPr lang="en-US" sz="1800" b="1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Một</a:t>
          </a:r>
          <a:r>
            <a:rPr lang="en-US" sz="18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1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số</a:t>
          </a:r>
          <a:r>
            <a:rPr lang="en-US" sz="18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1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giải</a:t>
          </a:r>
          <a:r>
            <a:rPr lang="en-US" sz="18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1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pháp</a:t>
          </a:r>
          <a:r>
            <a:rPr lang="en-US" sz="18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:</a:t>
          </a:r>
        </a:p>
        <a:p>
          <a:pPr algn="just"/>
          <a:r>
            <a:rPr lang="en-US" sz="1800" b="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 </a:t>
          </a:r>
          <a:r>
            <a:rPr lang="vi-VN" sz="1800" b="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Trong nông nghiệp: thay đổi cơ cấu mùa vụ, cây trồng, vật nuôi, nâng cấp hệ thống thủy lợi,...</a:t>
          </a:r>
          <a:endParaRPr lang="en-US" sz="1800" b="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pPr algn="just"/>
          <a:r>
            <a:rPr lang="en-US" sz="1800" b="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 </a:t>
          </a:r>
          <a:r>
            <a:rPr lang="en-US" sz="1800" b="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Trong</a:t>
          </a:r>
          <a:r>
            <a:rPr lang="en-US" sz="1800" b="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công</a:t>
          </a:r>
          <a:r>
            <a:rPr lang="en-US" sz="1800" b="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nghiệp</a:t>
          </a:r>
          <a:r>
            <a:rPr lang="en-US" sz="1800" b="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: </a:t>
          </a:r>
          <a:r>
            <a:rPr lang="en-US" sz="1800" b="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ứng</a:t>
          </a:r>
          <a:r>
            <a:rPr lang="en-US" sz="1800" b="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dụng</a:t>
          </a:r>
          <a:r>
            <a:rPr lang="en-US" sz="1800" b="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khoa</a:t>
          </a:r>
          <a:r>
            <a:rPr lang="en-US" sz="1800" b="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học</a:t>
          </a:r>
          <a:r>
            <a:rPr lang="en-US" sz="1800" b="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– </a:t>
          </a:r>
          <a:r>
            <a:rPr lang="en-US" sz="1800" b="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công</a:t>
          </a:r>
          <a:r>
            <a:rPr lang="en-US" sz="1800" b="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nghệ</a:t>
          </a:r>
          <a:r>
            <a:rPr lang="en-US" sz="1800" b="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. </a:t>
          </a:r>
        </a:p>
        <a:p>
          <a:pPr algn="just"/>
          <a:r>
            <a:rPr lang="en-US" sz="1800" b="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</a:t>
          </a:r>
          <a:r>
            <a:rPr lang="vi-VN" sz="1800" b="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Trong dịch vụ: cải tạo, tu bổ, nâng cấp cơ sở hạ tầng giao thông, nghiên cứu tạo ra các sản phẩm du lịch,...</a:t>
          </a:r>
          <a:endParaRPr lang="en-US" sz="1800" b="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pPr algn="just"/>
          <a:endParaRPr lang="en-US" sz="1800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gm:t>
    </dgm:pt>
    <dgm:pt modelId="{46821B45-B9F5-4FAF-834F-499C8AE36BA2}" type="parTrans" cxnId="{E5E1F8D5-384F-4738-91BA-6CDDED360257}">
      <dgm:prSet/>
      <dgm:spPr/>
      <dgm:t>
        <a:bodyPr/>
        <a:lstStyle/>
        <a:p>
          <a:endParaRPr lang="en-US"/>
        </a:p>
      </dgm:t>
    </dgm:pt>
    <dgm:pt modelId="{29859120-04AA-48A6-ACAA-ED37A6A9AC18}" type="sibTrans" cxnId="{E5E1F8D5-384F-4738-91BA-6CDDED360257}">
      <dgm:prSet/>
      <dgm:spPr/>
      <dgm:t>
        <a:bodyPr/>
        <a:lstStyle/>
        <a:p>
          <a:endParaRPr lang="en-US"/>
        </a:p>
      </dgm:t>
    </dgm:pt>
    <dgm:pt modelId="{9B38993F-91D9-4E45-89FE-E7C2053BB052}">
      <dgm:prSet phldrT="[Text]" custT="1"/>
      <dgm:spPr>
        <a:solidFill>
          <a:srgbClr val="FFCCFF"/>
        </a:solidFill>
      </dgm:spPr>
      <dgm:t>
        <a:bodyPr/>
        <a:lstStyle/>
        <a:p>
          <a:endParaRPr lang="en-US" sz="170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r>
            <a:rPr lang="en-US" sz="1700" b="1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Ví</a:t>
          </a:r>
          <a:r>
            <a:rPr lang="en-US" sz="17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700" b="1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dụ</a:t>
          </a:r>
          <a:r>
            <a:rPr lang="en-US" sz="17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:</a:t>
          </a:r>
          <a:br>
            <a:rPr lang="en-US" sz="17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</a:br>
          <a:r>
            <a:rPr lang="en-US" sz="17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</a:t>
          </a:r>
          <a:r>
            <a:rPr lang="vi-VN" sz="17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Xây kênh nước ngọt ở Ba Tri, Bến Tre.</a:t>
          </a:r>
          <a:r>
            <a:rPr lang="en-US" sz="17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/>
          </a:r>
          <a:br>
            <a:rPr lang="en-US" sz="17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</a:br>
          <a:r>
            <a:rPr lang="en-US" sz="17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</a:t>
          </a:r>
          <a:r>
            <a:rPr lang="vi-VN" sz="17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Sử dụng giống lúa TBR97 cho năng suất cao ở Quảng Ngãi.</a:t>
          </a:r>
          <a:endParaRPr lang="en-US" sz="170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endParaRPr lang="en-US" sz="1800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gm:t>
    </dgm:pt>
    <dgm:pt modelId="{09D1B164-619A-4073-BC5B-FCA5E09B6EF1}" type="parTrans" cxnId="{E47014BD-B35F-4A75-8D3A-E36CBE71105B}">
      <dgm:prSet/>
      <dgm:spPr/>
      <dgm:t>
        <a:bodyPr/>
        <a:lstStyle/>
        <a:p>
          <a:endParaRPr lang="en-US"/>
        </a:p>
      </dgm:t>
    </dgm:pt>
    <dgm:pt modelId="{D53B4CC3-4CE5-4F91-919B-A6C770DA696A}" type="sibTrans" cxnId="{E47014BD-B35F-4A75-8D3A-E36CBE71105B}">
      <dgm:prSet/>
      <dgm:spPr/>
      <dgm:t>
        <a:bodyPr/>
        <a:lstStyle/>
        <a:p>
          <a:endParaRPr lang="en-US"/>
        </a:p>
      </dgm:t>
    </dgm:pt>
    <dgm:pt modelId="{287E208B-7CBA-48D9-A845-7C3BA9246006}" type="pres">
      <dgm:prSet presAssocID="{A55E36B4-5DBD-4D69-9E07-2ACE1B02C75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5A99791D-9E28-4B3D-8ACD-8F48A5C6199A}" type="pres">
      <dgm:prSet presAssocID="{A55E36B4-5DBD-4D69-9E07-2ACE1B02C75C}" presName="Name1" presStyleCnt="0"/>
      <dgm:spPr/>
    </dgm:pt>
    <dgm:pt modelId="{9839DEA4-81CC-40F3-A882-992AC1AF75D3}" type="pres">
      <dgm:prSet presAssocID="{A55E36B4-5DBD-4D69-9E07-2ACE1B02C75C}" presName="cycle" presStyleCnt="0"/>
      <dgm:spPr/>
    </dgm:pt>
    <dgm:pt modelId="{28F6DBF1-E187-4C38-B1F1-C875CC0EEA2D}" type="pres">
      <dgm:prSet presAssocID="{A55E36B4-5DBD-4D69-9E07-2ACE1B02C75C}" presName="srcNode" presStyleLbl="node1" presStyleIdx="0" presStyleCnt="3"/>
      <dgm:spPr/>
    </dgm:pt>
    <dgm:pt modelId="{C7497E28-FAE4-42DA-8D9D-5B4659273D7A}" type="pres">
      <dgm:prSet presAssocID="{A55E36B4-5DBD-4D69-9E07-2ACE1B02C75C}" presName="conn" presStyleLbl="parChTrans1D2" presStyleIdx="0" presStyleCnt="1"/>
      <dgm:spPr/>
      <dgm:t>
        <a:bodyPr/>
        <a:lstStyle/>
        <a:p>
          <a:endParaRPr lang="en-US"/>
        </a:p>
      </dgm:t>
    </dgm:pt>
    <dgm:pt modelId="{175AA276-58F2-4DD9-80FC-A508711E986D}" type="pres">
      <dgm:prSet presAssocID="{A55E36B4-5DBD-4D69-9E07-2ACE1B02C75C}" presName="extraNode" presStyleLbl="node1" presStyleIdx="0" presStyleCnt="3"/>
      <dgm:spPr/>
    </dgm:pt>
    <dgm:pt modelId="{99D1BCB1-BBEC-4020-AF46-9B84DFEEEB12}" type="pres">
      <dgm:prSet presAssocID="{A55E36B4-5DBD-4D69-9E07-2ACE1B02C75C}" presName="dstNode" presStyleLbl="node1" presStyleIdx="0" presStyleCnt="3"/>
      <dgm:spPr/>
    </dgm:pt>
    <dgm:pt modelId="{534504B8-3AD3-4D7F-BA10-772C4BC9F4DA}" type="pres">
      <dgm:prSet presAssocID="{75A2E02A-7769-4E94-8561-8178449CF35B}" presName="text_1" presStyleLbl="node1" presStyleIdx="0" presStyleCnt="3" custScaleY="866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D8CCB-25E3-4F77-9AA7-F013F49094ED}" type="pres">
      <dgm:prSet presAssocID="{75A2E02A-7769-4E94-8561-8178449CF35B}" presName="accent_1" presStyleCnt="0"/>
      <dgm:spPr/>
    </dgm:pt>
    <dgm:pt modelId="{467C472B-F399-46AE-B017-5DC56BBEA7D7}" type="pres">
      <dgm:prSet presAssocID="{75A2E02A-7769-4E94-8561-8178449CF35B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D97E049-4A6C-47F8-8707-C5FFDBF743ED}" type="pres">
      <dgm:prSet presAssocID="{2EA4557B-2359-4BA8-9F14-A6ECB8DAC4AB}" presName="text_2" presStyleLbl="node1" presStyleIdx="1" presStyleCnt="3" custScaleY="1798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BD23B7-51C8-4591-8906-0B740EFCF017}" type="pres">
      <dgm:prSet presAssocID="{2EA4557B-2359-4BA8-9F14-A6ECB8DAC4AB}" presName="accent_2" presStyleCnt="0"/>
      <dgm:spPr/>
    </dgm:pt>
    <dgm:pt modelId="{9D6C96D5-59F1-4074-AA4E-276172A59D56}" type="pres">
      <dgm:prSet presAssocID="{2EA4557B-2359-4BA8-9F14-A6ECB8DAC4AB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0E9B536-5134-4AC7-990D-17E1F41843BA}" type="pres">
      <dgm:prSet presAssocID="{9B38993F-91D9-4E45-89FE-E7C2053BB052}" presName="text_3" presStyleLbl="node1" presStyleIdx="2" presStyleCnt="3" custScaleY="807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CA5371-E765-4FE6-A6BE-7ECD1C15C765}" type="pres">
      <dgm:prSet presAssocID="{9B38993F-91D9-4E45-89FE-E7C2053BB052}" presName="accent_3" presStyleCnt="0"/>
      <dgm:spPr/>
    </dgm:pt>
    <dgm:pt modelId="{BB02C15B-25BD-4CA5-8B62-85830BA892A9}" type="pres">
      <dgm:prSet presAssocID="{9B38993F-91D9-4E45-89FE-E7C2053BB052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833F5FE-CFD5-4330-879E-D26D329DF62B}" type="presOf" srcId="{2EA4557B-2359-4BA8-9F14-A6ECB8DAC4AB}" destId="{DD97E049-4A6C-47F8-8707-C5FFDBF743ED}" srcOrd="0" destOrd="0" presId="urn:microsoft.com/office/officeart/2008/layout/VerticalCurvedList"/>
    <dgm:cxn modelId="{D274CE2A-ED47-4CFE-981A-670E14BBB397}" srcId="{A55E36B4-5DBD-4D69-9E07-2ACE1B02C75C}" destId="{75A2E02A-7769-4E94-8561-8178449CF35B}" srcOrd="0" destOrd="0" parTransId="{985296F4-4FB3-49BD-BAEA-280CEAC6AFAC}" sibTransId="{9DA92A08-ED37-48A9-A0DD-F521D2142CD2}"/>
    <dgm:cxn modelId="{8DA36D8C-7D48-415D-AB2E-D4E45E104552}" type="presOf" srcId="{75A2E02A-7769-4E94-8561-8178449CF35B}" destId="{534504B8-3AD3-4D7F-BA10-772C4BC9F4DA}" srcOrd="0" destOrd="0" presId="urn:microsoft.com/office/officeart/2008/layout/VerticalCurvedList"/>
    <dgm:cxn modelId="{5B042E26-4B75-4F6C-AC8F-D8B6184B0825}" type="presOf" srcId="{A55E36B4-5DBD-4D69-9E07-2ACE1B02C75C}" destId="{287E208B-7CBA-48D9-A845-7C3BA9246006}" srcOrd="0" destOrd="0" presId="urn:microsoft.com/office/officeart/2008/layout/VerticalCurvedList"/>
    <dgm:cxn modelId="{90448604-B874-4FFA-B9FD-DE9CC44CBB7A}" type="presOf" srcId="{9B38993F-91D9-4E45-89FE-E7C2053BB052}" destId="{A0E9B536-5134-4AC7-990D-17E1F41843BA}" srcOrd="0" destOrd="0" presId="urn:microsoft.com/office/officeart/2008/layout/VerticalCurvedList"/>
    <dgm:cxn modelId="{E47014BD-B35F-4A75-8D3A-E36CBE71105B}" srcId="{A55E36B4-5DBD-4D69-9E07-2ACE1B02C75C}" destId="{9B38993F-91D9-4E45-89FE-E7C2053BB052}" srcOrd="2" destOrd="0" parTransId="{09D1B164-619A-4073-BC5B-FCA5E09B6EF1}" sibTransId="{D53B4CC3-4CE5-4F91-919B-A6C770DA696A}"/>
    <dgm:cxn modelId="{DCD3A4C5-FF34-46F2-A96C-832709062924}" type="presOf" srcId="{9DA92A08-ED37-48A9-A0DD-F521D2142CD2}" destId="{C7497E28-FAE4-42DA-8D9D-5B4659273D7A}" srcOrd="0" destOrd="0" presId="urn:microsoft.com/office/officeart/2008/layout/VerticalCurvedList"/>
    <dgm:cxn modelId="{E5E1F8D5-384F-4738-91BA-6CDDED360257}" srcId="{A55E36B4-5DBD-4D69-9E07-2ACE1B02C75C}" destId="{2EA4557B-2359-4BA8-9F14-A6ECB8DAC4AB}" srcOrd="1" destOrd="0" parTransId="{46821B45-B9F5-4FAF-834F-499C8AE36BA2}" sibTransId="{29859120-04AA-48A6-ACAA-ED37A6A9AC18}"/>
    <dgm:cxn modelId="{B6B8ABA2-B215-4875-B530-9053D8E82B55}" type="presParOf" srcId="{287E208B-7CBA-48D9-A845-7C3BA9246006}" destId="{5A99791D-9E28-4B3D-8ACD-8F48A5C6199A}" srcOrd="0" destOrd="0" presId="urn:microsoft.com/office/officeart/2008/layout/VerticalCurvedList"/>
    <dgm:cxn modelId="{D77F738A-1166-40D0-B46F-BA8D07E5D67B}" type="presParOf" srcId="{5A99791D-9E28-4B3D-8ACD-8F48A5C6199A}" destId="{9839DEA4-81CC-40F3-A882-992AC1AF75D3}" srcOrd="0" destOrd="0" presId="urn:microsoft.com/office/officeart/2008/layout/VerticalCurvedList"/>
    <dgm:cxn modelId="{42B6A10C-1948-479B-AE5E-AA30DF5545B1}" type="presParOf" srcId="{9839DEA4-81CC-40F3-A882-992AC1AF75D3}" destId="{28F6DBF1-E187-4C38-B1F1-C875CC0EEA2D}" srcOrd="0" destOrd="0" presId="urn:microsoft.com/office/officeart/2008/layout/VerticalCurvedList"/>
    <dgm:cxn modelId="{E09BBA88-8C95-444F-8125-567BB291263C}" type="presParOf" srcId="{9839DEA4-81CC-40F3-A882-992AC1AF75D3}" destId="{C7497E28-FAE4-42DA-8D9D-5B4659273D7A}" srcOrd="1" destOrd="0" presId="urn:microsoft.com/office/officeart/2008/layout/VerticalCurvedList"/>
    <dgm:cxn modelId="{38A9FBFD-A21E-4217-925C-99ECBC41325B}" type="presParOf" srcId="{9839DEA4-81CC-40F3-A882-992AC1AF75D3}" destId="{175AA276-58F2-4DD9-80FC-A508711E986D}" srcOrd="2" destOrd="0" presId="urn:microsoft.com/office/officeart/2008/layout/VerticalCurvedList"/>
    <dgm:cxn modelId="{82A56412-29D9-4F42-B3D4-FBFDF0269381}" type="presParOf" srcId="{9839DEA4-81CC-40F3-A882-992AC1AF75D3}" destId="{99D1BCB1-BBEC-4020-AF46-9B84DFEEEB12}" srcOrd="3" destOrd="0" presId="urn:microsoft.com/office/officeart/2008/layout/VerticalCurvedList"/>
    <dgm:cxn modelId="{A71F6CE4-F46F-42E2-A099-19FFDC447379}" type="presParOf" srcId="{5A99791D-9E28-4B3D-8ACD-8F48A5C6199A}" destId="{534504B8-3AD3-4D7F-BA10-772C4BC9F4DA}" srcOrd="1" destOrd="0" presId="urn:microsoft.com/office/officeart/2008/layout/VerticalCurvedList"/>
    <dgm:cxn modelId="{37D411F1-542A-4A4F-A009-726517BDBF47}" type="presParOf" srcId="{5A99791D-9E28-4B3D-8ACD-8F48A5C6199A}" destId="{449D8CCB-25E3-4F77-9AA7-F013F49094ED}" srcOrd="2" destOrd="0" presId="urn:microsoft.com/office/officeart/2008/layout/VerticalCurvedList"/>
    <dgm:cxn modelId="{7F4A444C-D2B7-4D81-817F-5630B9D12BF7}" type="presParOf" srcId="{449D8CCB-25E3-4F77-9AA7-F013F49094ED}" destId="{467C472B-F399-46AE-B017-5DC56BBEA7D7}" srcOrd="0" destOrd="0" presId="urn:microsoft.com/office/officeart/2008/layout/VerticalCurvedList"/>
    <dgm:cxn modelId="{AF5CEBB2-29EA-454F-89DD-55A5AA023079}" type="presParOf" srcId="{5A99791D-9E28-4B3D-8ACD-8F48A5C6199A}" destId="{DD97E049-4A6C-47F8-8707-C5FFDBF743ED}" srcOrd="3" destOrd="0" presId="urn:microsoft.com/office/officeart/2008/layout/VerticalCurvedList"/>
    <dgm:cxn modelId="{FA37ACF7-0CF0-4D1D-80EB-DDB24BE58087}" type="presParOf" srcId="{5A99791D-9E28-4B3D-8ACD-8F48A5C6199A}" destId="{7DBD23B7-51C8-4591-8906-0B740EFCF017}" srcOrd="4" destOrd="0" presId="urn:microsoft.com/office/officeart/2008/layout/VerticalCurvedList"/>
    <dgm:cxn modelId="{F3F312B9-9A3C-431E-81C3-ACB4F15946B6}" type="presParOf" srcId="{7DBD23B7-51C8-4591-8906-0B740EFCF017}" destId="{9D6C96D5-59F1-4074-AA4E-276172A59D56}" srcOrd="0" destOrd="0" presId="urn:microsoft.com/office/officeart/2008/layout/VerticalCurvedList"/>
    <dgm:cxn modelId="{EF79091B-AE07-4215-8CFE-D534EE8751EE}" type="presParOf" srcId="{5A99791D-9E28-4B3D-8ACD-8F48A5C6199A}" destId="{A0E9B536-5134-4AC7-990D-17E1F41843BA}" srcOrd="5" destOrd="0" presId="urn:microsoft.com/office/officeart/2008/layout/VerticalCurvedList"/>
    <dgm:cxn modelId="{0B75B7D0-187B-4807-B77E-AE79DE0D5559}" type="presParOf" srcId="{5A99791D-9E28-4B3D-8ACD-8F48A5C6199A}" destId="{E6CA5371-E765-4FE6-A6BE-7ECD1C15C765}" srcOrd="6" destOrd="0" presId="urn:microsoft.com/office/officeart/2008/layout/VerticalCurvedList"/>
    <dgm:cxn modelId="{9128A64C-5892-4B4D-8024-D8F0B51C7240}" type="presParOf" srcId="{E6CA5371-E765-4FE6-A6BE-7ECD1C15C765}" destId="{BB02C15B-25BD-4CA5-8B62-85830BA892A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FDF76-F7B8-4661-AD4A-3B0C8C61F107}">
      <dsp:nvSpPr>
        <dsp:cNvPr id="0" name=""/>
        <dsp:cNvSpPr/>
      </dsp:nvSpPr>
      <dsp:spPr>
        <a:xfrm>
          <a:off x="0" y="0"/>
          <a:ext cx="3505200" cy="3505200"/>
        </a:xfrm>
        <a:prstGeom prst="triangl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BEF4D5-7CD9-4A05-A634-6A80CF4A3684}">
      <dsp:nvSpPr>
        <dsp:cNvPr id="0" name=""/>
        <dsp:cNvSpPr/>
      </dsp:nvSpPr>
      <dsp:spPr>
        <a:xfrm>
          <a:off x="1463808" y="351147"/>
          <a:ext cx="2952620" cy="57644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Số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ngày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nắng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nóng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tăng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trên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cả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nước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.</a:t>
          </a:r>
          <a:endParaRPr lang="en-US" sz="1700" kern="1200" dirty="0">
            <a:latin typeface="Cambria" pitchFamily="18" charset="0"/>
            <a:ea typeface="Cambria" pitchFamily="18" charset="0"/>
          </a:endParaRPr>
        </a:p>
      </dsp:txBody>
      <dsp:txXfrm>
        <a:off x="1491948" y="379287"/>
        <a:ext cx="2896340" cy="520161"/>
      </dsp:txXfrm>
    </dsp:sp>
    <dsp:sp modelId="{0DC7CFD2-9304-4108-A91F-6E2155833D1A}">
      <dsp:nvSpPr>
        <dsp:cNvPr id="0" name=""/>
        <dsp:cNvSpPr/>
      </dsp:nvSpPr>
      <dsp:spPr>
        <a:xfrm>
          <a:off x="1463808" y="999643"/>
          <a:ext cx="2952620" cy="57644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Mùa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mưa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có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nhiều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trận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mưa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lớn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,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kéo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dài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.</a:t>
          </a:r>
          <a:endParaRPr lang="en-US" sz="1700" kern="1200" dirty="0">
            <a:latin typeface="Cambria" pitchFamily="18" charset="0"/>
            <a:ea typeface="Cambria" pitchFamily="18" charset="0"/>
          </a:endParaRPr>
        </a:p>
      </dsp:txBody>
      <dsp:txXfrm>
        <a:off x="1491948" y="1027783"/>
        <a:ext cx="2896340" cy="520161"/>
      </dsp:txXfrm>
    </dsp:sp>
    <dsp:sp modelId="{20994074-A767-4B75-AA2F-B98D28194143}">
      <dsp:nvSpPr>
        <dsp:cNvPr id="0" name=""/>
        <dsp:cNvSpPr/>
      </dsp:nvSpPr>
      <dsp:spPr>
        <a:xfrm>
          <a:off x="1436593" y="1648140"/>
          <a:ext cx="3007051" cy="6616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700" kern="1200" dirty="0" smtClean="0">
              <a:latin typeface="Cambria" pitchFamily="18" charset="0"/>
              <a:ea typeface="Cambria" pitchFamily="18" charset="0"/>
            </a:rPr>
            <a:t>Số cơn bão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mạnh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vi-VN" sz="1700" kern="1200" dirty="0" smtClean="0">
              <a:latin typeface="Cambria" pitchFamily="18" charset="0"/>
              <a:ea typeface="Cambria" pitchFamily="18" charset="0"/>
            </a:rPr>
            <a:t>có xu hướng </a:t>
          </a:r>
          <a:r>
            <a:rPr lang="vi-VN" sz="1700" kern="1200" dirty="0" smtClean="0">
              <a:latin typeface="Cambria" pitchFamily="18" charset="0"/>
              <a:ea typeface="Cambria" pitchFamily="18" charset="0"/>
            </a:rPr>
            <a:t>tăng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như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năm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2020.</a:t>
          </a:r>
          <a:endParaRPr lang="en-US" sz="1700" kern="1200" dirty="0">
            <a:latin typeface="Cambria" pitchFamily="18" charset="0"/>
            <a:ea typeface="Cambria" pitchFamily="18" charset="0"/>
          </a:endParaRPr>
        </a:p>
      </dsp:txBody>
      <dsp:txXfrm>
        <a:off x="1468892" y="1680439"/>
        <a:ext cx="2942453" cy="597058"/>
      </dsp:txXfrm>
    </dsp:sp>
    <dsp:sp modelId="{CB11A3C2-BD69-4D1C-B307-FCE49CFAB16A}">
      <dsp:nvSpPr>
        <dsp:cNvPr id="0" name=""/>
        <dsp:cNvSpPr/>
      </dsp:nvSpPr>
      <dsp:spPr>
        <a:xfrm>
          <a:off x="1432765" y="2381851"/>
          <a:ext cx="3014706" cy="700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700" kern="1200" dirty="0" smtClean="0">
              <a:latin typeface="Cambria" pitchFamily="18" charset="0"/>
              <a:ea typeface="Cambria" pitchFamily="18" charset="0"/>
            </a:rPr>
            <a:t>Rét đậm, rét hại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có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biến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động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en-US" sz="1700" kern="1200" dirty="0" err="1" smtClean="0">
              <a:latin typeface="Cambria" pitchFamily="18" charset="0"/>
              <a:ea typeface="Cambria" pitchFamily="18" charset="0"/>
            </a:rPr>
            <a:t>mạnh</a:t>
          </a:r>
          <a:r>
            <a:rPr lang="en-US" sz="1700" kern="1200" dirty="0" smtClean="0">
              <a:latin typeface="Cambria" pitchFamily="18" charset="0"/>
              <a:ea typeface="Cambria" pitchFamily="18" charset="0"/>
            </a:rPr>
            <a:t>.</a:t>
          </a:r>
          <a:endParaRPr lang="en-US" sz="1700" kern="1200" dirty="0">
            <a:latin typeface="Cambria" pitchFamily="18" charset="0"/>
            <a:ea typeface="Cambria" pitchFamily="18" charset="0"/>
          </a:endParaRPr>
        </a:p>
      </dsp:txBody>
      <dsp:txXfrm>
        <a:off x="1466943" y="2416029"/>
        <a:ext cx="2946350" cy="6317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97E28-FAE4-42DA-8D9D-5B4659273D7A}">
      <dsp:nvSpPr>
        <dsp:cNvPr id="0" name=""/>
        <dsp:cNvSpPr/>
      </dsp:nvSpPr>
      <dsp:spPr>
        <a:xfrm>
          <a:off x="-5828749" y="-892266"/>
          <a:ext cx="6940732" cy="6940732"/>
        </a:xfrm>
        <a:prstGeom prst="blockArc">
          <a:avLst>
            <a:gd name="adj1" fmla="val 18900000"/>
            <a:gd name="adj2" fmla="val 2700000"/>
            <a:gd name="adj3" fmla="val 311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4504B8-3AD3-4D7F-BA10-772C4BC9F4DA}">
      <dsp:nvSpPr>
        <dsp:cNvPr id="0" name=""/>
        <dsp:cNvSpPr/>
      </dsp:nvSpPr>
      <dsp:spPr>
        <a:xfrm>
          <a:off x="715680" y="660400"/>
          <a:ext cx="6528363" cy="741678"/>
        </a:xfrm>
        <a:prstGeom prst="rect">
          <a:avLst/>
        </a:prstGeom>
        <a:solidFill>
          <a:srgbClr val="99FF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8547" tIns="45720" rIns="45720" bIns="4572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8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Giảm nhẹ biến đổi khí hậu </a:t>
          </a:r>
          <a:r>
            <a:rPr lang="vi-VN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là các hoạt động nhằm giảm mức độ hoặc cường độ phát thải khí nhà kính.</a:t>
          </a:r>
          <a:endParaRPr lang="en-US" sz="1800" kern="1200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sp:txBody>
      <dsp:txXfrm>
        <a:off x="715680" y="660400"/>
        <a:ext cx="6528363" cy="741678"/>
      </dsp:txXfrm>
    </dsp:sp>
    <dsp:sp modelId="{467C472B-F399-46AE-B017-5DC56BBEA7D7}">
      <dsp:nvSpPr>
        <dsp:cNvPr id="0" name=""/>
        <dsp:cNvSpPr/>
      </dsp:nvSpPr>
      <dsp:spPr>
        <a:xfrm>
          <a:off x="71155" y="386715"/>
          <a:ext cx="1289050" cy="128905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97E049-4A6C-47F8-8707-C5FFDBF743ED}">
      <dsp:nvSpPr>
        <dsp:cNvPr id="0" name=""/>
        <dsp:cNvSpPr/>
      </dsp:nvSpPr>
      <dsp:spPr>
        <a:xfrm>
          <a:off x="1090536" y="1650999"/>
          <a:ext cx="6153508" cy="1854200"/>
        </a:xfrm>
        <a:prstGeom prst="rect">
          <a:avLst/>
        </a:prstGeom>
        <a:solidFill>
          <a:srgbClr val="BCFCD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8547" tIns="45720" rIns="45720" bIns="4572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Một</a:t>
          </a:r>
          <a:r>
            <a:rPr lang="en-US" sz="18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số</a:t>
          </a:r>
          <a:r>
            <a:rPr lang="en-US" sz="18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giải</a:t>
          </a:r>
          <a:r>
            <a:rPr lang="en-US" sz="18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pháp</a:t>
          </a:r>
          <a:r>
            <a:rPr lang="en-US" sz="18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: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</a:t>
          </a:r>
          <a:r>
            <a:rPr lang="vi-VN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Sử dụng tiết kiệm năng lượng và nguồn năng lượng tái tạo.</a:t>
          </a:r>
          <a:endParaRPr lang="en-US" sz="1800" kern="120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</a:t>
          </a:r>
          <a:r>
            <a:rPr lang="vi-VN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Sử dụng tiết kiệm và bảo vệ tài nguyên nước.</a:t>
          </a:r>
          <a:endParaRPr lang="en-US" sz="1800" kern="120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pPr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 </a:t>
          </a:r>
          <a:r>
            <a:rPr lang="en-US" sz="180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Trồng</a:t>
          </a: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và</a:t>
          </a: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bảo</a:t>
          </a: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vệ</a:t>
          </a: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rừng</a:t>
          </a: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, </a:t>
          </a:r>
          <a:r>
            <a:rPr lang="en-US" sz="180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giảm</a:t>
          </a: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thiểu</a:t>
          </a: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và</a:t>
          </a: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xử</a:t>
          </a: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lí</a:t>
          </a: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rác</a:t>
          </a: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thải</a:t>
          </a: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.</a:t>
          </a:r>
        </a:p>
      </dsp:txBody>
      <dsp:txXfrm>
        <a:off x="1090536" y="1650999"/>
        <a:ext cx="6153508" cy="1854200"/>
      </dsp:txXfrm>
    </dsp:sp>
    <dsp:sp modelId="{9D6C96D5-59F1-4074-AA4E-276172A59D56}">
      <dsp:nvSpPr>
        <dsp:cNvPr id="0" name=""/>
        <dsp:cNvSpPr/>
      </dsp:nvSpPr>
      <dsp:spPr>
        <a:xfrm>
          <a:off x="446011" y="1933575"/>
          <a:ext cx="1289050" cy="128905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E9B536-5134-4AC7-990D-17E1F41843BA}">
      <dsp:nvSpPr>
        <dsp:cNvPr id="0" name=""/>
        <dsp:cNvSpPr/>
      </dsp:nvSpPr>
      <dsp:spPr>
        <a:xfrm>
          <a:off x="715680" y="3708400"/>
          <a:ext cx="6528363" cy="833118"/>
        </a:xfrm>
        <a:prstGeom prst="rect">
          <a:avLst/>
        </a:prstGeom>
        <a:solidFill>
          <a:srgbClr val="FF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854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Ví</a:t>
          </a:r>
          <a:r>
            <a:rPr lang="en-US" sz="18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dụ</a:t>
          </a: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:</a:t>
          </a:r>
          <a:b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</a:b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 </a:t>
          </a:r>
          <a:r>
            <a:rPr lang="vi-VN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Sử dụng điện gió, điện Mặt Trời ở Ninh Thuận.</a:t>
          </a: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/>
          </a:r>
          <a:b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</a:br>
          <a:r>
            <a:rPr lang="en-US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</a:t>
          </a:r>
          <a:r>
            <a:rPr lang="vi-VN" sz="18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Trồng mới 538 ha rừng ở Thuận Châu, Sơn La.</a:t>
          </a:r>
          <a:endParaRPr lang="en-US" sz="1800" kern="1200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sp:txBody>
      <dsp:txXfrm>
        <a:off x="715680" y="3708400"/>
        <a:ext cx="6528363" cy="833118"/>
      </dsp:txXfrm>
    </dsp:sp>
    <dsp:sp modelId="{BB02C15B-25BD-4CA5-8B62-85830BA892A9}">
      <dsp:nvSpPr>
        <dsp:cNvPr id="0" name=""/>
        <dsp:cNvSpPr/>
      </dsp:nvSpPr>
      <dsp:spPr>
        <a:xfrm>
          <a:off x="71155" y="3480435"/>
          <a:ext cx="1289050" cy="128905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97E28-FAE4-42DA-8D9D-5B4659273D7A}">
      <dsp:nvSpPr>
        <dsp:cNvPr id="0" name=""/>
        <dsp:cNvSpPr/>
      </dsp:nvSpPr>
      <dsp:spPr>
        <a:xfrm>
          <a:off x="-5828749" y="-892266"/>
          <a:ext cx="6940732" cy="6940732"/>
        </a:xfrm>
        <a:prstGeom prst="blockArc">
          <a:avLst>
            <a:gd name="adj1" fmla="val 18900000"/>
            <a:gd name="adj2" fmla="val 2700000"/>
            <a:gd name="adj3" fmla="val 311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4504B8-3AD3-4D7F-BA10-772C4BC9F4DA}">
      <dsp:nvSpPr>
        <dsp:cNvPr id="0" name=""/>
        <dsp:cNvSpPr/>
      </dsp:nvSpPr>
      <dsp:spPr>
        <a:xfrm>
          <a:off x="715680" y="584202"/>
          <a:ext cx="6528363" cy="894074"/>
        </a:xfrm>
        <a:prstGeom prst="rect">
          <a:avLst/>
        </a:prstGeom>
        <a:solidFill>
          <a:srgbClr val="99FF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8547" tIns="45720" rIns="45720" bIns="4572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7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Thích ứng với biến đổi khí hậu </a:t>
          </a:r>
          <a:r>
            <a:rPr lang="vi-VN" sz="1700" b="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là sự điều chỉnh các hệ thống tự nhiên và con người để phù hợp với môi trường mới.</a:t>
          </a:r>
          <a:endParaRPr lang="en-US" sz="1700" b="0" kern="120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sp:txBody>
      <dsp:txXfrm>
        <a:off x="715680" y="584202"/>
        <a:ext cx="6528363" cy="894074"/>
      </dsp:txXfrm>
    </dsp:sp>
    <dsp:sp modelId="{467C472B-F399-46AE-B017-5DC56BBEA7D7}">
      <dsp:nvSpPr>
        <dsp:cNvPr id="0" name=""/>
        <dsp:cNvSpPr/>
      </dsp:nvSpPr>
      <dsp:spPr>
        <a:xfrm>
          <a:off x="71155" y="386715"/>
          <a:ext cx="1289050" cy="128905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97E049-4A6C-47F8-8707-C5FFDBF743ED}">
      <dsp:nvSpPr>
        <dsp:cNvPr id="0" name=""/>
        <dsp:cNvSpPr/>
      </dsp:nvSpPr>
      <dsp:spPr>
        <a:xfrm>
          <a:off x="1090536" y="1650999"/>
          <a:ext cx="6153508" cy="1854200"/>
        </a:xfrm>
        <a:prstGeom prst="rect">
          <a:avLst/>
        </a:prstGeom>
        <a:solidFill>
          <a:srgbClr val="BCFCD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8547" tIns="45720" rIns="45720" bIns="4572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Một</a:t>
          </a:r>
          <a:r>
            <a:rPr lang="en-US" sz="18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số</a:t>
          </a:r>
          <a:r>
            <a:rPr lang="en-US" sz="18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giải</a:t>
          </a:r>
          <a:r>
            <a:rPr lang="en-US" sz="18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pháp</a:t>
          </a:r>
          <a:r>
            <a:rPr lang="en-US" sz="18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: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 </a:t>
          </a:r>
          <a:r>
            <a:rPr lang="vi-VN" sz="1800" b="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Trong nông nghiệp: thay đổi cơ cấu mùa vụ, cây trồng, vật nuôi, nâng cấp hệ thống thủy lợi,...</a:t>
          </a:r>
          <a:endParaRPr lang="en-US" sz="1800" b="0" kern="120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 </a:t>
          </a:r>
          <a:r>
            <a:rPr lang="en-US" sz="1800" b="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Trong</a:t>
          </a:r>
          <a:r>
            <a:rPr lang="en-US" sz="1800" b="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công</a:t>
          </a:r>
          <a:r>
            <a:rPr lang="en-US" sz="1800" b="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nghiệp</a:t>
          </a:r>
          <a:r>
            <a:rPr lang="en-US" sz="1800" b="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: </a:t>
          </a:r>
          <a:r>
            <a:rPr lang="en-US" sz="1800" b="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ứng</a:t>
          </a:r>
          <a:r>
            <a:rPr lang="en-US" sz="1800" b="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dụng</a:t>
          </a:r>
          <a:r>
            <a:rPr lang="en-US" sz="1800" b="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khoa</a:t>
          </a:r>
          <a:r>
            <a:rPr lang="en-US" sz="1800" b="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học</a:t>
          </a:r>
          <a:r>
            <a:rPr lang="en-US" sz="1800" b="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– </a:t>
          </a:r>
          <a:r>
            <a:rPr lang="en-US" sz="1800" b="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công</a:t>
          </a:r>
          <a:r>
            <a:rPr lang="en-US" sz="1800" b="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800" b="0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nghệ</a:t>
          </a:r>
          <a:r>
            <a:rPr lang="en-US" sz="1800" b="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. 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</a:t>
          </a:r>
          <a:r>
            <a:rPr lang="vi-VN" sz="1800" b="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Trong dịch vụ: cải tạo, tu bổ, nâng cấp cơ sở hạ tầng giao thông, nghiên cứu tạo ra các sản phẩm du lịch,...</a:t>
          </a:r>
          <a:endParaRPr lang="en-US" sz="1800" b="0" kern="120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sp:txBody>
      <dsp:txXfrm>
        <a:off x="1090536" y="1650999"/>
        <a:ext cx="6153508" cy="1854200"/>
      </dsp:txXfrm>
    </dsp:sp>
    <dsp:sp modelId="{9D6C96D5-59F1-4074-AA4E-276172A59D56}">
      <dsp:nvSpPr>
        <dsp:cNvPr id="0" name=""/>
        <dsp:cNvSpPr/>
      </dsp:nvSpPr>
      <dsp:spPr>
        <a:xfrm>
          <a:off x="446011" y="1933575"/>
          <a:ext cx="1289050" cy="128905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E9B536-5134-4AC7-990D-17E1F41843BA}">
      <dsp:nvSpPr>
        <dsp:cNvPr id="0" name=""/>
        <dsp:cNvSpPr/>
      </dsp:nvSpPr>
      <dsp:spPr>
        <a:xfrm>
          <a:off x="715680" y="3708400"/>
          <a:ext cx="6528363" cy="833118"/>
        </a:xfrm>
        <a:prstGeom prst="rect">
          <a:avLst/>
        </a:prstGeom>
        <a:solidFill>
          <a:srgbClr val="FF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854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Ví</a:t>
          </a:r>
          <a:r>
            <a:rPr lang="en-US" sz="1700" b="1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</a:t>
          </a:r>
          <a:r>
            <a:rPr lang="en-US" sz="1700" b="1" kern="1200" dirty="0" err="1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dụ</a:t>
          </a:r>
          <a:r>
            <a:rPr lang="en-US" sz="17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:</a:t>
          </a:r>
          <a:br>
            <a:rPr lang="en-US" sz="17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</a:br>
          <a:r>
            <a:rPr lang="en-US" sz="17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</a:t>
          </a:r>
          <a:r>
            <a:rPr lang="vi-VN" sz="17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Xây kênh nước ngọt ở Ba Tri, Bến Tre.</a:t>
          </a:r>
          <a:r>
            <a:rPr lang="en-US" sz="17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/>
          </a:r>
          <a:br>
            <a:rPr lang="en-US" sz="17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</a:br>
          <a:r>
            <a:rPr lang="en-US" sz="17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-</a:t>
          </a:r>
          <a:r>
            <a:rPr lang="vi-VN" sz="1700" kern="1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rPr>
            <a:t> Sử dụng giống lúa TBR97 cho năng suất cao ở Quảng Ngãi.</a:t>
          </a:r>
          <a:endParaRPr lang="en-US" sz="1700" kern="120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sp:txBody>
      <dsp:txXfrm>
        <a:off x="715680" y="3708400"/>
        <a:ext cx="6528363" cy="833118"/>
      </dsp:txXfrm>
    </dsp:sp>
    <dsp:sp modelId="{BB02C15B-25BD-4CA5-8B62-85830BA892A9}">
      <dsp:nvSpPr>
        <dsp:cNvPr id="0" name=""/>
        <dsp:cNvSpPr/>
      </dsp:nvSpPr>
      <dsp:spPr>
        <a:xfrm>
          <a:off x="71155" y="3480435"/>
          <a:ext cx="1289050" cy="128905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65303-A682-4BD2-B93D-B6DB7F2BC802}" type="datetimeFigureOut">
              <a:rPr lang="en-US" smtClean="0"/>
              <a:t>28/06/2023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28319-1D47-4DB5-A083-897E335DA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212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28319-1D47-4DB5-A083-897E335DAC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234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07371-8868-4589-AC6F-FE52F71079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65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28319-1D47-4DB5-A083-897E335DAC7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234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28/06/2023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789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28/06/2023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668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28/06/2023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90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28/06/2023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8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28/06/2023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094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28/06/2023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84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28/06/2023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5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28/06/2023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569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28/06/2023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7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28/06/2023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6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28/06/2023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72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3B6E6-C6E9-40D9-BFB7-0124447475D5}" type="datetimeFigureOut">
              <a:rPr lang="en-US" smtClean="0"/>
              <a:t>28/06/2023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041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27.png"/><Relationship Id="rId5" Type="http://schemas.openxmlformats.org/officeDocument/2006/relationships/image" Target="../media/image11.png"/><Relationship Id="rId10" Type="http://schemas.openxmlformats.org/officeDocument/2006/relationships/image" Target="../media/image26.jpeg"/><Relationship Id="rId4" Type="http://schemas.openxmlformats.org/officeDocument/2006/relationships/image" Target="../media/image10.jpeg"/><Relationship Id="rId9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29.png"/><Relationship Id="rId5" Type="http://schemas.openxmlformats.org/officeDocument/2006/relationships/image" Target="../media/image11.png"/><Relationship Id="rId10" Type="http://schemas.openxmlformats.org/officeDocument/2006/relationships/image" Target="../media/image28.jpeg"/><Relationship Id="rId4" Type="http://schemas.openxmlformats.org/officeDocument/2006/relationships/image" Target="../media/image10.jpeg"/><Relationship Id="rId9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png"/><Relationship Id="rId7" Type="http://schemas.openxmlformats.org/officeDocument/2006/relationships/image" Target="../media/image3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jpeg"/><Relationship Id="rId4" Type="http://schemas.openxmlformats.org/officeDocument/2006/relationships/image" Target="../media/image10.jpe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30.png"/><Relationship Id="rId4" Type="http://schemas.openxmlformats.org/officeDocument/2006/relationships/image" Target="../media/image10.jpeg"/><Relationship Id="rId9" Type="http://schemas.microsoft.com/office/2007/relationships/diagramDrawing" Target="../diagrams/drawing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30.png"/><Relationship Id="rId4" Type="http://schemas.openxmlformats.org/officeDocument/2006/relationships/image" Target="../media/image10.jpeg"/><Relationship Id="rId9" Type="http://schemas.microsoft.com/office/2007/relationships/diagramDrawing" Target="../diagrams/drawing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12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8.png"/><Relationship Id="rId5" Type="http://schemas.openxmlformats.org/officeDocument/2006/relationships/image" Target="../media/image11.png"/><Relationship Id="rId10" Type="http://schemas.openxmlformats.org/officeDocument/2006/relationships/image" Target="../media/image17.png"/><Relationship Id="rId4" Type="http://schemas.openxmlformats.org/officeDocument/2006/relationships/image" Target="../media/image10.jpeg"/><Relationship Id="rId9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43.png"/><Relationship Id="rId5" Type="http://schemas.openxmlformats.org/officeDocument/2006/relationships/image" Target="../media/image11.png"/><Relationship Id="rId10" Type="http://schemas.openxmlformats.org/officeDocument/2006/relationships/image" Target="../media/image42.png"/><Relationship Id="rId4" Type="http://schemas.openxmlformats.org/officeDocument/2006/relationships/image" Target="../media/image10.jpeg"/><Relationship Id="rId9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5.jpe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10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12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8.png"/><Relationship Id="rId5" Type="http://schemas.openxmlformats.org/officeDocument/2006/relationships/image" Target="../media/image11.png"/><Relationship Id="rId10" Type="http://schemas.openxmlformats.org/officeDocument/2006/relationships/image" Target="../media/image17.png"/><Relationship Id="rId4" Type="http://schemas.openxmlformats.org/officeDocument/2006/relationships/image" Target="../media/image10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12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8.png"/><Relationship Id="rId5" Type="http://schemas.openxmlformats.org/officeDocument/2006/relationships/image" Target="../media/image11.png"/><Relationship Id="rId10" Type="http://schemas.openxmlformats.org/officeDocument/2006/relationships/image" Target="../media/image19.png"/><Relationship Id="rId4" Type="http://schemas.openxmlformats.org/officeDocument/2006/relationships/image" Target="../media/image10.jpe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diagramLayout" Target="../diagrams/layout1.xml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12" Type="http://schemas.openxmlformats.org/officeDocument/2006/relationships/diagramData" Target="../diagrams/data1.xml"/><Relationship Id="rId2" Type="http://schemas.openxmlformats.org/officeDocument/2006/relationships/image" Target="../media/image9.png"/><Relationship Id="rId16" Type="http://schemas.microsoft.com/office/2007/relationships/diagramDrawing" Target="../diagrams/drawing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21.jpeg"/><Relationship Id="rId5" Type="http://schemas.openxmlformats.org/officeDocument/2006/relationships/image" Target="../media/image11.png"/><Relationship Id="rId15" Type="http://schemas.openxmlformats.org/officeDocument/2006/relationships/diagramColors" Target="../diagrams/colors1.xml"/><Relationship Id="rId10" Type="http://schemas.openxmlformats.org/officeDocument/2006/relationships/image" Target="../media/image20.png"/><Relationship Id="rId4" Type="http://schemas.openxmlformats.org/officeDocument/2006/relationships/image" Target="../media/image10.jpeg"/><Relationship Id="rId9" Type="http://schemas.openxmlformats.org/officeDocument/2006/relationships/image" Target="../media/image16.jpeg"/><Relationship Id="rId1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KHỞI ĐỘNG</a:t>
            </a:r>
            <a:endParaRPr lang="en-US" b="1" dirty="0">
              <a:solidFill>
                <a:srgbClr val="FF00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84237"/>
            <a:ext cx="8610600" cy="868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Quan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sát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video clip,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hãy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cho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biết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video clip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nói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đến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hiện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tượng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gì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?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Hiện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tượng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này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xảy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ra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ở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vùng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nào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của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nước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ta?</a:t>
            </a:r>
            <a:endParaRPr lang="en-US" sz="2400" i="1" dirty="0">
              <a:solidFill>
                <a:srgbClr val="FF0000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2118233" cy="93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3400" y="6324600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  <a:ea typeface="Cambria" pitchFamily="18" charset="0"/>
              </a:rPr>
              <a:t>XÂM NHẬP MẶN GAY GẮT Ở ĐỒNG BẰNG SÔNG CỬU LONG</a:t>
            </a:r>
            <a:endParaRPr lang="en-US" sz="2400" b="1" dirty="0">
              <a:solidFill>
                <a:srgbClr val="0D30DD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6" name="Bai 9 -1">
            <a:hlinkClick r:id="" action="ppaction://media"/>
            <a:extLst>
              <a:ext uri="{FF2B5EF4-FFF2-40B4-BE49-F238E27FC236}">
                <a16:creationId xmlns:a16="http://schemas.microsoft.com/office/drawing/2014/main" xmlns="" id="{DB316762-43E1-3211-A173-9FBBEA7815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600" y="1783270"/>
            <a:ext cx="7938008" cy="446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0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2934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8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23999" y="1236583"/>
            <a:ext cx="3657601" cy="1354217"/>
          </a:xfrm>
          <a:prstGeom prst="rect">
            <a:avLst/>
          </a:prstGeom>
          <a:solidFill>
            <a:srgbClr val="BCFCD4"/>
          </a:solidFill>
          <a:ln w="12700">
            <a:solidFill>
              <a:srgbClr val="0099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US" sz="20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0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0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</a:t>
            </a:r>
            <a:r>
              <a:rPr lang="en-US" sz="20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</a:t>
            </a:r>
            <a:r>
              <a:rPr lang="en-US" sz="20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0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kênh</a:t>
            </a:r>
            <a:r>
              <a:rPr lang="en-US" sz="20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20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SGK, </a:t>
            </a:r>
            <a:r>
              <a:rPr lang="en-US" sz="20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0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20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</a:t>
            </a:r>
            <a:r>
              <a:rPr lang="vi-VN" sz="20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iến đổi khí </a:t>
            </a:r>
            <a:r>
              <a:rPr lang="vi-VN" sz="20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hậu </a:t>
            </a:r>
            <a:r>
              <a:rPr lang="vi-VN" sz="20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tác </a:t>
            </a:r>
            <a:r>
              <a:rPr lang="vi-VN" sz="20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 đến tác động đến sông ngòi nước ta như thế nào?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33" y="1363720"/>
            <a:ext cx="1167904" cy="12270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286339" y="4021179"/>
            <a:ext cx="1256547" cy="1160421"/>
            <a:chOff x="328593" y="3259179"/>
            <a:chExt cx="1256547" cy="1465221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Marker/>
                      </a14:imgEffect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93" y="3383619"/>
              <a:ext cx="1167903" cy="134078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2" descr="http://previews.123rf.com/images/mistac/mistac1207/mistac120700017/14524015-A-cartoon-boy-with-a-good-idea-Stock-Vector-thinking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65" r="45098" b="81605"/>
            <a:stretch/>
          </p:blipFill>
          <p:spPr bwMode="auto">
            <a:xfrm rot="1019582">
              <a:off x="1011253" y="3259179"/>
              <a:ext cx="573887" cy="46225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Rectangle 31"/>
          <p:cNvSpPr/>
          <p:nvPr/>
        </p:nvSpPr>
        <p:spPr>
          <a:xfrm>
            <a:off x="1524000" y="2667000"/>
            <a:ext cx="3657601" cy="3924151"/>
          </a:xfrm>
          <a:prstGeom prst="rect">
            <a:avLst/>
          </a:prstGeom>
          <a:solidFill>
            <a:srgbClr val="FFCCFF"/>
          </a:solidFill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latin typeface="Cambria" pitchFamily="18" charset="0"/>
                <a:ea typeface="Cambria" pitchFamily="18" charset="0"/>
              </a:rPr>
              <a:t>-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Lượng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mưa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trung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bình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năm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biến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động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làm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lưu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lượng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nước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sông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cũng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biến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động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theo.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latin typeface="Cambria" pitchFamily="18" charset="0"/>
                <a:ea typeface="Cambria" pitchFamily="18" charset="0"/>
              </a:rPr>
              <a:t>-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Sự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chênh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lệch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lưu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lượng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nước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giữa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mùa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lũ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và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mùa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cạn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gia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tăng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latin typeface="Cambria" pitchFamily="18" charset="0"/>
                <a:ea typeface="Cambria" pitchFamily="18" charset="0"/>
              </a:rPr>
              <a:t>+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Vào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mùa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mưa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lũ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số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ngày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mưa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lũ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gia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tăng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gây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nên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tình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trạng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lũ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quét</a:t>
            </a:r>
            <a:r>
              <a:rPr lang="en-US" dirty="0">
                <a:latin typeface="Cambria" pitchFamily="18" charset="0"/>
                <a:ea typeface="Cambria" pitchFamily="18" charset="0"/>
              </a:rPr>
              <a:t> ở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miền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núi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ngập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lụt</a:t>
            </a:r>
            <a:r>
              <a:rPr lang="en-US" dirty="0">
                <a:latin typeface="Cambria" pitchFamily="18" charset="0"/>
                <a:ea typeface="Cambria" pitchFamily="18" charset="0"/>
              </a:rPr>
              <a:t> ở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đồng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bằng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như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ở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sông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Hồng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.</a:t>
            </a:r>
            <a:endParaRPr lang="en-US" dirty="0" smtClean="0">
              <a:latin typeface="Cambria" pitchFamily="18" charset="0"/>
              <a:ea typeface="Cambria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latin typeface="Cambria" pitchFamily="18" charset="0"/>
                <a:ea typeface="Cambria" pitchFamily="18" charset="0"/>
              </a:rPr>
              <a:t>+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Vào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mùa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cạn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lưu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lượng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nước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giảm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làm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gia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tăng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nguy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cơ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thiếu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nước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sinh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hoạt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và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sản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xuất</a:t>
            </a:r>
            <a:r>
              <a:rPr lang="en-US" dirty="0">
                <a:latin typeface="Cambria" pitchFamily="18" charset="0"/>
                <a:ea typeface="Cambria" pitchFamily="18" charset="0"/>
              </a:rPr>
              <a:t> ở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một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số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địa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phương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như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ở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sông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Trà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.</a:t>
            </a:r>
            <a:endParaRPr lang="en-US" dirty="0">
              <a:effectLst/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10199" y="3516868"/>
            <a:ext cx="3428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Cambria" pitchFamily="18" charset="0"/>
                <a:ea typeface="Cambria" pitchFamily="18" charset="0"/>
              </a:rPr>
              <a:t>Lũ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gây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ngập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úng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trên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sông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Hồng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7174" name="Picture 6" descr="Lũ sông Hồng đột ngột dâng cao, nhấn chìm hoa màu của dân | Báo Dân trí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315" y="1295398"/>
            <a:ext cx="3512884" cy="2221469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TÁC ĐỘNG CỦA BIẾN ĐỔI KHÍ HẬU ĐỐI VỚI </a:t>
            </a:r>
          </a:p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THỦY VĂN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57800" y="6260068"/>
            <a:ext cx="3589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Cambria" pitchFamily="18" charset="0"/>
                <a:ea typeface="Cambria" pitchFamily="18" charset="0"/>
              </a:rPr>
              <a:t>Cạn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nước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ở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sông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Trà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(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Quảng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Nam)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315" y="4020258"/>
            <a:ext cx="3512884" cy="223980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9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2" grpId="0" animBg="1"/>
      <p:bldP spid="27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2934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8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443238" y="1447800"/>
            <a:ext cx="3657601" cy="1569660"/>
          </a:xfrm>
          <a:prstGeom prst="rect">
            <a:avLst/>
          </a:prstGeom>
          <a:solidFill>
            <a:srgbClr val="BCFCD4"/>
          </a:solidFill>
          <a:ln w="12700">
            <a:solidFill>
              <a:srgbClr val="0099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lang="en-US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</a:t>
            </a:r>
            <a:r>
              <a:rPr lang="vi-VN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iến đổi khí </a:t>
            </a:r>
            <a:r>
              <a:rPr lang="vi-VN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hậu </a:t>
            </a:r>
            <a:r>
              <a:rPr lang="vi-VN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tác </a:t>
            </a:r>
            <a:r>
              <a:rPr lang="vi-VN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vi-VN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hồ đầm và nước </a:t>
            </a:r>
            <a:r>
              <a:rPr lang="vi-VN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ngầm</a:t>
            </a:r>
            <a:r>
              <a:rPr lang="en-US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vi-VN" sz="2400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33" y="1600200"/>
            <a:ext cx="1167904" cy="12270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197695" y="4249779"/>
            <a:ext cx="1256547" cy="1160421"/>
            <a:chOff x="328593" y="3259179"/>
            <a:chExt cx="1256547" cy="1465221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Marker/>
                      </a14:imgEffect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93" y="3383619"/>
              <a:ext cx="1167903" cy="134078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2" descr="http://previews.123rf.com/images/mistac/mistac1207/mistac120700017/14524015-A-cartoon-boy-with-a-good-idea-Stock-Vector-thinking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65" r="45098" b="81605"/>
            <a:stretch/>
          </p:blipFill>
          <p:spPr bwMode="auto">
            <a:xfrm rot="1019582">
              <a:off x="1011253" y="3259179"/>
              <a:ext cx="573887" cy="46225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Rectangle 31"/>
          <p:cNvSpPr/>
          <p:nvPr/>
        </p:nvSpPr>
        <p:spPr>
          <a:xfrm>
            <a:off x="1523999" y="3447633"/>
            <a:ext cx="3657601" cy="2800767"/>
          </a:xfrm>
          <a:prstGeom prst="rect">
            <a:avLst/>
          </a:prstGeom>
          <a:solidFill>
            <a:srgbClr val="FFCCFF"/>
          </a:solidFill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ự </a:t>
            </a:r>
            <a:r>
              <a:rPr lang="vi-VN" sz="2200" dirty="0">
                <a:latin typeface="Cambria" panose="02040503050406030204" pitchFamily="18" charset="0"/>
                <a:ea typeface="Cambria" panose="02040503050406030204" pitchFamily="18" charset="0"/>
              </a:rPr>
              <a:t>gia tăng của số ngày hạn hán đã làm </a:t>
            </a:r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just"/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- M</a:t>
            </a:r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ực </a:t>
            </a:r>
            <a:r>
              <a:rPr lang="vi-VN" sz="2200" dirty="0">
                <a:latin typeface="Cambria" panose="02040503050406030204" pitchFamily="18" charset="0"/>
                <a:ea typeface="Cambria" panose="02040503050406030204" pitchFamily="18" charset="0"/>
              </a:rPr>
              <a:t>nước của các hồ đầm xuống </a:t>
            </a:r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thấp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Hồ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Trị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An)</a:t>
            </a:r>
            <a:endParaRPr lang="en-US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- M</a:t>
            </a:r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ực </a:t>
            </a:r>
            <a:r>
              <a:rPr lang="vi-VN" sz="2200" dirty="0">
                <a:latin typeface="Cambria" panose="02040503050406030204" pitchFamily="18" charset="0"/>
                <a:ea typeface="Cambria" panose="02040503050406030204" pitchFamily="18" charset="0"/>
              </a:rPr>
              <a:t>nước ngầm cũng hạ thấp hơn nhiều so với trung bình nhiều </a:t>
            </a:r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năm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2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miền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Trung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vi-VN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10200" y="344066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Cạn</a:t>
            </a:r>
            <a:r>
              <a:rPr lang="en-US" dirty="0" smtClean="0"/>
              <a:t> </a:t>
            </a:r>
            <a:r>
              <a:rPr lang="en-US" dirty="0" err="1" smtClean="0"/>
              <a:t>nước</a:t>
            </a:r>
            <a:r>
              <a:rPr lang="en-US" dirty="0" smtClean="0"/>
              <a:t> ở </a:t>
            </a:r>
            <a:r>
              <a:rPr lang="en-US" dirty="0" err="1" smtClean="0"/>
              <a:t>hồ</a:t>
            </a:r>
            <a:r>
              <a:rPr lang="en-US" dirty="0" smtClean="0"/>
              <a:t> </a:t>
            </a:r>
            <a:r>
              <a:rPr lang="en-US" dirty="0" err="1" smtClean="0"/>
              <a:t>Trị</a:t>
            </a:r>
            <a:r>
              <a:rPr lang="en-US" dirty="0" smtClean="0"/>
              <a:t> An (</a:t>
            </a:r>
            <a:r>
              <a:rPr lang="en-US" dirty="0" err="1" smtClean="0"/>
              <a:t>Đồng</a:t>
            </a:r>
            <a:r>
              <a:rPr lang="en-US" dirty="0" smtClean="0"/>
              <a:t> </a:t>
            </a:r>
            <a:r>
              <a:rPr lang="en-US" dirty="0" err="1" smtClean="0"/>
              <a:t>Nai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9218" name="Picture 2" descr="Nắng nóng khiến nguồn nước ở miền Trung xuống thấp ở mức báo động | VTV.VN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074" y="3962400"/>
            <a:ext cx="3528125" cy="213360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5410200" y="60960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Mực</a:t>
            </a:r>
            <a:r>
              <a:rPr lang="en-US" sz="1600" dirty="0" smtClean="0"/>
              <a:t> </a:t>
            </a:r>
            <a:r>
              <a:rPr lang="en-US" sz="1600" dirty="0" err="1" smtClean="0"/>
              <a:t>nước</a:t>
            </a:r>
            <a:r>
              <a:rPr lang="en-US" sz="1600" dirty="0" smtClean="0"/>
              <a:t> </a:t>
            </a:r>
            <a:r>
              <a:rPr lang="en-US" sz="1600" dirty="0" err="1" smtClean="0"/>
              <a:t>ngầm</a:t>
            </a:r>
            <a:r>
              <a:rPr lang="en-US" sz="1600" dirty="0" smtClean="0"/>
              <a:t> </a:t>
            </a:r>
            <a:r>
              <a:rPr lang="en-US" sz="1600" dirty="0" err="1" smtClean="0"/>
              <a:t>xuống</a:t>
            </a:r>
            <a:r>
              <a:rPr lang="en-US" sz="1600" dirty="0" smtClean="0"/>
              <a:t> </a:t>
            </a:r>
            <a:r>
              <a:rPr lang="en-US" sz="1600" dirty="0" err="1" smtClean="0"/>
              <a:t>thấp</a:t>
            </a:r>
            <a:r>
              <a:rPr lang="en-US" sz="1600" dirty="0" smtClean="0"/>
              <a:t> </a:t>
            </a:r>
            <a:r>
              <a:rPr lang="en-US" sz="1600" dirty="0" err="1" smtClean="0"/>
              <a:t>báo</a:t>
            </a:r>
            <a:r>
              <a:rPr lang="en-US" sz="1600" dirty="0" smtClean="0"/>
              <a:t> </a:t>
            </a:r>
            <a:r>
              <a:rPr lang="en-US" sz="1600" dirty="0" err="1" smtClean="0"/>
              <a:t>động</a:t>
            </a:r>
            <a:r>
              <a:rPr lang="en-US" sz="1600" dirty="0" smtClean="0"/>
              <a:t> ở </a:t>
            </a:r>
            <a:r>
              <a:rPr lang="en-US" sz="1600" dirty="0" err="1" smtClean="0"/>
              <a:t>miền</a:t>
            </a:r>
            <a:r>
              <a:rPr lang="en-US" sz="1600" dirty="0" smtClean="0"/>
              <a:t> </a:t>
            </a:r>
            <a:r>
              <a:rPr lang="en-US" sz="1600" dirty="0" err="1" smtClean="0"/>
              <a:t>Trung</a:t>
            </a:r>
            <a:endParaRPr lang="en-US" sz="16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999" y="1306371"/>
            <a:ext cx="3484864" cy="212262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TÁC ĐỘNG CỦA BIẾN ĐỔI KHÍ HẬU ĐỐI </a:t>
            </a:r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VỚI </a:t>
            </a:r>
          </a:p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THỦY </a:t>
            </a:r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VĂN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83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2" grpId="0" animBg="1"/>
      <p:bldP spid="27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8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35" name="Picture 10" descr="http://thumbs.dreamstime.com/z/%E6%9C%89%E7%99%BD%E8%89%B2%E6%B3%A1%E5%BD%B1%E7%9A%84thinking%E6%95%99%E6%8E%88-36777654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9" t="20400" r="8351" b="19564"/>
          <a:stretch/>
        </p:blipFill>
        <p:spPr bwMode="auto">
          <a:xfrm>
            <a:off x="6948424" y="4422043"/>
            <a:ext cx="2019364" cy="225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ounded Rectangular Callout 35"/>
          <p:cNvSpPr/>
          <p:nvPr/>
        </p:nvSpPr>
        <p:spPr>
          <a:xfrm>
            <a:off x="446490" y="2514599"/>
            <a:ext cx="6792509" cy="2209801"/>
          </a:xfrm>
          <a:prstGeom prst="wedgeRoundRectCallout">
            <a:avLst>
              <a:gd name="adj1" fmla="val 48162"/>
              <a:gd name="adj2" fmla="val 95689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>
              <a:effectLst/>
            </a:endParaRPr>
          </a:p>
        </p:txBody>
      </p:sp>
      <p:pic>
        <p:nvPicPr>
          <p:cNvPr id="37" name="Picture 12" descr="http://previews.123rf.com/images/mistac/mistac1207/mistac120700017/14524015-A-cartoon-boy-with-a-good-idea-Stock-Vector-thinking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5" r="45098" b="81605"/>
          <a:stretch/>
        </p:blipFill>
        <p:spPr bwMode="auto">
          <a:xfrm rot="1019582">
            <a:off x="7778141" y="3732296"/>
            <a:ext cx="990752" cy="79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566145" y="2820110"/>
            <a:ext cx="65531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vi-VN" sz="2400" dirty="0">
                <a:latin typeface="Cambria" pitchFamily="18" charset="0"/>
                <a:ea typeface="Cambria" pitchFamily="18" charset="0"/>
              </a:rPr>
              <a:t>-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Lượng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mưa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trung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bình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năm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biến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động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làm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lưu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lượng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nước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sông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cũng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biến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động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theo.</a:t>
            </a:r>
            <a:endParaRPr lang="en-US" sz="2400" dirty="0">
              <a:latin typeface="Cambria" pitchFamily="18" charset="0"/>
              <a:ea typeface="Cambria" pitchFamily="18" charset="0"/>
            </a:endParaRPr>
          </a:p>
          <a:p>
            <a:r>
              <a:rPr lang="vi-VN" sz="2400" dirty="0">
                <a:latin typeface="Cambria" pitchFamily="18" charset="0"/>
                <a:ea typeface="Cambria" pitchFamily="18" charset="0"/>
              </a:rPr>
              <a:t>-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Sự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chênh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lệch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lưu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lượng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nước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giữa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mùa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lũ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và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mùa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cạn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gia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tăng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.</a:t>
            </a:r>
            <a:endParaRPr lang="vi-VN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TÁC ĐỘNG CỦA BIẾN ĐỔI KHÍ HẬU ĐỐI VỚI </a:t>
            </a:r>
          </a:p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THỦY VĂN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76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9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3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GIẢI PHÁP ỨNG PHÓ VỚI BIẾN ĐỔI KHÍ HẬU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8600" y="1290221"/>
            <a:ext cx="3998335" cy="5055230"/>
          </a:xfrm>
          <a:prstGeom prst="rect">
            <a:avLst/>
          </a:prstGeom>
          <a:solidFill>
            <a:srgbClr val="BCFCD4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15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HOẠT ĐỘNG NHÓM</a:t>
            </a:r>
          </a:p>
          <a:p>
            <a:pPr algn="ctr"/>
            <a:r>
              <a:rPr lang="en-US" sz="2150" b="1" dirty="0" err="1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US" sz="215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b="1" dirty="0" err="1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US" sz="215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5 </a:t>
            </a:r>
            <a:r>
              <a:rPr lang="en-US" sz="2150" b="1" dirty="0" err="1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endParaRPr lang="en-US" sz="215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215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NHIỆM VỤ</a:t>
            </a:r>
          </a:p>
          <a:p>
            <a:pPr algn="just"/>
            <a:r>
              <a:rPr lang="en-US" sz="215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 NHÓM 1, 2, 3 VÀ 4: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kênh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SGK,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giảm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nhẹ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biến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hậu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  <a:r>
              <a:rPr lang="vi-VN" sz="215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Nêu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giải </a:t>
            </a:r>
            <a:r>
              <a:rPr lang="vi-VN" sz="215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pháp giảm nhẹ biến đổi khí hậu ở nước </a:t>
            </a:r>
            <a:r>
              <a:rPr lang="vi-VN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cụ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r>
              <a:rPr lang="en-US" sz="215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 NHÓM 5, 6, 7 VÀ 8: </a:t>
            </a:r>
            <a:r>
              <a:rPr lang="vi-VN" sz="215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 sát các hình ảnh và kênh chữ SGK, cho biết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thích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ứng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biến </a:t>
            </a:r>
            <a:r>
              <a:rPr lang="vi-VN" sz="215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 khí hậu là gì? Nêu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5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vi-VN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15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giải pháp thích ứng </a:t>
            </a:r>
            <a:r>
              <a:rPr lang="vi-VN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biến </a:t>
            </a:r>
            <a:r>
              <a:rPr lang="vi-VN" sz="215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 khí hậu ở nước ta và cho </a:t>
            </a:r>
            <a:r>
              <a:rPr lang="vi-VN" sz="215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ví </a:t>
            </a:r>
            <a:r>
              <a:rPr lang="vi-VN" sz="215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 cụ thể.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1371600"/>
            <a:ext cx="645534" cy="871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4267200" y="3352800"/>
            <a:ext cx="2282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Nhà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máy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dirty="0" err="1">
                <a:latin typeface="Cambria" pitchFamily="18" charset="0"/>
                <a:ea typeface="Cambria" pitchFamily="18" charset="0"/>
              </a:rPr>
              <a:t>đ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iện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gió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,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điện</a:t>
            </a:r>
            <a:r>
              <a:rPr lang="en-US" sz="16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Mặt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Trời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ở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Ninh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Thuận</a:t>
            </a:r>
            <a:endParaRPr lang="en-US" sz="16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53200" y="3352800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Trồng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mới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538 ha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rừng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ở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Thuận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Châu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,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Sơn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La</a:t>
            </a:r>
            <a:endParaRPr lang="en-US" sz="16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78338" y="6096000"/>
            <a:ext cx="1846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Kênh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nước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ngọt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ở Ba Tri,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Bến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Tre</a:t>
            </a:r>
            <a:endParaRPr lang="en-US" sz="1600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252" y="1299019"/>
            <a:ext cx="2125747" cy="205378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6" name="Picture 8" descr="https://media.baosonla.org.vn/public/hieupt/2023-02-16/1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122" y="7239000"/>
            <a:ext cx="8269878" cy="551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1" y="1290221"/>
            <a:ext cx="2209800" cy="206257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252" y="4038600"/>
            <a:ext cx="2163454" cy="2057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361" y="4018960"/>
            <a:ext cx="2201840" cy="207703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6324600" y="6096000"/>
            <a:ext cx="2743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Giống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lúa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TBR97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cho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</a:t>
            </a:r>
          </a:p>
          <a:p>
            <a:pPr algn="ctr"/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năng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suất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cao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ở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Quảng</a:t>
            </a:r>
            <a:r>
              <a:rPr lang="en-US" sz="16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dirty="0" err="1" smtClean="0">
                <a:latin typeface="Cambria" pitchFamily="18" charset="0"/>
                <a:ea typeface="Cambria" pitchFamily="18" charset="0"/>
              </a:rPr>
              <a:t>Ngãi</a:t>
            </a:r>
            <a:endParaRPr lang="en-US" sz="1600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37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/>
      <p:bldP spid="25" grpId="0"/>
      <p:bldP spid="27" grpId="0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9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3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GIẢI PHÁP ỨNG PHÓ VỚI BIẾN ĐỔI KHÍ HẬU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087358263"/>
              </p:ext>
            </p:extLst>
          </p:nvPr>
        </p:nvGraphicFramePr>
        <p:xfrm>
          <a:off x="1524000" y="1397000"/>
          <a:ext cx="731520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05200"/>
            <a:ext cx="1357904" cy="1018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"/>
          <p:cNvSpPr txBox="1"/>
          <p:nvPr/>
        </p:nvSpPr>
        <p:spPr>
          <a:xfrm>
            <a:off x="823476" y="3646105"/>
            <a:ext cx="643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4</a:t>
            </a:r>
            <a:endParaRPr lang="en-US" sz="4000" b="1" dirty="0">
              <a:solidFill>
                <a:srgbClr val="FF0000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8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9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3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GIẢI PHÁP ỨNG PHÓ VỚI BIẾN ĐỔI KHÍ HẬU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578233067"/>
              </p:ext>
            </p:extLst>
          </p:nvPr>
        </p:nvGraphicFramePr>
        <p:xfrm>
          <a:off x="1524000" y="1397000"/>
          <a:ext cx="731520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5" y="3505200"/>
            <a:ext cx="1357904" cy="1018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"/>
          <p:cNvSpPr txBox="1"/>
          <p:nvPr/>
        </p:nvSpPr>
        <p:spPr>
          <a:xfrm>
            <a:off x="858541" y="3646105"/>
            <a:ext cx="643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8</a:t>
            </a:r>
            <a:endParaRPr lang="en-US" sz="4000" b="1" dirty="0">
              <a:solidFill>
                <a:srgbClr val="FF0000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36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9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3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35" name="Picture 10" descr="http://thumbs.dreamstime.com/z/%E6%9C%89%E7%99%BD%E8%89%B2%E6%B3%A1%E5%BD%B1%E7%9A%84thinking%E6%95%99%E6%8E%88-36777654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9" t="20400" r="8351" b="19564"/>
          <a:stretch/>
        </p:blipFill>
        <p:spPr bwMode="auto">
          <a:xfrm>
            <a:off x="6948424" y="4422043"/>
            <a:ext cx="2019364" cy="225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ounded Rectangular Callout 35"/>
          <p:cNvSpPr/>
          <p:nvPr/>
        </p:nvSpPr>
        <p:spPr>
          <a:xfrm>
            <a:off x="446490" y="1600199"/>
            <a:ext cx="6792509" cy="3276601"/>
          </a:xfrm>
          <a:prstGeom prst="wedgeRoundRectCallout">
            <a:avLst>
              <a:gd name="adj1" fmla="val 47624"/>
              <a:gd name="adj2" fmla="val 77957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>
              <a:effectLst/>
            </a:endParaRPr>
          </a:p>
        </p:txBody>
      </p:sp>
      <p:pic>
        <p:nvPicPr>
          <p:cNvPr id="37" name="Picture 12" descr="http://previews.123rf.com/images/mistac/mistac1207/mistac120700017/14524015-A-cartoon-boy-with-a-good-idea-Stock-Vector-thinking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5" r="45098" b="81605"/>
          <a:stretch/>
        </p:blipFill>
        <p:spPr bwMode="auto">
          <a:xfrm rot="1019582">
            <a:off x="7778141" y="3732296"/>
            <a:ext cx="990752" cy="79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685802" y="1720602"/>
            <a:ext cx="6553198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100" b="1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1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vi-VN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100" b="1" dirty="0">
                <a:latin typeface="Cambria" panose="02040503050406030204" pitchFamily="18" charset="0"/>
                <a:ea typeface="Cambria" panose="02040503050406030204" pitchFamily="18" charset="0"/>
              </a:rPr>
              <a:t>giải pháp giảm nhẹ biến đổi khí hậu: </a:t>
            </a:r>
          </a:p>
          <a:p>
            <a:pPr algn="just"/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Sử dụng tiết kiệm năng 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lượng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21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Sử dụng tiết kiệm và bảo vệ tài nguyên nước.</a:t>
            </a:r>
          </a:p>
          <a:p>
            <a:pPr algn="just"/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+ 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Trồng </a:t>
            </a:r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và bảo vệ rừng, giảm thiểu và xử lí rác 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thải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,…</a:t>
            </a:r>
            <a:endParaRPr lang="vi-VN" sz="21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1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vi-VN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100" b="1" dirty="0">
                <a:latin typeface="Cambria" panose="02040503050406030204" pitchFamily="18" charset="0"/>
                <a:ea typeface="Cambria" panose="02040503050406030204" pitchFamily="18" charset="0"/>
              </a:rPr>
              <a:t>giải pháp thích ứng với biến đổi khí </a:t>
            </a:r>
            <a:r>
              <a:rPr lang="vi-VN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hậu</a:t>
            </a:r>
            <a:r>
              <a:rPr lang="en-US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endParaRPr lang="en-US" sz="21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+ 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Trong nông </a:t>
            </a:r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nghiệp: thay đổi cơ cấu mùa vụ, cây trồng, vật nuôi, nâng cấp hệ thống thủy 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lợi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21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+ Trong công nghiệp: ứng dụng 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khoa </a:t>
            </a:r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học – công 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nghệ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21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+ Trong dịch vụ: cải tạo, tu bổ, nâng cấp cơ sở hạ 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tầng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,…</a:t>
            </a:r>
            <a:endParaRPr lang="vi-VN" sz="21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en-US" sz="20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>
                <a:solidFill>
                  <a:srgbClr val="0D30DD"/>
                </a:solidFill>
                <a:latin typeface="Cambria" pitchFamily="18" charset="0"/>
              </a:rPr>
              <a:t>GIẢI PHÁP ỨNG PHÓ VỚI BIẾN ĐỔI KHÍ HẬU</a:t>
            </a:r>
          </a:p>
        </p:txBody>
      </p:sp>
    </p:spTree>
    <p:extLst>
      <p:ext uri="{BB962C8B-B14F-4D97-AF65-F5344CB8AC3E}">
        <p14:creationId xmlns:p14="http://schemas.microsoft.com/office/powerpoint/2010/main" val="93076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8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35" name="Picture 10" descr="http://thumbs.dreamstime.com/z/%E6%9C%89%E7%99%BD%E8%89%B2%E6%B3%A1%E5%BD%B1%E7%9A%84thinking%E6%95%99%E6%8E%88-36777654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9" t="20400" r="8351" b="19564"/>
          <a:stretch/>
        </p:blipFill>
        <p:spPr bwMode="auto">
          <a:xfrm>
            <a:off x="6948424" y="4422043"/>
            <a:ext cx="2019364" cy="225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2" descr="http://previews.123rf.com/images/mistac/mistac1207/mistac120700017/14524015-A-cartoon-boy-with-a-good-idea-Stock-Vector-thinking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5" r="45098" b="81605"/>
          <a:stretch/>
        </p:blipFill>
        <p:spPr bwMode="auto">
          <a:xfrm rot="1019582">
            <a:off x="7778141" y="3732296"/>
            <a:ext cx="990752" cy="79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1766052" y="2286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</a:rPr>
              <a:t>EM CÓ BIẾT?</a:t>
            </a:r>
            <a:endParaRPr lang="en-US" sz="24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46490" y="1174790"/>
            <a:ext cx="625911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19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 tháng 10 - 11/2020, 7 cơn bão liên tiếp đổ bộ vào khu vực miền Trung gây ra mưa lớn chưa từng có </a:t>
            </a:r>
            <a:r>
              <a:rPr lang="en-US" sz="19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19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19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ngập </a:t>
            </a:r>
            <a:r>
              <a:rPr lang="vi-VN" sz="19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lụt trên diện rộng, làm 249 người chết, mất tích; khoảng 50.000 ha lúa, hoa màu bị thiệt hại</a:t>
            </a:r>
            <a:r>
              <a:rPr lang="vi-VN" sz="19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 nhiều </a:t>
            </a:r>
            <a:r>
              <a:rPr lang="vi-VN" sz="19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cơ sở hạ tầng và công trình dân sinh bị hư hỏng. Đặc biệt, lũ dữ, sạt lở kinh hoàng tại Thủy điện Rào Trăng 3 (Thừa Thiên - Huế); Nam Trà My và Phước Sơn (Quảng Nam), Hướng Hóa (Quảng Trị) khiến nhiều người chết, mất tích, gây thiệt hại nặng nề cho các địa phương này.</a:t>
            </a:r>
          </a:p>
          <a:p>
            <a:pPr algn="just"/>
            <a:endParaRPr lang="en-US" sz="1900" dirty="0">
              <a:solidFill>
                <a:srgbClr val="0000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3" name="Picture 4" descr="https://images.hcmcpv.org.vn/res/news/2020/11/01-11-2020-lu-chong-lu-bao-chong-bao-mien-trung-huy-dong-tong-luc-de-ung-pho-1F592CBF-details.jpg?vs=0111202008454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962400"/>
            <a:ext cx="6096000" cy="2567810"/>
          </a:xfrm>
          <a:prstGeom prst="rect">
            <a:avLst/>
          </a:prstGeom>
          <a:noFill/>
          <a:ln>
            <a:solidFill>
              <a:srgbClr val="00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98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8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4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23999" y="1905000"/>
            <a:ext cx="3657601" cy="1708160"/>
          </a:xfrm>
          <a:prstGeom prst="rect">
            <a:avLst/>
          </a:prstGeom>
          <a:solidFill>
            <a:srgbClr val="BCFCD4"/>
          </a:solidFill>
          <a:ln w="12700">
            <a:solidFill>
              <a:srgbClr val="0099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1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Dựa vào bảng </a:t>
            </a:r>
            <a:r>
              <a:rPr lang="vi-VN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8.1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vi-VN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vi-VN" sz="21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 nhận xét sự thay đổi nhiệt độ trung bình năm giai đoạn 1958 - 2018 của ba trạm khí tượng.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39" y="1981200"/>
            <a:ext cx="1167904" cy="12270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286339" y="4402179"/>
            <a:ext cx="1256547" cy="1160421"/>
            <a:chOff x="328593" y="3259179"/>
            <a:chExt cx="1256547" cy="1465221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Marker/>
                      </a14:imgEffect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93" y="3383619"/>
              <a:ext cx="1167903" cy="134078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2" descr="http://previews.123rf.com/images/mistac/mistac1207/mistac120700017/14524015-A-cartoon-boy-with-a-good-idea-Stock-Vector-thinking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65" r="45098" b="81605"/>
            <a:stretch/>
          </p:blipFill>
          <p:spPr bwMode="auto">
            <a:xfrm rot="1019582">
              <a:off x="1011253" y="3259179"/>
              <a:ext cx="573887" cy="46225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Rectangle 31"/>
          <p:cNvSpPr/>
          <p:nvPr/>
        </p:nvSpPr>
        <p:spPr>
          <a:xfrm>
            <a:off x="1524000" y="3810000"/>
            <a:ext cx="3657601" cy="2715102"/>
          </a:xfrm>
          <a:prstGeom prst="rect">
            <a:avLst/>
          </a:prstGeom>
          <a:solidFill>
            <a:srgbClr val="FFCCFF"/>
          </a:solidFill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indent="215900" algn="just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100" dirty="0" smtClean="0">
                <a:latin typeface="Cambria" pitchFamily="18" charset="0"/>
                <a:ea typeface="Cambria" pitchFamily="18" charset="0"/>
              </a:rPr>
              <a:t>- </a:t>
            </a:r>
            <a:r>
              <a:rPr lang="en-US" sz="2100" dirty="0" err="1" smtClean="0">
                <a:latin typeface="Cambria" pitchFamily="18" charset="0"/>
                <a:ea typeface="Cambria" pitchFamily="18" charset="0"/>
              </a:rPr>
              <a:t>Trạm</a:t>
            </a:r>
            <a:r>
              <a:rPr lang="en-US" sz="21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Láng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  (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Hà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Nội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):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nhiệt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độ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trung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bình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năm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tăng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smtClean="0">
                <a:latin typeface="Cambria" pitchFamily="18" charset="0"/>
                <a:ea typeface="Cambria" pitchFamily="18" charset="0"/>
              </a:rPr>
              <a:t>1,1</a:t>
            </a:r>
            <a:r>
              <a:rPr lang="en-US" sz="2100" baseline="30000" dirty="0" smtClean="0">
                <a:latin typeface="Cambria" pitchFamily="18" charset="0"/>
                <a:ea typeface="Cambria" pitchFamily="18" charset="0"/>
              </a:rPr>
              <a:t>0</a:t>
            </a:r>
            <a:r>
              <a:rPr lang="en-US" sz="2100" dirty="0" smtClean="0">
                <a:latin typeface="Cambria" pitchFamily="18" charset="0"/>
                <a:ea typeface="Cambria" pitchFamily="18" charset="0"/>
              </a:rPr>
              <a:t>C.</a:t>
            </a:r>
            <a:endParaRPr lang="en-US" sz="2100" dirty="0">
              <a:latin typeface="Cambria" pitchFamily="18" charset="0"/>
              <a:ea typeface="Cambria" pitchFamily="18" charset="0"/>
            </a:endParaRPr>
          </a:p>
          <a:p>
            <a:pPr indent="215900" algn="just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vi-VN" sz="2100" dirty="0">
                <a:latin typeface="Cambria" pitchFamily="18" charset="0"/>
                <a:ea typeface="Cambria" pitchFamily="18" charset="0"/>
              </a:rPr>
              <a:t>-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Trạm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Đà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Nẵng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: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nhiệt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độ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trung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bình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năm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smtClean="0">
                <a:latin typeface="Cambria" pitchFamily="18" charset="0"/>
                <a:ea typeface="Cambria" pitchFamily="18" charset="0"/>
              </a:rPr>
              <a:t>0,4</a:t>
            </a:r>
            <a:r>
              <a:rPr lang="en-US" sz="2100" baseline="30000" dirty="0" smtClean="0">
                <a:latin typeface="Cambria" pitchFamily="18" charset="0"/>
                <a:ea typeface="Cambria" pitchFamily="18" charset="0"/>
              </a:rPr>
              <a:t>0</a:t>
            </a:r>
            <a:r>
              <a:rPr lang="en-US" sz="2100" dirty="0" smtClean="0">
                <a:latin typeface="Cambria" pitchFamily="18" charset="0"/>
                <a:ea typeface="Cambria" pitchFamily="18" charset="0"/>
              </a:rPr>
              <a:t>C.</a:t>
            </a:r>
            <a:endParaRPr lang="en-US" sz="2100" dirty="0">
              <a:latin typeface="Cambria" pitchFamily="18" charset="0"/>
              <a:ea typeface="Cambria" pitchFamily="18" charset="0"/>
            </a:endParaRPr>
          </a:p>
          <a:p>
            <a:pPr indent="215900" algn="just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vi-VN" sz="2100" dirty="0">
                <a:latin typeface="Cambria" pitchFamily="18" charset="0"/>
                <a:ea typeface="Cambria" pitchFamily="18" charset="0"/>
              </a:rPr>
              <a:t>-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Trạm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Tân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Sơn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Hoà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(TP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Hồ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Chí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Minh):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nhiệt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độ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trung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bình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năm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tăng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smtClean="0">
                <a:latin typeface="Cambria" pitchFamily="18" charset="0"/>
                <a:ea typeface="Cambria" pitchFamily="18" charset="0"/>
              </a:rPr>
              <a:t>1,2</a:t>
            </a:r>
            <a:r>
              <a:rPr lang="en-US" sz="2100" baseline="30000" dirty="0" smtClean="0">
                <a:latin typeface="Cambria" pitchFamily="18" charset="0"/>
                <a:ea typeface="Cambria" pitchFamily="18" charset="0"/>
              </a:rPr>
              <a:t>0</a:t>
            </a:r>
            <a:r>
              <a:rPr lang="en-US" sz="2100" dirty="0" smtClean="0">
                <a:latin typeface="Cambria" pitchFamily="18" charset="0"/>
                <a:ea typeface="Cambria" pitchFamily="18" charset="0"/>
              </a:rPr>
              <a:t>C.</a:t>
            </a:r>
            <a:endParaRPr lang="en-US" sz="2100" dirty="0">
              <a:effectLst/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147" y="3909190"/>
            <a:ext cx="3525986" cy="226301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452586" y="1295399"/>
            <a:ext cx="4729013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2400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33373" y="62484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Cambria" pitchFamily="18" charset="0"/>
                <a:ea typeface="Cambria" pitchFamily="18" charset="0"/>
              </a:rPr>
              <a:t>Nắng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nóng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ở TPHCM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LUYỆN TẬP VÀ VẬN DỤNG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pic>
        <p:nvPicPr>
          <p:cNvPr id="27" name="Picture 26" descr="Đọc thông tin mục 1 và bảng 8.1 8.2 hãy phân tích tác động của biến đổi khí hậu "/>
          <p:cNvPicPr/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04" r="10244" b="50000"/>
          <a:stretch/>
        </p:blipFill>
        <p:spPr bwMode="auto">
          <a:xfrm>
            <a:off x="5304147" y="1295399"/>
            <a:ext cx="3525986" cy="24749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22993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2" grpId="0" animBg="1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</a:t>
            </a:r>
            <a:r>
              <a:rPr lang="en-US" sz="28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8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4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452586" y="1295399"/>
            <a:ext cx="4729013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2400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LUYỆN TẬP VÀ VẬN DỤNG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523999" y="1905000"/>
            <a:ext cx="3657601" cy="1261884"/>
          </a:xfrm>
          <a:prstGeom prst="rect">
            <a:avLst/>
          </a:prstGeom>
          <a:solidFill>
            <a:srgbClr val="BCFCD4"/>
          </a:solidFill>
          <a:ln w="12700">
            <a:solidFill>
              <a:srgbClr val="0099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9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Dựa</a:t>
            </a:r>
            <a:r>
              <a:rPr lang="en-US" sz="19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19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19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19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en-US" sz="19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19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kiến</a:t>
            </a:r>
            <a:r>
              <a:rPr lang="en-US" sz="19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sz="19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19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19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9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19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19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nêu một số hành động cụ thể em có thể làm để ứng phó với biến đổi khí hậu.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39" y="1981200"/>
            <a:ext cx="1167904" cy="12270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286339" y="4249779"/>
            <a:ext cx="1256547" cy="1160421"/>
            <a:chOff x="328593" y="3259179"/>
            <a:chExt cx="1256547" cy="1465221"/>
          </a:xfrm>
        </p:grpSpPr>
        <p:pic>
          <p:nvPicPr>
            <p:cNvPr id="24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Marker/>
                      </a14:imgEffect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93" y="3383619"/>
              <a:ext cx="1167903" cy="134078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12" descr="http://previews.123rf.com/images/mistac/mistac1207/mistac120700017/14524015-A-cartoon-boy-with-a-good-idea-Stock-Vector-thinking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65" r="45098" b="81605"/>
            <a:stretch/>
          </p:blipFill>
          <p:spPr bwMode="auto">
            <a:xfrm rot="1019582">
              <a:off x="1011253" y="3259179"/>
              <a:ext cx="573887" cy="46225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Rectangle 26"/>
          <p:cNvSpPr/>
          <p:nvPr/>
        </p:nvSpPr>
        <p:spPr>
          <a:xfrm>
            <a:off x="1513838" y="3352800"/>
            <a:ext cx="3657601" cy="3139321"/>
          </a:xfrm>
          <a:prstGeom prst="rect">
            <a:avLst/>
          </a:prstGeom>
          <a:solidFill>
            <a:srgbClr val="FFCCFF"/>
          </a:solidFill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</a:rPr>
              <a:t>- Tắt các thiết bị điện khi không sử dụng.</a:t>
            </a:r>
          </a:p>
          <a:p>
            <a:pPr algn="just"/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</a:rPr>
              <a:t>- Sử dụng điều hòa ở mức nhiệt độ hợp lí, tiết kiệm điện.</a:t>
            </a:r>
          </a:p>
          <a:p>
            <a:pPr algn="just"/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</a:rPr>
              <a:t>- Tăng cường sử dụng phương tiện công cộng.</a:t>
            </a:r>
          </a:p>
          <a:p>
            <a:pPr algn="just"/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</a:rPr>
              <a:t>- Sử dụng nước tiết kiệm.</a:t>
            </a:r>
          </a:p>
          <a:p>
            <a:pPr algn="just"/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</a:rPr>
              <a:t>- Hạn chế tối đa việc sử dụng túi ni lông.</a:t>
            </a:r>
          </a:p>
          <a:p>
            <a:pPr algn="just"/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</a:rPr>
              <a:t>- Bảo vệ cây xanh và các việc làm khác góp phần bảo vệ môi trường.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266" y="3931306"/>
            <a:ext cx="3457550" cy="231709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410" y="1311233"/>
            <a:ext cx="3472790" cy="211776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7400" y="34290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Cambria" pitchFamily="18" charset="0"/>
                <a:ea typeface="Cambria" pitchFamily="18" charset="0"/>
              </a:rPr>
              <a:t>Trồng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cây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xanh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91200" y="6260068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Cambria" pitchFamily="18" charset="0"/>
                <a:ea typeface="Cambria" pitchFamily="18" charset="0"/>
              </a:rPr>
              <a:t>Chạy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xe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đạp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67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 animBg="1"/>
      <p:bldP spid="2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/>
        </p:spPr>
      </p:pic>
      <p:pic>
        <p:nvPicPr>
          <p:cNvPr id="3076" name="Picture 4" descr="C:\Users\Asus\Pictures\bai mau\hands_zps712c7fb9.jp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32"/>
          <a:stretch/>
        </p:blipFill>
        <p:spPr bwMode="auto">
          <a:xfrm rot="15616060">
            <a:off x="6740180" y="1138516"/>
            <a:ext cx="2234565" cy="396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Documents and Settings\Welcome\Desktop\chs134866696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84" y="4343400"/>
            <a:ext cx="9176083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074" name="Picture 2" descr="C:\Users\Asus\Pictures\bai mau\hands_zps712c7fb9.jp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14"/>
          <a:stretch/>
        </p:blipFill>
        <p:spPr bwMode="auto">
          <a:xfrm rot="13972696">
            <a:off x="6159599" y="-1391747"/>
            <a:ext cx="1587048" cy="362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-82493" y="1066800"/>
            <a:ext cx="5430672" cy="1143000"/>
          </a:xfrm>
        </p:spPr>
        <p:txBody>
          <a:bodyPr>
            <a:noAutofit/>
          </a:bodyPr>
          <a:lstStyle/>
          <a:p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>TÁC ĐỘNG CỦA BIẾN ĐỔI </a:t>
            </a:r>
            <a:r>
              <a:rPr lang="en-US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en-US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</a:br>
            <a:r>
              <a:rPr lang="en-US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>KHÍ 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>HẬU ĐỐI VỚI KHÍ HẬU </a:t>
            </a:r>
            <a:r>
              <a:rPr lang="en-US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en-US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</a:br>
            <a:r>
              <a:rPr lang="en-US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>VÀ </a:t>
            </a:r>
            <a:r>
              <a:rPr 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>THỦY VĂN VIỆT NAM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-685800" y="1219200"/>
            <a:ext cx="670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-990600" y="-152400"/>
            <a:ext cx="396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BÀI 8</a:t>
            </a: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173" y="2428417"/>
            <a:ext cx="1828800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172" y="2535098"/>
            <a:ext cx="115550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-32084" y="3060876"/>
            <a:ext cx="5289884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185337" y="0"/>
            <a:ext cx="45719" cy="8382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057400" y="0"/>
            <a:ext cx="45719" cy="4305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2590800" y="4724400"/>
            <a:ext cx="4038600" cy="850744"/>
          </a:xfrm>
          <a:prstGeom prst="rect">
            <a:avLst/>
          </a:prstGeom>
        </p:spPr>
        <p:txBody>
          <a:bodyPr vert="horz" lIns="91440" tIns="45720" rIns="91440" bIns="45720" rtlCol="0" anchor="ctr">
            <a:prstTxWarp prst="textPlain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mbria" pitchFamily="18" charset="0"/>
              </a:rPr>
              <a:t>ĐỊA LÍ 8</a:t>
            </a:r>
            <a:endParaRPr lang="en-US" sz="5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31928" y="3124200"/>
            <a:ext cx="54306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GV </a:t>
            </a:r>
            <a:r>
              <a:rPr lang="en-US" sz="25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dạy</a:t>
            </a:r>
            <a:r>
              <a:rPr lang="en-US" sz="2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:</a:t>
            </a:r>
          </a:p>
          <a:p>
            <a:pPr algn="l"/>
            <a:r>
              <a:rPr lang="en-US" sz="25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Lớp</a:t>
            </a:r>
            <a:r>
              <a:rPr lang="en-US" sz="2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5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dạy</a:t>
            </a:r>
            <a:r>
              <a:rPr lang="en-US" sz="2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</a:rPr>
              <a:t>: 8/</a:t>
            </a:r>
            <a:endParaRPr lang="en-US" sz="2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776" y="1209217"/>
            <a:ext cx="2393157" cy="239940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86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20907E-6 L -0.00486 0.07678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38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  <p:bldP spid="17" grpId="0" animBg="1"/>
      <p:bldP spid="17" grpId="1" animBg="1"/>
      <p:bldP spid="18" grpId="0" animBg="1"/>
      <p:bldP spid="18" grpId="1" animBg="1"/>
      <p:bldP spid="2" grpId="0" animBg="1"/>
      <p:bldP spid="15" grpId="0" animBg="1"/>
      <p:bldP spid="23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9" name="Rounded Rectangle 8"/>
          <p:cNvSpPr/>
          <p:nvPr/>
        </p:nvSpPr>
        <p:spPr>
          <a:xfrm>
            <a:off x="3920358" y="152400"/>
            <a:ext cx="876300" cy="876300"/>
          </a:xfrm>
          <a:prstGeom prst="roundRect">
            <a:avLst>
              <a:gd name="adj" fmla="val 9608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7" descr="http://www.perceptions.couk.com/imgs/Earth_Rotates_200_x_200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828" y="58194"/>
            <a:ext cx="467360" cy="46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4457700" y="0"/>
            <a:ext cx="1261242" cy="8987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LỚP</a:t>
            </a:r>
          </a:p>
          <a:p>
            <a:r>
              <a:rPr lang="en-US" sz="3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543300" y="403411"/>
            <a:ext cx="16764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PHẦN ĐỊA LÍ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09600" y="1371600"/>
            <a:ext cx="792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BÀI 8. 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TÁC ĐỘNG CỦA BIẾN ĐỔI KHÍ HẬU ĐỐI VỚI KHÍ HẬU VÀ THỦY VĂN VIỆT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NAM</a:t>
            </a:r>
          </a:p>
          <a:p>
            <a:r>
              <a:rPr lang="en-US" sz="2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NỘI DUNG BÀI HỌC</a:t>
            </a:r>
            <a:endParaRPr lang="vi-VN" sz="2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10665" y="4572000"/>
            <a:ext cx="426040" cy="709956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28600" y="3470863"/>
            <a:ext cx="426040" cy="709956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55299" y="2438400"/>
            <a:ext cx="426040" cy="709956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1062340" y="2645613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vi-VN" sz="2400" b="1" dirty="0">
                <a:solidFill>
                  <a:srgbClr val="0D3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TÁC ĐỘNG CỦA BIẾN ĐỔI KHÍ HẬU ĐỐI VỚI KHÍ HẬU </a:t>
            </a:r>
            <a:endParaRPr lang="en-US" sz="2400" b="1" dirty="0">
              <a:solidFill>
                <a:srgbClr val="0D3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1035640" y="3661363"/>
            <a:ext cx="7404647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300" b="1" dirty="0">
                <a:solidFill>
                  <a:srgbClr val="0D3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TÁC ĐỘNG CỦA BIẾN ĐỔI KHÍ HẬU ĐỐI VỚI </a:t>
            </a:r>
            <a:r>
              <a:rPr lang="en-US" sz="2300" b="1" dirty="0" smtClean="0">
                <a:solidFill>
                  <a:srgbClr val="0D3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THỦY </a:t>
            </a:r>
            <a:r>
              <a:rPr lang="en-US" sz="2300" b="1" dirty="0">
                <a:solidFill>
                  <a:srgbClr val="0D3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VĂN 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1017705" y="4762500"/>
            <a:ext cx="7404647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BẢO VỆ ĐA DẠNG SINH HỌC</a:t>
            </a:r>
            <a:endParaRPr lang="en-US" sz="2400" b="1" dirty="0">
              <a:solidFill>
                <a:srgbClr val="0D3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10665" y="5638800"/>
            <a:ext cx="426040" cy="709956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1017705" y="5829300"/>
            <a:ext cx="7404647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LUYỆN TẬP VÀ VẬN DỤNG</a:t>
            </a:r>
            <a:endParaRPr lang="en-US" sz="2400" b="1" dirty="0">
              <a:solidFill>
                <a:srgbClr val="0D3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07769" y="2286000"/>
            <a:ext cx="8102831" cy="4334782"/>
          </a:xfrm>
          <a:prstGeom prst="roundRect">
            <a:avLst>
              <a:gd name="adj" fmla="val 8948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 Same Side Corner Rectangle 33"/>
          <p:cNvSpPr/>
          <p:nvPr/>
        </p:nvSpPr>
        <p:spPr>
          <a:xfrm rot="5400000">
            <a:off x="365991" y="2538388"/>
            <a:ext cx="630697" cy="762001"/>
          </a:xfrm>
          <a:prstGeom prst="round2SameRect">
            <a:avLst>
              <a:gd name="adj1" fmla="val 29047"/>
              <a:gd name="adj2" fmla="val 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 Same Side Corner Rectangle 34"/>
          <p:cNvSpPr/>
          <p:nvPr/>
        </p:nvSpPr>
        <p:spPr>
          <a:xfrm rot="5400000">
            <a:off x="339292" y="3570851"/>
            <a:ext cx="630697" cy="762001"/>
          </a:xfrm>
          <a:prstGeom prst="round2SameRect">
            <a:avLst>
              <a:gd name="adj1" fmla="val 29047"/>
              <a:gd name="adj2" fmla="val 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94135" y="2642139"/>
            <a:ext cx="1125065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94135" y="3661363"/>
            <a:ext cx="1125065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</a:p>
        </p:txBody>
      </p:sp>
      <p:sp>
        <p:nvSpPr>
          <p:cNvPr id="38" name="Round Same Side Corner Rectangle 37"/>
          <p:cNvSpPr/>
          <p:nvPr/>
        </p:nvSpPr>
        <p:spPr>
          <a:xfrm rot="5400000">
            <a:off x="321357" y="4671988"/>
            <a:ext cx="630697" cy="762001"/>
          </a:xfrm>
          <a:prstGeom prst="round2SameRect">
            <a:avLst>
              <a:gd name="adj1" fmla="val 29047"/>
              <a:gd name="adj2" fmla="val 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76200" y="4762500"/>
            <a:ext cx="1125065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3</a:t>
            </a:r>
          </a:p>
        </p:txBody>
      </p:sp>
      <p:sp>
        <p:nvSpPr>
          <p:cNvPr id="40" name="Round Same Side Corner Rectangle 39"/>
          <p:cNvSpPr/>
          <p:nvPr/>
        </p:nvSpPr>
        <p:spPr>
          <a:xfrm rot="5400000">
            <a:off x="321357" y="5738788"/>
            <a:ext cx="630697" cy="762001"/>
          </a:xfrm>
          <a:prstGeom prst="round2SameRect">
            <a:avLst>
              <a:gd name="adj1" fmla="val 29047"/>
              <a:gd name="adj2" fmla="val 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76200" y="5829300"/>
            <a:ext cx="1125065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8332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4" grpId="0" animBg="1"/>
      <p:bldP spid="25" grpId="0" animBg="1"/>
      <p:bldP spid="26" grpId="0" animBg="1"/>
      <p:bldP spid="28" grpId="0"/>
      <p:bldP spid="29" grpId="0"/>
      <p:bldP spid="30" grpId="0"/>
      <p:bldP spid="31" grpId="0" animBg="1"/>
      <p:bldP spid="32" grpId="0"/>
      <p:bldP spid="33" grpId="0" animBg="1"/>
      <p:bldP spid="34" grpId="0" animBg="1"/>
      <p:bldP spid="35" grpId="0" animBg="1"/>
      <p:bldP spid="36" grpId="0"/>
      <p:bldP spid="37" grpId="0"/>
      <p:bldP spid="38" grpId="0" animBg="1"/>
      <p:bldP spid="39" grpId="0"/>
      <p:bldP spid="40" grpId="0" animBg="1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8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05710" y="1295399"/>
            <a:ext cx="3657601" cy="1862048"/>
          </a:xfrm>
          <a:prstGeom prst="rect">
            <a:avLst/>
          </a:prstGeom>
          <a:solidFill>
            <a:srgbClr val="BCFCD4"/>
          </a:solidFill>
          <a:ln w="12700">
            <a:solidFill>
              <a:srgbClr val="0099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3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US" sz="23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3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lang="en-US" sz="23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3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3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3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3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3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</a:t>
            </a:r>
            <a:r>
              <a:rPr lang="en-US" sz="23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</a:t>
            </a:r>
            <a:r>
              <a:rPr lang="en-US" sz="23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3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3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3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kiến</a:t>
            </a:r>
            <a:r>
              <a:rPr lang="en-US" sz="23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3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sz="23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3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23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3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23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3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3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3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23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</a:t>
            </a:r>
            <a:r>
              <a:rPr lang="vi-VN" sz="23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iến </a:t>
            </a:r>
            <a:r>
              <a:rPr lang="vi-VN" sz="23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 khí hậu là gì? Nguyên nhân nào gây ra biến đổi khí hậu?</a:t>
            </a:r>
            <a:r>
              <a:rPr lang="en-US" sz="23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vi-VN" sz="2300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TÁC ĐỘNG CỦA BIẾN ĐỔI KHÍ HẬU ĐỐI VỚI </a:t>
            </a:r>
          </a:p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KHÍ HẬU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39" y="1600200"/>
            <a:ext cx="1167904" cy="12270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191254" y="4038600"/>
            <a:ext cx="1332746" cy="1312821"/>
            <a:chOff x="328593" y="3259179"/>
            <a:chExt cx="1256547" cy="1465221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Marker/>
                      </a14:imgEffect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93" y="3383619"/>
              <a:ext cx="1167903" cy="134078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2" descr="http://previews.123rf.com/images/mistac/mistac1207/mistac120700017/14524015-A-cartoon-boy-with-a-good-idea-Stock-Vector-thinking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65" r="45098" b="81605"/>
            <a:stretch/>
          </p:blipFill>
          <p:spPr bwMode="auto">
            <a:xfrm rot="1019582">
              <a:off x="1011253" y="3259179"/>
              <a:ext cx="573887" cy="46225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Rectangle 31"/>
          <p:cNvSpPr/>
          <p:nvPr/>
        </p:nvSpPr>
        <p:spPr>
          <a:xfrm>
            <a:off x="1523998" y="3352800"/>
            <a:ext cx="3657601" cy="2923877"/>
          </a:xfrm>
          <a:prstGeom prst="rect">
            <a:avLst/>
          </a:prstGeom>
          <a:solidFill>
            <a:srgbClr val="FFCCFF"/>
          </a:solidFill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Biến </a:t>
            </a:r>
            <a:r>
              <a:rPr lang="vi-VN" sz="2300" dirty="0">
                <a:latin typeface="Cambria" panose="02040503050406030204" pitchFamily="18" charset="0"/>
                <a:ea typeface="Cambria" panose="02040503050406030204" pitchFamily="18" charset="0"/>
              </a:rPr>
              <a:t>đổi khí hậu là sự thay đổi trạng thái của khí hậu so với trung bình nhiều năm</a:t>
            </a:r>
            <a:r>
              <a:rPr lang="vi-VN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3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3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Chủ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3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yếu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 do </a:t>
            </a:r>
            <a:r>
              <a:rPr lang="vi-VN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tác </a:t>
            </a:r>
            <a:r>
              <a:rPr lang="vi-VN" sz="2300" dirty="0">
                <a:latin typeface="Cambria" panose="02040503050406030204" pitchFamily="18" charset="0"/>
                <a:ea typeface="Cambria" panose="02040503050406030204" pitchFamily="18" charset="0"/>
              </a:rPr>
              <a:t>động của con </a:t>
            </a:r>
            <a:r>
              <a:rPr lang="vi-VN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đốt </a:t>
            </a:r>
            <a:r>
              <a:rPr lang="vi-VN" sz="2300" dirty="0">
                <a:latin typeface="Cambria" panose="02040503050406030204" pitchFamily="18" charset="0"/>
                <a:ea typeface="Cambria" panose="02040503050406030204" pitchFamily="18" charset="0"/>
              </a:rPr>
              <a:t>nhiên liệu </a:t>
            </a:r>
            <a:r>
              <a:rPr lang="vi-VN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như </a:t>
            </a:r>
            <a:r>
              <a:rPr lang="vi-VN" sz="2300" dirty="0">
                <a:latin typeface="Cambria" panose="02040503050406030204" pitchFamily="18" charset="0"/>
                <a:ea typeface="Cambria" panose="02040503050406030204" pitchFamily="18" charset="0"/>
              </a:rPr>
              <a:t>than, </a:t>
            </a:r>
            <a:r>
              <a:rPr lang="vi-VN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dầu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3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mỏ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vi-VN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3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vi-VN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3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đốt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tạo </a:t>
            </a:r>
            <a:r>
              <a:rPr lang="vi-VN" sz="2300" dirty="0">
                <a:latin typeface="Cambria" panose="02040503050406030204" pitchFamily="18" charset="0"/>
                <a:ea typeface="Cambria" panose="02040503050406030204" pitchFamily="18" charset="0"/>
              </a:rPr>
              <a:t>ra khí giữ nhiệt.</a:t>
            </a:r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839" y="1295399"/>
            <a:ext cx="3515361" cy="222146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Xử lý khí thải từ các nhà máy đảm bảo cho môi trườ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147" y="4038600"/>
            <a:ext cx="3535053" cy="220980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5410200" y="351686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Cambria" pitchFamily="18" charset="0"/>
                <a:ea typeface="Cambria" pitchFamily="18" charset="0"/>
              </a:rPr>
              <a:t>Nhiệt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độ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không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khí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tăng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433373" y="626006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Cambria" pitchFamily="18" charset="0"/>
                <a:ea typeface="Cambria" pitchFamily="18" charset="0"/>
              </a:rPr>
              <a:t>Khói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bụi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từ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các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nhà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máy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14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2" grpId="0" animBg="1"/>
      <p:bldP spid="38" grpId="0"/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8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24000" y="1295399"/>
            <a:ext cx="3657601" cy="1384995"/>
          </a:xfrm>
          <a:prstGeom prst="rect">
            <a:avLst/>
          </a:prstGeom>
          <a:solidFill>
            <a:srgbClr val="BCFCD4"/>
          </a:solidFill>
          <a:ln w="12700">
            <a:solidFill>
              <a:srgbClr val="0099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lang="en-US" sz="21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bảng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8.1,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kênh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SGK,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</a:t>
            </a:r>
            <a:r>
              <a:rPr lang="vi-VN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iến đổi khí </a:t>
            </a:r>
            <a:r>
              <a:rPr lang="vi-VN" sz="21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hậu </a:t>
            </a:r>
            <a:r>
              <a:rPr lang="vi-VN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tác </a:t>
            </a:r>
            <a:r>
              <a:rPr lang="vi-VN" sz="21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 đến nhiệt độ nước ta như thế nào?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39" y="1371600"/>
            <a:ext cx="1167904" cy="12270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286339" y="3962400"/>
            <a:ext cx="1256547" cy="1160421"/>
            <a:chOff x="328593" y="3259179"/>
            <a:chExt cx="1256547" cy="1465221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Marker/>
                      </a14:imgEffect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93" y="3383619"/>
              <a:ext cx="1167903" cy="134078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2" descr="http://previews.123rf.com/images/mistac/mistac1207/mistac120700017/14524015-A-cartoon-boy-with-a-good-idea-Stock-Vector-thinking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65" r="45098" b="81605"/>
            <a:stretch/>
          </p:blipFill>
          <p:spPr bwMode="auto">
            <a:xfrm rot="1019582">
              <a:off x="1011253" y="3259179"/>
              <a:ext cx="573887" cy="46225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Rectangle 31"/>
          <p:cNvSpPr/>
          <p:nvPr/>
        </p:nvSpPr>
        <p:spPr>
          <a:xfrm>
            <a:off x="1524000" y="2743200"/>
            <a:ext cx="3657601" cy="3877985"/>
          </a:xfrm>
          <a:prstGeom prst="rect">
            <a:avLst/>
          </a:prstGeom>
          <a:solidFill>
            <a:srgbClr val="FFCCFF"/>
          </a:solidFill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Nhiệt </a:t>
            </a:r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độ trung bình 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năm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ta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tăng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trung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0,89</a:t>
            </a:r>
            <a:r>
              <a:rPr lang="vi-VN" sz="2100" baseline="30000" dirty="0" smtClean="0"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kì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1958 </a:t>
            </a:r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2018.</a:t>
            </a:r>
            <a:endParaRPr lang="en-US" sz="21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vi-VN" sz="2100" dirty="0">
                <a:latin typeface="Cambria" pitchFamily="18" charset="0"/>
                <a:ea typeface="Cambria" pitchFamily="18" charset="0"/>
              </a:rPr>
              <a:t>-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Trạm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Láng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  (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Hà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Nội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):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nhiệt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độ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trung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bình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năm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tăng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smtClean="0">
                <a:latin typeface="Cambria" pitchFamily="18" charset="0"/>
                <a:ea typeface="Cambria" pitchFamily="18" charset="0"/>
              </a:rPr>
              <a:t>1,1</a:t>
            </a:r>
            <a:r>
              <a:rPr lang="en-US" sz="2100" baseline="30000" dirty="0" smtClean="0">
                <a:latin typeface="Cambria" pitchFamily="18" charset="0"/>
                <a:ea typeface="Cambria" pitchFamily="18" charset="0"/>
              </a:rPr>
              <a:t>0</a:t>
            </a:r>
            <a:r>
              <a:rPr lang="en-US" sz="2100" dirty="0" smtClean="0">
                <a:latin typeface="Cambria" pitchFamily="18" charset="0"/>
                <a:ea typeface="Cambria" pitchFamily="18" charset="0"/>
              </a:rPr>
              <a:t>C.</a:t>
            </a:r>
            <a:endParaRPr lang="en-US" sz="2100" dirty="0">
              <a:latin typeface="Cambria" pitchFamily="18" charset="0"/>
              <a:ea typeface="Cambria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vi-VN" sz="2100" dirty="0">
                <a:latin typeface="Cambria" pitchFamily="18" charset="0"/>
                <a:ea typeface="Cambria" pitchFamily="18" charset="0"/>
              </a:rPr>
              <a:t>-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Trạm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Đà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Nẵng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: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nhiệt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độ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trung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bình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năm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 smtClean="0">
                <a:latin typeface="Cambria" pitchFamily="18" charset="0"/>
                <a:ea typeface="Cambria" pitchFamily="18" charset="0"/>
              </a:rPr>
              <a:t>tăng</a:t>
            </a:r>
            <a:r>
              <a:rPr lang="en-US" sz="2100" dirty="0" smtClean="0">
                <a:latin typeface="Cambria" pitchFamily="18" charset="0"/>
                <a:ea typeface="Cambria" pitchFamily="18" charset="0"/>
              </a:rPr>
              <a:t> 0,4</a:t>
            </a:r>
            <a:r>
              <a:rPr lang="en-US" sz="2100" baseline="30000" dirty="0" smtClean="0">
                <a:latin typeface="Cambria" pitchFamily="18" charset="0"/>
                <a:ea typeface="Cambria" pitchFamily="18" charset="0"/>
              </a:rPr>
              <a:t>0</a:t>
            </a:r>
            <a:r>
              <a:rPr lang="en-US" sz="2100" dirty="0" smtClean="0">
                <a:latin typeface="Cambria" pitchFamily="18" charset="0"/>
                <a:ea typeface="Cambria" pitchFamily="18" charset="0"/>
              </a:rPr>
              <a:t>C.</a:t>
            </a:r>
            <a:endParaRPr lang="en-US" sz="2100" dirty="0">
              <a:latin typeface="Cambria" pitchFamily="18" charset="0"/>
              <a:ea typeface="Cambria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vi-VN" sz="2100" dirty="0">
                <a:latin typeface="Cambria" pitchFamily="18" charset="0"/>
                <a:ea typeface="Cambria" pitchFamily="18" charset="0"/>
              </a:rPr>
              <a:t>-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Trạm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Tân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Sơn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Hoà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(</a:t>
            </a:r>
            <a:r>
              <a:rPr lang="en-US" sz="2100" dirty="0" smtClean="0">
                <a:latin typeface="Cambria" pitchFamily="18" charset="0"/>
                <a:ea typeface="Cambria" pitchFamily="18" charset="0"/>
              </a:rPr>
              <a:t>TPHCM):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nhiệt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độ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trung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bình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năm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err="1">
                <a:latin typeface="Cambria" pitchFamily="18" charset="0"/>
                <a:ea typeface="Cambria" pitchFamily="18" charset="0"/>
              </a:rPr>
              <a:t>tăng</a:t>
            </a:r>
            <a:r>
              <a:rPr lang="en-US" sz="21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dirty="0" smtClean="0">
                <a:latin typeface="Cambria" pitchFamily="18" charset="0"/>
                <a:ea typeface="Cambria" pitchFamily="18" charset="0"/>
              </a:rPr>
              <a:t>1,2</a:t>
            </a:r>
            <a:r>
              <a:rPr lang="en-US" sz="2100" baseline="30000" dirty="0" smtClean="0">
                <a:latin typeface="Cambria" pitchFamily="18" charset="0"/>
                <a:ea typeface="Cambria" pitchFamily="18" charset="0"/>
              </a:rPr>
              <a:t>0</a:t>
            </a:r>
            <a:r>
              <a:rPr lang="en-US" sz="2100" dirty="0" smtClean="0">
                <a:latin typeface="Cambria" pitchFamily="18" charset="0"/>
                <a:ea typeface="Cambria" pitchFamily="18" charset="0"/>
              </a:rPr>
              <a:t>C.</a:t>
            </a:r>
            <a:endParaRPr lang="en-US" sz="2100" dirty="0">
              <a:effectLst/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147" y="3909190"/>
            <a:ext cx="3525986" cy="226301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5433373" y="62484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Cambria" pitchFamily="18" charset="0"/>
                <a:ea typeface="Cambria" pitchFamily="18" charset="0"/>
              </a:rPr>
              <a:t>Nắng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nóng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ở TPHCM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TÁC ĐỘNG CỦA BIẾN ĐỔI KHÍ HẬU ĐỐI VỚI </a:t>
            </a:r>
          </a:p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KHÍ HẬU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pic>
        <p:nvPicPr>
          <p:cNvPr id="27" name="Picture 26" descr="Đọc thông tin mục 1 và bảng 8.1 8.2 hãy phân tích tác động của biến đổi khí hậu "/>
          <p:cNvPicPr/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04" r="10244" b="50000"/>
          <a:stretch/>
        </p:blipFill>
        <p:spPr bwMode="auto">
          <a:xfrm>
            <a:off x="5304147" y="1295399"/>
            <a:ext cx="3525986" cy="24749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10529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2" grpId="0" animBg="1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2934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8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24000" y="1299019"/>
            <a:ext cx="3657601" cy="1384995"/>
          </a:xfrm>
          <a:prstGeom prst="rect">
            <a:avLst/>
          </a:prstGeom>
          <a:solidFill>
            <a:srgbClr val="BCFCD4"/>
          </a:solidFill>
          <a:ln w="12700">
            <a:solidFill>
              <a:srgbClr val="0099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lang="en-US" sz="21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bảng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8.2,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kênh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SGK,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</a:t>
            </a:r>
            <a:r>
              <a:rPr lang="vi-VN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iến đổi khí </a:t>
            </a:r>
            <a:r>
              <a:rPr lang="vi-VN" sz="21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hậu </a:t>
            </a:r>
            <a:r>
              <a:rPr lang="vi-VN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tác </a:t>
            </a:r>
            <a:r>
              <a:rPr lang="vi-VN" sz="21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 đến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lượng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mưa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 </a:t>
            </a:r>
            <a:r>
              <a:rPr lang="vi-VN" sz="21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 như thế nào?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33" y="1371600"/>
            <a:ext cx="1167904" cy="12270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286339" y="3962400"/>
            <a:ext cx="1256547" cy="1160421"/>
            <a:chOff x="328593" y="3259179"/>
            <a:chExt cx="1256547" cy="1465221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Marker/>
                      </a14:imgEffect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93" y="3383619"/>
              <a:ext cx="1167903" cy="134078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2" descr="http://previews.123rf.com/images/mistac/mistac1207/mistac120700017/14524015-A-cartoon-boy-with-a-good-idea-Stock-Vector-thinking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65" r="45098" b="81605"/>
            <a:stretch/>
          </p:blipFill>
          <p:spPr bwMode="auto">
            <a:xfrm rot="1019582">
              <a:off x="1011253" y="3259179"/>
              <a:ext cx="573887" cy="46225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Rectangle 31"/>
          <p:cNvSpPr/>
          <p:nvPr/>
        </p:nvSpPr>
        <p:spPr>
          <a:xfrm>
            <a:off x="1524000" y="2751415"/>
            <a:ext cx="3657601" cy="3877985"/>
          </a:xfrm>
          <a:prstGeom prst="rect">
            <a:avLst/>
          </a:prstGeom>
          <a:solidFill>
            <a:srgbClr val="FFCCFF"/>
          </a:solidFill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- Lượng mưa trung bình năm có nhiều biến động.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- Trạm Láng (Hà Nội): lượng mưa trung bình năm tăng 278,4mm.</a:t>
            </a:r>
            <a:endParaRPr lang="en-US" sz="2100" dirty="0">
              <a:latin typeface="Cambria" pitchFamily="18" charset="0"/>
              <a:ea typeface="Cambria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vi-VN" sz="2100" dirty="0">
                <a:latin typeface="Cambria" pitchFamily="18" charset="0"/>
                <a:ea typeface="Cambria" pitchFamily="18" charset="0"/>
              </a:rPr>
              <a:t>- Trạm Đà Nẵng: lượng mưa trung bình năm tăng 698,1mm.</a:t>
            </a:r>
            <a:endParaRPr lang="en-US" sz="2100" dirty="0">
              <a:latin typeface="Cambria" pitchFamily="18" charset="0"/>
              <a:ea typeface="Cambria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vi-VN" sz="2100" dirty="0">
                <a:latin typeface="Cambria" pitchFamily="18" charset="0"/>
                <a:ea typeface="Cambria" pitchFamily="18" charset="0"/>
              </a:rPr>
              <a:t>- Trạm Tân Sơn Hoà (</a:t>
            </a:r>
            <a:r>
              <a:rPr lang="vi-VN" sz="2100" dirty="0" smtClean="0">
                <a:latin typeface="Cambria" pitchFamily="18" charset="0"/>
                <a:ea typeface="Cambria" pitchFamily="18" charset="0"/>
              </a:rPr>
              <a:t>TP</a:t>
            </a:r>
            <a:r>
              <a:rPr lang="en-US" sz="2100" dirty="0" smtClean="0">
                <a:latin typeface="Cambria" pitchFamily="18" charset="0"/>
                <a:ea typeface="Cambria" pitchFamily="18" charset="0"/>
              </a:rPr>
              <a:t>HCM</a:t>
            </a:r>
            <a:r>
              <a:rPr lang="vi-VN" sz="2100" dirty="0" smtClean="0">
                <a:latin typeface="Cambria" pitchFamily="18" charset="0"/>
                <a:ea typeface="Cambria" pitchFamily="18" charset="0"/>
              </a:rPr>
              <a:t>): </a:t>
            </a:r>
            <a:r>
              <a:rPr lang="vi-VN" sz="2100" dirty="0">
                <a:latin typeface="Cambria" pitchFamily="18" charset="0"/>
                <a:ea typeface="Cambria" pitchFamily="18" charset="0"/>
              </a:rPr>
              <a:t>lượng mưa trung bình năm tăng 498,9mm.</a:t>
            </a:r>
            <a:endParaRPr lang="en-US" sz="2100" dirty="0">
              <a:effectLst/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114800"/>
            <a:ext cx="3429000" cy="220563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5410200" y="6320436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Cambria" pitchFamily="18" charset="0"/>
                <a:ea typeface="Cambria" pitchFamily="18" charset="0"/>
              </a:rPr>
              <a:t>Mưa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lớn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gây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ngập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lụt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TÁC ĐỘNG CỦA BIẾN ĐỔI KHÍ HẬU ĐỐI VỚI </a:t>
            </a:r>
          </a:p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KHÍ HẬU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pic>
        <p:nvPicPr>
          <p:cNvPr id="31" name="Picture 30" descr="Đọc thông tin mục 1 và bảng 8.1 8.2 hãy phân tích tác động của biến đổi khí hậu "/>
          <p:cNvPicPr/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05" t="50000" r="9130"/>
          <a:stretch/>
        </p:blipFill>
        <p:spPr bwMode="auto">
          <a:xfrm>
            <a:off x="5334000" y="1295399"/>
            <a:ext cx="3428999" cy="26049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52217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2" grpId="0" animBg="1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8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23998" y="1280753"/>
            <a:ext cx="3657601" cy="1708160"/>
          </a:xfrm>
          <a:prstGeom prst="rect">
            <a:avLst/>
          </a:prstGeom>
          <a:solidFill>
            <a:srgbClr val="BCFCD4"/>
          </a:solidFill>
          <a:ln w="12700">
            <a:solidFill>
              <a:srgbClr val="0099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lang="en-US" sz="21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kênh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SGK,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</a:t>
            </a:r>
            <a:r>
              <a:rPr lang="vi-VN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iến đổi khí </a:t>
            </a:r>
            <a:r>
              <a:rPr lang="vi-VN" sz="21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hậu </a:t>
            </a:r>
            <a:r>
              <a:rPr lang="vi-VN" sz="21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tác </a:t>
            </a:r>
            <a:r>
              <a:rPr lang="vi-VN" sz="21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 đến tác động đến các hiện tượng thời tiết nước ta như thế nào?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3" y="1521293"/>
            <a:ext cx="1167904" cy="12270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286339" y="3716379"/>
            <a:ext cx="1256547" cy="1160421"/>
            <a:chOff x="328593" y="3259179"/>
            <a:chExt cx="1256547" cy="1465221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Marker/>
                      </a14:imgEffect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93" y="3383619"/>
              <a:ext cx="1167903" cy="134078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2" descr="http://previews.123rf.com/images/mistac/mistac1207/mistac120700017/14524015-A-cartoon-boy-with-a-good-idea-Stock-Vector-thinking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65" r="45098" b="81605"/>
            <a:stretch/>
          </p:blipFill>
          <p:spPr bwMode="auto">
            <a:xfrm rot="1019582">
              <a:off x="1011253" y="3259179"/>
              <a:ext cx="573887" cy="46225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113" y="1280753"/>
            <a:ext cx="3519088" cy="223611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Đợt rét đậm rét hại ở Bắc Bộ và Trung Bộ kéo dài đến bao giờ?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219" y="3931307"/>
            <a:ext cx="3518982" cy="2328761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5410200" y="351686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Cambria" pitchFamily="18" charset="0"/>
                <a:ea typeface="Cambria" pitchFamily="18" charset="0"/>
              </a:rPr>
              <a:t>Bão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chồng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bão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năm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2020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433373" y="626006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Cambria" pitchFamily="18" charset="0"/>
                <a:ea typeface="Cambria" pitchFamily="18" charset="0"/>
              </a:rPr>
              <a:t>Rét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đậm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xảy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ra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ở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miền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Bắc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TÁC ĐỘNG CỦA BIẾN ĐỔI KHÍ HẬU ĐỐI VỚI </a:t>
            </a:r>
          </a:p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KHÍ HẬU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graphicFrame>
        <p:nvGraphicFramePr>
          <p:cNvPr id="26" name="Diagram 25"/>
          <p:cNvGraphicFramePr/>
          <p:nvPr>
            <p:extLst>
              <p:ext uri="{D42A27DB-BD31-4B8C-83A1-F6EECF244321}">
                <p14:modId xmlns:p14="http://schemas.microsoft.com/office/powerpoint/2010/main" val="2174462559"/>
              </p:ext>
            </p:extLst>
          </p:nvPr>
        </p:nvGraphicFramePr>
        <p:xfrm>
          <a:off x="685799" y="3124200"/>
          <a:ext cx="4495801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72287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7" grpId="0"/>
      <p:bldP spid="34" grpId="0"/>
      <p:bldGraphic spid="2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1"/>
            <a:ext cx="9296400" cy="838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Quan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sát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video clip,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hãy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cho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biết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rét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đậm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,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rét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hại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gây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ra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hậu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quả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gì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cho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miền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Bắc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100" i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nước</a:t>
            </a:r>
            <a:r>
              <a:rPr lang="en-US" sz="21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ta?</a:t>
            </a:r>
            <a:endParaRPr lang="en-US" sz="2100" i="1" dirty="0">
              <a:solidFill>
                <a:srgbClr val="FF00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6324601"/>
            <a:ext cx="9296400" cy="838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200" dirty="0" smtClean="0">
                <a:latin typeface="Cambria" pitchFamily="18" charset="0"/>
                <a:ea typeface="Cambria" pitchFamily="18" charset="0"/>
              </a:rPr>
              <a:t>=&gt; </a:t>
            </a:r>
            <a:r>
              <a:rPr lang="en-US" sz="2200" dirty="0" err="1" smtClean="0">
                <a:latin typeface="Cambria" pitchFamily="18" charset="0"/>
                <a:ea typeface="Cambria" pitchFamily="18" charset="0"/>
              </a:rPr>
              <a:t>Nhiều</a:t>
            </a:r>
            <a:r>
              <a:rPr lang="en-US" sz="22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  <a:ea typeface="Cambria" pitchFamily="18" charset="0"/>
              </a:rPr>
              <a:t>địa</a:t>
            </a:r>
            <a:r>
              <a:rPr lang="en-US" sz="22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  <a:ea typeface="Cambria" pitchFamily="18" charset="0"/>
              </a:rPr>
              <a:t>phương</a:t>
            </a:r>
            <a:r>
              <a:rPr lang="en-US" sz="22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  <a:ea typeface="Cambria" pitchFamily="18" charset="0"/>
              </a:rPr>
              <a:t>cho</a:t>
            </a:r>
            <a:r>
              <a:rPr lang="en-US" sz="22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  <a:ea typeface="Cambria" pitchFamily="18" charset="0"/>
              </a:rPr>
              <a:t>học</a:t>
            </a:r>
            <a:r>
              <a:rPr lang="en-US" sz="22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  <a:ea typeface="Cambria" pitchFamily="18" charset="0"/>
              </a:rPr>
              <a:t>sinh</a:t>
            </a:r>
            <a:r>
              <a:rPr lang="en-US" sz="22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  <a:ea typeface="Cambria" pitchFamily="18" charset="0"/>
              </a:rPr>
              <a:t>nghỉ</a:t>
            </a:r>
            <a:r>
              <a:rPr lang="en-US" sz="22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  <a:ea typeface="Cambria" pitchFamily="18" charset="0"/>
              </a:rPr>
              <a:t>học</a:t>
            </a:r>
            <a:r>
              <a:rPr lang="en-US" sz="2200" dirty="0" smtClean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200" dirty="0" err="1" smtClean="0">
                <a:latin typeface="Cambria" pitchFamily="18" charset="0"/>
                <a:ea typeface="Cambria" pitchFamily="18" charset="0"/>
              </a:rPr>
              <a:t>thiệt</a:t>
            </a:r>
            <a:r>
              <a:rPr lang="en-US" sz="22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  <a:ea typeface="Cambria" pitchFamily="18" charset="0"/>
              </a:rPr>
              <a:t>hại</a:t>
            </a:r>
            <a:r>
              <a:rPr lang="en-US" sz="22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  <a:ea typeface="Cambria" pitchFamily="18" charset="0"/>
              </a:rPr>
              <a:t>về</a:t>
            </a:r>
            <a:r>
              <a:rPr lang="en-US" sz="22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  <a:ea typeface="Cambria" pitchFamily="18" charset="0"/>
              </a:rPr>
              <a:t>gia</a:t>
            </a:r>
            <a:r>
              <a:rPr lang="en-US" sz="22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  <a:ea typeface="Cambria" pitchFamily="18" charset="0"/>
              </a:rPr>
              <a:t>súc</a:t>
            </a:r>
            <a:r>
              <a:rPr lang="en-US" sz="22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  <a:ea typeface="Cambria" pitchFamily="18" charset="0"/>
              </a:rPr>
              <a:t>và</a:t>
            </a:r>
            <a:r>
              <a:rPr lang="en-US" sz="22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  <a:ea typeface="Cambria" pitchFamily="18" charset="0"/>
              </a:rPr>
              <a:t>hoa</a:t>
            </a:r>
            <a:r>
              <a:rPr lang="en-US" sz="22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  <a:ea typeface="Cambria" pitchFamily="18" charset="0"/>
              </a:rPr>
              <a:t>màu</a:t>
            </a:r>
            <a:r>
              <a:rPr lang="en-US" sz="2200" dirty="0" smtClean="0">
                <a:latin typeface="Cambria" pitchFamily="18" charset="0"/>
                <a:ea typeface="Cambria" pitchFamily="18" charset="0"/>
              </a:rPr>
              <a:t>.</a:t>
            </a:r>
            <a:endParaRPr lang="en-US" sz="2200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6" name="Bai 9 - 2">
            <a:hlinkClick r:id="" action="ppaction://media"/>
            <a:extLst>
              <a:ext uri="{FF2B5EF4-FFF2-40B4-BE49-F238E27FC236}">
                <a16:creationId xmlns:a16="http://schemas.microsoft.com/office/drawing/2014/main" xmlns="" id="{7DBD8B17-7178-EF97-CFA6-76E5CC37DA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1000" y="990600"/>
            <a:ext cx="8382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6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8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35" name="Picture 10" descr="http://thumbs.dreamstime.com/z/%E6%9C%89%E7%99%BD%E8%89%B2%E6%B3%A1%E5%BD%B1%E7%9A%84thinking%E6%95%99%E6%8E%88-36777654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9" t="20400" r="8351" b="19564"/>
          <a:stretch/>
        </p:blipFill>
        <p:spPr bwMode="auto">
          <a:xfrm>
            <a:off x="6948424" y="4422043"/>
            <a:ext cx="2019364" cy="225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ounded Rectangular Callout 35"/>
          <p:cNvSpPr/>
          <p:nvPr/>
        </p:nvSpPr>
        <p:spPr>
          <a:xfrm>
            <a:off x="446490" y="1981200"/>
            <a:ext cx="6792509" cy="3567511"/>
          </a:xfrm>
          <a:prstGeom prst="wedgeRoundRectCallout">
            <a:avLst>
              <a:gd name="adj1" fmla="val 47893"/>
              <a:gd name="adj2" fmla="val 57486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>
              <a:effectLst/>
            </a:endParaRPr>
          </a:p>
        </p:txBody>
      </p:sp>
      <p:pic>
        <p:nvPicPr>
          <p:cNvPr id="37" name="Picture 12" descr="http://previews.123rf.com/images/mistac/mistac1207/mistac120700017/14524015-A-cartoon-boy-with-a-good-idea-Stock-Vector-thinking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5" r="45098" b="81605"/>
          <a:stretch/>
        </p:blipFill>
        <p:spPr bwMode="auto">
          <a:xfrm rot="1019582">
            <a:off x="7778141" y="3732296"/>
            <a:ext cx="990752" cy="79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609600" y="2260056"/>
            <a:ext cx="6553198" cy="2997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vi-VN" sz="2400" b="1" dirty="0">
                <a:latin typeface="Cambria" pitchFamily="18" charset="0"/>
                <a:ea typeface="Cambria" pitchFamily="18" charset="0"/>
                <a:cs typeface="Times New Roman"/>
              </a:rPr>
              <a:t>-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Biến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đổi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về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nhiệt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độ</a:t>
            </a:r>
            <a:r>
              <a:rPr lang="en-US" sz="2400" dirty="0">
                <a:latin typeface="Cambria" pitchFamily="18" charset="0"/>
                <a:ea typeface="Cambria" pitchFamily="18" charset="0"/>
                <a:cs typeface="Times New Roman"/>
              </a:rPr>
              <a:t>: </a:t>
            </a:r>
            <a:r>
              <a:rPr lang="en-US" sz="2400" dirty="0" err="1">
                <a:latin typeface="Cambria" pitchFamily="18" charset="0"/>
                <a:ea typeface="Cambria" pitchFamily="18" charset="0"/>
                <a:cs typeface="Times New Roman"/>
              </a:rPr>
              <a:t>nhiệt</a:t>
            </a:r>
            <a:r>
              <a:rPr lang="en-US" sz="2400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  <a:cs typeface="Times New Roman"/>
              </a:rPr>
              <a:t>độ</a:t>
            </a:r>
            <a:r>
              <a:rPr lang="en-US" sz="2400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  <a:cs typeface="Times New Roman"/>
              </a:rPr>
              <a:t>trung</a:t>
            </a:r>
            <a:r>
              <a:rPr lang="en-US" sz="2400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  <a:cs typeface="Times New Roman"/>
              </a:rPr>
              <a:t>bình</a:t>
            </a:r>
            <a:r>
              <a:rPr lang="en-US" sz="2400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  <a:cs typeface="Times New Roman"/>
              </a:rPr>
              <a:t>năm</a:t>
            </a:r>
            <a:r>
              <a:rPr lang="en-US" sz="2400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  <a:cs typeface="Times New Roman"/>
              </a:rPr>
              <a:t>tăng</a:t>
            </a:r>
            <a:r>
              <a:rPr lang="en-US" sz="2400" dirty="0" smtClean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  <a:cs typeface="Times New Roman"/>
              </a:rPr>
              <a:t>trung</a:t>
            </a:r>
            <a:r>
              <a:rPr lang="en-US" sz="2400" dirty="0" smtClean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  <a:cs typeface="Times New Roman"/>
              </a:rPr>
              <a:t>bình</a:t>
            </a:r>
            <a:r>
              <a:rPr lang="en-US" sz="2400" dirty="0" smtClean="0">
                <a:latin typeface="Cambria" pitchFamily="18" charset="0"/>
                <a:ea typeface="Cambria" pitchFamily="18" charset="0"/>
                <a:cs typeface="Times New Roman"/>
              </a:rPr>
              <a:t> 0,89</a:t>
            </a:r>
            <a:r>
              <a:rPr lang="en-US" sz="2400" baseline="30000" dirty="0" smtClean="0">
                <a:latin typeface="Cambria" pitchFamily="18" charset="0"/>
                <a:ea typeface="Cambria" pitchFamily="18" charset="0"/>
                <a:cs typeface="Times New Roman"/>
              </a:rPr>
              <a:t>0</a:t>
            </a:r>
            <a:r>
              <a:rPr lang="en-US" sz="2400" dirty="0" smtClean="0">
                <a:latin typeface="Cambria" pitchFamily="18" charset="0"/>
                <a:ea typeface="Cambria" pitchFamily="18" charset="0"/>
                <a:cs typeface="Times New Roman"/>
              </a:rPr>
              <a:t>C </a:t>
            </a:r>
            <a:r>
              <a:rPr lang="en-US" sz="2400" dirty="0" err="1">
                <a:latin typeface="Cambria" pitchFamily="18" charset="0"/>
                <a:ea typeface="Cambria" pitchFamily="18" charset="0"/>
                <a:cs typeface="Times New Roman"/>
              </a:rPr>
              <a:t>trong</a:t>
            </a:r>
            <a:r>
              <a:rPr lang="en-US" sz="2400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  <a:cs typeface="Times New Roman"/>
              </a:rPr>
              <a:t>thời</a:t>
            </a:r>
            <a:r>
              <a:rPr lang="en-US" sz="2400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  <a:cs typeface="Times New Roman"/>
              </a:rPr>
              <a:t>kì</a:t>
            </a:r>
            <a:r>
              <a:rPr lang="en-US" sz="2400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  <a:cs typeface="Times New Roman"/>
              </a:rPr>
              <a:t>từ</a:t>
            </a:r>
            <a:r>
              <a:rPr lang="en-US" sz="2400" dirty="0">
                <a:latin typeface="Cambria" pitchFamily="18" charset="0"/>
                <a:ea typeface="Cambria" pitchFamily="18" charset="0"/>
                <a:cs typeface="Times New Roman"/>
              </a:rPr>
              <a:t> 1958 - 2018.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vi-VN" sz="2400" b="1" dirty="0">
                <a:latin typeface="Cambria" pitchFamily="18" charset="0"/>
                <a:ea typeface="Cambria" pitchFamily="18" charset="0"/>
              </a:rPr>
              <a:t>-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Biến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đổi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về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lượng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mưa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: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tổng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lượng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mưa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có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tính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biến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động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trên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phạm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vi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cả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nước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vi-VN" sz="2400" b="1" dirty="0">
                <a:latin typeface="Cambria" pitchFamily="18" charset="0"/>
                <a:ea typeface="Cambria" pitchFamily="18" charset="0"/>
              </a:rPr>
              <a:t>-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Gia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tăng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các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hiện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tượng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thời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tiết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cực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đoan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như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: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mưa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lớn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bão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rét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đậm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rét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hại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…</a:t>
            </a:r>
            <a:endParaRPr lang="en-US" sz="2400" dirty="0">
              <a:effectLst/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TÁC ĐỘNG CỦA BIẾN ĐỔI KHÍ HẬU ĐỐI VỚI </a:t>
            </a:r>
          </a:p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KHÍ HẬU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5216</TotalTime>
  <Words>1748</Words>
  <Application>Microsoft Office PowerPoint</Application>
  <PresentationFormat>On-screen Show (4:3)</PresentationFormat>
  <Paragraphs>172</Paragraphs>
  <Slides>19</Slides>
  <Notes>3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KHỞI ĐỘNG</vt:lpstr>
      <vt:lpstr>TÁC ĐỘNG CỦA BIẾN ĐỔI  KHÍ HẬU ĐỐI VỚI KHÍ HẬU  VÀ THỦY VĂN VIỆT NAM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THỜI TIẾT, KHÍ HẬU</dc:title>
  <dc:creator>ASUSS</dc:creator>
  <cp:lastModifiedBy>HUUQUY</cp:lastModifiedBy>
  <cp:revision>390</cp:revision>
  <dcterms:created xsi:type="dcterms:W3CDTF">2016-02-15T14:28:12Z</dcterms:created>
  <dcterms:modified xsi:type="dcterms:W3CDTF">2023-06-28T10:27:13Z</dcterms:modified>
</cp:coreProperties>
</file>