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58" r:id="rId5"/>
    <p:sldId id="265" r:id="rId6"/>
    <p:sldId id="266" r:id="rId7"/>
    <p:sldId id="267" r:id="rId8"/>
    <p:sldId id="270" r:id="rId9"/>
    <p:sldId id="278" r:id="rId10"/>
    <p:sldId id="272" r:id="rId11"/>
    <p:sldId id="274" r:id="rId12"/>
    <p:sldId id="276" r:id="rId13"/>
    <p:sldId id="277" r:id="rId14"/>
    <p:sldId id="280" r:id="rId15"/>
    <p:sldId id="281" r:id="rId16"/>
    <p:sldId id="282" r:id="rId17"/>
    <p:sldId id="283" r:id="rId18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58BD5B6-36D1-65FD-B8EA-0A4B06A70E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ACBDAD8B-4D02-2674-02D5-160F9BC54A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FBB011E-4BD1-B40F-A772-7B0A2227E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D33-2954-1F4F-831C-6F633BFD00B6}" type="datetimeFigureOut">
              <a:rPr lang="vi-VN" smtClean="0"/>
              <a:t>22/10/2023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AFAEB7D1-C960-5279-2E21-1F5C67DB0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90B1C4D-4763-698E-F40C-70235B234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3146C-5F4B-304C-90DC-16DBE6BF96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1174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7016C50-1826-6FC2-9165-D7BB560FA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C1050062-BD00-48DD-CF46-13AAC42007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1D4B5BC-8E02-8757-9F46-4C82F1FFE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D33-2954-1F4F-831C-6F633BFD00B6}" type="datetimeFigureOut">
              <a:rPr lang="vi-VN" smtClean="0"/>
              <a:t>22/10/2023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BCA23D7-B4B5-717D-3CC7-B58B5E52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689457F-8969-D0DD-698E-90A44D0FD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3146C-5F4B-304C-90DC-16DBE6BF96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9923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F1AB06F2-679E-F3AB-DE21-4071492B30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61C260FE-B380-AD05-84F9-3665060DC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188D938-713D-5C48-DE55-2BB9DCDE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D33-2954-1F4F-831C-6F633BFD00B6}" type="datetimeFigureOut">
              <a:rPr lang="vi-VN" smtClean="0"/>
              <a:t>22/10/2023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1EF2408-F0C9-CA66-4890-2B5F3950D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6E7BDC1-5A33-2312-C157-7E0206CB4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3146C-5F4B-304C-90DC-16DBE6BF96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3289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2FB45CE-52D4-1115-40B8-1A3581F9C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FB616309-F3C9-CF9F-A831-C9A660C0F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861050BB-6B4F-5DCB-B63F-715A99C20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D33-2954-1F4F-831C-6F633BFD00B6}" type="datetimeFigureOut">
              <a:rPr lang="vi-VN" smtClean="0"/>
              <a:t>22/10/2023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0CED600-A32B-3CC7-C230-9792689D3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33E603D2-72F0-A3CD-6076-74E07B3E6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3146C-5F4B-304C-90DC-16DBE6BF96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6304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F6B96F3-B319-0F21-530A-A9EC7E8CA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0792C238-4B3E-F6B7-E73F-E21D93C1AB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80BAE24B-6334-0679-256E-DC364FC2F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D33-2954-1F4F-831C-6F633BFD00B6}" type="datetimeFigureOut">
              <a:rPr lang="vi-VN" smtClean="0"/>
              <a:t>22/10/2023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1993AAA-1D3A-8546-0C79-B18B2A230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70EDD31-5A5C-0F64-DD38-2B2966F97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3146C-5F4B-304C-90DC-16DBE6BF96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0099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49353CD-C15C-EE14-EE39-17BEDB588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0081526-5379-6426-8582-AC0877ECCA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AB9BC82B-F14D-64F4-F1AB-394CD801B3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F38B6C78-8681-7FC7-0FAC-9F5AC9F51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D33-2954-1F4F-831C-6F633BFD00B6}" type="datetimeFigureOut">
              <a:rPr lang="vi-VN" smtClean="0"/>
              <a:t>22/10/2023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C36DFEEA-B1B7-C582-18A8-71C15372B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C766EB74-7966-3A98-EDCF-35C6B6EF2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3146C-5F4B-304C-90DC-16DBE6BF96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8106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AEA21C1-07B5-83A6-4766-74DEE39A3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79697855-6A55-F2FB-60E5-BC8AD54EA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82574695-9BCD-7FBA-94AB-38F541F148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BB698CDD-C7DA-C942-4C9A-50E7D63D1B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F398B01D-7FBC-4062-E5DC-0CE35D704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D007FDE3-E1AC-040D-26AD-962D7D0AC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D33-2954-1F4F-831C-6F633BFD00B6}" type="datetimeFigureOut">
              <a:rPr lang="vi-VN" smtClean="0"/>
              <a:t>22/10/2023</a:t>
            </a:fld>
            <a:endParaRPr lang="vi-VN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A50BEE03-39D3-25D7-C696-C021644E4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F4397785-AE3E-F32C-09D4-225F10CF4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3146C-5F4B-304C-90DC-16DBE6BF96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0333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22B28F9-D65F-801C-E1C7-D21D0B181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AA975B60-AFAE-118A-AD71-659514FED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D33-2954-1F4F-831C-6F633BFD00B6}" type="datetimeFigureOut">
              <a:rPr lang="vi-VN" smtClean="0"/>
              <a:t>22/10/2023</a:t>
            </a:fld>
            <a:endParaRPr lang="vi-VN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C1D2623C-9E8C-9C09-DA58-D2120FA18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7657B901-4C25-537A-66B4-DB082375F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3146C-5F4B-304C-90DC-16DBE6BF96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1095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40EE5074-7D53-DFD1-60E2-567AB03BF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D33-2954-1F4F-831C-6F633BFD00B6}" type="datetimeFigureOut">
              <a:rPr lang="vi-VN" smtClean="0"/>
              <a:t>22/10/2023</a:t>
            </a:fld>
            <a:endParaRPr lang="vi-VN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00DB4C1E-5A05-4F09-0983-1125637D1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61C455C5-1673-65E8-FC07-9CC0E6DD9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3146C-5F4B-304C-90DC-16DBE6BF96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8379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7BBA933-FD5F-0B1C-8987-9FC76F80C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A875EA82-F081-647D-02DB-55A01FB11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427D8930-AD8A-2AE6-1FC4-125F7B6987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D29E89D7-CCCF-F870-2EF8-982C6DDF7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D33-2954-1F4F-831C-6F633BFD00B6}" type="datetimeFigureOut">
              <a:rPr lang="vi-VN" smtClean="0"/>
              <a:t>22/10/2023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9608D13D-21C9-ABC8-CA7E-A188832D8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8B46A3C2-68BF-8976-F03F-80C7DBFF3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3146C-5F4B-304C-90DC-16DBE6BF96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13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A897B31-2386-9007-65AB-FB1607531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E6F979DE-EF75-2C31-93B3-AD6F6DA0B0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722C0201-12DA-8E3F-63B3-0EF5E13A6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7A45ED95-EFA7-9513-9928-A428F107C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53D33-2954-1F4F-831C-6F633BFD00B6}" type="datetimeFigureOut">
              <a:rPr lang="vi-VN" smtClean="0"/>
              <a:t>22/10/2023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52121817-8146-380C-6B89-48CB071AD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C87014D7-7C76-6940-9604-9A3DD495E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3146C-5F4B-304C-90DC-16DBE6BF96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2881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5CA68EE9-2DA8-CF99-B91D-6C9C27047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34CABC2D-8C9D-4D52-242B-9D4823DA6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50B73BA-1D6A-E4DE-40BD-C3E4AAE807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53D33-2954-1F4F-831C-6F633BFD00B6}" type="datetimeFigureOut">
              <a:rPr lang="vi-VN" smtClean="0"/>
              <a:t>22/10/2023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2139591-CA54-D40D-CEA4-AAB66BD35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84B12A7-B8BA-30ED-4A6C-05B7A921B9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3146C-5F4B-304C-90DC-16DBE6BF967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93342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 /><Relationship Id="rId2" Type="http://schemas.openxmlformats.org/officeDocument/2006/relationships/image" Target="../media/image1.gif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 /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.jpe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 /><Relationship Id="rId2" Type="http://schemas.openxmlformats.org/officeDocument/2006/relationships/image" Target="../media/image30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 /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.jpeg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9.jpeg" /><Relationship Id="rId5" Type="http://schemas.openxmlformats.org/officeDocument/2006/relationships/image" Target="../media/image8.jpeg" /><Relationship Id="rId4" Type="http://schemas.openxmlformats.org/officeDocument/2006/relationships/image" Target="../media/image7.jpeg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.jpeg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 /><Relationship Id="rId13" Type="http://schemas.openxmlformats.org/officeDocument/2006/relationships/image" Target="../media/image23.svg" /><Relationship Id="rId3" Type="http://schemas.openxmlformats.org/officeDocument/2006/relationships/image" Target="../media/image13.svg" /><Relationship Id="rId7" Type="http://schemas.openxmlformats.org/officeDocument/2006/relationships/image" Target="../media/image17.svg" /><Relationship Id="rId12" Type="http://schemas.openxmlformats.org/officeDocument/2006/relationships/image" Target="../media/image22.png" /><Relationship Id="rId2" Type="http://schemas.openxmlformats.org/officeDocument/2006/relationships/image" Target="../media/image12.png" /><Relationship Id="rId16" Type="http://schemas.openxmlformats.org/officeDocument/2006/relationships/image" Target="../media/image26.jpe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6.png" /><Relationship Id="rId11" Type="http://schemas.openxmlformats.org/officeDocument/2006/relationships/image" Target="../media/image21.svg" /><Relationship Id="rId5" Type="http://schemas.openxmlformats.org/officeDocument/2006/relationships/image" Target="../media/image15.svg" /><Relationship Id="rId15" Type="http://schemas.openxmlformats.org/officeDocument/2006/relationships/image" Target="../media/image25.svg" /><Relationship Id="rId10" Type="http://schemas.openxmlformats.org/officeDocument/2006/relationships/image" Target="../media/image20.png" /><Relationship Id="rId4" Type="http://schemas.openxmlformats.org/officeDocument/2006/relationships/image" Target="../media/image14.png" /><Relationship Id="rId9" Type="http://schemas.openxmlformats.org/officeDocument/2006/relationships/image" Target="../media/image19.svg" /><Relationship Id="rId14" Type="http://schemas.openxmlformats.org/officeDocument/2006/relationships/image" Target="../media/image24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7" descr="Earth-16-june">
            <a:extLst>
              <a:ext uri="{FF2B5EF4-FFF2-40B4-BE49-F238E27FC236}">
                <a16:creationId xmlns:a16="http://schemas.microsoft.com/office/drawing/2014/main" id="{01D889E6-7526-30D8-8EA9-FE996F18521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600" y="105289"/>
            <a:ext cx="2286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4" descr="SailBoat">
            <a:extLst>
              <a:ext uri="{FF2B5EF4-FFF2-40B4-BE49-F238E27FC236}">
                <a16:creationId xmlns:a16="http://schemas.microsoft.com/office/drawing/2014/main" id="{F729045D-A335-6DEB-5E91-ED9CFC7B31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3871913"/>
            <a:ext cx="3810000" cy="298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26" descr="Copy of winxpap14">
            <a:extLst>
              <a:ext uri="{FF2B5EF4-FFF2-40B4-BE49-F238E27FC236}">
                <a16:creationId xmlns:a16="http://schemas.microsoft.com/office/drawing/2014/main" id="{68588BD2-5119-1211-2FA2-AA057F34C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429" y="105289"/>
            <a:ext cx="2286000" cy="2149475"/>
          </a:xfrm>
          <a:prstGeom prst="ellipse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57150" cmpd="thickThin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5F4A74C3-8FF6-2C37-EABB-E8D03FFDAC07}"/>
              </a:ext>
            </a:extLst>
          </p:cNvPr>
          <p:cNvSpPr txBox="1"/>
          <p:nvPr/>
        </p:nvSpPr>
        <p:spPr>
          <a:xfrm>
            <a:off x="0" y="2474287"/>
            <a:ext cx="9144000" cy="30162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perspectiveLeft"/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cross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4000" b="1" cap="all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CHƯƠNG 1:CHÂU ÂU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0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TIẾT :VỊ TRÍ ĐỊA LÝ VÀ ĐẶC ĐIỂM TỰ NHIÊN CỦA CHÂU ÂU </a:t>
            </a:r>
            <a:endParaRPr lang="en-US" sz="50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087A49DE-EBD1-A8E4-0463-BB976DD2BB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879" y="4981357"/>
            <a:ext cx="1733550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77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8BA81A7B-C1CC-627A-9F05-05CD227A73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2" r="43303" b="8280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52C0224C-4BFA-1818-EC76-F0D6C50E0F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" t="50000" r="49182"/>
          <a:stretch/>
        </p:blipFill>
        <p:spPr>
          <a:xfrm>
            <a:off x="1" y="3429000"/>
            <a:ext cx="6095999" cy="3429000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70B10027-93F3-B87D-9A3F-4D19B213AD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56" t="61376" r="-1902" b="-2222"/>
          <a:stretch/>
        </p:blipFill>
        <p:spPr>
          <a:xfrm>
            <a:off x="8302171" y="4227285"/>
            <a:ext cx="4071257" cy="2801257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4CCD344C-9D7D-DDD4-E66A-78801F70C3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2" r="43303" b="82804"/>
          <a:stretch/>
        </p:blipFill>
        <p:spPr>
          <a:xfrm>
            <a:off x="6458857" y="4227285"/>
            <a:ext cx="4071257" cy="916033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13B4D3D3-0E24-DB48-EDD5-7D1ACEE470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9" t="17063" r="59721" b="71958"/>
          <a:stretch/>
        </p:blipFill>
        <p:spPr>
          <a:xfrm>
            <a:off x="662213" y="1170214"/>
            <a:ext cx="4127501" cy="752929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AD13BE61-17CF-BCA3-DC6B-D8A1FE79B9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18" b="50000"/>
          <a:stretch/>
        </p:blipFill>
        <p:spPr>
          <a:xfrm>
            <a:off x="6096000" y="0"/>
            <a:ext cx="6095999" cy="3429000"/>
          </a:xfrm>
          <a:prstGeom prst="rect">
            <a:avLst/>
          </a:prstGeom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38278072-4F4F-705A-AD37-FBC48BB245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9" t="32275" r="60672" b="50000"/>
          <a:stretch/>
        </p:blipFill>
        <p:spPr>
          <a:xfrm>
            <a:off x="716643" y="2213428"/>
            <a:ext cx="3955143" cy="1215572"/>
          </a:xfrm>
          <a:prstGeom prst="rect">
            <a:avLst/>
          </a:prstGeom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id="{E7F2D4AB-D0E3-6C0F-B39D-9FC7619E3E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19" t="60583" r="13467" b="27248"/>
          <a:stretch/>
        </p:blipFill>
        <p:spPr>
          <a:xfrm>
            <a:off x="6095999" y="4154714"/>
            <a:ext cx="4426857" cy="834572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978B84B5-3E72-EC76-EA01-D8C4E120DC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2511" y="836749"/>
            <a:ext cx="1044122" cy="87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23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D50313F0-60CC-C815-D049-27E2DE2D7E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31" t="43915"/>
          <a:stretch/>
        </p:blipFill>
        <p:spPr>
          <a:xfrm>
            <a:off x="5624286" y="3011714"/>
            <a:ext cx="6567714" cy="3846286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23101F99-37A6-A82D-330D-FD9B9C7531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2" r="43303" b="82804"/>
          <a:stretch/>
        </p:blipFill>
        <p:spPr>
          <a:xfrm>
            <a:off x="2070301" y="475116"/>
            <a:ext cx="6837842" cy="3846286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B9D93B7C-23D9-093B-AD20-8B1C012710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2" r="43303" b="82804"/>
          <a:stretch/>
        </p:blipFill>
        <p:spPr>
          <a:xfrm>
            <a:off x="5354158" y="0"/>
            <a:ext cx="6837842" cy="3167743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3F27E5B5-081B-D44E-F1DF-072F58098E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2" r="43303" b="82804"/>
          <a:stretch/>
        </p:blipFill>
        <p:spPr>
          <a:xfrm>
            <a:off x="0" y="19844"/>
            <a:ext cx="6837842" cy="3167743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2DF3C04E-AF02-6073-7D2D-1D17CD0C61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2" r="43303" b="82804"/>
          <a:stretch/>
        </p:blipFill>
        <p:spPr>
          <a:xfrm>
            <a:off x="-1" y="3167743"/>
            <a:ext cx="5829099" cy="3690257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2820B6C8-FBD5-8183-B35F-E23A1B2E1A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7411" b="46562"/>
          <a:stretch/>
        </p:blipFill>
        <p:spPr>
          <a:xfrm>
            <a:off x="0" y="0"/>
            <a:ext cx="10069286" cy="3664857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59A580A3-4648-6DBA-403E-C4C24A8844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5554" r="32590" b="32541"/>
          <a:stretch/>
        </p:blipFill>
        <p:spPr>
          <a:xfrm>
            <a:off x="0" y="3810000"/>
            <a:ext cx="8218714" cy="81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53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37A2FFE7-6B50-C6DA-337D-E2BF8D5BB2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2" r="43303" b="82804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7" name="Hình ảnh 6">
            <a:extLst>
              <a:ext uri="{FF2B5EF4-FFF2-40B4-BE49-F238E27FC236}">
                <a16:creationId xmlns:a16="http://schemas.microsoft.com/office/drawing/2014/main" id="{386AD603-C50E-1279-BEAD-68A08B7C0C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" t="8598" r="55953" b="79762"/>
          <a:stretch/>
        </p:blipFill>
        <p:spPr>
          <a:xfrm>
            <a:off x="206829" y="270329"/>
            <a:ext cx="5125357" cy="798286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B2FED385-4653-31E2-D6FF-7C95BF1A21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37" r="371" b="42065"/>
          <a:stretch/>
        </p:blipFill>
        <p:spPr>
          <a:xfrm>
            <a:off x="6731000" y="0"/>
            <a:ext cx="5461000" cy="3973286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AEBFACD2-F7C7-1E5D-D045-433782723E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4" t="21956" r="49329" b="71430"/>
          <a:stretch/>
        </p:blipFill>
        <p:spPr>
          <a:xfrm>
            <a:off x="1124856" y="1505856"/>
            <a:ext cx="5098143" cy="453573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9D8C5398-BEFD-7633-08B7-0755C6D678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4" t="28306" r="49329" b="54233"/>
          <a:stretch/>
        </p:blipFill>
        <p:spPr>
          <a:xfrm>
            <a:off x="1124856" y="1941286"/>
            <a:ext cx="5098143" cy="1197428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9A5B6837-302D-0999-DC9C-771D25F87B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4" t="46295" r="49329" b="41535"/>
          <a:stretch/>
        </p:blipFill>
        <p:spPr>
          <a:xfrm>
            <a:off x="1124856" y="3175000"/>
            <a:ext cx="5098143" cy="834570"/>
          </a:xfrm>
          <a:prstGeom prst="rect">
            <a:avLst/>
          </a:prstGeom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0738B0CC-18B5-25D9-6772-A9653D5911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4" t="58201" r="49329" b="23808"/>
          <a:stretch/>
        </p:blipFill>
        <p:spPr>
          <a:xfrm>
            <a:off x="1124856" y="3991429"/>
            <a:ext cx="5098143" cy="1233714"/>
          </a:xfrm>
          <a:prstGeom prst="rect">
            <a:avLst/>
          </a:prstGeom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id="{03A18781-13EA-EEF2-5EB6-F81118D8EB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4" t="75662" r="49329" b="12168"/>
          <a:stretch/>
        </p:blipFill>
        <p:spPr>
          <a:xfrm>
            <a:off x="1124856" y="5188857"/>
            <a:ext cx="5098143" cy="834572"/>
          </a:xfrm>
          <a:prstGeom prst="rect">
            <a:avLst/>
          </a:prstGeom>
        </p:spPr>
      </p:pic>
      <p:pic>
        <p:nvPicPr>
          <p:cNvPr id="21" name="Hình ảnh 20">
            <a:extLst>
              <a:ext uri="{FF2B5EF4-FFF2-40B4-BE49-F238E27FC236}">
                <a16:creationId xmlns:a16="http://schemas.microsoft.com/office/drawing/2014/main" id="{98168AE6-14E0-6A10-23C7-E40F7B19F4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4" t="87965" r="49329" b="-2"/>
          <a:stretch/>
        </p:blipFill>
        <p:spPr>
          <a:xfrm>
            <a:off x="1124856" y="6032500"/>
            <a:ext cx="5098143" cy="825499"/>
          </a:xfrm>
          <a:prstGeom prst="rect">
            <a:avLst/>
          </a:prstGeom>
        </p:spPr>
      </p:pic>
      <p:pic>
        <p:nvPicPr>
          <p:cNvPr id="23" name="Hình ảnh 22">
            <a:extLst>
              <a:ext uri="{FF2B5EF4-FFF2-40B4-BE49-F238E27FC236}">
                <a16:creationId xmlns:a16="http://schemas.microsoft.com/office/drawing/2014/main" id="{3E4FBF90-2EC9-1731-97FB-6503D49CED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81" t="58734" r="3494" b="33859"/>
          <a:stretch/>
        </p:blipFill>
        <p:spPr>
          <a:xfrm>
            <a:off x="6821714" y="4027715"/>
            <a:ext cx="4989286" cy="507999"/>
          </a:xfrm>
          <a:prstGeom prst="rect">
            <a:avLst/>
          </a:prstGeom>
        </p:spPr>
      </p:pic>
      <p:pic>
        <p:nvPicPr>
          <p:cNvPr id="25" name="Hình ảnh 24">
            <a:extLst>
              <a:ext uri="{FF2B5EF4-FFF2-40B4-BE49-F238E27FC236}">
                <a16:creationId xmlns:a16="http://schemas.microsoft.com/office/drawing/2014/main" id="{1C44874A-2C04-5F62-688C-C8DCBFC6CF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81" t="66404" r="3494" b="15872"/>
          <a:stretch/>
        </p:blipFill>
        <p:spPr>
          <a:xfrm>
            <a:off x="6821714" y="4553857"/>
            <a:ext cx="4989286" cy="1215572"/>
          </a:xfrm>
          <a:prstGeom prst="rect">
            <a:avLst/>
          </a:prstGeom>
        </p:spPr>
      </p:pic>
      <p:pic>
        <p:nvPicPr>
          <p:cNvPr id="27" name="Hình ảnh 26">
            <a:extLst>
              <a:ext uri="{FF2B5EF4-FFF2-40B4-BE49-F238E27FC236}">
                <a16:creationId xmlns:a16="http://schemas.microsoft.com/office/drawing/2014/main" id="{B0F40ED2-92D4-E256-76EC-0A3058B4C8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81" t="84127" r="3494" b="7672"/>
          <a:stretch/>
        </p:blipFill>
        <p:spPr>
          <a:xfrm>
            <a:off x="6821714" y="5769429"/>
            <a:ext cx="4989286" cy="562428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2307A227-85AF-928C-4EE0-A978E190B5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1000" y="555533"/>
            <a:ext cx="1044122" cy="87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64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410DB93B-38A5-0E8B-CC0A-C6B437E40768}"/>
              </a:ext>
            </a:extLst>
          </p:cNvPr>
          <p:cNvSpPr/>
          <p:nvPr/>
        </p:nvSpPr>
        <p:spPr>
          <a:xfrm>
            <a:off x="0" y="0"/>
            <a:ext cx="3653971" cy="1041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accent4"/>
                </a:solidFill>
              </a:rPr>
              <a:t>LUYỆN TẬP 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FE8EEEDF-0294-E598-FA06-0A36DF64E660}"/>
              </a:ext>
            </a:extLst>
          </p:cNvPr>
          <p:cNvSpPr txBox="1"/>
          <p:nvPr/>
        </p:nvSpPr>
        <p:spPr>
          <a:xfrm>
            <a:off x="-1" y="791980"/>
            <a:ext cx="1204685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Câu 1.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Địa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ở châu Âu chia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làm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bao nhiêu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dạng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địa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chính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?</a:t>
            </a:r>
          </a:p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A. 1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dạng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địa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chính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B. 2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dạng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địa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chính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C. 3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dạng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địa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chính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D. 4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dạng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địa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chính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</p:txBody>
      </p:sp>
      <p:sp>
        <p:nvSpPr>
          <p:cNvPr id="5" name="Hình Bầu dục 4">
            <a:extLst>
              <a:ext uri="{FF2B5EF4-FFF2-40B4-BE49-F238E27FC236}">
                <a16:creationId xmlns:a16="http://schemas.microsoft.com/office/drawing/2014/main" id="{7F864012-71CA-44F9-E6A0-3599D4E8E98C}"/>
              </a:ext>
            </a:extLst>
          </p:cNvPr>
          <p:cNvSpPr/>
          <p:nvPr/>
        </p:nvSpPr>
        <p:spPr>
          <a:xfrm>
            <a:off x="-2" y="2315474"/>
            <a:ext cx="518886" cy="4513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F368A12-54CD-EAA7-D4E4-2EFFE5A81BB2}"/>
              </a:ext>
            </a:extLst>
          </p:cNvPr>
          <p:cNvSpPr txBox="1"/>
          <p:nvPr/>
        </p:nvSpPr>
        <p:spPr>
          <a:xfrm>
            <a:off x="-3" y="3811012"/>
            <a:ext cx="1204685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Câu 2.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Dãy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núi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nào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có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độ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cao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và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độ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sộ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nhất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ở Châu Âu?</a:t>
            </a:r>
          </a:p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A.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Dãy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An-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pơ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  </a:t>
            </a:r>
          </a:p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B.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Dãy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Các-pát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    </a:t>
            </a:r>
          </a:p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C.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D.Ban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-căng. </a:t>
            </a:r>
          </a:p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D.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Dãy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A-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-nin.</a:t>
            </a:r>
          </a:p>
        </p:txBody>
      </p:sp>
      <p:sp>
        <p:nvSpPr>
          <p:cNvPr id="9" name="Hình Bầu dục 8">
            <a:extLst>
              <a:ext uri="{FF2B5EF4-FFF2-40B4-BE49-F238E27FC236}">
                <a16:creationId xmlns:a16="http://schemas.microsoft.com/office/drawing/2014/main" id="{9B296561-DC74-CEC6-8398-0F2B5E6EF85E}"/>
              </a:ext>
            </a:extLst>
          </p:cNvPr>
          <p:cNvSpPr/>
          <p:nvPr/>
        </p:nvSpPr>
        <p:spPr>
          <a:xfrm>
            <a:off x="-36287" y="4405292"/>
            <a:ext cx="518886" cy="4513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1442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7" grpId="0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410DB93B-38A5-0E8B-CC0A-C6B437E40768}"/>
              </a:ext>
            </a:extLst>
          </p:cNvPr>
          <p:cNvSpPr/>
          <p:nvPr/>
        </p:nvSpPr>
        <p:spPr>
          <a:xfrm>
            <a:off x="0" y="0"/>
            <a:ext cx="3653971" cy="1041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accent4"/>
                </a:solidFill>
              </a:rPr>
              <a:t>LUYỆN TẬP 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FE8EEEDF-0294-E598-FA06-0A36DF64E660}"/>
              </a:ext>
            </a:extLst>
          </p:cNvPr>
          <p:cNvSpPr txBox="1"/>
          <p:nvPr/>
        </p:nvSpPr>
        <p:spPr>
          <a:xfrm>
            <a:off x="-1" y="791980"/>
            <a:ext cx="1204685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Câu 3.</a:t>
            </a:r>
            <a:r>
              <a:rPr lang="vi-VN" sz="3200" b="0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Núi trẻ ở châu Âu phân bố tập trung ở đâu?</a:t>
            </a:r>
          </a:p>
          <a:p>
            <a:r>
              <a:rPr lang="vi-VN" sz="3200" b="0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A. Phía Nam.       </a:t>
            </a:r>
          </a:p>
          <a:p>
            <a:r>
              <a:rPr lang="vi-VN" sz="3200" b="0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B. Phía Bắc.</a:t>
            </a:r>
          </a:p>
          <a:p>
            <a:r>
              <a:rPr lang="vi-VN" sz="3200" b="0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C. Phía Đông.      </a:t>
            </a:r>
          </a:p>
          <a:p>
            <a:r>
              <a:rPr lang="vi-VN" sz="3200" b="0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D. Phía Tây.</a:t>
            </a:r>
          </a:p>
        </p:txBody>
      </p:sp>
      <p:sp>
        <p:nvSpPr>
          <p:cNvPr id="5" name="Hình Bầu dục 4">
            <a:extLst>
              <a:ext uri="{FF2B5EF4-FFF2-40B4-BE49-F238E27FC236}">
                <a16:creationId xmlns:a16="http://schemas.microsoft.com/office/drawing/2014/main" id="{7F864012-71CA-44F9-E6A0-3599D4E8E98C}"/>
              </a:ext>
            </a:extLst>
          </p:cNvPr>
          <p:cNvSpPr/>
          <p:nvPr/>
        </p:nvSpPr>
        <p:spPr>
          <a:xfrm>
            <a:off x="-36287" y="1344564"/>
            <a:ext cx="518886" cy="4513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F368A12-54CD-EAA7-D4E4-2EFFE5A81BB2}"/>
              </a:ext>
            </a:extLst>
          </p:cNvPr>
          <p:cNvSpPr txBox="1"/>
          <p:nvPr/>
        </p:nvSpPr>
        <p:spPr>
          <a:xfrm>
            <a:off x="-36288" y="3128019"/>
            <a:ext cx="1204685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Câu 4.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Môi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trường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nào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có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lượng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mưa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lớn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nhất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châu Âu?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A. Ôn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đới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lạnh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                        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B. Ôn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đới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lục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địa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C. Ôn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đới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hải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dương.                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D.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Địa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Trung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Hải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</p:txBody>
      </p:sp>
      <p:sp>
        <p:nvSpPr>
          <p:cNvPr id="9" name="Hình Bầu dục 8">
            <a:extLst>
              <a:ext uri="{FF2B5EF4-FFF2-40B4-BE49-F238E27FC236}">
                <a16:creationId xmlns:a16="http://schemas.microsoft.com/office/drawing/2014/main" id="{9B296561-DC74-CEC6-8398-0F2B5E6EF85E}"/>
              </a:ext>
            </a:extLst>
          </p:cNvPr>
          <p:cNvSpPr/>
          <p:nvPr/>
        </p:nvSpPr>
        <p:spPr>
          <a:xfrm>
            <a:off x="-1" y="4678668"/>
            <a:ext cx="518886" cy="4513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700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410DB93B-38A5-0E8B-CC0A-C6B437E40768}"/>
              </a:ext>
            </a:extLst>
          </p:cNvPr>
          <p:cNvSpPr/>
          <p:nvPr/>
        </p:nvSpPr>
        <p:spPr>
          <a:xfrm>
            <a:off x="0" y="0"/>
            <a:ext cx="3653971" cy="1041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accent4"/>
                </a:solidFill>
              </a:rPr>
              <a:t>LUYỆN TẬP 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FE8EEEDF-0294-E598-FA06-0A36DF64E660}"/>
              </a:ext>
            </a:extLst>
          </p:cNvPr>
          <p:cNvSpPr txBox="1"/>
          <p:nvPr/>
        </p:nvSpPr>
        <p:spPr>
          <a:xfrm>
            <a:off x="-1" y="791980"/>
            <a:ext cx="1204685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Câu 5.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Sông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nào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có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chiều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dài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lớn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nhất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ở châu Âu?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A. Sông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Vôn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-ga.                               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B. Sông Đa-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nuýp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C. Sông Rai-nơ. 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D. Sông Don.</a:t>
            </a:r>
          </a:p>
        </p:txBody>
      </p:sp>
      <p:sp>
        <p:nvSpPr>
          <p:cNvPr id="5" name="Hình Bầu dục 4">
            <a:extLst>
              <a:ext uri="{FF2B5EF4-FFF2-40B4-BE49-F238E27FC236}">
                <a16:creationId xmlns:a16="http://schemas.microsoft.com/office/drawing/2014/main" id="{7F864012-71CA-44F9-E6A0-3599D4E8E98C}"/>
              </a:ext>
            </a:extLst>
          </p:cNvPr>
          <p:cNvSpPr/>
          <p:nvPr/>
        </p:nvSpPr>
        <p:spPr>
          <a:xfrm>
            <a:off x="-36287" y="1344564"/>
            <a:ext cx="518886" cy="4513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F368A12-54CD-EAA7-D4E4-2EFFE5A81BB2}"/>
              </a:ext>
            </a:extLst>
          </p:cNvPr>
          <p:cNvSpPr txBox="1"/>
          <p:nvPr/>
        </p:nvSpPr>
        <p:spPr>
          <a:xfrm>
            <a:off x="-36288" y="3128019"/>
            <a:ext cx="1204685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Câu 6.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Đặc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điểm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nào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sau đây, </a:t>
            </a:r>
            <a:r>
              <a:rPr lang="vi-VN" sz="32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không </a:t>
            </a:r>
            <a:r>
              <a:rPr lang="vi-VN" sz="32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đúng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với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vị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trí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địa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lí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dạng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kích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thước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lãnh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thổ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châu Âu?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A.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Đường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bờ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biển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bị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cắt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sẻ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mạnh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B.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Là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bộ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phân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phía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tây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lục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địa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Á - Âu.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C.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Có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hai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mặt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tiếp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giáp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với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các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đại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dương.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D.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Nằm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giữa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các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vĩ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tuyến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36°B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và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71°B.</a:t>
            </a:r>
          </a:p>
        </p:txBody>
      </p:sp>
      <p:sp>
        <p:nvSpPr>
          <p:cNvPr id="9" name="Hình Bầu dục 8">
            <a:extLst>
              <a:ext uri="{FF2B5EF4-FFF2-40B4-BE49-F238E27FC236}">
                <a16:creationId xmlns:a16="http://schemas.microsoft.com/office/drawing/2014/main" id="{9B296561-DC74-CEC6-8398-0F2B5E6EF85E}"/>
              </a:ext>
            </a:extLst>
          </p:cNvPr>
          <p:cNvSpPr/>
          <p:nvPr/>
        </p:nvSpPr>
        <p:spPr>
          <a:xfrm>
            <a:off x="-79833" y="5062125"/>
            <a:ext cx="518886" cy="4513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7283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410DB93B-38A5-0E8B-CC0A-C6B437E40768}"/>
              </a:ext>
            </a:extLst>
          </p:cNvPr>
          <p:cNvSpPr/>
          <p:nvPr/>
        </p:nvSpPr>
        <p:spPr>
          <a:xfrm>
            <a:off x="0" y="0"/>
            <a:ext cx="3653971" cy="1041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accent4"/>
                </a:solidFill>
              </a:rPr>
              <a:t>LUYỆN TẬP 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FE8EEEDF-0294-E598-FA06-0A36DF64E660}"/>
              </a:ext>
            </a:extLst>
          </p:cNvPr>
          <p:cNvSpPr txBox="1"/>
          <p:nvPr/>
        </p:nvSpPr>
        <p:spPr>
          <a:xfrm>
            <a:off x="-1" y="791980"/>
            <a:ext cx="1204685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Câu 7. 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Đặc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điểm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nào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sau đây </a:t>
            </a:r>
            <a:r>
              <a:rPr lang="vi-VN" sz="32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không </a:t>
            </a:r>
            <a:r>
              <a:rPr lang="vi-VN" sz="3200" b="1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đúng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với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thiên nhiên trong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đới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ôn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hòa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ở Châu Âu?</a:t>
            </a:r>
          </a:p>
          <a:p>
            <a:r>
              <a:rPr lang="vi-VN" sz="320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A. </a:t>
            </a:r>
            <a:r>
              <a:rPr lang="vi-VN" sz="320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Chiếm</a:t>
            </a:r>
            <a:r>
              <a:rPr lang="vi-VN" sz="320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một</a:t>
            </a:r>
            <a:r>
              <a:rPr lang="vi-VN" sz="320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phần</a:t>
            </a:r>
            <a:r>
              <a:rPr lang="vi-VN" sz="320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nhỏ</a:t>
            </a:r>
            <a:r>
              <a:rPr lang="vi-VN" sz="320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diện</a:t>
            </a:r>
            <a:r>
              <a:rPr lang="vi-VN" sz="320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tích</a:t>
            </a:r>
            <a:r>
              <a:rPr lang="vi-VN" sz="320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lãnh</a:t>
            </a:r>
            <a:r>
              <a:rPr lang="vi-VN" sz="320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thổ</a:t>
            </a:r>
            <a:r>
              <a:rPr lang="vi-VN" sz="320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B.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Chiếm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phần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lớn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diện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tích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lãnh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thổ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C. Thiên nhiên thay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đổi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phụ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thuộc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vào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nhiệt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độ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và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lượng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mưa.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D.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Động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vật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đa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dạng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về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số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loài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và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số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lượng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cá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thể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trong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mỗi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loài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</p:txBody>
      </p:sp>
      <p:sp>
        <p:nvSpPr>
          <p:cNvPr id="5" name="Hình Bầu dục 4">
            <a:extLst>
              <a:ext uri="{FF2B5EF4-FFF2-40B4-BE49-F238E27FC236}">
                <a16:creationId xmlns:a16="http://schemas.microsoft.com/office/drawing/2014/main" id="{7F864012-71CA-44F9-E6A0-3599D4E8E98C}"/>
              </a:ext>
            </a:extLst>
          </p:cNvPr>
          <p:cNvSpPr/>
          <p:nvPr/>
        </p:nvSpPr>
        <p:spPr>
          <a:xfrm>
            <a:off x="-2" y="1748224"/>
            <a:ext cx="518886" cy="4513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F368A12-54CD-EAA7-D4E4-2EFFE5A81BB2}"/>
              </a:ext>
            </a:extLst>
          </p:cNvPr>
          <p:cNvSpPr txBox="1"/>
          <p:nvPr/>
        </p:nvSpPr>
        <p:spPr>
          <a:xfrm>
            <a:off x="0" y="4236164"/>
            <a:ext cx="1204685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Câu 8.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Ở châu Âu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có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mấy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kiểu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khí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hậu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chính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?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A. Hai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kiểu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B. Ba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kiểu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  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C.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Bốn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kiểu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D. Năm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kiểu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</p:txBody>
      </p:sp>
      <p:sp>
        <p:nvSpPr>
          <p:cNvPr id="9" name="Hình Bầu dục 8">
            <a:extLst>
              <a:ext uri="{FF2B5EF4-FFF2-40B4-BE49-F238E27FC236}">
                <a16:creationId xmlns:a16="http://schemas.microsoft.com/office/drawing/2014/main" id="{9B296561-DC74-CEC6-8398-0F2B5E6EF85E}"/>
              </a:ext>
            </a:extLst>
          </p:cNvPr>
          <p:cNvSpPr/>
          <p:nvPr/>
        </p:nvSpPr>
        <p:spPr>
          <a:xfrm>
            <a:off x="0" y="5287654"/>
            <a:ext cx="518886" cy="4513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90240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410DB93B-38A5-0E8B-CC0A-C6B437E40768}"/>
              </a:ext>
            </a:extLst>
          </p:cNvPr>
          <p:cNvSpPr/>
          <p:nvPr/>
        </p:nvSpPr>
        <p:spPr>
          <a:xfrm>
            <a:off x="0" y="0"/>
            <a:ext cx="3653971" cy="1041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accent4"/>
                </a:solidFill>
              </a:rPr>
              <a:t>LUYỆN TẬP 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FE8EEEDF-0294-E598-FA06-0A36DF64E660}"/>
              </a:ext>
            </a:extLst>
          </p:cNvPr>
          <p:cNvSpPr txBox="1"/>
          <p:nvPr/>
        </p:nvSpPr>
        <p:spPr>
          <a:xfrm>
            <a:off x="-1" y="791980"/>
            <a:ext cx="1204685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Câu 9.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Kiểu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khí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hậu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nào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chiếm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phần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lớn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diện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tích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châu Âu?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A. Ôn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đới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         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B.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Nhiệt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đới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C.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Địa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Trung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Hải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                              </a:t>
            </a:r>
          </a:p>
          <a:p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D.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Cận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cực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</p:txBody>
      </p:sp>
      <p:sp>
        <p:nvSpPr>
          <p:cNvPr id="5" name="Hình Bầu dục 4">
            <a:extLst>
              <a:ext uri="{FF2B5EF4-FFF2-40B4-BE49-F238E27FC236}">
                <a16:creationId xmlns:a16="http://schemas.microsoft.com/office/drawing/2014/main" id="{7F864012-71CA-44F9-E6A0-3599D4E8E98C}"/>
              </a:ext>
            </a:extLst>
          </p:cNvPr>
          <p:cNvSpPr/>
          <p:nvPr/>
        </p:nvSpPr>
        <p:spPr>
          <a:xfrm>
            <a:off x="-43543" y="1334996"/>
            <a:ext cx="518886" cy="4513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F368A12-54CD-EAA7-D4E4-2EFFE5A81BB2}"/>
              </a:ext>
            </a:extLst>
          </p:cNvPr>
          <p:cNvSpPr txBox="1"/>
          <p:nvPr/>
        </p:nvSpPr>
        <p:spPr>
          <a:xfrm>
            <a:off x="-43543" y="3346525"/>
            <a:ext cx="1204685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Câu 11.</a:t>
            </a:r>
            <a:r>
              <a:rPr lang="vi-VN" sz="3200" b="0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Thảm thực vật nào chiếm diện tích điển hình ở châu Âu?</a:t>
            </a:r>
          </a:p>
          <a:p>
            <a:r>
              <a:rPr lang="vi-VN" sz="3200" b="0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A. Lá rộng, lá kim.                   </a:t>
            </a:r>
          </a:p>
          <a:p>
            <a:r>
              <a:rPr lang="vi-VN" sz="3200" b="0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B. Lá kim, hỗ giao.</a:t>
            </a:r>
          </a:p>
          <a:p>
            <a:r>
              <a:rPr lang="vi-VN" sz="3200" b="0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C. Hỗn giao, đồng cỏ.               </a:t>
            </a:r>
          </a:p>
          <a:p>
            <a:r>
              <a:rPr lang="vi-VN" sz="3200" b="0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D. Đồng cỏ, lá rộng.</a:t>
            </a:r>
          </a:p>
        </p:txBody>
      </p:sp>
      <p:sp>
        <p:nvSpPr>
          <p:cNvPr id="9" name="Hình Bầu dục 8">
            <a:extLst>
              <a:ext uri="{FF2B5EF4-FFF2-40B4-BE49-F238E27FC236}">
                <a16:creationId xmlns:a16="http://schemas.microsoft.com/office/drawing/2014/main" id="{9B296561-DC74-CEC6-8398-0F2B5E6EF85E}"/>
              </a:ext>
            </a:extLst>
          </p:cNvPr>
          <p:cNvSpPr/>
          <p:nvPr/>
        </p:nvSpPr>
        <p:spPr>
          <a:xfrm>
            <a:off x="-43543" y="4340853"/>
            <a:ext cx="518886" cy="4513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6539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172CB914-8735-E8EB-A9C8-FABD9DAB1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" y="0"/>
            <a:ext cx="12188132" cy="6858000"/>
          </a:xfrm>
          <a:prstGeom prst="rect">
            <a:avLst/>
          </a:prstGeom>
        </p:spPr>
      </p:pic>
      <p:sp>
        <p:nvSpPr>
          <p:cNvPr id="5" name="Hình chữ nhật 4">
            <a:extLst>
              <a:ext uri="{FF2B5EF4-FFF2-40B4-BE49-F238E27FC236}">
                <a16:creationId xmlns:a16="http://schemas.microsoft.com/office/drawing/2014/main" id="{07DC22B6-B879-52DE-0D17-97C7E1340637}"/>
              </a:ext>
            </a:extLst>
          </p:cNvPr>
          <p:cNvSpPr/>
          <p:nvPr/>
        </p:nvSpPr>
        <p:spPr>
          <a:xfrm>
            <a:off x="2140857" y="1280884"/>
            <a:ext cx="6912427" cy="31713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Hình chữ nhật 6">
            <a:extLst>
              <a:ext uri="{FF2B5EF4-FFF2-40B4-BE49-F238E27FC236}">
                <a16:creationId xmlns:a16="http://schemas.microsoft.com/office/drawing/2014/main" id="{E11A1AA9-DC59-AB0F-45DA-EA35C13625C7}"/>
              </a:ext>
            </a:extLst>
          </p:cNvPr>
          <p:cNvSpPr/>
          <p:nvPr/>
        </p:nvSpPr>
        <p:spPr>
          <a:xfrm>
            <a:off x="2982685" y="4452258"/>
            <a:ext cx="3331029" cy="1661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4A1C0F8F-AB98-F51C-471B-04244DC03D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71" r="45848" b="95502"/>
          <a:stretch/>
        </p:blipFill>
        <p:spPr>
          <a:xfrm>
            <a:off x="2340429" y="-1"/>
            <a:ext cx="7964714" cy="997857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7FDC81B3-D584-DE8E-CA4C-10E9C9AA4051}"/>
              </a:ext>
            </a:extLst>
          </p:cNvPr>
          <p:cNvSpPr txBox="1"/>
          <p:nvPr/>
        </p:nvSpPr>
        <p:spPr>
          <a:xfrm>
            <a:off x="4191000" y="152372"/>
            <a:ext cx="3810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 dirty="0">
                <a:solidFill>
                  <a:srgbClr val="FF0000"/>
                </a:solidFill>
                <a:latin typeface="Open Sans" panose="02000000000000000000" pitchFamily="2" charset="0"/>
              </a:rPr>
              <a:t>KHỞI ĐỘNG</a:t>
            </a:r>
            <a:endParaRPr lang="vi-VN" sz="4800" dirty="0">
              <a:solidFill>
                <a:srgbClr val="FF0000"/>
              </a:solidFill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5694F974-9084-F4D1-08DC-C08C1BDC73D7}"/>
              </a:ext>
            </a:extLst>
          </p:cNvPr>
          <p:cNvSpPr txBox="1"/>
          <p:nvPr/>
        </p:nvSpPr>
        <p:spPr>
          <a:xfrm>
            <a:off x="1778000" y="1280884"/>
            <a:ext cx="9017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dirty="0"/>
              <a:t>Em </a:t>
            </a:r>
            <a:r>
              <a:rPr lang="vi-VN" sz="4000" dirty="0" err="1"/>
              <a:t>hãy</a:t>
            </a:r>
            <a:r>
              <a:rPr lang="vi-VN" sz="4000" dirty="0"/>
              <a:t> </a:t>
            </a:r>
            <a:r>
              <a:rPr lang="vi-VN" sz="4000" dirty="0" err="1"/>
              <a:t>trình</a:t>
            </a:r>
            <a:r>
              <a:rPr lang="vi-VN" sz="4000" dirty="0"/>
              <a:t> </a:t>
            </a:r>
            <a:r>
              <a:rPr lang="vi-VN" sz="4000" dirty="0" err="1"/>
              <a:t>bày</a:t>
            </a:r>
            <a:r>
              <a:rPr lang="vi-VN" sz="4000" dirty="0"/>
              <a:t> </a:t>
            </a:r>
            <a:r>
              <a:rPr lang="vi-VN" sz="4000" dirty="0" err="1"/>
              <a:t>một</a:t>
            </a:r>
            <a:r>
              <a:rPr lang="vi-VN" sz="4000" dirty="0"/>
              <a:t> </a:t>
            </a:r>
            <a:r>
              <a:rPr lang="vi-VN" sz="4000" dirty="0" err="1"/>
              <a:t>số</a:t>
            </a:r>
            <a:r>
              <a:rPr lang="vi-VN" sz="4000" dirty="0"/>
              <a:t> thông tin </a:t>
            </a:r>
            <a:r>
              <a:rPr lang="vi-VN" sz="4000" dirty="0" err="1"/>
              <a:t>mà</a:t>
            </a:r>
            <a:r>
              <a:rPr lang="vi-VN" sz="4000" dirty="0"/>
              <a:t> em </a:t>
            </a:r>
            <a:r>
              <a:rPr lang="vi-VN" sz="4000" dirty="0" err="1"/>
              <a:t>biết</a:t>
            </a:r>
            <a:r>
              <a:rPr lang="vi-VN" sz="4000" dirty="0"/>
              <a:t> </a:t>
            </a:r>
            <a:r>
              <a:rPr lang="vi-VN" sz="4000" dirty="0" err="1"/>
              <a:t>về</a:t>
            </a:r>
            <a:r>
              <a:rPr lang="vi-VN" sz="4000" dirty="0"/>
              <a:t> châu Âu.</a:t>
            </a: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D31C3A08-C0CC-B5A3-ED8C-4B7C1F46D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1971" y="2632101"/>
            <a:ext cx="6161313" cy="3640313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84566C39-66F9-5112-8CD8-98C3D4961AFA}"/>
              </a:ext>
            </a:extLst>
          </p:cNvPr>
          <p:cNvSpPr txBox="1"/>
          <p:nvPr/>
        </p:nvSpPr>
        <p:spPr>
          <a:xfrm>
            <a:off x="4869540" y="6272414"/>
            <a:ext cx="220617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vi-VN" sz="3200" dirty="0"/>
              <a:t>Tháp </a:t>
            </a:r>
            <a:r>
              <a:rPr lang="vi-VN" sz="3200" dirty="0" err="1">
                <a:solidFill>
                  <a:srgbClr val="333333"/>
                </a:solidFill>
                <a:latin typeface="open sans" panose="020B0606030504020204" pitchFamily="34" charset="0"/>
              </a:rPr>
              <a:t>Eiffel</a:t>
            </a:r>
            <a:endParaRPr lang="vi-VN" sz="3200" dirty="0"/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A1A96063-AEC4-D0FC-80F4-94681D3C23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1970" y="2683052"/>
            <a:ext cx="6161313" cy="3482854"/>
          </a:xfrm>
          <a:prstGeom prst="rect">
            <a:avLst/>
          </a:prstGeom>
        </p:spPr>
      </p:pic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1FFC6B8E-6A46-BA44-B8CD-E2F6EEC8EB2F}"/>
              </a:ext>
            </a:extLst>
          </p:cNvPr>
          <p:cNvSpPr txBox="1"/>
          <p:nvPr/>
        </p:nvSpPr>
        <p:spPr>
          <a:xfrm>
            <a:off x="4755239" y="6216857"/>
            <a:ext cx="243477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vi-VN" sz="3200" dirty="0" err="1">
                <a:latin typeface="open sans" panose="020B0606030504020204" pitchFamily="34" charset="0"/>
              </a:rPr>
              <a:t>Dòng</a:t>
            </a:r>
            <a:r>
              <a:rPr lang="vi-VN" sz="3200" dirty="0">
                <a:latin typeface="open sans" panose="020B0606030504020204" pitchFamily="34" charset="0"/>
              </a:rPr>
              <a:t> </a:t>
            </a:r>
            <a:r>
              <a:rPr lang="vi-VN" sz="3200" dirty="0" err="1">
                <a:latin typeface="open sans" panose="020B0606030504020204" pitchFamily="34" charset="0"/>
              </a:rPr>
              <a:t>Neva</a:t>
            </a:r>
            <a:endParaRPr lang="vi-VN" sz="3200" dirty="0"/>
          </a:p>
        </p:txBody>
      </p:sp>
      <p:pic>
        <p:nvPicPr>
          <p:cNvPr id="17" name="Hình ảnh 16">
            <a:extLst>
              <a:ext uri="{FF2B5EF4-FFF2-40B4-BE49-F238E27FC236}">
                <a16:creationId xmlns:a16="http://schemas.microsoft.com/office/drawing/2014/main" id="{0F8C6DDD-9454-E513-9FE9-BA4039151C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1970" y="2788298"/>
            <a:ext cx="6295000" cy="3482854"/>
          </a:xfrm>
          <a:prstGeom prst="rect">
            <a:avLst/>
          </a:prstGeom>
        </p:spPr>
      </p:pic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300E420E-4C21-F99F-6D08-9DCF9A6BE42C}"/>
              </a:ext>
            </a:extLst>
          </p:cNvPr>
          <p:cNvSpPr txBox="1"/>
          <p:nvPr/>
        </p:nvSpPr>
        <p:spPr>
          <a:xfrm>
            <a:off x="4399639" y="6235083"/>
            <a:ext cx="352879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vi-VN" sz="3200">
                <a:latin typeface="open sans" panose="020B0606030504020204" pitchFamily="34" charset="0"/>
              </a:rPr>
              <a:t>chuông Big Ben</a:t>
            </a:r>
            <a:endParaRPr lang="vi-VN" sz="3200" dirty="0"/>
          </a:p>
        </p:txBody>
      </p:sp>
      <p:pic>
        <p:nvPicPr>
          <p:cNvPr id="22" name="Hình ảnh 21">
            <a:extLst>
              <a:ext uri="{FF2B5EF4-FFF2-40B4-BE49-F238E27FC236}">
                <a16:creationId xmlns:a16="http://schemas.microsoft.com/office/drawing/2014/main" id="{92C4B779-CF7E-076A-7523-A49CADBCFC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F4FC6EBA-706F-2D30-D667-B664E6FF29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5858" y="2550373"/>
            <a:ext cx="6433457" cy="3539412"/>
          </a:xfrm>
          <a:prstGeom prst="rect">
            <a:avLst/>
          </a:prstGeom>
        </p:spPr>
      </p:pic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96B73D24-235A-775E-D06C-1C8A0E312018}"/>
              </a:ext>
            </a:extLst>
          </p:cNvPr>
          <p:cNvSpPr txBox="1"/>
          <p:nvPr/>
        </p:nvSpPr>
        <p:spPr>
          <a:xfrm>
            <a:off x="4582001" y="6280468"/>
            <a:ext cx="291493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vi-VN" sz="3200">
                <a:latin typeface="open sans" panose="020B0606030504020204" pitchFamily="34" charset="0"/>
              </a:rPr>
              <a:t>tháp nhà thờ</a:t>
            </a:r>
            <a:endParaRPr lang="vi-VN" sz="3200" dirty="0"/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7CCBF0A0-4242-6744-0756-822569132780}"/>
              </a:ext>
            </a:extLst>
          </p:cNvPr>
          <p:cNvSpPr txBox="1"/>
          <p:nvPr/>
        </p:nvSpPr>
        <p:spPr>
          <a:xfrm>
            <a:off x="1778000" y="2866571"/>
            <a:ext cx="7589157" cy="2554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</a:rPr>
              <a:t>-&gt;Châu Âu là một châu lục rất </a:t>
            </a:r>
            <a:r>
              <a:rPr lang="vi-VN" sz="4000" dirty="0" err="1">
                <a:solidFill>
                  <a:srgbClr val="FF0000"/>
                </a:solidFill>
              </a:rPr>
              <a:t>đẹp,Ơ</a:t>
            </a:r>
            <a:r>
              <a:rPr lang="vi-VN" sz="4000" dirty="0">
                <a:solidFill>
                  <a:srgbClr val="FF0000"/>
                </a:solidFill>
              </a:rPr>
              <a:t>̉ đó có nhiều thành phố với các điểm đến không nên bỏ qua khi đến với châu lục này </a:t>
            </a:r>
          </a:p>
        </p:txBody>
      </p:sp>
    </p:spTree>
    <p:extLst>
      <p:ext uri="{BB962C8B-B14F-4D97-AF65-F5344CB8AC3E}">
        <p14:creationId xmlns:p14="http://schemas.microsoft.com/office/powerpoint/2010/main" val="391628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6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56" dur="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57" dur="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5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6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79" dur="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80" dur="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8" presetClass="exit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1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8" presetClass="exit" presetSubtype="0" ac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1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 animBg="1"/>
      <p:bldP spid="11" grpId="1" animBg="1"/>
      <p:bldP spid="14" grpId="0" animBg="1"/>
      <p:bldP spid="14" grpId="1" animBg="1"/>
      <p:bldP spid="14" grpId="2" animBg="1"/>
      <p:bldP spid="19" grpId="0" animBg="1"/>
      <p:bldP spid="19" grpId="1" animBg="1"/>
      <p:bldP spid="16" grpId="0" animBg="1"/>
      <p:bldP spid="16" grpId="1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F8365A2B-3AB9-FD2E-6404-DAC245D22DD8}"/>
              </a:ext>
            </a:extLst>
          </p:cNvPr>
          <p:cNvSpPr/>
          <p:nvPr/>
        </p:nvSpPr>
        <p:spPr>
          <a:xfrm>
            <a:off x="2133600" y="1184728"/>
            <a:ext cx="6919686" cy="394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Hình chữ nhật 11">
            <a:extLst>
              <a:ext uri="{FF2B5EF4-FFF2-40B4-BE49-F238E27FC236}">
                <a16:creationId xmlns:a16="http://schemas.microsoft.com/office/drawing/2014/main" id="{8C632BC8-4D56-38C2-6B36-DD200B3B9D8B}"/>
              </a:ext>
            </a:extLst>
          </p:cNvPr>
          <p:cNvSpPr/>
          <p:nvPr/>
        </p:nvSpPr>
        <p:spPr>
          <a:xfrm>
            <a:off x="3048000" y="5250544"/>
            <a:ext cx="3810000" cy="8454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56DC5ED3-4613-2D44-DFE4-C8E28349B841}"/>
              </a:ext>
            </a:extLst>
          </p:cNvPr>
          <p:cNvSpPr txBox="1"/>
          <p:nvPr/>
        </p:nvSpPr>
        <p:spPr>
          <a:xfrm>
            <a:off x="217715" y="150200"/>
            <a:ext cx="5061856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3600" b="1" dirty="0">
                <a:solidFill>
                  <a:srgbClr val="000000"/>
                </a:solidFill>
                <a:latin typeface="Open Sans" panose="020B0606030504020204" pitchFamily="34" charset="0"/>
              </a:rPr>
              <a:t>Quan </a:t>
            </a:r>
            <a:r>
              <a:rPr lang="vi-VN" sz="3600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sát</a:t>
            </a:r>
            <a:r>
              <a:rPr lang="vi-VN" sz="3600" b="1" dirty="0">
                <a:solidFill>
                  <a:srgbClr val="000000"/>
                </a:solidFill>
                <a:latin typeface="Open Sans" panose="020B0606030504020204" pitchFamily="34" charset="0"/>
              </a:rPr>
              <a:t> </a:t>
            </a:r>
            <a:r>
              <a:rPr lang="vi-VN" sz="3600" b="1" i="1" dirty="0" err="1">
                <a:solidFill>
                  <a:srgbClr val="000000"/>
                </a:solidFill>
                <a:latin typeface="Open Sans" panose="020B0606030504020204" pitchFamily="34" charset="0"/>
              </a:rPr>
              <a:t>Hình</a:t>
            </a:r>
            <a:r>
              <a:rPr lang="vi-VN" sz="3600" b="1" i="1" dirty="0">
                <a:solidFill>
                  <a:srgbClr val="000000"/>
                </a:solidFill>
                <a:latin typeface="Open Sans" panose="020B0606030504020204" pitchFamily="34" charset="0"/>
              </a:rPr>
              <a:t> 1</a:t>
            </a:r>
            <a:r>
              <a:rPr lang="vi-VN" sz="3600" b="1" dirty="0">
                <a:solidFill>
                  <a:srgbClr val="000000"/>
                </a:solidFill>
                <a:latin typeface="Open Sans" panose="020B0606030504020204" pitchFamily="34" charset="0"/>
              </a:rPr>
              <a:t> – </a:t>
            </a:r>
            <a:r>
              <a:rPr lang="vi-VN" sz="3600" b="1" i="1" dirty="0" err="1">
                <a:solidFill>
                  <a:srgbClr val="000000"/>
                </a:solidFill>
                <a:latin typeface="Open Sans" panose="020B0606030504020204" pitchFamily="34" charset="0"/>
              </a:rPr>
              <a:t>Bản</a:t>
            </a:r>
            <a:r>
              <a:rPr lang="vi-VN" sz="3600" b="1" i="1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vi-VN" sz="3600" b="1" i="1" dirty="0" err="1">
                <a:solidFill>
                  <a:srgbClr val="000000"/>
                </a:solidFill>
                <a:latin typeface="Open Sans" panose="020B0606030504020204" pitchFamily="34" charset="0"/>
              </a:rPr>
              <a:t>đồ</a:t>
            </a:r>
            <a:r>
              <a:rPr lang="vi-VN" sz="3600" b="1" i="1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vi-VN" sz="3600" b="1" i="1" dirty="0" err="1">
                <a:solidFill>
                  <a:srgbClr val="000000"/>
                </a:solidFill>
                <a:latin typeface="Open Sans" panose="020B0606030504020204" pitchFamily="34" charset="0"/>
              </a:rPr>
              <a:t>tự</a:t>
            </a:r>
            <a:r>
              <a:rPr lang="vi-VN" sz="3600" b="1" i="1" dirty="0">
                <a:solidFill>
                  <a:srgbClr val="000000"/>
                </a:solidFill>
                <a:latin typeface="Open Sans" panose="020B0606030504020204" pitchFamily="34" charset="0"/>
              </a:rPr>
              <a:t> nhiên châu Âu </a:t>
            </a:r>
            <a:r>
              <a:rPr lang="vi-VN" sz="3600" b="1" dirty="0">
                <a:solidFill>
                  <a:srgbClr val="000000"/>
                </a:solidFill>
                <a:latin typeface="Open Sans" panose="020B0606030504020204" pitchFamily="34" charset="0"/>
              </a:rPr>
              <a:t>SGK tr.97, </a:t>
            </a:r>
            <a:r>
              <a:rPr lang="vi-VN" sz="3600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đọc</a:t>
            </a:r>
            <a:r>
              <a:rPr lang="vi-VN" sz="3600" b="1" dirty="0">
                <a:solidFill>
                  <a:srgbClr val="000000"/>
                </a:solidFill>
                <a:latin typeface="Open Sans" panose="020B0606030504020204" pitchFamily="34" charset="0"/>
              </a:rPr>
              <a:t> thông tin </a:t>
            </a:r>
            <a:r>
              <a:rPr lang="vi-VN" sz="3600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mục</a:t>
            </a:r>
            <a:r>
              <a:rPr lang="vi-VN" sz="3600" b="1" dirty="0">
                <a:solidFill>
                  <a:srgbClr val="000000"/>
                </a:solidFill>
                <a:latin typeface="Open Sans" panose="020B0606030504020204" pitchFamily="34" charset="0"/>
              </a:rPr>
              <a:t> 1 SGK tr.96 </a:t>
            </a:r>
            <a:r>
              <a:rPr lang="vi-VN" sz="3600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và</a:t>
            </a:r>
            <a:r>
              <a:rPr lang="vi-VN" sz="3600" b="1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vi-VN" sz="3600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trả</a:t>
            </a:r>
            <a:r>
              <a:rPr lang="vi-VN" sz="3600" b="1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vi-VN" sz="3600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lời</a:t>
            </a:r>
            <a:r>
              <a:rPr lang="vi-VN" sz="3600" b="1" dirty="0">
                <a:solidFill>
                  <a:srgbClr val="000000"/>
                </a:solidFill>
                <a:latin typeface="Open Sans" panose="020B0606030504020204" pitchFamily="34" charset="0"/>
              </a:rPr>
              <a:t> câu </a:t>
            </a:r>
            <a:r>
              <a:rPr lang="vi-VN" sz="3600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hỏi</a:t>
            </a:r>
            <a:r>
              <a:rPr lang="vi-VN" sz="3600" b="1" dirty="0">
                <a:solidFill>
                  <a:srgbClr val="000000"/>
                </a:solidFill>
                <a:latin typeface="Open Sans" panose="020B0606030504020204" pitchFamily="34" charset="0"/>
              </a:rPr>
              <a:t>:</a:t>
            </a:r>
            <a:endParaRPr lang="vi-VN" sz="3600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vi-VN" sz="3600" dirty="0" err="1">
                <a:solidFill>
                  <a:srgbClr val="000000"/>
                </a:solidFill>
                <a:latin typeface="Open Sans" panose="020B0606030504020204" pitchFamily="34" charset="0"/>
              </a:rPr>
              <a:t>Trình</a:t>
            </a:r>
            <a:r>
              <a:rPr lang="vi-VN" sz="36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000000"/>
                </a:solidFill>
                <a:latin typeface="Open Sans" panose="020B0606030504020204" pitchFamily="34" charset="0"/>
              </a:rPr>
              <a:t>bày</a:t>
            </a:r>
            <a:r>
              <a:rPr lang="vi-VN" sz="36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000000"/>
                </a:solidFill>
                <a:latin typeface="Open Sans" panose="020B0606030504020204" pitchFamily="34" charset="0"/>
              </a:rPr>
              <a:t>đặc</a:t>
            </a:r>
            <a:r>
              <a:rPr lang="vi-VN" sz="36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000000"/>
                </a:solidFill>
                <a:latin typeface="Open Sans" panose="020B0606030504020204" pitchFamily="34" charset="0"/>
              </a:rPr>
              <a:t>điểm</a:t>
            </a:r>
            <a:r>
              <a:rPr lang="vi-VN" sz="36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000000"/>
                </a:solidFill>
                <a:latin typeface="Open Sans" panose="020B0606030504020204" pitchFamily="34" charset="0"/>
              </a:rPr>
              <a:t>vị</a:t>
            </a:r>
            <a:r>
              <a:rPr lang="vi-VN" sz="36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000000"/>
                </a:solidFill>
                <a:latin typeface="Open Sans" panose="020B0606030504020204" pitchFamily="34" charset="0"/>
              </a:rPr>
              <a:t>trí</a:t>
            </a:r>
            <a:r>
              <a:rPr lang="vi-VN" sz="36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000000"/>
                </a:solidFill>
                <a:latin typeface="Open Sans" panose="020B0606030504020204" pitchFamily="34" charset="0"/>
              </a:rPr>
              <a:t>địa</a:t>
            </a:r>
            <a:r>
              <a:rPr lang="vi-VN" sz="36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000000"/>
                </a:solidFill>
                <a:latin typeface="Open Sans" panose="020B0606030504020204" pitchFamily="34" charset="0"/>
              </a:rPr>
              <a:t>lí</a:t>
            </a:r>
            <a:r>
              <a:rPr lang="vi-VN" sz="3600" dirty="0">
                <a:solidFill>
                  <a:srgbClr val="000000"/>
                </a:solidFill>
                <a:latin typeface="Open Sans" panose="020B0606030504020204" pitchFamily="34" charset="0"/>
              </a:rPr>
              <a:t>, </a:t>
            </a:r>
            <a:r>
              <a:rPr lang="vi-VN" sz="3600" dirty="0" err="1">
                <a:solidFill>
                  <a:srgbClr val="000000"/>
                </a:solidFill>
                <a:latin typeface="Open Sans" panose="020B0606030504020204" pitchFamily="34" charset="0"/>
              </a:rPr>
              <a:t>hình</a:t>
            </a:r>
            <a:r>
              <a:rPr lang="vi-VN" sz="36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000000"/>
                </a:solidFill>
                <a:latin typeface="Open Sans" panose="020B0606030504020204" pitchFamily="34" charset="0"/>
              </a:rPr>
              <a:t>dạng</a:t>
            </a:r>
            <a:r>
              <a:rPr lang="vi-VN" sz="36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000000"/>
                </a:solidFill>
                <a:latin typeface="Open Sans" panose="020B0606030504020204" pitchFamily="34" charset="0"/>
              </a:rPr>
              <a:t>và</a:t>
            </a:r>
            <a:r>
              <a:rPr lang="vi-VN" sz="36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000000"/>
                </a:solidFill>
                <a:latin typeface="Open Sans" panose="020B0606030504020204" pitchFamily="34" charset="0"/>
              </a:rPr>
              <a:t>kích</a:t>
            </a:r>
            <a:r>
              <a:rPr lang="vi-VN" sz="36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000000"/>
                </a:solidFill>
                <a:latin typeface="Open Sans" panose="020B0606030504020204" pitchFamily="34" charset="0"/>
              </a:rPr>
              <a:t>thước</a:t>
            </a:r>
            <a:r>
              <a:rPr lang="vi-VN" sz="3600" dirty="0">
                <a:solidFill>
                  <a:srgbClr val="000000"/>
                </a:solidFill>
                <a:latin typeface="Open Sans" panose="020B0606030504020204" pitchFamily="34" charset="0"/>
              </a:rPr>
              <a:t> châu Âu.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vi-VN" sz="3600" dirty="0" err="1">
                <a:solidFill>
                  <a:srgbClr val="000000"/>
                </a:solidFill>
                <a:latin typeface="Open Sans" panose="020B0606030504020204" pitchFamily="34" charset="0"/>
              </a:rPr>
              <a:t>Kể</a:t>
            </a:r>
            <a:r>
              <a:rPr lang="vi-VN" sz="3600" dirty="0">
                <a:solidFill>
                  <a:srgbClr val="000000"/>
                </a:solidFill>
                <a:latin typeface="Open Sans" panose="020B0606030504020204" pitchFamily="34" charset="0"/>
              </a:rPr>
              <a:t> tên </a:t>
            </a:r>
            <a:r>
              <a:rPr lang="vi-VN" sz="3600" dirty="0" err="1">
                <a:solidFill>
                  <a:srgbClr val="000000"/>
                </a:solidFill>
                <a:latin typeface="Open Sans" panose="020B0606030504020204" pitchFamily="34" charset="0"/>
              </a:rPr>
              <a:t>các</a:t>
            </a:r>
            <a:r>
              <a:rPr lang="vi-VN" sz="36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000000"/>
                </a:solidFill>
                <a:latin typeface="Open Sans" panose="020B0606030504020204" pitchFamily="34" charset="0"/>
              </a:rPr>
              <a:t>biển</a:t>
            </a:r>
            <a:r>
              <a:rPr lang="vi-VN" sz="36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000000"/>
                </a:solidFill>
                <a:latin typeface="Open Sans" panose="020B0606030504020204" pitchFamily="34" charset="0"/>
              </a:rPr>
              <a:t>và</a:t>
            </a:r>
            <a:r>
              <a:rPr lang="vi-VN" sz="36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000000"/>
                </a:solidFill>
                <a:latin typeface="Open Sans" panose="020B0606030504020204" pitchFamily="34" charset="0"/>
              </a:rPr>
              <a:t>đại</a:t>
            </a:r>
            <a:r>
              <a:rPr lang="vi-VN" sz="3600" dirty="0">
                <a:solidFill>
                  <a:srgbClr val="000000"/>
                </a:solidFill>
                <a:latin typeface="Open Sans" panose="020B0606030504020204" pitchFamily="34" charset="0"/>
              </a:rPr>
              <a:t> dương bao quanh châu Âu.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8C3C65DC-0E1B-BC28-27DA-9BBE371DA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9571" y="-1"/>
            <a:ext cx="691242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38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D2ED916A-41E3-A84B-4EA8-5ABA16B476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E8FD3A44-78EA-8321-F6F3-22D0C77C2D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92" t="20371" r="24933" b="71074"/>
          <a:stretch/>
        </p:blipFill>
        <p:spPr>
          <a:xfrm>
            <a:off x="4186010" y="211591"/>
            <a:ext cx="7139215" cy="586695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229F64E-C0AE-6C4C-385D-BFD6BE5A0298}"/>
              </a:ext>
            </a:extLst>
          </p:cNvPr>
          <p:cNvSpPr txBox="1"/>
          <p:nvPr/>
        </p:nvSpPr>
        <p:spPr>
          <a:xfrm>
            <a:off x="4186010" y="883282"/>
            <a:ext cx="800599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rgbClr val="002060"/>
                </a:solidFill>
              </a:rPr>
              <a:t>*Vị trí:</a:t>
            </a:r>
            <a:r>
              <a:rPr lang="vi-VN" sz="3600" dirty="0" err="1"/>
              <a:t>Phía</a:t>
            </a:r>
            <a:r>
              <a:rPr lang="vi-VN" sz="3600" dirty="0"/>
              <a:t> tây </a:t>
            </a:r>
            <a:r>
              <a:rPr lang="vi-VN" sz="3600" dirty="0" err="1"/>
              <a:t>tiếp</a:t>
            </a:r>
            <a:r>
              <a:rPr lang="vi-VN" sz="3600" dirty="0"/>
              <a:t> </a:t>
            </a:r>
            <a:r>
              <a:rPr lang="vi-VN" sz="3600" dirty="0" err="1"/>
              <a:t>giáp</a:t>
            </a:r>
            <a:r>
              <a:rPr lang="vi-VN" sz="3600" dirty="0"/>
              <a:t> </a:t>
            </a:r>
            <a:r>
              <a:rPr lang="vi-VN" sz="3600" dirty="0" err="1"/>
              <a:t>lục</a:t>
            </a:r>
            <a:r>
              <a:rPr lang="vi-VN" sz="3600" dirty="0"/>
              <a:t> </a:t>
            </a:r>
            <a:r>
              <a:rPr lang="vi-VN" sz="3600" dirty="0" err="1"/>
              <a:t>địa</a:t>
            </a:r>
            <a:r>
              <a:rPr lang="vi-VN" sz="3600" dirty="0"/>
              <a:t> Á-Âu</a:t>
            </a:r>
          </a:p>
          <a:p>
            <a:endParaRPr lang="vi-VN" sz="3600" dirty="0"/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D93FEFDB-2071-29ED-548A-DE351B6F309D}"/>
              </a:ext>
            </a:extLst>
          </p:cNvPr>
          <p:cNvSpPr txBox="1"/>
          <p:nvPr/>
        </p:nvSpPr>
        <p:spPr>
          <a:xfrm>
            <a:off x="4186010" y="1483446"/>
            <a:ext cx="80059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3600" dirty="0">
                <a:solidFill>
                  <a:srgbClr val="002060"/>
                </a:solidFill>
              </a:rPr>
              <a:t>*Tiếp giáp:</a:t>
            </a:r>
          </a:p>
          <a:p>
            <a:pPr algn="l"/>
            <a:r>
              <a:rPr lang="vi-VN" sz="3600" dirty="0"/>
              <a:t>+)Châu </a:t>
            </a:r>
            <a:r>
              <a:rPr lang="vi-VN" sz="3600" dirty="0" err="1"/>
              <a:t>lục:châu</a:t>
            </a:r>
            <a:r>
              <a:rPr lang="vi-VN" sz="3600" dirty="0"/>
              <a:t> </a:t>
            </a:r>
            <a:r>
              <a:rPr lang="vi-VN" sz="3600" dirty="0" err="1"/>
              <a:t>Phi,châu</a:t>
            </a:r>
            <a:r>
              <a:rPr lang="vi-VN" sz="3600" dirty="0"/>
              <a:t> Á</a:t>
            </a:r>
          </a:p>
          <a:p>
            <a:pPr algn="l"/>
            <a:r>
              <a:rPr lang="vi-VN" sz="3600" dirty="0"/>
              <a:t>+)</a:t>
            </a:r>
            <a:r>
              <a:rPr lang="vi-VN" sz="3600" dirty="0" err="1"/>
              <a:t>Đại</a:t>
            </a:r>
            <a:r>
              <a:rPr lang="vi-VN" sz="3600" dirty="0"/>
              <a:t> </a:t>
            </a:r>
            <a:r>
              <a:rPr lang="vi-VN" sz="3600" dirty="0" err="1"/>
              <a:t>dương:Bắc</a:t>
            </a:r>
            <a:r>
              <a:rPr lang="vi-VN" sz="3600" dirty="0"/>
              <a:t> Băng </a:t>
            </a:r>
            <a:r>
              <a:rPr lang="vi-VN" sz="3600" dirty="0" err="1"/>
              <a:t>Dương,Đại</a:t>
            </a:r>
            <a:r>
              <a:rPr lang="vi-VN" sz="3600" dirty="0"/>
              <a:t> Tây </a:t>
            </a:r>
            <a:r>
              <a:rPr lang="vi-VN" sz="3600" dirty="0" err="1"/>
              <a:t>Dương,Địa</a:t>
            </a:r>
            <a:r>
              <a:rPr lang="vi-VN" sz="3600" dirty="0"/>
              <a:t> Trung </a:t>
            </a:r>
            <a:r>
              <a:rPr lang="vi-VN" sz="3600" dirty="0" err="1"/>
              <a:t>Hải</a:t>
            </a:r>
            <a:endParaRPr lang="vi-VN" sz="3600" dirty="0"/>
          </a:p>
          <a:p>
            <a:pPr algn="l"/>
            <a:r>
              <a:rPr lang="vi-VN" sz="3600" dirty="0"/>
              <a:t>+)</a:t>
            </a:r>
            <a:r>
              <a:rPr lang="vi-VN" sz="3600" dirty="0" err="1"/>
              <a:t>Vị</a:t>
            </a:r>
            <a:r>
              <a:rPr lang="vi-VN" sz="3600" dirty="0"/>
              <a:t> </a:t>
            </a:r>
            <a:r>
              <a:rPr lang="vi-VN" sz="3600" dirty="0" err="1"/>
              <a:t>trí</a:t>
            </a:r>
            <a:r>
              <a:rPr lang="vi-VN" sz="3600" dirty="0"/>
              <a:t> </a:t>
            </a:r>
            <a:r>
              <a:rPr lang="vi-VN" sz="3600" dirty="0" err="1"/>
              <a:t>địa</a:t>
            </a:r>
            <a:r>
              <a:rPr lang="vi-VN" sz="3600" dirty="0"/>
              <a:t> </a:t>
            </a:r>
            <a:r>
              <a:rPr lang="vi-VN" sz="3600" dirty="0" err="1"/>
              <a:t>lý:Nằm</a:t>
            </a:r>
            <a:r>
              <a:rPr lang="vi-VN" sz="3600" dirty="0"/>
              <a:t> ở 36°B – 71°B</a:t>
            </a:r>
          </a:p>
          <a:p>
            <a:pPr algn="l"/>
            <a:r>
              <a:rPr lang="vi-VN" sz="3600" dirty="0">
                <a:solidFill>
                  <a:srgbClr val="FF0000"/>
                </a:solidFill>
              </a:rPr>
              <a:t>-&gt;</a:t>
            </a:r>
            <a:r>
              <a:rPr lang="vi-VN" sz="3600" dirty="0" err="1">
                <a:solidFill>
                  <a:srgbClr val="FF0000"/>
                </a:solidFill>
              </a:rPr>
              <a:t>Phần</a:t>
            </a:r>
            <a:r>
              <a:rPr lang="vi-VN" sz="3600" dirty="0">
                <a:solidFill>
                  <a:srgbClr val="FF0000"/>
                </a:solidFill>
              </a:rPr>
              <a:t> </a:t>
            </a:r>
            <a:r>
              <a:rPr lang="vi-VN" sz="3600" dirty="0" err="1">
                <a:solidFill>
                  <a:srgbClr val="FF0000"/>
                </a:solidFill>
              </a:rPr>
              <a:t>lớn</a:t>
            </a:r>
            <a:r>
              <a:rPr lang="vi-VN" sz="3600" dirty="0">
                <a:solidFill>
                  <a:srgbClr val="FF0000"/>
                </a:solidFill>
              </a:rPr>
              <a:t> </a:t>
            </a:r>
            <a:r>
              <a:rPr lang="vi-VN" sz="3600" dirty="0" err="1">
                <a:solidFill>
                  <a:srgbClr val="FF0000"/>
                </a:solidFill>
              </a:rPr>
              <a:t>lãnh</a:t>
            </a:r>
            <a:r>
              <a:rPr lang="vi-VN" sz="3600" dirty="0">
                <a:solidFill>
                  <a:srgbClr val="FF0000"/>
                </a:solidFill>
              </a:rPr>
              <a:t> </a:t>
            </a:r>
            <a:r>
              <a:rPr lang="vi-VN" sz="3600" dirty="0" err="1">
                <a:solidFill>
                  <a:srgbClr val="FF0000"/>
                </a:solidFill>
              </a:rPr>
              <a:t>thổ</a:t>
            </a:r>
            <a:r>
              <a:rPr lang="vi-VN" sz="3600" dirty="0">
                <a:solidFill>
                  <a:srgbClr val="FF0000"/>
                </a:solidFill>
              </a:rPr>
              <a:t> ở </a:t>
            </a:r>
            <a:r>
              <a:rPr lang="vi-VN" sz="3600" dirty="0" err="1">
                <a:solidFill>
                  <a:srgbClr val="FF0000"/>
                </a:solidFill>
              </a:rPr>
              <a:t>đới</a:t>
            </a:r>
            <a:r>
              <a:rPr lang="vi-VN" sz="3600" dirty="0">
                <a:solidFill>
                  <a:srgbClr val="FF0000"/>
                </a:solidFill>
              </a:rPr>
              <a:t> ôn </a:t>
            </a:r>
            <a:r>
              <a:rPr lang="vi-VN" sz="3600" dirty="0" err="1">
                <a:solidFill>
                  <a:srgbClr val="FF0000"/>
                </a:solidFill>
              </a:rPr>
              <a:t>hòa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90645B86-EED0-240F-2ED1-4CA66F216C02}"/>
              </a:ext>
            </a:extLst>
          </p:cNvPr>
          <p:cNvSpPr txBox="1"/>
          <p:nvPr/>
        </p:nvSpPr>
        <p:spPr>
          <a:xfrm>
            <a:off x="4320267" y="4713414"/>
            <a:ext cx="50777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3600" dirty="0">
                <a:solidFill>
                  <a:srgbClr val="002060"/>
                </a:solidFill>
              </a:rPr>
              <a:t>*Diện tích:</a:t>
            </a:r>
            <a:r>
              <a:rPr lang="vi-VN" sz="3600" dirty="0"/>
              <a:t>10 triệu km²</a:t>
            </a: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4FED823C-B602-C6FE-3017-40C777481C10}"/>
              </a:ext>
            </a:extLst>
          </p:cNvPr>
          <p:cNvSpPr txBox="1"/>
          <p:nvPr/>
        </p:nvSpPr>
        <p:spPr>
          <a:xfrm>
            <a:off x="4501696" y="5188670"/>
            <a:ext cx="7508875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  <a:latin typeface="Open Sans" panose="020B0606030504020204" pitchFamily="34" charset="0"/>
              </a:rPr>
              <a:t>-&gt;</a:t>
            </a:r>
            <a:r>
              <a:rPr lang="vi-VN" sz="3600" dirty="0" err="1">
                <a:solidFill>
                  <a:srgbClr val="FF0000"/>
                </a:solidFill>
                <a:latin typeface="Open Sans" panose="020B0606030504020204" pitchFamily="34" charset="0"/>
              </a:rPr>
              <a:t>Đường</a:t>
            </a:r>
            <a:r>
              <a:rPr lang="vi-VN" sz="3600" dirty="0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Open Sans" panose="020B0606030504020204" pitchFamily="34" charset="0"/>
              </a:rPr>
              <a:t>bờ</a:t>
            </a:r>
            <a:r>
              <a:rPr lang="vi-VN" sz="3600" dirty="0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Open Sans" panose="020B0606030504020204" pitchFamily="34" charset="0"/>
              </a:rPr>
              <a:t>biển</a:t>
            </a:r>
            <a:r>
              <a:rPr lang="vi-VN" sz="3600" dirty="0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Open Sans" panose="020B0606030504020204" pitchFamily="34" charset="0"/>
              </a:rPr>
              <a:t>bị</a:t>
            </a:r>
            <a:r>
              <a:rPr lang="vi-VN" sz="3600" dirty="0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Open Sans" panose="020B0606030504020204" pitchFamily="34" charset="0"/>
              </a:rPr>
              <a:t>cắt</a:t>
            </a:r>
            <a:r>
              <a:rPr lang="vi-VN" sz="3600" dirty="0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Open Sans" panose="020B0606030504020204" pitchFamily="34" charset="0"/>
              </a:rPr>
              <a:t>xẻ</a:t>
            </a:r>
            <a:r>
              <a:rPr lang="vi-VN" sz="3600" dirty="0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Open Sans" panose="020B0606030504020204" pitchFamily="34" charset="0"/>
              </a:rPr>
              <a:t>mạnh</a:t>
            </a:r>
            <a:r>
              <a:rPr lang="vi-VN" sz="3600" dirty="0">
                <a:solidFill>
                  <a:srgbClr val="FF0000"/>
                </a:solidFill>
                <a:latin typeface="Open Sans" panose="020B0606030504020204" pitchFamily="34" charset="0"/>
              </a:rPr>
              <a:t>, </a:t>
            </a:r>
            <a:r>
              <a:rPr lang="vi-VN" sz="3600" dirty="0" err="1">
                <a:solidFill>
                  <a:srgbClr val="FF0000"/>
                </a:solidFill>
                <a:latin typeface="Open Sans" panose="020B0606030504020204" pitchFamily="34" charset="0"/>
              </a:rPr>
              <a:t>tạo</a:t>
            </a:r>
            <a:r>
              <a:rPr lang="vi-VN" sz="3600" dirty="0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Open Sans" panose="020B0606030504020204" pitchFamily="34" charset="0"/>
              </a:rPr>
              <a:t>thành</a:t>
            </a:r>
            <a:r>
              <a:rPr lang="vi-VN" sz="3600" dirty="0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Open Sans" panose="020B0606030504020204" pitchFamily="34" charset="0"/>
              </a:rPr>
              <a:t>nhiều</a:t>
            </a:r>
            <a:r>
              <a:rPr lang="vi-VN" sz="3600" dirty="0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Open Sans" panose="020B0606030504020204" pitchFamily="34" charset="0"/>
              </a:rPr>
              <a:t>bán</a:t>
            </a:r>
            <a:r>
              <a:rPr lang="vi-VN" sz="3600" dirty="0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Open Sans" panose="020B0606030504020204" pitchFamily="34" charset="0"/>
              </a:rPr>
              <a:t>đảo</a:t>
            </a:r>
            <a:r>
              <a:rPr lang="vi-VN" sz="3600" dirty="0">
                <a:solidFill>
                  <a:srgbClr val="FF0000"/>
                </a:solidFill>
                <a:latin typeface="Open Sans" panose="020B0606030504020204" pitchFamily="34" charset="0"/>
              </a:rPr>
              <a:t>, </a:t>
            </a:r>
            <a:r>
              <a:rPr lang="vi-VN" sz="3600" dirty="0" err="1">
                <a:solidFill>
                  <a:srgbClr val="FF0000"/>
                </a:solidFill>
                <a:latin typeface="Open Sans" panose="020B0606030504020204" pitchFamily="34" charset="0"/>
              </a:rPr>
              <a:t>biển</a:t>
            </a:r>
            <a:r>
              <a:rPr lang="vi-VN" sz="3600" dirty="0">
                <a:solidFill>
                  <a:srgbClr val="FF0000"/>
                </a:solidFill>
                <a:latin typeface="Open Sans" panose="020B0606030504020204" pitchFamily="34" charset="0"/>
              </a:rPr>
              <a:t>, </a:t>
            </a:r>
            <a:r>
              <a:rPr lang="vi-VN" sz="3600" dirty="0" err="1">
                <a:solidFill>
                  <a:srgbClr val="FF0000"/>
                </a:solidFill>
                <a:latin typeface="Open Sans" panose="020B0606030504020204" pitchFamily="34" charset="0"/>
              </a:rPr>
              <a:t>vũng</a:t>
            </a:r>
            <a:r>
              <a:rPr lang="vi-VN" sz="3600" dirty="0">
                <a:solidFill>
                  <a:srgbClr val="FF0000"/>
                </a:solidFill>
                <a:latin typeface="Open Sans" panose="020B0606030504020204" pitchFamily="34" charset="0"/>
              </a:rPr>
              <a:t>, </a:t>
            </a:r>
            <a:r>
              <a:rPr lang="vi-VN" sz="3600" dirty="0" err="1">
                <a:solidFill>
                  <a:srgbClr val="FF0000"/>
                </a:solidFill>
                <a:latin typeface="Open Sans" panose="020B0606030504020204" pitchFamily="34" charset="0"/>
              </a:rPr>
              <a:t>vịnh</a:t>
            </a:r>
            <a:r>
              <a:rPr lang="vi-VN" sz="3600" dirty="0">
                <a:solidFill>
                  <a:srgbClr val="FF0000"/>
                </a:solidFill>
                <a:latin typeface="Open Sans" panose="020B0606030504020204" pitchFamily="34" charset="0"/>
              </a:rPr>
              <a:t> ăn sâu </a:t>
            </a:r>
            <a:r>
              <a:rPr lang="vi-VN" sz="3600" dirty="0" err="1">
                <a:solidFill>
                  <a:srgbClr val="FF0000"/>
                </a:solidFill>
                <a:latin typeface="Open Sans" panose="020B0606030504020204" pitchFamily="34" charset="0"/>
              </a:rPr>
              <a:t>vào</a:t>
            </a:r>
            <a:r>
              <a:rPr lang="vi-VN" sz="3600" dirty="0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Open Sans" panose="020B0606030504020204" pitchFamily="34" charset="0"/>
              </a:rPr>
              <a:t>đất</a:t>
            </a:r>
            <a:r>
              <a:rPr lang="vi-VN" sz="3600" dirty="0">
                <a:solidFill>
                  <a:srgbClr val="FF0000"/>
                </a:solidFill>
                <a:latin typeface="Open Sans" panose="020B0606030504020204" pitchFamily="34" charset="0"/>
              </a:rPr>
              <a:t> </a:t>
            </a:r>
            <a:r>
              <a:rPr lang="vi-VN" sz="3600" dirty="0" err="1">
                <a:solidFill>
                  <a:srgbClr val="FF0000"/>
                </a:solidFill>
                <a:latin typeface="Open Sans" panose="020B0606030504020204" pitchFamily="34" charset="0"/>
              </a:rPr>
              <a:t>liền</a:t>
            </a:r>
            <a:r>
              <a:rPr lang="vi-VN" sz="3600" dirty="0">
                <a:solidFill>
                  <a:srgbClr val="FF0000"/>
                </a:solidFill>
                <a:latin typeface="Open Sans" panose="020B0606030504020204" pitchFamily="34" charset="0"/>
              </a:rPr>
              <a:t>.</a:t>
            </a:r>
            <a:endParaRPr lang="vi-VN" sz="3600" dirty="0">
              <a:solidFill>
                <a:srgbClr val="FF0000"/>
              </a:solidFill>
            </a:endParaRPr>
          </a:p>
        </p:txBody>
      </p:sp>
      <p:pic>
        <p:nvPicPr>
          <p:cNvPr id="22" name="Hình ảnh 21">
            <a:extLst>
              <a:ext uri="{FF2B5EF4-FFF2-40B4-BE49-F238E27FC236}">
                <a16:creationId xmlns:a16="http://schemas.microsoft.com/office/drawing/2014/main" id="{F8E91B40-51F7-7953-5ABA-2B1E370D4D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5879" y="2990124"/>
            <a:ext cx="1044122" cy="87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9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7A60218E-5A44-9EF4-FE7C-6473C1C584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71" r="45848" b="9550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DD2465F3-E50C-D4C9-35A5-E2D0F3EABA8D}"/>
              </a:ext>
            </a:extLst>
          </p:cNvPr>
          <p:cNvSpPr txBox="1"/>
          <p:nvPr/>
        </p:nvSpPr>
        <p:spPr>
          <a:xfrm>
            <a:off x="4245429" y="235858"/>
            <a:ext cx="40458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Open Sans" panose="020B0606030504020204" pitchFamily="34" charset="0"/>
              </a:rPr>
              <a:t>THẢO LUẬN NHÓM</a:t>
            </a:r>
            <a:endParaRPr lang="vi-VN" sz="3200" dirty="0">
              <a:solidFill>
                <a:srgbClr val="FF0000"/>
              </a:solidFill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3590E8DE-91C2-C977-24B9-F77513C9C473}"/>
              </a:ext>
            </a:extLst>
          </p:cNvPr>
          <p:cNvSpPr txBox="1"/>
          <p:nvPr/>
        </p:nvSpPr>
        <p:spPr>
          <a:xfrm>
            <a:off x="254001" y="726026"/>
            <a:ext cx="117928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dirty="0" err="1">
                <a:solidFill>
                  <a:srgbClr val="002060"/>
                </a:solidFill>
                <a:latin typeface="Open Sans" panose="020B0606030504020204" pitchFamily="34" charset="0"/>
              </a:rPr>
              <a:t>Đọc</a:t>
            </a:r>
            <a:r>
              <a:rPr lang="vi-VN" sz="3200" dirty="0">
                <a:solidFill>
                  <a:srgbClr val="002060"/>
                </a:solidFill>
                <a:latin typeface="Open Sans" panose="020B0606030504020204" pitchFamily="34" charset="0"/>
              </a:rPr>
              <a:t> thông tin </a:t>
            </a:r>
            <a:r>
              <a:rPr lang="vi-VN" sz="3200" dirty="0" err="1">
                <a:solidFill>
                  <a:srgbClr val="002060"/>
                </a:solidFill>
                <a:latin typeface="Open Sans" panose="020B0606030504020204" pitchFamily="34" charset="0"/>
              </a:rPr>
              <a:t>mục</a:t>
            </a:r>
            <a:r>
              <a:rPr lang="vi-VN" sz="3200" dirty="0">
                <a:solidFill>
                  <a:srgbClr val="002060"/>
                </a:solidFill>
                <a:latin typeface="Open Sans" panose="020B0606030504020204" pitchFamily="34" charset="0"/>
              </a:rPr>
              <a:t> 2a, 2b, 2c, 2d, quan </a:t>
            </a:r>
            <a:r>
              <a:rPr lang="vi-VN" sz="3200" dirty="0" err="1">
                <a:solidFill>
                  <a:srgbClr val="002060"/>
                </a:solidFill>
                <a:latin typeface="Open Sans" panose="020B0606030504020204" pitchFamily="34" charset="0"/>
              </a:rPr>
              <a:t>sát</a:t>
            </a:r>
            <a:r>
              <a:rPr lang="vi-VN" sz="3200" dirty="0">
                <a:solidFill>
                  <a:srgbClr val="002060"/>
                </a:solidFill>
                <a:latin typeface="Open Sans" panose="020B0606030504020204" pitchFamily="34" charset="0"/>
              </a:rPr>
              <a:t> </a:t>
            </a:r>
            <a:r>
              <a:rPr lang="vi-VN" sz="3200" dirty="0" err="1">
                <a:solidFill>
                  <a:srgbClr val="002060"/>
                </a:solidFill>
                <a:latin typeface="Open Sans" panose="020B0606030504020204" pitchFamily="34" charset="0"/>
              </a:rPr>
              <a:t>Hình</a:t>
            </a:r>
            <a:r>
              <a:rPr lang="vi-VN" sz="3200" dirty="0">
                <a:solidFill>
                  <a:srgbClr val="002060"/>
                </a:solidFill>
                <a:latin typeface="Open Sans" panose="020B0606030504020204" pitchFamily="34" charset="0"/>
              </a:rPr>
              <a:t> 1-7 SGK tr.97-100, </a:t>
            </a:r>
            <a:r>
              <a:rPr lang="vi-VN" sz="3200" dirty="0" err="1">
                <a:solidFill>
                  <a:srgbClr val="002060"/>
                </a:solidFill>
                <a:latin typeface="Open Sans" panose="020B0606030504020204" pitchFamily="34" charset="0"/>
              </a:rPr>
              <a:t>thảo</a:t>
            </a:r>
            <a:r>
              <a:rPr lang="vi-VN" sz="3200" dirty="0">
                <a:solidFill>
                  <a:srgbClr val="002060"/>
                </a:solidFill>
                <a:latin typeface="Open Sans" panose="020B0606030504020204" pitchFamily="34" charset="0"/>
              </a:rPr>
              <a:t> </a:t>
            </a:r>
            <a:r>
              <a:rPr lang="vi-VN" sz="3200" dirty="0" err="1">
                <a:solidFill>
                  <a:srgbClr val="002060"/>
                </a:solidFill>
                <a:latin typeface="Open Sans" panose="020B0606030504020204" pitchFamily="34" charset="0"/>
              </a:rPr>
              <a:t>luận</a:t>
            </a:r>
            <a:r>
              <a:rPr lang="vi-VN" sz="3200" dirty="0">
                <a:solidFill>
                  <a:srgbClr val="002060"/>
                </a:solidFill>
                <a:latin typeface="Open Sans" panose="020B0606030504020204" pitchFamily="34" charset="0"/>
              </a:rPr>
              <a:t> </a:t>
            </a:r>
            <a:r>
              <a:rPr lang="vi-VN" sz="3200" dirty="0" err="1">
                <a:solidFill>
                  <a:srgbClr val="002060"/>
                </a:solidFill>
                <a:latin typeface="Open Sans" panose="020B0606030504020204" pitchFamily="34" charset="0"/>
              </a:rPr>
              <a:t>và</a:t>
            </a:r>
            <a:r>
              <a:rPr lang="vi-VN" sz="3200" dirty="0">
                <a:solidFill>
                  <a:srgbClr val="002060"/>
                </a:solidFill>
                <a:latin typeface="Open Sans" panose="020B0606030504020204" pitchFamily="34" charset="0"/>
              </a:rPr>
              <a:t> </a:t>
            </a:r>
            <a:r>
              <a:rPr lang="vi-VN" sz="3200" dirty="0" err="1">
                <a:solidFill>
                  <a:srgbClr val="002060"/>
                </a:solidFill>
                <a:latin typeface="Open Sans" panose="020B0606030504020204" pitchFamily="34" charset="0"/>
              </a:rPr>
              <a:t>thực</a:t>
            </a:r>
            <a:r>
              <a:rPr lang="vi-VN" sz="3200" dirty="0">
                <a:solidFill>
                  <a:srgbClr val="002060"/>
                </a:solidFill>
                <a:latin typeface="Open Sans" panose="020B0606030504020204" pitchFamily="34" charset="0"/>
              </a:rPr>
              <a:t> </a:t>
            </a:r>
            <a:r>
              <a:rPr lang="vi-VN" sz="3200" dirty="0" err="1">
                <a:solidFill>
                  <a:srgbClr val="002060"/>
                </a:solidFill>
                <a:latin typeface="Open Sans" panose="020B0606030504020204" pitchFamily="34" charset="0"/>
              </a:rPr>
              <a:t>hiện</a:t>
            </a:r>
            <a:r>
              <a:rPr lang="vi-VN" sz="3200" dirty="0">
                <a:solidFill>
                  <a:srgbClr val="002060"/>
                </a:solidFill>
                <a:latin typeface="Open Sans" panose="020B0606030504020204" pitchFamily="34" charset="0"/>
              </a:rPr>
              <a:t> </a:t>
            </a:r>
            <a:r>
              <a:rPr lang="vi-VN" sz="3200" dirty="0" err="1">
                <a:solidFill>
                  <a:srgbClr val="002060"/>
                </a:solidFill>
                <a:latin typeface="Open Sans" panose="020B0606030504020204" pitchFamily="34" charset="0"/>
              </a:rPr>
              <a:t>nhiệm</a:t>
            </a:r>
            <a:r>
              <a:rPr lang="vi-VN" sz="3200" dirty="0">
                <a:solidFill>
                  <a:srgbClr val="002060"/>
                </a:solidFill>
                <a:latin typeface="Open Sans" panose="020B0606030504020204" pitchFamily="34" charset="0"/>
              </a:rPr>
              <a:t> </a:t>
            </a:r>
            <a:r>
              <a:rPr lang="vi-VN" sz="3200" dirty="0" err="1">
                <a:solidFill>
                  <a:srgbClr val="002060"/>
                </a:solidFill>
                <a:latin typeface="Open Sans" panose="020B0606030504020204" pitchFamily="34" charset="0"/>
              </a:rPr>
              <a:t>vào</a:t>
            </a:r>
            <a:r>
              <a:rPr lang="vi-VN" sz="3200" dirty="0">
                <a:solidFill>
                  <a:srgbClr val="002060"/>
                </a:solidFill>
                <a:latin typeface="Open Sans" panose="020B0606030504020204" pitchFamily="34" charset="0"/>
              </a:rPr>
              <a:t> </a:t>
            </a:r>
            <a:r>
              <a:rPr lang="vi-VN" sz="3200" b="1" i="1" dirty="0" err="1">
                <a:solidFill>
                  <a:srgbClr val="002060"/>
                </a:solidFill>
                <a:latin typeface="Open Sans" panose="020B0606030504020204" pitchFamily="34" charset="0"/>
              </a:rPr>
              <a:t>Phiếu</a:t>
            </a:r>
            <a:r>
              <a:rPr lang="vi-VN" sz="3200" b="1" i="1" dirty="0">
                <a:solidFill>
                  <a:srgbClr val="002060"/>
                </a:solidFill>
                <a:latin typeface="Open Sans" panose="020B0606030504020204" pitchFamily="34" charset="0"/>
              </a:rPr>
              <a:t> </a:t>
            </a:r>
            <a:r>
              <a:rPr lang="vi-VN" sz="3200" b="1" i="1" dirty="0" err="1">
                <a:solidFill>
                  <a:srgbClr val="002060"/>
                </a:solidFill>
                <a:latin typeface="Open Sans" panose="020B0606030504020204" pitchFamily="34" charset="0"/>
              </a:rPr>
              <a:t>học</a:t>
            </a:r>
            <a:r>
              <a:rPr lang="vi-VN" sz="3200" b="1" i="1" dirty="0">
                <a:solidFill>
                  <a:srgbClr val="002060"/>
                </a:solidFill>
                <a:latin typeface="Open Sans" panose="020B0606030504020204" pitchFamily="34" charset="0"/>
              </a:rPr>
              <a:t> </a:t>
            </a:r>
            <a:r>
              <a:rPr lang="vi-VN" sz="3200" b="1" i="1" dirty="0" err="1">
                <a:solidFill>
                  <a:srgbClr val="002060"/>
                </a:solidFill>
                <a:latin typeface="Open Sans" panose="020B0606030504020204" pitchFamily="34" charset="0"/>
              </a:rPr>
              <a:t>tập</a:t>
            </a:r>
            <a:r>
              <a:rPr lang="vi-VN" sz="3200" b="1" i="1" dirty="0">
                <a:solidFill>
                  <a:srgbClr val="002060"/>
                </a:solidFill>
                <a:latin typeface="Open Sans" panose="020B0606030504020204" pitchFamily="34" charset="0"/>
              </a:rPr>
              <a:t> </a:t>
            </a:r>
            <a:r>
              <a:rPr lang="vi-VN" sz="3200" b="1" i="1" dirty="0" err="1">
                <a:solidFill>
                  <a:srgbClr val="002060"/>
                </a:solidFill>
                <a:latin typeface="Open Sans" panose="020B0606030504020204" pitchFamily="34" charset="0"/>
              </a:rPr>
              <a:t>số</a:t>
            </a:r>
            <a:r>
              <a:rPr lang="vi-VN" sz="3200" b="1" i="1" dirty="0">
                <a:solidFill>
                  <a:srgbClr val="002060"/>
                </a:solidFill>
                <a:latin typeface="Open Sans" panose="020B0606030504020204" pitchFamily="34" charset="0"/>
              </a:rPr>
              <a:t> 1:</a:t>
            </a:r>
            <a:endParaRPr lang="vi-VN" sz="3200" dirty="0"/>
          </a:p>
        </p:txBody>
      </p:sp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5C168F2F-D464-0646-AACA-C7D692ADB16A}"/>
              </a:ext>
            </a:extLst>
          </p:cNvPr>
          <p:cNvSpPr/>
          <p:nvPr/>
        </p:nvSpPr>
        <p:spPr>
          <a:xfrm>
            <a:off x="464456" y="2024743"/>
            <a:ext cx="4669973" cy="1658258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>
                <a:solidFill>
                  <a:schemeClr val="accent2"/>
                </a:solidFill>
                <a:latin typeface="Open Sans" panose="020B0606030504020204" pitchFamily="34" charset="0"/>
              </a:rPr>
              <a:t>Nhóm 1: Tìm hiểu đặc điểm tự nhiên của châu Âu về địa hình.</a:t>
            </a:r>
            <a:endParaRPr lang="vi-VN" sz="3200"/>
          </a:p>
        </p:txBody>
      </p:sp>
      <p:sp>
        <p:nvSpPr>
          <p:cNvPr id="4" name="Hình chữ nhật: Góc Tròn 3">
            <a:extLst>
              <a:ext uri="{FF2B5EF4-FFF2-40B4-BE49-F238E27FC236}">
                <a16:creationId xmlns:a16="http://schemas.microsoft.com/office/drawing/2014/main" id="{3F4CF321-300C-41D4-03FB-9803D2223B76}"/>
              </a:ext>
            </a:extLst>
          </p:cNvPr>
          <p:cNvSpPr/>
          <p:nvPr/>
        </p:nvSpPr>
        <p:spPr>
          <a:xfrm>
            <a:off x="6603999" y="2024743"/>
            <a:ext cx="4669973" cy="165825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>
                <a:solidFill>
                  <a:schemeClr val="accent2"/>
                </a:solidFill>
                <a:latin typeface="Open Sans" panose="020B0606030504020204" pitchFamily="34" charset="0"/>
              </a:rPr>
              <a:t>Nhóm 2: Tìm hiểu đặc điểm tự nhiên của châu Âu về khí hậu.</a:t>
            </a:r>
            <a:endParaRPr lang="vi-VN" sz="3200"/>
          </a:p>
        </p:txBody>
      </p:sp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96C7972F-F71C-C970-23E0-A916AF828ED2}"/>
              </a:ext>
            </a:extLst>
          </p:cNvPr>
          <p:cNvSpPr/>
          <p:nvPr/>
        </p:nvSpPr>
        <p:spPr>
          <a:xfrm>
            <a:off x="464456" y="4225628"/>
            <a:ext cx="4669973" cy="165825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>
                <a:solidFill>
                  <a:schemeClr val="accent2"/>
                </a:solidFill>
                <a:latin typeface="Open Sans" panose="020B0606030504020204" pitchFamily="34" charset="0"/>
              </a:rPr>
              <a:t>Nhóm 3: Tìm hiểu đặc điểm tự nhiên của châu Âu về sông ngòi.</a:t>
            </a:r>
            <a:endParaRPr lang="vi-VN" sz="3200"/>
          </a:p>
        </p:txBody>
      </p:sp>
      <p:sp>
        <p:nvSpPr>
          <p:cNvPr id="11" name="Hình chữ nhật: Góc Tròn 10">
            <a:extLst>
              <a:ext uri="{FF2B5EF4-FFF2-40B4-BE49-F238E27FC236}">
                <a16:creationId xmlns:a16="http://schemas.microsoft.com/office/drawing/2014/main" id="{8E3119FB-BCA7-1294-53FB-536A0D9A024A}"/>
              </a:ext>
            </a:extLst>
          </p:cNvPr>
          <p:cNvSpPr/>
          <p:nvPr/>
        </p:nvSpPr>
        <p:spPr>
          <a:xfrm>
            <a:off x="6603999" y="4189653"/>
            <a:ext cx="4887686" cy="165825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>
                <a:solidFill>
                  <a:schemeClr val="accent2"/>
                </a:solidFill>
                <a:latin typeface="Open Sans" panose="020B0606030504020204" pitchFamily="34" charset="0"/>
              </a:rPr>
              <a:t>Nhóm 4: Tìm hiểu đặc điểm tự nhiên của châu Âu về đới thiên nhiên.</a:t>
            </a:r>
            <a:endParaRPr lang="vi-VN" sz="3200"/>
          </a:p>
        </p:txBody>
      </p:sp>
    </p:spTree>
    <p:extLst>
      <p:ext uri="{BB962C8B-B14F-4D97-AF65-F5344CB8AC3E}">
        <p14:creationId xmlns:p14="http://schemas.microsoft.com/office/powerpoint/2010/main" val="290997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animBg="1"/>
      <p:bldP spid="4" grpId="0" animBg="1"/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3">
            <a:extLst>
              <a:ext uri="{FF2B5EF4-FFF2-40B4-BE49-F238E27FC236}">
                <a16:creationId xmlns:a16="http://schemas.microsoft.com/office/drawing/2014/main" id="{EC29AA99-E492-8742-8080-EA0C7A97735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1111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D3EAB6CE-4105-19BC-9D86-DB26E0742D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84" t="29365" r="47039" b="60053"/>
          <a:stretch/>
        </p:blipFill>
        <p:spPr>
          <a:xfrm>
            <a:off x="497113" y="127000"/>
            <a:ext cx="4336143" cy="725715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C93B4FA5-8923-81FD-8764-C893C43694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41" t="42857" r="57831" b="50001"/>
          <a:stretch/>
        </p:blipFill>
        <p:spPr>
          <a:xfrm>
            <a:off x="1340755" y="741015"/>
            <a:ext cx="1941286" cy="489858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F6DD1F61-BE93-7EA5-9D50-5758CD66F1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1174" y="346893"/>
            <a:ext cx="1044122" cy="877751"/>
          </a:xfrm>
          <a:prstGeom prst="rect">
            <a:avLst/>
          </a:prstGeom>
        </p:spPr>
      </p:pic>
      <p:sp>
        <p:nvSpPr>
          <p:cNvPr id="3" name="TextBox 14">
            <a:extLst>
              <a:ext uri="{FF2B5EF4-FFF2-40B4-BE49-F238E27FC236}">
                <a16:creationId xmlns:a16="http://schemas.microsoft.com/office/drawing/2014/main" id="{EB9D74E1-CDBD-98E2-8622-F648D6299B57}"/>
              </a:ext>
            </a:extLst>
          </p:cNvPr>
          <p:cNvSpPr txBox="1"/>
          <p:nvPr/>
        </p:nvSpPr>
        <p:spPr>
          <a:xfrm>
            <a:off x="436769" y="1224644"/>
            <a:ext cx="10756466" cy="263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4319" lvl="1">
              <a:lnSpc>
                <a:spcPts val="2520"/>
              </a:lnSpc>
            </a:pPr>
            <a:r>
              <a:rPr lang="en-US" sz="3200" dirty="0" err="1">
                <a:solidFill>
                  <a:srgbClr val="000000"/>
                </a:solidFill>
                <a:latin typeface="Muli Regular" panose="00000500000000000000"/>
              </a:rPr>
              <a:t>Đặc</a:t>
            </a:r>
            <a:r>
              <a:rPr lang="en-US" sz="3200" dirty="0">
                <a:solidFill>
                  <a:srgbClr val="000000"/>
                </a:solidFill>
                <a:latin typeface="Muli Regular" panose="0000050000000000000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Muli Regular" panose="00000500000000000000"/>
              </a:rPr>
              <a:t>điểm</a:t>
            </a:r>
            <a:r>
              <a:rPr lang="en-US" sz="3200" dirty="0">
                <a:solidFill>
                  <a:srgbClr val="000000"/>
                </a:solidFill>
                <a:latin typeface="Muli Regular" panose="0000050000000000000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Muli Regular" panose="00000500000000000000"/>
              </a:rPr>
              <a:t>các</a:t>
            </a:r>
            <a:r>
              <a:rPr lang="en-US" sz="3200" dirty="0">
                <a:solidFill>
                  <a:srgbClr val="000000"/>
                </a:solidFill>
                <a:latin typeface="Muli Regular" panose="0000050000000000000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Muli Regular" panose="00000500000000000000"/>
              </a:rPr>
              <a:t>khu</a:t>
            </a:r>
            <a:r>
              <a:rPr lang="en-US" sz="3200" dirty="0">
                <a:solidFill>
                  <a:srgbClr val="000000"/>
                </a:solidFill>
                <a:latin typeface="Muli Regular" panose="0000050000000000000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Muli Regular" panose="00000500000000000000"/>
              </a:rPr>
              <a:t>vực</a:t>
            </a:r>
            <a:r>
              <a:rPr lang="en-US" sz="3200" dirty="0">
                <a:solidFill>
                  <a:srgbClr val="000000"/>
                </a:solidFill>
                <a:latin typeface="Muli Regular" panose="0000050000000000000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Muli Regular" panose="00000500000000000000"/>
              </a:rPr>
              <a:t>địa</a:t>
            </a:r>
            <a:r>
              <a:rPr lang="en-US" sz="3200" dirty="0">
                <a:solidFill>
                  <a:srgbClr val="000000"/>
                </a:solidFill>
                <a:latin typeface="Muli Regular" panose="0000050000000000000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Muli Regular" panose="00000500000000000000"/>
              </a:rPr>
              <a:t>hình</a:t>
            </a:r>
            <a:r>
              <a:rPr lang="en-US" sz="3200" dirty="0">
                <a:solidFill>
                  <a:srgbClr val="000000"/>
                </a:solidFill>
                <a:latin typeface="Muli Regular" panose="0000050000000000000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Muli Regular" panose="00000500000000000000"/>
              </a:rPr>
              <a:t>chính</a:t>
            </a:r>
            <a:r>
              <a:rPr lang="en-US" sz="3200" dirty="0">
                <a:solidFill>
                  <a:srgbClr val="000000"/>
                </a:solidFill>
                <a:latin typeface="Muli Regular" panose="00000500000000000000"/>
              </a:rPr>
              <a:t> ở </a:t>
            </a:r>
            <a:r>
              <a:rPr lang="en-US" sz="3200" dirty="0" err="1">
                <a:solidFill>
                  <a:srgbClr val="000000"/>
                </a:solidFill>
                <a:latin typeface="Muli Regular" panose="00000500000000000000"/>
              </a:rPr>
              <a:t>châu</a:t>
            </a:r>
            <a:r>
              <a:rPr lang="en-US" sz="3200" dirty="0">
                <a:solidFill>
                  <a:srgbClr val="000000"/>
                </a:solidFill>
                <a:latin typeface="Muli Regular" panose="0000050000000000000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Muli Regular" panose="00000500000000000000"/>
              </a:rPr>
              <a:t>Âu</a:t>
            </a:r>
            <a:r>
              <a:rPr lang="en-US" sz="3200" dirty="0">
                <a:solidFill>
                  <a:srgbClr val="000000"/>
                </a:solidFill>
                <a:latin typeface="Muli Regular" panose="00000500000000000000"/>
              </a:rPr>
              <a:t> (2 </a:t>
            </a:r>
            <a:r>
              <a:rPr lang="en-US" sz="3200" dirty="0" err="1">
                <a:solidFill>
                  <a:srgbClr val="000000"/>
                </a:solidFill>
                <a:latin typeface="Muli Regular" panose="00000500000000000000"/>
              </a:rPr>
              <a:t>khu</a:t>
            </a:r>
            <a:r>
              <a:rPr lang="en-US" sz="3200" dirty="0">
                <a:solidFill>
                  <a:srgbClr val="000000"/>
                </a:solidFill>
                <a:latin typeface="Muli Regular" panose="0000050000000000000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Muli Regular" panose="00000500000000000000"/>
              </a:rPr>
              <a:t>vực</a:t>
            </a:r>
            <a:r>
              <a:rPr lang="en-US" sz="3200" dirty="0">
                <a:solidFill>
                  <a:srgbClr val="000000"/>
                </a:solidFill>
                <a:latin typeface="Muli Regular" panose="00000500000000000000"/>
              </a:rPr>
              <a:t>):</a:t>
            </a:r>
          </a:p>
        </p:txBody>
      </p:sp>
      <p:graphicFrame>
        <p:nvGraphicFramePr>
          <p:cNvPr id="7" name="Table 11">
            <a:extLst>
              <a:ext uri="{FF2B5EF4-FFF2-40B4-BE49-F238E27FC236}">
                <a16:creationId xmlns:a16="http://schemas.microsoft.com/office/drawing/2014/main" id="{340AF69F-26EB-E823-3585-3F607DF7E0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240866"/>
              </p:ext>
            </p:extLst>
          </p:nvPr>
        </p:nvGraphicFramePr>
        <p:xfrm>
          <a:off x="238351" y="1793013"/>
          <a:ext cx="11715297" cy="4845431"/>
        </p:xfrm>
        <a:graphic>
          <a:graphicData uri="http://schemas.openxmlformats.org/drawingml/2006/table">
            <a:tbl>
              <a:tblPr/>
              <a:tblGrid>
                <a:gridCol w="6492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223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4365"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Muli Regular Bold" panose="00000700000000000000"/>
                        </a:rPr>
                        <a:t>Đồng bằng </a:t>
                      </a:r>
                      <a:endParaRPr lang="en-US" sz="2800"/>
                    </a:p>
                  </a:txBody>
                  <a:tcPr marL="127000" marR="127000" marT="127000" marB="12700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20"/>
                        </a:lnSpc>
                        <a:defRPr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Muli Regular Bold" panose="00000700000000000000"/>
                        </a:rPr>
                        <a:t>Miền núi </a:t>
                      </a:r>
                      <a:endParaRPr lang="en-US" sz="2800"/>
                    </a:p>
                  </a:txBody>
                  <a:tcPr marL="127000" marR="127000" marT="127000" marB="12700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2585">
                <a:tc>
                  <a:txBody>
                    <a:bodyPr/>
                    <a:lstStyle/>
                    <a:p>
                      <a:pPr marL="518160" lvl="1" indent="-259080" algn="just">
                        <a:lnSpc>
                          <a:spcPts val="3360"/>
                        </a:lnSpc>
                        <a:buFont typeface="Arial" panose="020B0604020202020204"/>
                        <a:buChar char="•"/>
                        <a:defRPr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Chiếm 2/3 diện tích châu lục, gồm ĐB. Bắc Âu, ĐB. Đông Âu, ĐB. Trung và hạ lưu sông Đa-nuýp,…</a:t>
                      </a:r>
                      <a:endParaRPr lang="en-US" sz="2800"/>
                    </a:p>
                    <a:p>
                      <a:pPr marL="518160" lvl="1" indent="-259080" algn="just">
                        <a:lnSpc>
                          <a:spcPts val="3360"/>
                        </a:lnSpc>
                        <a:buFont typeface="Arial" panose="020B0604020202020204"/>
                        <a:buChar char="•"/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Các đồng bằng hình thành do nhiều nguồn gốc khác nhau =&gt; Đặc điểm địa hình khác nhau.</a:t>
                      </a:r>
                    </a:p>
                  </a:txBody>
                  <a:tcPr marL="127000" marR="127000" marT="127000" marB="12700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8160" lvl="1" indent="-259080" algn="l">
                        <a:lnSpc>
                          <a:spcPts val="3360"/>
                        </a:lnSpc>
                        <a:buFont typeface="Arial" panose="020B0604020202020204"/>
                        <a:buChar char="•"/>
                        <a:defRPr/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Địa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hình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núi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già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phía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bắc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và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vùng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trung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tâm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châu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lục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(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dãy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Xcan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-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đi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-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na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-vi, U-ran,...).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Phần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lớn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có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độ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cao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trung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bình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hoặc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thấp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.</a:t>
                      </a:r>
                      <a:endParaRPr lang="en-US" sz="2800" dirty="0"/>
                    </a:p>
                    <a:p>
                      <a:pPr marL="518160" lvl="1" indent="-259080">
                        <a:lnSpc>
                          <a:spcPts val="3360"/>
                        </a:lnSpc>
                        <a:buFont typeface="Arial" panose="020B0604020202020204"/>
                        <a:buChar char="•"/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Địa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hình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núi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trẻ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phía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nam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(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dãy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An-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pơ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Cac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-pat, Ban-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căng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...).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Phần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lớn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có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độ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cao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trung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bình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dưới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Muli Regular" panose="00000500000000000000"/>
                        </a:rPr>
                        <a:t> 2000m.</a:t>
                      </a:r>
                    </a:p>
                  </a:txBody>
                  <a:tcPr marL="127000" marR="127000" marT="127000" marB="12700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9087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307204" y="318055"/>
            <a:ext cx="1252690" cy="88827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639089" y="839768"/>
            <a:ext cx="1252690" cy="88827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69210" b="42364"/>
          <a:stretch>
            <a:fillRect/>
          </a:stretch>
        </p:blipFill>
        <p:spPr>
          <a:xfrm rot="143070">
            <a:off x="8841126" y="602458"/>
            <a:ext cx="873125" cy="200207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69210" b="42364"/>
          <a:stretch>
            <a:fillRect/>
          </a:stretch>
        </p:blipFill>
        <p:spPr>
          <a:xfrm rot="-796370" flipH="1">
            <a:off x="8363294" y="727004"/>
            <a:ext cx="873125" cy="200207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970795" y="2112858"/>
            <a:ext cx="5158588" cy="228660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9073826" y="2802564"/>
            <a:ext cx="1363389" cy="143652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9869821" y="1283903"/>
            <a:ext cx="2177999" cy="200375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970796" y="1400027"/>
            <a:ext cx="1646897" cy="1856135"/>
          </a:xfrm>
          <a:prstGeom prst="rect">
            <a:avLst/>
          </a:prstGeom>
        </p:spPr>
      </p:pic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0" y="0"/>
            <a:ext cx="6858000" cy="6858000"/>
            <a:chOff x="0" y="0"/>
            <a:chExt cx="8790178" cy="8790178"/>
          </a:xfrm>
        </p:grpSpPr>
        <p:sp>
          <p:nvSpPr>
            <p:cNvPr id="11" name="Freeform 11"/>
            <p:cNvSpPr/>
            <p:nvPr/>
          </p:nvSpPr>
          <p:spPr>
            <a:xfrm>
              <a:off x="149225" y="149225"/>
              <a:ext cx="8491728" cy="8491728"/>
            </a:xfrm>
            <a:custGeom>
              <a:avLst/>
              <a:gdLst/>
              <a:ahLst/>
              <a:cxnLst/>
              <a:rect l="l" t="t" r="r" b="b"/>
              <a:pathLst>
                <a:path w="8491728" h="8491728">
                  <a:moveTo>
                    <a:pt x="0" y="0"/>
                  </a:moveTo>
                  <a:lnTo>
                    <a:pt x="8491728" y="0"/>
                  </a:lnTo>
                  <a:lnTo>
                    <a:pt x="8491728" y="8491728"/>
                  </a:lnTo>
                  <a:lnTo>
                    <a:pt x="0" y="8491728"/>
                  </a:lnTo>
                  <a:close/>
                </a:path>
              </a:pathLst>
            </a:custGeom>
            <a:blipFill>
              <a:blip r:embed="rId16"/>
              <a:stretch>
                <a:fillRect t="-10787" b="-10787"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8790178" cy="8790178"/>
            </a:xfrm>
            <a:custGeom>
              <a:avLst/>
              <a:gdLst/>
              <a:ahLst/>
              <a:cxnLst/>
              <a:rect l="l" t="t" r="r" b="b"/>
              <a:pathLst>
                <a:path w="8790178" h="8790178">
                  <a:moveTo>
                    <a:pt x="8790178" y="8790178"/>
                  </a:moveTo>
                  <a:lnTo>
                    <a:pt x="0" y="8790178"/>
                  </a:lnTo>
                  <a:lnTo>
                    <a:pt x="0" y="0"/>
                  </a:lnTo>
                  <a:lnTo>
                    <a:pt x="8790178" y="0"/>
                  </a:lnTo>
                  <a:lnTo>
                    <a:pt x="8790178" y="8790178"/>
                  </a:lnTo>
                  <a:close/>
                  <a:moveTo>
                    <a:pt x="19050" y="8771128"/>
                  </a:moveTo>
                  <a:lnTo>
                    <a:pt x="8771128" y="8771128"/>
                  </a:lnTo>
                  <a:lnTo>
                    <a:pt x="8771128" y="19050"/>
                  </a:lnTo>
                  <a:lnTo>
                    <a:pt x="19050" y="19050"/>
                  </a:lnTo>
                  <a:lnTo>
                    <a:pt x="19050" y="8771128"/>
                  </a:lnTo>
                  <a:close/>
                  <a:moveTo>
                    <a:pt x="8650478" y="8650478"/>
                  </a:moveTo>
                  <a:lnTo>
                    <a:pt x="139700" y="8650478"/>
                  </a:lnTo>
                  <a:lnTo>
                    <a:pt x="139700" y="139700"/>
                  </a:lnTo>
                  <a:lnTo>
                    <a:pt x="8650478" y="139700"/>
                  </a:lnTo>
                  <a:lnTo>
                    <a:pt x="8650478" y="8650478"/>
                  </a:lnTo>
                  <a:close/>
                  <a:moveTo>
                    <a:pt x="158750" y="8631428"/>
                  </a:moveTo>
                  <a:lnTo>
                    <a:pt x="8631428" y="8631428"/>
                  </a:lnTo>
                  <a:lnTo>
                    <a:pt x="8631428" y="158750"/>
                  </a:lnTo>
                  <a:lnTo>
                    <a:pt x="158750" y="158750"/>
                  </a:lnTo>
                  <a:lnTo>
                    <a:pt x="158750" y="8631428"/>
                  </a:lnTo>
                  <a:close/>
                </a:path>
              </a:pathLst>
            </a:custGeom>
            <a:solidFill>
              <a:srgbClr val="99B674"/>
            </a:solidFill>
          </p:spPr>
        </p:sp>
      </p:grpSp>
      <p:sp>
        <p:nvSpPr>
          <p:cNvPr id="13" name="TextBox 13"/>
          <p:cNvSpPr txBox="1"/>
          <p:nvPr/>
        </p:nvSpPr>
        <p:spPr>
          <a:xfrm>
            <a:off x="7475203" y="4730750"/>
            <a:ext cx="4560635" cy="7320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404040"/>
                </a:solidFill>
                <a:latin typeface="Saira Black" panose="00000A00000000000000"/>
              </a:rPr>
              <a:t>XÁC ĐỊNH VÀ NÊU ĐẶC ĐIỂM KHÍ HẬU CỦA CHÂU ÂU TRÊN BẢN ĐỒ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0F2192F4-B3A5-D3F0-1490-EEA4180BEC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2" r="43303" b="8280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66E8C7B8-4DEB-EE51-E51C-F0AC652357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4" r="79167" b="84656"/>
          <a:stretch/>
        </p:blipFill>
        <p:spPr>
          <a:xfrm>
            <a:off x="0" y="41728"/>
            <a:ext cx="2540000" cy="598715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23751F63-250D-6E33-B8A2-67C02CF9B5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8" t="14842" r="-683" b="76428"/>
          <a:stretch/>
        </p:blipFill>
        <p:spPr>
          <a:xfrm>
            <a:off x="0" y="582385"/>
            <a:ext cx="12329887" cy="598715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9AF92322-0A60-9816-F832-1CA5BBF936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8" t="26614" r="45210" b="48519"/>
          <a:stretch/>
        </p:blipFill>
        <p:spPr>
          <a:xfrm>
            <a:off x="68941" y="1193800"/>
            <a:ext cx="6734629" cy="1705428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B59BC687-BB75-F5EA-6A9C-314633D76C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00" t="31851" r="-577" b="32013"/>
          <a:stretch/>
        </p:blipFill>
        <p:spPr>
          <a:xfrm>
            <a:off x="6444345" y="2189843"/>
            <a:ext cx="5678714" cy="2478314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83519AF-89C1-1AD7-E7C2-5A91D8F5E6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4" t="49844" r="45386" b="14020"/>
          <a:stretch/>
        </p:blipFill>
        <p:spPr>
          <a:xfrm>
            <a:off x="65315" y="4024994"/>
            <a:ext cx="6241143" cy="2478314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id="{458390B0-B779-F0C5-EB54-F56F0882A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1641" y="1398270"/>
            <a:ext cx="1044122" cy="87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7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5C06FACF-077F-6EDE-4838-90BF302638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3360" y="-553362"/>
            <a:ext cx="6858001" cy="7964716"/>
          </a:xfrm>
          <a:prstGeom prst="rect">
            <a:avLst/>
          </a:prstGeom>
        </p:spPr>
      </p:pic>
      <p:sp>
        <p:nvSpPr>
          <p:cNvPr id="3" name="Hình chữ nhật: Góc Chéo Tròn 2">
            <a:extLst>
              <a:ext uri="{FF2B5EF4-FFF2-40B4-BE49-F238E27FC236}">
                <a16:creationId xmlns:a16="http://schemas.microsoft.com/office/drawing/2014/main" id="{AE6B6AE3-FEF5-6C4E-119D-6D3980CD9736}"/>
              </a:ext>
            </a:extLst>
          </p:cNvPr>
          <p:cNvSpPr/>
          <p:nvPr/>
        </p:nvSpPr>
        <p:spPr>
          <a:xfrm>
            <a:off x="7964717" y="0"/>
            <a:ext cx="4227282" cy="6858000"/>
          </a:xfrm>
          <a:prstGeom prst="round2Diag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4" name="Hình chữ nhật: Góc Tròn 3">
            <a:extLst>
              <a:ext uri="{FF2B5EF4-FFF2-40B4-BE49-F238E27FC236}">
                <a16:creationId xmlns:a16="http://schemas.microsoft.com/office/drawing/2014/main" id="{2534345E-490C-4DAF-C71C-94BC0AF2E2A5}"/>
              </a:ext>
            </a:extLst>
          </p:cNvPr>
          <p:cNvSpPr/>
          <p:nvPr/>
        </p:nvSpPr>
        <p:spPr>
          <a:xfrm>
            <a:off x="8674098" y="-4"/>
            <a:ext cx="3200401" cy="54247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002060"/>
                </a:solidFill>
              </a:rPr>
              <a:t>EM CÓ BIẾT ? 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EC0F223D-0A1A-2AC2-8B39-3D543F5E3288}"/>
              </a:ext>
            </a:extLst>
          </p:cNvPr>
          <p:cNvSpPr txBox="1"/>
          <p:nvPr/>
        </p:nvSpPr>
        <p:spPr>
          <a:xfrm>
            <a:off x="7964717" y="542469"/>
            <a:ext cx="4227281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2800" dirty="0"/>
              <a:t>Sông Von-ga(3 690 </a:t>
            </a:r>
            <a:r>
              <a:rPr lang="vi-VN" sz="2800" dirty="0" err="1"/>
              <a:t>km</a:t>
            </a:r>
            <a:r>
              <a:rPr lang="vi-VN" sz="2800" dirty="0"/>
              <a:t>)là con sông dài nhất và nhiều nước nhất Châu </a:t>
            </a:r>
            <a:r>
              <a:rPr lang="vi-VN" sz="2800" dirty="0" err="1"/>
              <a:t>Âu,bắt</a:t>
            </a:r>
            <a:r>
              <a:rPr lang="vi-VN" sz="2800" dirty="0"/>
              <a:t> đầu từ vùng đồi Van-đai và đổ vào hồ Ca-</a:t>
            </a:r>
            <a:r>
              <a:rPr lang="vi-VN" sz="2800" dirty="0" err="1"/>
              <a:t>spi.Sông</a:t>
            </a:r>
            <a:r>
              <a:rPr lang="vi-VN" sz="2800" dirty="0"/>
              <a:t> Đa-</a:t>
            </a:r>
            <a:r>
              <a:rPr lang="vi-VN" sz="2800" dirty="0" err="1"/>
              <a:t>nuýp</a:t>
            </a:r>
            <a:r>
              <a:rPr lang="vi-VN" sz="2800" dirty="0"/>
              <a:t>  (2 850 </a:t>
            </a:r>
            <a:r>
              <a:rPr lang="vi-VN" sz="2800" dirty="0" err="1"/>
              <a:t>km</a:t>
            </a:r>
            <a:r>
              <a:rPr lang="vi-VN" sz="2800" dirty="0"/>
              <a:t>)là con sông dài thứ hai, bắt đầu từ sườn đông </a:t>
            </a:r>
            <a:r>
              <a:rPr lang="vi-VN" sz="2800" dirty="0" err="1"/>
              <a:t>dãy</a:t>
            </a:r>
            <a:r>
              <a:rPr lang="vi-VN" sz="2800" dirty="0"/>
              <a:t> </a:t>
            </a:r>
            <a:r>
              <a:rPr lang="vi-VN" sz="2800" dirty="0" err="1"/>
              <a:t>núi</a:t>
            </a:r>
            <a:r>
              <a:rPr lang="vi-VN" sz="2800" dirty="0"/>
              <a:t> Rừng Đen thuộc lãnh thổ Đức và đổ vào Biển </a:t>
            </a:r>
            <a:r>
              <a:rPr lang="vi-VN" sz="2800" dirty="0" err="1"/>
              <a:t>Đen.Sông</a:t>
            </a:r>
            <a:r>
              <a:rPr lang="vi-VN" sz="2800" dirty="0"/>
              <a:t> Rai-nơ </a:t>
            </a:r>
            <a:r>
              <a:rPr lang="vi-VN" sz="2800" dirty="0" err="1"/>
              <a:t>dài</a:t>
            </a:r>
            <a:r>
              <a:rPr lang="vi-VN" sz="2800" dirty="0"/>
              <a:t> 1 320 </a:t>
            </a:r>
            <a:r>
              <a:rPr lang="vi-VN" sz="2800" dirty="0" err="1"/>
              <a:t>km,bắt</a:t>
            </a:r>
            <a:r>
              <a:rPr lang="vi-VN" sz="2800" dirty="0"/>
              <a:t> nguồn từ hồ trên </a:t>
            </a:r>
            <a:r>
              <a:rPr lang="vi-VN" sz="2800" dirty="0" err="1"/>
              <a:t>dãy</a:t>
            </a:r>
            <a:r>
              <a:rPr lang="vi-VN" sz="2800" dirty="0"/>
              <a:t> An-</a:t>
            </a:r>
            <a:r>
              <a:rPr lang="vi-VN" sz="2800" dirty="0" err="1"/>
              <a:t>pơ</a:t>
            </a:r>
            <a:r>
              <a:rPr lang="vi-VN" sz="2800" dirty="0"/>
              <a:t> </a:t>
            </a:r>
            <a:r>
              <a:rPr lang="vi-VN" sz="2800" dirty="0" err="1"/>
              <a:t>thuộc</a:t>
            </a:r>
            <a:r>
              <a:rPr lang="vi-VN" sz="2800" dirty="0"/>
              <a:t> Thụy Sĩ và đổ vào Biển Bắc </a:t>
            </a:r>
          </a:p>
        </p:txBody>
      </p:sp>
    </p:spTree>
    <p:extLst>
      <p:ext uri="{BB962C8B-B14F-4D97-AF65-F5344CB8AC3E}">
        <p14:creationId xmlns:p14="http://schemas.microsoft.com/office/powerpoint/2010/main" val="196593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Màn hình rộng</PresentationFormat>
  <Slides>17</Slides>
  <Notes>0</Notes>
  <HiddenSlides>0</HiddenSlides>
  <ScaleCrop>false</ScaleCrop>
  <HeadingPairs>
    <vt:vector size="4" baseType="variant">
      <vt:variant>
        <vt:lpstr>Chủ đề</vt:lpstr>
      </vt:variant>
      <vt:variant>
        <vt:i4>1</vt:i4>
      </vt:variant>
      <vt:variant>
        <vt:lpstr>Tiêu đề Bản chiếu</vt:lpstr>
      </vt:variant>
      <vt:variant>
        <vt:i4>17</vt:i4>
      </vt:variant>
    </vt:vector>
  </HeadingPairs>
  <TitlesOfParts>
    <vt:vector size="18" baseType="lpstr">
      <vt:lpstr>Chủ đề Office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hauvu9647@gmail.com</dc:creator>
  <cp:lastModifiedBy>hauvu9647@gmail.com</cp:lastModifiedBy>
  <cp:revision>24</cp:revision>
  <dcterms:created xsi:type="dcterms:W3CDTF">2023-10-17T13:32:35Z</dcterms:created>
  <dcterms:modified xsi:type="dcterms:W3CDTF">2023-10-22T00:31:15Z</dcterms:modified>
</cp:coreProperties>
</file>