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7" r:id="rId3"/>
    <p:sldId id="268" r:id="rId4"/>
    <p:sldId id="279" r:id="rId5"/>
    <p:sldId id="269" r:id="rId6"/>
    <p:sldId id="281" r:id="rId7"/>
    <p:sldId id="284" r:id="rId8"/>
    <p:sldId id="282" r:id="rId9"/>
    <p:sldId id="280" r:id="rId10"/>
    <p:sldId id="270" r:id="rId11"/>
    <p:sldId id="286" r:id="rId12"/>
    <p:sldId id="287" r:id="rId13"/>
    <p:sldId id="289" r:id="rId14"/>
    <p:sldId id="271" r:id="rId15"/>
    <p:sldId id="272" r:id="rId16"/>
    <p:sldId id="273" r:id="rId17"/>
    <p:sldId id="290" r:id="rId18"/>
    <p:sldId id="291" r:id="rId19"/>
    <p:sldId id="292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6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3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0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6096002" y="2474766"/>
            <a:ext cx="1730327" cy="2180492"/>
          </a:xfrm>
          <a:custGeom>
            <a:avLst/>
            <a:gdLst>
              <a:gd name="connsiteX0" fmla="*/ 492370 w 1730327"/>
              <a:gd name="connsiteY0" fmla="*/ 0 h 2180492"/>
              <a:gd name="connsiteX1" fmla="*/ 562708 w 1730327"/>
              <a:gd name="connsiteY1" fmla="*/ 28135 h 2180492"/>
              <a:gd name="connsiteX2" fmla="*/ 618979 w 1730327"/>
              <a:gd name="connsiteY2" fmla="*/ 56271 h 2180492"/>
              <a:gd name="connsiteX3" fmla="*/ 717453 w 1730327"/>
              <a:gd name="connsiteY3" fmla="*/ 84406 h 2180492"/>
              <a:gd name="connsiteX4" fmla="*/ 829994 w 1730327"/>
              <a:gd name="connsiteY4" fmla="*/ 140677 h 2180492"/>
              <a:gd name="connsiteX5" fmla="*/ 984739 w 1730327"/>
              <a:gd name="connsiteY5" fmla="*/ 211015 h 2180492"/>
              <a:gd name="connsiteX6" fmla="*/ 1069145 w 1730327"/>
              <a:gd name="connsiteY6" fmla="*/ 295421 h 2180492"/>
              <a:gd name="connsiteX7" fmla="*/ 1167619 w 1730327"/>
              <a:gd name="connsiteY7" fmla="*/ 351692 h 2180492"/>
              <a:gd name="connsiteX8" fmla="*/ 1420837 w 1730327"/>
              <a:gd name="connsiteY8" fmla="*/ 492369 h 2180492"/>
              <a:gd name="connsiteX9" fmla="*/ 1491176 w 1730327"/>
              <a:gd name="connsiteY9" fmla="*/ 520505 h 2180492"/>
              <a:gd name="connsiteX10" fmla="*/ 1575582 w 1730327"/>
              <a:gd name="connsiteY10" fmla="*/ 576775 h 2180492"/>
              <a:gd name="connsiteX11" fmla="*/ 1674056 w 1730327"/>
              <a:gd name="connsiteY11" fmla="*/ 618978 h 2180492"/>
              <a:gd name="connsiteX12" fmla="*/ 1702191 w 1730327"/>
              <a:gd name="connsiteY12" fmla="*/ 647114 h 2180492"/>
              <a:gd name="connsiteX13" fmla="*/ 1730327 w 1730327"/>
              <a:gd name="connsiteY13" fmla="*/ 731520 h 2180492"/>
              <a:gd name="connsiteX14" fmla="*/ 1716259 w 1730327"/>
              <a:gd name="connsiteY14" fmla="*/ 1125415 h 2180492"/>
              <a:gd name="connsiteX15" fmla="*/ 1702191 w 1730327"/>
              <a:gd name="connsiteY15" fmla="*/ 1167618 h 2180492"/>
              <a:gd name="connsiteX16" fmla="*/ 1688123 w 1730327"/>
              <a:gd name="connsiteY16" fmla="*/ 1294228 h 2180492"/>
              <a:gd name="connsiteX17" fmla="*/ 1674056 w 1730327"/>
              <a:gd name="connsiteY17" fmla="*/ 1364566 h 2180492"/>
              <a:gd name="connsiteX18" fmla="*/ 1589650 w 1730327"/>
              <a:gd name="connsiteY18" fmla="*/ 1477108 h 2180492"/>
              <a:gd name="connsiteX19" fmla="*/ 1519311 w 1730327"/>
              <a:gd name="connsiteY19" fmla="*/ 1589649 h 2180492"/>
              <a:gd name="connsiteX20" fmla="*/ 1463040 w 1730327"/>
              <a:gd name="connsiteY20" fmla="*/ 1645920 h 2180492"/>
              <a:gd name="connsiteX21" fmla="*/ 1420837 w 1730327"/>
              <a:gd name="connsiteY21" fmla="*/ 1688123 h 2180492"/>
              <a:gd name="connsiteX22" fmla="*/ 1336431 w 1730327"/>
              <a:gd name="connsiteY22" fmla="*/ 1800665 h 2180492"/>
              <a:gd name="connsiteX23" fmla="*/ 1294228 w 1730327"/>
              <a:gd name="connsiteY23" fmla="*/ 1856935 h 2180492"/>
              <a:gd name="connsiteX24" fmla="*/ 1223890 w 1730327"/>
              <a:gd name="connsiteY24" fmla="*/ 1927274 h 2180492"/>
              <a:gd name="connsiteX25" fmla="*/ 1195754 w 1730327"/>
              <a:gd name="connsiteY25" fmla="*/ 1955409 h 2180492"/>
              <a:gd name="connsiteX26" fmla="*/ 1139483 w 1730327"/>
              <a:gd name="connsiteY26" fmla="*/ 1983545 h 2180492"/>
              <a:gd name="connsiteX27" fmla="*/ 1083213 w 1730327"/>
              <a:gd name="connsiteY27" fmla="*/ 2025748 h 2180492"/>
              <a:gd name="connsiteX28" fmla="*/ 1055077 w 1730327"/>
              <a:gd name="connsiteY28" fmla="*/ 2053883 h 2180492"/>
              <a:gd name="connsiteX29" fmla="*/ 1012874 w 1730327"/>
              <a:gd name="connsiteY29" fmla="*/ 2067951 h 2180492"/>
              <a:gd name="connsiteX30" fmla="*/ 970671 w 1730327"/>
              <a:gd name="connsiteY30" fmla="*/ 2110154 h 2180492"/>
              <a:gd name="connsiteX31" fmla="*/ 886265 w 1730327"/>
              <a:gd name="connsiteY31" fmla="*/ 2138289 h 2180492"/>
              <a:gd name="connsiteX32" fmla="*/ 844062 w 1730327"/>
              <a:gd name="connsiteY32" fmla="*/ 2152357 h 2180492"/>
              <a:gd name="connsiteX33" fmla="*/ 618979 w 1730327"/>
              <a:gd name="connsiteY33" fmla="*/ 2180492 h 2180492"/>
              <a:gd name="connsiteX34" fmla="*/ 56271 w 1730327"/>
              <a:gd name="connsiteY34" fmla="*/ 2166425 h 2180492"/>
              <a:gd name="connsiteX35" fmla="*/ 28136 w 1730327"/>
              <a:gd name="connsiteY35" fmla="*/ 2124221 h 2180492"/>
              <a:gd name="connsiteX36" fmla="*/ 0 w 1730327"/>
              <a:gd name="connsiteY36" fmla="*/ 2039815 h 2180492"/>
              <a:gd name="connsiteX37" fmla="*/ 14068 w 1730327"/>
              <a:gd name="connsiteY37" fmla="*/ 745588 h 2180492"/>
              <a:gd name="connsiteX38" fmla="*/ 42203 w 1730327"/>
              <a:gd name="connsiteY38" fmla="*/ 661181 h 2180492"/>
              <a:gd name="connsiteX39" fmla="*/ 70339 w 1730327"/>
              <a:gd name="connsiteY39" fmla="*/ 604911 h 2180492"/>
              <a:gd name="connsiteX40" fmla="*/ 98474 w 1730327"/>
              <a:gd name="connsiteY40" fmla="*/ 492369 h 2180492"/>
              <a:gd name="connsiteX41" fmla="*/ 196948 w 1730327"/>
              <a:gd name="connsiteY41" fmla="*/ 365760 h 2180492"/>
              <a:gd name="connsiteX42" fmla="*/ 225083 w 1730327"/>
              <a:gd name="connsiteY42" fmla="*/ 323557 h 2180492"/>
              <a:gd name="connsiteX43" fmla="*/ 239151 w 1730327"/>
              <a:gd name="connsiteY43" fmla="*/ 281354 h 2180492"/>
              <a:gd name="connsiteX44" fmla="*/ 267287 w 1730327"/>
              <a:gd name="connsiteY44" fmla="*/ 253218 h 2180492"/>
              <a:gd name="connsiteX45" fmla="*/ 323557 w 1730327"/>
              <a:gd name="connsiteY45" fmla="*/ 126609 h 2180492"/>
              <a:gd name="connsiteX46" fmla="*/ 365760 w 1730327"/>
              <a:gd name="connsiteY46" fmla="*/ 84406 h 2180492"/>
              <a:gd name="connsiteX47" fmla="*/ 450167 w 1730327"/>
              <a:gd name="connsiteY47" fmla="*/ 28135 h 2180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30327" h="2180492">
                <a:moveTo>
                  <a:pt x="492370" y="0"/>
                </a:moveTo>
                <a:cubicBezTo>
                  <a:pt x="515816" y="9378"/>
                  <a:pt x="539632" y="17879"/>
                  <a:pt x="562708" y="28135"/>
                </a:cubicBezTo>
                <a:cubicBezTo>
                  <a:pt x="581872" y="36652"/>
                  <a:pt x="599271" y="49104"/>
                  <a:pt x="618979" y="56271"/>
                </a:cubicBezTo>
                <a:cubicBezTo>
                  <a:pt x="651062" y="67937"/>
                  <a:pt x="685757" y="71727"/>
                  <a:pt x="717453" y="84406"/>
                </a:cubicBezTo>
                <a:cubicBezTo>
                  <a:pt x="756395" y="99983"/>
                  <a:pt x="792480" y="121920"/>
                  <a:pt x="829994" y="140677"/>
                </a:cubicBezTo>
                <a:cubicBezTo>
                  <a:pt x="936984" y="194172"/>
                  <a:pt x="885196" y="171199"/>
                  <a:pt x="984739" y="211015"/>
                </a:cubicBezTo>
                <a:cubicBezTo>
                  <a:pt x="1012874" y="239150"/>
                  <a:pt x="1037607" y="271161"/>
                  <a:pt x="1069145" y="295421"/>
                </a:cubicBezTo>
                <a:cubicBezTo>
                  <a:pt x="1099111" y="318472"/>
                  <a:pt x="1135421" y="331878"/>
                  <a:pt x="1167619" y="351692"/>
                </a:cubicBezTo>
                <a:cubicBezTo>
                  <a:pt x="1287261" y="425318"/>
                  <a:pt x="1253614" y="425479"/>
                  <a:pt x="1420837" y="492369"/>
                </a:cubicBezTo>
                <a:cubicBezTo>
                  <a:pt x="1444283" y="501748"/>
                  <a:pt x="1469007" y="508413"/>
                  <a:pt x="1491176" y="520505"/>
                </a:cubicBezTo>
                <a:cubicBezTo>
                  <a:pt x="1520861" y="536697"/>
                  <a:pt x="1543503" y="566082"/>
                  <a:pt x="1575582" y="576775"/>
                </a:cubicBezTo>
                <a:cubicBezTo>
                  <a:pt x="1637680" y="597475"/>
                  <a:pt x="1604522" y="584212"/>
                  <a:pt x="1674056" y="618978"/>
                </a:cubicBezTo>
                <a:cubicBezTo>
                  <a:pt x="1683434" y="628357"/>
                  <a:pt x="1696260" y="635251"/>
                  <a:pt x="1702191" y="647114"/>
                </a:cubicBezTo>
                <a:cubicBezTo>
                  <a:pt x="1715454" y="673640"/>
                  <a:pt x="1730327" y="731520"/>
                  <a:pt x="1730327" y="731520"/>
                </a:cubicBezTo>
                <a:cubicBezTo>
                  <a:pt x="1725638" y="862818"/>
                  <a:pt x="1724718" y="994306"/>
                  <a:pt x="1716259" y="1125415"/>
                </a:cubicBezTo>
                <a:cubicBezTo>
                  <a:pt x="1715304" y="1140213"/>
                  <a:pt x="1704629" y="1152991"/>
                  <a:pt x="1702191" y="1167618"/>
                </a:cubicBezTo>
                <a:cubicBezTo>
                  <a:pt x="1695210" y="1209503"/>
                  <a:pt x="1694128" y="1252192"/>
                  <a:pt x="1688123" y="1294228"/>
                </a:cubicBezTo>
                <a:cubicBezTo>
                  <a:pt x="1684742" y="1317898"/>
                  <a:pt x="1683950" y="1342799"/>
                  <a:pt x="1674056" y="1364566"/>
                </a:cubicBezTo>
                <a:cubicBezTo>
                  <a:pt x="1579289" y="1573055"/>
                  <a:pt x="1653909" y="1380720"/>
                  <a:pt x="1589650" y="1477108"/>
                </a:cubicBezTo>
                <a:cubicBezTo>
                  <a:pt x="1523098" y="1576935"/>
                  <a:pt x="1605323" y="1491349"/>
                  <a:pt x="1519311" y="1589649"/>
                </a:cubicBezTo>
                <a:cubicBezTo>
                  <a:pt x="1501843" y="1609612"/>
                  <a:pt x="1481797" y="1627163"/>
                  <a:pt x="1463040" y="1645920"/>
                </a:cubicBezTo>
                <a:cubicBezTo>
                  <a:pt x="1448972" y="1659988"/>
                  <a:pt x="1432774" y="1672207"/>
                  <a:pt x="1420837" y="1688123"/>
                </a:cubicBezTo>
                <a:lnTo>
                  <a:pt x="1336431" y="1800665"/>
                </a:lnTo>
                <a:cubicBezTo>
                  <a:pt x="1322363" y="1819422"/>
                  <a:pt x="1310807" y="1840356"/>
                  <a:pt x="1294228" y="1856935"/>
                </a:cubicBezTo>
                <a:lnTo>
                  <a:pt x="1223890" y="1927274"/>
                </a:lnTo>
                <a:cubicBezTo>
                  <a:pt x="1214511" y="1936653"/>
                  <a:pt x="1207617" y="1949477"/>
                  <a:pt x="1195754" y="1955409"/>
                </a:cubicBezTo>
                <a:cubicBezTo>
                  <a:pt x="1176997" y="1964788"/>
                  <a:pt x="1157266" y="1972430"/>
                  <a:pt x="1139483" y="1983545"/>
                </a:cubicBezTo>
                <a:cubicBezTo>
                  <a:pt x="1119601" y="1995971"/>
                  <a:pt x="1101225" y="2010738"/>
                  <a:pt x="1083213" y="2025748"/>
                </a:cubicBezTo>
                <a:cubicBezTo>
                  <a:pt x="1073024" y="2034239"/>
                  <a:pt x="1066450" y="2047059"/>
                  <a:pt x="1055077" y="2053883"/>
                </a:cubicBezTo>
                <a:cubicBezTo>
                  <a:pt x="1042361" y="2061512"/>
                  <a:pt x="1026942" y="2063262"/>
                  <a:pt x="1012874" y="2067951"/>
                </a:cubicBezTo>
                <a:cubicBezTo>
                  <a:pt x="998806" y="2082019"/>
                  <a:pt x="988062" y="2100492"/>
                  <a:pt x="970671" y="2110154"/>
                </a:cubicBezTo>
                <a:cubicBezTo>
                  <a:pt x="944746" y="2124557"/>
                  <a:pt x="914400" y="2128911"/>
                  <a:pt x="886265" y="2138289"/>
                </a:cubicBezTo>
                <a:lnTo>
                  <a:pt x="844062" y="2152357"/>
                </a:lnTo>
                <a:cubicBezTo>
                  <a:pt x="743857" y="2185760"/>
                  <a:pt x="816644" y="2165288"/>
                  <a:pt x="618979" y="2180492"/>
                </a:cubicBezTo>
                <a:cubicBezTo>
                  <a:pt x="431410" y="2175803"/>
                  <a:pt x="243054" y="2184214"/>
                  <a:pt x="56271" y="2166425"/>
                </a:cubicBezTo>
                <a:cubicBezTo>
                  <a:pt x="39440" y="2164822"/>
                  <a:pt x="35003" y="2139671"/>
                  <a:pt x="28136" y="2124221"/>
                </a:cubicBezTo>
                <a:cubicBezTo>
                  <a:pt x="16091" y="2097120"/>
                  <a:pt x="0" y="2039815"/>
                  <a:pt x="0" y="2039815"/>
                </a:cubicBezTo>
                <a:cubicBezTo>
                  <a:pt x="4689" y="1608406"/>
                  <a:pt x="867" y="1176820"/>
                  <a:pt x="14068" y="745588"/>
                </a:cubicBezTo>
                <a:cubicBezTo>
                  <a:pt x="14975" y="715944"/>
                  <a:pt x="28939" y="687707"/>
                  <a:pt x="42203" y="661181"/>
                </a:cubicBezTo>
                <a:lnTo>
                  <a:pt x="70339" y="604911"/>
                </a:lnTo>
                <a:cubicBezTo>
                  <a:pt x="79717" y="567397"/>
                  <a:pt x="71131" y="519712"/>
                  <a:pt x="98474" y="492369"/>
                </a:cubicBezTo>
                <a:cubicBezTo>
                  <a:pt x="164587" y="426256"/>
                  <a:pt x="129643" y="466718"/>
                  <a:pt x="196948" y="365760"/>
                </a:cubicBezTo>
                <a:cubicBezTo>
                  <a:pt x="206326" y="351692"/>
                  <a:pt x="219736" y="339597"/>
                  <a:pt x="225083" y="323557"/>
                </a:cubicBezTo>
                <a:cubicBezTo>
                  <a:pt x="229772" y="309489"/>
                  <a:pt x="231522" y="294069"/>
                  <a:pt x="239151" y="281354"/>
                </a:cubicBezTo>
                <a:cubicBezTo>
                  <a:pt x="245975" y="269981"/>
                  <a:pt x="257908" y="262597"/>
                  <a:pt x="267287" y="253218"/>
                </a:cubicBezTo>
                <a:cubicBezTo>
                  <a:pt x="287733" y="191878"/>
                  <a:pt x="286402" y="171195"/>
                  <a:pt x="323557" y="126609"/>
                </a:cubicBezTo>
                <a:cubicBezTo>
                  <a:pt x="336293" y="111325"/>
                  <a:pt x="350056" y="96620"/>
                  <a:pt x="365760" y="84406"/>
                </a:cubicBezTo>
                <a:cubicBezTo>
                  <a:pt x="392452" y="63646"/>
                  <a:pt x="422031" y="46892"/>
                  <a:pt x="450167" y="28135"/>
                </a:cubicBezTo>
                <a:close/>
              </a:path>
            </a:pathLst>
          </a:custGeom>
        </p:spPr>
        <p:txBody>
          <a:bodyPr>
            <a:noAutofit/>
          </a:bodyPr>
          <a:lstStyle/>
          <a:p>
            <a:pPr lvl="0"/>
            <a:endParaRPr lang="vi-VN"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57DE4-B257-4524-B3D8-9BC268841867}" type="datetimeFigureOut">
              <a:rPr lang="vi-VN"/>
              <a:pPr>
                <a:defRPr/>
              </a:pPr>
              <a:t>11/09/2023</a:t>
            </a:fld>
            <a:endParaRPr lang="vi-V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F0AEC-68BB-414A-9209-7E1F1EE1BB09}" type="slidenum">
              <a:rPr lang="vi-VN"/>
              <a:pPr>
                <a:defRPr/>
              </a:pPr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6842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93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178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547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306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70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25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589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31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2C6AE-B0A1-49A0-8A70-D0AFD261609C}" type="datetimeFigureOut">
              <a:rPr lang="en-US" smtClean="0"/>
              <a:t>9/11/2023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13DF6-92A4-4DE2-A3A9-2C46050ECD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76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TruongAnCoEtc\Downloads\Uoc%20Mo%20Tuoi%20Hoc%20Tro%20-%20Mac%20Ngoc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ti&#7871;t%202%20-%206A1.pptx#3. PowerPoint Presentation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2107532" y="1805373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CHÀO MỪNG CÁC EM </a:t>
            </a:r>
            <a:b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ĐẾN VỚI TIẾT HỌC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2450432" y="3428198"/>
            <a:ext cx="7086600" cy="990600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5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MÔN CÔNG NGHỆ 6</a:t>
            </a:r>
          </a:p>
        </p:txBody>
      </p:sp>
      <p:grpSp>
        <p:nvGrpSpPr>
          <p:cNvPr id="3077" name="Group 8"/>
          <p:cNvGrpSpPr>
            <a:grpSpLocks/>
          </p:cNvGrpSpPr>
          <p:nvPr/>
        </p:nvGrpSpPr>
        <p:grpSpPr bwMode="auto">
          <a:xfrm>
            <a:off x="0" y="63374"/>
            <a:ext cx="12192000" cy="6707540"/>
            <a:chOff x="0" y="0"/>
            <a:chExt cx="5760" cy="4320"/>
          </a:xfrm>
        </p:grpSpPr>
        <p:sp>
          <p:nvSpPr>
            <p:cNvPr id="3080" name="Rectangle 2"/>
            <p:cNvSpPr>
              <a:spLocks noChangeArrowheads="1"/>
            </p:cNvSpPr>
            <p:nvPr/>
          </p:nvSpPr>
          <p:spPr bwMode="auto">
            <a:xfrm>
              <a:off x="96" y="96"/>
              <a:ext cx="5568" cy="4128"/>
            </a:xfrm>
            <a:prstGeom prst="rect">
              <a:avLst/>
            </a:prstGeom>
            <a:noFill/>
            <a:ln w="9525" algn="ctr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pic>
          <p:nvPicPr>
            <p:cNvPr id="3081" name="Picture 4" descr="Picture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09" cy="2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2" name="Picture 5" descr="Picture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792" y="2352"/>
              <a:ext cx="1968" cy="1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Uoc Mo Tuoi Hoc Tro - Mac Ngoc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6172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Box 10"/>
          <p:cNvSpPr txBox="1">
            <a:spLocks noChangeArrowheads="1"/>
          </p:cNvSpPr>
          <p:nvPr/>
        </p:nvSpPr>
        <p:spPr bwMode="auto">
          <a:xfrm>
            <a:off x="2209800" y="5562601"/>
            <a:ext cx="5791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32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GV: NGUYỄN THỊ HẢI</a:t>
            </a:r>
          </a:p>
        </p:txBody>
      </p:sp>
    </p:spTree>
    <p:extLst>
      <p:ext uri="{BB962C8B-B14F-4D97-AF65-F5344CB8AC3E}">
        <p14:creationId xmlns:p14="http://schemas.microsoft.com/office/powerpoint/2010/main" val="292672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70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900" y="334964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03981" y="3258345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620883" y="161926"/>
            <a:ext cx="579120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3. Nhà ở 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các khu vực đặc thù</a:t>
            </a:r>
            <a:endParaRPr lang="en-US" altLang="en-US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1887539" y="1979614"/>
            <a:ext cx="2928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sz="2800" b="1">
                <a:solidFill>
                  <a:srgbClr val="339966"/>
                </a:solidFill>
                <a:latin typeface="Times New Roman" panose="02020603050405020304" pitchFamily="18" charset="0"/>
              </a:rPr>
              <a:t>hà </a:t>
            </a:r>
            <a:r>
              <a:rPr lang="en-US" altLang="en-US" sz="2800" b="1">
                <a:solidFill>
                  <a:srgbClr val="339966"/>
                </a:solidFill>
                <a:latin typeface="Times New Roman" panose="02020603050405020304" pitchFamily="18" charset="0"/>
              </a:rPr>
              <a:t>sàn</a:t>
            </a:r>
            <a:endParaRPr lang="en-US" altLang="vi-VN" sz="2800" b="1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1939926" y="4273551"/>
            <a:ext cx="2632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sz="2800" b="1">
                <a:solidFill>
                  <a:srgbClr val="339966"/>
                </a:solidFill>
                <a:latin typeface="Times New Roman" panose="02020603050405020304" pitchFamily="18" charset="0"/>
              </a:rPr>
              <a:t>hà </a:t>
            </a:r>
            <a:r>
              <a:rPr lang="en-US" altLang="en-US" sz="2800" b="1">
                <a:solidFill>
                  <a:srgbClr val="339966"/>
                </a:solidFill>
                <a:latin typeface="Times New Roman" panose="02020603050405020304" pitchFamily="18" charset="0"/>
              </a:rPr>
              <a:t>nổi</a:t>
            </a:r>
            <a:endParaRPr lang="en-US" altLang="vi-VN" sz="2800" b="1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416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737" y="917576"/>
            <a:ext cx="559435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737" y="3871885"/>
            <a:ext cx="5699125" cy="287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4043985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413" grpId="0"/>
      <p:bldP spid="17414" grpId="0"/>
      <p:bldP spid="174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620883" y="161926"/>
            <a:ext cx="579120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3. Nhà ở 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các khu vực đặc thù</a:t>
            </a:r>
            <a:endParaRPr lang="en-US" altLang="en-US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4" name="Rectangle 10"/>
          <p:cNvSpPr>
            <a:spLocks noChangeArrowheads="1"/>
          </p:cNvSpPr>
          <p:nvPr/>
        </p:nvSpPr>
        <p:spPr bwMode="auto">
          <a:xfrm>
            <a:off x="620883" y="710071"/>
            <a:ext cx="2928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a, 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sàn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416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73" y="161926"/>
            <a:ext cx="559435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31203" y="3198421"/>
            <a:ext cx="10320195" cy="65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nhà sàn được xây dựng như thế nào?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Kết quả hình ảnh | Question mark gif, Cartoon question mark, Question 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31" y="3202424"/>
            <a:ext cx="870836" cy="6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ẠY TRẺ CÁCH CẦM BÚT ĐÚNG CHUẨ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46" y="3982047"/>
            <a:ext cx="962021" cy="98106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431203" y="4142984"/>
            <a:ext cx="1032019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sàn là kiểu nhà được dựng trên các cột phía trên mặt đất, phù hợp với đặc điểm của địa hình, tập quán sinh hoạt của người dân.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 sàn: khu vực sinh hoạt chung, để ở và nấu ăn.</a:t>
            </a:r>
          </a:p>
          <a:p>
            <a:pPr marL="457200" indent="-457200">
              <a:buFontTx/>
              <a:buChar char="-"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Dưới sàn: cất giữ công cụ lao động.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163577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/>
      <p:bldP spid="10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Nhà sàn truyền thống của người Gia Rai ở làng Kleng | Báo Dân tộc và Phát  triể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7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620883" y="161926"/>
            <a:ext cx="579120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3. Nhà ở 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các khu vực đặc thù</a:t>
            </a:r>
            <a:endParaRPr lang="en-US" altLang="en-US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415" name="Rectangle 12"/>
          <p:cNvSpPr>
            <a:spLocks noChangeArrowheads="1"/>
          </p:cNvSpPr>
          <p:nvPr/>
        </p:nvSpPr>
        <p:spPr bwMode="auto">
          <a:xfrm>
            <a:off x="620883" y="685801"/>
            <a:ext cx="2632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2800" b="1" dirty="0" smtClean="0">
                <a:solidFill>
                  <a:srgbClr val="339966"/>
                </a:solidFill>
                <a:latin typeface="Times New Roman" panose="02020603050405020304" pitchFamily="18" charset="0"/>
              </a:rPr>
              <a:t>, 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nổi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7417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414" y="70065"/>
            <a:ext cx="5699125" cy="287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251986" y="3198421"/>
            <a:ext cx="10320195" cy="6583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nhà nổi được xây dựng như thế nào?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 descr="Kết quả hình ảnh | Question mark gif, Cartoon question mark, Question 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31" y="3202424"/>
            <a:ext cx="870836" cy="6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DẠY TRẺ CÁCH CẦM BÚT ĐÚNG CHUẨ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46" y="3982047"/>
            <a:ext cx="962021" cy="9810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251986" y="4239260"/>
            <a:ext cx="102666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 kiểu nhà được thiết kế có hệ thống phao dưới sàn giúp nhà có thể nổi trên mặt nước.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Nhà có thể di động hoặc cố định.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54912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/>
      <p:bldP spid="9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03981" y="3258345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8436" name="Freeform 19"/>
          <p:cNvSpPr>
            <a:spLocks/>
          </p:cNvSpPr>
          <p:nvPr/>
        </p:nvSpPr>
        <p:spPr bwMode="auto">
          <a:xfrm rot="5400000">
            <a:off x="2664151" y="-2642098"/>
            <a:ext cx="6863699" cy="12192001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Title 13"/>
          <p:cNvSpPr txBox="1">
            <a:spLocks/>
          </p:cNvSpPr>
          <p:nvPr/>
        </p:nvSpPr>
        <p:spPr bwMode="auto">
          <a:xfrm>
            <a:off x="3051175" y="813306"/>
            <a:ext cx="34559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>
                <a:solidFill>
                  <a:srgbClr val="C0B30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nối năng lực</a:t>
            </a:r>
          </a:p>
        </p:txBody>
      </p:sp>
      <p:pic>
        <p:nvPicPr>
          <p:cNvPr id="1843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1" y="609601"/>
            <a:ext cx="847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9" name="Rectangle 4"/>
          <p:cNvSpPr>
            <a:spLocks noChangeArrowheads="1"/>
          </p:cNvSpPr>
          <p:nvPr/>
        </p:nvSpPr>
        <p:spPr bwMode="auto">
          <a:xfrm>
            <a:off x="2441574" y="2085975"/>
            <a:ext cx="873945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ử dụng internet hoặc qua sách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báo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tìm hiểu thêm về đặc điểm kiến trúc nhà ở các vùng miền khác nhau của đất nước ta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607548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0"/>
            <a:ext cx="1286179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05197" y="3259561"/>
            <a:ext cx="3597275" cy="33888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19460" name="Freeform 19"/>
          <p:cNvSpPr>
            <a:spLocks/>
          </p:cNvSpPr>
          <p:nvPr/>
        </p:nvSpPr>
        <p:spPr bwMode="auto">
          <a:xfrm rot="5400000">
            <a:off x="2623607" y="-2623608"/>
            <a:ext cx="6858000" cy="12105215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1" name="Picture 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14401"/>
            <a:ext cx="907891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itle 13"/>
          <p:cNvSpPr txBox="1">
            <a:spLocks/>
          </p:cNvSpPr>
          <p:nvPr/>
        </p:nvSpPr>
        <p:spPr bwMode="auto">
          <a:xfrm>
            <a:off x="3200400" y="1003012"/>
            <a:ext cx="30068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4ABF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19463" name="Rectangle 1"/>
          <p:cNvSpPr>
            <a:spLocks noChangeArrowheads="1"/>
          </p:cNvSpPr>
          <p:nvPr/>
        </p:nvSpPr>
        <p:spPr bwMode="auto">
          <a:xfrm>
            <a:off x="2076355" y="2474892"/>
            <a:ext cx="8751589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nơi em sống có những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kiểu kiến trúc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nhà ở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nào?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sàn và nhà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phù hợp với những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vùng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nào ở nước ta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16474475"/>
      </p:ext>
    </p:extLst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103981" y="3258345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Times New Roman" panose="02020603050405020304" pitchFamily="18" charset="0"/>
              <a:ea typeface="Lato Light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20484" name="Freeform 19"/>
          <p:cNvSpPr>
            <a:spLocks/>
          </p:cNvSpPr>
          <p:nvPr/>
        </p:nvSpPr>
        <p:spPr bwMode="auto">
          <a:xfrm rot="5400000">
            <a:off x="2722776" y="-2766433"/>
            <a:ext cx="6342062" cy="11787615"/>
          </a:xfrm>
          <a:custGeom>
            <a:avLst/>
            <a:gdLst>
              <a:gd name="T0" fmla="*/ 0 w 1943049"/>
              <a:gd name="T1" fmla="*/ 0 h 1943049"/>
              <a:gd name="T2" fmla="*/ 1224643056 w 1943049"/>
              <a:gd name="T3" fmla="*/ 2147483646 h 1943049"/>
              <a:gd name="T4" fmla="*/ 0 w 1943049"/>
              <a:gd name="T5" fmla="*/ 2147483646 h 19430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943049" h="1943049">
                <a:moveTo>
                  <a:pt x="0" y="0"/>
                </a:moveTo>
                <a:cubicBezTo>
                  <a:pt x="1073116" y="0"/>
                  <a:pt x="1943049" y="869933"/>
                  <a:pt x="1943049" y="1943049"/>
                </a:cubicBezTo>
                <a:lnTo>
                  <a:pt x="0" y="1943049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882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485" name="Rectangle 1"/>
          <p:cNvSpPr>
            <a:spLocks noChangeArrowheads="1"/>
          </p:cNvSpPr>
          <p:nvPr/>
        </p:nvSpPr>
        <p:spPr bwMode="auto">
          <a:xfrm>
            <a:off x="2514599" y="1617664"/>
            <a:ext cx="854873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 em thuộc kiểu kiến trúc nhà ở nào mô tả các khu vực chức năng trong ngôi nhà của gia đình em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solidFill>
                <a:srgbClr val="3399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6" name="Picture 1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381000"/>
            <a:ext cx="8191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13"/>
          <p:cNvSpPr>
            <a:spLocks noChangeArrowheads="1"/>
          </p:cNvSpPr>
          <p:nvPr/>
        </p:nvSpPr>
        <p:spPr bwMode="auto">
          <a:xfrm>
            <a:off x="3527081" y="525394"/>
            <a:ext cx="21675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DB0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sp>
        <p:nvSpPr>
          <p:cNvPr id="20488" name="Rectangle 15"/>
          <p:cNvSpPr>
            <a:spLocks noChangeArrowheads="1"/>
          </p:cNvSpPr>
          <p:nvPr/>
        </p:nvSpPr>
        <p:spPr bwMode="auto">
          <a:xfrm>
            <a:off x="2501900" y="3127375"/>
            <a:ext cx="856143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Nêu 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tưởng thiết kế ngôi nhà có các phòng chức năng phù hợp với các thành viên trong gia đình em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8098078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0193" y="99588"/>
            <a:ext cx="4961299" cy="7152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73655" y="2145669"/>
            <a:ext cx="7206558" cy="887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Nhà chung cư.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59255" y="977773"/>
            <a:ext cx="10112721" cy="10049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Câu 1: Kiểu nhà nào dưới đây được xây dựng trên các cột phía trên mặt đất?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73655" y="3195871"/>
            <a:ext cx="7206558" cy="9325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Nhà sàn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973656" y="5359651"/>
            <a:ext cx="7206558" cy="7967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mặt phố.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973655" y="4291343"/>
            <a:ext cx="7206558" cy="823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 Nhà nông thôn truyền thống.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73655" y="3195870"/>
            <a:ext cx="7242773" cy="932511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 Nhà sàn</a:t>
            </a:r>
          </a:p>
        </p:txBody>
      </p:sp>
    </p:spTree>
    <p:extLst>
      <p:ext uri="{BB962C8B-B14F-4D97-AF65-F5344CB8AC3E}">
        <p14:creationId xmlns:p14="http://schemas.microsoft.com/office/powerpoint/2010/main" val="81742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5753" y="884255"/>
            <a:ext cx="1018902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2: Một tin rao bán nhà trên báo được đăng như sau:</a:t>
            </a:r>
          </a:p>
          <a:p>
            <a:pPr algn="just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Cần bán căn hộ có hai mặt thoáng, diện tích 100 m</a:t>
            </a:r>
            <a:r>
              <a:rPr lang="en-US" sz="28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có 3 phòng ngủ, 2 phòng vệ sinh. Tòa nhà có 2 tầng hầm để xe và khu sinh hoạt cộng đồng”.</a:t>
            </a:r>
          </a:p>
          <a:p>
            <a:pPr algn="just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được bán thuộc loại nhà ở nào?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01260" y="3798277"/>
            <a:ext cx="9978013" cy="12058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ở chung cư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170822" y="3969099"/>
            <a:ext cx="884255" cy="6832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3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78664" y="615397"/>
            <a:ext cx="3366198" cy="7536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46963" y="2258367"/>
            <a:ext cx="82296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-"/>
            </a:pPr>
            <a:r>
              <a:rPr lang="en-US" sz="2800" dirty="0">
                <a:cs typeface="Times New Roman" panose="02020603050405020304" pitchFamily="18" charset="0"/>
              </a:rPr>
              <a:t>HS học bài, trả lời các câu </a:t>
            </a:r>
            <a:r>
              <a:rPr lang="en-US" sz="2800" dirty="0" smtClean="0">
                <a:cs typeface="Times New Roman" panose="02020603050405020304" pitchFamily="18" charset="0"/>
              </a:rPr>
              <a:t>hỏi </a:t>
            </a:r>
            <a:r>
              <a:rPr lang="en-US" sz="2800" dirty="0">
                <a:cs typeface="Times New Roman" panose="02020603050405020304" pitchFamily="18" charset="0"/>
              </a:rPr>
              <a:t>SGK và SBT.</a:t>
            </a:r>
          </a:p>
          <a:p>
            <a:pPr>
              <a:buFontTx/>
              <a:buChar char="-"/>
            </a:pPr>
            <a:r>
              <a:rPr lang="en-US" sz="2800" dirty="0" smtClean="0">
                <a:cs typeface="Times New Roman" panose="02020603050405020304" pitchFamily="18" charset="0"/>
              </a:rPr>
              <a:t>Tìm hiểu </a:t>
            </a:r>
            <a:r>
              <a:rPr lang="en-US" sz="2800" dirty="0">
                <a:cs typeface="Times New Roman" panose="02020603050405020304" pitchFamily="18" charset="0"/>
              </a:rPr>
              <a:t>trước nội </a:t>
            </a:r>
            <a:r>
              <a:rPr lang="en-US" sz="2800" dirty="0" smtClean="0">
                <a:cs typeface="Times New Roman" panose="02020603050405020304" pitchFamily="18" charset="0"/>
              </a:rPr>
              <a:t>dung bài 2: Xây dựng nhà ở.</a:t>
            </a:r>
            <a:endParaRPr lang="en-US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23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2908" y="0"/>
            <a:ext cx="4375728" cy="7234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  <a:endParaRPr 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24539" y="913271"/>
            <a:ext cx="9750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được cấu tạo từ những phần nào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Cho biết cách bố trí các khu vực bên trong ngôi nhà của em?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59"/>
          <a:stretch/>
        </p:blipFill>
        <p:spPr bwMode="auto">
          <a:xfrm>
            <a:off x="1714081" y="2057204"/>
            <a:ext cx="9460850" cy="360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Kết quả hình ảnh | Question mark gif, Cartoon question mark, Question 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25" y="887037"/>
            <a:ext cx="1027102" cy="88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11025" y="1867378"/>
            <a:ext cx="1547081" cy="6204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2763" y="5640405"/>
            <a:ext cx="107321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Khu vực trong nhà gồm: khu vực sinh hoạt chung, khu vực thờ cúng, khu vực ngủ nghỉ, khu vực vệ sinh, khu vực nấu ăn,....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ight Arrow 8">
            <a:hlinkClick r:id="rId4" action="ppaction://hlinkpres?slideindex=3&amp;slidetitle=PowerPoint Presentation"/>
          </p:cNvPr>
          <p:cNvSpPr/>
          <p:nvPr/>
        </p:nvSpPr>
        <p:spPr>
          <a:xfrm>
            <a:off x="11174931" y="5837129"/>
            <a:ext cx="1017069" cy="10208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60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altLang="en-US" smtClean="0"/>
          </a:p>
        </p:txBody>
      </p:sp>
      <p:pic>
        <p:nvPicPr>
          <p:cNvPr id="21507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38113"/>
            <a:ext cx="9144000" cy="699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4" y="1131889"/>
            <a:ext cx="35718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6FD4044E-EBE5-4638-BB11-74D67A406C6F}"/>
              </a:ext>
            </a:extLst>
          </p:cNvPr>
          <p:cNvGrpSpPr/>
          <p:nvPr/>
        </p:nvGrpSpPr>
        <p:grpSpPr>
          <a:xfrm>
            <a:off x="990734" y="-137769"/>
            <a:ext cx="4536914" cy="3110813"/>
            <a:chOff x="1784530" y="3274684"/>
            <a:chExt cx="4257715" cy="2497266"/>
          </a:xfrm>
          <a:effectLst>
            <a:reflection blurRad="6350" stA="39000" endPos="7000" dir="5400000" sy="-100000" algn="bl" rotWithShape="0"/>
          </a:effectLst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778E4EA7-742E-46D4-9543-A84C17BFF7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4530" y="3274684"/>
              <a:ext cx="4257715" cy="2497266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F7920BD6-D8E4-4EEC-8962-9931D15FE418}"/>
                </a:ext>
              </a:extLst>
            </p:cNvPr>
            <p:cNvSpPr/>
            <p:nvPr/>
          </p:nvSpPr>
          <p:spPr>
            <a:xfrm>
              <a:off x="2313298" y="3455279"/>
              <a:ext cx="3210744" cy="2007568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6BEDAE75-237E-447F-B7D8-7774B79FA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1794" y="3274684"/>
              <a:ext cx="1339697" cy="2404456"/>
            </a:xfrm>
            <a:prstGeom prst="rect">
              <a:avLst/>
            </a:prstGeom>
          </p:spPr>
        </p:pic>
      </p:grpSp>
      <p:sp>
        <p:nvSpPr>
          <p:cNvPr id="21510" name="Rectangle 1"/>
          <p:cNvSpPr>
            <a:spLocks noChangeArrowheads="1"/>
          </p:cNvSpPr>
          <p:nvPr/>
        </p:nvSpPr>
        <p:spPr bwMode="auto">
          <a:xfrm>
            <a:off x="1676400" y="90488"/>
            <a:ext cx="3352800" cy="265271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4800">
                <a:solidFill>
                  <a:srgbClr val="68E1FD"/>
                </a:solidFill>
                <a:latin typeface="Times New Roman" panose="02020603050405020304" pitchFamily="18" charset="0"/>
              </a:rPr>
              <a:t>BÀI HỌC KẾT THÚC </a:t>
            </a:r>
          </a:p>
        </p:txBody>
      </p:sp>
      <p:pic>
        <p:nvPicPr>
          <p:cNvPr id="21511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63" y="2587625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96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1667 -2.96296E-6 C -0.61667 -0.03495 -0.50313 -0.06203 -0.36476 -0.06203 C -0.22222 -0.06203 -0.10833 -0.03495 -0.10833 -2.96296E-6 C -0.10833 0.03496 0.00503 0.06204 0.14757 0.06204 C 0.28611 0.06204 0.4 0.03496 0.4 -2.96296E-6 " pathEditMode="relative" rAng="0" ptsTypes="AAAAA">
                                      <p:cBhvr>
                                        <p:cTn id="10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8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488514" y="980610"/>
            <a:ext cx="40608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1.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nông thôn </a:t>
            </a:r>
            <a:endParaRPr lang="en-US" altLang="vi-VN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5366" name="Rectangle 5"/>
          <p:cNvSpPr>
            <a:spLocks noChangeArrowheads="1"/>
          </p:cNvSpPr>
          <p:nvPr/>
        </p:nvSpPr>
        <p:spPr bwMode="auto">
          <a:xfrm>
            <a:off x="488515" y="356723"/>
            <a:ext cx="10271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800" b="1" u="sng" dirty="0">
                <a:solidFill>
                  <a:srgbClr val="339966"/>
                </a:solidFill>
                <a:latin typeface="Times New Roman" panose="02020603050405020304" pitchFamily="18" charset="0"/>
              </a:rPr>
              <a:t>III. KIẾN TRÚC NHÀ Ở ĐẶC TRƯNG CỦA VIỆT NAM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5367" name="Picture 1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2833" y="2939308"/>
            <a:ext cx="7189506" cy="3624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89556" y="1751785"/>
            <a:ext cx="10734806" cy="9281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nhà ở nông thôn truyền thống thường được </a:t>
            </a:r>
          </a:p>
          <a:p>
            <a:pPr algn="ctr"/>
            <a:r>
              <a:rPr lang="en-US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 dựng và bố trí như thế nào?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Kết quả hình ảnh | Question mark gif, Cartoon question mark, Question 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4" y="1751785"/>
            <a:ext cx="876822" cy="92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67431" y="3197200"/>
            <a:ext cx="360749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 số khu vực chức năng trong nhà ở truyền thống thường được xây dựng tách biệt, các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 nhà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được phân chia bằng hệ thống tường hoặc cột nhà.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 descr="DẠY TRẺ CÁCH CẦM BÚT ĐÚNG CHUẨ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" y="2835603"/>
            <a:ext cx="962021" cy="981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4009602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15366" grpId="0"/>
      <p:bldP spid="2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hà ở nông thôn đồng bằng Bắc bộ - Nghệ thuật kiến trúc độc đáo Việt Nam |  Đồ gỗ mỹ nghệ, cây cảnh nghệ thuật Hải Mi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00" y="237994"/>
            <a:ext cx="4509368" cy="637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á trị kiến trúc truyền thống : nhà ở nông thôn mối vùng đồng bằng Bắc bộ  - Hội Kiến Trúc Sư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203" y="118997"/>
            <a:ext cx="7169062" cy="661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521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15">
            <a:extLst>
              <a:ext uri="{FF2B5EF4-FFF2-40B4-BE49-F238E27FC236}">
                <a16:creationId xmlns:a16="http://schemas.microsoft.com/office/drawing/2014/main" xmlns="" id="{64D87223-09CE-4DE3-AD12-5D12CBE4C9BA}"/>
              </a:ext>
            </a:extLst>
          </p:cNvPr>
          <p:cNvSpPr/>
          <p:nvPr/>
        </p:nvSpPr>
        <p:spPr>
          <a:xfrm rot="5400000">
            <a:off x="-977966" y="3406628"/>
            <a:ext cx="3597275" cy="3413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382535" y="802196"/>
            <a:ext cx="40608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2.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</a:t>
            </a: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thành thị</a:t>
            </a:r>
            <a:endParaRPr lang="en-US" altLang="vi-VN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386427" y="220664"/>
            <a:ext cx="102982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800" b="1" u="sng" dirty="0">
                <a:solidFill>
                  <a:srgbClr val="339966"/>
                </a:solidFill>
                <a:latin typeface="Times New Roman" panose="02020603050405020304" pitchFamily="18" charset="0"/>
              </a:rPr>
              <a:t>III. KIẾN TRÚC NHÀ Ở ĐẶC TRƯNG CỦA VIỆT NAM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9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360" y="1027134"/>
            <a:ext cx="6394688" cy="304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360" y="4044951"/>
            <a:ext cx="6394688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Rectangle 10"/>
          <p:cNvSpPr>
            <a:spLocks noChangeArrowheads="1"/>
          </p:cNvSpPr>
          <p:nvPr/>
        </p:nvSpPr>
        <p:spPr bwMode="auto">
          <a:xfrm>
            <a:off x="1238186" y="2044950"/>
            <a:ext cx="2928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mặt phố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1096909" y="4611754"/>
            <a:ext cx="2632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chung cư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1875564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389" grpId="0"/>
      <p:bldP spid="16393" grpId="0"/>
      <p:bldP spid="163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048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382535" y="802196"/>
            <a:ext cx="40608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2.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</a:t>
            </a: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thành thị</a:t>
            </a:r>
            <a:endParaRPr lang="en-US" altLang="vi-VN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386427" y="220664"/>
            <a:ext cx="102982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800" b="1" u="sng" dirty="0">
                <a:solidFill>
                  <a:srgbClr val="339966"/>
                </a:solidFill>
                <a:latin typeface="Times New Roman" panose="02020603050405020304" pitchFamily="18" charset="0"/>
              </a:rPr>
              <a:t>III. KIẾN TRÚC NHÀ Ở ĐẶC TRƯNG CỦA VIỆT NAM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9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3360" y="1027134"/>
            <a:ext cx="6394688" cy="272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Rectangle 10"/>
          <p:cNvSpPr>
            <a:spLocks noChangeArrowheads="1"/>
          </p:cNvSpPr>
          <p:nvPr/>
        </p:nvSpPr>
        <p:spPr bwMode="auto">
          <a:xfrm>
            <a:off x="775961" y="1662505"/>
            <a:ext cx="2928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mặt phố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11940" y="3825041"/>
            <a:ext cx="10618873" cy="1365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nhà ở mặt phố thường được xây dựng như thế nào?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Kết quả hình ảnh | Question mark gif, Cartoon question mark, Question 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83" y="3825040"/>
            <a:ext cx="1130610" cy="136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11939" y="5492487"/>
            <a:ext cx="106188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 được thiết kế nhiều tầng hoặc thiết kế để có thể vừa ở vừa kinh doanh.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 descr="DẠY TRẺ CÁCH CẦM BÚT ĐÚNG CHUẨ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7" y="5267536"/>
            <a:ext cx="962021" cy="9810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428390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iá bán Nhà mặt Phố - Nhà mặt phố Hà Nộ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7" descr="bbal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8048" y="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Rectangle 11"/>
          <p:cNvSpPr>
            <a:spLocks noChangeArrowheads="1"/>
          </p:cNvSpPr>
          <p:nvPr/>
        </p:nvSpPr>
        <p:spPr bwMode="auto">
          <a:xfrm>
            <a:off x="382535" y="802196"/>
            <a:ext cx="40608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2.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</a:t>
            </a:r>
            <a:r>
              <a:rPr lang="en-US" altLang="en-US" b="1" dirty="0">
                <a:solidFill>
                  <a:srgbClr val="339966"/>
                </a:solidFill>
                <a:latin typeface="Times New Roman" panose="02020603050405020304" pitchFamily="18" charset="0"/>
              </a:rPr>
              <a:t>thành thị</a:t>
            </a:r>
            <a:endParaRPr lang="en-US" altLang="vi-VN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6390" name="Rectangle 5"/>
          <p:cNvSpPr>
            <a:spLocks noChangeArrowheads="1"/>
          </p:cNvSpPr>
          <p:nvPr/>
        </p:nvSpPr>
        <p:spPr bwMode="auto">
          <a:xfrm>
            <a:off x="386427" y="220664"/>
            <a:ext cx="102982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vi-VN" sz="2800" b="1" u="sng" dirty="0">
                <a:solidFill>
                  <a:srgbClr val="339966"/>
                </a:solidFill>
                <a:latin typeface="Times New Roman" panose="02020603050405020304" pitchFamily="18" charset="0"/>
              </a:rPr>
              <a:t>III. KIẾN TRÚC NHÀ Ở ĐẶC TRƯNG CỦA VIỆT NAM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639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4083" y="743884"/>
            <a:ext cx="6747291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Rectangle 12"/>
          <p:cNvSpPr>
            <a:spLocks noChangeArrowheads="1"/>
          </p:cNvSpPr>
          <p:nvPr/>
        </p:nvSpPr>
        <p:spPr bwMode="auto">
          <a:xfrm>
            <a:off x="785410" y="1587200"/>
            <a:ext cx="2632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¡"/>
              <a:defRPr sz="2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N</a:t>
            </a:r>
            <a:r>
              <a:rPr lang="vi-VN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hà ở </a:t>
            </a:r>
            <a:r>
              <a:rPr lang="en-US" altLang="en-US" sz="2800" b="1" dirty="0">
                <a:solidFill>
                  <a:srgbClr val="339966"/>
                </a:solidFill>
                <a:latin typeface="Times New Roman" panose="02020603050405020304" pitchFamily="18" charset="0"/>
              </a:rPr>
              <a:t>chung cư</a:t>
            </a:r>
            <a:endParaRPr lang="en-US" altLang="vi-VN" sz="2800" b="1" dirty="0">
              <a:solidFill>
                <a:srgbClr val="3399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04043" y="3696362"/>
            <a:ext cx="10618873" cy="1026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hãy cho biết nhà ở chung cư thường được xây dựng như </a:t>
            </a:r>
          </a:p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 nào?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 descr="Kết quả hình ảnh | Question mark gif, Cartoon question mark, Question gif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19" y="3700365"/>
            <a:ext cx="1130610" cy="1022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DẠY TRẺ CÁCH CẦM BÚT ĐÚNG CHUẨN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19" y="4887393"/>
            <a:ext cx="962021" cy="9810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341027" y="5035596"/>
            <a:ext cx="105371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chung cư được xây dựng để phục vụ nhiều gia đình.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gian riêng: nhà (căn hộ);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Không gian chung: Khu để xe, khu mua bán, khu sinh hoạt cộng đồng.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905049"/>
      </p:ext>
    </p:extLst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Khu đô thị Đặng Xá Gia Lâm - Chung cư nổi bậ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77" y="130629"/>
            <a:ext cx="5715000" cy="316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Quy định về diện tích phòng sinh hoạt cộng đồng - Chung cư Hà Nội Xanh PG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602" y="130629"/>
            <a:ext cx="5214795" cy="3165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hung cư không có phòng sinh hoạt cộng đồng, người nhà mất phải đưa ra  ngoài - Báo VietnamN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77" y="3413157"/>
            <a:ext cx="5715000" cy="330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Bảng thống kê các chi phí gửi xe ở mỗi chung cư tại Hà Nộ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602" y="3413157"/>
            <a:ext cx="5264747" cy="330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48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740</Words>
  <Application>Microsoft Office PowerPoint</Application>
  <PresentationFormat>Custom</PresentationFormat>
  <Paragraphs>65</Paragraphs>
  <Slides>20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CHÀO MỪNG CÁC EM  ĐẾN VỚI TIẾT HỌC</vt:lpstr>
      <vt:lpstr>KIỂM TRA BÀI CŨ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34</cp:revision>
  <dcterms:created xsi:type="dcterms:W3CDTF">2021-09-04T04:01:29Z</dcterms:created>
  <dcterms:modified xsi:type="dcterms:W3CDTF">2023-09-11T02:27:00Z</dcterms:modified>
</cp:coreProperties>
</file>