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handoutMasterIdLst>
    <p:handoutMasterId r:id="rId14"/>
  </p:handoutMasterIdLst>
  <p:sldIdLst>
    <p:sldId id="257" r:id="rId2"/>
    <p:sldId id="258" r:id="rId3"/>
    <p:sldId id="260" r:id="rId4"/>
    <p:sldId id="268" r:id="rId5"/>
    <p:sldId id="261" r:id="rId6"/>
    <p:sldId id="269" r:id="rId7"/>
    <p:sldId id="262" r:id="rId8"/>
    <p:sldId id="263" r:id="rId9"/>
    <p:sldId id="264" r:id="rId10"/>
    <p:sldId id="272" r:id="rId11"/>
    <p:sldId id="266" r:id="rId12"/>
    <p:sldId id="270" r:id="rId1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00CC00"/>
    <a:srgbClr val="FFFF00"/>
    <a:srgbClr val="660066"/>
    <a:srgbClr val="FF00FF"/>
    <a:srgbClr val="006666"/>
    <a:srgbClr val="0033CC"/>
    <a:srgbClr val="00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980" autoAdjust="0"/>
    <p:restoredTop sz="94660"/>
  </p:normalViewPr>
  <p:slideViewPr>
    <p:cSldViewPr>
      <p:cViewPr varScale="1">
        <p:scale>
          <a:sx n="38" d="100"/>
          <a:sy n="38" d="100"/>
        </p:scale>
        <p:origin x="-132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170" y="-84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44EF82D9-4981-4111-BF74-8D05CB6941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>
              <a:gd name="T0" fmla="*/ 5748 w 5748"/>
              <a:gd name="T1" fmla="*/ 246 h 246"/>
              <a:gd name="T2" fmla="*/ 0 w 5748"/>
              <a:gd name="T3" fmla="*/ 246 h 246"/>
              <a:gd name="T4" fmla="*/ 0 w 5748"/>
              <a:gd name="T5" fmla="*/ 0 h 246"/>
              <a:gd name="T6" fmla="*/ 5748 w 5748"/>
              <a:gd name="T7" fmla="*/ 0 h 246"/>
              <a:gd name="T8" fmla="*/ 5748 w 5748"/>
              <a:gd name="T9" fmla="*/ 246 h 246"/>
              <a:gd name="T10" fmla="*/ 5748 w 5748"/>
              <a:gd name="T11" fmla="*/ 246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18 h 353"/>
                  <a:gd name="T4" fmla="*/ 24 w 186"/>
                  <a:gd name="T5" fmla="*/ 30 h 353"/>
                  <a:gd name="T6" fmla="*/ 18 w 186"/>
                  <a:gd name="T7" fmla="*/ 66 h 353"/>
                  <a:gd name="T8" fmla="*/ 42 w 186"/>
                  <a:gd name="T9" fmla="*/ 114 h 353"/>
                  <a:gd name="T10" fmla="*/ 48 w 186"/>
                  <a:gd name="T11" fmla="*/ 162 h 353"/>
                  <a:gd name="T12" fmla="*/ 0 w 186"/>
                  <a:gd name="T13" fmla="*/ 353 h 353"/>
                  <a:gd name="T14" fmla="*/ 54 w 186"/>
                  <a:gd name="T15" fmla="*/ 233 h 353"/>
                  <a:gd name="T16" fmla="*/ 84 w 186"/>
                  <a:gd name="T17" fmla="*/ 216 h 353"/>
                  <a:gd name="T18" fmla="*/ 126 w 186"/>
                  <a:gd name="T19" fmla="*/ 126 h 353"/>
                  <a:gd name="T20" fmla="*/ 144 w 186"/>
                  <a:gd name="T21" fmla="*/ 120 h 353"/>
                  <a:gd name="T22" fmla="*/ 144 w 186"/>
                  <a:gd name="T23" fmla="*/ 90 h 353"/>
                  <a:gd name="T24" fmla="*/ 186 w 186"/>
                  <a:gd name="T25" fmla="*/ 66 h 353"/>
                  <a:gd name="T26" fmla="*/ 162 w 186"/>
                  <a:gd name="T27" fmla="*/ 60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6 h 66"/>
                  <a:gd name="T8" fmla="*/ 6 w 155"/>
                  <a:gd name="T9" fmla="*/ 18 h 66"/>
                  <a:gd name="T10" fmla="*/ 0 w 155"/>
                  <a:gd name="T11" fmla="*/ 24 h 66"/>
                  <a:gd name="T12" fmla="*/ 78 w 155"/>
                  <a:gd name="T13" fmla="*/ 60 h 66"/>
                  <a:gd name="T14" fmla="*/ 96 w 155"/>
                  <a:gd name="T15" fmla="*/ 42 h 66"/>
                  <a:gd name="T16" fmla="*/ 155 w 155"/>
                  <a:gd name="T17" fmla="*/ 66 h 66"/>
                  <a:gd name="T18" fmla="*/ 126 w 155"/>
                  <a:gd name="T19" fmla="*/ 24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36 h 72"/>
                  <a:gd name="T2" fmla="*/ 0 w 42"/>
                  <a:gd name="T3" fmla="*/ 18 h 72"/>
                  <a:gd name="T4" fmla="*/ 12 w 42"/>
                  <a:gd name="T5" fmla="*/ 6 h 72"/>
                  <a:gd name="T6" fmla="*/ 0 w 42"/>
                  <a:gd name="T7" fmla="*/ 6 h 72"/>
                  <a:gd name="T8" fmla="*/ 12 w 42"/>
                  <a:gd name="T9" fmla="*/ 6 h 72"/>
                  <a:gd name="T10" fmla="*/ 24 w 42"/>
                  <a:gd name="T11" fmla="*/ 6 h 72"/>
                  <a:gd name="T12" fmla="*/ 36 w 42"/>
                  <a:gd name="T13" fmla="*/ 6 h 72"/>
                  <a:gd name="T14" fmla="*/ 42 w 42"/>
                  <a:gd name="T15" fmla="*/ 0 h 72"/>
                  <a:gd name="T16" fmla="*/ 30 w 42"/>
                  <a:gd name="T17" fmla="*/ 18 h 72"/>
                  <a:gd name="T18" fmla="*/ 42 w 42"/>
                  <a:gd name="T19" fmla="*/ 48 h 72"/>
                  <a:gd name="T20" fmla="*/ 12 w 42"/>
                  <a:gd name="T21" fmla="*/ 72 h 72"/>
                  <a:gd name="T22" fmla="*/ 6 w 42"/>
                  <a:gd name="T23" fmla="*/ 36 h 72"/>
                  <a:gd name="T24" fmla="*/ 6 w 42"/>
                  <a:gd name="T25" fmla="*/ 3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0 h 287"/>
                <a:gd name="T4" fmla="*/ 66 w 365"/>
                <a:gd name="T5" fmla="*/ 108 h 287"/>
                <a:gd name="T6" fmla="*/ 143 w 365"/>
                <a:gd name="T7" fmla="*/ 180 h 287"/>
                <a:gd name="T8" fmla="*/ 191 w 365"/>
                <a:gd name="T9" fmla="*/ 168 h 287"/>
                <a:gd name="T10" fmla="*/ 341 w 365"/>
                <a:gd name="T11" fmla="*/ 287 h 287"/>
                <a:gd name="T12" fmla="*/ 305 w 365"/>
                <a:gd name="T13" fmla="*/ 174 h 287"/>
                <a:gd name="T14" fmla="*/ 365 w 365"/>
                <a:gd name="T15" fmla="*/ 132 h 287"/>
                <a:gd name="T16" fmla="*/ 359 w 365"/>
                <a:gd name="T17" fmla="*/ 126 h 287"/>
                <a:gd name="T18" fmla="*/ 335 w 365"/>
                <a:gd name="T19" fmla="*/ 114 h 287"/>
                <a:gd name="T20" fmla="*/ 299 w 365"/>
                <a:gd name="T21" fmla="*/ 90 h 287"/>
                <a:gd name="T22" fmla="*/ 257 w 365"/>
                <a:gd name="T23" fmla="*/ 72 h 287"/>
                <a:gd name="T24" fmla="*/ 215 w 365"/>
                <a:gd name="T25" fmla="*/ 54 h 287"/>
                <a:gd name="T26" fmla="*/ 173 w 365"/>
                <a:gd name="T27" fmla="*/ 36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0 h 60"/>
                <a:gd name="T16" fmla="*/ 65 w 71"/>
                <a:gd name="T17" fmla="*/ 42 h 60"/>
                <a:gd name="T18" fmla="*/ 71 w 71"/>
                <a:gd name="T19" fmla="*/ 54 h 60"/>
                <a:gd name="T20" fmla="*/ 71 w 71"/>
                <a:gd name="T21" fmla="*/ 60 h 60"/>
                <a:gd name="T22" fmla="*/ 59 w 71"/>
                <a:gd name="T23" fmla="*/ 54 h 60"/>
                <a:gd name="T24" fmla="*/ 47 w 71"/>
                <a:gd name="T25" fmla="*/ 42 h 60"/>
                <a:gd name="T26" fmla="*/ 23 w 71"/>
                <a:gd name="T27" fmla="*/ 30 h 60"/>
                <a:gd name="T28" fmla="*/ 23 w 71"/>
                <a:gd name="T29" fmla="*/ 36 h 60"/>
                <a:gd name="T30" fmla="*/ 18 w 71"/>
                <a:gd name="T31" fmla="*/ 42 h 60"/>
                <a:gd name="T32" fmla="*/ 12 w 71"/>
                <a:gd name="T33" fmla="*/ 48 h 60"/>
                <a:gd name="T34" fmla="*/ 6 w 71"/>
                <a:gd name="T35" fmla="*/ 48 h 60"/>
                <a:gd name="T36" fmla="*/ 6 w 71"/>
                <a:gd name="T37" fmla="*/ 48 h 60"/>
                <a:gd name="T38" fmla="*/ 6 w 71"/>
                <a:gd name="T39" fmla="*/ 36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4 h 162"/>
                <a:gd name="T10" fmla="*/ 96 w 161"/>
                <a:gd name="T11" fmla="*/ 60 h 162"/>
                <a:gd name="T12" fmla="*/ 102 w 161"/>
                <a:gd name="T13" fmla="*/ 72 h 162"/>
                <a:gd name="T14" fmla="*/ 108 w 161"/>
                <a:gd name="T15" fmla="*/ 84 h 162"/>
                <a:gd name="T16" fmla="*/ 120 w 161"/>
                <a:gd name="T17" fmla="*/ 96 h 162"/>
                <a:gd name="T18" fmla="*/ 143 w 161"/>
                <a:gd name="T19" fmla="*/ 114 h 162"/>
                <a:gd name="T20" fmla="*/ 155 w 161"/>
                <a:gd name="T21" fmla="*/ 138 h 162"/>
                <a:gd name="T22" fmla="*/ 161 w 161"/>
                <a:gd name="T23" fmla="*/ 156 h 162"/>
                <a:gd name="T24" fmla="*/ 161 w 161"/>
                <a:gd name="T25" fmla="*/ 162 h 162"/>
                <a:gd name="T26" fmla="*/ 96 w 161"/>
                <a:gd name="T27" fmla="*/ 102 h 162"/>
                <a:gd name="T28" fmla="*/ 30 w 161"/>
                <a:gd name="T29" fmla="*/ 54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0 h 60"/>
                <a:gd name="T4" fmla="*/ 41 w 59"/>
                <a:gd name="T5" fmla="*/ 36 h 60"/>
                <a:gd name="T6" fmla="*/ 47 w 59"/>
                <a:gd name="T7" fmla="*/ 42 h 60"/>
                <a:gd name="T8" fmla="*/ 53 w 59"/>
                <a:gd name="T9" fmla="*/ 54 h 60"/>
                <a:gd name="T10" fmla="*/ 53 w 59"/>
                <a:gd name="T11" fmla="*/ 60 h 60"/>
                <a:gd name="T12" fmla="*/ 47 w 59"/>
                <a:gd name="T13" fmla="*/ 54 h 60"/>
                <a:gd name="T14" fmla="*/ 35 w 59"/>
                <a:gd name="T15" fmla="*/ 48 h 60"/>
                <a:gd name="T16" fmla="*/ 23 w 59"/>
                <a:gd name="T17" fmla="*/ 36 h 60"/>
                <a:gd name="T18" fmla="*/ 17 w 59"/>
                <a:gd name="T19" fmla="*/ 30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6 h 204"/>
                <a:gd name="T2" fmla="*/ 245 w 245"/>
                <a:gd name="T3" fmla="*/ 42 h 204"/>
                <a:gd name="T4" fmla="*/ 209 w 245"/>
                <a:gd name="T5" fmla="*/ 84 h 204"/>
                <a:gd name="T6" fmla="*/ 143 w 245"/>
                <a:gd name="T7" fmla="*/ 132 h 204"/>
                <a:gd name="T8" fmla="*/ 167 w 245"/>
                <a:gd name="T9" fmla="*/ 156 h 204"/>
                <a:gd name="T10" fmla="*/ 179 w 245"/>
                <a:gd name="T11" fmla="*/ 204 h 204"/>
                <a:gd name="T12" fmla="*/ 77 w 245"/>
                <a:gd name="T13" fmla="*/ 132 h 204"/>
                <a:gd name="T14" fmla="*/ 47 w 245"/>
                <a:gd name="T15" fmla="*/ 84 h 204"/>
                <a:gd name="T16" fmla="*/ 89 w 245"/>
                <a:gd name="T17" fmla="*/ 66 h 204"/>
                <a:gd name="T18" fmla="*/ 59 w 245"/>
                <a:gd name="T19" fmla="*/ 36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6 h 204"/>
                <a:gd name="T50" fmla="*/ 233 w 245"/>
                <a:gd name="T51" fmla="*/ 36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6166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67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7CD25-F5CB-4793-82E4-220BB46C93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7039D5-E442-4055-BCE6-E8F4C7BD32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B72F5D-2C8C-495D-BB48-0268FEC81A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46D0DD-92A3-439B-84D9-BB7AF64B51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17E05B-0306-4286-B14B-7D68FBB81D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47E1FD-D098-4FFB-BBEB-E0405286F6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B60773-1A09-49F8-8AFD-C09F7DFAB7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50F15A-CBF4-4253-991B-6B5AC5166B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3F5C77-8204-4BD1-A37F-D36744B42F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E9E729-C660-4A64-A355-4584746100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7AB6E0-5307-49FD-B4AB-DFCE7CAF40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04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124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027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>
              <a:gd name="T0" fmla="*/ 5748 w 5748"/>
              <a:gd name="T1" fmla="*/ 246 h 246"/>
              <a:gd name="T2" fmla="*/ 0 w 5748"/>
              <a:gd name="T3" fmla="*/ 246 h 246"/>
              <a:gd name="T4" fmla="*/ 0 w 5748"/>
              <a:gd name="T5" fmla="*/ 0 h 246"/>
              <a:gd name="T6" fmla="*/ 5748 w 5748"/>
              <a:gd name="T7" fmla="*/ 0 h 246"/>
              <a:gd name="T8" fmla="*/ 5748 w 5748"/>
              <a:gd name="T9" fmla="*/ 246 h 246"/>
              <a:gd name="T10" fmla="*/ 5748 w 5748"/>
              <a:gd name="T11" fmla="*/ 246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5127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4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044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45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18 h 353"/>
                  <a:gd name="T4" fmla="*/ 24 w 186"/>
                  <a:gd name="T5" fmla="*/ 30 h 353"/>
                  <a:gd name="T6" fmla="*/ 18 w 186"/>
                  <a:gd name="T7" fmla="*/ 66 h 353"/>
                  <a:gd name="T8" fmla="*/ 42 w 186"/>
                  <a:gd name="T9" fmla="*/ 114 h 353"/>
                  <a:gd name="T10" fmla="*/ 48 w 186"/>
                  <a:gd name="T11" fmla="*/ 162 h 353"/>
                  <a:gd name="T12" fmla="*/ 0 w 186"/>
                  <a:gd name="T13" fmla="*/ 353 h 353"/>
                  <a:gd name="T14" fmla="*/ 54 w 186"/>
                  <a:gd name="T15" fmla="*/ 233 h 353"/>
                  <a:gd name="T16" fmla="*/ 84 w 186"/>
                  <a:gd name="T17" fmla="*/ 216 h 353"/>
                  <a:gd name="T18" fmla="*/ 126 w 186"/>
                  <a:gd name="T19" fmla="*/ 126 h 353"/>
                  <a:gd name="T20" fmla="*/ 144 w 186"/>
                  <a:gd name="T21" fmla="*/ 120 h 353"/>
                  <a:gd name="T22" fmla="*/ 144 w 186"/>
                  <a:gd name="T23" fmla="*/ 90 h 353"/>
                  <a:gd name="T24" fmla="*/ 186 w 186"/>
                  <a:gd name="T25" fmla="*/ 66 h 353"/>
                  <a:gd name="T26" fmla="*/ 162 w 186"/>
                  <a:gd name="T27" fmla="*/ 60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46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47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6 h 66"/>
                  <a:gd name="T8" fmla="*/ 6 w 155"/>
                  <a:gd name="T9" fmla="*/ 18 h 66"/>
                  <a:gd name="T10" fmla="*/ 0 w 155"/>
                  <a:gd name="T11" fmla="*/ 24 h 66"/>
                  <a:gd name="T12" fmla="*/ 78 w 155"/>
                  <a:gd name="T13" fmla="*/ 60 h 66"/>
                  <a:gd name="T14" fmla="*/ 96 w 155"/>
                  <a:gd name="T15" fmla="*/ 42 h 66"/>
                  <a:gd name="T16" fmla="*/ 155 w 155"/>
                  <a:gd name="T17" fmla="*/ 66 h 66"/>
                  <a:gd name="T18" fmla="*/ 126 w 155"/>
                  <a:gd name="T19" fmla="*/ 24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48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36 h 72"/>
                  <a:gd name="T2" fmla="*/ 0 w 42"/>
                  <a:gd name="T3" fmla="*/ 18 h 72"/>
                  <a:gd name="T4" fmla="*/ 12 w 42"/>
                  <a:gd name="T5" fmla="*/ 6 h 72"/>
                  <a:gd name="T6" fmla="*/ 0 w 42"/>
                  <a:gd name="T7" fmla="*/ 6 h 72"/>
                  <a:gd name="T8" fmla="*/ 12 w 42"/>
                  <a:gd name="T9" fmla="*/ 6 h 72"/>
                  <a:gd name="T10" fmla="*/ 24 w 42"/>
                  <a:gd name="T11" fmla="*/ 6 h 72"/>
                  <a:gd name="T12" fmla="*/ 36 w 42"/>
                  <a:gd name="T13" fmla="*/ 6 h 72"/>
                  <a:gd name="T14" fmla="*/ 42 w 42"/>
                  <a:gd name="T15" fmla="*/ 0 h 72"/>
                  <a:gd name="T16" fmla="*/ 30 w 42"/>
                  <a:gd name="T17" fmla="*/ 18 h 72"/>
                  <a:gd name="T18" fmla="*/ 42 w 42"/>
                  <a:gd name="T19" fmla="*/ 48 h 72"/>
                  <a:gd name="T20" fmla="*/ 12 w 42"/>
                  <a:gd name="T21" fmla="*/ 72 h 72"/>
                  <a:gd name="T22" fmla="*/ 6 w 42"/>
                  <a:gd name="T23" fmla="*/ 36 h 72"/>
                  <a:gd name="T24" fmla="*/ 6 w 42"/>
                  <a:gd name="T25" fmla="*/ 3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5134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035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0 h 287"/>
                <a:gd name="T4" fmla="*/ 66 w 365"/>
                <a:gd name="T5" fmla="*/ 108 h 287"/>
                <a:gd name="T6" fmla="*/ 143 w 365"/>
                <a:gd name="T7" fmla="*/ 180 h 287"/>
                <a:gd name="T8" fmla="*/ 191 w 365"/>
                <a:gd name="T9" fmla="*/ 168 h 287"/>
                <a:gd name="T10" fmla="*/ 341 w 365"/>
                <a:gd name="T11" fmla="*/ 287 h 287"/>
                <a:gd name="T12" fmla="*/ 305 w 365"/>
                <a:gd name="T13" fmla="*/ 174 h 287"/>
                <a:gd name="T14" fmla="*/ 365 w 365"/>
                <a:gd name="T15" fmla="*/ 132 h 287"/>
                <a:gd name="T16" fmla="*/ 359 w 365"/>
                <a:gd name="T17" fmla="*/ 126 h 287"/>
                <a:gd name="T18" fmla="*/ 335 w 365"/>
                <a:gd name="T19" fmla="*/ 114 h 287"/>
                <a:gd name="T20" fmla="*/ 299 w 365"/>
                <a:gd name="T21" fmla="*/ 90 h 287"/>
                <a:gd name="T22" fmla="*/ 257 w 365"/>
                <a:gd name="T23" fmla="*/ 72 h 287"/>
                <a:gd name="T24" fmla="*/ 215 w 365"/>
                <a:gd name="T25" fmla="*/ 54 h 287"/>
                <a:gd name="T26" fmla="*/ 173 w 365"/>
                <a:gd name="T27" fmla="*/ 36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6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7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0 h 60"/>
                <a:gd name="T16" fmla="*/ 65 w 71"/>
                <a:gd name="T17" fmla="*/ 42 h 60"/>
                <a:gd name="T18" fmla="*/ 71 w 71"/>
                <a:gd name="T19" fmla="*/ 54 h 60"/>
                <a:gd name="T20" fmla="*/ 71 w 71"/>
                <a:gd name="T21" fmla="*/ 60 h 60"/>
                <a:gd name="T22" fmla="*/ 59 w 71"/>
                <a:gd name="T23" fmla="*/ 54 h 60"/>
                <a:gd name="T24" fmla="*/ 47 w 71"/>
                <a:gd name="T25" fmla="*/ 42 h 60"/>
                <a:gd name="T26" fmla="*/ 23 w 71"/>
                <a:gd name="T27" fmla="*/ 30 h 60"/>
                <a:gd name="T28" fmla="*/ 23 w 71"/>
                <a:gd name="T29" fmla="*/ 36 h 60"/>
                <a:gd name="T30" fmla="*/ 18 w 71"/>
                <a:gd name="T31" fmla="*/ 42 h 60"/>
                <a:gd name="T32" fmla="*/ 12 w 71"/>
                <a:gd name="T33" fmla="*/ 48 h 60"/>
                <a:gd name="T34" fmla="*/ 6 w 71"/>
                <a:gd name="T35" fmla="*/ 48 h 60"/>
                <a:gd name="T36" fmla="*/ 6 w 71"/>
                <a:gd name="T37" fmla="*/ 48 h 60"/>
                <a:gd name="T38" fmla="*/ 6 w 71"/>
                <a:gd name="T39" fmla="*/ 36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8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4 h 162"/>
                <a:gd name="T10" fmla="*/ 96 w 161"/>
                <a:gd name="T11" fmla="*/ 60 h 162"/>
                <a:gd name="T12" fmla="*/ 102 w 161"/>
                <a:gd name="T13" fmla="*/ 72 h 162"/>
                <a:gd name="T14" fmla="*/ 108 w 161"/>
                <a:gd name="T15" fmla="*/ 84 h 162"/>
                <a:gd name="T16" fmla="*/ 120 w 161"/>
                <a:gd name="T17" fmla="*/ 96 h 162"/>
                <a:gd name="T18" fmla="*/ 143 w 161"/>
                <a:gd name="T19" fmla="*/ 114 h 162"/>
                <a:gd name="T20" fmla="*/ 155 w 161"/>
                <a:gd name="T21" fmla="*/ 138 h 162"/>
                <a:gd name="T22" fmla="*/ 161 w 161"/>
                <a:gd name="T23" fmla="*/ 156 h 162"/>
                <a:gd name="T24" fmla="*/ 161 w 161"/>
                <a:gd name="T25" fmla="*/ 162 h 162"/>
                <a:gd name="T26" fmla="*/ 96 w 161"/>
                <a:gd name="T27" fmla="*/ 102 h 162"/>
                <a:gd name="T28" fmla="*/ 30 w 161"/>
                <a:gd name="T29" fmla="*/ 54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9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0 h 60"/>
                <a:gd name="T4" fmla="*/ 41 w 59"/>
                <a:gd name="T5" fmla="*/ 36 h 60"/>
                <a:gd name="T6" fmla="*/ 47 w 59"/>
                <a:gd name="T7" fmla="*/ 42 h 60"/>
                <a:gd name="T8" fmla="*/ 53 w 59"/>
                <a:gd name="T9" fmla="*/ 54 h 60"/>
                <a:gd name="T10" fmla="*/ 53 w 59"/>
                <a:gd name="T11" fmla="*/ 60 h 60"/>
                <a:gd name="T12" fmla="*/ 47 w 59"/>
                <a:gd name="T13" fmla="*/ 54 h 60"/>
                <a:gd name="T14" fmla="*/ 35 w 59"/>
                <a:gd name="T15" fmla="*/ 48 h 60"/>
                <a:gd name="T16" fmla="*/ 23 w 59"/>
                <a:gd name="T17" fmla="*/ 36 h 60"/>
                <a:gd name="T18" fmla="*/ 17 w 59"/>
                <a:gd name="T19" fmla="*/ 30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0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6 h 204"/>
                <a:gd name="T2" fmla="*/ 245 w 245"/>
                <a:gd name="T3" fmla="*/ 42 h 204"/>
                <a:gd name="T4" fmla="*/ 209 w 245"/>
                <a:gd name="T5" fmla="*/ 84 h 204"/>
                <a:gd name="T6" fmla="*/ 143 w 245"/>
                <a:gd name="T7" fmla="*/ 132 h 204"/>
                <a:gd name="T8" fmla="*/ 167 w 245"/>
                <a:gd name="T9" fmla="*/ 156 h 204"/>
                <a:gd name="T10" fmla="*/ 179 w 245"/>
                <a:gd name="T11" fmla="*/ 204 h 204"/>
                <a:gd name="T12" fmla="*/ 77 w 245"/>
                <a:gd name="T13" fmla="*/ 132 h 204"/>
                <a:gd name="T14" fmla="*/ 47 w 245"/>
                <a:gd name="T15" fmla="*/ 84 h 204"/>
                <a:gd name="T16" fmla="*/ 89 w 245"/>
                <a:gd name="T17" fmla="*/ 66 h 204"/>
                <a:gd name="T18" fmla="*/ 59 w 245"/>
                <a:gd name="T19" fmla="*/ 36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6 h 204"/>
                <a:gd name="T50" fmla="*/ 233 w 245"/>
                <a:gd name="T51" fmla="*/ 36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5142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44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45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46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DAD45976-F5EA-4155-BE0A-D9C6F4B6F5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6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u="sng" dirty="0" err="1" smtClean="0">
                <a:solidFill>
                  <a:srgbClr val="00CC00"/>
                </a:solidFill>
              </a:rPr>
              <a:t>Môn</a:t>
            </a:r>
            <a:r>
              <a:rPr lang="en-US" sz="2400" u="sng" dirty="0" smtClean="0">
                <a:solidFill>
                  <a:srgbClr val="00CC00"/>
                </a:solidFill>
              </a:rPr>
              <a:t>:</a:t>
            </a:r>
            <a:r>
              <a:rPr lang="en-US" sz="2400" dirty="0" smtClean="0"/>
              <a:t> </a:t>
            </a:r>
            <a:r>
              <a:rPr lang="en-US" sz="2400" dirty="0" err="1" smtClean="0"/>
              <a:t>Lịch</a:t>
            </a:r>
            <a:r>
              <a:rPr lang="en-US" sz="2400" dirty="0" smtClean="0"/>
              <a:t> </a:t>
            </a:r>
            <a:r>
              <a:rPr lang="en-US" sz="2400" dirty="0" err="1" smtClean="0"/>
              <a:t>sử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905000"/>
            <a:ext cx="7467600" cy="838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800" smtClean="0"/>
              <a:t> </a:t>
            </a:r>
            <a:r>
              <a:rPr lang="en-US" sz="2400" smtClean="0">
                <a:solidFill>
                  <a:srgbClr val="FFFF00"/>
                </a:solidFill>
              </a:rPr>
              <a:t>Ghi vào bảng con chữ cái (a,b hoặc c) đứng trước câu trả lời đúng.</a:t>
            </a: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5013325" y="8747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800">
              <a:latin typeface="Arial" charset="0"/>
            </a:endParaRP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2667000" y="1066800"/>
            <a:ext cx="403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u="sng">
                <a:solidFill>
                  <a:srgbClr val="00CC00"/>
                </a:solidFill>
                <a:latin typeface="Arial" charset="0"/>
              </a:rPr>
              <a:t>Bài</a:t>
            </a:r>
            <a:r>
              <a:rPr lang="en-US" sz="1800">
                <a:solidFill>
                  <a:srgbClr val="00CC00"/>
                </a:solidFill>
                <a:latin typeface="Arial" charset="0"/>
              </a:rPr>
              <a:t>: 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1524000"/>
            <a:ext cx="640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u="sng">
                <a:latin typeface="Arial" charset="0"/>
              </a:rPr>
              <a:t>KIỂM TRA BÀI CŨ</a:t>
            </a:r>
            <a:r>
              <a:rPr lang="en-US" sz="1800">
                <a:latin typeface="Arial" charset="0"/>
              </a:rPr>
              <a:t>: </a:t>
            </a:r>
            <a:r>
              <a:rPr lang="en-US">
                <a:latin typeface="Arial" charset="0"/>
              </a:rPr>
              <a:t>Cách mạng mùa thu</a:t>
            </a:r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1219200" y="2895600"/>
            <a:ext cx="609600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FF00"/>
                </a:solidFill>
                <a:latin typeface="Arial" charset="0"/>
              </a:rPr>
              <a:t>Câu1:</a:t>
            </a:r>
            <a:r>
              <a:rPr lang="en-US">
                <a:latin typeface="Arial" charset="0"/>
              </a:rPr>
              <a:t> Cụm từ “ Một cổ hai tròng” là để chỉ tình cảnh nhân dân ta lúc đó:</a:t>
            </a:r>
          </a:p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a.  Vừa chịu ách đô hộ của thực dân Pháp vừa chịu sự áp bức của phong kiến tay sai.</a:t>
            </a:r>
          </a:p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b.  Vừa bị bóc lột nặng nề, vừa bị đàn áp dã man.</a:t>
            </a:r>
          </a:p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c. Vừa chịu ách đô hộ của thực dân Pháp vừa chịu sự đô hộ của phát xít Nhật.</a:t>
            </a:r>
          </a:p>
        </p:txBody>
      </p:sp>
      <p:sp>
        <p:nvSpPr>
          <p:cNvPr id="3080" name="Oval 8"/>
          <p:cNvSpPr>
            <a:spLocks noChangeArrowheads="1"/>
          </p:cNvSpPr>
          <p:nvPr/>
        </p:nvSpPr>
        <p:spPr bwMode="auto">
          <a:xfrm>
            <a:off x="1219200" y="5715000"/>
            <a:ext cx="381000" cy="381000"/>
          </a:xfrm>
          <a:prstGeom prst="ellips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rgbClr val="00CC0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/>
      <p:bldP spid="3078" grpId="0"/>
      <p:bldP spid="3079" grpId="0"/>
      <p:bldP spid="308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sz="2000" smtClean="0">
                <a:solidFill>
                  <a:srgbClr val="00CC00"/>
                </a:solidFill>
              </a:rPr>
              <a:t>Nối ô bên trái với các ô bên phải sao cho phù hợp</a:t>
            </a: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2438400"/>
            <a:ext cx="2057400" cy="1219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Arial" charset="0"/>
              </a:rPr>
              <a:t>  </a:t>
            </a:r>
            <a:r>
              <a:rPr lang="en-US" sz="2000">
                <a:solidFill>
                  <a:srgbClr val="FFFF00"/>
                </a:solidFill>
                <a:latin typeface="Arial" charset="0"/>
              </a:rPr>
              <a:t>Ý nghĩa lịch sử </a:t>
            </a:r>
          </a:p>
          <a:p>
            <a:pPr algn="ctr"/>
            <a:r>
              <a:rPr lang="en-US" sz="2000">
                <a:solidFill>
                  <a:srgbClr val="FFFF00"/>
                </a:solidFill>
                <a:latin typeface="Arial" charset="0"/>
              </a:rPr>
              <a:t>ngày 2/9/1945</a:t>
            </a:r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3200400" y="762000"/>
            <a:ext cx="59436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en-US" sz="2000">
                <a:solidFill>
                  <a:srgbClr val="FFFF00"/>
                </a:solidFill>
                <a:latin typeface="Arial" charset="0"/>
              </a:rPr>
              <a:t>Giành độc lập cho dân tộc.</a:t>
            </a:r>
          </a:p>
        </p:txBody>
      </p:sp>
      <p:sp>
        <p:nvSpPr>
          <p:cNvPr id="28679" name="Rectangle 7"/>
          <p:cNvSpPr>
            <a:spLocks noChangeArrowheads="1"/>
          </p:cNvSpPr>
          <p:nvPr/>
        </p:nvSpPr>
        <p:spPr bwMode="auto">
          <a:xfrm>
            <a:off x="3200400" y="1447800"/>
            <a:ext cx="59436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en-US" sz="2000">
                <a:solidFill>
                  <a:srgbClr val="FFFF00"/>
                </a:solidFill>
                <a:latin typeface="Arial" charset="0"/>
              </a:rPr>
              <a:t>Khẳng định quyền độc lập dân tộc.</a:t>
            </a:r>
            <a:endParaRPr lang="en-US" sz="2000">
              <a:latin typeface="Arial" charset="0"/>
            </a:endParaRPr>
          </a:p>
        </p:txBody>
      </p:sp>
      <p:sp>
        <p:nvSpPr>
          <p:cNvPr id="28680" name="Rectangle 8"/>
          <p:cNvSpPr>
            <a:spLocks noChangeArrowheads="1"/>
          </p:cNvSpPr>
          <p:nvPr/>
        </p:nvSpPr>
        <p:spPr bwMode="auto">
          <a:xfrm>
            <a:off x="3200400" y="2209800"/>
            <a:ext cx="594360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en-US" sz="2000">
                <a:solidFill>
                  <a:srgbClr val="FFFF00"/>
                </a:solidFill>
                <a:latin typeface="Arial" charset="0"/>
              </a:rPr>
              <a:t>Khai sinh ra nước Việt Nam dân chủ cộng hòa.</a:t>
            </a:r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3200400" y="3200400"/>
            <a:ext cx="59436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en-US" sz="2000">
                <a:solidFill>
                  <a:srgbClr val="FFFF00"/>
                </a:solidFill>
                <a:latin typeface="Arial" charset="0"/>
              </a:rPr>
              <a:t>Tuyên bố tổng khởi nghĩa tháng Tám thành công.</a:t>
            </a:r>
            <a:endParaRPr lang="en-US" sz="2000">
              <a:latin typeface="Arial" charset="0"/>
            </a:endParaRPr>
          </a:p>
        </p:txBody>
      </p:sp>
      <p:sp>
        <p:nvSpPr>
          <p:cNvPr id="28683" name="Rectangle 11"/>
          <p:cNvSpPr>
            <a:spLocks noChangeArrowheads="1"/>
          </p:cNvSpPr>
          <p:nvPr/>
        </p:nvSpPr>
        <p:spPr bwMode="auto">
          <a:xfrm>
            <a:off x="3200400" y="3962400"/>
            <a:ext cx="59436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en-US" sz="2000">
                <a:solidFill>
                  <a:srgbClr val="FFFF00"/>
                </a:solidFill>
                <a:latin typeface="Arial" charset="0"/>
              </a:rPr>
              <a:t>Đánh dấu kỉ nguyên độc lập dân tộc.</a:t>
            </a:r>
            <a:endParaRPr lang="en-US" sz="2000">
              <a:latin typeface="Arial" charset="0"/>
            </a:endParaRPr>
          </a:p>
        </p:txBody>
      </p:sp>
      <p:sp>
        <p:nvSpPr>
          <p:cNvPr id="28684" name="Rectangle 12"/>
          <p:cNvSpPr>
            <a:spLocks noChangeArrowheads="1"/>
          </p:cNvSpPr>
          <p:nvPr/>
        </p:nvSpPr>
        <p:spPr bwMode="auto">
          <a:xfrm>
            <a:off x="3200400" y="4724400"/>
            <a:ext cx="5943600" cy="1524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000">
              <a:latin typeface="Arial" charset="0"/>
            </a:endParaRPr>
          </a:p>
          <a:p>
            <a:pPr algn="ctr"/>
            <a:r>
              <a:rPr lang="en-US" sz="2000">
                <a:solidFill>
                  <a:srgbClr val="FFFF00"/>
                </a:solidFill>
                <a:latin typeface="Arial" charset="0"/>
              </a:rPr>
              <a:t>Thể hiện truyền thống bất khuất, </a:t>
            </a:r>
          </a:p>
          <a:p>
            <a:pPr algn="ctr"/>
            <a:r>
              <a:rPr lang="en-US" sz="2000">
                <a:solidFill>
                  <a:srgbClr val="FFFF00"/>
                </a:solidFill>
                <a:latin typeface="Arial" charset="0"/>
              </a:rPr>
              <a:t>kiên cường của người Việt Nam </a:t>
            </a:r>
          </a:p>
          <a:p>
            <a:pPr algn="ctr"/>
            <a:r>
              <a:rPr lang="en-US" sz="2000">
                <a:solidFill>
                  <a:srgbClr val="FFFF00"/>
                </a:solidFill>
                <a:latin typeface="Arial" charset="0"/>
              </a:rPr>
              <a:t>trong đấu tranh giành độc lập.</a:t>
            </a:r>
          </a:p>
          <a:p>
            <a:pPr algn="ctr"/>
            <a:endParaRPr lang="en-US" sz="2000">
              <a:latin typeface="Arial" charset="0"/>
            </a:endParaRPr>
          </a:p>
        </p:txBody>
      </p:sp>
      <p:sp>
        <p:nvSpPr>
          <p:cNvPr id="28696" name="Line 24"/>
          <p:cNvSpPr>
            <a:spLocks noChangeShapeType="1"/>
          </p:cNvSpPr>
          <p:nvPr/>
        </p:nvSpPr>
        <p:spPr bwMode="auto">
          <a:xfrm flipV="1">
            <a:off x="2057400" y="1828800"/>
            <a:ext cx="11430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97" name="Line 25"/>
          <p:cNvSpPr>
            <a:spLocks noChangeShapeType="1"/>
          </p:cNvSpPr>
          <p:nvPr/>
        </p:nvSpPr>
        <p:spPr bwMode="auto">
          <a:xfrm flipV="1">
            <a:off x="2057400" y="2590800"/>
            <a:ext cx="11430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99" name="Line 27"/>
          <p:cNvSpPr>
            <a:spLocks noChangeShapeType="1"/>
          </p:cNvSpPr>
          <p:nvPr/>
        </p:nvSpPr>
        <p:spPr bwMode="auto">
          <a:xfrm>
            <a:off x="2057400" y="3048000"/>
            <a:ext cx="11430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00" name="Line 28"/>
          <p:cNvSpPr>
            <a:spLocks noChangeShapeType="1"/>
          </p:cNvSpPr>
          <p:nvPr/>
        </p:nvSpPr>
        <p:spPr bwMode="auto">
          <a:xfrm>
            <a:off x="2057400" y="3048000"/>
            <a:ext cx="1143000" cy="2590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86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86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8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8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86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8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8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86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86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86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86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86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86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86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86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8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86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86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8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8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8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87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87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8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8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8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  <p:bldP spid="28676" grpId="0" animBg="1"/>
      <p:bldP spid="28678" grpId="0" animBg="1"/>
      <p:bldP spid="28679" grpId="0" animBg="1"/>
      <p:bldP spid="28680" grpId="0" animBg="1"/>
      <p:bldP spid="28681" grpId="0" animBg="1"/>
      <p:bldP spid="28683" grpId="0" animBg="1"/>
      <p:bldP spid="28684" grpId="0" animBg="1"/>
      <p:bldP spid="28696" grpId="0" animBg="1"/>
      <p:bldP spid="28697" grpId="0" animBg="1"/>
      <p:bldP spid="28699" grpId="0" animBg="1"/>
      <p:bldP spid="2870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0"/>
            <a:ext cx="68580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u="sng" dirty="0" err="1" smtClean="0">
                <a:solidFill>
                  <a:srgbClr val="00CC00"/>
                </a:solidFill>
              </a:rPr>
              <a:t>Môn</a:t>
            </a:r>
            <a:r>
              <a:rPr lang="en-US" sz="2000" dirty="0" smtClean="0">
                <a:solidFill>
                  <a:srgbClr val="00CC00"/>
                </a:solidFill>
              </a:rPr>
              <a:t>:</a:t>
            </a:r>
            <a:r>
              <a:rPr lang="en-US" sz="2000" dirty="0" smtClean="0"/>
              <a:t> </a:t>
            </a:r>
            <a:r>
              <a:rPr lang="en-US" sz="2000" dirty="0" err="1" smtClean="0"/>
              <a:t>Lịch</a:t>
            </a:r>
            <a:r>
              <a:rPr lang="en-US" sz="2000" dirty="0" smtClean="0"/>
              <a:t> </a:t>
            </a:r>
            <a:r>
              <a:rPr lang="en-US" sz="2000" dirty="0" err="1" smtClean="0"/>
              <a:t>sử</a:t>
            </a:r>
            <a:endParaRPr lang="en-US" sz="2000" dirty="0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676400"/>
            <a:ext cx="8229600" cy="609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 u="sng" smtClean="0">
                <a:solidFill>
                  <a:srgbClr val="FF00FF"/>
                </a:solidFill>
              </a:rPr>
              <a:t> </a:t>
            </a:r>
            <a:r>
              <a:rPr lang="en-US" sz="2000" u="sng" smtClean="0">
                <a:solidFill>
                  <a:srgbClr val="00CC00"/>
                </a:solidFill>
              </a:rPr>
              <a:t>Hoạt động 1:</a:t>
            </a:r>
            <a:r>
              <a:rPr lang="en-US" sz="2000" smtClean="0"/>
              <a:t> Không khí tưng bừng Hà Nội ngày 2/9/1945.</a:t>
            </a:r>
          </a:p>
          <a:p>
            <a:pPr eaLnBrk="1" hangingPunct="1">
              <a:lnSpc>
                <a:spcPct val="90000"/>
              </a:lnSpc>
            </a:pPr>
            <a:endParaRPr lang="en-US" sz="2000" smtClean="0"/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1828800" y="990600"/>
            <a:ext cx="5257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u="sng">
                <a:solidFill>
                  <a:srgbClr val="00CC00"/>
                </a:solidFill>
                <a:latin typeface="Arial" charset="0"/>
              </a:rPr>
              <a:t>Bài</a:t>
            </a:r>
            <a:r>
              <a:rPr lang="en-US" sz="2000">
                <a:solidFill>
                  <a:srgbClr val="00CC00"/>
                </a:solidFill>
                <a:latin typeface="Arial" charset="0"/>
              </a:rPr>
              <a:t>:</a:t>
            </a:r>
            <a:r>
              <a:rPr lang="en-US" sz="2000">
                <a:latin typeface="Arial" charset="0"/>
              </a:rPr>
              <a:t>Bác Hồ đọc Tuyên ngôn Độc lập</a:t>
            </a:r>
          </a:p>
        </p:txBody>
      </p:sp>
      <p:sp>
        <p:nvSpPr>
          <p:cNvPr id="13317" name="Text Box 8"/>
          <p:cNvSpPr txBox="1">
            <a:spLocks noChangeArrowheads="1"/>
          </p:cNvSpPr>
          <p:nvPr/>
        </p:nvSpPr>
        <p:spPr bwMode="auto">
          <a:xfrm>
            <a:off x="838200" y="2286000"/>
            <a:ext cx="7772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000">
              <a:latin typeface="Arial" charset="0"/>
            </a:endParaRPr>
          </a:p>
        </p:txBody>
      </p:sp>
      <p:sp>
        <p:nvSpPr>
          <p:cNvPr id="13318" name="Rectangle 9"/>
          <p:cNvSpPr>
            <a:spLocks noChangeArrowheads="1"/>
          </p:cNvSpPr>
          <p:nvPr/>
        </p:nvSpPr>
        <p:spPr bwMode="auto">
          <a:xfrm>
            <a:off x="914400" y="2057400"/>
            <a:ext cx="73914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u="sng">
                <a:solidFill>
                  <a:srgbClr val="FF00FF"/>
                </a:solidFill>
                <a:latin typeface="Arial" charset="0"/>
              </a:rPr>
              <a:t> </a:t>
            </a:r>
            <a:r>
              <a:rPr lang="en-US" sz="2000" u="sng">
                <a:solidFill>
                  <a:srgbClr val="00CC00"/>
                </a:solidFill>
                <a:latin typeface="Arial" charset="0"/>
              </a:rPr>
              <a:t>Hoạt động 2:</a:t>
            </a:r>
            <a:r>
              <a:rPr lang="en-US" sz="2000">
                <a:latin typeface="Arial" charset="0"/>
              </a:rPr>
              <a:t> Diễn biến buổi lễ tuyên bố Độc lập.</a:t>
            </a:r>
          </a:p>
          <a:p>
            <a:pPr>
              <a:spcBef>
                <a:spcPct val="50000"/>
              </a:spcBef>
            </a:pPr>
            <a:endParaRPr lang="en-US" sz="2000">
              <a:latin typeface="Arial" charset="0"/>
            </a:endParaRPr>
          </a:p>
        </p:txBody>
      </p:sp>
      <p:sp>
        <p:nvSpPr>
          <p:cNvPr id="13319" name="Text Box 10"/>
          <p:cNvSpPr txBox="1">
            <a:spLocks noChangeArrowheads="1"/>
          </p:cNvSpPr>
          <p:nvPr/>
        </p:nvSpPr>
        <p:spPr bwMode="auto">
          <a:xfrm>
            <a:off x="762000" y="3124200"/>
            <a:ext cx="7467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000">
              <a:latin typeface="Arial" charset="0"/>
            </a:endParaRPr>
          </a:p>
        </p:txBody>
      </p:sp>
      <p:sp>
        <p:nvSpPr>
          <p:cNvPr id="13320" name="Rectangle 11"/>
          <p:cNvSpPr>
            <a:spLocks noChangeArrowheads="1"/>
          </p:cNvSpPr>
          <p:nvPr/>
        </p:nvSpPr>
        <p:spPr bwMode="auto">
          <a:xfrm>
            <a:off x="990600" y="2514600"/>
            <a:ext cx="76200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u="sng">
                <a:solidFill>
                  <a:srgbClr val="00CC00"/>
                </a:solidFill>
                <a:latin typeface="Arial" charset="0"/>
              </a:rPr>
              <a:t>Hoạt động 3:</a:t>
            </a:r>
            <a:r>
              <a:rPr lang="en-US" sz="2000">
                <a:latin typeface="Arial" charset="0"/>
              </a:rPr>
              <a:t> Một số nội dung của bản tuyên ngôn độc lập.</a:t>
            </a:r>
          </a:p>
          <a:p>
            <a:pPr>
              <a:spcBef>
                <a:spcPct val="50000"/>
              </a:spcBef>
            </a:pPr>
            <a:r>
              <a:rPr lang="en-US" sz="2000" u="sng">
                <a:solidFill>
                  <a:srgbClr val="00CC00"/>
                </a:solidFill>
                <a:latin typeface="Arial" charset="0"/>
              </a:rPr>
              <a:t>Hoạt động 4:</a:t>
            </a:r>
            <a:r>
              <a:rPr lang="en-US" sz="2000">
                <a:latin typeface="Arial" charset="0"/>
              </a:rPr>
              <a:t> Ý nghĩa của sự kiện lịch sử ngày 2/9/1945.</a:t>
            </a:r>
          </a:p>
          <a:p>
            <a:pPr>
              <a:spcBef>
                <a:spcPct val="50000"/>
              </a:spcBef>
            </a:pPr>
            <a:endParaRPr lang="en-US" sz="2000">
              <a:latin typeface="Arial" charset="0"/>
            </a:endParaRPr>
          </a:p>
        </p:txBody>
      </p:sp>
      <p:sp>
        <p:nvSpPr>
          <p:cNvPr id="13321" name="Text Box 12"/>
          <p:cNvSpPr txBox="1">
            <a:spLocks noChangeArrowheads="1"/>
          </p:cNvSpPr>
          <p:nvPr/>
        </p:nvSpPr>
        <p:spPr bwMode="auto">
          <a:xfrm>
            <a:off x="990600" y="3429000"/>
            <a:ext cx="7391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000">
              <a:latin typeface="Arial" charset="0"/>
            </a:endParaRPr>
          </a:p>
        </p:txBody>
      </p:sp>
      <p:sp>
        <p:nvSpPr>
          <p:cNvPr id="16399" name="Text Box 15"/>
          <p:cNvSpPr txBox="1">
            <a:spLocks noChangeArrowheads="1"/>
          </p:cNvSpPr>
          <p:nvPr/>
        </p:nvSpPr>
        <p:spPr bwMode="auto">
          <a:xfrm>
            <a:off x="533400" y="3962400"/>
            <a:ext cx="8077200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latin typeface="Arial" charset="0"/>
              </a:rPr>
              <a:t>		</a:t>
            </a:r>
            <a:r>
              <a:rPr lang="en-US" sz="2000" b="1">
                <a:solidFill>
                  <a:srgbClr val="FF00FF"/>
                </a:solidFill>
                <a:latin typeface="Arial" charset="0"/>
              </a:rPr>
              <a:t>	</a:t>
            </a:r>
            <a:r>
              <a:rPr lang="en-US" sz="2000" b="1" u="sng">
                <a:solidFill>
                  <a:srgbClr val="00CC00"/>
                </a:solidFill>
                <a:latin typeface="Arial" charset="0"/>
              </a:rPr>
              <a:t>Ghi nhớ:</a:t>
            </a:r>
            <a:r>
              <a:rPr lang="en-US" sz="2000" b="1">
                <a:solidFill>
                  <a:srgbClr val="FF00FF"/>
                </a:solidFill>
                <a:latin typeface="Arial" charset="0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en-US" sz="2000">
                <a:solidFill>
                  <a:srgbClr val="FFFF00"/>
                </a:solidFill>
                <a:latin typeface="Arial" charset="0"/>
              </a:rPr>
              <a:t>Ngày 2/9/1945, Chủ tịch Hồ Chí Minh đọc bản Tuyên ngôn Độc lập, khai sinh nước Việt Nam Dân chủ Cộng hòa.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DSC0018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4600" y="304800"/>
            <a:ext cx="4670425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2286000" y="5853113"/>
            <a:ext cx="5334000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Arial" charset="0"/>
              </a:rPr>
              <a:t>Bác Hồ đọc tuyên ngôn độc lập(2/9/1945)</a:t>
            </a:r>
          </a:p>
          <a:p>
            <a:pPr>
              <a:spcBef>
                <a:spcPct val="50000"/>
              </a:spcBef>
            </a:pPr>
            <a:endParaRPr lang="en-US" sz="20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smtClean="0">
                <a:solidFill>
                  <a:srgbClr val="FFFF00"/>
                </a:solidFill>
              </a:rPr>
              <a:t>Câu 2:</a:t>
            </a:r>
            <a:r>
              <a:rPr lang="en-US" sz="2400" smtClean="0"/>
              <a:t> Ta giành chính quyền ở Hà Nội vào thời gian nào?</a:t>
            </a:r>
            <a:br>
              <a:rPr lang="en-US" sz="2400" smtClean="0"/>
            </a:br>
            <a:r>
              <a:rPr lang="en-US" sz="2400" smtClean="0"/>
              <a:t>a. 19/8/1945</a:t>
            </a:r>
            <a:br>
              <a:rPr lang="en-US" sz="2400" smtClean="0"/>
            </a:br>
            <a:r>
              <a:rPr lang="en-US" sz="2400" smtClean="0"/>
              <a:t>b. 23/8/1945</a:t>
            </a:r>
            <a:br>
              <a:rPr lang="en-US" sz="2400" smtClean="0"/>
            </a:br>
            <a:r>
              <a:rPr lang="en-US" sz="2400" smtClean="0"/>
              <a:t>c. 25/8/1945</a:t>
            </a:r>
          </a:p>
        </p:txBody>
      </p:sp>
      <p:sp>
        <p:nvSpPr>
          <p:cNvPr id="8200" name="Oval 8"/>
          <p:cNvSpPr>
            <a:spLocks noChangeArrowheads="1"/>
          </p:cNvSpPr>
          <p:nvPr/>
        </p:nvSpPr>
        <p:spPr bwMode="auto">
          <a:xfrm>
            <a:off x="3733800" y="533400"/>
            <a:ext cx="381000" cy="381000"/>
          </a:xfrm>
          <a:prstGeom prst="ellips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rgbClr val="00CC00"/>
              </a:solidFill>
              <a:latin typeface="Arial" charset="0"/>
            </a:endParaRPr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1066800" y="2286000"/>
            <a:ext cx="822960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FF00"/>
                </a:solidFill>
                <a:latin typeface="Arial" charset="0"/>
              </a:rPr>
              <a:t>Câu 3:</a:t>
            </a:r>
            <a:r>
              <a:rPr lang="en-US">
                <a:latin typeface="Arial" charset="0"/>
              </a:rPr>
              <a:t> Ngày kỉ niệm Cách mạng tháng Tám ở nước ta là:</a:t>
            </a:r>
          </a:p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                                    a. 18/8</a:t>
            </a:r>
          </a:p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                                    b. 19/8</a:t>
            </a:r>
          </a:p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                                    c. 25/8</a:t>
            </a:r>
          </a:p>
        </p:txBody>
      </p:sp>
      <p:sp>
        <p:nvSpPr>
          <p:cNvPr id="8203" name="Oval 11"/>
          <p:cNvSpPr>
            <a:spLocks noChangeArrowheads="1"/>
          </p:cNvSpPr>
          <p:nvPr/>
        </p:nvSpPr>
        <p:spPr bwMode="auto">
          <a:xfrm>
            <a:off x="4038600" y="3429000"/>
            <a:ext cx="381000" cy="381000"/>
          </a:xfrm>
          <a:prstGeom prst="ellips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200" grpId="0" animBg="1"/>
      <p:bldP spid="8202" grpId="0"/>
      <p:bldP spid="820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28600"/>
            <a:ext cx="7391400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u="sng" dirty="0" err="1" smtClean="0">
                <a:solidFill>
                  <a:srgbClr val="00CC00"/>
                </a:solidFill>
              </a:rPr>
              <a:t>Môn</a:t>
            </a:r>
            <a:r>
              <a:rPr lang="en-US" sz="2000" dirty="0" smtClean="0">
                <a:solidFill>
                  <a:srgbClr val="00CC00"/>
                </a:solidFill>
              </a:rPr>
              <a:t>:</a:t>
            </a:r>
            <a:r>
              <a:rPr lang="en-US" sz="2000" dirty="0" smtClean="0"/>
              <a:t> </a:t>
            </a:r>
            <a:r>
              <a:rPr lang="en-US" sz="2000" dirty="0" err="1" smtClean="0"/>
              <a:t>Lịch</a:t>
            </a:r>
            <a:r>
              <a:rPr lang="en-US" sz="2000" dirty="0" smtClean="0"/>
              <a:t> </a:t>
            </a:r>
            <a:r>
              <a:rPr lang="en-US" sz="2000" dirty="0" err="1" smtClean="0"/>
              <a:t>sử</a:t>
            </a:r>
            <a:endParaRPr lang="en-US" sz="2000" dirty="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76400"/>
            <a:ext cx="8229600" cy="609600"/>
          </a:xfrm>
        </p:spPr>
        <p:txBody>
          <a:bodyPr/>
          <a:lstStyle/>
          <a:p>
            <a:pPr eaLnBrk="1" hangingPunct="1"/>
            <a:r>
              <a:rPr lang="en-US" sz="2000" u="sng" smtClean="0">
                <a:solidFill>
                  <a:srgbClr val="00CC00"/>
                </a:solidFill>
              </a:rPr>
              <a:t>Hoạt động 1:</a:t>
            </a:r>
            <a:r>
              <a:rPr lang="en-US" sz="2000" smtClean="0"/>
              <a:t> Không khí tưng bừng của Hà Nội ngày 2/9/1945.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2895600" y="1143000"/>
            <a:ext cx="4876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u="sng">
                <a:solidFill>
                  <a:srgbClr val="00CC00"/>
                </a:solidFill>
                <a:latin typeface="Arial" charset="0"/>
              </a:rPr>
              <a:t>Bài</a:t>
            </a:r>
            <a:r>
              <a:rPr lang="en-US" sz="2000">
                <a:solidFill>
                  <a:srgbClr val="00CC00"/>
                </a:solidFill>
                <a:latin typeface="Arial" charset="0"/>
              </a:rPr>
              <a:t>:</a:t>
            </a:r>
            <a:r>
              <a:rPr lang="en-US" sz="2000">
                <a:latin typeface="Arial" charset="0"/>
              </a:rPr>
              <a:t>Bác Hồ đọc Tuyên ngôn Độc lập</a:t>
            </a:r>
          </a:p>
        </p:txBody>
      </p:sp>
      <p:pic>
        <p:nvPicPr>
          <p:cNvPr id="10250" name="Picture 10" descr="DSC0018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2209800"/>
            <a:ext cx="7772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  <p:bldP spid="1024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u="sng" dirty="0" err="1" smtClean="0">
                <a:solidFill>
                  <a:srgbClr val="00CC00"/>
                </a:solidFill>
              </a:rPr>
              <a:t>Môn</a:t>
            </a:r>
            <a:r>
              <a:rPr lang="en-US" sz="2000" dirty="0" smtClean="0">
                <a:solidFill>
                  <a:srgbClr val="00CC00"/>
                </a:solidFill>
              </a:rPr>
              <a:t>:</a:t>
            </a:r>
            <a:r>
              <a:rPr lang="en-US" sz="2000" dirty="0" smtClean="0"/>
              <a:t> </a:t>
            </a:r>
            <a:r>
              <a:rPr lang="en-US" sz="2000" dirty="0" err="1" smtClean="0"/>
              <a:t>Lịch</a:t>
            </a:r>
            <a:r>
              <a:rPr lang="en-US" sz="2000" dirty="0" smtClean="0"/>
              <a:t> </a:t>
            </a:r>
            <a:r>
              <a:rPr lang="en-US" sz="2000" dirty="0" err="1" smtClean="0"/>
              <a:t>sử</a:t>
            </a:r>
            <a:endParaRPr lang="en-US" sz="2000" dirty="0" smtClean="0"/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2590800" y="1524000"/>
            <a:ext cx="5410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000">
              <a:latin typeface="Arial" charset="0"/>
            </a:endParaRPr>
          </a:p>
        </p:txBody>
      </p:sp>
      <p:sp>
        <p:nvSpPr>
          <p:cNvPr id="6148" name="Rectangle 6"/>
          <p:cNvSpPr>
            <a:spLocks noChangeArrowheads="1"/>
          </p:cNvSpPr>
          <p:nvPr/>
        </p:nvSpPr>
        <p:spPr bwMode="auto">
          <a:xfrm>
            <a:off x="2286000" y="1219200"/>
            <a:ext cx="43053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u="sng">
                <a:solidFill>
                  <a:srgbClr val="00CC00"/>
                </a:solidFill>
                <a:latin typeface="Arial" charset="0"/>
              </a:rPr>
              <a:t>Bài</a:t>
            </a:r>
            <a:r>
              <a:rPr lang="en-US" sz="2000">
                <a:solidFill>
                  <a:srgbClr val="00CC00"/>
                </a:solidFill>
                <a:latin typeface="Arial" charset="0"/>
              </a:rPr>
              <a:t>:</a:t>
            </a:r>
            <a:r>
              <a:rPr lang="en-US" sz="2000">
                <a:latin typeface="Arial" charset="0"/>
              </a:rPr>
              <a:t>Bác Hồ đọc Tuyên ngôn Độc lập</a:t>
            </a:r>
          </a:p>
        </p:txBody>
      </p:sp>
      <p:sp>
        <p:nvSpPr>
          <p:cNvPr id="6149" name="Text Box 7"/>
          <p:cNvSpPr txBox="1">
            <a:spLocks noChangeArrowheads="1"/>
          </p:cNvSpPr>
          <p:nvPr/>
        </p:nvSpPr>
        <p:spPr bwMode="auto">
          <a:xfrm>
            <a:off x="762000" y="1981200"/>
            <a:ext cx="8153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u="sng">
                <a:solidFill>
                  <a:srgbClr val="00CC00"/>
                </a:solidFill>
                <a:latin typeface="Arial" charset="0"/>
              </a:rPr>
              <a:t>Hoạt động 1</a:t>
            </a:r>
            <a:r>
              <a:rPr lang="en-US" sz="2000">
                <a:solidFill>
                  <a:srgbClr val="00CC00"/>
                </a:solidFill>
                <a:latin typeface="Arial" charset="0"/>
              </a:rPr>
              <a:t>:</a:t>
            </a:r>
            <a:r>
              <a:rPr lang="en-US" sz="2000">
                <a:latin typeface="Arial" charset="0"/>
              </a:rPr>
              <a:t> Không khí tưng bừng của Hà Nội ngày 2/9/1945.</a:t>
            </a:r>
          </a:p>
        </p:txBody>
      </p:sp>
      <p:sp>
        <p:nvSpPr>
          <p:cNvPr id="21513" name="Text Box 9"/>
          <p:cNvSpPr txBox="1">
            <a:spLocks noChangeArrowheads="1"/>
          </p:cNvSpPr>
          <p:nvPr/>
        </p:nvSpPr>
        <p:spPr bwMode="auto">
          <a:xfrm>
            <a:off x="838200" y="2514600"/>
            <a:ext cx="7467600" cy="178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rgbClr val="FFFF00"/>
                </a:solidFill>
                <a:latin typeface="Arial" charset="0"/>
              </a:rPr>
              <a:t>-Hà Nội tưng bừng cờ hoa.</a:t>
            </a:r>
          </a:p>
          <a:p>
            <a:r>
              <a:rPr lang="en-US" sz="2000">
                <a:solidFill>
                  <a:srgbClr val="FFFF00"/>
                </a:solidFill>
                <a:latin typeface="Arial" charset="0"/>
              </a:rPr>
              <a:t>- Đồng bào Hà Nội không kể già, trẻ, gái, trai đều xuống đường tiến về quảng trường Ba Đình.</a:t>
            </a:r>
          </a:p>
          <a:p>
            <a:r>
              <a:rPr lang="en-US" sz="2000">
                <a:solidFill>
                  <a:srgbClr val="FFFF00"/>
                </a:solidFill>
                <a:latin typeface="Arial" charset="0"/>
              </a:rPr>
              <a:t>-Đội danh dự đứng nghiêm trang quanh lễ đài mới dựng.</a:t>
            </a:r>
          </a:p>
          <a:p>
            <a:pPr>
              <a:spcBef>
                <a:spcPct val="50000"/>
              </a:spcBef>
            </a:pPr>
            <a:endParaRPr lang="en-US" sz="20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228600"/>
            <a:ext cx="70866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u="sng" dirty="0" err="1" smtClean="0">
                <a:solidFill>
                  <a:srgbClr val="00CC00"/>
                </a:solidFill>
              </a:rPr>
              <a:t>Môn</a:t>
            </a:r>
            <a:r>
              <a:rPr lang="en-US" sz="2000" u="sng" dirty="0" smtClean="0">
                <a:solidFill>
                  <a:srgbClr val="00CC00"/>
                </a:solidFill>
              </a:rPr>
              <a:t>:</a:t>
            </a:r>
            <a:r>
              <a:rPr lang="en-US" sz="2000" dirty="0" smtClean="0"/>
              <a:t> </a:t>
            </a:r>
            <a:r>
              <a:rPr lang="en-US" sz="2000" dirty="0" err="1" smtClean="0"/>
              <a:t>Lịch</a:t>
            </a:r>
            <a:r>
              <a:rPr lang="en-US" sz="2000" dirty="0" smtClean="0"/>
              <a:t> </a:t>
            </a:r>
            <a:r>
              <a:rPr lang="en-US" sz="2000" dirty="0" err="1" smtClean="0"/>
              <a:t>sử</a:t>
            </a:r>
            <a:endParaRPr lang="en-US" sz="2000" dirty="0" smtClean="0"/>
          </a:p>
        </p:txBody>
      </p:sp>
      <p:sp>
        <p:nvSpPr>
          <p:cNvPr id="7171" name="Text Box 4"/>
          <p:cNvSpPr txBox="1">
            <a:spLocks noChangeArrowheads="1"/>
          </p:cNvSpPr>
          <p:nvPr/>
        </p:nvSpPr>
        <p:spPr bwMode="auto">
          <a:xfrm>
            <a:off x="2286000" y="1143000"/>
            <a:ext cx="41910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600">
              <a:latin typeface="Arial" charset="0"/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3276600" y="1071563"/>
            <a:ext cx="43053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u="sng">
                <a:solidFill>
                  <a:srgbClr val="00CC00"/>
                </a:solidFill>
                <a:latin typeface="Arial" charset="0"/>
              </a:rPr>
              <a:t>Bài:</a:t>
            </a:r>
            <a:r>
              <a:rPr lang="en-US" sz="2000">
                <a:latin typeface="Arial" charset="0"/>
              </a:rPr>
              <a:t>Bác Hồ đọc Tuyên ngôn Độc lập</a:t>
            </a:r>
          </a:p>
        </p:txBody>
      </p:sp>
      <p:sp>
        <p:nvSpPr>
          <p:cNvPr id="7173" name="Text Box 6"/>
          <p:cNvSpPr txBox="1">
            <a:spLocks noChangeArrowheads="1"/>
          </p:cNvSpPr>
          <p:nvPr/>
        </p:nvSpPr>
        <p:spPr bwMode="auto">
          <a:xfrm>
            <a:off x="990600" y="1981200"/>
            <a:ext cx="4724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600">
              <a:latin typeface="Arial" charset="0"/>
            </a:endParaRPr>
          </a:p>
        </p:txBody>
      </p:sp>
      <p:sp>
        <p:nvSpPr>
          <p:cNvPr id="7174" name="Rectangle 7"/>
          <p:cNvSpPr>
            <a:spLocks noChangeArrowheads="1"/>
          </p:cNvSpPr>
          <p:nvPr/>
        </p:nvSpPr>
        <p:spPr bwMode="auto">
          <a:xfrm>
            <a:off x="990600" y="1676400"/>
            <a:ext cx="72485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tx2"/>
              </a:buClr>
            </a:pPr>
            <a:r>
              <a:rPr lang="en-US" sz="2000" u="sng">
                <a:solidFill>
                  <a:srgbClr val="00CC00"/>
                </a:solidFill>
                <a:latin typeface="Arial" charset="0"/>
              </a:rPr>
              <a:t>Hoạt động 1</a:t>
            </a:r>
            <a:r>
              <a:rPr lang="en-US" sz="2000">
                <a:solidFill>
                  <a:srgbClr val="00CC00"/>
                </a:solidFill>
                <a:latin typeface="Arial" charset="0"/>
              </a:rPr>
              <a:t>:</a:t>
            </a:r>
            <a:r>
              <a:rPr lang="en-US" sz="2000">
                <a:latin typeface="Arial" charset="0"/>
              </a:rPr>
              <a:t> Không khí tưng bừng của Hà Nội ngày 2/9/1945.</a:t>
            </a:r>
          </a:p>
        </p:txBody>
      </p:sp>
      <p:sp>
        <p:nvSpPr>
          <p:cNvPr id="7175" name="Text Box 8"/>
          <p:cNvSpPr txBox="1">
            <a:spLocks noChangeArrowheads="1"/>
          </p:cNvSpPr>
          <p:nvPr/>
        </p:nvSpPr>
        <p:spPr bwMode="auto">
          <a:xfrm>
            <a:off x="1219200" y="2362200"/>
            <a:ext cx="60198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600">
              <a:latin typeface="Arial" charset="0"/>
            </a:endParaRPr>
          </a:p>
        </p:txBody>
      </p:sp>
      <p:sp>
        <p:nvSpPr>
          <p:cNvPr id="11273" name="Rectangle 9"/>
          <p:cNvSpPr>
            <a:spLocks noChangeArrowheads="1"/>
          </p:cNvSpPr>
          <p:nvPr/>
        </p:nvSpPr>
        <p:spPr bwMode="auto">
          <a:xfrm>
            <a:off x="990600" y="2286000"/>
            <a:ext cx="5699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u="sng">
                <a:solidFill>
                  <a:srgbClr val="00CC00"/>
                </a:solidFill>
                <a:latin typeface="Arial" charset="0"/>
              </a:rPr>
              <a:t>Hoạt động 2</a:t>
            </a:r>
            <a:r>
              <a:rPr lang="en-US" sz="2000">
                <a:solidFill>
                  <a:srgbClr val="00CC00"/>
                </a:solidFill>
                <a:latin typeface="Arial" charset="0"/>
              </a:rPr>
              <a:t>:</a:t>
            </a:r>
            <a:r>
              <a:rPr lang="en-US" sz="2000">
                <a:latin typeface="Arial" charset="0"/>
              </a:rPr>
              <a:t> Diễn biến buổi lễ tuyên bố Độc lập.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AutoShape 4"/>
          <p:cNvSpPr>
            <a:spLocks noChangeArrowheads="1"/>
          </p:cNvSpPr>
          <p:nvPr/>
        </p:nvSpPr>
        <p:spPr bwMode="auto">
          <a:xfrm>
            <a:off x="914400" y="152400"/>
            <a:ext cx="3733800" cy="990600"/>
          </a:xfrm>
          <a:prstGeom prst="wedgeEllipseCallout">
            <a:avLst>
              <a:gd name="adj1" fmla="val -53912"/>
              <a:gd name="adj2" fmla="val 6362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2000">
                <a:solidFill>
                  <a:srgbClr val="FFFF00"/>
                </a:solidFill>
                <a:latin typeface="Arial" charset="0"/>
              </a:rPr>
              <a:t>Câu hỏi thảo luận</a:t>
            </a: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304800" y="1219200"/>
            <a:ext cx="586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</a:pPr>
            <a:r>
              <a:rPr lang="en-US" sz="2000">
                <a:latin typeface="Arial" charset="0"/>
              </a:rPr>
              <a:t>Buổi lễ tuyên bố Độc lập diễn ra như thế nào?</a:t>
            </a:r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228600" y="1905000"/>
            <a:ext cx="3505200" cy="209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u="sng">
                <a:solidFill>
                  <a:srgbClr val="FFFF00"/>
                </a:solidFill>
                <a:latin typeface="Arial" charset="0"/>
              </a:rPr>
              <a:t>Câu hỏi gợi ý: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2000">
                <a:solidFill>
                  <a:srgbClr val="FFFF00"/>
                </a:solidFill>
                <a:latin typeface="Arial" charset="0"/>
              </a:rPr>
              <a:t>Buổi lễ bắt đầu khi nào ?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2000">
                <a:solidFill>
                  <a:srgbClr val="FFFF00"/>
                </a:solidFill>
                <a:latin typeface="Arial" charset="0"/>
              </a:rPr>
              <a:t>Trong buổi lễ, diễn ra các sự việc chính nào ?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2000">
                <a:solidFill>
                  <a:srgbClr val="FFFF00"/>
                </a:solidFill>
                <a:latin typeface="Arial" charset="0"/>
              </a:rPr>
              <a:t>Buổi lễ kết thúc ra sao ?</a:t>
            </a:r>
          </a:p>
        </p:txBody>
      </p:sp>
      <p:pic>
        <p:nvPicPr>
          <p:cNvPr id="22541" name="Picture 13" descr="DSC0018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6200" y="1676400"/>
            <a:ext cx="5257800" cy="4267200"/>
          </a:xfrm>
          <a:prstGeom prst="rect">
            <a:avLst/>
          </a:prstGeom>
          <a:noFill/>
          <a:ln w="9525">
            <a:solidFill>
              <a:srgbClr val="0033CC"/>
            </a:solidFill>
            <a:miter lim="800000"/>
            <a:headEnd/>
            <a:tailEnd/>
          </a:ln>
        </p:spPr>
      </p:pic>
      <p:sp>
        <p:nvSpPr>
          <p:cNvPr id="22542" name="Text Box 14"/>
          <p:cNvSpPr txBox="1">
            <a:spLocks noChangeArrowheads="1"/>
          </p:cNvSpPr>
          <p:nvPr/>
        </p:nvSpPr>
        <p:spPr bwMode="auto">
          <a:xfrm>
            <a:off x="3810000" y="5943600"/>
            <a:ext cx="5334000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Arial" charset="0"/>
              </a:rPr>
              <a:t>Bác Hồ đọc tuyên ngôn độc lập(2/9/1945)</a:t>
            </a:r>
          </a:p>
          <a:p>
            <a:pPr>
              <a:spcBef>
                <a:spcPct val="50000"/>
              </a:spcBef>
            </a:pPr>
            <a:endParaRPr lang="en-US" sz="20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5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25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5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5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 animBg="1"/>
      <p:bldP spid="22533" grpId="0"/>
      <p:bldP spid="22534" grpId="0"/>
      <p:bldP spid="225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7391400" cy="457200"/>
          </a:xfrm>
        </p:spPr>
        <p:txBody>
          <a:bodyPr/>
          <a:lstStyle/>
          <a:p>
            <a:pPr eaLnBrk="1" hangingPunct="1">
              <a:defRPr/>
            </a:pP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u="sng" dirty="0" err="1" smtClean="0">
                <a:solidFill>
                  <a:srgbClr val="00CC00"/>
                </a:solidFill>
              </a:rPr>
              <a:t>Môn</a:t>
            </a:r>
            <a:r>
              <a:rPr lang="en-US" sz="2000" dirty="0" smtClean="0">
                <a:solidFill>
                  <a:srgbClr val="00CC00"/>
                </a:solidFill>
              </a:rPr>
              <a:t>:</a:t>
            </a:r>
            <a:r>
              <a:rPr lang="en-US" sz="2000" dirty="0" smtClean="0"/>
              <a:t> </a:t>
            </a:r>
            <a:r>
              <a:rPr lang="en-US" sz="2000" dirty="0" err="1" smtClean="0"/>
              <a:t>Lịch</a:t>
            </a:r>
            <a:r>
              <a:rPr lang="en-US" sz="2000" dirty="0" smtClean="0"/>
              <a:t> </a:t>
            </a:r>
            <a:r>
              <a:rPr lang="en-US" sz="2000" dirty="0" err="1" smtClean="0"/>
              <a:t>sử</a:t>
            </a:r>
            <a:endParaRPr lang="en-US" sz="2000" dirty="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447800"/>
            <a:ext cx="8305800" cy="762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smtClean="0"/>
              <a:t>    </a:t>
            </a:r>
            <a:r>
              <a:rPr lang="en-US" sz="2000" u="sng" smtClean="0">
                <a:solidFill>
                  <a:srgbClr val="00CC00"/>
                </a:solidFill>
              </a:rPr>
              <a:t>Hoạt động 1:</a:t>
            </a:r>
            <a:r>
              <a:rPr lang="en-US" sz="2000" smtClean="0"/>
              <a:t> Không khí tưng bừng của Hà Nội ngày 2/9/1945.</a:t>
            </a:r>
          </a:p>
          <a:p>
            <a:pPr eaLnBrk="1" hangingPunct="1">
              <a:lnSpc>
                <a:spcPct val="90000"/>
              </a:lnSpc>
            </a:pPr>
            <a:endParaRPr lang="en-US" sz="2000" smtClean="0"/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2133600" y="990600"/>
            <a:ext cx="50292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600">
              <a:latin typeface="Arial" charset="0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2590800" y="919163"/>
            <a:ext cx="43751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u="sng">
                <a:solidFill>
                  <a:srgbClr val="00CC00"/>
                </a:solidFill>
                <a:latin typeface="Arial" charset="0"/>
              </a:rPr>
              <a:t>Bài</a:t>
            </a:r>
            <a:r>
              <a:rPr lang="en-US" sz="2000">
                <a:solidFill>
                  <a:srgbClr val="00CC00"/>
                </a:solidFill>
                <a:latin typeface="Arial" charset="0"/>
              </a:rPr>
              <a:t>:</a:t>
            </a:r>
            <a:r>
              <a:rPr lang="en-US" sz="2000">
                <a:latin typeface="Arial" charset="0"/>
              </a:rPr>
              <a:t> Bác Hồ đọc Tuyên ngôn Độc lập</a:t>
            </a: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838200" y="2286000"/>
            <a:ext cx="65532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600">
              <a:latin typeface="Arial" charset="0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914400" y="2057400"/>
            <a:ext cx="5699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u="sng">
                <a:solidFill>
                  <a:srgbClr val="00CC00"/>
                </a:solidFill>
                <a:latin typeface="Arial" charset="0"/>
              </a:rPr>
              <a:t>Hoạt động 2:</a:t>
            </a:r>
            <a:r>
              <a:rPr lang="en-US" sz="2000">
                <a:latin typeface="Arial" charset="0"/>
              </a:rPr>
              <a:t> Diễn biến buổi lễ tuyên bố Độc lập.</a:t>
            </a:r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838200" y="2590800"/>
            <a:ext cx="762000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-"/>
            </a:pPr>
            <a:r>
              <a:rPr lang="en-US" sz="2000">
                <a:solidFill>
                  <a:srgbClr val="FFFF00"/>
                </a:solidFill>
                <a:latin typeface="Arial" charset="0"/>
              </a:rPr>
              <a:t>Buổi lễ bắt đầu vào đúng 14 giờ.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2000">
                <a:solidFill>
                  <a:srgbClr val="FFFF00"/>
                </a:solidFill>
                <a:latin typeface="Arial" charset="0"/>
              </a:rPr>
              <a:t> Bác Hồ và các vị trong Chính phủ lâm thời bước lên lễ đài chào nhân dân.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2000">
                <a:solidFill>
                  <a:srgbClr val="FFFF00"/>
                </a:solidFill>
                <a:latin typeface="Arial" charset="0"/>
              </a:rPr>
              <a:t>Bác Hồ đọc bản Tuyên ngôn Độc lập.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2000">
                <a:solidFill>
                  <a:srgbClr val="FFFF00"/>
                </a:solidFill>
                <a:latin typeface="Arial" charset="0"/>
              </a:rPr>
              <a:t> Các thành viên của chính phủ làm lễ ra mắt và tuyên thệ.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2000">
                <a:solidFill>
                  <a:srgbClr val="FFFF00"/>
                </a:solidFill>
                <a:latin typeface="Arial" charset="0"/>
              </a:rPr>
              <a:t>Buổi lễ kết thúc nhưng giọng nói của Bác Hồ và lời khẳng định độc lập còn vang mãi trong lòng mọi người.</a:t>
            </a:r>
          </a:p>
        </p:txBody>
      </p:sp>
      <p:sp>
        <p:nvSpPr>
          <p:cNvPr id="9225" name="Text Box 10"/>
          <p:cNvSpPr txBox="1">
            <a:spLocks noChangeArrowheads="1"/>
          </p:cNvSpPr>
          <p:nvPr/>
        </p:nvSpPr>
        <p:spPr bwMode="auto">
          <a:xfrm>
            <a:off x="990600" y="3352800"/>
            <a:ext cx="61722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6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5438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u="sng" dirty="0" err="1" smtClean="0">
                <a:solidFill>
                  <a:srgbClr val="00CC00"/>
                </a:solidFill>
              </a:rPr>
              <a:t>Môn</a:t>
            </a:r>
            <a:r>
              <a:rPr lang="en-US" sz="2000" u="sng" dirty="0" smtClean="0">
                <a:solidFill>
                  <a:srgbClr val="00CC00"/>
                </a:solidFill>
              </a:rPr>
              <a:t>:</a:t>
            </a:r>
            <a:r>
              <a:rPr lang="en-US" sz="2000" dirty="0" smtClean="0"/>
              <a:t> </a:t>
            </a:r>
            <a:r>
              <a:rPr lang="en-US" sz="2000" dirty="0" err="1" smtClean="0"/>
              <a:t>Lịch</a:t>
            </a:r>
            <a:r>
              <a:rPr lang="en-US" sz="2000" dirty="0" smtClean="0"/>
              <a:t> </a:t>
            </a:r>
            <a:r>
              <a:rPr lang="en-US" sz="2000" dirty="0" err="1" smtClean="0"/>
              <a:t>sử</a:t>
            </a:r>
            <a:endParaRPr lang="en-US" sz="2000" dirty="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600200"/>
            <a:ext cx="7924800" cy="5334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000" u="sng" smtClean="0">
                <a:solidFill>
                  <a:srgbClr val="00CC00"/>
                </a:solidFill>
              </a:rPr>
              <a:t>Hoạt động 1:</a:t>
            </a:r>
            <a:r>
              <a:rPr lang="en-US" sz="2400" smtClean="0"/>
              <a:t> </a:t>
            </a:r>
            <a:r>
              <a:rPr lang="en-US" sz="1800" smtClean="0"/>
              <a:t>Không khí tưng bừng của Hà Nội ngày 2/9/1945.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2286000" y="990600"/>
            <a:ext cx="4038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000">
              <a:latin typeface="Arial" charset="0"/>
            </a:endParaRP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1905000" y="990600"/>
            <a:ext cx="43053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u="sng">
                <a:solidFill>
                  <a:srgbClr val="00CC00"/>
                </a:solidFill>
                <a:latin typeface="Arial" charset="0"/>
              </a:rPr>
              <a:t>Bài</a:t>
            </a:r>
            <a:r>
              <a:rPr lang="en-US" sz="2000">
                <a:solidFill>
                  <a:srgbClr val="00CC00"/>
                </a:solidFill>
                <a:latin typeface="Arial" charset="0"/>
              </a:rPr>
              <a:t>:</a:t>
            </a:r>
            <a:r>
              <a:rPr lang="en-US" sz="2000">
                <a:latin typeface="Arial" charset="0"/>
              </a:rPr>
              <a:t>Bác Hồ đọc Tuyên ngôn Độc lập</a:t>
            </a: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838200" y="2133600"/>
            <a:ext cx="6934200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u="sng">
                <a:solidFill>
                  <a:srgbClr val="00CC00"/>
                </a:solidFill>
                <a:latin typeface="Arial" charset="0"/>
              </a:rPr>
              <a:t>Hoạt động 2:</a:t>
            </a:r>
            <a:r>
              <a:rPr lang="en-US" sz="2000">
                <a:solidFill>
                  <a:srgbClr val="FF00FF"/>
                </a:solidFill>
                <a:latin typeface="Arial" charset="0"/>
              </a:rPr>
              <a:t> </a:t>
            </a:r>
            <a:r>
              <a:rPr lang="en-US" sz="2000">
                <a:latin typeface="Arial" charset="0"/>
              </a:rPr>
              <a:t>Diễn biến buổi lễ tuyên bố Độc lập.</a:t>
            </a:r>
          </a:p>
          <a:p>
            <a:pPr>
              <a:spcBef>
                <a:spcPct val="50000"/>
              </a:spcBef>
            </a:pPr>
            <a:endParaRPr lang="en-US" sz="2000">
              <a:latin typeface="Arial" charset="0"/>
            </a:endParaRP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838200" y="2667000"/>
            <a:ext cx="7620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u="sng">
                <a:solidFill>
                  <a:srgbClr val="00CC00"/>
                </a:solidFill>
                <a:latin typeface="Arial" charset="0"/>
              </a:rPr>
              <a:t>Hoạt động 3:</a:t>
            </a:r>
            <a:r>
              <a:rPr lang="en-US" sz="2000">
                <a:latin typeface="Arial" charset="0"/>
              </a:rPr>
              <a:t> Một số nội dung của bản tuyên ngôn độc lập.</a:t>
            </a:r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609600" y="3276600"/>
            <a:ext cx="8001000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Arial" charset="0"/>
              </a:rPr>
              <a:t>- </a:t>
            </a:r>
            <a:r>
              <a:rPr lang="en-US" sz="2000">
                <a:solidFill>
                  <a:srgbClr val="FFFF00"/>
                </a:solidFill>
                <a:latin typeface="Arial" charset="0"/>
              </a:rPr>
              <a:t>Khẳng định quyền độc lập tự do của dân tộc Việt Nam.</a:t>
            </a:r>
          </a:p>
          <a:p>
            <a:pPr>
              <a:spcBef>
                <a:spcPct val="50000"/>
              </a:spcBef>
            </a:pPr>
            <a:r>
              <a:rPr lang="en-US" sz="2000">
                <a:solidFill>
                  <a:srgbClr val="FFFF00"/>
                </a:solidFill>
                <a:latin typeface="Arial" charset="0"/>
              </a:rPr>
              <a:t>- Bác Hồ thay mặt nhân dân Việt Nam khẳng định: dân tộc Việt Nam sẽ quyết tâm giữ vững quyền tự do, độc lập ấy.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9" grpId="0"/>
      <p:bldP spid="133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7010400" cy="533400"/>
          </a:xfrm>
        </p:spPr>
        <p:txBody>
          <a:bodyPr/>
          <a:lstStyle/>
          <a:p>
            <a:pPr eaLnBrk="1" hangingPunct="1">
              <a:defRPr/>
            </a:pP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u="sng" dirty="0" err="1" smtClean="0">
                <a:solidFill>
                  <a:srgbClr val="00CC00"/>
                </a:solidFill>
              </a:rPr>
              <a:t>Môn</a:t>
            </a:r>
            <a:r>
              <a:rPr lang="en-US" sz="2000" u="sng" dirty="0" smtClean="0">
                <a:solidFill>
                  <a:srgbClr val="00CC00"/>
                </a:solidFill>
              </a:rPr>
              <a:t>:</a:t>
            </a:r>
            <a:r>
              <a:rPr lang="en-US" sz="2000" dirty="0" smtClean="0"/>
              <a:t> </a:t>
            </a:r>
            <a:r>
              <a:rPr lang="en-US" sz="2000" dirty="0" err="1" smtClean="0"/>
              <a:t>Lịch</a:t>
            </a:r>
            <a:r>
              <a:rPr lang="en-US" sz="2000" dirty="0" smtClean="0"/>
              <a:t> </a:t>
            </a:r>
            <a:r>
              <a:rPr lang="en-US" sz="2000" dirty="0" err="1" smtClean="0"/>
              <a:t>sử</a:t>
            </a:r>
            <a:endParaRPr lang="en-US" sz="2000" dirty="0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209800"/>
            <a:ext cx="7543800" cy="457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 smtClean="0"/>
              <a:t> </a:t>
            </a:r>
            <a:r>
              <a:rPr lang="en-US" sz="2000" u="sng" smtClean="0">
                <a:solidFill>
                  <a:srgbClr val="00CC00"/>
                </a:solidFill>
              </a:rPr>
              <a:t>Hoạt động 2</a:t>
            </a:r>
            <a:r>
              <a:rPr lang="en-US" sz="2000" smtClean="0">
                <a:solidFill>
                  <a:srgbClr val="00CC00"/>
                </a:solidFill>
              </a:rPr>
              <a:t>:</a:t>
            </a:r>
            <a:r>
              <a:rPr lang="en-US" sz="2000" smtClean="0"/>
              <a:t> Diễn biến buổi lễ tuyên bố Độc lập.</a:t>
            </a:r>
          </a:p>
          <a:p>
            <a:pPr eaLnBrk="1" hangingPunct="1">
              <a:lnSpc>
                <a:spcPct val="80000"/>
              </a:lnSpc>
            </a:pPr>
            <a:endParaRPr lang="en-US" sz="2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000" smtClean="0"/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2667000" y="914400"/>
            <a:ext cx="3581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000">
              <a:latin typeface="Arial" charset="0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2514600" y="990600"/>
            <a:ext cx="43053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u="sng">
                <a:solidFill>
                  <a:srgbClr val="00CC00"/>
                </a:solidFill>
                <a:latin typeface="Arial" charset="0"/>
              </a:rPr>
              <a:t>Bài</a:t>
            </a:r>
            <a:r>
              <a:rPr lang="en-US" sz="2000">
                <a:latin typeface="Arial" charset="0"/>
              </a:rPr>
              <a:t>:Bác Hồ đọc Tuyên ngôn Độc lập</a:t>
            </a: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1371600" y="1447800"/>
            <a:ext cx="6781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000">
              <a:latin typeface="Arial" charset="0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990600" y="1644650"/>
            <a:ext cx="67643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en-US" sz="2000" u="sng">
                <a:solidFill>
                  <a:srgbClr val="00CC00"/>
                </a:solidFill>
                <a:latin typeface="Arial" charset="0"/>
              </a:rPr>
              <a:t>Hoạt động 1:</a:t>
            </a:r>
            <a:r>
              <a:rPr lang="en-US" sz="2000">
                <a:latin typeface="Arial" charset="0"/>
              </a:rPr>
              <a:t> Không khí tưng bừng Hà Nội ngày 2/9/1945.</a:t>
            </a:r>
          </a:p>
        </p:txBody>
      </p:sp>
      <p:sp>
        <p:nvSpPr>
          <p:cNvPr id="11272" name="Text Box 9"/>
          <p:cNvSpPr txBox="1">
            <a:spLocks noChangeArrowheads="1"/>
          </p:cNvSpPr>
          <p:nvPr/>
        </p:nvSpPr>
        <p:spPr bwMode="auto">
          <a:xfrm>
            <a:off x="1524000" y="3124200"/>
            <a:ext cx="6477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000">
              <a:latin typeface="Arial" charset="0"/>
            </a:endParaRPr>
          </a:p>
        </p:txBody>
      </p:sp>
      <p:sp>
        <p:nvSpPr>
          <p:cNvPr id="11273" name="Text Box 10"/>
          <p:cNvSpPr txBox="1">
            <a:spLocks noChangeArrowheads="1"/>
          </p:cNvSpPr>
          <p:nvPr/>
        </p:nvSpPr>
        <p:spPr bwMode="auto">
          <a:xfrm>
            <a:off x="914400" y="2819400"/>
            <a:ext cx="7696200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u="sng">
                <a:solidFill>
                  <a:srgbClr val="00CC00"/>
                </a:solidFill>
                <a:latin typeface="Arial" charset="0"/>
              </a:rPr>
              <a:t>Hoạt động 3</a:t>
            </a:r>
            <a:r>
              <a:rPr lang="en-US" sz="2000">
                <a:solidFill>
                  <a:srgbClr val="00CC00"/>
                </a:solidFill>
                <a:latin typeface="Arial" charset="0"/>
              </a:rPr>
              <a:t>:</a:t>
            </a:r>
            <a:r>
              <a:rPr lang="en-US" sz="2000">
                <a:solidFill>
                  <a:srgbClr val="FF00FF"/>
                </a:solidFill>
                <a:latin typeface="Arial" charset="0"/>
              </a:rPr>
              <a:t> </a:t>
            </a:r>
            <a:r>
              <a:rPr lang="en-US" sz="2000">
                <a:latin typeface="Arial" charset="0"/>
              </a:rPr>
              <a:t>Một số nội dung của bản tuyên ngôn độc lập.</a:t>
            </a:r>
          </a:p>
          <a:p>
            <a:pPr>
              <a:spcBef>
                <a:spcPct val="50000"/>
              </a:spcBef>
            </a:pPr>
            <a:endParaRPr lang="en-US" sz="2000">
              <a:latin typeface="Arial" charset="0"/>
            </a:endParaRPr>
          </a:p>
        </p:txBody>
      </p:sp>
      <p:sp>
        <p:nvSpPr>
          <p:cNvPr id="14347" name="Text Box 11"/>
          <p:cNvSpPr txBox="1">
            <a:spLocks noChangeArrowheads="1"/>
          </p:cNvSpPr>
          <p:nvPr/>
        </p:nvSpPr>
        <p:spPr bwMode="auto">
          <a:xfrm>
            <a:off x="838200" y="3429000"/>
            <a:ext cx="8077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u="sng">
                <a:latin typeface="Arial" charset="0"/>
              </a:rPr>
              <a:t> </a:t>
            </a:r>
            <a:r>
              <a:rPr lang="en-US" sz="2000" u="sng">
                <a:solidFill>
                  <a:srgbClr val="00CC00"/>
                </a:solidFill>
                <a:latin typeface="Arial" charset="0"/>
              </a:rPr>
              <a:t>Hoạt động 4:</a:t>
            </a:r>
            <a:r>
              <a:rPr lang="en-US" sz="2000">
                <a:latin typeface="Arial" charset="0"/>
              </a:rPr>
              <a:t> Ý nghĩa của sự kiện lịch sử ngày 2/9/1945.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7" grpId="0"/>
    </p:bldLst>
  </p:timing>
</p:sld>
</file>

<file path=ppt/theme/theme1.xml><?xml version="1.0" encoding="utf-8"?>
<a:theme xmlns:a="http://schemas.openxmlformats.org/drawingml/2006/main" name="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Mountain Top</Template>
  <TotalTime>456</TotalTime>
  <Words>754</Words>
  <Application>Microsoft Office PowerPoint</Application>
  <PresentationFormat>On-screen Show (4:3)</PresentationFormat>
  <Paragraphs>76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Times New Roman</vt:lpstr>
      <vt:lpstr>Arial</vt:lpstr>
      <vt:lpstr>Calibri</vt:lpstr>
      <vt:lpstr>Mountain Top</vt:lpstr>
      <vt:lpstr> Môn: Lịch sử </vt:lpstr>
      <vt:lpstr>Câu 2: Ta giành chính quyền ở Hà Nội vào thời gian nào? a. 19/8/1945 b. 23/8/1945 c. 25/8/1945</vt:lpstr>
      <vt:lpstr> Môn: Lịch sử</vt:lpstr>
      <vt:lpstr> Môn: Lịch sử</vt:lpstr>
      <vt:lpstr> Môn: Lịch sử</vt:lpstr>
      <vt:lpstr>Slide 6</vt:lpstr>
      <vt:lpstr> Môn: Lịch sử</vt:lpstr>
      <vt:lpstr> Môn: Lịch sử</vt:lpstr>
      <vt:lpstr> Môn: Lịch sử</vt:lpstr>
      <vt:lpstr>Nối ô bên trái với các ô bên phải sao cho phù hợp</vt:lpstr>
      <vt:lpstr> Môn: Lịch sử</vt:lpstr>
      <vt:lpstr>Slide 12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Vicom</dc:creator>
  <cp:lastModifiedBy>CSTeam</cp:lastModifiedBy>
  <cp:revision>27</cp:revision>
  <dcterms:created xsi:type="dcterms:W3CDTF">2008-10-04T22:15:45Z</dcterms:created>
  <dcterms:modified xsi:type="dcterms:W3CDTF">2016-06-30T02:39:21Z</dcterms:modified>
</cp:coreProperties>
</file>