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8" r:id="rId1"/>
  </p:sldMasterIdLst>
  <p:notesMasterIdLst>
    <p:notesMasterId r:id="rId10"/>
  </p:notesMasterIdLst>
  <p:sldIdLst>
    <p:sldId id="259" r:id="rId2"/>
    <p:sldId id="260" r:id="rId3"/>
    <p:sldId id="263" r:id="rId4"/>
    <p:sldId id="261" r:id="rId5"/>
    <p:sldId id="264" r:id="rId6"/>
    <p:sldId id="262" r:id="rId7"/>
    <p:sldId id="265" r:id="rId8"/>
    <p:sldId id="266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0099FF"/>
    <a:srgbClr val="003300"/>
    <a:srgbClr val="800000"/>
    <a:srgbClr val="000066"/>
    <a:srgbClr val="FF0066"/>
    <a:srgbClr val="0000FF"/>
    <a:srgbClr val="66CCFF"/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7ABC1ECF-8654-4A41-986E-C88CF03A71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/>
              <a:t>Đỗ Thị Hoài Thương</a:t>
            </a: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5C61E6F-6BD6-4A1A-AB51-F2DC6E332C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Đỗ Thị Hoài Thương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638AFE-0584-4257-A520-6350C75CE3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Đỗ Thị Hoài Thương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F7FCE-601A-430C-9B4D-3729D852C7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Đỗ Thị Hoài Thương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3AE07-C593-49CC-8D6C-0E0DA38702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Đỗ Thị Hoài Thương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454D7-830E-403E-88A3-7971A9860A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Đỗ Thị Hoài Thương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59989-D851-4536-9AE2-7C5FA18AFC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Đỗ Thị Hoài Thương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41D1E-698B-414A-A08C-189F225AB9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Đỗ Thị Hoài Thương</a:t>
            </a: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EF81B-0549-443C-A864-1867593BD6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Đỗ Thị Hoài Thương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783FC-09B0-4172-A968-CD8AAB5E79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Đỗ Thị Hoài Thương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61038-AB40-4542-8793-F95936D80C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Đỗ Thị Hoài Thương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D2EB1-8675-40FE-B2F2-16923F7091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Đỗ Thị Hoài Thương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CA65E-56B7-4BF7-A0E7-999ED54210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CC"/>
            </a:gs>
            <a:gs pos="50000">
              <a:srgbClr val="CCFF99"/>
            </a:gs>
            <a:gs pos="100000">
              <a:srgbClr val="FF99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r>
              <a:rPr lang="en-US"/>
              <a:t>Đỗ Thị Hoài Thương</a:t>
            </a: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3BCFF73-7650-4266-BC07-DFBA57C493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Đỗ Thị Hoài Thương</a:t>
            </a:r>
          </a:p>
        </p:txBody>
      </p:sp>
      <p:pic>
        <p:nvPicPr>
          <p:cNvPr id="29700" name="Picture 4" descr="DSC00447"/>
          <p:cNvPicPr>
            <a:picLocks noChangeAspect="1" noChangeArrowheads="1"/>
          </p:cNvPicPr>
          <p:nvPr/>
        </p:nvPicPr>
        <p:blipFill>
          <a:blip r:embed="rId2"/>
          <a:srcRect l="15834" t="13043" r="41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0" y="228600"/>
            <a:ext cx="8915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>
                <a:solidFill>
                  <a:srgbClr val="003300"/>
                </a:solidFill>
                <a:latin typeface="Arial" charset="0"/>
              </a:rPr>
              <a:t>Khoa học</a:t>
            </a:r>
            <a:r>
              <a:rPr lang="en-US" sz="2800" b="1">
                <a:solidFill>
                  <a:srgbClr val="003300"/>
                </a:solidFill>
                <a:latin typeface="Arial" charset="0"/>
              </a:rPr>
              <a:t>:</a:t>
            </a:r>
          </a:p>
        </p:txBody>
      </p:sp>
      <p:sp>
        <p:nvSpPr>
          <p:cNvPr id="30726" name="WordArt 6"/>
          <p:cNvSpPr>
            <a:spLocks noChangeArrowheads="1" noChangeShapeType="1" noTextEdit="1"/>
          </p:cNvSpPr>
          <p:nvPr/>
        </p:nvSpPr>
        <p:spPr bwMode="auto">
          <a:xfrm>
            <a:off x="4191000" y="762000"/>
            <a:ext cx="1704975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>
                <a:ln w="19050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Bài mới:</a:t>
            </a:r>
          </a:p>
        </p:txBody>
      </p:sp>
      <p:sp>
        <p:nvSpPr>
          <p:cNvPr id="30728" name="WordArt 8"/>
          <p:cNvSpPr>
            <a:spLocks noChangeArrowheads="1" noChangeShapeType="1" noTextEdit="1"/>
          </p:cNvSpPr>
          <p:nvPr/>
        </p:nvSpPr>
        <p:spPr bwMode="auto">
          <a:xfrm>
            <a:off x="3429000" y="762000"/>
            <a:ext cx="4114800" cy="866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Nam hay nữ?</a:t>
            </a: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1066800" y="1905000"/>
            <a:ext cx="746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1. Sự khác nhau giữa nam và nữ về mặt sinh học: </a:t>
            </a: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990600" y="2590800"/>
            <a:ext cx="746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Arial" charset="0"/>
            </a:endParaRPr>
          </a:p>
        </p:txBody>
      </p:sp>
      <p:pic>
        <p:nvPicPr>
          <p:cNvPr id="30731" name="Picture 11" descr="Picture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321576">
            <a:off x="304800" y="2514600"/>
            <a:ext cx="14192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1219200" y="2438400"/>
            <a:ext cx="7696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Arial" charset="0"/>
              </a:rPr>
              <a:t> </a:t>
            </a:r>
            <a:r>
              <a:rPr lang="en-US" sz="2400">
                <a:latin typeface="Arial" charset="0"/>
              </a:rPr>
              <a:t>- Lớp ta có bao nhiêu bạn trai, bao nhiêu bạn gái?</a:t>
            </a:r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1676400" y="3048000"/>
            <a:ext cx="571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Arial" charset="0"/>
              </a:rPr>
              <a:t> </a:t>
            </a:r>
            <a:r>
              <a:rPr lang="en-US" sz="2400">
                <a:latin typeface="Arial" charset="0"/>
              </a:rPr>
              <a:t> </a:t>
            </a:r>
            <a:r>
              <a:rPr lang="en-US" sz="2400">
                <a:solidFill>
                  <a:srgbClr val="FF0066"/>
                </a:solidFill>
                <a:latin typeface="Arial" charset="0"/>
              </a:rPr>
              <a:t>Lớp ta có 15 bạn trai và 10 bạn gái.</a:t>
            </a:r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1219200" y="2819400"/>
            <a:ext cx="7696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Arial" charset="0"/>
              </a:rPr>
              <a:t> </a:t>
            </a:r>
            <a:r>
              <a:rPr lang="en-US" sz="2400">
                <a:latin typeface="Arial" charset="0"/>
              </a:rPr>
              <a:t>- Nêu một vài điểm giống nhau và khác nhau giữa bạn trai và bạn gái?</a:t>
            </a:r>
          </a:p>
        </p:txBody>
      </p:sp>
      <p:sp>
        <p:nvSpPr>
          <p:cNvPr id="30735" name="Text Box 15"/>
          <p:cNvSpPr txBox="1">
            <a:spLocks noChangeArrowheads="1"/>
          </p:cNvSpPr>
          <p:nvPr/>
        </p:nvSpPr>
        <p:spPr bwMode="auto">
          <a:xfrm>
            <a:off x="990600" y="3733800"/>
            <a:ext cx="7696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Arial" charset="0"/>
              </a:rPr>
              <a:t> </a:t>
            </a:r>
            <a:r>
              <a:rPr lang="en-US" sz="2400">
                <a:solidFill>
                  <a:srgbClr val="0000FF"/>
                </a:solidFill>
                <a:latin typeface="Arial" charset="0"/>
              </a:rPr>
              <a:t>- Bạn trai thường để tóc ngắn, mạnh mẽ, còn nữ thì để tóc dài và yếu ớt, dịu dàng...</a:t>
            </a:r>
          </a:p>
        </p:txBody>
      </p:sp>
      <p:sp>
        <p:nvSpPr>
          <p:cNvPr id="30736" name="Text Box 16"/>
          <p:cNvSpPr txBox="1">
            <a:spLocks noChangeArrowheads="1"/>
          </p:cNvSpPr>
          <p:nvPr/>
        </p:nvSpPr>
        <p:spPr bwMode="auto">
          <a:xfrm>
            <a:off x="914400" y="3733800"/>
            <a:ext cx="7696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Arial" charset="0"/>
              </a:rPr>
              <a:t> </a:t>
            </a:r>
            <a:r>
              <a:rPr lang="en-US" sz="2400">
                <a:latin typeface="Arial" charset="0"/>
              </a:rPr>
              <a:t>- Khi một em bé mới sinh dựa vào cơ quan nào của cơ thể để biết được đó là bé trai hay bé gái?</a:t>
            </a:r>
          </a:p>
        </p:txBody>
      </p:sp>
      <p:sp>
        <p:nvSpPr>
          <p:cNvPr id="30737" name="Text Box 17"/>
          <p:cNvSpPr txBox="1">
            <a:spLocks noChangeArrowheads="1"/>
          </p:cNvSpPr>
          <p:nvPr/>
        </p:nvSpPr>
        <p:spPr bwMode="auto">
          <a:xfrm>
            <a:off x="914400" y="4572000"/>
            <a:ext cx="7696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Arial" charset="0"/>
              </a:rPr>
              <a:t> </a:t>
            </a:r>
            <a:r>
              <a:rPr lang="en-US" sz="2400">
                <a:solidFill>
                  <a:srgbClr val="800000"/>
                </a:solidFill>
                <a:latin typeface="Arial" charset="0"/>
              </a:rPr>
              <a:t>- Khi một em bé mới sinh ra người ta dựa vào bộ phận sinh dục để biết được đó là bé trai hay bé gái</a:t>
            </a:r>
          </a:p>
        </p:txBody>
      </p:sp>
      <p:sp>
        <p:nvSpPr>
          <p:cNvPr id="30738" name="AutoShape 1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5715000"/>
            <a:ext cx="762000" cy="609600"/>
          </a:xfrm>
          <a:prstGeom prst="actionButtonEnd">
            <a:avLst/>
          </a:prstGeom>
          <a:solidFill>
            <a:srgbClr val="00FFFF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  <p:sp>
        <p:nvSpPr>
          <p:cNvPr id="30739" name="AutoShape 1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29600" y="6096000"/>
            <a:ext cx="914400" cy="762000"/>
          </a:xfrm>
          <a:prstGeom prst="actionButtonForwardNext">
            <a:avLst/>
          </a:prstGeom>
          <a:solidFill>
            <a:srgbClr val="0099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entr" presetSubtype="0" de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5" dur="5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0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500"/>
                                        <p:tgtEl>
                                          <p:spTgt spid="307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9" dur="5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0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07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07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07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07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07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2" dur="500"/>
                                        <p:tgtEl>
                                          <p:spTgt spid="307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5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6" dur="500"/>
                                        <p:tgtEl>
                                          <p:spTgt spid="307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2" dur="2000"/>
                                        <p:tgtEl>
                                          <p:spTgt spid="30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 animBg="1"/>
      <p:bldP spid="30726" grpId="1" animBg="1"/>
      <p:bldP spid="30728" grpId="0" animBg="1"/>
      <p:bldP spid="30729" grpId="0"/>
      <p:bldP spid="30730" grpId="0"/>
      <p:bldP spid="30732" grpId="0"/>
      <p:bldP spid="30732" grpId="1"/>
      <p:bldP spid="30733" grpId="0"/>
      <p:bldP spid="30733" grpId="1"/>
      <p:bldP spid="30734" grpId="0"/>
      <p:bldP spid="30734" grpId="1"/>
      <p:bldP spid="30735" grpId="0"/>
      <p:bldP spid="30735" grpId="1"/>
      <p:bldP spid="30736" grpId="0"/>
      <p:bldP spid="30736" grpId="1"/>
      <p:bldP spid="30737" grpId="0" build="allAtOnce"/>
      <p:bldP spid="30738" grpId="0" animBg="1"/>
      <p:bldP spid="307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Đỗ Thị Hoài Thương</a:t>
            </a:r>
          </a:p>
        </p:txBody>
      </p:sp>
      <p:pic>
        <p:nvPicPr>
          <p:cNvPr id="5123" name="Picture 4" descr="Trang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0" y="228600"/>
            <a:ext cx="8915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>
                <a:solidFill>
                  <a:srgbClr val="003300"/>
                </a:solidFill>
                <a:latin typeface="Arial" charset="0"/>
              </a:rPr>
              <a:t>Khoa học</a:t>
            </a:r>
            <a:r>
              <a:rPr lang="en-US" sz="2800" b="1">
                <a:solidFill>
                  <a:srgbClr val="003300"/>
                </a:solidFill>
                <a:latin typeface="Arial" charset="0"/>
              </a:rPr>
              <a:t>:</a:t>
            </a:r>
          </a:p>
        </p:txBody>
      </p:sp>
      <p:sp>
        <p:nvSpPr>
          <p:cNvPr id="6147" name="WordArt 5"/>
          <p:cNvSpPr>
            <a:spLocks noChangeArrowheads="1" noChangeShapeType="1" noTextEdit="1"/>
          </p:cNvSpPr>
          <p:nvPr/>
        </p:nvSpPr>
        <p:spPr bwMode="auto">
          <a:xfrm>
            <a:off x="3429000" y="762000"/>
            <a:ext cx="4114800" cy="866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Nam hay nữ?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1066800" y="1905000"/>
            <a:ext cx="746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1. Sự khác nhau giữa nam và nữ về mặt sinh học: </a:t>
            </a:r>
          </a:p>
        </p:txBody>
      </p:sp>
      <p:sp>
        <p:nvSpPr>
          <p:cNvPr id="31751" name="AutoShape 7"/>
          <p:cNvSpPr>
            <a:spLocks noChangeArrowheads="1"/>
          </p:cNvSpPr>
          <p:nvPr/>
        </p:nvSpPr>
        <p:spPr bwMode="auto">
          <a:xfrm>
            <a:off x="762000" y="2590800"/>
            <a:ext cx="7543800" cy="3124200"/>
          </a:xfrm>
          <a:prstGeom prst="flowChartAlternateProcess">
            <a:avLst/>
          </a:prstGeom>
          <a:gradFill rotWithShape="1">
            <a:gsLst>
              <a:gs pos="0">
                <a:srgbClr val="0099FF"/>
              </a:gs>
              <a:gs pos="50000">
                <a:schemeClr val="bg1"/>
              </a:gs>
              <a:gs pos="100000">
                <a:srgbClr val="0099FF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400">
                <a:latin typeface="Arial"/>
              </a:rPr>
              <a:t>    </a:t>
            </a:r>
          </a:p>
          <a:p>
            <a:pPr algn="ctr">
              <a:defRPr/>
            </a:pPr>
            <a:r>
              <a:rPr lang="en-US" sz="2400">
                <a:latin typeface="Arial"/>
              </a:rPr>
              <a:t>    </a:t>
            </a:r>
            <a:r>
              <a:rPr lang="en-US" sz="2400" b="1">
                <a:solidFill>
                  <a:srgbClr val="800000"/>
                </a:solidFill>
                <a:latin typeface="Arial"/>
              </a:rPr>
              <a:t>Ngoài những đặc điểm chung, giữa nam và nữ </a:t>
            </a:r>
          </a:p>
          <a:p>
            <a:pPr algn="ctr">
              <a:defRPr/>
            </a:pPr>
            <a:r>
              <a:rPr lang="en-US" sz="2400" b="1">
                <a:solidFill>
                  <a:srgbClr val="800000"/>
                </a:solidFill>
                <a:latin typeface="Arial"/>
              </a:rPr>
              <a:t>có sự khác biệt, trong đó sự khác biệt cơ bản </a:t>
            </a:r>
          </a:p>
          <a:p>
            <a:pPr algn="ctr">
              <a:defRPr/>
            </a:pPr>
            <a:r>
              <a:rPr lang="en-US" sz="2400" b="1">
                <a:solidFill>
                  <a:srgbClr val="800000"/>
                </a:solidFill>
                <a:latin typeface="Arial"/>
              </a:rPr>
              <a:t>về cấu tạo và chức năng của cơ quan sinh dục. </a:t>
            </a:r>
          </a:p>
          <a:p>
            <a:pPr algn="ctr">
              <a:defRPr/>
            </a:pPr>
            <a:r>
              <a:rPr lang="en-US" sz="2400" b="1">
                <a:solidFill>
                  <a:srgbClr val="800000"/>
                </a:solidFill>
                <a:latin typeface="Arial"/>
              </a:rPr>
              <a:t>Đến một độ tuổi nhất định, cơ quan sinh dục</a:t>
            </a:r>
          </a:p>
          <a:p>
            <a:pPr algn="ctr">
              <a:defRPr/>
            </a:pPr>
            <a:r>
              <a:rPr lang="en-US" sz="2400" b="1">
                <a:solidFill>
                  <a:srgbClr val="800000"/>
                </a:solidFill>
                <a:latin typeface="Arial"/>
              </a:rPr>
              <a:t> phát triển làm cho cơ thể nam và nữ có nhiều </a:t>
            </a:r>
          </a:p>
          <a:p>
            <a:pPr algn="ctr">
              <a:defRPr/>
            </a:pPr>
            <a:r>
              <a:rPr lang="en-US" sz="2400" b="1">
                <a:solidFill>
                  <a:srgbClr val="800000"/>
                </a:solidFill>
                <a:latin typeface="Arial"/>
              </a:rPr>
              <a:t>điểm khác biệt về mặt sinh học.</a:t>
            </a:r>
          </a:p>
          <a:p>
            <a:pPr algn="ctr">
              <a:defRPr/>
            </a:pPr>
            <a:endParaRPr lang="en-US" sz="2400" b="1">
              <a:solidFill>
                <a:srgbClr val="80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0" grpId="0"/>
      <p:bldP spid="317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z="1200" smtClean="0">
                <a:latin typeface="Arial" charset="0"/>
              </a:rPr>
              <a:t>Đỗ Thị Hoài Thương</a:t>
            </a:r>
          </a:p>
        </p:txBody>
      </p:sp>
      <p:pic>
        <p:nvPicPr>
          <p:cNvPr id="7171" name="Picture 4" descr="Trang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09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Text Box 5"/>
          <p:cNvSpPr txBox="1">
            <a:spLocks noChangeArrowheads="1"/>
          </p:cNvSpPr>
          <p:nvPr/>
        </p:nvSpPr>
        <p:spPr bwMode="auto">
          <a:xfrm>
            <a:off x="6248400" y="304800"/>
            <a:ext cx="28956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latin typeface="Arial" charset="0"/>
              </a:rPr>
              <a:t>- Nam thường có râu, cơ quan sinh dục nam tạo ra tinh tùng.</a:t>
            </a:r>
          </a:p>
        </p:txBody>
      </p:sp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6248400" y="4724400"/>
            <a:ext cx="28956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latin typeface="Arial" charset="0"/>
              </a:rPr>
              <a:t>- Nữ có kinh nguyệt, cơ quan sinh dục nữ tạo ra trứng.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838200" y="1905000"/>
            <a:ext cx="7696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1. Sự khác nhau giữa nam và nữ về mặt sinh học: </a:t>
            </a:r>
          </a:p>
        </p:txBody>
      </p:sp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0" y="228600"/>
            <a:ext cx="8915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>
                <a:solidFill>
                  <a:srgbClr val="003300"/>
                </a:solidFill>
                <a:latin typeface="Arial" charset="0"/>
              </a:rPr>
              <a:t>Khoa học</a:t>
            </a:r>
            <a:r>
              <a:rPr lang="en-US" sz="2800" b="1">
                <a:solidFill>
                  <a:srgbClr val="003300"/>
                </a:solidFill>
                <a:latin typeface="Arial" charset="0"/>
              </a:rPr>
              <a:t>:</a:t>
            </a:r>
          </a:p>
        </p:txBody>
      </p:sp>
      <p:sp>
        <p:nvSpPr>
          <p:cNvPr id="8196" name="WordArt 6"/>
          <p:cNvSpPr>
            <a:spLocks noChangeArrowheads="1" noChangeShapeType="1" noTextEdit="1"/>
          </p:cNvSpPr>
          <p:nvPr/>
        </p:nvSpPr>
        <p:spPr bwMode="auto">
          <a:xfrm>
            <a:off x="3429000" y="762000"/>
            <a:ext cx="4114800" cy="866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Nam hay nữ?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914400" y="2667000"/>
            <a:ext cx="746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2. Sự khác nhau giữa nam và nữ về mặt xã hội: </a:t>
            </a:r>
          </a:p>
        </p:txBody>
      </p:sp>
      <p:pic>
        <p:nvPicPr>
          <p:cNvPr id="32776" name="Picture 8" descr="Picture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321576">
            <a:off x="304800" y="2286000"/>
            <a:ext cx="14192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1447800" y="2438400"/>
            <a:ext cx="7162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- Nêu một số điểm khác biệt giữa nam và nữ về mặt sinh học?</a:t>
            </a: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1143000" y="3276600"/>
            <a:ext cx="7772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  <a:latin typeface="Arial" charset="0"/>
              </a:rPr>
              <a:t>- Cơ thể nam thường rắn chắc khoẻ mạnh, cao to. Còn cơ thể nữ thường mềm mại, nhỏ nhắn, dịu dàng. </a:t>
            </a: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1295400" y="3352800"/>
            <a:ext cx="6019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800000"/>
                </a:solidFill>
                <a:latin typeface="Arial" charset="0"/>
              </a:rPr>
              <a:t>Trò chơi: “</a:t>
            </a:r>
            <a:r>
              <a:rPr lang="en-US" sz="2400">
                <a:solidFill>
                  <a:schemeClr val="folHlink"/>
                </a:solidFill>
                <a:latin typeface="Arial" charset="0"/>
              </a:rPr>
              <a:t>Ai nhanh , ai đúng</a:t>
            </a:r>
            <a:r>
              <a:rPr lang="en-US" sz="2400">
                <a:solidFill>
                  <a:srgbClr val="800000"/>
                </a:solidFill>
                <a:latin typeface="Arial" charset="0"/>
              </a:rPr>
              <a:t>”</a:t>
            </a:r>
          </a:p>
        </p:txBody>
      </p:sp>
      <p:sp>
        <p:nvSpPr>
          <p:cNvPr id="32780" name="Text Box 12"/>
          <p:cNvSpPr txBox="1">
            <a:spLocks noChangeArrowheads="1"/>
          </p:cNvSpPr>
          <p:nvPr/>
        </p:nvSpPr>
        <p:spPr bwMode="auto">
          <a:xfrm>
            <a:off x="1295400" y="3886200"/>
            <a:ext cx="7315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Arial" charset="0"/>
              </a:rPr>
              <a:t>Hai đội tham gia chơi theo yêu cầu SGK, đính các thẻ từ vào bảng sau: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  <p:bldP spid="32775" grpId="0"/>
      <p:bldP spid="32777" grpId="0"/>
      <p:bldP spid="32777" grpId="1"/>
      <p:bldP spid="32778" grpId="0"/>
      <p:bldP spid="32778" grpId="1"/>
      <p:bldP spid="3277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73" name="Group 33"/>
          <p:cNvGraphicFramePr>
            <a:graphicFrameLocks noGrp="1"/>
          </p:cNvGraphicFramePr>
          <p:nvPr>
            <p:ph/>
          </p:nvPr>
        </p:nvGraphicFramePr>
        <p:xfrm>
          <a:off x="152400" y="214313"/>
          <a:ext cx="8802688" cy="3900487"/>
        </p:xfrm>
        <a:graphic>
          <a:graphicData uri="http://schemas.openxmlformats.org/drawingml/2006/table">
            <a:tbl>
              <a:tblPr/>
              <a:tblGrid>
                <a:gridCol w="2832100"/>
                <a:gridCol w="2986088"/>
                <a:gridCol w="2984500"/>
              </a:tblGrid>
              <a:tr h="679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pitchFamily="18" charset="0"/>
                        </a:rPr>
                        <a:t>Nam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pitchFamily="18" charset="0"/>
                        </a:rPr>
                        <a:t>Cả nam và nữ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pitchFamily="18" charset="0"/>
                        </a:rPr>
                        <a:t>Nữ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10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874" name="Text Box 34"/>
          <p:cNvSpPr txBox="1">
            <a:spLocks noChangeArrowheads="1"/>
          </p:cNvSpPr>
          <p:nvPr/>
        </p:nvSpPr>
        <p:spPr bwMode="auto">
          <a:xfrm>
            <a:off x="609600" y="914400"/>
            <a:ext cx="2362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Arial" charset="0"/>
              </a:rPr>
              <a:t>- Có râu, cơ quan sinh dục tạo ra tinh trùng</a:t>
            </a:r>
          </a:p>
        </p:txBody>
      </p:sp>
      <p:sp>
        <p:nvSpPr>
          <p:cNvPr id="35875" name="Text Box 35"/>
          <p:cNvSpPr txBox="1">
            <a:spLocks noChangeArrowheads="1"/>
          </p:cNvSpPr>
          <p:nvPr/>
        </p:nvSpPr>
        <p:spPr bwMode="auto">
          <a:xfrm>
            <a:off x="2971800" y="914400"/>
            <a:ext cx="2819400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400">
                <a:latin typeface="Arial" charset="0"/>
              </a:rPr>
              <a:t>- Dịu dàng, mạnh mẽ, kiên nhẫn, tự tin, chăm sóc con, trụ cột gia đình, đá bóng, giám đốc, làm bếp giỏi, thư kí.</a:t>
            </a:r>
          </a:p>
          <a:p>
            <a:pPr>
              <a:spcBef>
                <a:spcPct val="50000"/>
              </a:spcBef>
            </a:pPr>
            <a:endParaRPr lang="en-US" sz="2400">
              <a:latin typeface="Arial" charset="0"/>
            </a:endParaRPr>
          </a:p>
        </p:txBody>
      </p:sp>
      <p:sp>
        <p:nvSpPr>
          <p:cNvPr id="35876" name="Text Box 36"/>
          <p:cNvSpPr txBox="1">
            <a:spLocks noChangeArrowheads="1"/>
          </p:cNvSpPr>
          <p:nvPr/>
        </p:nvSpPr>
        <p:spPr bwMode="auto">
          <a:xfrm>
            <a:off x="6019800" y="914400"/>
            <a:ext cx="28194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400">
                <a:latin typeface="Arial" charset="0"/>
              </a:rPr>
              <a:t>- Cơ quan sinh dục tạo ra trứng, mang thai, cho con bú.</a:t>
            </a:r>
          </a:p>
          <a:p>
            <a:pPr>
              <a:spcBef>
                <a:spcPct val="50000"/>
              </a:spcBef>
            </a:pPr>
            <a:endParaRPr lang="en-US" sz="2400">
              <a:latin typeface="Arial" charset="0"/>
            </a:endParaRPr>
          </a:p>
        </p:txBody>
      </p:sp>
      <p:sp>
        <p:nvSpPr>
          <p:cNvPr id="35877" name="AutoShape 37"/>
          <p:cNvSpPr>
            <a:spLocks noChangeArrowheads="1"/>
          </p:cNvSpPr>
          <p:nvPr/>
        </p:nvSpPr>
        <p:spPr bwMode="auto">
          <a:xfrm>
            <a:off x="381000" y="4876800"/>
            <a:ext cx="8382000" cy="1447800"/>
          </a:xfrm>
          <a:prstGeom prst="flowChartAlternateProcess">
            <a:avLst/>
          </a:prstGeom>
          <a:gradFill rotWithShape="1">
            <a:gsLst>
              <a:gs pos="0">
                <a:schemeClr val="bg1"/>
              </a:gs>
              <a:gs pos="50000">
                <a:srgbClr val="66CCFF"/>
              </a:gs>
              <a:gs pos="100000">
                <a:schemeClr val="bg1"/>
              </a:gs>
            </a:gsLst>
            <a:lin ang="18900000" scaled="1"/>
          </a:gradFill>
          <a:ln w="9525">
            <a:solidFill>
              <a:srgbClr val="FF0066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sz="2400">
                <a:latin typeface="Arial"/>
              </a:rPr>
              <a:t>      </a:t>
            </a:r>
            <a:r>
              <a:rPr lang="en-US" sz="2400" b="1" u="sng">
                <a:solidFill>
                  <a:srgbClr val="800000"/>
                </a:solidFill>
                <a:latin typeface="Arial"/>
              </a:rPr>
              <a:t>Kết luận</a:t>
            </a:r>
            <a:r>
              <a:rPr lang="en-US" sz="2400" b="1">
                <a:solidFill>
                  <a:srgbClr val="800000"/>
                </a:solidFill>
                <a:latin typeface="Arial"/>
              </a:rPr>
              <a:t>:</a:t>
            </a:r>
            <a:r>
              <a:rPr lang="en-US" sz="2400">
                <a:latin typeface="Arial"/>
              </a:rPr>
              <a:t> </a:t>
            </a:r>
            <a:r>
              <a:rPr lang="en-US" sz="2400" b="1">
                <a:solidFill>
                  <a:srgbClr val="003300"/>
                </a:solidFill>
                <a:latin typeface="Arial"/>
              </a:rPr>
              <a:t>Giữa nam và nữ có những điểm khác</a:t>
            </a:r>
          </a:p>
          <a:p>
            <a:pPr>
              <a:defRPr/>
            </a:pPr>
            <a:r>
              <a:rPr lang="en-US" sz="2400" b="1">
                <a:solidFill>
                  <a:srgbClr val="003300"/>
                </a:solidFill>
                <a:latin typeface="Arial"/>
              </a:rPr>
              <a:t> biệt về mặt sinh học nhưng cũng có rất nhiều điểm</a:t>
            </a:r>
          </a:p>
          <a:p>
            <a:pPr>
              <a:defRPr/>
            </a:pPr>
            <a:r>
              <a:rPr lang="en-US" sz="2400" b="1">
                <a:solidFill>
                  <a:srgbClr val="003300"/>
                </a:solidFill>
                <a:latin typeface="Arial"/>
              </a:rPr>
              <a:t> chung về mặt xã hội.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5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5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5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8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8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35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75" grpId="0"/>
      <p:bldP spid="35876" grpId="0"/>
      <p:bldP spid="3587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WordArt 5"/>
          <p:cNvSpPr>
            <a:spLocks noChangeArrowheads="1" noChangeShapeType="1" noTextEdit="1"/>
          </p:cNvSpPr>
          <p:nvPr/>
        </p:nvSpPr>
        <p:spPr bwMode="auto">
          <a:xfrm>
            <a:off x="533400" y="457200"/>
            <a:ext cx="7977188" cy="6400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vi-VN" sz="3600" b="1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Giờ học đến đây kết thúc. Chúc các em học giỏi </a:t>
            </a:r>
            <a:endParaRPr lang="en-US" sz="3600" b="1" kern="10">
              <a:ln w="12700">
                <a:solidFill>
                  <a:srgbClr val="0000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7895" name="WordArt 7"/>
          <p:cNvSpPr>
            <a:spLocks noChangeArrowheads="1" noChangeShapeType="1" noTextEdit="1"/>
          </p:cNvSpPr>
          <p:nvPr/>
        </p:nvSpPr>
        <p:spPr bwMode="auto">
          <a:xfrm>
            <a:off x="762000" y="3733800"/>
            <a:ext cx="7620000" cy="1895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sy="50000" kx="-2453608" rotWithShape="0">
                    <a:srgbClr val="C0C0C0">
                      <a:alpha val="50000"/>
                    </a:srgbClr>
                  </a:outerShdw>
                </a:effectLst>
                <a:latin typeface="Arial"/>
                <a:cs typeface="Arial"/>
              </a:rPr>
              <a:t>Chào các em nhé!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64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6" dur="3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3" grpId="0" animBg="1"/>
      <p:bldP spid="37895" grpId="0" animBg="1"/>
      <p:bldP spid="37895" grpId="1" animBg="1"/>
    </p:bld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152</TotalTime>
  <Words>502</Words>
  <Application>Microsoft Office PowerPoint</Application>
  <PresentationFormat>On-screen Show (4:3)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Tahoma</vt:lpstr>
      <vt:lpstr>Arial</vt:lpstr>
      <vt:lpstr>Wingdings</vt:lpstr>
      <vt:lpstr>Times New Roman</vt:lpstr>
      <vt:lpstr>Blends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Netcom Co., Lttd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Netcom</dc:creator>
  <cp:lastModifiedBy>CSTeam</cp:lastModifiedBy>
  <cp:revision>22</cp:revision>
  <dcterms:created xsi:type="dcterms:W3CDTF">2010-09-02T12:49:15Z</dcterms:created>
  <dcterms:modified xsi:type="dcterms:W3CDTF">2016-06-30T02:35:13Z</dcterms:modified>
</cp:coreProperties>
</file>