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  <p:sldMasterId id="2147483708" r:id="rId3"/>
  </p:sldMasterIdLst>
  <p:notesMasterIdLst>
    <p:notesMasterId r:id="rId12"/>
  </p:notesMasterIdLst>
  <p:sldIdLst>
    <p:sldId id="263" r:id="rId4"/>
    <p:sldId id="260" r:id="rId5"/>
    <p:sldId id="258" r:id="rId6"/>
    <p:sldId id="632" r:id="rId7"/>
    <p:sldId id="613" r:id="rId8"/>
    <p:sldId id="587" r:id="rId9"/>
    <p:sldId id="590" r:id="rId10"/>
    <p:sldId id="6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36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vi-VN" sz="3200" b="0" i="0" dirty="0">
              <a:solidFill>
                <a:srgbClr val="000000"/>
              </a:solidFill>
              <a:effectLst/>
              <a:latin typeface="#9Slide05 Brannboll Ny" panose="02000000000000000000" pitchFamily="2" charset="0"/>
            </a:rPr>
            <a:t>Bác Hồ đã tự học ngoại ngữ như thế nào?</a:t>
          </a:r>
          <a:endParaRPr lang="en-US" sz="32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vi-VN" sz="3200" b="0" i="0" dirty="0">
              <a:solidFill>
                <a:srgbClr val="000000"/>
              </a:solidFill>
              <a:effectLst/>
              <a:latin typeface="#9Slide05 Brannboll Ny" panose="02000000000000000000" pitchFamily="2" charset="0"/>
            </a:rPr>
            <a:t>Em hãy nêu những biểu hiện của việc học tập tự giác, tích cực và chưa tự giác tích cực qua các bức tranh trên.</a:t>
          </a:r>
          <a:endParaRPr kumimoji="0" lang="en-US" sz="3200" b="0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#9Slide05 Brannboll Ny" panose="02000000000000000000" pitchFamily="2" charset="0"/>
            <a:ea typeface="+mn-ea"/>
            <a:cs typeface="Arial" panose="020B0604020202020204" pitchFamily="34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vi-VN" sz="3200" b="0" i="0" dirty="0">
              <a:solidFill>
                <a:srgbClr val="000000"/>
              </a:solidFill>
              <a:effectLst/>
              <a:latin typeface="#9Slide05 Brannboll Ny" panose="02000000000000000000" pitchFamily="2" charset="0"/>
            </a:rPr>
            <a:t>Em hãy kể thêm những biểu hiện khác của học tập tự giác, tích cực và chưa tự giác, tích cực mà em biết.</a:t>
          </a:r>
          <a:endParaRPr lang="en-US" sz="32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en-US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/>
      <dgm:spPr/>
      <dgm:t>
        <a:bodyPr/>
        <a:lstStyle/>
        <a:p>
          <a:endParaRPr lang="en-US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en-US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B4FA-8443-484B-9A9E-FA188D6B4E43}">
      <dsp:nvSpPr>
        <dsp:cNvPr id="0" name=""/>
        <dsp:cNvSpPr/>
      </dsp:nvSpPr>
      <dsp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b="0" i="0" kern="1200" dirty="0">
              <a:solidFill>
                <a:srgbClr val="000000"/>
              </a:solidFill>
              <a:effectLst/>
              <a:latin typeface="#9Slide05 Brannboll Ny" panose="02000000000000000000" pitchFamily="2" charset="0"/>
            </a:rPr>
            <a:t>Bác Hồ đã tự học ngoại ngữ như thế nào?</a:t>
          </a:r>
          <a:endParaRPr lang="en-US" sz="3200" b="1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sp:txBody>
      <dsp:txXfrm>
        <a:off x="2072774" y="44912"/>
        <a:ext cx="7254913" cy="1443601"/>
      </dsp:txXfrm>
    </dsp:sp>
    <dsp:sp modelId="{2AAACA77-E4A0-4E99-9F03-72ED26BB7B73}">
      <dsp:nvSpPr>
        <dsp:cNvPr id="0" name=""/>
        <dsp:cNvSpPr/>
      </dsp:nvSpPr>
      <dsp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925212-181A-4D0E-84EB-C4219DE1ABB7}">
      <dsp:nvSpPr>
        <dsp:cNvPr id="0" name=""/>
        <dsp:cNvSpPr/>
      </dsp:nvSpPr>
      <dsp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b="0" i="0" kern="1200" dirty="0">
              <a:solidFill>
                <a:srgbClr val="000000"/>
              </a:solidFill>
              <a:effectLst/>
              <a:latin typeface="#9Slide05 Brannboll Ny" panose="02000000000000000000" pitchFamily="2" charset="0"/>
            </a:rPr>
            <a:t>Em hãy nêu những biểu hiện của việc học tập tự giác, tích cực và chưa tự giác tích cực qua các bức tranh trên.</a:t>
          </a:r>
          <a:endParaRPr kumimoji="0" lang="en-US" sz="3200" b="0" i="0" u="none" strike="noStrike" kern="1200" cap="none" spc="0" normalizeH="0" baseline="0" noProof="0" dirty="0">
            <a:solidFill>
              <a:srgbClr val="FF0000"/>
            </a:solidFill>
            <a:effectLst/>
            <a:uLnTx/>
            <a:uFillTx/>
            <a:latin typeface="#9Slide05 Brannboll Ny" panose="02000000000000000000" pitchFamily="2" charset="0"/>
            <a:ea typeface="+mn-ea"/>
            <a:cs typeface="Arial" panose="020B0604020202020204" pitchFamily="34" charset="0"/>
          </a:endParaRPr>
        </a:p>
      </dsp:txBody>
      <dsp:txXfrm>
        <a:off x="2072774" y="1731680"/>
        <a:ext cx="7254913" cy="1443601"/>
      </dsp:txXfrm>
    </dsp:sp>
    <dsp:sp modelId="{2352C030-0248-483B-94A9-26972C30B2AA}">
      <dsp:nvSpPr>
        <dsp:cNvPr id="0" name=""/>
        <dsp:cNvSpPr/>
      </dsp:nvSpPr>
      <dsp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7732E-E667-406B-8596-FB28DE60F3B0}">
      <dsp:nvSpPr>
        <dsp:cNvPr id="0" name=""/>
        <dsp:cNvSpPr/>
      </dsp:nvSpPr>
      <dsp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b="0" i="0" kern="1200" dirty="0">
              <a:solidFill>
                <a:srgbClr val="000000"/>
              </a:solidFill>
              <a:effectLst/>
              <a:latin typeface="#9Slide05 Brannboll Ny" panose="02000000000000000000" pitchFamily="2" charset="0"/>
            </a:rPr>
            <a:t>Em hãy kể thêm những biểu hiện khác của học tập tự giác, tích cực và chưa tự giác, tích cực mà em biết.</a:t>
          </a:r>
          <a:endParaRPr lang="en-US" sz="3200" b="1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sp:txBody>
      <dsp:txXfrm>
        <a:off x="2072774" y="3418449"/>
        <a:ext cx="7254913" cy="1443601"/>
      </dsp:txXfrm>
    </dsp:sp>
    <dsp:sp modelId="{72B5F39E-2D8B-4AE5-99A7-0B4F92796C74}">
      <dsp:nvSpPr>
        <dsp:cNvPr id="0" name=""/>
        <dsp:cNvSpPr/>
      </dsp:nvSpPr>
      <dsp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71F74-7DF4-446B-A50B-D061BE40176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8B487-713D-4B7B-89EC-C82443FD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13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E0BA1-2CFB-32B8-FCB3-62388C479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B1812-006C-99CD-9011-CF70C0E4E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BA189-B404-11A2-B705-37042E0E9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9F69-967D-08F7-D91B-244A14C40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86140-DCFF-2C02-73B7-C7CE5348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5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721A-B97E-FEDF-CB1C-FDE9FB459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C4308-2A51-E5D6-905C-20DD840FC7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0532-9715-097C-2330-1B251879C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0030E-80C0-54C2-6E25-ECB6CF8C1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655EE-D183-011A-8D5D-1028AB17E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2A9467-E043-5130-6FC7-F0BEFD6FC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E6981F-09D6-20CD-7526-8B79D36BD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73210-0B76-EF6B-6AFF-B03C58060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0C1B3-A70F-2B23-8A00-814E95ABE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EBA54-5292-3B82-FFF4-368E7498C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9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96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916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44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029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37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293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743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8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F62C6-2229-4D4B-3F78-5D18026EE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DBD3F-B2D1-C9BC-5876-4D2F55766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CB28C-FAA0-37DF-4818-7DEB7611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6D231-2EB4-1875-4784-DC695A186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E863-297A-3624-6634-C754CBFD8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43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097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32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77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28064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68433"/>
      </p:ext>
    </p:extLst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9458044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614858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60104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817468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260034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48A9B-9E95-A8A9-7216-A4CC21B3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056AFC-A4AE-C69F-EB73-FD625027E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9E884-70B4-CE41-711C-B443B68C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45ADF-E22D-2741-25FA-A9E6BB031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213EE-AB67-924C-D4A1-87E47EF0D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74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06913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075833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745699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373942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809337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22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71152-66ED-AA9B-8E88-89D1A19E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C80AE-E2F4-78BD-BD51-70D4B8E7F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AA3DC-751C-CE99-9A82-6F15A2FA9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95559-D4EE-C955-8DE4-FC0E388F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DA97BD-BF5C-938E-2068-BD8878EE6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7C656-598F-9085-3CAB-655D7F45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0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3DBD6-99CF-B9AC-42D7-E1EAF412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DF37F-3638-C451-DBC1-013A4586F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7580DF-301A-C67C-61D9-C74583E61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3D0A89-2681-0D8A-743B-C869C5C565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C275B9-C77E-4820-D787-EAE90B2C31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89028F-2CD9-7BFA-F9EA-45AFA7D61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BBC74-DFF2-5EBB-F802-6CCB82FD7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402939-1790-0AD7-C77E-5B558394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2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2CEC8-96B3-C49A-42ED-E114CD2C0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CD187D-C9A0-5112-AF79-9A78B382E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EB92A-558F-C243-5E59-AD316240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477443-0B3E-7F63-54C3-654F32BCF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E8D490-819E-C862-3503-604A95F8D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F4CAEC-3743-0A2F-6630-6980394F0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54839-C612-D4B0-C986-4C137FC0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9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DB8CE-B311-C027-DE70-56EE22D3D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AAEE7-90AC-3A53-6893-26BD10488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8738F-300F-F4EA-BB51-F8827CC7A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4A4408-A079-216F-0343-4292DF27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8CE95-36C4-86FC-7348-40907CC2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3F9119-830D-1F6F-9F8D-DB8309D68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7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88630-06E3-3934-DD8C-66408D81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EBB301-36AB-17A7-1A62-41B72D888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899C0-323E-04F2-6B44-DA72C9310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84B576-3A49-C8E4-4938-B7C66FD10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70F4C-C3AE-0815-06C7-0A50BE36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A22A7-1F82-4B7D-2D95-BCBB8954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7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51B4E8-E18F-049E-A4A9-414A1BDE2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7C016-7C6C-BBCC-E160-8C4B90F2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00CA5-557D-D47A-69CE-CF4205079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981B2-CD1C-4F88-B266-CFD61B453E49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AAEAB-9B40-6834-DC51-BD5F73306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1886C-73B6-3F3F-599D-9DDC272A5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2C986-348B-4C87-A909-A9BFFDF30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0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65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97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13.xml"/><Relationship Id="rId7" Type="http://schemas.openxmlformats.org/officeDocument/2006/relationships/diagramColors" Target="../diagrams/colors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1.jpeg"/><Relationship Id="rId4" Type="http://schemas.openxmlformats.org/officeDocument/2006/relationships/diagramData" Target="../diagrams/data1.xml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s://cth.edu.vn/wp-content/uploads/2018/03/phuong-phap-hoc-hop-tac-think-pair-share.jpg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4">
            <a:extLst>
              <a:ext uri="{FF2B5EF4-FFF2-40B4-BE49-F238E27FC236}">
                <a16:creationId xmlns:a16="http://schemas.microsoft.com/office/drawing/2014/main" id="{A8235686-CD54-FD45-BDC1-B80C14610F5B}"/>
              </a:ext>
            </a:extLst>
          </p:cNvPr>
          <p:cNvSpPr txBox="1"/>
          <p:nvPr/>
        </p:nvSpPr>
        <p:spPr>
          <a:xfrm>
            <a:off x="1673400" y="171682"/>
            <a:ext cx="9636597" cy="830997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sz="4800" b="1" dirty="0" err="1">
                <a:solidFill>
                  <a:srgbClr val="644825"/>
                </a:solidFill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Trò</a:t>
            </a:r>
            <a:r>
              <a:rPr kumimoji="1" lang="en-US" altLang="zh-CN" sz="4800" b="1" dirty="0">
                <a:solidFill>
                  <a:srgbClr val="644825"/>
                </a:solidFill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solidFill>
                  <a:srgbClr val="644825"/>
                </a:solidFill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chơi</a:t>
            </a:r>
            <a:r>
              <a:rPr kumimoji="1" lang="en-US" altLang="zh-CN" sz="4800" b="1" dirty="0">
                <a:solidFill>
                  <a:srgbClr val="644825"/>
                </a:solidFill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: </a:t>
            </a:r>
            <a:r>
              <a:rPr kumimoji="1" lang="vi-VN" altLang="zh-CN" sz="4800" b="1" dirty="0">
                <a:solidFill>
                  <a:srgbClr val="644825"/>
                </a:solidFill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Thẩm thấu âm nhạc</a:t>
            </a:r>
            <a:endParaRPr kumimoji="1" lang="zh-CN" altLang="en-US" sz="4800" b="1" dirty="0">
              <a:solidFill>
                <a:srgbClr val="644825"/>
              </a:solidFill>
              <a:latin typeface="#9Slide05 Brannboll Ny" panose="02000000000000000000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8" name="图片 11">
            <a:extLst>
              <a:ext uri="{FF2B5EF4-FFF2-40B4-BE49-F238E27FC236}">
                <a16:creationId xmlns:a16="http://schemas.microsoft.com/office/drawing/2014/main" id="{9DE2295C-D876-0B7C-D55C-83BF3DB02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131183" y="91298"/>
            <a:ext cx="1308474" cy="1290182"/>
          </a:xfrm>
          <a:prstGeom prst="rect">
            <a:avLst/>
          </a:prstGeom>
        </p:spPr>
      </p:pic>
      <p:pic>
        <p:nvPicPr>
          <p:cNvPr id="9" name="图片 89">
            <a:extLst>
              <a:ext uri="{FF2B5EF4-FFF2-40B4-BE49-F238E27FC236}">
                <a16:creationId xmlns:a16="http://schemas.microsoft.com/office/drawing/2014/main" id="{9CF27D5D-91C5-92AC-BD7C-0804293BF0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1" t="5628" r="27635" b="61389"/>
          <a:stretch/>
        </p:blipFill>
        <p:spPr>
          <a:xfrm>
            <a:off x="8988463" y="1830718"/>
            <a:ext cx="2985196" cy="2018775"/>
          </a:xfrm>
          <a:prstGeom prst="rect">
            <a:avLst/>
          </a:prstGeom>
        </p:spPr>
      </p:pic>
      <p:sp>
        <p:nvSpPr>
          <p:cNvPr id="2" name="Hộp Văn bản 32">
            <a:extLst>
              <a:ext uri="{FF2B5EF4-FFF2-40B4-BE49-F238E27FC236}">
                <a16:creationId xmlns:a16="http://schemas.microsoft.com/office/drawing/2014/main" id="{99D8FB3D-9BD6-6340-F89A-428FB46F3A37}"/>
              </a:ext>
            </a:extLst>
          </p:cNvPr>
          <p:cNvSpPr txBox="1"/>
          <p:nvPr/>
        </p:nvSpPr>
        <p:spPr>
          <a:xfrm>
            <a:off x="383209" y="1292909"/>
            <a:ext cx="11808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Em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hãy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cùng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hát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và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vỗ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tay theo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bài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hát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‘‘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Hổng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dám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đâu’’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của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nhạc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sĩ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Nguyễn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Văn Hiên</a:t>
            </a:r>
          </a:p>
        </p:txBody>
      </p:sp>
      <p:pic>
        <p:nvPicPr>
          <p:cNvPr id="3" name="Hổng Dám Đâu Karaoke Xuân Mai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AA03D6DA-BC81-A61E-81A3-A65B19168C1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99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9232" y="1835533"/>
            <a:ext cx="7680776" cy="4919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Hộp Văn bản 37">
            <a:extLst>
              <a:ext uri="{FF2B5EF4-FFF2-40B4-BE49-F238E27FC236}">
                <a16:creationId xmlns:a16="http://schemas.microsoft.com/office/drawing/2014/main" id="{6D0A940D-4811-1E30-82CA-638113511F2C}"/>
              </a:ext>
            </a:extLst>
          </p:cNvPr>
          <p:cNvSpPr txBox="1"/>
          <p:nvPr/>
        </p:nvSpPr>
        <p:spPr>
          <a:xfrm>
            <a:off x="8508802" y="3579779"/>
            <a:ext cx="33149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Câu </a:t>
            </a:r>
            <a:r>
              <a:rPr lang="vi-VN" sz="28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hỏi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:</a:t>
            </a:r>
          </a:p>
          <a:p>
            <a:pPr algn="ctr" defTabSz="457200"/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Em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rút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ra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thông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điệp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liên quan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thông qua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hát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 trên?</a:t>
            </a:r>
          </a:p>
        </p:txBody>
      </p:sp>
    </p:spTree>
    <p:extLst>
      <p:ext uri="{BB962C8B-B14F-4D97-AF65-F5344CB8AC3E}">
        <p14:creationId xmlns:p14="http://schemas.microsoft.com/office/powerpoint/2010/main" val="375368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9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475417C4-C114-93A8-78E4-739FA6487D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659567" y="323165"/>
            <a:ext cx="13071422" cy="6595672"/>
          </a:xfrm>
          <a:prstGeom prst="rect">
            <a:avLst/>
          </a:prstGeom>
        </p:spPr>
      </p:pic>
      <p:sp>
        <p:nvSpPr>
          <p:cNvPr id="4" name="Hộp Văn bản 32">
            <a:extLst>
              <a:ext uri="{FF2B5EF4-FFF2-40B4-BE49-F238E27FC236}">
                <a16:creationId xmlns:a16="http://schemas.microsoft.com/office/drawing/2014/main" id="{3FEC26C2-9406-EB9D-19BA-C787E280852D}"/>
              </a:ext>
            </a:extLst>
          </p:cNvPr>
          <p:cNvSpPr txBox="1"/>
          <p:nvPr/>
        </p:nvSpPr>
        <p:spPr>
          <a:xfrm>
            <a:off x="144380" y="0"/>
            <a:ext cx="1204762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Em hãy đọc câu chuyện, quan sát các bức tranh dưới đây và trả lời câu hỏi.</a:t>
            </a:r>
          </a:p>
        </p:txBody>
      </p:sp>
      <p:pic>
        <p:nvPicPr>
          <p:cNvPr id="2" name="Picture 18">
            <a:extLst>
              <a:ext uri="{FF2B5EF4-FFF2-40B4-BE49-F238E27FC236}">
                <a16:creationId xmlns:a16="http://schemas.microsoft.com/office/drawing/2014/main" id="{5B0D4691-134F-E0BC-02E6-B3D206E8F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144" y="1680243"/>
            <a:ext cx="6206457" cy="485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E5A99D-49BE-9181-4F80-1057B8C32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889" y="1946319"/>
            <a:ext cx="5249111" cy="485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3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2882170"/>
              </p:ext>
            </p:extLst>
          </p:nvPr>
        </p:nvGraphicFramePr>
        <p:xfrm>
          <a:off x="1295400" y="1219201"/>
          <a:ext cx="9372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90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805" y="-104839"/>
            <a:ext cx="2462173" cy="1118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165933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7">
            <a:extLst>
              <a:ext uri="{FF2B5EF4-FFF2-40B4-BE49-F238E27FC236}">
                <a16:creationId xmlns:a16="http://schemas.microsoft.com/office/drawing/2014/main" id="{06CD989B-7DAF-E1EE-CBFC-E857AE11E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246" y="1167015"/>
            <a:ext cx="5952597" cy="6223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rgbClr val="6600FF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prstClr val="black"/>
                </a:solidFill>
                <a:latin typeface="#9Slide05 Brannboll Ny" panose="02000000000000000000" pitchFamily="2" charset="0"/>
              </a:rPr>
              <a:t>Biểu hiện của tự giác, tích cực</a:t>
            </a:r>
          </a:p>
        </p:txBody>
      </p:sp>
      <p:sp>
        <p:nvSpPr>
          <p:cNvPr id="4" name="AutoShape 29">
            <a:extLst>
              <a:ext uri="{FF2B5EF4-FFF2-40B4-BE49-F238E27FC236}">
                <a16:creationId xmlns:a16="http://schemas.microsoft.com/office/drawing/2014/main" id="{151B8B33-55DC-9465-C987-5BAAF0EA1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897" y="1126777"/>
            <a:ext cx="5221809" cy="6223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rgbClr val="6600FF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prstClr val="black"/>
                </a:solidFill>
                <a:latin typeface="#9Slide05 Brannboll Ny" panose="02000000000000000000" pitchFamily="2" charset="0"/>
              </a:rPr>
              <a:t>Biểu hiện của chưa tự giác, tích cực</a:t>
            </a:r>
          </a:p>
        </p:txBody>
      </p:sp>
      <p:sp>
        <p:nvSpPr>
          <p:cNvPr id="5" name="AutoShape 31">
            <a:extLst>
              <a:ext uri="{FF2B5EF4-FFF2-40B4-BE49-F238E27FC236}">
                <a16:creationId xmlns:a16="http://schemas.microsoft.com/office/drawing/2014/main" id="{5BBA0B9D-F9DB-9693-F915-13A4A79FB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938" y="2819613"/>
            <a:ext cx="3746947" cy="3009900"/>
          </a:xfrm>
          <a:custGeom>
            <a:avLst/>
            <a:gdLst>
              <a:gd name="G0" fmla="+- 5400 0 0"/>
              <a:gd name="G1" fmla="+- 8100 0 0"/>
              <a:gd name="G2" fmla="+- 2700 0 0"/>
              <a:gd name="G3" fmla="+- 9450 0 0"/>
              <a:gd name="G4" fmla="+- 21600 0 8100"/>
              <a:gd name="G5" fmla="+- 21600 0 9450"/>
              <a:gd name="G6" fmla="+- 5400 21600 0"/>
              <a:gd name="G7" fmla="*/ G6 1 2"/>
              <a:gd name="G8" fmla="+- 21600 0 5400"/>
              <a:gd name="G9" fmla="+- 21600 0 2700"/>
              <a:gd name="T0" fmla="*/ G0 w 21600"/>
              <a:gd name="T1" fmla="*/ G0 h 21600"/>
              <a:gd name="T2" fmla="*/ G8 w 21600"/>
              <a:gd name="T3" fmla="*/ G8 h 2160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close/>
              </a:path>
            </a:pathLst>
          </a:custGeom>
          <a:solidFill>
            <a:srgbClr val="FCDDDD"/>
          </a:solidFill>
          <a:ln w="12700">
            <a:solidFill>
              <a:sysClr val="windowText" lastClr="00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C0F82F65-ED8B-9474-5F6A-8266FB2D9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288" y="4013598"/>
            <a:ext cx="157451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FF0000"/>
                </a:solidFill>
                <a:latin typeface="#9Slide05 Brannboll Ny" panose="02000000000000000000" pitchFamily="2" charset="0"/>
              </a:rPr>
              <a:t>Tự giác, tích cực</a:t>
            </a: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883A6679-4FD1-F3E1-43FD-FD6588F0D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1562" y="1958358"/>
            <a:ext cx="494065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Tự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giác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học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bài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làm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bài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tập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mà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không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cần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bố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mẹ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thầy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cô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nhắc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nhở</a:t>
            </a:r>
            <a:endParaRPr lang="vi-VN" altLang="en-US" sz="2400" dirty="0">
              <a:solidFill>
                <a:srgbClr val="0000CC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11" name="Rectangle 34">
            <a:extLst>
              <a:ext uri="{FF2B5EF4-FFF2-40B4-BE49-F238E27FC236}">
                <a16:creationId xmlns:a16="http://schemas.microsoft.com/office/drawing/2014/main" id="{164FD081-9294-7781-8437-51E2347E2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1521"/>
            <a:ext cx="1341992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#9Slide05 Brannboll Ny" panose="02000000000000000000" pitchFamily="2" charset="0"/>
              </a:rPr>
              <a:t>Chủ động tìm hiểu kiến thức mới bằng cách đọc sách</a:t>
            </a:r>
            <a:r>
              <a:rPr lang="vi-VN" altLang="en-US" sz="240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</a:p>
        </p:txBody>
      </p:sp>
      <p:sp>
        <p:nvSpPr>
          <p:cNvPr id="12" name="Rectangle 35">
            <a:extLst>
              <a:ext uri="{FF2B5EF4-FFF2-40B4-BE49-F238E27FC236}">
                <a16:creationId xmlns:a16="http://schemas.microsoft.com/office/drawing/2014/main" id="{AACC9DEB-784B-B06D-1449-A94A41299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07721"/>
            <a:ext cx="1315418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#9Slide05 Brannboll Ny" panose="02000000000000000000" pitchFamily="2" charset="0"/>
              </a:rPr>
              <a:t>Lên mạng tra cứu, hỏi bố mẹ hoặc anh chị</a:t>
            </a:r>
            <a:endParaRPr lang="vi-VN" altLang="en-US" sz="2400" b="1">
              <a:solidFill>
                <a:srgbClr val="FF0000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13" name="Rectangle 37">
            <a:extLst>
              <a:ext uri="{FF2B5EF4-FFF2-40B4-BE49-F238E27FC236}">
                <a16:creationId xmlns:a16="http://schemas.microsoft.com/office/drawing/2014/main" id="{AAF95479-4DC7-A90E-08A3-21774491E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3" y="6034512"/>
            <a:ext cx="587287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Gặp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bài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khó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thì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chủ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động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nghiên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cứu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cách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làm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,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không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ngồi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đợi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người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khác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làm</a:t>
            </a:r>
            <a:r>
              <a:rPr lang="en-US" altLang="en-US" sz="2400" dirty="0">
                <a:solidFill>
                  <a:srgbClr val="0000CC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#9Slide05 Brannboll Ny" panose="02000000000000000000" pitchFamily="2" charset="0"/>
              </a:rPr>
              <a:t>hộ</a:t>
            </a:r>
            <a:endParaRPr lang="vi-VN" altLang="en-US" sz="2400" dirty="0">
              <a:solidFill>
                <a:srgbClr val="0000CC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F29700B-271B-F972-9D6C-FA67D2A76827}"/>
              </a:ext>
            </a:extLst>
          </p:cNvPr>
          <p:cNvSpPr/>
          <p:nvPr/>
        </p:nvSpPr>
        <p:spPr>
          <a:xfrm>
            <a:off x="8647383" y="1679709"/>
            <a:ext cx="1664203" cy="2380196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9BBB59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28">
            <a:extLst>
              <a:ext uri="{FF2B5EF4-FFF2-40B4-BE49-F238E27FC236}">
                <a16:creationId xmlns:a16="http://schemas.microsoft.com/office/drawing/2014/main" id="{C6C8F327-5741-91FA-305C-C34476CEEA36}"/>
              </a:ext>
            </a:extLst>
          </p:cNvPr>
          <p:cNvSpPr/>
          <p:nvPr/>
        </p:nvSpPr>
        <p:spPr>
          <a:xfrm rot="151980" flipH="1" flipV="1">
            <a:off x="8686800" y="3973513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4BACC6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C4E2991D-D123-F3AA-CD86-596BC02B8142}"/>
              </a:ext>
            </a:extLst>
          </p:cNvPr>
          <p:cNvSpPr/>
          <p:nvPr/>
        </p:nvSpPr>
        <p:spPr>
          <a:xfrm rot="14441698" flipH="1" flipV="1">
            <a:off x="9781381" y="1966119"/>
            <a:ext cx="1590675" cy="2598738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C0504D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30">
            <a:extLst>
              <a:ext uri="{FF2B5EF4-FFF2-40B4-BE49-F238E27FC236}">
                <a16:creationId xmlns:a16="http://schemas.microsoft.com/office/drawing/2014/main" id="{1CB845E1-CF27-6816-4245-5D952A7BF451}"/>
              </a:ext>
            </a:extLst>
          </p:cNvPr>
          <p:cNvSpPr/>
          <p:nvPr/>
        </p:nvSpPr>
        <p:spPr>
          <a:xfrm rot="18011665" flipH="1" flipV="1">
            <a:off x="9770269" y="3296444"/>
            <a:ext cx="1590675" cy="259873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8064A2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8A6C9F20-B505-31D3-A8C4-6BE77AC797E1}"/>
              </a:ext>
            </a:extLst>
          </p:cNvPr>
          <p:cNvSpPr/>
          <p:nvPr/>
        </p:nvSpPr>
        <p:spPr>
          <a:xfrm rot="17884962">
            <a:off x="7492809" y="2001005"/>
            <a:ext cx="1590675" cy="2718861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4F81BD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32">
            <a:extLst>
              <a:ext uri="{FF2B5EF4-FFF2-40B4-BE49-F238E27FC236}">
                <a16:creationId xmlns:a16="http://schemas.microsoft.com/office/drawing/2014/main" id="{639525BB-3EE3-36DB-0BBE-B55B987519BA}"/>
              </a:ext>
            </a:extLst>
          </p:cNvPr>
          <p:cNvSpPr/>
          <p:nvPr/>
        </p:nvSpPr>
        <p:spPr>
          <a:xfrm rot="14422133">
            <a:off x="7619026" y="3263836"/>
            <a:ext cx="1590675" cy="2718861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rgbClr val="1F497D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36">
            <a:extLst>
              <a:ext uri="{FF2B5EF4-FFF2-40B4-BE49-F238E27FC236}">
                <a16:creationId xmlns:a16="http://schemas.microsoft.com/office/drawing/2014/main" id="{458BC341-D6A2-F604-C663-34DCAB138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1262" y="1739392"/>
            <a:ext cx="14258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 dirty="0">
                <a:solidFill>
                  <a:prstClr val="white"/>
                </a:solidFill>
                <a:latin typeface="#9Slide05 Brannboll Ny" panose="02000000000000000000" pitchFamily="2" charset="0"/>
              </a:rPr>
              <a:t>Không làm bài</a:t>
            </a:r>
            <a:r>
              <a:rPr lang="en-US" altLang="en-US" sz="2400" dirty="0">
                <a:solidFill>
                  <a:prstClr val="white"/>
                </a:solidFill>
                <a:latin typeface="#9Slide05 Brannboll Ny" panose="02000000000000000000" pitchFamily="2" charset="0"/>
              </a:rPr>
              <a:t>, </a:t>
            </a:r>
            <a:r>
              <a:rPr lang="en-US" altLang="en-US" sz="2400" dirty="0" err="1">
                <a:solidFill>
                  <a:prstClr val="white"/>
                </a:solidFill>
                <a:latin typeface="#9Slide05 Brannboll Ny" panose="02000000000000000000" pitchFamily="2" charset="0"/>
              </a:rPr>
              <a:t>ghi</a:t>
            </a:r>
            <a:r>
              <a:rPr lang="en-US" altLang="en-US" sz="2400" dirty="0">
                <a:solidFill>
                  <a:prstClr val="white"/>
                </a:solidFill>
                <a:latin typeface="#9Slide05 Brannboll Ny" panose="02000000000000000000" pitchFamily="2" charset="0"/>
              </a:rPr>
              <a:t> </a:t>
            </a:r>
            <a:r>
              <a:rPr lang="vi-VN" altLang="en-US" sz="2400" dirty="0">
                <a:solidFill>
                  <a:prstClr val="white"/>
                </a:solidFill>
                <a:latin typeface="#9Slide05 Brannboll Ny" panose="02000000000000000000" pitchFamily="2" charset="0"/>
              </a:rPr>
              <a:t>chép bài học</a:t>
            </a:r>
            <a:r>
              <a:rPr lang="en-US" altLang="en-US" sz="2400" dirty="0">
                <a:solidFill>
                  <a:prstClr val="white"/>
                </a:solidFill>
                <a:latin typeface="#9Slide05 Brannboll Ny" panose="02000000000000000000" pitchFamily="2" charset="0"/>
              </a:rPr>
              <a:t> </a:t>
            </a:r>
          </a:p>
        </p:txBody>
      </p:sp>
      <p:sp>
        <p:nvSpPr>
          <p:cNvPr id="21" name="Rectangle 37">
            <a:extLst>
              <a:ext uri="{FF2B5EF4-FFF2-40B4-BE49-F238E27FC236}">
                <a16:creationId xmlns:a16="http://schemas.microsoft.com/office/drawing/2014/main" id="{99B6F589-A9C9-AC57-0B4B-3A84FFD53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1263" y="5322213"/>
            <a:ext cx="131707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>
                <a:solidFill>
                  <a:prstClr val="white"/>
                </a:solidFill>
                <a:latin typeface="#9Slide05 Brannboll Ny" panose="02000000000000000000" pitchFamily="2" charset="0"/>
              </a:rPr>
              <a:t>Bị nhắc mới học</a:t>
            </a:r>
            <a:endParaRPr lang="en-US" altLang="en-US" sz="2400">
              <a:solidFill>
                <a:prstClr val="white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22" name="Rectangle 38">
            <a:extLst>
              <a:ext uri="{FF2B5EF4-FFF2-40B4-BE49-F238E27FC236}">
                <a16:creationId xmlns:a16="http://schemas.microsoft.com/office/drawing/2014/main" id="{1E31017C-354C-D29D-EC8F-E78C15D6B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5018" y="4276635"/>
            <a:ext cx="14815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schemeClr val="bg1"/>
                </a:solidFill>
                <a:latin typeface="#9Slide05 Brannboll Ny" panose="02000000000000000000" pitchFamily="2" charset="0"/>
                <a:cs typeface="+mn-cs"/>
              </a:rPr>
              <a:t>làm việc riêng trong giờ học</a:t>
            </a:r>
            <a:endParaRPr lang="en-US" altLang="en-US" sz="2400" dirty="0">
              <a:solidFill>
                <a:schemeClr val="bg1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23" name="Rectangle 39">
            <a:extLst>
              <a:ext uri="{FF2B5EF4-FFF2-40B4-BE49-F238E27FC236}">
                <a16:creationId xmlns:a16="http://schemas.microsoft.com/office/drawing/2014/main" id="{ADFC0875-263F-FE6B-3490-0A515CDF3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8913" y="2654596"/>
            <a:ext cx="12588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>
                <a:solidFill>
                  <a:prstClr val="white"/>
                </a:solidFill>
                <a:latin typeface="#9Slide05 Brannboll Ny" panose="02000000000000000000" pitchFamily="2" charset="0"/>
              </a:rPr>
              <a:t>Chép sách giải</a:t>
            </a:r>
            <a:endParaRPr lang="en-US" altLang="en-US" sz="2400">
              <a:solidFill>
                <a:prstClr val="white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24" name="Rectangle 40">
            <a:extLst>
              <a:ext uri="{FF2B5EF4-FFF2-40B4-BE49-F238E27FC236}">
                <a16:creationId xmlns:a16="http://schemas.microsoft.com/office/drawing/2014/main" id="{9D0C81F6-3797-922D-EF4E-C9B9FDA34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199" y="4393525"/>
            <a:ext cx="1317079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>
                <a:solidFill>
                  <a:prstClr val="white"/>
                </a:solidFill>
                <a:latin typeface="#9Slide05 Brannboll Ny" panose="02000000000000000000" pitchFamily="2" charset="0"/>
              </a:rPr>
              <a:t>Nhờ bạn làm hộ</a:t>
            </a:r>
            <a:endParaRPr lang="en-US" altLang="en-US" sz="2400">
              <a:solidFill>
                <a:prstClr val="white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25" name="Rectangle 41">
            <a:extLst>
              <a:ext uri="{FF2B5EF4-FFF2-40B4-BE49-F238E27FC236}">
                <a16:creationId xmlns:a16="http://schemas.microsoft.com/office/drawing/2014/main" id="{CF7A2C12-21F0-FEC4-18A7-46B1D6B9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324" y="2690623"/>
            <a:ext cx="14632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>
                <a:solidFill>
                  <a:prstClr val="white"/>
                </a:solidFill>
                <a:latin typeface="#9Slide05 Brannboll Ny" panose="02000000000000000000" pitchFamily="2" charset="0"/>
              </a:rPr>
              <a:t>Lập nhóm chép bài</a:t>
            </a:r>
            <a:endParaRPr lang="en-US" altLang="en-US" sz="2400">
              <a:solidFill>
                <a:prstClr val="white"/>
              </a:solidFill>
              <a:latin typeface="#9Slide05 Brannboll N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62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4" grpId="0" animBg="1"/>
      <p:bldP spid="6" grpId="0"/>
      <p:bldP spid="10" grpId="0" animBg="1"/>
      <p:bldP spid="11" grpId="0" animBg="1"/>
      <p:bldP spid="12" grpId="0" animBg="1"/>
      <p:bldP spid="13" grpId="0" animBg="1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32">
            <a:extLst>
              <a:ext uri="{FF2B5EF4-FFF2-40B4-BE49-F238E27FC236}">
                <a16:creationId xmlns:a16="http://schemas.microsoft.com/office/drawing/2014/main" id="{DB2623BA-80BA-2754-AABC-D2EE1F55544B}"/>
              </a:ext>
            </a:extLst>
          </p:cNvPr>
          <p:cNvSpPr txBox="1"/>
          <p:nvPr/>
        </p:nvSpPr>
        <p:spPr>
          <a:xfrm>
            <a:off x="3467668" y="124562"/>
            <a:ext cx="795312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Em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hãy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trường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hợp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sau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lời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câu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hỏi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4" name="Đường nối Thẳng 15">
            <a:extLst>
              <a:ext uri="{FF2B5EF4-FFF2-40B4-BE49-F238E27FC236}">
                <a16:creationId xmlns:a16="http://schemas.microsoft.com/office/drawing/2014/main" id="{9A68AAEF-2F28-113F-BABD-072CAE97DA45}"/>
              </a:ext>
            </a:extLst>
          </p:cNvPr>
          <p:cNvCxnSpPr>
            <a:cxnSpLocks/>
          </p:cNvCxnSpPr>
          <p:nvPr/>
        </p:nvCxnSpPr>
        <p:spPr>
          <a:xfrm>
            <a:off x="7888970" y="683099"/>
            <a:ext cx="0" cy="6174901"/>
          </a:xfrm>
          <a:prstGeom prst="line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F4BDF89-789A-0952-B5A1-6887543A6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578" y="5964894"/>
            <a:ext cx="1542422" cy="893106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1332217-855E-B869-587B-29EA73994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094282"/>
            <a:ext cx="6986588" cy="557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3">
            <a:extLst>
              <a:ext uri="{FF2B5EF4-FFF2-40B4-BE49-F238E27FC236}">
                <a16:creationId xmlns:a16="http://schemas.microsoft.com/office/drawing/2014/main" id="{8FAC0236-6A7E-A26D-8941-7B796F614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934781"/>
            <a:ext cx="7251700" cy="5735841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92D05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C25F233E-3413-A627-A3FD-15C9FB915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0341" y="1905505"/>
            <a:ext cx="374015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vi-VN" altLang="ko-KR" sz="3200" dirty="0">
                <a:solidFill>
                  <a:srgbClr val="FF0000"/>
                </a:solidFill>
                <a:latin typeface="#9Slide05 Brannboll Ny" panose="02000000000000000000" pitchFamily="2" charset="0"/>
                <a:cs typeface="Arial" panose="020B0604020202020204" pitchFamily="34" charset="0"/>
              </a:rPr>
              <a:t>a) Việc tự giác, tích cực học tập đã đem lại điều gì cho Tuấn và Yến?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vi-VN" altLang="ko-KR" sz="3200" dirty="0">
                <a:solidFill>
                  <a:srgbClr val="FF0000"/>
                </a:solidFill>
                <a:latin typeface="#9Slide05 Brannboll Ny" panose="02000000000000000000" pitchFamily="2" charset="0"/>
                <a:cs typeface="Arial" panose="020B0604020202020204" pitchFamily="34" charset="0"/>
              </a:rPr>
              <a:t>b) Em hãy cho biết ý nghĩa của học tập tự giác, tích cực. 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432DEE56-5CA7-1D61-0882-7DBC49EC8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903" y="1451"/>
            <a:ext cx="301421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Thảo luận bàn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6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428270"/>
              </p:ext>
            </p:extLst>
          </p:nvPr>
        </p:nvGraphicFramePr>
        <p:xfrm>
          <a:off x="228600" y="2202177"/>
          <a:ext cx="11734800" cy="4626584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55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“Think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lập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câu hỏi: </a:t>
                      </a:r>
                      <a:r>
                        <a:rPr kumimoji="0" lang="vi-VN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#9Slide05 Brannboll Ny" panose="02000000000000000000" pitchFamily="2" charset="0"/>
                          <a:ea typeface="DengXian"/>
                          <a:cs typeface="+mn-cs"/>
                        </a:rPr>
                        <a:t>Học sinh cần làm gì để rèn luyện tính tự giác, tích cực trong học tập.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#9Slide05 Brannboll Ny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cặp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“Pair”: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với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của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mình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594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trình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“Share”: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Chia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sẻ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vừa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câu hỏi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9" descr="Think, Pair, Share – phương pháp học tốt cho nhóm trẻ - CTH EDU"/>
          <p:cNvPicPr/>
          <p:nvPr/>
        </p:nvPicPr>
        <p:blipFill>
          <a:blip r:embed="rId2" r:link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1" y="0"/>
            <a:ext cx="2743146" cy="164529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Thảo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luận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nhóm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đôi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 rot="198028">
            <a:off x="3129280" y="-151836"/>
            <a:ext cx="8001285" cy="1402334"/>
            <a:chOff x="5855626" y="-119829"/>
            <a:chExt cx="5927300" cy="3556577"/>
          </a:xfrm>
        </p:grpSpPr>
        <p:sp>
          <p:nvSpPr>
            <p:cNvPr id="16" name="Rectangle 15"/>
            <p:cNvSpPr/>
            <p:nvPr/>
          </p:nvSpPr>
          <p:spPr>
            <a:xfrm rot="21415615">
              <a:off x="6017340" y="626201"/>
              <a:ext cx="5027723" cy="2810547"/>
            </a:xfrm>
            <a:prstGeom prst="rect">
              <a:avLst/>
            </a:prstGeom>
            <a:noFill/>
            <a:ln w="57150" cap="flat" cmpd="sng" algn="ctr">
              <a:solidFill>
                <a:srgbClr val="AFC98A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2800" l="46286" r="100000">
                          <a14:foregroundMark x1="4429" y1="30800" x2="4429" y2="30800"/>
                          <a14:foregroundMark x1="5714" y1="52000" x2="5714" y2="52400"/>
                          <a14:foregroundMark x1="6857" y1="64800" x2="6857" y2="64800"/>
                          <a14:foregroundMark x1="5714" y1="79400" x2="5714" y2="79400"/>
                          <a14:foregroundMark x1="16143" y1="79400" x2="16143" y2="79400"/>
                          <a14:foregroundMark x1="9143" y1="62000" x2="9143" y2="62000"/>
                          <a14:foregroundMark x1="9286" y1="62600" x2="5000" y2="65200"/>
                          <a14:foregroundMark x1="5857" y1="41400" x2="5857" y2="41400"/>
                          <a14:foregroundMark x1="3857" y1="19200" x2="3857" y2="19200"/>
                          <a14:foregroundMark x1="2571" y1="12600" x2="2571" y2="12600"/>
                          <a14:foregroundMark x1="5714" y1="71200" x2="5714" y2="71200"/>
                          <a14:foregroundMark x1="50143" y1="61000" x2="50143" y2="61000"/>
                          <a14:foregroundMark x1="41857" y1="78200" x2="41857" y2="78200"/>
                          <a14:foregroundMark x1="40143" y1="96400" x2="40143" y2="96400"/>
                          <a14:foregroundMark x1="51000" y1="62000" x2="51000" y2="62000"/>
                          <a14:foregroundMark x1="58857" y1="55200" x2="58857" y2="55200"/>
                          <a14:foregroundMark x1="70143" y1="57000" x2="70143" y2="57000"/>
                          <a14:foregroundMark x1="78714" y1="66400" x2="78714" y2="66400"/>
                          <a14:foregroundMark x1="84714" y1="78400" x2="84714" y2="78400"/>
                          <a14:foregroundMark x1="84429" y1="96200" x2="84429" y2="96200"/>
                          <a14:foregroundMark x1="43571" y1="71200" x2="43571" y2="71200"/>
                          <a14:foregroundMark x1="42571" y1="74200" x2="45000" y2="69800"/>
                          <a14:foregroundMark x1="45429" y1="64000" x2="45429" y2="64000"/>
                          <a14:foregroundMark x1="46571" y1="58600" x2="46571" y2="58600"/>
                          <a14:foregroundMark x1="44286" y1="55600" x2="44286" y2="55600"/>
                          <a14:foregroundMark x1="79429" y1="65400" x2="79429" y2="65400"/>
                          <a14:foregroundMark x1="75571" y1="61200" x2="75571" y2="61200"/>
                          <a14:foregroundMark x1="74714" y1="60400" x2="74714" y2="60400"/>
                          <a14:foregroundMark x1="76286" y1="62600" x2="76286" y2="62600"/>
                          <a14:foregroundMark x1="71000" y1="59200" x2="71000" y2="59200"/>
                          <a14:foregroundMark x1="73571" y1="60200" x2="73571" y2="60200"/>
                          <a14:foregroundMark x1="49286" y1="6800" x2="49286" y2="6800"/>
                          <a14:foregroundMark x1="54714" y1="7800" x2="54714" y2="7800"/>
                          <a14:foregroundMark x1="49286" y1="8600" x2="49286" y2="8600"/>
                          <a14:foregroundMark x1="59143" y1="6400" x2="59143" y2="6400"/>
                          <a14:foregroundMark x1="60286" y1="6200" x2="60286" y2="6200"/>
                          <a14:foregroundMark x1="65714" y1="6600" x2="65714" y2="6600"/>
                          <a14:foregroundMark x1="56714" y1="6200" x2="56714" y2="6200"/>
                          <a14:foregroundMark x1="53000" y1="6600" x2="53000" y2="6600"/>
                          <a14:foregroundMark x1="48714" y1="13000" x2="48714" y2="13000"/>
                          <a14:foregroundMark x1="48714" y1="14600" x2="48714" y2="14600"/>
                          <a14:foregroundMark x1="48857" y1="16800" x2="48857" y2="16800"/>
                          <a14:foregroundMark x1="48857" y1="19800" x2="48857" y2="19800"/>
                          <a14:foregroundMark x1="49000" y1="22200" x2="49000" y2="22200"/>
                          <a14:foregroundMark x1="49000" y1="24600" x2="49000" y2="24600"/>
                          <a14:foregroundMark x1="49143" y1="26400" x2="49143" y2="26400"/>
                          <a14:foregroundMark x1="49286" y1="29400" x2="49286" y2="29400"/>
                          <a14:foregroundMark x1="49143" y1="31800" x2="49143" y2="31800"/>
                          <a14:foregroundMark x1="49143" y1="34600" x2="49143" y2="35200"/>
                          <a14:foregroundMark x1="49143" y1="38200" x2="49143" y2="38600"/>
                          <a14:foregroundMark x1="49286" y1="40200" x2="49286" y2="40200"/>
                          <a14:foregroundMark x1="49571" y1="43200" x2="49571" y2="43200"/>
                          <a14:foregroundMark x1="49714" y1="45600" x2="49714" y2="45600"/>
                          <a14:foregroundMark x1="48571" y1="19000" x2="48429" y2="18600"/>
                          <a14:foregroundMark x1="48429" y1="14000" x2="48429" y2="14000"/>
                          <a14:foregroundMark x1="48429" y1="12600" x2="48429" y2="12600"/>
                          <a14:foregroundMark x1="48143" y1="10400" x2="48143" y2="10400"/>
                          <a14:foregroundMark x1="49000" y1="36600" x2="49000" y2="37200"/>
                          <a14:foregroundMark x1="49429" y1="40000" x2="49429" y2="40600"/>
                          <a14:foregroundMark x1="49714" y1="47200" x2="49714" y2="47200"/>
                          <a14:foregroundMark x1="49857" y1="49600" x2="49857" y2="49600"/>
                          <a14:foregroundMark x1="49857" y1="55600" x2="49857" y2="55600"/>
                          <a14:foregroundMark x1="80000" y1="65600" x2="80000" y2="65600"/>
                          <a14:foregroundMark x1="82714" y1="73800" x2="82714" y2="73800"/>
                          <a14:foregroundMark x1="83571" y1="79200" x2="83571" y2="79200"/>
                          <a14:foregroundMark x1="81571" y1="72000" x2="81571" y2="72000"/>
                          <a14:foregroundMark x1="81000" y1="69600" x2="81000" y2="69600"/>
                          <a14:foregroundMark x1="84429" y1="84800" x2="84429" y2="84800"/>
                          <a14:foregroundMark x1="84571" y1="90000" x2="84571" y2="90000"/>
                          <a14:foregroundMark x1="81429" y1="5200" x2="81429" y2="5200"/>
                          <a14:foregroundMark x1="88571" y1="4600" x2="88571" y2="4600"/>
                          <a14:foregroundMark x1="93429" y1="3400" x2="93429" y2="3400"/>
                          <a14:foregroundMark x1="94714" y1="4400" x2="94714" y2="4400"/>
                          <a14:foregroundMark x1="77286" y1="4800" x2="77286" y2="4800"/>
                          <a14:foregroundMark x1="76000" y1="5400" x2="76000" y2="5400"/>
                          <a14:foregroundMark x1="72429" y1="5800" x2="72429" y2="5800"/>
                          <a14:foregroundMark x1="68286" y1="5600" x2="68286" y2="5600"/>
                          <a14:foregroundMark x1="79286" y1="4800" x2="79286" y2="4800"/>
                          <a14:foregroundMark x1="89571" y1="4400" x2="89571" y2="4400"/>
                          <a14:foregroundMark x1="94143" y1="8200" x2="94143" y2="8200"/>
                          <a14:foregroundMark x1="51571" y1="60000" x2="51571" y2="60000"/>
                          <a14:foregroundMark x1="8429" y1="76200" x2="8429" y2="76200"/>
                          <a14:foregroundMark x1="3571" y1="65000" x2="3571" y2="65000"/>
                          <a14:foregroundMark x1="8571" y1="69200" x2="8571" y2="69200"/>
                          <a14:foregroundMark x1="8143" y1="70600" x2="8143" y2="70600"/>
                          <a14:foregroundMark x1="3000" y1="69400" x2="3000" y2="69400"/>
                          <a14:foregroundMark x1="4714" y1="76000" x2="4714" y2="76000"/>
                          <a14:foregroundMark x1="7571" y1="81800" x2="7571" y2="81800"/>
                          <a14:foregroundMark x1="7429" y1="83600" x2="7429" y2="83600"/>
                          <a14:foregroundMark x1="2714" y1="79600" x2="2714" y2="79600"/>
                          <a14:foregroundMark x1="3429" y1="83000" x2="3429" y2="83000"/>
                          <a14:foregroundMark x1="10571" y1="84000" x2="10571" y2="84000"/>
                          <a14:foregroundMark x1="11286" y1="78600" x2="11286" y2="78600"/>
                          <a14:foregroundMark x1="10857" y1="74800" x2="10857" y2="74800"/>
                          <a14:foregroundMark x1="6143" y1="55800" x2="6143" y2="55800"/>
                          <a14:foregroundMark x1="5429" y1="46800" x2="5429" y2="46800"/>
                          <a14:foregroundMark x1="5571" y1="56600" x2="5571" y2="56600"/>
                          <a14:foregroundMark x1="16714" y1="80000" x2="16714" y2="80000"/>
                          <a14:foregroundMark x1="40714" y1="85600" x2="40714" y2="85600"/>
                          <a14:foregroundMark x1="40571" y1="90000" x2="40571" y2="90000"/>
                          <a14:foregroundMark x1="41000" y1="82600" x2="41000" y2="82600"/>
                          <a14:foregroundMark x1="40571" y1="86600" x2="40571" y2="86600"/>
                          <a14:foregroundMark x1="40714" y1="89600" x2="40714" y2="89600"/>
                          <a14:foregroundMark x1="40714" y1="83600" x2="40714" y2="83600"/>
                          <a14:foregroundMark x1="17714" y1="77200" x2="17714" y2="77200"/>
                          <a14:foregroundMark x1="87429" y1="4000" x2="87429" y2="4000"/>
                          <a14:foregroundMark x1="86429" y1="4600" x2="86429" y2="4600"/>
                          <a14:foregroundMark x1="85714" y1="5000" x2="85714" y2="5000"/>
                          <a14:foregroundMark x1="64000" y1="5800" x2="64000" y2="5800"/>
                          <a14:backgroundMark x1="47571" y1="4600" x2="49571" y2="2600"/>
                          <a14:backgroundMark x1="50429" y1="3200" x2="51571" y2="3400"/>
                          <a14:backgroundMark x1="53000" y1="3800" x2="53000" y2="3800"/>
                          <a14:backgroundMark x1="61714" y1="1600" x2="61714" y2="1600"/>
                          <a14:backgroundMark x1="65000" y1="2600" x2="65000" y2="2600"/>
                          <a14:backgroundMark x1="74714" y1="1400" x2="74714" y2="1400"/>
                          <a14:backgroundMark x1="76571" y1="1800" x2="76571" y2="1800"/>
                          <a14:backgroundMark x1="75429" y1="3800" x2="75429" y2="3800"/>
                          <a14:backgroundMark x1="77286" y1="1800" x2="77286" y2="1800"/>
                          <a14:backgroundMark x1="78714" y1="2000" x2="78714" y2="2000"/>
                          <a14:backgroundMark x1="78714" y1="2000" x2="78714" y2="2000"/>
                          <a14:backgroundMark x1="84429" y1="1400" x2="84429" y2="1400"/>
                          <a14:backgroundMark x1="86143" y1="1800" x2="86429" y2="2200"/>
                          <a14:backgroundMark x1="87714" y1="2200" x2="87714" y2="2200"/>
                          <a14:backgroundMark x1="86286" y1="4400" x2="86286" y2="4400"/>
                          <a14:backgroundMark x1="88857" y1="1800" x2="88857" y2="1800"/>
                          <a14:backgroundMark x1="95143" y1="1000" x2="95143" y2="1000"/>
                          <a14:backgroundMark x1="97000" y1="3200" x2="97000" y2="3200"/>
                          <a14:backgroundMark x1="96429" y1="6600" x2="96429" y2="6600"/>
                          <a14:backgroundMark x1="97000" y1="7800" x2="97000" y2="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6" t="-6463" r="-779" b="87337"/>
            <a:stretch/>
          </p:blipFill>
          <p:spPr>
            <a:xfrm>
              <a:off x="5855626" y="-119829"/>
              <a:ext cx="5927300" cy="1209103"/>
            </a:xfrm>
            <a:prstGeom prst="rect">
              <a:avLst/>
            </a:prstGeom>
          </p:spPr>
        </p:pic>
      </p:grpSp>
      <p:pic>
        <p:nvPicPr>
          <p:cNvPr id="20" name="Picture 12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 bwMode="auto">
          <a:xfrm>
            <a:off x="393446" y="2780676"/>
            <a:ext cx="2208127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8" b="29105"/>
          <a:stretch/>
        </p:blipFill>
        <p:spPr bwMode="auto">
          <a:xfrm>
            <a:off x="393446" y="3959289"/>
            <a:ext cx="2208127" cy="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9"/>
          <a:stretch/>
        </p:blipFill>
        <p:spPr bwMode="auto">
          <a:xfrm>
            <a:off x="306472" y="5375988"/>
            <a:ext cx="2084491" cy="1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443BA95-8540-45D8-BD8D-C331960A9503}"/>
              </a:ext>
            </a:extLst>
          </p:cNvPr>
          <p:cNvSpPr txBox="1"/>
          <p:nvPr/>
        </p:nvSpPr>
        <p:spPr>
          <a:xfrm>
            <a:off x="3446365" y="1189941"/>
            <a:ext cx="67912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?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Học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sinh cần làm gì để rèn luyện tính tự giác, tích cực trong học tập.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F6FBCD-A4DD-07D9-59F3-915AEBB7C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1833" y="29239"/>
            <a:ext cx="1542422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2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3322966" y="6037185"/>
            <a:ext cx="8699117" cy="718170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663268" y="5447810"/>
            <a:ext cx="8018512" cy="469966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643552" y="4028379"/>
            <a:ext cx="7308069" cy="846388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2400" dirty="0" smtClean="0">
                <a:solidFill>
                  <a:schemeClr val="tx1"/>
                </a:solidFill>
                <a:latin typeface="#9Slide05 Brannboll Ny" panose="02000000000000000000" pitchFamily="2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#9Slide05 Brannboll Ny" panose="02000000000000000000" pitchFamily="2" charset="0"/>
              </a:rPr>
              <a:t>thêm kiến thức, mở rộng hiểu biết, gặt hái nhiều thành công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mọi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tưởng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trọng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#9Slide05 Brannboll Ny" panose="02000000000000000000" pitchFamily="2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321496" y="5005043"/>
            <a:ext cx="7765641" cy="338439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353681" y="2993245"/>
            <a:ext cx="7265815" cy="77203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725080" y="181167"/>
            <a:ext cx="8015613" cy="859816"/>
            <a:chOff x="752110" y="541866"/>
            <a:chExt cx="7301111" cy="1083733"/>
          </a:xfrm>
          <a:solidFill>
            <a:srgbClr val="FF99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Rectangle 27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3" y="766780"/>
            <a:ext cx="3502114" cy="4456679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3403721" y="6000456"/>
            <a:ext cx="8618362" cy="735301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5" name="Rectangle 64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TextBox 65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690934" y="5535086"/>
            <a:ext cx="8086526" cy="374593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1" name="Rectangle 60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TextBox 61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3690934" y="5521332"/>
            <a:ext cx="80865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400" dirty="0" smtClean="0">
                <a:latin typeface="#9Slide05 Brannboll Ny" panose="02000000000000000000" pitchFamily="2" charset="0"/>
              </a:rPr>
              <a:t>rèn </a:t>
            </a:r>
            <a:r>
              <a:rPr lang="vi-VN" sz="2400" dirty="0">
                <a:latin typeface="#9Slide05 Brannboll Ny" panose="02000000000000000000" pitchFamily="2" charset="0"/>
              </a:rPr>
              <a:t>luyện tính </a:t>
            </a:r>
            <a:r>
              <a:rPr lang="vi-VN" sz="2400" dirty="0" smtClean="0">
                <a:latin typeface="#9Slide05 Brannboll Ny" panose="02000000000000000000" pitchFamily="2" charset="0"/>
              </a:rPr>
              <a:t> </a:t>
            </a:r>
            <a:r>
              <a:rPr lang="vi-VN" sz="2400" dirty="0">
                <a:latin typeface="#9Slide05 Brannboll Ny" panose="02000000000000000000" pitchFamily="2" charset="0"/>
              </a:rPr>
              <a:t>trong học tập;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675078" y="5977069"/>
            <a:ext cx="8402698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sz="2400" dirty="0">
                <a:latin typeface="#9Slide05 Brannboll Ny" panose="02000000000000000000" pitchFamily="2" charset="0"/>
              </a:rPr>
              <a:t>N</a:t>
            </a:r>
            <a:r>
              <a:rPr lang="vi-VN" sz="2400" dirty="0" smtClean="0">
                <a:latin typeface="#9Slide05 Brannboll Ny" panose="02000000000000000000" pitchFamily="2" charset="0"/>
              </a:rPr>
              <a:t>hắc </a:t>
            </a:r>
            <a:r>
              <a:rPr lang="vi-VN" sz="2400" dirty="0">
                <a:latin typeface="#9Slide05 Brannboll Ny" panose="02000000000000000000" pitchFamily="2" charset="0"/>
              </a:rPr>
              <a:t>nhở và giúp đỡ những bạn chưa tự giác, tích cực trong học tập để cùng nhau tiến bộ.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645929" y="3949811"/>
            <a:ext cx="7520578" cy="775318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9" name="Rectangle 48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TextBox 49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365780" y="4848934"/>
            <a:ext cx="7721357" cy="425192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3" name="Rectangle 5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TextBox 5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552717" y="4874768"/>
            <a:ext cx="756007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Mối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quan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hệ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xã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tốt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đẹp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488029" y="3086303"/>
            <a:ext cx="7073809" cy="813599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7" name="Rectangle 56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TextBox 57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4664407" y="3253586"/>
            <a:ext cx="697409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nl-NL" sz="2400" dirty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Xây dựng và thực hiện kế hoạch học </a:t>
            </a:r>
            <a:r>
              <a:rPr lang="nl-NL" sz="2400" dirty="0" smtClean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362173" y="1947054"/>
            <a:ext cx="7496263" cy="1038103"/>
            <a:chOff x="752110" y="541866"/>
            <a:chExt cx="7301111" cy="1083733"/>
          </a:xfrm>
          <a:solidFill>
            <a:srgbClr val="FFCCFF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3" name="Rectangle 4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TextBox 4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523828" y="2170427"/>
            <a:ext cx="73025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nl-NL" sz="2400" dirty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Chủ động, tích cực trong thực hiện nhiệm vụ học </a:t>
            </a:r>
            <a:r>
              <a:rPr lang="nl-NL" sz="2400" dirty="0" smtClean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2400" dirty="0"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082492" y="1237545"/>
            <a:ext cx="7444666" cy="594726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TextBox 40"/>
          <p:cNvSpPr txBox="1"/>
          <p:nvPr/>
        </p:nvSpPr>
        <p:spPr>
          <a:xfrm>
            <a:off x="4677154" y="1320721"/>
            <a:ext cx="666267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nl-NL" sz="2400" dirty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Có mục đích và động cơ học tập </a:t>
            </a:r>
            <a:endParaRPr lang="en-US" sz="2400" dirty="0"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Block Arc 34"/>
          <p:cNvSpPr/>
          <p:nvPr/>
        </p:nvSpPr>
        <p:spPr>
          <a:xfrm>
            <a:off x="-1503430" y="-20991"/>
            <a:ext cx="5784815" cy="7059815"/>
          </a:xfrm>
          <a:prstGeom prst="blockArc">
            <a:avLst>
              <a:gd name="adj1" fmla="val 18900000"/>
              <a:gd name="adj2" fmla="val 2700000"/>
              <a:gd name="adj3" fmla="val 369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val 10"/>
          <p:cNvSpPr/>
          <p:nvPr/>
        </p:nvSpPr>
        <p:spPr>
          <a:xfrm>
            <a:off x="2202873" y="5260973"/>
            <a:ext cx="1513819" cy="1494383"/>
          </a:xfrm>
          <a:prstGeom prst="ellipse">
            <a:avLst/>
          </a:prstGeom>
          <a:solidFill>
            <a:srgbClr val="FDDC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3322967" y="3613537"/>
            <a:ext cx="1299684" cy="1582939"/>
          </a:xfrm>
          <a:prstGeom prst="ellipse">
            <a:avLst/>
          </a:prstGeom>
          <a:solidFill>
            <a:srgbClr val="E0F5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3148025" y="1854707"/>
            <a:ext cx="1405679" cy="1540171"/>
          </a:xfrm>
          <a:prstGeom prst="ellipse">
            <a:avLst/>
          </a:prstGeom>
          <a:solidFill>
            <a:srgbClr val="F8CCE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2874390" y="77268"/>
            <a:ext cx="1242419" cy="1354666"/>
          </a:xfrm>
          <a:prstGeom prst="ellipse">
            <a:avLst/>
          </a:prstGeom>
          <a:solidFill>
            <a:srgbClr val="DCD7F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271851" y="2400877"/>
            <a:ext cx="2580703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6 DeathRattle BB" panose="02000506000000020004" pitchFamily="2" charset="0"/>
                <a:ea typeface="+mn-ea"/>
                <a:cs typeface="Times New Roman" panose="02020603050405020304" pitchFamily="18" charset="0"/>
              </a:rPr>
              <a:t>Học tập tự giác, tích cực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6 DeathRattle BB" panose="02000506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48584" y="175111"/>
            <a:ext cx="7777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400" dirty="0" smtClean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chủ </a:t>
            </a:r>
            <a:r>
              <a:rPr lang="nl-NL" sz="2400" dirty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động, </a:t>
            </a:r>
            <a:r>
              <a:rPr lang="nl-NL" sz="2400" dirty="0" smtClean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tự </a:t>
            </a:r>
            <a:r>
              <a:rPr lang="nl-NL" sz="2400" dirty="0">
                <a:latin typeface="#9Slide05 Brannboll Ny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mình thực hiện tốt nhiệm vụ học tập mà không cần ai nhắc nhở, khuyên bảo.</a:t>
            </a:r>
            <a:endParaRPr lang="en-US" sz="2400" dirty="0"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07439" y="2284559"/>
            <a:ext cx="1063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72877" y="334983"/>
            <a:ext cx="1151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59812" y="4208603"/>
            <a:ext cx="1612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52364" y="5548824"/>
            <a:ext cx="1533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rèn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2864043" y="1320721"/>
            <a:ext cx="311374" cy="2292816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302687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6" grpId="0" animBg="1"/>
      <p:bldP spid="74" grpId="0" animBg="1"/>
      <p:bldP spid="75" grpId="0" animBg="1"/>
      <p:bldP spid="71" grpId="0" animBg="1"/>
      <p:bldP spid="63" grpId="0"/>
      <p:bldP spid="67" grpId="0"/>
      <p:bldP spid="55" grpId="0"/>
      <p:bldP spid="59" grpId="0"/>
      <p:bldP spid="45" grpId="0"/>
      <p:bldP spid="41" grpId="0"/>
      <p:bldP spid="6" grpId="0" animBg="1"/>
      <p:bldP spid="15" grpId="0"/>
      <p:bldP spid="16" grpId="0"/>
      <p:bldP spid="36" grpId="0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6E74ACB-9052-DD6E-4BDE-BC299F01E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29" y="-41039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D6A1EC07-42C2-15B0-DA95-D06D46C517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37" y="1133892"/>
            <a:ext cx="1694696" cy="2161906"/>
          </a:xfrm>
          <a:prstGeom prst="rect">
            <a:avLst/>
          </a:prstGeom>
        </p:spPr>
      </p:pic>
      <p:grpSp>
        <p:nvGrpSpPr>
          <p:cNvPr id="6" name="组合 452">
            <a:extLst>
              <a:ext uri="{FF2B5EF4-FFF2-40B4-BE49-F238E27FC236}">
                <a16:creationId xmlns:a16="http://schemas.microsoft.com/office/drawing/2014/main" id="{1249349C-DA44-E4BD-1621-23BE31EF6CB6}"/>
              </a:ext>
            </a:extLst>
          </p:cNvPr>
          <p:cNvGrpSpPr/>
          <p:nvPr/>
        </p:nvGrpSpPr>
        <p:grpSpPr>
          <a:xfrm>
            <a:off x="5185620" y="4951247"/>
            <a:ext cx="1730825" cy="1819799"/>
            <a:chOff x="4427538" y="954088"/>
            <a:chExt cx="3333750" cy="372903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009CCFA-5541-5B53-6C17-7B81483B4899}"/>
                </a:ext>
              </a:extLst>
            </p:cNvPr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F09DD05-BD72-9ECC-6AE4-637E870778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36F6F2F-F75E-8402-55B5-6F99508BC128}"/>
                </a:ext>
              </a:extLst>
            </p:cNvPr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5FE0785-BED4-DA38-5460-1E725B90BD34}"/>
                </a:ext>
              </a:extLst>
            </p:cNvPr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9BB7215D-ECA3-703A-DE08-F9F404C5C4F6}"/>
                </a:ext>
              </a:extLst>
            </p:cNvPr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95305EA-A8C4-CD84-4203-894D8D103B3D}"/>
                </a:ext>
              </a:extLst>
            </p:cNvPr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21C00C65-F79F-0DBA-DE88-9B3ABAE0D216}"/>
                </a:ext>
              </a:extLst>
            </p:cNvPr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8342B0EF-296F-0A2A-6674-D3FFCDF353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785FBC53-364A-C7E9-E7E3-353D82206825}"/>
                </a:ext>
              </a:extLst>
            </p:cNvPr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7AF79A8C-C158-2402-F6E3-5F01469E0061}"/>
                </a:ext>
              </a:extLst>
            </p:cNvPr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24FD0D52-5ED5-6DFB-F78B-C8BDA70DB869}"/>
                </a:ext>
              </a:extLst>
            </p:cNvPr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50F04CA-9934-762B-5CBB-BFF70BBC33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C2F420B4-F134-7A3B-157C-DBF96CA26BDB}"/>
                </a:ext>
              </a:extLst>
            </p:cNvPr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F7E27941-1435-9451-9395-A7006AD9A4DE}"/>
                </a:ext>
              </a:extLst>
            </p:cNvPr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6CDD90C7-63E5-8776-11DF-A68DA925D336}"/>
                </a:ext>
              </a:extLst>
            </p:cNvPr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35BE145C-D533-209E-4015-6EBD322AE71E}"/>
                </a:ext>
              </a:extLst>
            </p:cNvPr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175D5049-3B46-BA0E-5AEB-500867E9CFFC}"/>
                </a:ext>
              </a:extLst>
            </p:cNvPr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0C82F4CD-24C6-E6CA-AD1F-CD40BB0B7D35}"/>
                </a:ext>
              </a:extLst>
            </p:cNvPr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30809733-7F29-10AE-732C-F27CB09581A8}"/>
                </a:ext>
              </a:extLst>
            </p:cNvPr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7845533A-5717-D77C-79BF-2D8D21C6FF36}"/>
                </a:ext>
              </a:extLst>
            </p:cNvPr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2EF5C0CB-E454-8B8E-3535-3216544237ED}"/>
                </a:ext>
              </a:extLst>
            </p:cNvPr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0B4C9A30-AD9C-A08A-D3AA-E301718A592D}"/>
                </a:ext>
              </a:extLst>
            </p:cNvPr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9DC83B79-0641-159E-E9A7-237DC05F4AB6}"/>
                </a:ext>
              </a:extLst>
            </p:cNvPr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A018D661-E97F-FFAB-0225-38DE27E48A66}"/>
                </a:ext>
              </a:extLst>
            </p:cNvPr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C98423E2-5AE5-0673-F134-0701288C0DFA}"/>
                </a:ext>
              </a:extLst>
            </p:cNvPr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42D7CB48-899D-56EA-A2B9-D9DDD98B30A9}"/>
                </a:ext>
              </a:extLst>
            </p:cNvPr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E7B9BA34-1FAD-902C-5795-52D12B5A3812}"/>
                </a:ext>
              </a:extLst>
            </p:cNvPr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E34F8296-D80C-8585-64AB-C9B33CF41ADE}"/>
                </a:ext>
              </a:extLst>
            </p:cNvPr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BF53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04592A32-EB75-3372-53CC-66A1BD2F1950}"/>
                </a:ext>
              </a:extLst>
            </p:cNvPr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64E743C4-76EE-D581-8EE3-D49B38864BB9}"/>
                </a:ext>
              </a:extLst>
            </p:cNvPr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3F4C9A59-405A-B226-C5DB-A51C4AD7ADFC}"/>
                </a:ext>
              </a:extLst>
            </p:cNvPr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63199D39-AFB9-BE67-9D2B-FAE92A660757}"/>
                </a:ext>
              </a:extLst>
            </p:cNvPr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8D370028-3544-4413-C703-65A83954E4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7BAD0FA8-85C7-27AF-BCD5-FCB12DF044E4}"/>
                </a:ext>
              </a:extLst>
            </p:cNvPr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FD9DCCE7-C209-6565-5DFC-933D023667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6C3DB8BA-E9C0-70EF-2DC4-3CFA9E7082D7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466AE1C4-1412-D6FB-FC7A-F78CBC6393C3}"/>
                </a:ext>
              </a:extLst>
            </p:cNvPr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F284763B-B85B-72D2-451D-FC7D784A01AF}"/>
                </a:ext>
              </a:extLst>
            </p:cNvPr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E87FB797-9A85-FAFC-6AD0-E4503262D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D69B3D78-6E68-7F29-CCCB-F45E15C1B1AA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7A100266-7B70-4DDA-750B-CE05B62CAA9F}"/>
                </a:ext>
              </a:extLst>
            </p:cNvPr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0549B690-BDD3-761A-52FC-5DFC5928BE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SimSun" panose="02010600030101010101" pitchFamily="2" charset="-122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93087C1-69E0-85FB-3444-38567B6820C2}"/>
              </a:ext>
            </a:extLst>
          </p:cNvPr>
          <p:cNvSpPr txBox="1"/>
          <p:nvPr/>
        </p:nvSpPr>
        <p:spPr>
          <a:xfrm>
            <a:off x="2822803" y="-147580"/>
            <a:ext cx="7388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【苹果】迟暮朝朝醉晚灯" panose="02000500000000000000"/>
                <a:cs typeface="Times New Roman" pitchFamily="18" charset="0"/>
                <a:sym typeface="+mn-lt"/>
              </a:rPr>
              <a:t>HOẠT ĐỘNG DỰ ÁN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51" name="PA_图片 4">
            <a:extLst>
              <a:ext uri="{FF2B5EF4-FFF2-40B4-BE49-F238E27FC236}">
                <a16:creationId xmlns:a16="http://schemas.microsoft.com/office/drawing/2014/main" id="{98BC0B34-07E7-1952-F97A-0A54BEF3F3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365" y="545530"/>
            <a:ext cx="5746172" cy="5598666"/>
          </a:xfrm>
          <a:prstGeom prst="rect">
            <a:avLst/>
          </a:prstGeom>
        </p:spPr>
      </p:pic>
      <p:pic>
        <p:nvPicPr>
          <p:cNvPr id="52" name="PA_图片 4">
            <a:extLst>
              <a:ext uri="{FF2B5EF4-FFF2-40B4-BE49-F238E27FC236}">
                <a16:creationId xmlns:a16="http://schemas.microsoft.com/office/drawing/2014/main" id="{195880A6-75B6-AB9E-EAA8-4547B74818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2409428"/>
            <a:ext cx="5257800" cy="416680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CA58F253-EBED-C825-5D0E-57A45136C15E}"/>
              </a:ext>
            </a:extLst>
          </p:cNvPr>
          <p:cNvSpPr txBox="1"/>
          <p:nvPr/>
        </p:nvSpPr>
        <p:spPr>
          <a:xfrm>
            <a:off x="736889" y="3228928"/>
            <a:ext cx="4450772" cy="303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644525" algn="l"/>
              </a:tabLst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</a:p>
          <a:p>
            <a:pPr algn="just">
              <a:lnSpc>
                <a:spcPct val="115000"/>
              </a:lnSpc>
              <a:tabLst>
                <a:tab pos="644525" algn="l"/>
              </a:tabLst>
            </a:pPr>
            <a:r>
              <a:rPr lang="vi-VN" sz="2800" dirty="0">
                <a:latin typeface="+mj-lt"/>
              </a:rPr>
              <a:t>Em hãy viết về một tấm gương học tập tự giác, tích cực mà em biết. Em học tập được điều gì từ tấm gương đó.</a:t>
            </a:r>
            <a:endParaRPr lang="en-US" sz="2800" dirty="0">
              <a:solidFill>
                <a:prstClr val="black"/>
              </a:solidFill>
              <a:latin typeface="+mj-lt"/>
              <a:ea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004B291-9D47-2BAB-8AC7-B441579E7FB3}"/>
              </a:ext>
            </a:extLst>
          </p:cNvPr>
          <p:cNvSpPr txBox="1"/>
          <p:nvPr/>
        </p:nvSpPr>
        <p:spPr>
          <a:xfrm>
            <a:off x="6881005" y="2033387"/>
            <a:ext cx="4800158" cy="2189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644525" algn="l"/>
              </a:tabLst>
            </a:pPr>
            <a:r>
              <a:rPr lang="vi-VN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2400" dirty="0">
                <a:latin typeface="+mj-lt"/>
              </a:rPr>
              <a:t>Em hãy xác định một biểu hiện chưa tự giác, tích cực học tập của bản thân. Lập kế hoạch khắc phục điểm chưa tự giác, tích cực đó theo gợi ý dưới đây:</a:t>
            </a:r>
            <a:endParaRPr lang="en-US" sz="2400" dirty="0">
              <a:solidFill>
                <a:prstClr val="black"/>
              </a:solidFill>
              <a:latin typeface="+mj-lt"/>
              <a:ea typeface="Arial" panose="020B0604020202020204" pitchFamily="34" charset="0"/>
            </a:endParaRPr>
          </a:p>
        </p:txBody>
      </p:sp>
      <p:pic>
        <p:nvPicPr>
          <p:cNvPr id="55" name="图片 3">
            <a:extLst>
              <a:ext uri="{FF2B5EF4-FFF2-40B4-BE49-F238E27FC236}">
                <a16:creationId xmlns:a16="http://schemas.microsoft.com/office/drawing/2014/main" id="{7DBC5C06-5351-B300-3A47-8BDF104F47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07" y="2365219"/>
            <a:ext cx="1306619" cy="1231706"/>
          </a:xfrm>
          <a:prstGeom prst="rect">
            <a:avLst/>
          </a:prstGeom>
        </p:spPr>
      </p:pic>
      <p:pic>
        <p:nvPicPr>
          <p:cNvPr id="56" name="图片 4">
            <a:extLst>
              <a:ext uri="{FF2B5EF4-FFF2-40B4-BE49-F238E27FC236}">
                <a16:creationId xmlns:a16="http://schemas.microsoft.com/office/drawing/2014/main" id="{A1B96D88-30A3-D524-653C-71572A9027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83295"/>
            <a:ext cx="1306619" cy="1231706"/>
          </a:xfrm>
          <a:prstGeom prst="rect">
            <a:avLst/>
          </a:prstGeom>
        </p:spPr>
      </p:pic>
      <p:pic>
        <p:nvPicPr>
          <p:cNvPr id="3074" name="Picture 2" descr="Em hãy xác định một biểu hiện chưa tự giác, tích cực học tập của bản thân">
            <a:extLst>
              <a:ext uri="{FF2B5EF4-FFF2-40B4-BE49-F238E27FC236}">
                <a16:creationId xmlns:a16="http://schemas.microsoft.com/office/drawing/2014/main" id="{4D362326-18A6-FACA-0DAB-A458B16B8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247" y="4201215"/>
            <a:ext cx="4987034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65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590</Words>
  <Application>Microsoft Office PowerPoint</Application>
  <PresentationFormat>Widescreen</PresentationFormat>
  <Paragraphs>49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25" baseType="lpstr">
      <vt:lpstr>맑은 고딕</vt:lpstr>
      <vt:lpstr>SimSun</vt:lpstr>
      <vt:lpstr>#9Slide05 Brannboll Ny</vt:lpstr>
      <vt:lpstr>#9Slide06 DeathRattle BB</vt:lpstr>
      <vt:lpstr>#9Slide07 Marbelia Regular</vt:lpstr>
      <vt:lpstr>【苹果】迟暮朝朝醉晚灯</vt:lpstr>
      <vt:lpstr>Arial</vt:lpstr>
      <vt:lpstr>Calibri</vt:lpstr>
      <vt:lpstr>Calibri Light</vt:lpstr>
      <vt:lpstr>Cambria</vt:lpstr>
      <vt:lpstr>DengXian</vt:lpstr>
      <vt:lpstr>inpin heiti</vt:lpstr>
      <vt:lpstr>Times New Roman</vt:lpstr>
      <vt:lpstr>Verdana</vt:lpstr>
      <vt:lpstr>Office Theme</vt:lpstr>
      <vt:lpstr>1_Office Theme</vt:lpstr>
      <vt:lpstr>1_Thiết kế: Thạch Trương Thảo (0987 039 863)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Thị Ánh Tuyết</dc:creator>
  <cp:lastModifiedBy>Windows User</cp:lastModifiedBy>
  <cp:revision>162</cp:revision>
  <dcterms:created xsi:type="dcterms:W3CDTF">2022-08-19T13:42:05Z</dcterms:created>
  <dcterms:modified xsi:type="dcterms:W3CDTF">2024-02-26T10:23:19Z</dcterms:modified>
</cp:coreProperties>
</file>