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85" r:id="rId2"/>
    <p:sldId id="257" r:id="rId3"/>
    <p:sldId id="294" r:id="rId4"/>
    <p:sldId id="295" r:id="rId5"/>
    <p:sldId id="296" r:id="rId6"/>
    <p:sldId id="298" r:id="rId7"/>
    <p:sldId id="288" r:id="rId8"/>
    <p:sldId id="300" r:id="rId9"/>
    <p:sldId id="289" r:id="rId10"/>
    <p:sldId id="279" r:id="rId11"/>
    <p:sldId id="291" r:id="rId12"/>
    <p:sldId id="272" r:id="rId13"/>
    <p:sldId id="290" r:id="rId14"/>
    <p:sldId id="273" r:id="rId15"/>
    <p:sldId id="308" r:id="rId16"/>
    <p:sldId id="310" r:id="rId17"/>
    <p:sldId id="278" r:id="rId18"/>
    <p:sldId id="276" r:id="rId19"/>
  </p:sldIdLst>
  <p:sldSz cx="16778288" cy="9475788"/>
  <p:notesSz cx="6858000" cy="9144000"/>
  <p:custDataLst>
    <p:tags r:id="rId21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 userDrawn="1">
          <p15:clr>
            <a:srgbClr val="A4A3A4"/>
          </p15:clr>
        </p15:guide>
        <p15:guide id="2" pos="52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9A3"/>
    <a:srgbClr val="3399FF"/>
    <a:srgbClr val="FFD391"/>
    <a:srgbClr val="EF98AA"/>
    <a:srgbClr val="D75D89"/>
    <a:srgbClr val="663300"/>
    <a:srgbClr val="FFEB71"/>
    <a:srgbClr val="FFEFAB"/>
    <a:srgbClr val="FFD937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4"/>
    <p:restoredTop sz="95025"/>
  </p:normalViewPr>
  <p:slideViewPr>
    <p:cSldViewPr showGuides="1">
      <p:cViewPr varScale="1">
        <p:scale>
          <a:sx n="48" d="100"/>
          <a:sy n="48" d="100"/>
        </p:scale>
        <p:origin x="924" y="48"/>
      </p:cViewPr>
      <p:guideLst>
        <p:guide orient="horz" pos="2985"/>
        <p:guide pos="52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7872448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674521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4995" name="文本占位符 849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80848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739771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3971" name="文本占位符 839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16256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245755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882292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56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6323" name="文本占位符 563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801846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68336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63067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32462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98086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89467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355186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幻灯片图像占位符 8294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2947" name="文本占位符 8294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975923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幻灯片图像占位符 593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9395" name="文本占位符 593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57361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7326" y="1550835"/>
            <a:ext cx="12583954" cy="3299088"/>
          </a:xfrm>
          <a:prstGeom prst="rect">
            <a:avLst/>
          </a:prstGeom>
        </p:spPr>
        <p:txBody>
          <a:bodyPr anchor="b"/>
          <a:lstStyle>
            <a:lvl1pPr algn="ctr"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97326" y="4977149"/>
            <a:ext cx="12583954" cy="22878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5"/>
            </a:lvl1pPr>
            <a:lvl2pPr marL="629285" indent="0" algn="ctr">
              <a:buNone/>
              <a:defRPr sz="2750"/>
            </a:lvl2pPr>
            <a:lvl3pPr marL="1258570" indent="0" algn="ctr">
              <a:buNone/>
              <a:defRPr sz="2475"/>
            </a:lvl3pPr>
            <a:lvl4pPr marL="1887855" indent="0" algn="ctr">
              <a:buNone/>
              <a:defRPr sz="2200"/>
            </a:lvl4pPr>
            <a:lvl5pPr marL="2516505" indent="0" algn="ctr">
              <a:buNone/>
              <a:defRPr sz="2200"/>
            </a:lvl5pPr>
            <a:lvl6pPr marL="3145790" indent="0" algn="ctr">
              <a:buNone/>
              <a:defRPr sz="2200"/>
            </a:lvl6pPr>
            <a:lvl7pPr marL="3775075" indent="0" algn="ctr">
              <a:buNone/>
              <a:defRPr sz="2200"/>
            </a:lvl7pPr>
            <a:lvl8pPr marL="4404360" indent="0" algn="ctr">
              <a:buNone/>
              <a:defRPr sz="2200"/>
            </a:lvl8pPr>
            <a:lvl9pPr marL="5033645" indent="0" algn="ctr">
              <a:buNone/>
              <a:defRPr sz="2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007189" y="504515"/>
            <a:ext cx="3617887" cy="803056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3529" y="504515"/>
            <a:ext cx="10643928" cy="803056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94169" y="2522574"/>
            <a:ext cx="7130907" cy="289986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94169" y="5633018"/>
            <a:ext cx="7130907" cy="290205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5" y="379471"/>
            <a:ext cx="15100459" cy="157929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915" y="2211018"/>
            <a:ext cx="15100459" cy="6253582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38914" y="8629109"/>
            <a:ext cx="3914934" cy="65804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732582" y="8629109"/>
            <a:ext cx="5313125" cy="65804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2024440" y="8629109"/>
            <a:ext cx="3914934" cy="65804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5EDCB-5977-4B41-88E1-63704C271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1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790" y="2362446"/>
            <a:ext cx="14471547" cy="3941796"/>
          </a:xfrm>
          <a:prstGeom prst="rect">
            <a:avLst/>
          </a:prstGeom>
        </p:spPr>
        <p:txBody>
          <a:bodyPr anchor="b"/>
          <a:lstStyle>
            <a:lvl1pPr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44790" y="6341533"/>
            <a:ext cx="14471547" cy="2072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5">
                <a:solidFill>
                  <a:schemeClr val="tx1">
                    <a:tint val="75000"/>
                  </a:schemeClr>
                </a:solidFill>
              </a:defRPr>
            </a:lvl1pPr>
            <a:lvl2pPr marL="629285" indent="0">
              <a:buNone/>
              <a:defRPr sz="2750">
                <a:solidFill>
                  <a:schemeClr val="tx1">
                    <a:tint val="75000"/>
                  </a:schemeClr>
                </a:solidFill>
              </a:defRPr>
            </a:lvl2pPr>
            <a:lvl3pPr marL="1258570" indent="0">
              <a:buNone/>
              <a:defRPr sz="2475">
                <a:solidFill>
                  <a:schemeClr val="tx1">
                    <a:tint val="75000"/>
                  </a:schemeClr>
                </a:solidFill>
              </a:defRPr>
            </a:lvl3pPr>
            <a:lvl4pPr marL="188785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165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457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775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043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0336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9416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504515"/>
            <a:ext cx="14471547" cy="18316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33236" y="2457373"/>
            <a:ext cx="6707002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33236" y="3682912"/>
            <a:ext cx="6707002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610785" y="2457373"/>
            <a:ext cx="6740034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610785" y="3682912"/>
            <a:ext cx="6740034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411536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3093" y="1364384"/>
            <a:ext cx="8494169" cy="6734176"/>
          </a:xfrm>
          <a:prstGeom prst="rect">
            <a:avLst/>
          </a:prstGeom>
        </p:spPr>
        <p:txBody>
          <a:bodyPr/>
          <a:lstStyle>
            <a:lvl1pPr>
              <a:defRPr sz="4405"/>
            </a:lvl1pPr>
            <a:lvl2pPr>
              <a:defRPr sz="3855"/>
            </a:lvl2pPr>
            <a:lvl3pPr>
              <a:defRPr sz="3305"/>
            </a:lvl3pPr>
            <a:lvl4pPr>
              <a:defRPr sz="2750"/>
            </a:lvl4pPr>
            <a:lvl5pPr>
              <a:defRPr sz="2750"/>
            </a:lvl5pPr>
            <a:lvl6pPr>
              <a:defRPr sz="2750"/>
            </a:lvl6pPr>
            <a:lvl7pPr>
              <a:defRPr sz="2750"/>
            </a:lvl7pPr>
            <a:lvl8pPr>
              <a:defRPr sz="2750"/>
            </a:lvl8pPr>
            <a:lvl9pPr>
              <a:defRPr sz="27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411536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  <a:lvl2pPr marL="629285" indent="0">
              <a:buNone/>
              <a:defRPr sz="1925"/>
            </a:lvl2pPr>
            <a:lvl3pPr marL="1258570" indent="0">
              <a:buNone/>
              <a:defRPr sz="1650"/>
            </a:lvl3pPr>
            <a:lvl4pPr marL="1887855" indent="0">
              <a:buNone/>
              <a:defRPr sz="1375"/>
            </a:lvl4pPr>
            <a:lvl5pPr marL="2516505" indent="0">
              <a:buNone/>
              <a:defRPr sz="1375"/>
            </a:lvl5pPr>
            <a:lvl6pPr marL="3145790" indent="0">
              <a:buNone/>
              <a:defRPr sz="1375"/>
            </a:lvl6pPr>
            <a:lvl7pPr marL="3775075" indent="0">
              <a:buNone/>
              <a:defRPr sz="1375"/>
            </a:lvl7pPr>
            <a:lvl8pPr marL="4404360" indent="0">
              <a:buNone/>
              <a:defRPr sz="1375"/>
            </a:lvl8pPr>
            <a:lvl9pPr marL="5033645" indent="0">
              <a:buNone/>
              <a:defRPr sz="13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732345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133093" y="631742"/>
            <a:ext cx="8494169" cy="746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5"/>
            </a:lvl1pPr>
            <a:lvl2pPr marL="629285" indent="0">
              <a:buNone/>
              <a:defRPr sz="3855"/>
            </a:lvl2pPr>
            <a:lvl3pPr marL="1258570" indent="0">
              <a:buNone/>
              <a:defRPr sz="3305"/>
            </a:lvl3pPr>
            <a:lvl4pPr marL="1887855" indent="0">
              <a:buNone/>
              <a:defRPr sz="2750"/>
            </a:lvl4pPr>
            <a:lvl5pPr marL="2516505" indent="0">
              <a:buNone/>
              <a:defRPr sz="2750"/>
            </a:lvl5pPr>
            <a:lvl6pPr marL="3145790" indent="0">
              <a:buNone/>
              <a:defRPr sz="2750"/>
            </a:lvl6pPr>
            <a:lvl7pPr marL="3775075" indent="0">
              <a:buNone/>
              <a:defRPr sz="2750"/>
            </a:lvl7pPr>
            <a:lvl8pPr marL="4404360" indent="0">
              <a:buNone/>
              <a:defRPr sz="2750"/>
            </a:lvl8pPr>
            <a:lvl9pPr marL="5033645" indent="0">
              <a:buNone/>
              <a:defRPr sz="27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732345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/>
            </a:lvl1pPr>
            <a:lvl2pPr marL="629285" indent="0">
              <a:buNone/>
              <a:defRPr sz="2475"/>
            </a:lvl2pPr>
            <a:lvl3pPr marL="1258570" indent="0">
              <a:buNone/>
              <a:defRPr sz="2200"/>
            </a:lvl3pPr>
            <a:lvl4pPr marL="1887855" indent="0">
              <a:buNone/>
              <a:defRPr sz="1925"/>
            </a:lvl4pPr>
            <a:lvl5pPr marL="2516505" indent="0">
              <a:buNone/>
              <a:defRPr sz="1925"/>
            </a:lvl5pPr>
            <a:lvl6pPr marL="3145790" indent="0">
              <a:buNone/>
              <a:defRPr sz="1925"/>
            </a:lvl6pPr>
            <a:lvl7pPr marL="3775075" indent="0">
              <a:buNone/>
              <a:defRPr sz="1925"/>
            </a:lvl7pPr>
            <a:lvl8pPr marL="4404360" indent="0">
              <a:buNone/>
              <a:defRPr sz="1925"/>
            </a:lvl8pPr>
            <a:lvl9pPr marL="5033645" indent="0">
              <a:buNone/>
              <a:defRPr sz="192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588" y="1588"/>
            <a:ext cx="16775112" cy="9472612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advClick="0" advTm="0">
    <p:random/>
  </p:transition>
  <p:hf sldNum="0" hdr="0"/>
  <p:txStyles>
    <p:titleStyle>
      <a:lvl1pPr marL="0" lvl="0" indent="0" algn="ctr" defTabSz="150050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7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61975" lvl="0" indent="-561975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5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219200" lvl="1" indent="-4699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4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75155" lvl="2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9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25725" lvl="3" indent="-37592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375025" lvl="4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580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Flowchart: Punched Tape 2"/>
          <p:cNvSpPr/>
          <p:nvPr/>
        </p:nvSpPr>
        <p:spPr>
          <a:xfrm>
            <a:off x="1012986" y="1569542"/>
            <a:ext cx="4968552" cy="1512168"/>
          </a:xfrm>
          <a:prstGeom prst="flowChartPunchedTape">
            <a:avLst/>
          </a:prstGeom>
          <a:solidFill>
            <a:srgbClr val="EF98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2489" y="5816477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</a:p>
        </p:txBody>
      </p:sp>
      <p:sp>
        <p:nvSpPr>
          <p:cNvPr id="5" name="TextBox 4"/>
          <p:cNvSpPr txBox="1"/>
          <p:nvPr/>
        </p:nvSpPr>
        <p:spPr>
          <a:xfrm rot="251397">
            <a:off x="8785928" y="1954896"/>
            <a:ext cx="638168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5400" b="1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54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ý.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BTC.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68264" y="247907"/>
            <a:ext cx="15868699" cy="92117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086" name="图片 46085" descr="1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7363" y="0"/>
            <a:ext cx="4419600" cy="3657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8" name="图片 46087" descr="1-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6075"/>
            <a:ext cx="4730750" cy="5308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113" name="图片 46112" descr="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897" y="2206455"/>
            <a:ext cx="11440232" cy="2171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115" name="图片 46114" descr="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598" y="3916015"/>
            <a:ext cx="11440232" cy="2171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117" name="图片 46116" descr="0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8897" y="5595501"/>
            <a:ext cx="11443055" cy="216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118" name="图片 46117" descr="0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8897" y="7290865"/>
            <a:ext cx="11445875" cy="21687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6121" name="组合 46120"/>
          <p:cNvGrpSpPr/>
          <p:nvPr/>
        </p:nvGrpSpPr>
        <p:grpSpPr>
          <a:xfrm>
            <a:off x="5059557" y="7826777"/>
            <a:ext cx="1096963" cy="1096962"/>
            <a:chOff x="1433" y="3080"/>
            <a:chExt cx="568" cy="568"/>
          </a:xfrm>
        </p:grpSpPr>
        <p:pic>
          <p:nvPicPr>
            <p:cNvPr id="46122" name="图片 46121" descr="png-07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33" y="3080"/>
              <a:ext cx="568" cy="5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123" name="矩形 46122"/>
            <p:cNvSpPr/>
            <p:nvPr/>
          </p:nvSpPr>
          <p:spPr>
            <a:xfrm>
              <a:off x="1606" y="3216"/>
              <a:ext cx="198" cy="268"/>
            </a:xfrm>
            <a:prstGeom prst="rect">
              <a:avLst/>
            </a:prstGeom>
            <a:noFill/>
            <a:ln w="12700">
              <a:noFill/>
            </a:ln>
            <a:scene3d>
              <a:camera prst="legacyPerspectiveTopRight">
                <a:rot lat="0" lon="0" rev="0"/>
              </a:camera>
              <a:lightRig rig="legacyNormal2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1C1C1C"/>
              </a:extrusionClr>
            </a:sp3d>
          </p:spPr>
          <p:txBody>
            <a:bodyPr wrap="none" anchor="t">
              <a:spAutoFit/>
              <a:flatTx/>
            </a:bodyPr>
            <a:lstStyle/>
            <a:p>
              <a:pPr lvl="0" algn="ctr" latinLnBrk="1"/>
              <a:r>
                <a:rPr lang="en-US" altLang="zh-CN" sz="2800">
                  <a:latin typeface="Arial" panose="020B0604020202020204" pitchFamily="34" charset="0"/>
                  <a:ea typeface="SimSun" panose="02010600030101010101" pitchFamily="2" charset="-122"/>
                </a:rPr>
                <a:t>4</a:t>
              </a:r>
            </a:p>
          </p:txBody>
        </p:sp>
      </p:grpSp>
      <p:grpSp>
        <p:nvGrpSpPr>
          <p:cNvPr id="46124" name="组合 46123"/>
          <p:cNvGrpSpPr/>
          <p:nvPr/>
        </p:nvGrpSpPr>
        <p:grpSpPr>
          <a:xfrm>
            <a:off x="4952601" y="2721613"/>
            <a:ext cx="1096962" cy="1008062"/>
            <a:chOff x="1440" y="1056"/>
            <a:chExt cx="568" cy="522"/>
          </a:xfrm>
        </p:grpSpPr>
        <p:pic>
          <p:nvPicPr>
            <p:cNvPr id="46125" name="图片 46124" descr="png-07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40" y="1056"/>
              <a:ext cx="568" cy="5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126" name="矩形 46125"/>
            <p:cNvSpPr/>
            <p:nvPr/>
          </p:nvSpPr>
          <p:spPr>
            <a:xfrm>
              <a:off x="1645" y="1152"/>
              <a:ext cx="198" cy="269"/>
            </a:xfrm>
            <a:prstGeom prst="rect">
              <a:avLst/>
            </a:prstGeom>
            <a:noFill/>
            <a:ln w="12700">
              <a:noFill/>
            </a:ln>
            <a:scene3d>
              <a:camera prst="legacyPerspectiveTopRight">
                <a:rot lat="0" lon="0" rev="0"/>
              </a:camera>
              <a:lightRig rig="legacyNormal2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1C1C1C"/>
              </a:extrusionClr>
            </a:sp3d>
          </p:spPr>
          <p:txBody>
            <a:bodyPr wrap="none" anchor="t">
              <a:spAutoFit/>
              <a:flatTx/>
            </a:bodyPr>
            <a:lstStyle/>
            <a:p>
              <a:pPr lvl="0" algn="ctr" latinLnBrk="1"/>
              <a:r>
                <a:rPr lang="en-US" altLang="zh-CN" sz="2800" dirty="0">
                  <a:latin typeface="Arial" panose="020B0604020202020204" pitchFamily="34" charset="0"/>
                  <a:ea typeface="SimSun" panose="02010600030101010101" pitchFamily="2" charset="-122"/>
                </a:rPr>
                <a:t>1</a:t>
              </a:r>
            </a:p>
          </p:txBody>
        </p:sp>
      </p:grpSp>
      <p:grpSp>
        <p:nvGrpSpPr>
          <p:cNvPr id="46127" name="组合 46126"/>
          <p:cNvGrpSpPr/>
          <p:nvPr/>
        </p:nvGrpSpPr>
        <p:grpSpPr>
          <a:xfrm>
            <a:off x="4918137" y="4352153"/>
            <a:ext cx="1096962" cy="1096962"/>
            <a:chOff x="1430" y="1744"/>
            <a:chExt cx="568" cy="568"/>
          </a:xfrm>
        </p:grpSpPr>
        <p:pic>
          <p:nvPicPr>
            <p:cNvPr id="46128" name="图片 46127" descr="png-07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30" y="1744"/>
              <a:ext cx="568" cy="5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129" name="矩形 46128"/>
            <p:cNvSpPr/>
            <p:nvPr/>
          </p:nvSpPr>
          <p:spPr>
            <a:xfrm>
              <a:off x="1653" y="1872"/>
              <a:ext cx="198" cy="269"/>
            </a:xfrm>
            <a:prstGeom prst="rect">
              <a:avLst/>
            </a:prstGeom>
            <a:noFill/>
            <a:ln w="12700">
              <a:noFill/>
            </a:ln>
            <a:scene3d>
              <a:camera prst="legacyPerspectiveTopRight">
                <a:rot lat="0" lon="0" rev="0"/>
              </a:camera>
              <a:lightRig rig="legacyNormal2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1C1C1C"/>
              </a:extrusionClr>
            </a:sp3d>
          </p:spPr>
          <p:txBody>
            <a:bodyPr wrap="none" anchor="t">
              <a:spAutoFit/>
              <a:flatTx/>
            </a:bodyPr>
            <a:lstStyle/>
            <a:p>
              <a:pPr lvl="0" algn="ctr" latinLnBrk="1"/>
              <a:r>
                <a:rPr lang="en-US" altLang="zh-CN" sz="2800">
                  <a:latin typeface="Arial" panose="020B0604020202020204" pitchFamily="34" charset="0"/>
                  <a:ea typeface="SimSun" panose="02010600030101010101" pitchFamily="2" charset="-122"/>
                </a:rPr>
                <a:t>2</a:t>
              </a:r>
            </a:p>
          </p:txBody>
        </p:sp>
      </p:grpSp>
      <p:grpSp>
        <p:nvGrpSpPr>
          <p:cNvPr id="46130" name="组合 46129"/>
          <p:cNvGrpSpPr/>
          <p:nvPr/>
        </p:nvGrpSpPr>
        <p:grpSpPr>
          <a:xfrm>
            <a:off x="4996718" y="6291229"/>
            <a:ext cx="939800" cy="1111250"/>
            <a:chOff x="1430" y="2400"/>
            <a:chExt cx="486" cy="575"/>
          </a:xfrm>
        </p:grpSpPr>
        <p:pic>
          <p:nvPicPr>
            <p:cNvPr id="46131" name="图片 46130" descr="png-0731副本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30" y="2400"/>
              <a:ext cx="486" cy="57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132" name="矩形 46131"/>
            <p:cNvSpPr/>
            <p:nvPr/>
          </p:nvSpPr>
          <p:spPr>
            <a:xfrm>
              <a:off x="1590" y="2544"/>
              <a:ext cx="198" cy="268"/>
            </a:xfrm>
            <a:prstGeom prst="rect">
              <a:avLst/>
            </a:prstGeom>
            <a:noFill/>
            <a:ln w="12700">
              <a:noFill/>
            </a:ln>
            <a:scene3d>
              <a:camera prst="legacyPerspectiveTopRight">
                <a:rot lat="0" lon="0" rev="0"/>
              </a:camera>
              <a:lightRig rig="legacyNormal2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1C1C1C"/>
              </a:extrusionClr>
            </a:sp3d>
          </p:spPr>
          <p:txBody>
            <a:bodyPr wrap="none" anchor="t">
              <a:spAutoFit/>
              <a:flatTx/>
            </a:bodyPr>
            <a:lstStyle/>
            <a:p>
              <a:pPr lvl="0" algn="ctr" latinLnBrk="1"/>
              <a:r>
                <a:rPr lang="en-US" altLang="zh-CN" sz="2800" dirty="0">
                  <a:latin typeface="Arial" panose="020B0604020202020204" pitchFamily="34" charset="0"/>
                  <a:ea typeface="SimSun" panose="02010600030101010101" pitchFamily="2" charset="-122"/>
                </a:rPr>
                <a:t>3</a:t>
              </a:r>
            </a:p>
          </p:txBody>
        </p:sp>
      </p:grp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4097317" y="1276043"/>
            <a:ext cx="10008509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Low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Em tán thành hay không tán thành với những ý kiến nào dưới đây? Vì sao?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05149" y="190124"/>
            <a:ext cx="40831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1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7899468" y="2808605"/>
            <a:ext cx="711441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vi-VN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động ở lĩnh vực nào cũng cần cù và sáng tạo.</a:t>
            </a:r>
          </a:p>
        </p:txBody>
      </p:sp>
      <p:sp>
        <p:nvSpPr>
          <p:cNvPr id="4" name="Rectangle 3"/>
          <p:cNvSpPr/>
          <p:nvPr/>
        </p:nvSpPr>
        <p:spPr>
          <a:xfrm>
            <a:off x="7812774" y="4507528"/>
            <a:ext cx="753168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vi-VN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là khả năng bẩm sinh của con người, không thể rèn luyện mà có được.</a:t>
            </a:r>
          </a:p>
        </p:txBody>
      </p:sp>
      <p:sp>
        <p:nvSpPr>
          <p:cNvPr id="5" name="Rectangle 4"/>
          <p:cNvSpPr/>
          <p:nvPr/>
        </p:nvSpPr>
        <p:spPr>
          <a:xfrm>
            <a:off x="7987598" y="6516732"/>
            <a:ext cx="7879080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vi-VN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động chân tay thì không cần sáng tạo</a:t>
            </a:r>
          </a:p>
        </p:txBody>
      </p:sp>
      <p:sp>
        <p:nvSpPr>
          <p:cNvPr id="6" name="Rectangle 5"/>
          <p:cNvSpPr/>
          <p:nvPr/>
        </p:nvSpPr>
        <p:spPr>
          <a:xfrm>
            <a:off x="7948613" y="7913672"/>
            <a:ext cx="7065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lao động, việc nào dễ thì làm, việc khó bỏ qua.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4763"/>
            <a:ext cx="16775112" cy="9466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 rot="19468547">
            <a:off x="2008014" y="2060023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8744" y="1659913"/>
            <a:ext cx="87129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0592" y="3873798"/>
            <a:ext cx="9505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tờ</a:t>
            </a:r>
            <a:r>
              <a:rPr lang="en-US" dirty="0"/>
              <a:t> </a:t>
            </a:r>
            <a:r>
              <a:rPr lang="en-US" dirty="0" err="1"/>
              <a:t>giấy</a:t>
            </a:r>
            <a:r>
              <a:rPr lang="en-US" dirty="0"/>
              <a:t> </a:t>
            </a:r>
            <a:r>
              <a:rPr lang="en-US" dirty="0" err="1"/>
              <a:t>trắng</a:t>
            </a:r>
            <a:r>
              <a:rPr lang="en-US" dirty="0"/>
              <a:t> 2 </a:t>
            </a:r>
            <a:r>
              <a:rPr lang="en-US" dirty="0" err="1"/>
              <a:t>mặt</a:t>
            </a:r>
            <a:r>
              <a:rPr lang="en-US" dirty="0"/>
              <a:t>.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cười</a:t>
            </a:r>
            <a:r>
              <a:rPr lang="en-US" dirty="0"/>
              <a:t>,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mếu</a:t>
            </a:r>
            <a:r>
              <a:rPr lang="en-US" dirty="0"/>
              <a:t>.</a:t>
            </a:r>
          </a:p>
          <a:p>
            <a:pPr marL="457200" indent="-457200">
              <a:buFontTx/>
              <a:buChar char="-"/>
            </a:pPr>
            <a:r>
              <a:rPr lang="en-US" dirty="0" err="1"/>
              <a:t>Giơ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cười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ý,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mếu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ý.</a:t>
            </a:r>
          </a:p>
          <a:p>
            <a:pPr marL="457200" indent="-457200">
              <a:buFontTx/>
              <a:buChar char="-"/>
            </a:pPr>
            <a:r>
              <a:rPr lang="en-US" dirty="0" err="1"/>
              <a:t>Lựa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.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thuyết</a:t>
            </a:r>
            <a:r>
              <a:rPr lang="en-US" dirty="0"/>
              <a:t> </a:t>
            </a:r>
            <a:r>
              <a:rPr lang="en-US" dirty="0" err="1"/>
              <a:t>phục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BTC.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图片 37896" descr="1-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57574"/>
            <a:ext cx="6516687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37893" descr="1-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39848" y="4963469"/>
            <a:ext cx="4383087" cy="396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6" name="图片 37895" descr="1-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80389" y="-446682"/>
            <a:ext cx="4114800" cy="365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2268464" y="394343"/>
            <a:ext cx="103691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Sức sáng tạo của những nhà sáng chế trẻ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67489" y="2980075"/>
            <a:ext cx="10570300" cy="5945794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图片 75779" descr="PPT素材-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004" y="462755"/>
            <a:ext cx="7908925" cy="8697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81" name="图片 75780" descr="PPT素材-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00112" y="-533400"/>
            <a:ext cx="11088687" cy="10285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123654" y="3776537"/>
            <a:ext cx="6264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Em hãy gửi một thông điệp bày tỏ sự trân trọng thành quả lao động của người thân hoặc những người xung quan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</a:t>
            </a:r>
          </a:p>
        </p:txBody>
      </p:sp>
      <p:sp>
        <p:nvSpPr>
          <p:cNvPr id="3" name="Rectangle 2"/>
          <p:cNvSpPr/>
          <p:nvPr/>
        </p:nvSpPr>
        <p:spPr>
          <a:xfrm>
            <a:off x="1188344" y="462755"/>
            <a:ext cx="2964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5/19 sgk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/>
          </a:p>
        </p:txBody>
      </p:sp>
      <p:pic>
        <p:nvPicPr>
          <p:cNvPr id="8" name="Picture 5" descr="Sự sáng tạo – Báo Nghệ A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8" t="6649" r="462" b="8963"/>
          <a:stretch/>
        </p:blipFill>
        <p:spPr bwMode="auto">
          <a:xfrm rot="20249108">
            <a:off x="12409048" y="3587552"/>
            <a:ext cx="4457894" cy="3454487"/>
          </a:xfrm>
          <a:prstGeom prst="hear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11744" y="1809306"/>
            <a:ext cx="3075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siêng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i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9" name="图片 38918" descr="1-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8913" y="3081338"/>
            <a:ext cx="3889375" cy="579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38916" descr="1-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2412" y="2095500"/>
            <a:ext cx="4687887" cy="7467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0" name="图片 38919" descr="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8400" y="-46037"/>
            <a:ext cx="9577388" cy="9521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4932760" y="3513758"/>
            <a:ext cx="58511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zh-CN" sz="5400" b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zh-CN" sz="5400" b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algn="ctr"/>
            <a:r>
              <a:rPr lang="en-US" altLang="zh-CN" sz="5400" b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altLang="zh-CN" sz="5400" b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zh-CN" sz="5400" b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altLang="zh-CN" sz="5400" b="1" dirty="0" err="1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zh-CN" sz="5400" b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5400" b="1" dirty="0">
              <a:solidFill>
                <a:srgbClr val="3469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78287" cy="947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8584" y="710106"/>
            <a:ext cx="11573203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108" y="3204660"/>
            <a:ext cx="1844708" cy="242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1212">
            <a:off x="7966660" y="1940537"/>
            <a:ext cx="1858059" cy="360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110" y="4626028"/>
            <a:ext cx="802810" cy="117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5861">
            <a:off x="9516537" y="2261950"/>
            <a:ext cx="1526655" cy="3504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017" y="3204660"/>
            <a:ext cx="1366531" cy="232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598" y="4626029"/>
            <a:ext cx="789649" cy="117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4579">
            <a:off x="11968887" y="3687223"/>
            <a:ext cx="644880" cy="205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1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9277">
            <a:off x="12916465" y="3788122"/>
            <a:ext cx="644880" cy="205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01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5286"/>
            <a:ext cx="16728664" cy="765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-179808" y="7929412"/>
            <a:ext cx="16663147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		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tài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xế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qua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không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bỏ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bớt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hóa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xuống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0712" y="3009702"/>
            <a:ext cx="5797996" cy="37272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08624" y="273398"/>
            <a:ext cx="838835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xe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tải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10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tấn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muốn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đi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qua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cây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cầu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gỗ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chỉ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chịu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trọng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tải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 6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tấn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5444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图片 44037" descr="1-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71925"/>
            <a:ext cx="5195888" cy="5503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3119">
            <a:off x="12250738" y="11113"/>
            <a:ext cx="3876675" cy="9475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8575" y="0"/>
            <a:ext cx="9099550" cy="8974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860752" y="3345999"/>
            <a:ext cx="5544616" cy="278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Low"/>
            <a:r>
              <a:rPr lang="en-US" sz="3500" dirty="0"/>
              <a:t>- </a:t>
            </a:r>
            <a:r>
              <a:rPr lang="vi-VN" sz="3500" dirty="0"/>
              <a:t>Hãy viết bài chia sẻ về một tâm gương lao động cần cù, sáng tạo mà em biết. Em học tập được điều gì từ tấm gương đó.</a:t>
            </a:r>
            <a:endParaRPr lang="en-US" sz="3500" dirty="0"/>
          </a:p>
        </p:txBody>
      </p:sp>
      <p:sp>
        <p:nvSpPr>
          <p:cNvPr id="3" name="TextBox 2"/>
          <p:cNvSpPr txBox="1"/>
          <p:nvPr/>
        </p:nvSpPr>
        <p:spPr>
          <a:xfrm>
            <a:off x="6372920" y="192958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46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5700" y="561975"/>
            <a:ext cx="6408738" cy="5335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5626"/>
            <a:ext cx="10009188" cy="8543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8" name="图片 41997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761288"/>
            <a:ext cx="16778288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1404194" y="4738688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vi-V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và các bạn hãy thiết kế một sản phẩm thể hiện sự sáng tạo từ những vật liệu tái chế.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233150" y="4738688"/>
            <a:ext cx="2484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1993" y="2217614"/>
            <a:ext cx="76736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200000"/>
              </a:lnSpc>
            </a:pP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5400" dirty="0">
                <a:solidFill>
                  <a:srgbClr val="FF0000"/>
                </a:solidFill>
              </a:rPr>
              <a:t>………………   </a:t>
            </a:r>
          </a:p>
          <a:p>
            <a:pPr algn="ctr">
              <a:lnSpc>
                <a:spcPct val="200000"/>
              </a:lnSpc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75486" y="3913782"/>
            <a:ext cx="414893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  <p:pic>
        <p:nvPicPr>
          <p:cNvPr id="9" name="图片 31759" descr="封面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138" y="4738688"/>
            <a:ext cx="3198813" cy="3600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233150" y="4738688"/>
            <a:ext cx="2484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7626" y="2217614"/>
            <a:ext cx="82111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200000"/>
              </a:lnSpc>
            </a:pP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   </a:t>
            </a:r>
          </a:p>
          <a:p>
            <a:pPr algn="ctr">
              <a:lnSpc>
                <a:spcPct val="200000"/>
              </a:lnSpc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13884" y="3894156"/>
            <a:ext cx="414893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31759" descr="封面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557" y="4837112"/>
            <a:ext cx="3198813" cy="36004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937052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233150" y="4738688"/>
            <a:ext cx="2484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41519" t="-138" r="3087" b="138"/>
          <a:stretch/>
        </p:blipFill>
        <p:spPr>
          <a:xfrm>
            <a:off x="3234170" y="1210296"/>
            <a:ext cx="7056784" cy="7056784"/>
          </a:xfrm>
          <a:prstGeom prst="ellipse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05663" y="1105165"/>
            <a:ext cx="5280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dirty="0" err="1">
                <a:solidFill>
                  <a:srgbClr val="FF0000"/>
                </a:solidFill>
              </a:rPr>
              <a:t>Đây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một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câu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tục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ngữ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nói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về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lòng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kiên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trì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4170" y="8159814"/>
            <a:ext cx="73078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2470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488950"/>
            <a:ext cx="8748712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233150" y="4738688"/>
            <a:ext cx="2484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t="16633" b="16863"/>
          <a:stretch/>
        </p:blipFill>
        <p:spPr>
          <a:xfrm>
            <a:off x="3189611" y="2577696"/>
            <a:ext cx="6953250" cy="3192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0657" y="5316181"/>
            <a:ext cx="82111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   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0711" y="5895547"/>
            <a:ext cx="414893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endParaRPr lang="en-US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14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3050"/>
            <a:ext cx="1594961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233150" y="4738688"/>
            <a:ext cx="2484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CÂU5: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2400" y="878422"/>
            <a:ext cx="116655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chớ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92247" y="2993260"/>
            <a:ext cx="239220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tấc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31759" descr="封面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557" y="4837112"/>
            <a:ext cx="3198813" cy="36004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165261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-87312"/>
            <a:ext cx="15554325" cy="995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0025" y="5276850"/>
            <a:ext cx="5148263" cy="4429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284688" y="3215194"/>
            <a:ext cx="9433048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pic>
        <p:nvPicPr>
          <p:cNvPr id="7" name="Picture 21" descr="png-clipart-computer-icons-icon-design-question-others-miscellaneous-tex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440" y="2217614"/>
            <a:ext cx="262443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20" y="417414"/>
            <a:ext cx="15459297" cy="662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1" descr="png-clipart-computer-icons-icon-design-question-others-miscellaneous-tex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2" y="7618214"/>
            <a:ext cx="262443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2520" y="7504291"/>
            <a:ext cx="123133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7991805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图片 74755" descr="PPT素材-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40" y="-785927"/>
            <a:ext cx="16778288" cy="1023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56496" y="1425526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76576" y="3369742"/>
            <a:ext cx="93610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SGk</a:t>
            </a:r>
            <a:r>
              <a:rPr lang="en-US" dirty="0"/>
              <a:t> </a:t>
            </a:r>
            <a:r>
              <a:rPr lang="en-US" dirty="0" err="1"/>
              <a:t>trang</a:t>
            </a:r>
            <a:r>
              <a:rPr lang="en-US" dirty="0"/>
              <a:t> 17, 18.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lao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cù</a:t>
            </a:r>
            <a:r>
              <a:rPr lang="en-US" dirty="0"/>
              <a:t>,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 ý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?</a:t>
            </a:r>
          </a:p>
          <a:p>
            <a:r>
              <a:rPr lang="en-US" dirty="0"/>
              <a:t>-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rèn</a:t>
            </a:r>
            <a:r>
              <a:rPr lang="en-US" dirty="0"/>
              <a:t> </a:t>
            </a: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đứng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cù</a:t>
            </a:r>
            <a:r>
              <a:rPr lang="en-US" dirty="0"/>
              <a:t>,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lao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2 (3)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415</Words>
  <Application>Microsoft Office PowerPoint</Application>
  <PresentationFormat>Custom</PresentationFormat>
  <Paragraphs>73</Paragraphs>
  <Slides>18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SimSun</vt:lpstr>
      <vt:lpstr>SimSun</vt:lpstr>
      <vt:lpstr>Arial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(3)</dc:title>
  <dc:creator>Administrator</dc:creator>
  <cp:lastModifiedBy>Windows User</cp:lastModifiedBy>
  <cp:revision>74</cp:revision>
  <dcterms:created xsi:type="dcterms:W3CDTF">2015-09-14T06:10:00Z</dcterms:created>
  <dcterms:modified xsi:type="dcterms:W3CDTF">2024-02-26T10:53:10Z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1033-11.2.0.9232</vt:lpwstr>
  </property>
</Properties>
</file>