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8556" r:id="rId2"/>
    <p:sldMasterId id="2147488568" r:id="rId3"/>
    <p:sldMasterId id="2147488593" r:id="rId4"/>
  </p:sldMasterIdLst>
  <p:notesMasterIdLst>
    <p:notesMasterId r:id="rId13"/>
  </p:notesMasterIdLst>
  <p:sldIdLst>
    <p:sldId id="317" r:id="rId5"/>
    <p:sldId id="368" r:id="rId6"/>
    <p:sldId id="369" r:id="rId7"/>
    <p:sldId id="389" r:id="rId8"/>
    <p:sldId id="341" r:id="rId9"/>
    <p:sldId id="388" r:id="rId10"/>
    <p:sldId id="391" r:id="rId11"/>
    <p:sldId id="35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C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0" d="100"/>
          <a:sy n="70" d="100"/>
        </p:scale>
        <p:origin x="576"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pPr/>
              <a:t>26/02/2024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pPr/>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643832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pPr/>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pPr/>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pPr/>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5F0132F-27AD-4901-812E-8330D5487512}" type="datetimeFigureOut">
              <a:rPr lang="en-US" smtClean="0"/>
              <a:pPr/>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3D2B5B4-A6B7-491F-9C17-4098256873E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8547F56-1BF2-4351-9DD0-C8CF17B92A7B}"/>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F2EA413-7CC5-445D-8144-A19C7A304D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62D5667-92E2-4532-B09B-D07C3AD8916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587244B-D31C-4F0D-B07A-6301694D338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06BFD8E-4294-433E-A520-109F237AFDA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C5B6E3-59A3-4032-BDDD-5C297964C30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pPr/>
              <a:t>26/02/2024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DB678E-6C86-4A27-8DD8-3401730B44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C95088-2B68-48F3-AD2E-C00B097A303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DBCB89-E751-4C8E-AD0B-98FDD05F90D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36524CE-914B-41B7-AEC2-AC61B6B85433}"/>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7CB125-156C-434B-9535-2869C4C617AA}"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9648383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B256A8-20A0-4F05-B1C2-72E4EB8A23F4}"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811771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98DE059-884F-471B-88AB-59523B6A2712}"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13016719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A1C50F0-350E-491C-A10B-82378630CC2C}" type="datetimeFigureOut">
              <a:rPr lang="en-US">
                <a:solidFill>
                  <a:prstClr val="black">
                    <a:tint val="75000"/>
                  </a:prstClr>
                </a:solidFill>
              </a:rPr>
              <a:pPr>
                <a:defRPr/>
              </a:pPr>
              <a:t>26/02/2024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4359545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131F68D-8B5F-4C75-B60A-A9375820D23D}" type="datetimeFigureOut">
              <a:rPr lang="en-US">
                <a:solidFill>
                  <a:prstClr val="black">
                    <a:tint val="75000"/>
                  </a:prstClr>
                </a:solidFill>
              </a:rPr>
              <a:pPr>
                <a:defRPr/>
              </a:pPr>
              <a:t>26/02/2024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3231749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F0132F-27AD-4901-812E-8330D5487512}" type="datetimeFigureOut">
              <a:rPr lang="en-US" smtClean="0"/>
              <a:pPr/>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9447797-2723-4F4F-92BC-EDB395B2DE51}" type="datetimeFigureOut">
              <a:rPr lang="en-US">
                <a:solidFill>
                  <a:prstClr val="black">
                    <a:tint val="75000"/>
                  </a:prstClr>
                </a:solidFill>
              </a:rPr>
              <a:pPr>
                <a:defRPr/>
              </a:pPr>
              <a:t>26/02/2024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9715141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44F8D0-1DDF-499E-8A13-E9BC0133F056}" type="datetimeFigureOut">
              <a:rPr lang="en-US">
                <a:solidFill>
                  <a:prstClr val="black">
                    <a:tint val="75000"/>
                  </a:prstClr>
                </a:solidFill>
              </a:rPr>
              <a:pPr>
                <a:defRPr/>
              </a:pPr>
              <a:t>26/02/2024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52392176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BB8BB27-83D8-4859-BAF2-852A8B203EB5}" type="datetimeFigureOut">
              <a:rPr lang="en-US">
                <a:solidFill>
                  <a:prstClr val="black">
                    <a:tint val="75000"/>
                  </a:prstClr>
                </a:solidFill>
              </a:rPr>
              <a:pPr>
                <a:defRPr/>
              </a:pPr>
              <a:t>26/02/2024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1539271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98FC25-CFC4-474E-ABE2-F748F34389F9}" type="datetimeFigureOut">
              <a:rPr lang="en-US">
                <a:solidFill>
                  <a:prstClr val="black">
                    <a:tint val="75000"/>
                  </a:prstClr>
                </a:solidFill>
              </a:rPr>
              <a:pPr>
                <a:defRPr/>
              </a:pPr>
              <a:t>26/02/2024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231701130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E318A5-9CC9-49A7-A7A2-C9A44FD5780A}"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5893157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D7A457-79E7-4135-831A-AC08BCFE32A8}"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323625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5F0132F-27AD-4901-812E-8330D5487512}" type="datetimeFigureOut">
              <a:rPr lang="en-US" smtClean="0"/>
              <a:pPr/>
              <a:t>26/02/2024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F0132F-27AD-4901-812E-8330D5487512}" type="datetimeFigureOut">
              <a:rPr lang="en-US" smtClean="0"/>
              <a:pPr/>
              <a:t>26/02/2024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pPr/>
              <a:t>26/02/2024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pPr/>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pPr/>
              <a:t>26/02/2024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pPr/>
              <a:t>26/02/2024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pPr/>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26/02/2024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CE5DB-37D1-401F-B3C9-412EB17FC619}" type="datetimeFigureOut">
              <a:rPr lang="en-IN" smtClean="0">
                <a:solidFill>
                  <a:prstClr val="black">
                    <a:tint val="75000"/>
                  </a:prstClr>
                </a:solidFill>
              </a:rPr>
              <a:pPr/>
              <a:t>26-02-2024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5C5C9BF-A721-41F1-92BD-FAD26F1849FF}" type="datetimeFigureOut">
              <a:rPr lang="en-US">
                <a:solidFill>
                  <a:prstClr val="black">
                    <a:tint val="75000"/>
                  </a:prstClr>
                </a:solidFill>
              </a:rPr>
              <a:pPr>
                <a:defRPr/>
              </a:pPr>
              <a:t>26/02/2024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smtClean="0">
              <a:cs typeface="Arial" panose="020B0604020202020204" pitchFamily="34" charset="0"/>
            </a:endParaRPr>
          </a:p>
        </p:txBody>
      </p:sp>
    </p:spTree>
    <p:extLst>
      <p:ext uri="{BB962C8B-B14F-4D97-AF65-F5344CB8AC3E}">
        <p14:creationId xmlns:p14="http://schemas.microsoft.com/office/powerpoint/2010/main" val="430127627"/>
      </p:ext>
    </p:extLst>
  </p:cSld>
  <p:clrMap bg1="lt1" tx1="dk1" bg2="lt2" tx2="dk2" accent1="accent1" accent2="accent2" accent3="accent3" accent4="accent4" accent5="accent5" accent6="accent6" hlink="hlink" folHlink="folHlink"/>
  <p:sldLayoutIdLst>
    <p:sldLayoutId id="2147488594" r:id="rId1"/>
    <p:sldLayoutId id="2147488595" r:id="rId2"/>
    <p:sldLayoutId id="2147488596" r:id="rId3"/>
    <p:sldLayoutId id="2147488597" r:id="rId4"/>
    <p:sldLayoutId id="2147488598" r:id="rId5"/>
    <p:sldLayoutId id="2147488599" r:id="rId6"/>
    <p:sldLayoutId id="2147488600" r:id="rId7"/>
    <p:sldLayoutId id="2147488601" r:id="rId8"/>
    <p:sldLayoutId id="2147488602" r:id="rId9"/>
    <p:sldLayoutId id="2147488603" r:id="rId10"/>
    <p:sldLayoutId id="214748860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2.emf"/><Relationship Id="rId2" Type="http://schemas.openxmlformats.org/officeDocument/2006/relationships/image" Target="../media/image9.png"/><Relationship Id="rId1" Type="http://schemas.openxmlformats.org/officeDocument/2006/relationships/slideLayout" Target="../slideLayouts/slideLayout36.xml"/><Relationship Id="rId6" Type="http://schemas.openxmlformats.org/officeDocument/2006/relationships/image" Target="../media/image5.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34.xml"/><Relationship Id="rId5" Type="http://schemas.openxmlformats.org/officeDocument/2006/relationships/image" Target="../media/image5.pn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164;p9"/>
          <p:cNvPicPr preferRelativeResize="0"/>
          <p:nvPr/>
        </p:nvPicPr>
        <p:blipFill rotWithShape="1">
          <a:blip r:embed="rId2">
            <a:alphaModFix/>
          </a:blip>
          <a:srcRect l="15285" t="10430" r="46645" b="11190"/>
          <a:stretch/>
        </p:blipFill>
        <p:spPr>
          <a:xfrm>
            <a:off x="-1106633" y="-274224"/>
            <a:ext cx="13897706" cy="7552607"/>
          </a:xfrm>
          <a:prstGeom prst="rect">
            <a:avLst/>
          </a:prstGeom>
          <a:noFill/>
          <a:ln>
            <a:noFill/>
          </a:ln>
        </p:spPr>
      </p:pic>
      <p:sp>
        <p:nvSpPr>
          <p:cNvPr id="6" name="Rectangle 5"/>
          <p:cNvSpPr/>
          <p:nvPr/>
        </p:nvSpPr>
        <p:spPr>
          <a:xfrm>
            <a:off x="1292175" y="4434472"/>
            <a:ext cx="9959201" cy="2097679"/>
          </a:xfrm>
          <a:prstGeom prst="rect">
            <a:avLst/>
          </a:prstGeom>
          <a:solidFill>
            <a:schemeClr val="accent4">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smtClean="0">
              <a:ln>
                <a:noFill/>
              </a:ln>
              <a:solidFill>
                <a:prstClr val="black"/>
              </a:solidFill>
              <a:effectLst/>
              <a:uLnTx/>
              <a:uFillTx/>
              <a:latin typeface="Calibri"/>
              <a:ea typeface="+mn-ea"/>
              <a:cs typeface="+mn-cs"/>
            </a:endParaRPr>
          </a:p>
        </p:txBody>
      </p:sp>
      <p:sp>
        <p:nvSpPr>
          <p:cNvPr id="12" name="TextBox 11"/>
          <p:cNvSpPr txBox="1">
            <a:spLocks noChangeArrowheads="1"/>
          </p:cNvSpPr>
          <p:nvPr/>
        </p:nvSpPr>
        <p:spPr bwMode="auto">
          <a:xfrm>
            <a:off x="84222" y="-274224"/>
            <a:ext cx="11515997"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sz="4400" b="1" dirty="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rPr>
              <a:t>TRÒ CHƠI: </a:t>
            </a:r>
            <a:endParaRPr lang="en-US" altLang="en-US" sz="4400" b="1" dirty="0" smtClean="0">
              <a:solidFill>
                <a:srgbClr val="0070C0"/>
              </a:solidFill>
              <a:latin typeface="Times New Roman" panose="02020603050405020304" pitchFamily="18" charset="0"/>
              <a:ea typeface="微软雅黑" panose="020B0503020204020204" pitchFamily="34" charset="-122"/>
              <a:cs typeface="Times New Roman" panose="02020603050405020304" pitchFamily="18" charset="0"/>
            </a:endParaRPr>
          </a:p>
          <a:p>
            <a:pPr algn="ctr" fontAlgn="base">
              <a:lnSpc>
                <a:spcPct val="150000"/>
              </a:lnSpc>
              <a:spcBef>
                <a:spcPct val="0"/>
              </a:spcBef>
              <a:spcAft>
                <a:spcPct val="0"/>
              </a:spcAft>
              <a:buFontTx/>
              <a:buNone/>
            </a:pPr>
            <a:r>
              <a:rPr lang="en-US" altLang="en-US" sz="4400" b="1" smtClean="0">
                <a:solidFill>
                  <a:srgbClr val="FF0000"/>
                </a:solidFill>
                <a:latin typeface="Times New Roman" pitchFamily="18" charset="0"/>
                <a:ea typeface="微软雅黑" panose="020B0503020204020204" pitchFamily="34" charset="-122"/>
                <a:cs typeface="Times New Roman" pitchFamily="18" charset="0"/>
              </a:rPr>
              <a:t>AI NHANH HƠN</a:t>
            </a:r>
            <a:endParaRPr lang="it-IT" altLang="en-US" sz="4400" b="1" dirty="0">
              <a:solidFill>
                <a:srgbClr val="FF0000"/>
              </a:solidFill>
              <a:latin typeface="Times New Roman" pitchFamily="18" charset="0"/>
              <a:ea typeface="微软雅黑" panose="020B0503020204020204" pitchFamily="34" charset="-122"/>
              <a:cs typeface="Times New Roman" pitchFamily="18" charset="0"/>
            </a:endParaRPr>
          </a:p>
        </p:txBody>
      </p:sp>
      <p:pic>
        <p:nvPicPr>
          <p:cNvPr id="7" name="Shape 51"/>
          <p:cNvPicPr/>
          <p:nvPr/>
        </p:nvPicPr>
        <p:blipFill>
          <a:blip r:embed="rId3"/>
          <a:stretch>
            <a:fillRect/>
          </a:stretch>
        </p:blipFill>
        <p:spPr>
          <a:xfrm>
            <a:off x="1748588" y="1849434"/>
            <a:ext cx="8357937" cy="2515910"/>
          </a:xfrm>
          <a:prstGeom prst="rect">
            <a:avLst/>
          </a:prstGeom>
        </p:spPr>
      </p:pic>
      <p:sp>
        <p:nvSpPr>
          <p:cNvPr id="3" name="Rectangle 2"/>
          <p:cNvSpPr/>
          <p:nvPr/>
        </p:nvSpPr>
        <p:spPr>
          <a:xfrm>
            <a:off x="1492376" y="4471330"/>
            <a:ext cx="9558797" cy="1815882"/>
          </a:xfrm>
          <a:prstGeom prst="rect">
            <a:avLst/>
          </a:prstGeom>
        </p:spPr>
        <p:txBody>
          <a:bodyPr wrap="square">
            <a:spAutoFit/>
          </a:bodyPr>
          <a:lstStyle/>
          <a:p>
            <a:pPr lvl="0" fontAlgn="base"/>
            <a:r>
              <a:rPr lang="en-US" sz="2800" dirty="0" smtClean="0">
                <a:latin typeface="Times New Roman" pitchFamily="18" charset="0"/>
                <a:cs typeface="Times New Roman" pitchFamily="18" charset="0"/>
              </a:rPr>
              <a:t>1. </a:t>
            </a:r>
            <a:r>
              <a:rPr lang="en-US" sz="2800" dirty="0" err="1" smtClean="0">
                <a:latin typeface="Times New Roman" pitchFamily="18" charset="0"/>
                <a:cs typeface="Times New Roman" pitchFamily="18" charset="0"/>
              </a:rPr>
              <a:t>Tìm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ca </a:t>
            </a:r>
            <a:r>
              <a:rPr lang="en-US" sz="2800" dirty="0" err="1" smtClean="0">
                <a:latin typeface="Times New Roman" pitchFamily="18" charset="0"/>
                <a:cs typeface="Times New Roman" pitchFamily="18" charset="0"/>
              </a:rPr>
              <a:t>dao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nói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về</a:t>
            </a:r>
            <a:r>
              <a:rPr lang="en-US" sz="2800" dirty="0" smtClean="0">
                <a:latin typeface="Times New Roman" pitchFamily="18" charset="0"/>
                <a:cs typeface="Times New Roman" pitchFamily="18" charset="0"/>
              </a:rPr>
              <a:t> s</a:t>
            </a:r>
            <a:r>
              <a:rPr lang="vi-VN" sz="2800" dirty="0" smtClean="0">
                <a:latin typeface="Times New Roman" pitchFamily="18" charset="0"/>
                <a:cs typeface="Times New Roman" pitchFamily="18" charset="0"/>
              </a:rPr>
              <a:t>ự cần cù, chịu khó</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kiên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trì</a:t>
            </a:r>
            <a:r>
              <a:rPr lang="en-US" sz="2800" dirty="0" smtClean="0">
                <a:latin typeface="Times New Roman" pitchFamily="18" charset="0"/>
                <a:cs typeface="Times New Roman" pitchFamily="18" charset="0"/>
              </a:rPr>
              <a:t>. Ai </a:t>
            </a:r>
            <a:r>
              <a:rPr lang="en-US" sz="2800" dirty="0" err="1" smtClean="0">
                <a:latin typeface="Times New Roman" pitchFamily="18" charset="0"/>
                <a:cs typeface="Times New Roman" pitchFamily="18" charset="0"/>
              </a:rPr>
              <a:t>tìm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được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nhanh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và</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nhiều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đúng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hơn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sẽ</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chiến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thắng</a:t>
            </a:r>
            <a:r>
              <a:rPr lang="en-US" sz="2800" dirty="0" smtClean="0">
                <a:latin typeface="Times New Roman" pitchFamily="18" charset="0"/>
                <a:cs typeface="Times New Roman" pitchFamily="18" charset="0"/>
              </a:rPr>
              <a:t>.</a:t>
            </a:r>
          </a:p>
          <a:p>
            <a:pPr lvl="0" fontAlgn="base"/>
            <a:r>
              <a:rPr lang="en-US" sz="2800" dirty="0" smtClean="0">
                <a:latin typeface="Times New Roman" pitchFamily="18" charset="0"/>
                <a:cs typeface="Times New Roman" pitchFamily="18" charset="0"/>
              </a:rPr>
              <a:t>2. Chia </a:t>
            </a:r>
            <a:r>
              <a:rPr lang="en-US" sz="2800" dirty="0" err="1" smtClean="0">
                <a:latin typeface="Times New Roman" pitchFamily="18" charset="0"/>
                <a:cs typeface="Times New Roman" pitchFamily="18" charset="0"/>
              </a:rPr>
              <a:t>sẻ</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hiểu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biết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em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về</a:t>
            </a:r>
            <a:r>
              <a:rPr lang="en-US" sz="2800" dirty="0" smtClean="0">
                <a:latin typeface="Times New Roman" pitchFamily="18" charset="0"/>
                <a:cs typeface="Times New Roman" pitchFamily="18" charset="0"/>
              </a:rPr>
              <a:t> ý </a:t>
            </a:r>
            <a:r>
              <a:rPr lang="en-US" sz="2800" dirty="0" err="1" smtClean="0">
                <a:latin typeface="Times New Roman" pitchFamily="18" charset="0"/>
                <a:cs typeface="Times New Roman" pitchFamily="18" charset="0"/>
              </a:rPr>
              <a:t>nghĩa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của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ca </a:t>
            </a:r>
            <a:r>
              <a:rPr lang="en-US" sz="2800" dirty="0" err="1" smtClean="0">
                <a:latin typeface="Times New Roman" pitchFamily="18" charset="0"/>
                <a:cs typeface="Times New Roman" pitchFamily="18" charset="0"/>
              </a:rPr>
              <a:t>dao</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ngữ</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đã</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tìm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được</a:t>
            </a:r>
            <a:r>
              <a:rPr lang="vi-VN"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pic>
        <p:nvPicPr>
          <p:cNvPr id="8" name="Picture 7"/>
          <p:cNvPicPr>
            <a:picLocks noChangeAspect="1"/>
          </p:cNvPicPr>
          <p:nvPr/>
        </p:nvPicPr>
        <p:blipFill>
          <a:blip r:embed="rId4"/>
          <a:stretch>
            <a:fillRect/>
          </a:stretch>
        </p:blipFill>
        <p:spPr>
          <a:xfrm>
            <a:off x="10936762" y="0"/>
            <a:ext cx="1255238" cy="937524"/>
          </a:xfrm>
          <a:prstGeom prst="rect">
            <a:avLst/>
          </a:prstGeom>
        </p:spPr>
      </p:pic>
    </p:spTree>
    <p:extLst>
      <p:ext uri="{BB962C8B-B14F-4D97-AF65-F5344CB8AC3E}">
        <p14:creationId xmlns:p14="http://schemas.microsoft.com/office/powerpoint/2010/main" val="2509246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2" presetClass="entr" presetSubtype="8" fill="hold" grpId="0" nodeType="withEffect">
                                  <p:stCondLst>
                                    <p:cond delay="150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0-#ppt_w/2"/>
                                          </p:val>
                                        </p:tav>
                                        <p:tav tm="100000">
                                          <p:val>
                                            <p:strVal val="#ppt_x"/>
                                          </p:val>
                                        </p:tav>
                                      </p:tavLst>
                                    </p:anim>
                                    <p:anim calcmode="lin" valueType="num">
                                      <p:cBhvr additive="base">
                                        <p:cTn id="11"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FF0000"/>
                </a:solidFill>
                <a:latin typeface="Times New Roman" pitchFamily="18" charset="0"/>
                <a:ea typeface="Times New Roman" panose="02020603050405020304" pitchFamily="18" charset="0"/>
                <a:cs typeface="Times New Roman" pitchFamily="18" charset="0"/>
              </a:rPr>
              <a:t>PHIẾU BÀI TẬP</a:t>
            </a:r>
          </a:p>
          <a:p>
            <a:pPr algn="ctr"/>
            <a:r>
              <a:rPr lang="en-US" sz="3200" b="1" dirty="0">
                <a:solidFill>
                  <a:srgbClr val="FF0000"/>
                </a:solidFill>
                <a:latin typeface="Times New Roman" pitchFamily="18" charset="0"/>
                <a:ea typeface="Times New Roman" panose="02020603050405020304" pitchFamily="18" charset="0"/>
                <a:cs typeface="Times New Roman" pitchFamily="18" charset="0"/>
              </a:rPr>
              <a:t>(</a:t>
            </a:r>
            <a:r>
              <a:rPr lang="en-US" sz="3200" b="1" dirty="0" smtClean="0">
                <a:solidFill>
                  <a:srgbClr val="FF0000"/>
                </a:solidFill>
                <a:latin typeface="Times New Roman" pitchFamily="18" charset="0"/>
                <a:ea typeface="Times New Roman" panose="02020603050405020304" pitchFamily="18" charset="0"/>
                <a:cs typeface="Times New Roman" pitchFamily="18" charset="0"/>
              </a:rPr>
              <a:t>THẢO LUẬN NHÓM ĐÔI)</a:t>
            </a:r>
            <a:endParaRPr lang="en-US" sz="3200" b="1" dirty="0">
              <a:solidFill>
                <a:srgbClr val="FF0000"/>
              </a:solidFill>
              <a:latin typeface="Times New Roman" pitchFamily="18" charset="0"/>
              <a:ea typeface="Times New Roman" panose="02020603050405020304" pitchFamily="18" charset="0"/>
              <a:cs typeface="Times New Roman" pitchFamily="18" charset="0"/>
            </a:endParaRPr>
          </a:p>
          <a:p>
            <a:r>
              <a:rPr lang="en-US" dirty="0">
                <a:solidFill>
                  <a:prstClr val="white"/>
                </a:solidFill>
                <a:latin typeface="Times New Roman" pitchFamily="18" charset="0"/>
                <a:ea typeface="Times New Roman" panose="02020603050405020304" pitchFamily="18" charset="0"/>
                <a:cs typeface="Times New Roman"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715587" y="2186247"/>
            <a:ext cx="382241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u="sng" smtClean="0">
                <a:solidFill>
                  <a:schemeClr val="tx1"/>
                </a:solidFill>
                <a:latin typeface="Times New Roman" pitchFamily="18" charset="0"/>
                <a:cs typeface="Times New Roman" pitchFamily="18" charset="0"/>
              </a:rPr>
              <a:t>Câu 1</a:t>
            </a:r>
            <a:r>
              <a:rPr lang="en-US" sz="2800" b="1" smtClean="0">
                <a:solidFill>
                  <a:schemeClr val="tx1"/>
                </a:solidFill>
                <a:latin typeface="Times New Roman" pitchFamily="18" charset="0"/>
                <a:cs typeface="Times New Roman" pitchFamily="18" charset="0"/>
              </a:rPr>
              <a:t>: </a:t>
            </a:r>
            <a:r>
              <a:rPr lang="en-US" sz="2800" smtClean="0">
                <a:solidFill>
                  <a:schemeClr val="tx1"/>
                </a:solidFill>
                <a:latin typeface="Times New Roman" pitchFamily="18" charset="0"/>
                <a:cs typeface="Times New Roman" pitchFamily="18" charset="0"/>
              </a:rPr>
              <a:t>Mạc Đĩnh Chi đã nỗ lực như thế nào để thi đỗ Trạng nguyên?</a:t>
            </a: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8265214" y="2194805"/>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New Roman" panose="02020603050405020304" pitchFamily="18" charset="0"/>
              <a:ea typeface="Times New Roman" panose="02020603050405020304" pitchFamily="18" charset="0"/>
            </a:endParaRPr>
          </a:p>
          <a:p>
            <a:r>
              <a:rPr lang="en-US" sz="2800" u="sng" smtClean="0">
                <a:solidFill>
                  <a:schemeClr val="tx1"/>
                </a:solidFill>
                <a:latin typeface="Times New Roman" pitchFamily="18" charset="0"/>
                <a:cs typeface="Times New Roman" pitchFamily="18" charset="0"/>
              </a:rPr>
              <a:t>Câu 2</a:t>
            </a:r>
            <a:r>
              <a:rPr lang="en-US" sz="2800" smtClean="0">
                <a:solidFill>
                  <a:schemeClr val="tx1"/>
                </a:solidFill>
                <a:latin typeface="Times New Roman" pitchFamily="18" charset="0"/>
                <a:cs typeface="Times New Roman" pitchFamily="18" charset="0"/>
              </a:rPr>
              <a:t>: Em hiểu thế nào là siêng năng, kiên trì?</a:t>
            </a:r>
          </a:p>
          <a:p>
            <a:pPr algn="ctr"/>
            <a:endParaRPr lang="en-US" dirty="0">
              <a:solidFill>
                <a:prstClr val="white"/>
              </a:solidFill>
              <a:latin typeface="Times New Roman" panose="02020603050405020304" pitchFamily="18" charset="0"/>
              <a:ea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634838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1" name="Picture 20"/>
          <p:cNvPicPr>
            <a:picLocks noChangeAspect="1"/>
          </p:cNvPicPr>
          <p:nvPr/>
        </p:nvPicPr>
        <p:blipFill>
          <a:blip r:embed="rId2"/>
          <a:stretch>
            <a:fillRect/>
          </a:stretch>
        </p:blipFill>
        <p:spPr>
          <a:xfrm>
            <a:off x="10936762" y="0"/>
            <a:ext cx="1255238" cy="937524"/>
          </a:xfrm>
          <a:prstGeom prst="rect">
            <a:avLst/>
          </a:prstGeom>
        </p:spPr>
      </p:pic>
      <p:pic>
        <p:nvPicPr>
          <p:cNvPr id="20" name="Ảnh 19" descr="pngtree-book-pencil-border-illustration-png-image_4506758.jpg"/>
          <p:cNvPicPr>
            <a:picLocks noChangeAspect="1"/>
          </p:cNvPicPr>
          <p:nvPr/>
        </p:nvPicPr>
        <p:blipFill>
          <a:blip r:embed="rId3" cstate="print"/>
          <a:stretch>
            <a:fillRect/>
          </a:stretch>
        </p:blipFill>
        <p:spPr>
          <a:xfrm>
            <a:off x="4780547" y="2181727"/>
            <a:ext cx="3352800" cy="4676273"/>
          </a:xfrm>
          <a:prstGeom prst="rect">
            <a:avLst/>
          </a:prstGeom>
        </p:spPr>
      </p:pic>
    </p:spTree>
    <p:extLst>
      <p:ext uri="{BB962C8B-B14F-4D97-AF65-F5344CB8AC3E}">
        <p14:creationId xmlns:p14="http://schemas.microsoft.com/office/powerpoint/2010/main" val="27947475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wipe(down)">
                                      <p:cBhvr>
                                        <p:cTn id="3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Bạn là nhân vật nào trong teamwork?"/>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63" b="89941" l="1000" r="90000"/>
                    </a14:imgEffect>
                  </a14:imgLayer>
                </a14:imgProps>
              </a:ext>
              <a:ext uri="{28A0092B-C50C-407E-A947-70E740481C1C}">
                <a14:useLocalDpi xmlns:a14="http://schemas.microsoft.com/office/drawing/2010/main" val="0"/>
              </a:ext>
            </a:extLst>
          </a:blip>
          <a:srcRect/>
          <a:stretch>
            <a:fillRect/>
          </a:stretch>
        </p:blipFill>
        <p:spPr bwMode="auto">
          <a:xfrm>
            <a:off x="0" y="584776"/>
            <a:ext cx="2724112" cy="1570028"/>
          </a:xfrm>
          <a:prstGeom prst="rect">
            <a:avLst/>
          </a:prstGeom>
          <a:solidFill>
            <a:srgbClr val="FFCCFF"/>
          </a:solidFill>
          <a:extLst/>
        </p:spPr>
      </p:pic>
      <p:sp>
        <p:nvSpPr>
          <p:cNvPr id="7" name="TextBox 6"/>
          <p:cNvSpPr txBox="1"/>
          <p:nvPr/>
        </p:nvSpPr>
        <p:spPr>
          <a:xfrm>
            <a:off x="4265" y="0"/>
            <a:ext cx="2719847" cy="584775"/>
          </a:xfrm>
          <a:prstGeom prst="rect">
            <a:avLst/>
          </a:prstGeom>
          <a:solidFill>
            <a:schemeClr val="accent6">
              <a:lumMod val="40000"/>
              <a:lumOff val="60000"/>
            </a:schemeClr>
          </a:solidFill>
        </p:spPr>
        <p:txBody>
          <a:bodyPr wrap="square" rtlCol="0">
            <a:spAutoFit/>
          </a:bodyPr>
          <a:lstStyle/>
          <a:p>
            <a:r>
              <a:rPr lang="en-US" sz="3200" dirty="0" smtClean="0">
                <a:solidFill>
                  <a:srgbClr val="0000FF"/>
                </a:solidFill>
                <a:latin typeface="微软雅黑"/>
                <a:ea typeface="微软雅黑"/>
              </a:rPr>
              <a:t>TEAM WORK</a:t>
            </a:r>
            <a:endParaRPr lang="en-US" sz="3200" dirty="0">
              <a:solidFill>
                <a:srgbClr val="0000FF"/>
              </a:solidFill>
              <a:latin typeface="微软雅黑"/>
              <a:ea typeface="微软雅黑"/>
            </a:endParaRPr>
          </a:p>
        </p:txBody>
      </p:sp>
      <p:sp>
        <p:nvSpPr>
          <p:cNvPr id="9" name="Rectangle: Rounded Corners 1">
            <a:extLst>
              <a:ext uri="{FF2B5EF4-FFF2-40B4-BE49-F238E27FC236}">
                <a16:creationId xmlns:a16="http://schemas.microsoft.com/office/drawing/2014/main" id="{49368C2B-08BB-4567-BA27-2402FAA3C31F}"/>
              </a:ext>
            </a:extLst>
          </p:cNvPr>
          <p:cNvSpPr/>
          <p:nvPr/>
        </p:nvSpPr>
        <p:spPr>
          <a:xfrm>
            <a:off x="2997642" y="225491"/>
            <a:ext cx="6861975" cy="744568"/>
          </a:xfrm>
          <a:prstGeom prst="roundRect">
            <a:avLst/>
          </a:prstGeom>
          <a:solidFill>
            <a:schemeClr val="accent2">
              <a:lumMod val="60000"/>
              <a:lumOff val="4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00FF"/>
                </a:solidFill>
                <a:latin typeface="Times New Roman" pitchFamily="18" charset="0"/>
                <a:ea typeface="Times New Roman" panose="02020603050405020304" pitchFamily="18" charset="0"/>
                <a:cs typeface="Times New Roman" pitchFamily="18" charset="0"/>
              </a:rPr>
              <a:t>PHIẾU BÀI TẬP (THẢO LUẬN NHÓM)</a:t>
            </a:r>
            <a:endParaRPr lang="en-US" sz="2800" b="1" dirty="0">
              <a:solidFill>
                <a:srgbClr val="0000FF"/>
              </a:solidFill>
              <a:latin typeface="Times New Roman" pitchFamily="18" charset="0"/>
              <a:ea typeface="Times New Roman" panose="02020603050405020304" pitchFamily="18" charset="0"/>
              <a:cs typeface="Times New Roman" pitchFamily="18" charset="0"/>
            </a:endParaRPr>
          </a:p>
          <a:p>
            <a:r>
              <a:rPr lang="en-US" sz="1600" dirty="0">
                <a:solidFill>
                  <a:prstClr val="white"/>
                </a:solidFill>
                <a:latin typeface="Times New Roman" pitchFamily="18" charset="0"/>
                <a:ea typeface="Times New Roman" panose="02020603050405020304" pitchFamily="18" charset="0"/>
                <a:cs typeface="Times New Roman" pitchFamily="18" charset="0"/>
              </a:rPr>
              <a:t> </a:t>
            </a:r>
            <a:endParaRPr lang="en-US" dirty="0">
              <a:solidFill>
                <a:prstClr val="white"/>
              </a:solidFill>
              <a:latin typeface="Times New Roman" pitchFamily="18" charset="0"/>
              <a:ea typeface="Times New Roman" panose="02020603050405020304" pitchFamily="18" charset="0"/>
              <a:cs typeface="Times New Roman" pitchFamily="18" charset="0"/>
            </a:endParaRPr>
          </a:p>
        </p:txBody>
      </p:sp>
      <p:sp>
        <p:nvSpPr>
          <p:cNvPr id="10" name="Rectangle 9"/>
          <p:cNvSpPr/>
          <p:nvPr/>
        </p:nvSpPr>
        <p:spPr>
          <a:xfrm>
            <a:off x="2724112" y="970059"/>
            <a:ext cx="8841850" cy="1877437"/>
          </a:xfrm>
          <a:prstGeom prst="rect">
            <a:avLst/>
          </a:prstGeom>
        </p:spPr>
        <p:txBody>
          <a:bodyPr wrap="square">
            <a:spAutoFit/>
          </a:bodyPr>
          <a:lstStyle/>
          <a:p>
            <a:r>
              <a:rPr lang="en-US" sz="3200" smtClean="0"/>
              <a:t>1</a:t>
            </a:r>
            <a:r>
              <a:rPr lang="en-US" sz="2800" smtClean="0">
                <a:latin typeface="Times New Roman" pitchFamily="18" charset="0"/>
                <a:cs typeface="Times New Roman" pitchFamily="18" charset="0"/>
              </a:rPr>
              <a:t>. Em hãy nêu những biểu hiện của siêng năng, kiên trì và trái với siêng năng, kiên trì từ nội dung các bức tranh?</a:t>
            </a:r>
          </a:p>
          <a:p>
            <a:r>
              <a:rPr lang="en-US" sz="2800" smtClean="0">
                <a:latin typeface="Times New Roman" pitchFamily="18" charset="0"/>
                <a:cs typeface="Times New Roman" pitchFamily="18" charset="0"/>
              </a:rPr>
              <a:t>2. Em hãy kể thêm những biểu hiện khác của siêng năng, kiên trì mà em biết?</a:t>
            </a:r>
            <a:endParaRPr lang="en-US" sz="2800">
              <a:latin typeface="Times New Roman" pitchFamily="18" charset="0"/>
              <a:cs typeface="Times New Roman" pitchFamily="18" charset="0"/>
            </a:endParaRPr>
          </a:p>
        </p:txBody>
      </p:sp>
      <p:pic>
        <p:nvPicPr>
          <p:cNvPr id="11" name="Picture 10"/>
          <p:cNvPicPr>
            <a:picLocks noChangeAspect="1"/>
          </p:cNvPicPr>
          <p:nvPr/>
        </p:nvPicPr>
        <p:blipFill>
          <a:blip r:embed="rId4"/>
          <a:stretch>
            <a:fillRect/>
          </a:stretch>
        </p:blipFill>
        <p:spPr>
          <a:xfrm>
            <a:off x="10936762" y="0"/>
            <a:ext cx="1255238" cy="937524"/>
          </a:xfrm>
          <a:prstGeom prst="rect">
            <a:avLst/>
          </a:prstGeom>
        </p:spPr>
      </p:pic>
      <p:graphicFrame>
        <p:nvGraphicFramePr>
          <p:cNvPr id="12" name="Bảng 11"/>
          <p:cNvGraphicFramePr>
            <a:graphicFrameLocks noGrp="1"/>
          </p:cNvGraphicFramePr>
          <p:nvPr/>
        </p:nvGraphicFramePr>
        <p:xfrm>
          <a:off x="449179" y="3286403"/>
          <a:ext cx="11309684" cy="3274818"/>
        </p:xfrm>
        <a:graphic>
          <a:graphicData uri="http://schemas.openxmlformats.org/drawingml/2006/table">
            <a:tbl>
              <a:tblPr firstRow="1" bandRow="1">
                <a:tableStyleId>{5C22544A-7EE6-4342-B048-85BDC9FD1C3A}</a:tableStyleId>
              </a:tblPr>
              <a:tblGrid>
                <a:gridCol w="3545305">
                  <a:extLst>
                    <a:ext uri="{9D8B030D-6E8A-4147-A177-3AD203B41FA5}">
                      <a16:colId xmlns:a16="http://schemas.microsoft.com/office/drawing/2014/main" val="20000"/>
                    </a:ext>
                  </a:extLst>
                </a:gridCol>
                <a:gridCol w="7764379">
                  <a:extLst>
                    <a:ext uri="{9D8B030D-6E8A-4147-A177-3AD203B41FA5}">
                      <a16:colId xmlns:a16="http://schemas.microsoft.com/office/drawing/2014/main" val="20001"/>
                    </a:ext>
                  </a:extLst>
                </a:gridCol>
              </a:tblGrid>
              <a:tr h="1091606">
                <a:tc>
                  <a:txBody>
                    <a:bodyPr/>
                    <a:lstStyle/>
                    <a:p>
                      <a:r>
                        <a:rPr lang="en-US" sz="2400" b="1" smtClean="0">
                          <a:solidFill>
                            <a:schemeClr val="tx1"/>
                          </a:solidFill>
                          <a:latin typeface="Times New Roman" pitchFamily="18" charset="0"/>
                          <a:cs typeface="Times New Roman" pitchFamily="18" charset="0"/>
                        </a:rPr>
                        <a:t>Những biểu hiện của siêng năng, kiên trì </a:t>
                      </a:r>
                      <a:endParaRPr lang="en-US" sz="2400" b="1">
                        <a:solidFill>
                          <a:schemeClr val="tx1"/>
                        </a:solidFill>
                      </a:endParaRPr>
                    </a:p>
                  </a:txBody>
                  <a:tcPr/>
                </a:tc>
                <a:tc>
                  <a:txBody>
                    <a:bodyPr/>
                    <a:lstStyle/>
                    <a:p>
                      <a:endParaRPr lang="en-US"/>
                    </a:p>
                  </a:txBody>
                  <a:tcPr/>
                </a:tc>
                <a:extLst>
                  <a:ext uri="{0D108BD9-81ED-4DB2-BD59-A6C34878D82A}">
                    <a16:rowId xmlns:a16="http://schemas.microsoft.com/office/drawing/2014/main" val="10000"/>
                  </a:ext>
                </a:extLst>
              </a:tr>
              <a:tr h="1091606">
                <a:tc>
                  <a:txBody>
                    <a:bodyPr/>
                    <a:lstStyle/>
                    <a:p>
                      <a:r>
                        <a:rPr lang="en-US" sz="2400" b="1" smtClean="0">
                          <a:latin typeface="Times New Roman" pitchFamily="18" charset="0"/>
                          <a:cs typeface="Times New Roman" pitchFamily="18" charset="0"/>
                        </a:rPr>
                        <a:t>Những biểu hiện trái với siêng năng, kiên trì </a:t>
                      </a:r>
                      <a:endParaRPr lang="en-US" sz="2400" b="1"/>
                    </a:p>
                  </a:txBody>
                  <a:tcPr/>
                </a:tc>
                <a:tc>
                  <a:txBody>
                    <a:bodyPr/>
                    <a:lstStyle/>
                    <a:p>
                      <a:endParaRPr lang="en-US"/>
                    </a:p>
                  </a:txBody>
                  <a:tcPr/>
                </a:tc>
                <a:extLst>
                  <a:ext uri="{0D108BD9-81ED-4DB2-BD59-A6C34878D82A}">
                    <a16:rowId xmlns:a16="http://schemas.microsoft.com/office/drawing/2014/main" val="10001"/>
                  </a:ext>
                </a:extLst>
              </a:tr>
              <a:tr h="1091606">
                <a:tc>
                  <a:txBody>
                    <a:bodyPr/>
                    <a:lstStyle/>
                    <a:p>
                      <a:r>
                        <a:rPr lang="en-US" sz="2400" b="1" smtClean="0">
                          <a:latin typeface="Times New Roman" pitchFamily="18" charset="0"/>
                          <a:cs typeface="Times New Roman" pitchFamily="18" charset="0"/>
                        </a:rPr>
                        <a:t>Những biểu hiện khác của siêng năng, kiên trì </a:t>
                      </a:r>
                      <a:endParaRPr lang="en-US" sz="2400" b="1"/>
                    </a:p>
                  </a:txBody>
                  <a:tcPr/>
                </a:tc>
                <a:tc>
                  <a:txBody>
                    <a:bodyPr/>
                    <a:lstStyle/>
                    <a:p>
                      <a:endParaRPr lang="en-US"/>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325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cTn>
                              </p:par>
                              <p:par>
                                <p:cTn id="10" presetID="47" presetClass="exit" presetSubtype="0" fill="hold" nodeType="withEffect">
                                  <p:stCondLst>
                                    <p:cond delay="0"/>
                                  </p:stCondLst>
                                  <p:childTnLst>
                                    <p:animEffect transition="out" filter="fade">
                                      <p:cBhvr>
                                        <p:cTn id="11" dur="1000"/>
                                        <p:tgtEl>
                                          <p:spTgt spid="6"/>
                                        </p:tgtEl>
                                      </p:cBhvr>
                                    </p:animEffect>
                                    <p:anim calcmode="lin" valueType="num">
                                      <p:cBhvr>
                                        <p:cTn id="12" dur="1000"/>
                                        <p:tgtEl>
                                          <p:spTgt spid="6"/>
                                        </p:tgtEl>
                                        <p:attrNameLst>
                                          <p:attrName>ppt_x</p:attrName>
                                        </p:attrNameLst>
                                      </p:cBhvr>
                                      <p:tavLst>
                                        <p:tav tm="0">
                                          <p:val>
                                            <p:strVal val="ppt_x"/>
                                          </p:val>
                                        </p:tav>
                                        <p:tav tm="100000">
                                          <p:val>
                                            <p:strVal val="ppt_x"/>
                                          </p:val>
                                        </p:tav>
                                      </p:tavLst>
                                    </p:anim>
                                    <p:anim calcmode="lin" valueType="num">
                                      <p:cBhvr>
                                        <p:cTn id="13" dur="1000"/>
                                        <p:tgtEl>
                                          <p:spTgt spid="6"/>
                                        </p:tgtEl>
                                        <p:attrNameLst>
                                          <p:attrName>ppt_y</p:attrName>
                                        </p:attrNameLst>
                                      </p:cBhvr>
                                      <p:tavLst>
                                        <p:tav tm="0">
                                          <p:val>
                                            <p:strVal val="ppt_y"/>
                                          </p:val>
                                        </p:tav>
                                        <p:tav tm="100000">
                                          <p:val>
                                            <p:strVal val="ppt_y-.1"/>
                                          </p:val>
                                        </p:tav>
                                      </p:tavLst>
                                    </p:anim>
                                    <p:set>
                                      <p:cBhvr>
                                        <p:cTn id="14" dur="1" fill="hold">
                                          <p:stCondLst>
                                            <p:cond delay="9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Bạn là nhân vật nào trong teamwork?"/>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63" b="89941" l="1000" r="90000"/>
                    </a14:imgEffect>
                  </a14:imgLayer>
                </a14:imgProps>
              </a:ext>
              <a:ext uri="{28A0092B-C50C-407E-A947-70E740481C1C}">
                <a14:useLocalDpi xmlns:a14="http://schemas.microsoft.com/office/drawing/2010/main" val="0"/>
              </a:ext>
            </a:extLst>
          </a:blip>
          <a:srcRect/>
          <a:stretch>
            <a:fillRect/>
          </a:stretch>
        </p:blipFill>
        <p:spPr bwMode="auto">
          <a:xfrm>
            <a:off x="0" y="584776"/>
            <a:ext cx="2724112" cy="1570028"/>
          </a:xfrm>
          <a:prstGeom prst="rect">
            <a:avLst/>
          </a:prstGeom>
          <a:solidFill>
            <a:srgbClr val="FFCCFF"/>
          </a:solidFill>
          <a:extLst/>
        </p:spPr>
      </p:pic>
      <p:sp>
        <p:nvSpPr>
          <p:cNvPr id="7" name="TextBox 6"/>
          <p:cNvSpPr txBox="1"/>
          <p:nvPr/>
        </p:nvSpPr>
        <p:spPr>
          <a:xfrm>
            <a:off x="4265" y="0"/>
            <a:ext cx="2719847" cy="584775"/>
          </a:xfrm>
          <a:prstGeom prst="rect">
            <a:avLst/>
          </a:prstGeom>
          <a:solidFill>
            <a:schemeClr val="accent6">
              <a:lumMod val="40000"/>
              <a:lumOff val="60000"/>
            </a:schemeClr>
          </a:solidFill>
        </p:spPr>
        <p:txBody>
          <a:bodyPr wrap="square" rtlCol="0">
            <a:spAutoFit/>
          </a:bodyPr>
          <a:lstStyle/>
          <a:p>
            <a:r>
              <a:rPr lang="en-US" sz="3200" dirty="0" smtClean="0">
                <a:solidFill>
                  <a:srgbClr val="0000FF"/>
                </a:solidFill>
                <a:latin typeface="微软雅黑"/>
                <a:ea typeface="微软雅黑"/>
              </a:rPr>
              <a:t>TEAM WORK</a:t>
            </a:r>
            <a:endParaRPr lang="en-US" sz="3200" dirty="0">
              <a:solidFill>
                <a:srgbClr val="0000FF"/>
              </a:solidFill>
              <a:latin typeface="微软雅黑"/>
              <a:ea typeface="微软雅黑"/>
            </a:endParaRPr>
          </a:p>
        </p:txBody>
      </p:sp>
      <p:sp>
        <p:nvSpPr>
          <p:cNvPr id="9" name="Rectangle: Rounded Corners 1">
            <a:extLst>
              <a:ext uri="{FF2B5EF4-FFF2-40B4-BE49-F238E27FC236}">
                <a16:creationId xmlns:a16="http://schemas.microsoft.com/office/drawing/2014/main" id="{49368C2B-08BB-4567-BA27-2402FAA3C31F}"/>
              </a:ext>
            </a:extLst>
          </p:cNvPr>
          <p:cNvSpPr/>
          <p:nvPr/>
        </p:nvSpPr>
        <p:spPr>
          <a:xfrm>
            <a:off x="2997642" y="225491"/>
            <a:ext cx="6861975" cy="744568"/>
          </a:xfrm>
          <a:prstGeom prst="roundRect">
            <a:avLst/>
          </a:prstGeom>
          <a:solidFill>
            <a:schemeClr val="accent2">
              <a:lumMod val="60000"/>
              <a:lumOff val="4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00FF"/>
                </a:solidFill>
                <a:latin typeface="Times New Roman" pitchFamily="18" charset="0"/>
                <a:ea typeface="Times New Roman" panose="02020603050405020304" pitchFamily="18" charset="0"/>
                <a:cs typeface="Times New Roman" pitchFamily="18" charset="0"/>
              </a:rPr>
              <a:t>PHIẾU BÀI TẬP (THẢO LUẬN NHÓM)</a:t>
            </a:r>
            <a:endParaRPr lang="en-US" sz="2800" b="1" dirty="0">
              <a:solidFill>
                <a:srgbClr val="0000FF"/>
              </a:solidFill>
              <a:latin typeface="Times New Roman" pitchFamily="18" charset="0"/>
              <a:ea typeface="Times New Roman" panose="02020603050405020304" pitchFamily="18" charset="0"/>
              <a:cs typeface="Times New Roman" pitchFamily="18" charset="0"/>
            </a:endParaRPr>
          </a:p>
          <a:p>
            <a:r>
              <a:rPr lang="en-US" dirty="0">
                <a:solidFill>
                  <a:prstClr val="white"/>
                </a:solidFill>
                <a:latin typeface="Times New Roman" panose="02020603050405020304" pitchFamily="18" charset="0"/>
                <a:ea typeface="Times New Roman" panose="02020603050405020304" pitchFamily="18" charset="0"/>
              </a:rPr>
              <a:t> </a:t>
            </a:r>
          </a:p>
        </p:txBody>
      </p:sp>
      <p:sp>
        <p:nvSpPr>
          <p:cNvPr id="10" name="Rectangle 9"/>
          <p:cNvSpPr/>
          <p:nvPr/>
        </p:nvSpPr>
        <p:spPr>
          <a:xfrm>
            <a:off x="2724112" y="970059"/>
            <a:ext cx="8841850" cy="1877437"/>
          </a:xfrm>
          <a:prstGeom prst="rect">
            <a:avLst/>
          </a:prstGeom>
        </p:spPr>
        <p:txBody>
          <a:bodyPr wrap="square">
            <a:spAutoFit/>
          </a:bodyPr>
          <a:lstStyle/>
          <a:p>
            <a:r>
              <a:rPr lang="en-US" sz="3200" smtClean="0"/>
              <a:t>1</a:t>
            </a:r>
            <a:r>
              <a:rPr lang="en-US" sz="2800" smtClean="0">
                <a:latin typeface="Times New Roman" pitchFamily="18" charset="0"/>
                <a:cs typeface="Times New Roman" pitchFamily="18" charset="0"/>
              </a:rPr>
              <a:t>. Em hãy nêu những biểu hiện của siêng năng, kiên trì và trái với siêng năng, kiên trì từ nội dung các bức tranh?</a:t>
            </a:r>
          </a:p>
          <a:p>
            <a:r>
              <a:rPr lang="en-US" sz="2800" smtClean="0">
                <a:latin typeface="Times New Roman" pitchFamily="18" charset="0"/>
                <a:cs typeface="Times New Roman" pitchFamily="18" charset="0"/>
              </a:rPr>
              <a:t>2. Em hãy kể thêm những biểu hiện khác của siêng năng, kiên trì mà em biết?</a:t>
            </a:r>
            <a:endParaRPr lang="en-US" sz="2800">
              <a:latin typeface="Times New Roman" pitchFamily="18" charset="0"/>
              <a:cs typeface="Times New Roman" pitchFamily="18" charset="0"/>
            </a:endParaRPr>
          </a:p>
        </p:txBody>
      </p:sp>
      <p:pic>
        <p:nvPicPr>
          <p:cNvPr id="11" name="Picture 10"/>
          <p:cNvPicPr>
            <a:picLocks noChangeAspect="1"/>
          </p:cNvPicPr>
          <p:nvPr/>
        </p:nvPicPr>
        <p:blipFill>
          <a:blip r:embed="rId4"/>
          <a:stretch>
            <a:fillRect/>
          </a:stretch>
        </p:blipFill>
        <p:spPr>
          <a:xfrm>
            <a:off x="10936762" y="0"/>
            <a:ext cx="1255238" cy="937524"/>
          </a:xfrm>
          <a:prstGeom prst="rect">
            <a:avLst/>
          </a:prstGeom>
        </p:spPr>
      </p:pic>
      <p:graphicFrame>
        <p:nvGraphicFramePr>
          <p:cNvPr id="12" name="Bảng 11"/>
          <p:cNvGraphicFramePr>
            <a:graphicFrameLocks noGrp="1"/>
          </p:cNvGraphicFramePr>
          <p:nvPr/>
        </p:nvGraphicFramePr>
        <p:xfrm>
          <a:off x="449179" y="3286403"/>
          <a:ext cx="11309684" cy="3371932"/>
        </p:xfrm>
        <a:graphic>
          <a:graphicData uri="http://schemas.openxmlformats.org/drawingml/2006/table">
            <a:tbl>
              <a:tblPr firstRow="1" bandRow="1">
                <a:tableStyleId>{5C22544A-7EE6-4342-B048-85BDC9FD1C3A}</a:tableStyleId>
              </a:tblPr>
              <a:tblGrid>
                <a:gridCol w="5502442">
                  <a:extLst>
                    <a:ext uri="{9D8B030D-6E8A-4147-A177-3AD203B41FA5}">
                      <a16:colId xmlns:a16="http://schemas.microsoft.com/office/drawing/2014/main" val="20000"/>
                    </a:ext>
                  </a:extLst>
                </a:gridCol>
                <a:gridCol w="5807242">
                  <a:extLst>
                    <a:ext uri="{9D8B030D-6E8A-4147-A177-3AD203B41FA5}">
                      <a16:colId xmlns:a16="http://schemas.microsoft.com/office/drawing/2014/main" val="20001"/>
                    </a:ext>
                  </a:extLst>
                </a:gridCol>
              </a:tblGrid>
              <a:tr h="1091606">
                <a:tc>
                  <a:txBody>
                    <a:bodyPr/>
                    <a:lstStyle/>
                    <a:p>
                      <a:r>
                        <a:rPr lang="en-US" sz="2400" b="1" smtClean="0">
                          <a:solidFill>
                            <a:schemeClr val="tx1"/>
                          </a:solidFill>
                          <a:latin typeface="Times New Roman" pitchFamily="18" charset="0"/>
                          <a:cs typeface="Times New Roman" pitchFamily="18" charset="0"/>
                        </a:rPr>
                        <a:t>Những biểu hiện của siêng năng, kiên trì </a:t>
                      </a:r>
                      <a:endParaRPr lang="en-US" sz="2400" b="1">
                        <a:solidFill>
                          <a:schemeClr val="tx1"/>
                        </a:solidFill>
                      </a:endParaRPr>
                    </a:p>
                  </a:txBody>
                  <a:tcPr/>
                </a:tc>
                <a:tc>
                  <a:txBody>
                    <a:bodyPr/>
                    <a:lstStyle/>
                    <a:p>
                      <a:r>
                        <a:rPr lang="en-US" sz="2800" b="0" smtClean="0">
                          <a:solidFill>
                            <a:schemeClr val="tx1"/>
                          </a:solidFill>
                          <a:latin typeface="Times New Roman" pitchFamily="18" charset="0"/>
                          <a:cs typeface="Times New Roman" pitchFamily="18" charset="0"/>
                        </a:rPr>
                        <a:t>Bức</a:t>
                      </a:r>
                      <a:r>
                        <a:rPr lang="en-US" sz="2800" b="0" baseline="0" smtClean="0">
                          <a:solidFill>
                            <a:schemeClr val="tx1"/>
                          </a:solidFill>
                          <a:latin typeface="Times New Roman" pitchFamily="18" charset="0"/>
                          <a:cs typeface="Times New Roman" pitchFamily="18" charset="0"/>
                        </a:rPr>
                        <a:t> tranh 1,2,3</a:t>
                      </a:r>
                      <a:endParaRPr lang="en-US" sz="2800" b="0">
                        <a:solidFill>
                          <a:schemeClr val="tx1"/>
                        </a:solidFill>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1091606">
                <a:tc>
                  <a:txBody>
                    <a:bodyPr/>
                    <a:lstStyle/>
                    <a:p>
                      <a:r>
                        <a:rPr lang="en-US" sz="2400" b="1" smtClean="0">
                          <a:latin typeface="Times New Roman" pitchFamily="18" charset="0"/>
                          <a:cs typeface="Times New Roman" pitchFamily="18" charset="0"/>
                        </a:rPr>
                        <a:t>Những biểu hiện trái với siêng năng, kiên trì </a:t>
                      </a:r>
                      <a:endParaRPr lang="en-US" sz="2400" b="1"/>
                    </a:p>
                  </a:txBody>
                  <a:tcPr/>
                </a:tc>
                <a:tc>
                  <a:txBody>
                    <a:bodyPr/>
                    <a:lstStyle/>
                    <a:p>
                      <a:r>
                        <a:rPr lang="en-US" sz="2400" smtClean="0">
                          <a:solidFill>
                            <a:schemeClr val="tx1"/>
                          </a:solidFill>
                          <a:latin typeface="Times New Roman" pitchFamily="18" charset="0"/>
                          <a:cs typeface="Times New Roman" pitchFamily="18" charset="0"/>
                        </a:rPr>
                        <a:t>Bức</a:t>
                      </a:r>
                      <a:r>
                        <a:rPr lang="en-US" sz="2400" baseline="0" smtClean="0">
                          <a:solidFill>
                            <a:schemeClr val="tx1"/>
                          </a:solidFill>
                          <a:latin typeface="Times New Roman" pitchFamily="18" charset="0"/>
                          <a:cs typeface="Times New Roman" pitchFamily="18" charset="0"/>
                        </a:rPr>
                        <a:t> tranh 4</a:t>
                      </a:r>
                      <a:endParaRPr lang="en-US" sz="240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1091606">
                <a:tc>
                  <a:txBody>
                    <a:bodyPr/>
                    <a:lstStyle/>
                    <a:p>
                      <a:r>
                        <a:rPr lang="en-US" sz="2400" b="1" smtClean="0">
                          <a:latin typeface="Times New Roman" pitchFamily="18" charset="0"/>
                          <a:cs typeface="Times New Roman" pitchFamily="18" charset="0"/>
                        </a:rPr>
                        <a:t>Những biểu hiện khác của siêng năng, kiên trì </a:t>
                      </a:r>
                      <a:endParaRPr lang="en-US" sz="2400" b="1"/>
                    </a:p>
                  </a:txBody>
                  <a:tcPr/>
                </a:tc>
                <a:tc>
                  <a:txBody>
                    <a:bodyPr/>
                    <a:lstStyle/>
                    <a:p>
                      <a:r>
                        <a:rPr lang="en-US" sz="2400" smtClean="0">
                          <a:latin typeface="Times New Roman" pitchFamily="18" charset="0"/>
                          <a:cs typeface="Times New Roman" pitchFamily="18" charset="0"/>
                        </a:rPr>
                        <a:t>Đi</a:t>
                      </a:r>
                      <a:r>
                        <a:rPr lang="en-US" sz="2400" baseline="0" smtClean="0">
                          <a:latin typeface="Times New Roman" pitchFamily="18" charset="0"/>
                          <a:cs typeface="Times New Roman" pitchFamily="18" charset="0"/>
                        </a:rPr>
                        <a:t> học, đi làm đúng giờ, làm bài tập đầy đủ khi đến lớp, không nản lòng khi gặp bài tập khó…</a:t>
                      </a:r>
                      <a:endParaRPr lang="en-US" sz="2400">
                        <a:latin typeface="Times New Roman" pitchFamily="18" charset="0"/>
                        <a:cs typeface="Times New Roman" pitchFamily="18" charset="0"/>
                      </a:endParaRP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325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cTn>
                              </p:par>
                              <p:par>
                                <p:cTn id="10" presetID="47" presetClass="exit" presetSubtype="0" fill="hold" nodeType="withEffect">
                                  <p:stCondLst>
                                    <p:cond delay="0"/>
                                  </p:stCondLst>
                                  <p:childTnLst>
                                    <p:animEffect transition="out" filter="fade">
                                      <p:cBhvr>
                                        <p:cTn id="11" dur="1000"/>
                                        <p:tgtEl>
                                          <p:spTgt spid="6"/>
                                        </p:tgtEl>
                                      </p:cBhvr>
                                    </p:animEffect>
                                    <p:anim calcmode="lin" valueType="num">
                                      <p:cBhvr>
                                        <p:cTn id="12" dur="1000"/>
                                        <p:tgtEl>
                                          <p:spTgt spid="6"/>
                                        </p:tgtEl>
                                        <p:attrNameLst>
                                          <p:attrName>ppt_x</p:attrName>
                                        </p:attrNameLst>
                                      </p:cBhvr>
                                      <p:tavLst>
                                        <p:tav tm="0">
                                          <p:val>
                                            <p:strVal val="ppt_x"/>
                                          </p:val>
                                        </p:tav>
                                        <p:tav tm="100000">
                                          <p:val>
                                            <p:strVal val="ppt_x"/>
                                          </p:val>
                                        </p:tav>
                                      </p:tavLst>
                                    </p:anim>
                                    <p:anim calcmode="lin" valueType="num">
                                      <p:cBhvr>
                                        <p:cTn id="13" dur="1000"/>
                                        <p:tgtEl>
                                          <p:spTgt spid="6"/>
                                        </p:tgtEl>
                                        <p:attrNameLst>
                                          <p:attrName>ppt_y</p:attrName>
                                        </p:attrNameLst>
                                      </p:cBhvr>
                                      <p:tavLst>
                                        <p:tav tm="0">
                                          <p:val>
                                            <p:strVal val="ppt_y"/>
                                          </p:val>
                                        </p:tav>
                                        <p:tav tm="100000">
                                          <p:val>
                                            <p:strVal val="ppt_y-.1"/>
                                          </p:val>
                                        </p:tav>
                                      </p:tavLst>
                                    </p:anim>
                                    <p:set>
                                      <p:cBhvr>
                                        <p:cTn id="14" dur="1" fill="hold">
                                          <p:stCondLst>
                                            <p:cond delay="9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loud Callout 22"/>
          <p:cNvSpPr/>
          <p:nvPr/>
        </p:nvSpPr>
        <p:spPr>
          <a:xfrm>
            <a:off x="7662434" y="0"/>
            <a:ext cx="3984622" cy="2279514"/>
          </a:xfrm>
          <a:prstGeom prst="cloudCallou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lnSpc>
                <a:spcPct val="125000"/>
              </a:lnSpc>
              <a:spcBef>
                <a:spcPct val="0"/>
              </a:spcBef>
              <a:spcAft>
                <a:spcPct val="0"/>
              </a:spcAft>
              <a:defRPr/>
            </a:pPr>
            <a:r>
              <a:rPr lang="en-US" sz="2000" b="1" dirty="0" err="1" smtClean="0">
                <a:solidFill>
                  <a:schemeClr val="tx1"/>
                </a:solidFill>
                <a:latin typeface="Times New Roman" pitchFamily="18" charset="0"/>
                <a:cs typeface="Times New Roman" pitchFamily="18" charset="0"/>
              </a:rPr>
              <a:t>Nhóm</a:t>
            </a:r>
            <a:r>
              <a:rPr lang="en-US" sz="2000" b="1" dirty="0" smtClean="0">
                <a:solidFill>
                  <a:schemeClr val="tx1"/>
                </a:solidFill>
                <a:latin typeface="Times New Roman" pitchFamily="18" charset="0"/>
                <a:cs typeface="Times New Roman" pitchFamily="18" charset="0"/>
              </a:rPr>
              <a:t> 1: </a:t>
            </a:r>
            <a:r>
              <a:rPr lang="en-US" sz="2000" b="1" dirty="0" err="1" smtClean="0">
                <a:solidFill>
                  <a:schemeClr val="tx1"/>
                </a:solidFill>
                <a:latin typeface="Times New Roman" pitchFamily="18" charset="0"/>
                <a:cs typeface="Times New Roman" pitchFamily="18" charset="0"/>
              </a:rPr>
              <a:t>Học</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tập</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nhóm</a:t>
            </a:r>
            <a:r>
              <a:rPr lang="en-US" sz="2000" b="1" dirty="0" smtClean="0">
                <a:solidFill>
                  <a:schemeClr val="tx1"/>
                </a:solidFill>
                <a:latin typeface="Times New Roman" pitchFamily="18" charset="0"/>
                <a:cs typeface="Times New Roman" pitchFamily="18" charset="0"/>
              </a:rPr>
              <a:t> 2: Lao </a:t>
            </a:r>
            <a:r>
              <a:rPr lang="en-US" sz="2000" b="1" dirty="0" err="1" smtClean="0">
                <a:solidFill>
                  <a:schemeClr val="tx1"/>
                </a:solidFill>
                <a:latin typeface="Times New Roman" pitchFamily="18" charset="0"/>
                <a:cs typeface="Times New Roman" pitchFamily="18" charset="0"/>
              </a:rPr>
              <a:t>động</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nhóm</a:t>
            </a:r>
            <a:r>
              <a:rPr lang="en-US" sz="2000" b="1" dirty="0" smtClean="0">
                <a:solidFill>
                  <a:schemeClr val="tx1"/>
                </a:solidFill>
                <a:latin typeface="Times New Roman" pitchFamily="18" charset="0"/>
                <a:cs typeface="Times New Roman" pitchFamily="18" charset="0"/>
              </a:rPr>
              <a:t> 3,4: </a:t>
            </a:r>
            <a:r>
              <a:rPr lang="en-US" sz="2000" b="1" dirty="0" err="1" smtClean="0">
                <a:solidFill>
                  <a:schemeClr val="tx1"/>
                </a:solidFill>
                <a:latin typeface="Times New Roman" pitchFamily="18" charset="0"/>
                <a:cs typeface="Times New Roman" pitchFamily="18" charset="0"/>
              </a:rPr>
              <a:t>Hoạt</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động</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xã</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hội</a:t>
            </a:r>
            <a:r>
              <a:rPr lang="en-US" sz="2000" b="1" dirty="0" smtClean="0">
                <a:solidFill>
                  <a:schemeClr val="tx1"/>
                </a:solidFill>
                <a:latin typeface="Times New Roman" pitchFamily="18" charset="0"/>
                <a:cs typeface="Times New Roman" pitchFamily="18" charset="0"/>
              </a:rPr>
              <a:t>...</a:t>
            </a:r>
            <a:r>
              <a:rPr lang="en-US" sz="2000" b="1" dirty="0" err="1" smtClean="0">
                <a:solidFill>
                  <a:schemeClr val="tx1"/>
                </a:solidFill>
                <a:latin typeface="Times New Roman" pitchFamily="18" charset="0"/>
                <a:cs typeface="Times New Roman" pitchFamily="18" charset="0"/>
              </a:rPr>
              <a:t>thể</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hiện</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siêng</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năng</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kiên</a:t>
            </a:r>
            <a:r>
              <a:rPr lang="en-US" sz="2000" b="1" dirty="0" smtClean="0">
                <a:solidFill>
                  <a:schemeClr val="tx1"/>
                </a:solidFill>
                <a:latin typeface="Times New Roman" pitchFamily="18" charset="0"/>
                <a:cs typeface="Times New Roman" pitchFamily="18" charset="0"/>
              </a:rPr>
              <a:t> </a:t>
            </a:r>
            <a:r>
              <a:rPr lang="en-US" sz="2000" b="1" dirty="0" err="1" smtClean="0">
                <a:solidFill>
                  <a:schemeClr val="tx1"/>
                </a:solidFill>
                <a:latin typeface="Times New Roman" pitchFamily="18" charset="0"/>
                <a:cs typeface="Times New Roman" pitchFamily="18" charset="0"/>
              </a:rPr>
              <a:t>trì</a:t>
            </a:r>
            <a:endParaRPr lang="zh-CN" altLang="en-US" sz="2400" b="1" dirty="0">
              <a:solidFill>
                <a:schemeClr val="tx1"/>
              </a:solidFill>
              <a:latin typeface="Times New Roman" pitchFamily="18" charset="0"/>
              <a:ea typeface="微软雅黑"/>
              <a:cs typeface="Times New Roman" pitchFamily="18" charset="0"/>
              <a:sym typeface="微软雅黑" panose="020B0503020204020204" pitchFamily="34" charset="-122"/>
            </a:endParaRPr>
          </a:p>
        </p:txBody>
      </p:sp>
      <p:sp>
        <p:nvSpPr>
          <p:cNvPr id="24" name="Cloud Callout 23"/>
          <p:cNvSpPr/>
          <p:nvPr/>
        </p:nvSpPr>
        <p:spPr>
          <a:xfrm rot="304414">
            <a:off x="9159926" y="4688505"/>
            <a:ext cx="3245574" cy="2082180"/>
          </a:xfrm>
          <a:prstGeom prst="cloudCallou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dirty="0">
              <a:solidFill>
                <a:prstClr val="black"/>
              </a:solidFill>
              <a:latin typeface="Times New Roman" pitchFamily="18" charset="0"/>
              <a:cs typeface="Times New Roman" pitchFamily="18" charset="0"/>
            </a:endParaRPr>
          </a:p>
        </p:txBody>
      </p:sp>
      <p:sp>
        <p:nvSpPr>
          <p:cNvPr id="25" name="Cloud Callout 24"/>
          <p:cNvSpPr/>
          <p:nvPr/>
        </p:nvSpPr>
        <p:spPr>
          <a:xfrm rot="19915998" flipH="1">
            <a:off x="17524" y="2289556"/>
            <a:ext cx="3004879" cy="1987696"/>
          </a:xfrm>
          <a:prstGeom prst="cloudCallou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fontAlgn="base" hangingPunct="0">
              <a:lnSpc>
                <a:spcPct val="125000"/>
              </a:lnSpc>
              <a:spcBef>
                <a:spcPct val="0"/>
              </a:spcBef>
              <a:spcAft>
                <a:spcPct val="0"/>
              </a:spcAft>
              <a:defRPr/>
            </a:pPr>
            <a:r>
              <a:rPr lang="en-US" sz="2800" b="1" dirty="0">
                <a:solidFill>
                  <a:schemeClr val="tx1"/>
                </a:solidFill>
                <a:latin typeface="Times New Roman" pitchFamily="18" charset="0"/>
                <a:ea typeface="Arial Unicode MS"/>
                <a:cs typeface="Times New Roman" pitchFamily="18" charset="0"/>
              </a:rPr>
              <a:t>Chia </a:t>
            </a:r>
            <a:r>
              <a:rPr lang="en-US" sz="2800" b="1" dirty="0" err="1">
                <a:solidFill>
                  <a:schemeClr val="tx1"/>
                </a:solidFill>
                <a:latin typeface="Times New Roman" pitchFamily="18" charset="0"/>
                <a:ea typeface="Arial Unicode MS"/>
                <a:cs typeface="Times New Roman" pitchFamily="18" charset="0"/>
              </a:rPr>
              <a:t>lớp</a:t>
            </a:r>
            <a:r>
              <a:rPr lang="en-US" sz="2800" b="1" dirty="0">
                <a:solidFill>
                  <a:schemeClr val="tx1"/>
                </a:solidFill>
                <a:latin typeface="Times New Roman" pitchFamily="18" charset="0"/>
                <a:ea typeface="Arial Unicode MS"/>
                <a:cs typeface="Times New Roman" pitchFamily="18" charset="0"/>
              </a:rPr>
              <a:t> </a:t>
            </a:r>
            <a:r>
              <a:rPr lang="en-US" sz="2800" b="1" dirty="0" err="1">
                <a:solidFill>
                  <a:schemeClr val="tx1"/>
                </a:solidFill>
                <a:latin typeface="Times New Roman" pitchFamily="18" charset="0"/>
                <a:ea typeface="Arial Unicode MS"/>
                <a:cs typeface="Times New Roman" pitchFamily="18" charset="0"/>
              </a:rPr>
              <a:t>ra</a:t>
            </a:r>
            <a:r>
              <a:rPr lang="en-US" sz="2800" b="1" dirty="0">
                <a:solidFill>
                  <a:schemeClr val="tx1"/>
                </a:solidFill>
                <a:latin typeface="Times New Roman" pitchFamily="18" charset="0"/>
                <a:ea typeface="Arial Unicode MS"/>
                <a:cs typeface="Times New Roman" pitchFamily="18" charset="0"/>
              </a:rPr>
              <a:t> </a:t>
            </a:r>
            <a:r>
              <a:rPr lang="en-US" sz="2800" b="1" dirty="0" err="1">
                <a:solidFill>
                  <a:schemeClr val="tx1"/>
                </a:solidFill>
                <a:latin typeface="Times New Roman" pitchFamily="18" charset="0"/>
                <a:ea typeface="Arial Unicode MS"/>
                <a:cs typeface="Times New Roman" pitchFamily="18" charset="0"/>
              </a:rPr>
              <a:t>thành</a:t>
            </a:r>
            <a:r>
              <a:rPr lang="en-US" sz="2800" b="1" dirty="0">
                <a:solidFill>
                  <a:schemeClr val="tx1"/>
                </a:solidFill>
                <a:latin typeface="Times New Roman" pitchFamily="18" charset="0"/>
                <a:ea typeface="Arial Unicode MS"/>
                <a:cs typeface="Times New Roman" pitchFamily="18" charset="0"/>
              </a:rPr>
              <a:t> 4</a:t>
            </a:r>
            <a:r>
              <a:rPr lang="en-US" sz="2800" b="1" dirty="0" smtClean="0">
                <a:solidFill>
                  <a:schemeClr val="tx1"/>
                </a:solidFill>
                <a:latin typeface="Times New Roman" pitchFamily="18" charset="0"/>
                <a:ea typeface="Arial Unicode MS"/>
                <a:cs typeface="Times New Roman" pitchFamily="18" charset="0"/>
              </a:rPr>
              <a:t> </a:t>
            </a:r>
            <a:r>
              <a:rPr lang="en-US" sz="2800" b="1" dirty="0" err="1">
                <a:solidFill>
                  <a:schemeClr val="tx1"/>
                </a:solidFill>
                <a:latin typeface="Times New Roman" pitchFamily="18" charset="0"/>
                <a:ea typeface="Arial Unicode MS"/>
                <a:cs typeface="Times New Roman" pitchFamily="18" charset="0"/>
              </a:rPr>
              <a:t>đội</a:t>
            </a:r>
            <a:endParaRPr lang="zh-CN" altLang="en-US" sz="2400" b="1" dirty="0">
              <a:solidFill>
                <a:schemeClr val="tx1"/>
              </a:solidFill>
              <a:latin typeface="Times New Roman" pitchFamily="18" charset="0"/>
              <a:ea typeface="微软雅黑"/>
              <a:cs typeface="Times New Roman" pitchFamily="18" charset="0"/>
              <a:sym typeface="微软雅黑" panose="020B0503020204020204" pitchFamily="34" charset="-122"/>
            </a:endParaRPr>
          </a:p>
        </p:txBody>
      </p:sp>
      <p:sp>
        <p:nvSpPr>
          <p:cNvPr id="27" name="Cloud Callout 26"/>
          <p:cNvSpPr/>
          <p:nvPr/>
        </p:nvSpPr>
        <p:spPr>
          <a:xfrm rot="21416254">
            <a:off x="8017549" y="2200282"/>
            <a:ext cx="4209127" cy="1902178"/>
          </a:xfrm>
          <a:prstGeom prst="cloudCallou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2800" b="1" dirty="0">
              <a:solidFill>
                <a:prstClr val="black"/>
              </a:solidFill>
              <a:latin typeface="Times New Roman" pitchFamily="18" charset="0"/>
              <a:cs typeface="Times New Roman" pitchFamily="18" charset="0"/>
            </a:endParaRPr>
          </a:p>
        </p:txBody>
      </p:sp>
      <p:sp>
        <p:nvSpPr>
          <p:cNvPr id="2" name="Rectangle 1"/>
          <p:cNvSpPr/>
          <p:nvPr/>
        </p:nvSpPr>
        <p:spPr>
          <a:xfrm>
            <a:off x="8486371" y="2288598"/>
            <a:ext cx="3663128" cy="1895712"/>
          </a:xfrm>
          <a:prstGeom prst="rect">
            <a:avLst/>
          </a:prstGeom>
        </p:spPr>
        <p:txBody>
          <a:bodyPr wrap="square">
            <a:spAutoFit/>
          </a:bodyPr>
          <a:lstStyle/>
          <a:p>
            <a:pPr lvl="0" eaLnBrk="0" fontAlgn="base" hangingPunct="0">
              <a:lnSpc>
                <a:spcPct val="125000"/>
              </a:lnSpc>
              <a:spcBef>
                <a:spcPct val="0"/>
              </a:spcBef>
              <a:spcAft>
                <a:spcPct val="0"/>
              </a:spcAft>
              <a:defRPr/>
            </a:pPr>
            <a:r>
              <a:rPr lang="en-US" sz="2400" b="1" smtClean="0">
                <a:latin typeface="Times New Roman" pitchFamily="18" charset="0"/>
                <a:cs typeface="Times New Roman" pitchFamily="18" charset="0"/>
              </a:rPr>
              <a:t>Các thành viên trong nhóm thay phiên nhau viết các đáp án lên bảng phụ </a:t>
            </a:r>
            <a:r>
              <a:rPr lang="en-US" sz="2400" b="1" smtClean="0">
                <a:latin typeface="Times New Roman" pitchFamily="18" charset="0"/>
                <a:ea typeface="Arial Unicode MS"/>
                <a:cs typeface="Times New Roman" pitchFamily="18" charset="0"/>
              </a:rPr>
              <a:t>trong </a:t>
            </a:r>
            <a:r>
              <a:rPr lang="en-US" sz="2400" b="1" dirty="0">
                <a:latin typeface="Times New Roman" pitchFamily="18" charset="0"/>
                <a:ea typeface="Arial Unicode MS"/>
                <a:cs typeface="Times New Roman" pitchFamily="18" charset="0"/>
              </a:rPr>
              <a:t>5’</a:t>
            </a:r>
          </a:p>
        </p:txBody>
      </p:sp>
      <p:sp>
        <p:nvSpPr>
          <p:cNvPr id="3" name="Rectangle 2"/>
          <p:cNvSpPr/>
          <p:nvPr/>
        </p:nvSpPr>
        <p:spPr>
          <a:xfrm>
            <a:off x="8541574" y="4957080"/>
            <a:ext cx="3024784" cy="1260730"/>
          </a:xfrm>
          <a:prstGeom prst="rect">
            <a:avLst/>
          </a:prstGeom>
        </p:spPr>
        <p:txBody>
          <a:bodyPr wrap="square">
            <a:spAutoFit/>
          </a:bodyPr>
          <a:lstStyle/>
          <a:p>
            <a:pPr lvl="0" eaLnBrk="0" fontAlgn="base" hangingPunct="0">
              <a:spcBef>
                <a:spcPct val="0"/>
              </a:spcBef>
              <a:spcAft>
                <a:spcPct val="0"/>
              </a:spcAft>
              <a:defRPr/>
            </a:pPr>
            <a:r>
              <a:rPr lang="en-US" sz="2531" b="1" dirty="0" err="1">
                <a:solidFill>
                  <a:srgbClr val="FF0000"/>
                </a:solidFill>
                <a:latin typeface="Times New Roman" pitchFamily="18" charset="0"/>
                <a:ea typeface="Arial Unicode MS"/>
                <a:cs typeface="Times New Roman" pitchFamily="18" charset="0"/>
              </a:rPr>
              <a:t>Đội</a:t>
            </a:r>
            <a:r>
              <a:rPr lang="en-US" sz="2531" b="1" dirty="0">
                <a:solidFill>
                  <a:srgbClr val="FF0000"/>
                </a:solidFill>
                <a:latin typeface="Times New Roman" pitchFamily="18" charset="0"/>
                <a:ea typeface="Arial Unicode MS"/>
                <a:cs typeface="Times New Roman" pitchFamily="18" charset="0"/>
              </a:rPr>
              <a:t> n</a:t>
            </a:r>
            <a:r>
              <a:rPr lang="fr-FR" sz="2531" b="1" dirty="0">
                <a:solidFill>
                  <a:srgbClr val="FF0000"/>
                </a:solidFill>
                <a:latin typeface="Times New Roman" pitchFamily="18" charset="0"/>
                <a:ea typeface="Arial Unicode MS"/>
                <a:cs typeface="Times New Roman" pitchFamily="18" charset="0"/>
              </a:rPr>
              <a:t>à</a:t>
            </a:r>
            <a:r>
              <a:rPr lang="en-US" sz="2531" b="1" dirty="0">
                <a:solidFill>
                  <a:srgbClr val="FF0000"/>
                </a:solidFill>
                <a:latin typeface="Times New Roman" pitchFamily="18" charset="0"/>
                <a:ea typeface="Arial Unicode MS"/>
                <a:cs typeface="Times New Roman" pitchFamily="18" charset="0"/>
              </a:rPr>
              <a:t>o </a:t>
            </a:r>
            <a:r>
              <a:rPr lang="en-US" sz="2531" b="1" dirty="0" err="1">
                <a:solidFill>
                  <a:srgbClr val="FF0000"/>
                </a:solidFill>
                <a:latin typeface="Times New Roman" pitchFamily="18" charset="0"/>
                <a:ea typeface="Arial Unicode MS"/>
                <a:cs typeface="Times New Roman" pitchFamily="18" charset="0"/>
              </a:rPr>
              <a:t>viết</a:t>
            </a:r>
            <a:r>
              <a:rPr lang="en-US" sz="2531" b="1" dirty="0">
                <a:solidFill>
                  <a:srgbClr val="FF0000"/>
                </a:solidFill>
                <a:latin typeface="Times New Roman" pitchFamily="18" charset="0"/>
                <a:ea typeface="Arial Unicode MS"/>
                <a:cs typeface="Times New Roman" pitchFamily="18" charset="0"/>
              </a:rPr>
              <a:t> </a:t>
            </a:r>
            <a:r>
              <a:rPr lang="en-US" sz="2531" b="1" dirty="0" err="1">
                <a:solidFill>
                  <a:srgbClr val="FF0000"/>
                </a:solidFill>
                <a:latin typeface="Times New Roman" pitchFamily="18" charset="0"/>
                <a:ea typeface="Arial Unicode MS"/>
                <a:cs typeface="Times New Roman" pitchFamily="18" charset="0"/>
              </a:rPr>
              <a:t>đượ</a:t>
            </a:r>
            <a:r>
              <a:rPr lang="pt-PT" sz="2531" b="1" dirty="0">
                <a:solidFill>
                  <a:srgbClr val="FF0000"/>
                </a:solidFill>
                <a:latin typeface="Times New Roman" pitchFamily="18" charset="0"/>
                <a:ea typeface="Arial Unicode MS"/>
                <a:cs typeface="Times New Roman" pitchFamily="18" charset="0"/>
              </a:rPr>
              <a:t>c nhi</a:t>
            </a:r>
            <a:r>
              <a:rPr lang="en-US" sz="2531" b="1" dirty="0" err="1">
                <a:solidFill>
                  <a:srgbClr val="FF0000"/>
                </a:solidFill>
                <a:latin typeface="Times New Roman" pitchFamily="18" charset="0"/>
                <a:ea typeface="Arial Unicode MS"/>
                <a:cs typeface="Times New Roman" pitchFamily="18" charset="0"/>
              </a:rPr>
              <a:t>ều</a:t>
            </a:r>
            <a:r>
              <a:rPr lang="en-US" sz="2531" b="1" dirty="0">
                <a:solidFill>
                  <a:srgbClr val="FF0000"/>
                </a:solidFill>
                <a:latin typeface="Times New Roman" pitchFamily="18" charset="0"/>
                <a:ea typeface="Arial Unicode MS"/>
                <a:cs typeface="Times New Roman" pitchFamily="18" charset="0"/>
              </a:rPr>
              <a:t> </a:t>
            </a:r>
            <a:r>
              <a:rPr lang="en-US" sz="2531" b="1" dirty="0" err="1" smtClean="0">
                <a:solidFill>
                  <a:srgbClr val="FF0000"/>
                </a:solidFill>
                <a:latin typeface="Times New Roman" pitchFamily="18" charset="0"/>
                <a:ea typeface="Arial Unicode MS"/>
                <a:cs typeface="Times New Roman" pitchFamily="18" charset="0"/>
              </a:rPr>
              <a:t>biểu</a:t>
            </a:r>
            <a:r>
              <a:rPr lang="en-US" sz="2531" b="1" dirty="0" smtClean="0">
                <a:solidFill>
                  <a:srgbClr val="FF0000"/>
                </a:solidFill>
                <a:latin typeface="Times New Roman" pitchFamily="18" charset="0"/>
                <a:ea typeface="Arial Unicode MS"/>
                <a:cs typeface="Times New Roman" pitchFamily="18" charset="0"/>
              </a:rPr>
              <a:t> </a:t>
            </a:r>
            <a:r>
              <a:rPr lang="en-US" sz="2531" b="1" dirty="0" err="1" smtClean="0">
                <a:solidFill>
                  <a:srgbClr val="FF0000"/>
                </a:solidFill>
                <a:latin typeface="Times New Roman" pitchFamily="18" charset="0"/>
                <a:ea typeface="Arial Unicode MS"/>
                <a:cs typeface="Times New Roman" pitchFamily="18" charset="0"/>
              </a:rPr>
              <a:t>hiện</a:t>
            </a:r>
            <a:r>
              <a:rPr lang="en-US" sz="2531" b="1" dirty="0" smtClean="0">
                <a:solidFill>
                  <a:srgbClr val="FF0000"/>
                </a:solidFill>
                <a:latin typeface="Times New Roman" pitchFamily="18" charset="0"/>
                <a:ea typeface="Arial Unicode MS"/>
                <a:cs typeface="Times New Roman" pitchFamily="18" charset="0"/>
              </a:rPr>
              <a:t> </a:t>
            </a:r>
            <a:r>
              <a:rPr lang="en-US" sz="2531" b="1" dirty="0" err="1" smtClean="0">
                <a:solidFill>
                  <a:srgbClr val="FF0000"/>
                </a:solidFill>
                <a:latin typeface="Times New Roman" pitchFamily="18" charset="0"/>
                <a:ea typeface="Arial Unicode MS"/>
                <a:cs typeface="Times New Roman" pitchFamily="18" charset="0"/>
              </a:rPr>
              <a:t>sẽ</a:t>
            </a:r>
            <a:r>
              <a:rPr lang="en-US" sz="2531" b="1" dirty="0" smtClean="0">
                <a:solidFill>
                  <a:srgbClr val="FF0000"/>
                </a:solidFill>
                <a:latin typeface="Times New Roman" pitchFamily="18" charset="0"/>
                <a:ea typeface="Arial Unicode MS"/>
                <a:cs typeface="Times New Roman" pitchFamily="18" charset="0"/>
              </a:rPr>
              <a:t> </a:t>
            </a:r>
            <a:r>
              <a:rPr lang="vi-VN" sz="2531" b="1" dirty="0" smtClean="0">
                <a:solidFill>
                  <a:srgbClr val="FF0000"/>
                </a:solidFill>
                <a:latin typeface="Times New Roman" pitchFamily="18" charset="0"/>
                <a:ea typeface="Arial Unicode MS"/>
                <a:cs typeface="Times New Roman" pitchFamily="18" charset="0"/>
              </a:rPr>
              <a:t>chiến thắng</a:t>
            </a:r>
            <a:r>
              <a:rPr lang="en-US" sz="2531" b="1" dirty="0" smtClean="0">
                <a:solidFill>
                  <a:srgbClr val="FF0000"/>
                </a:solidFill>
                <a:latin typeface="Times New Roman" pitchFamily="18" charset="0"/>
                <a:ea typeface="Arial Unicode MS"/>
                <a:cs typeface="Times New Roman" pitchFamily="18" charset="0"/>
              </a:rPr>
              <a:t>. </a:t>
            </a:r>
            <a:endParaRPr lang="en-SG" sz="2531" b="1" dirty="0">
              <a:solidFill>
                <a:srgbClr val="FF0000"/>
              </a:solidFill>
              <a:latin typeface="Times New Roman" pitchFamily="18" charset="0"/>
              <a:ea typeface="微软雅黑"/>
              <a:cs typeface="Times New Roman" pitchFamily="18" charset="0"/>
            </a:endParaRPr>
          </a:p>
        </p:txBody>
      </p:sp>
      <p:sp>
        <p:nvSpPr>
          <p:cNvPr id="30" name="Rectangle 29"/>
          <p:cNvSpPr>
            <a:spLocks noChangeArrowheads="1"/>
          </p:cNvSpPr>
          <p:nvPr/>
        </p:nvSpPr>
        <p:spPr bwMode="auto">
          <a:xfrm>
            <a:off x="981653" y="0"/>
            <a:ext cx="7582064"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000" b="1" dirty="0">
                <a:solidFill>
                  <a:srgbClr val="FF0000"/>
                </a:solidFill>
                <a:latin typeface="Times New Roman" pitchFamily="18" charset="0"/>
                <a:ea typeface="Helvetica Neue"/>
                <a:cs typeface="Times New Roman" pitchFamily="18" charset="0"/>
              </a:rPr>
              <a:t>TRÒ CHƠI </a:t>
            </a:r>
          </a:p>
          <a:p>
            <a:pPr algn="ctr" eaLnBrk="0" fontAlgn="base" hangingPunct="0">
              <a:spcBef>
                <a:spcPct val="0"/>
              </a:spcBef>
              <a:spcAft>
                <a:spcPct val="0"/>
              </a:spcAft>
            </a:pPr>
            <a:r>
              <a:rPr lang="en-US" altLang="en-US" sz="4400" b="1" smtClean="0">
                <a:solidFill>
                  <a:srgbClr val="FF0000"/>
                </a:solidFill>
                <a:latin typeface="Times New Roman" pitchFamily="18" charset="0"/>
                <a:ea typeface="Helvetica Neue"/>
                <a:cs typeface="Times New Roman" pitchFamily="18" charset="0"/>
              </a:rPr>
              <a:t>“Tiếp sức”</a:t>
            </a:r>
            <a:endParaRPr lang="en-SG" altLang="en-US" sz="4400" b="1" dirty="0">
              <a:solidFill>
                <a:srgbClr val="FF0000"/>
              </a:solidFill>
              <a:latin typeface="Times New Roman" pitchFamily="18" charset="0"/>
              <a:cs typeface="Times New Roman" pitchFamily="18" charset="0"/>
            </a:endParaRPr>
          </a:p>
        </p:txBody>
      </p:sp>
      <p:pic>
        <p:nvPicPr>
          <p:cNvPr id="33" name="Picture 32"/>
          <p:cNvPicPr>
            <a:picLocks noChangeAspect="1"/>
          </p:cNvPicPr>
          <p:nvPr/>
        </p:nvPicPr>
        <p:blipFill>
          <a:blip r:embed="rId2"/>
          <a:stretch>
            <a:fillRect/>
          </a:stretch>
        </p:blipFill>
        <p:spPr>
          <a:xfrm>
            <a:off x="10936762" y="0"/>
            <a:ext cx="1255238" cy="937524"/>
          </a:xfrm>
          <a:prstGeom prst="rect">
            <a:avLst/>
          </a:prstGeom>
        </p:spPr>
      </p:pic>
      <p:pic>
        <p:nvPicPr>
          <p:cNvPr id="32" name="Ảnh 31" descr="images.jpg"/>
          <p:cNvPicPr>
            <a:picLocks noChangeAspect="1"/>
          </p:cNvPicPr>
          <p:nvPr/>
        </p:nvPicPr>
        <p:blipFill>
          <a:blip r:embed="rId3"/>
          <a:stretch>
            <a:fillRect/>
          </a:stretch>
        </p:blipFill>
        <p:spPr>
          <a:xfrm>
            <a:off x="2887579" y="1235242"/>
            <a:ext cx="5358063" cy="5213683"/>
          </a:xfrm>
          <a:prstGeom prst="rect">
            <a:avLst/>
          </a:prstGeom>
        </p:spPr>
      </p:pic>
    </p:spTree>
    <p:extLst>
      <p:ext uri="{BB962C8B-B14F-4D97-AF65-F5344CB8AC3E}">
        <p14:creationId xmlns:p14="http://schemas.microsoft.com/office/powerpoint/2010/main" val="178244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88650029"/>
              </p:ext>
            </p:extLst>
          </p:nvPr>
        </p:nvGraphicFramePr>
        <p:xfrm>
          <a:off x="403099" y="2339082"/>
          <a:ext cx="11403889" cy="4222145"/>
        </p:xfrm>
        <a:graphic>
          <a:graphicData uri="http://schemas.openxmlformats.org/drawingml/2006/table">
            <a:tbl>
              <a:tblPr firstRow="1" firstCol="1" bandRow="1"/>
              <a:tblGrid>
                <a:gridCol w="3394635">
                  <a:extLst>
                    <a:ext uri="{9D8B030D-6E8A-4147-A177-3AD203B41FA5}">
                      <a16:colId xmlns:a16="http://schemas.microsoft.com/office/drawing/2014/main" val="20000"/>
                    </a:ext>
                  </a:extLst>
                </a:gridCol>
                <a:gridCol w="4442550">
                  <a:extLst>
                    <a:ext uri="{9D8B030D-6E8A-4147-A177-3AD203B41FA5}">
                      <a16:colId xmlns:a16="http://schemas.microsoft.com/office/drawing/2014/main" val="20001"/>
                    </a:ext>
                  </a:extLst>
                </a:gridCol>
                <a:gridCol w="3566704">
                  <a:extLst>
                    <a:ext uri="{9D8B030D-6E8A-4147-A177-3AD203B41FA5}">
                      <a16:colId xmlns:a16="http://schemas.microsoft.com/office/drawing/2014/main" val="20002"/>
                    </a:ext>
                  </a:extLst>
                </a:gridCol>
              </a:tblGrid>
              <a:tr h="844429">
                <a:tc>
                  <a:txBody>
                    <a:bodyPr/>
                    <a:lstStyle/>
                    <a:p>
                      <a:pPr marL="0" marR="0" algn="ctr">
                        <a:lnSpc>
                          <a:spcPct val="115000"/>
                        </a:lnSpc>
                        <a:spcBef>
                          <a:spcPts val="0"/>
                        </a:spcBef>
                        <a:spcAft>
                          <a:spcPts val="600"/>
                        </a:spcAft>
                      </a:pPr>
                      <a:r>
                        <a:rPr lang="en-US" sz="2800" smtClean="0">
                          <a:solidFill>
                            <a:srgbClr val="FF0000"/>
                          </a:solidFill>
                          <a:effectLst/>
                          <a:latin typeface="Times New Roman" pitchFamily="18" charset="0"/>
                          <a:ea typeface="Courier New" panose="02070309020205020404" pitchFamily="49" charset="0"/>
                          <a:cs typeface="Times New Roman" pitchFamily="18" charset="0"/>
                        </a:rPr>
                        <a:t>Học</a:t>
                      </a:r>
                      <a:r>
                        <a:rPr lang="en-US" sz="2800" baseline="0" smtClean="0">
                          <a:solidFill>
                            <a:srgbClr val="FF0000"/>
                          </a:solidFill>
                          <a:effectLst/>
                          <a:latin typeface="Times New Roman" pitchFamily="18" charset="0"/>
                          <a:ea typeface="Courier New" panose="02070309020205020404" pitchFamily="49" charset="0"/>
                          <a:cs typeface="Times New Roman" pitchFamily="18" charset="0"/>
                        </a:rPr>
                        <a:t> tập</a:t>
                      </a:r>
                      <a:endParaRPr lang="en-US" sz="2800" dirty="0">
                        <a:solidFill>
                          <a:srgbClr val="FF0000"/>
                        </a:solidFill>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600"/>
                        </a:spcAft>
                      </a:pPr>
                      <a:r>
                        <a:rPr lang="en-US" sz="2800" smtClean="0">
                          <a:solidFill>
                            <a:srgbClr val="FF0000"/>
                          </a:solidFill>
                          <a:effectLst/>
                          <a:latin typeface="Times New Roman" pitchFamily="18" charset="0"/>
                          <a:ea typeface="Courier New" panose="02070309020205020404" pitchFamily="49" charset="0"/>
                          <a:cs typeface="Times New Roman" pitchFamily="18" charset="0"/>
                        </a:rPr>
                        <a:t>Lao động</a:t>
                      </a:r>
                      <a:endParaRPr lang="en-US" sz="2800" dirty="0">
                        <a:solidFill>
                          <a:srgbClr val="FF0000"/>
                        </a:solidFill>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marL="0" marR="0" algn="ctr">
                        <a:lnSpc>
                          <a:spcPct val="115000"/>
                        </a:lnSpc>
                        <a:spcBef>
                          <a:spcPts val="0"/>
                        </a:spcBef>
                        <a:spcAft>
                          <a:spcPts val="600"/>
                        </a:spcAft>
                      </a:pPr>
                      <a:r>
                        <a:rPr lang="vi-VN" sz="2800">
                          <a:solidFill>
                            <a:srgbClr val="FF0000"/>
                          </a:solidFill>
                          <a:effectLst/>
                          <a:latin typeface="Times New Roman" pitchFamily="18" charset="0"/>
                          <a:ea typeface="Courier New" panose="02070309020205020404" pitchFamily="49" charset="0"/>
                          <a:cs typeface="Times New Roman" pitchFamily="18" charset="0"/>
                        </a:rPr>
                        <a:t> </a:t>
                      </a:r>
                      <a:r>
                        <a:rPr lang="en-US" sz="2800" smtClean="0">
                          <a:solidFill>
                            <a:srgbClr val="FF0000"/>
                          </a:solidFill>
                          <a:effectLst/>
                          <a:latin typeface="Times New Roman" pitchFamily="18" charset="0"/>
                          <a:ea typeface="Courier New" panose="02070309020205020404" pitchFamily="49" charset="0"/>
                          <a:cs typeface="Times New Roman" pitchFamily="18" charset="0"/>
                        </a:rPr>
                        <a:t>Hoạt</a:t>
                      </a:r>
                      <a:r>
                        <a:rPr lang="en-US" sz="2800" baseline="0" smtClean="0">
                          <a:solidFill>
                            <a:srgbClr val="FF0000"/>
                          </a:solidFill>
                          <a:effectLst/>
                          <a:latin typeface="Times New Roman" pitchFamily="18" charset="0"/>
                          <a:ea typeface="Courier New" panose="02070309020205020404" pitchFamily="49" charset="0"/>
                          <a:cs typeface="Times New Roman" pitchFamily="18" charset="0"/>
                        </a:rPr>
                        <a:t> động x</a:t>
                      </a:r>
                      <a:r>
                        <a:rPr lang="en-US" sz="2800" smtClean="0">
                          <a:solidFill>
                            <a:srgbClr val="FF0000"/>
                          </a:solidFill>
                          <a:effectLst/>
                          <a:latin typeface="Times New Roman" pitchFamily="18" charset="0"/>
                          <a:ea typeface="Courier New" panose="02070309020205020404" pitchFamily="49" charset="0"/>
                          <a:cs typeface="Times New Roman" pitchFamily="18" charset="0"/>
                        </a:rPr>
                        <a:t>ã</a:t>
                      </a:r>
                      <a:r>
                        <a:rPr lang="en-US" sz="2800" baseline="0" smtClean="0">
                          <a:solidFill>
                            <a:srgbClr val="FF0000"/>
                          </a:solidFill>
                          <a:effectLst/>
                          <a:latin typeface="Times New Roman" pitchFamily="18" charset="0"/>
                          <a:ea typeface="Courier New" panose="02070309020205020404" pitchFamily="49" charset="0"/>
                          <a:cs typeface="Times New Roman" pitchFamily="18" charset="0"/>
                        </a:rPr>
                        <a:t> </a:t>
                      </a:r>
                      <a:r>
                        <a:rPr lang="en-US" sz="2800" baseline="0" dirty="0" err="1" smtClean="0">
                          <a:solidFill>
                            <a:srgbClr val="FF0000"/>
                          </a:solidFill>
                          <a:effectLst/>
                          <a:latin typeface="Times New Roman" pitchFamily="18" charset="0"/>
                          <a:ea typeface="Courier New" panose="02070309020205020404" pitchFamily="49" charset="0"/>
                          <a:cs typeface="Times New Roman" pitchFamily="18" charset="0"/>
                        </a:rPr>
                        <a:t>hội</a:t>
                      </a:r>
                      <a:endParaRPr lang="en-US" sz="2800" dirty="0">
                        <a:solidFill>
                          <a:srgbClr val="FF0000"/>
                        </a:solidFill>
                        <a:effectLst/>
                        <a:latin typeface="Times New Roman" pitchFamily="18" charset="0"/>
                        <a:ea typeface="Arial" panose="020B0604020202020204" pitchFamily="34" charset="0"/>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844429">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844429">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002"/>
                  </a:ext>
                </a:extLst>
              </a:tr>
              <a:tr h="844429">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0003"/>
                  </a:ext>
                </a:extLst>
              </a:tr>
              <a:tr h="844429">
                <a:tc>
                  <a:txBody>
                    <a:bodyPr/>
                    <a:lstStyle/>
                    <a:p>
                      <a:pPr marL="0" marR="0" algn="just">
                        <a:lnSpc>
                          <a:spcPct val="115000"/>
                        </a:lnSpc>
                        <a:spcBef>
                          <a:spcPts val="0"/>
                        </a:spcBef>
                        <a:spcAft>
                          <a:spcPts val="600"/>
                        </a:spcAft>
                      </a:pPr>
                      <a:r>
                        <a:rPr lang="vi-VN" sz="1200">
                          <a:effectLst/>
                          <a:latin typeface="Courier New" panose="02070309020205020404" pitchFamily="49" charset="0"/>
                          <a:ea typeface="Courier New" panose="02070309020205020404" pitchFamily="49" charset="0"/>
                        </a:rPr>
                        <a:t> </a:t>
                      </a:r>
                      <a:endParaRPr lang="en-US"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600"/>
                        </a:spcAft>
                      </a:pPr>
                      <a:r>
                        <a:rPr lang="vi-VN" sz="1200">
                          <a:effectLst/>
                          <a:latin typeface="Courier New" panose="02070309020205020404" pitchFamily="49" charset="0"/>
                          <a:ea typeface="Courier New" panose="02070309020205020404" pitchFamily="49" charset="0"/>
                        </a:rPr>
                        <a:t> </a:t>
                      </a:r>
                      <a:endParaRPr lang="en-US" sz="110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15000"/>
                        </a:lnSpc>
                        <a:spcBef>
                          <a:spcPts val="0"/>
                        </a:spcBef>
                        <a:spcAft>
                          <a:spcPts val="600"/>
                        </a:spcAft>
                      </a:pPr>
                      <a:r>
                        <a:rPr lang="vi-VN" sz="1200" dirty="0">
                          <a:effectLst/>
                          <a:latin typeface="Courier New" panose="02070309020205020404" pitchFamily="49" charset="0"/>
                          <a:ea typeface="Courier New" panose="02070309020205020404" pitchFamily="49" charset="0"/>
                        </a:rPr>
                        <a:t> </a:t>
                      </a:r>
                      <a:endParaRPr lang="en-US" sz="1100" dirty="0">
                        <a:effectLst/>
                        <a:latin typeface="Arial" panose="020B0604020202020204" pitchFamily="34" charset="0"/>
                        <a:ea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pic>
        <p:nvPicPr>
          <p:cNvPr id="6" name="Picture 4" descr="Bạn là nhân vật nào trong teamwork?"/>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763" b="89941" l="1000" r="90000"/>
                    </a14:imgEffect>
                  </a14:imgLayer>
                </a14:imgProps>
              </a:ext>
              <a:ext uri="{28A0092B-C50C-407E-A947-70E740481C1C}">
                <a14:useLocalDpi xmlns:a14="http://schemas.microsoft.com/office/drawing/2010/main" val="0"/>
              </a:ext>
            </a:extLst>
          </a:blip>
          <a:srcRect/>
          <a:stretch>
            <a:fillRect/>
          </a:stretch>
        </p:blipFill>
        <p:spPr bwMode="auto">
          <a:xfrm>
            <a:off x="0" y="584776"/>
            <a:ext cx="2724112" cy="1570028"/>
          </a:xfrm>
          <a:prstGeom prst="rect">
            <a:avLst/>
          </a:prstGeom>
          <a:solidFill>
            <a:srgbClr val="FFCCFF"/>
          </a:solidFill>
          <a:extLst/>
        </p:spPr>
      </p:pic>
      <p:sp>
        <p:nvSpPr>
          <p:cNvPr id="7" name="TextBox 6"/>
          <p:cNvSpPr txBox="1"/>
          <p:nvPr/>
        </p:nvSpPr>
        <p:spPr>
          <a:xfrm>
            <a:off x="4265" y="0"/>
            <a:ext cx="2719847" cy="584775"/>
          </a:xfrm>
          <a:prstGeom prst="rect">
            <a:avLst/>
          </a:prstGeom>
          <a:solidFill>
            <a:schemeClr val="accent6">
              <a:lumMod val="40000"/>
              <a:lumOff val="60000"/>
            </a:schemeClr>
          </a:solidFill>
        </p:spPr>
        <p:txBody>
          <a:bodyPr wrap="square" rtlCol="0">
            <a:spAutoFit/>
          </a:bodyPr>
          <a:lstStyle/>
          <a:p>
            <a:r>
              <a:rPr lang="en-US" sz="3200" dirty="0" smtClean="0">
                <a:solidFill>
                  <a:srgbClr val="0000FF"/>
                </a:solidFill>
                <a:latin typeface="微软雅黑"/>
                <a:ea typeface="微软雅黑"/>
              </a:rPr>
              <a:t>TEAM WORK</a:t>
            </a:r>
            <a:endParaRPr lang="en-US" sz="3200" dirty="0">
              <a:solidFill>
                <a:srgbClr val="0000FF"/>
              </a:solidFill>
              <a:latin typeface="微软雅黑"/>
              <a:ea typeface="微软雅黑"/>
            </a:endParaRPr>
          </a:p>
        </p:txBody>
      </p:sp>
      <p:sp>
        <p:nvSpPr>
          <p:cNvPr id="9" name="Rectangle: Rounded Corners 1">
            <a:extLst>
              <a:ext uri="{FF2B5EF4-FFF2-40B4-BE49-F238E27FC236}">
                <a16:creationId xmlns:a16="http://schemas.microsoft.com/office/drawing/2014/main" id="{49368C2B-08BB-4567-BA27-2402FAA3C31F}"/>
              </a:ext>
            </a:extLst>
          </p:cNvPr>
          <p:cNvSpPr/>
          <p:nvPr/>
        </p:nvSpPr>
        <p:spPr>
          <a:xfrm>
            <a:off x="2997642" y="225491"/>
            <a:ext cx="6861975" cy="744568"/>
          </a:xfrm>
          <a:prstGeom prst="roundRect">
            <a:avLst/>
          </a:prstGeom>
          <a:solidFill>
            <a:schemeClr val="accent2">
              <a:lumMod val="60000"/>
              <a:lumOff val="4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smtClean="0">
                <a:solidFill>
                  <a:srgbClr val="0000FF"/>
                </a:solidFill>
                <a:latin typeface="Times New Roman" pitchFamily="18" charset="0"/>
                <a:ea typeface="Times New Roman" panose="02020603050405020304" pitchFamily="18" charset="0"/>
                <a:cs typeface="Times New Roman" pitchFamily="18" charset="0"/>
              </a:rPr>
              <a:t>Trò chơi “tiếp sức”</a:t>
            </a:r>
            <a:endParaRPr lang="en-US" sz="2800" b="1" dirty="0">
              <a:solidFill>
                <a:srgbClr val="0000FF"/>
              </a:solidFill>
              <a:latin typeface="Times New Roman" pitchFamily="18" charset="0"/>
              <a:ea typeface="Times New Roman" panose="02020603050405020304" pitchFamily="18" charset="0"/>
              <a:cs typeface="Times New Roman" pitchFamily="18" charset="0"/>
            </a:endParaRPr>
          </a:p>
          <a:p>
            <a:r>
              <a:rPr lang="en-US" dirty="0">
                <a:solidFill>
                  <a:prstClr val="white"/>
                </a:solidFill>
                <a:latin typeface="Times New Roman" panose="02020603050405020304" pitchFamily="18" charset="0"/>
                <a:ea typeface="Times New Roman" panose="02020603050405020304" pitchFamily="18" charset="0"/>
              </a:rPr>
              <a:t> </a:t>
            </a:r>
          </a:p>
        </p:txBody>
      </p:sp>
      <p:sp>
        <p:nvSpPr>
          <p:cNvPr id="10" name="Rectangle 9"/>
          <p:cNvSpPr/>
          <p:nvPr/>
        </p:nvSpPr>
        <p:spPr>
          <a:xfrm>
            <a:off x="2724112" y="970059"/>
            <a:ext cx="8841850" cy="1134093"/>
          </a:xfrm>
          <a:prstGeom prst="rect">
            <a:avLst/>
          </a:prstGeom>
        </p:spPr>
        <p:txBody>
          <a:bodyPr wrap="square">
            <a:spAutoFit/>
          </a:bodyPr>
          <a:lstStyle/>
          <a:p>
            <a:pPr indent="279400" algn="just">
              <a:lnSpc>
                <a:spcPct val="127000"/>
              </a:lnSpc>
              <a:spcAft>
                <a:spcPts val="500"/>
              </a:spcAft>
            </a:pPr>
            <a:r>
              <a:rPr lang="vi-VN" sz="2800" b="1" dirty="0">
                <a:solidFill>
                  <a:srgbClr val="353635"/>
                </a:solidFill>
                <a:latin typeface="+mj-lt"/>
                <a:ea typeface="Times New Roman" panose="02020603050405020304" pitchFamily="18" charset="0"/>
              </a:rPr>
              <a:t>Tìm hiểu biểu hiện </a:t>
            </a:r>
            <a:r>
              <a:rPr lang="vi-VN" sz="2800" b="1">
                <a:solidFill>
                  <a:srgbClr val="353635"/>
                </a:solidFill>
                <a:latin typeface="+mj-lt"/>
                <a:ea typeface="Times New Roman" panose="02020603050405020304" pitchFamily="18" charset="0"/>
              </a:rPr>
              <a:t>của </a:t>
            </a:r>
            <a:r>
              <a:rPr lang="en-US" sz="2800" b="1" smtClean="0">
                <a:solidFill>
                  <a:srgbClr val="353635"/>
                </a:solidFill>
                <a:latin typeface="Times New Roman" pitchFamily="18" charset="0"/>
                <a:ea typeface="Times New Roman" panose="02020603050405020304" pitchFamily="18" charset="0"/>
                <a:cs typeface="Times New Roman" pitchFamily="18" charset="0"/>
              </a:rPr>
              <a:t>siêng năng, kiên trì bằng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cách</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hoàn</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thiện</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phiếu</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bài</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r>
              <a:rPr lang="en-US" sz="2800" b="1" dirty="0" err="1" smtClean="0">
                <a:solidFill>
                  <a:srgbClr val="353635"/>
                </a:solidFill>
                <a:latin typeface="Times New Roman" pitchFamily="18" charset="0"/>
                <a:ea typeface="Times New Roman" panose="02020603050405020304" pitchFamily="18" charset="0"/>
                <a:cs typeface="Times New Roman" pitchFamily="18" charset="0"/>
              </a:rPr>
              <a:t>tập</a:t>
            </a:r>
            <a:r>
              <a:rPr lang="en-US" sz="2800" b="1" dirty="0" smtClean="0">
                <a:solidFill>
                  <a:srgbClr val="353635"/>
                </a:solidFill>
                <a:latin typeface="Times New Roman" pitchFamily="18" charset="0"/>
                <a:ea typeface="Times New Roman" panose="02020603050405020304" pitchFamily="18" charset="0"/>
                <a:cs typeface="Times New Roman" pitchFamily="18" charset="0"/>
              </a:rPr>
              <a:t> </a:t>
            </a:r>
            <a:endParaRPr lang="en-US" sz="2800" dirty="0">
              <a:solidFill>
                <a:srgbClr val="353635"/>
              </a:solidFill>
              <a:effectLst/>
              <a:latin typeface="Times New Roman" pitchFamily="18" charset="0"/>
              <a:ea typeface="Times New Roman" panose="02020603050405020304" pitchFamily="18" charset="0"/>
              <a:cs typeface="Times New Roman" pitchFamily="18" charset="0"/>
            </a:endParaRPr>
          </a:p>
        </p:txBody>
      </p:sp>
      <p:pic>
        <p:nvPicPr>
          <p:cNvPr id="11" name="Picture 10"/>
          <p:cNvPicPr>
            <a:picLocks noChangeAspect="1"/>
          </p:cNvPicPr>
          <p:nvPr/>
        </p:nvPicPr>
        <p:blipFill>
          <a:blip r:embed="rId4"/>
          <a:stretch>
            <a:fillRect/>
          </a:stretch>
        </p:blipFill>
        <p:spPr>
          <a:xfrm>
            <a:off x="10936762" y="0"/>
            <a:ext cx="1255238" cy="937524"/>
          </a:xfrm>
          <a:prstGeom prst="rect">
            <a:avLst/>
          </a:prstGeom>
        </p:spPr>
      </p:pic>
    </p:spTree>
    <p:extLst>
      <p:ext uri="{BB962C8B-B14F-4D97-AF65-F5344CB8AC3E}">
        <p14:creationId xmlns:p14="http://schemas.microsoft.com/office/powerpoint/2010/main" val="19325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xit" presetSubtype="0" fill="hold" grpId="0" nodeType="clickEffect">
                                  <p:stCondLst>
                                    <p:cond delay="0"/>
                                  </p:stCondLst>
                                  <p:childTnLst>
                                    <p:animEffect transition="out" filter="fade">
                                      <p:cBhvr>
                                        <p:cTn id="6" dur="1000"/>
                                        <p:tgtEl>
                                          <p:spTgt spid="7"/>
                                        </p:tgtEl>
                                      </p:cBhvr>
                                    </p:animEffect>
                                    <p:anim calcmode="lin" valueType="num">
                                      <p:cBhvr>
                                        <p:cTn id="7" dur="1000"/>
                                        <p:tgtEl>
                                          <p:spTgt spid="7"/>
                                        </p:tgtEl>
                                        <p:attrNameLst>
                                          <p:attrName>ppt_x</p:attrName>
                                        </p:attrNameLst>
                                      </p:cBhvr>
                                      <p:tavLst>
                                        <p:tav tm="0">
                                          <p:val>
                                            <p:strVal val="ppt_x"/>
                                          </p:val>
                                        </p:tav>
                                        <p:tav tm="100000">
                                          <p:val>
                                            <p:strVal val="ppt_x"/>
                                          </p:val>
                                        </p:tav>
                                      </p:tavLst>
                                    </p:anim>
                                    <p:anim calcmode="lin" valueType="num">
                                      <p:cBhvr>
                                        <p:cTn id="8" dur="1000"/>
                                        <p:tgtEl>
                                          <p:spTgt spid="7"/>
                                        </p:tgtEl>
                                        <p:attrNameLst>
                                          <p:attrName>ppt_y</p:attrName>
                                        </p:attrNameLst>
                                      </p:cBhvr>
                                      <p:tavLst>
                                        <p:tav tm="0">
                                          <p:val>
                                            <p:strVal val="ppt_y"/>
                                          </p:val>
                                        </p:tav>
                                        <p:tav tm="100000">
                                          <p:val>
                                            <p:strVal val="ppt_y-.1"/>
                                          </p:val>
                                        </p:tav>
                                      </p:tavLst>
                                    </p:anim>
                                    <p:set>
                                      <p:cBhvr>
                                        <p:cTn id="9" dur="1" fill="hold">
                                          <p:stCondLst>
                                            <p:cond delay="999"/>
                                          </p:stCondLst>
                                        </p:cTn>
                                        <p:tgtEl>
                                          <p:spTgt spid="7"/>
                                        </p:tgtEl>
                                        <p:attrNameLst>
                                          <p:attrName>style.visibility</p:attrName>
                                        </p:attrNameLst>
                                      </p:cBhvr>
                                      <p:to>
                                        <p:strVal val="hidden"/>
                                      </p:to>
                                    </p:set>
                                  </p:childTnLst>
                                </p:cTn>
                              </p:par>
                              <p:par>
                                <p:cTn id="10" presetID="47" presetClass="exit" presetSubtype="0" fill="hold" nodeType="withEffect">
                                  <p:stCondLst>
                                    <p:cond delay="0"/>
                                  </p:stCondLst>
                                  <p:childTnLst>
                                    <p:animEffect transition="out" filter="fade">
                                      <p:cBhvr>
                                        <p:cTn id="11" dur="1000"/>
                                        <p:tgtEl>
                                          <p:spTgt spid="6"/>
                                        </p:tgtEl>
                                      </p:cBhvr>
                                    </p:animEffect>
                                    <p:anim calcmode="lin" valueType="num">
                                      <p:cBhvr>
                                        <p:cTn id="12" dur="1000"/>
                                        <p:tgtEl>
                                          <p:spTgt spid="6"/>
                                        </p:tgtEl>
                                        <p:attrNameLst>
                                          <p:attrName>ppt_x</p:attrName>
                                        </p:attrNameLst>
                                      </p:cBhvr>
                                      <p:tavLst>
                                        <p:tav tm="0">
                                          <p:val>
                                            <p:strVal val="ppt_x"/>
                                          </p:val>
                                        </p:tav>
                                        <p:tav tm="100000">
                                          <p:val>
                                            <p:strVal val="ppt_x"/>
                                          </p:val>
                                        </p:tav>
                                      </p:tavLst>
                                    </p:anim>
                                    <p:anim calcmode="lin" valueType="num">
                                      <p:cBhvr>
                                        <p:cTn id="13" dur="1000"/>
                                        <p:tgtEl>
                                          <p:spTgt spid="6"/>
                                        </p:tgtEl>
                                        <p:attrNameLst>
                                          <p:attrName>ppt_y</p:attrName>
                                        </p:attrNameLst>
                                      </p:cBhvr>
                                      <p:tavLst>
                                        <p:tav tm="0">
                                          <p:val>
                                            <p:strVal val="ppt_y"/>
                                          </p:val>
                                        </p:tav>
                                        <p:tav tm="100000">
                                          <p:val>
                                            <p:strVal val="ppt_y-.1"/>
                                          </p:val>
                                        </p:tav>
                                      </p:tavLst>
                                    </p:anim>
                                    <p:set>
                                      <p:cBhvr>
                                        <p:cTn id="14" dur="1" fill="hold">
                                          <p:stCondLst>
                                            <p:cond delay="999"/>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54;p8"/>
          <p:cNvPicPr preferRelativeResize="0"/>
          <p:nvPr/>
        </p:nvPicPr>
        <p:blipFill rotWithShape="1">
          <a:blip r:embed="rId2">
            <a:alphaModFix/>
          </a:blip>
          <a:srcRect l="16992" t="-937" r="50159" b="17086"/>
          <a:stretch/>
        </p:blipFill>
        <p:spPr>
          <a:xfrm>
            <a:off x="5983378" y="930519"/>
            <a:ext cx="6588568" cy="4811438"/>
          </a:xfrm>
          <a:prstGeom prst="rect">
            <a:avLst/>
          </a:prstGeom>
          <a:noFill/>
          <a:ln>
            <a:noFill/>
          </a:ln>
        </p:spPr>
      </p:pic>
      <p:pic>
        <p:nvPicPr>
          <p:cNvPr id="7" name="Google Shape;164;p9"/>
          <p:cNvPicPr preferRelativeResize="0"/>
          <p:nvPr/>
        </p:nvPicPr>
        <p:blipFill rotWithShape="1">
          <a:blip r:embed="rId3">
            <a:alphaModFix/>
          </a:blip>
          <a:srcRect l="15285" t="10430" r="46645" b="11190"/>
          <a:stretch/>
        </p:blipFill>
        <p:spPr>
          <a:xfrm>
            <a:off x="-662442" y="1583091"/>
            <a:ext cx="6800573" cy="5274909"/>
          </a:xfrm>
          <a:prstGeom prst="rect">
            <a:avLst/>
          </a:prstGeom>
          <a:noFill/>
          <a:ln>
            <a:noFill/>
          </a:ln>
        </p:spPr>
      </p:pic>
      <p:sp>
        <p:nvSpPr>
          <p:cNvPr id="8" name="Snip Diagonal Corner Rectangle 7"/>
          <p:cNvSpPr/>
          <p:nvPr/>
        </p:nvSpPr>
        <p:spPr>
          <a:xfrm>
            <a:off x="957492" y="1242892"/>
            <a:ext cx="3251200" cy="703850"/>
          </a:xfrm>
          <a:prstGeom prst="snip2DiagRect">
            <a:avLst>
              <a:gd name="adj1" fmla="val 26917"/>
              <a:gd name="adj2" fmla="val 16667"/>
            </a:avLst>
          </a:prstGeom>
          <a:solidFill>
            <a:srgbClr val="ED7D31">
              <a:lumMod val="40000"/>
              <a:lumOff val="60000"/>
            </a:srgbClr>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smtClean="0">
                <a:solidFill>
                  <a:prstClr val="black"/>
                </a:solidFill>
                <a:latin typeface="Times New Roman" panose="02020603050405020304" pitchFamily="18" charset="0"/>
                <a:cs typeface="Times New Roman" panose="02020603050405020304" pitchFamily="18" charset="0"/>
              </a:rPr>
              <a:t>TÌNH HUỐNG 1</a:t>
            </a:r>
          </a:p>
        </p:txBody>
      </p:sp>
      <p:sp>
        <p:nvSpPr>
          <p:cNvPr id="9" name="Snip Diagonal Corner Rectangle 8"/>
          <p:cNvSpPr/>
          <p:nvPr/>
        </p:nvSpPr>
        <p:spPr>
          <a:xfrm>
            <a:off x="7808857" y="1022548"/>
            <a:ext cx="3389746" cy="733271"/>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smtClean="0">
                <a:solidFill>
                  <a:prstClr val="black"/>
                </a:solidFill>
                <a:latin typeface="Times New Roman" panose="02020603050405020304" pitchFamily="18" charset="0"/>
                <a:cs typeface="Times New Roman" panose="02020603050405020304" pitchFamily="18" charset="0"/>
              </a:rPr>
              <a:t>TÌNH HUỐNG 2</a:t>
            </a:r>
          </a:p>
        </p:txBody>
      </p:sp>
      <p:pic>
        <p:nvPicPr>
          <p:cNvPr id="12" name="Picture 11"/>
          <p:cNvPicPr>
            <a:picLocks noChangeAspect="1"/>
          </p:cNvPicPr>
          <p:nvPr/>
        </p:nvPicPr>
        <p:blipFill>
          <a:blip r:embed="rId4"/>
          <a:stretch>
            <a:fillRect/>
          </a:stretch>
        </p:blipFill>
        <p:spPr>
          <a:xfrm>
            <a:off x="4111188" y="835237"/>
            <a:ext cx="2584200" cy="1344792"/>
          </a:xfrm>
          <a:prstGeom prst="ellipse">
            <a:avLst/>
          </a:prstGeom>
          <a:ln>
            <a:noFill/>
          </a:ln>
          <a:effectLst>
            <a:softEdge rad="112500"/>
          </a:effectLst>
        </p:spPr>
      </p:pic>
      <p:pic>
        <p:nvPicPr>
          <p:cNvPr id="13" name="Google Shape;155;p8"/>
          <p:cNvPicPr preferRelativeResize="0"/>
          <p:nvPr/>
        </p:nvPicPr>
        <p:blipFill rotWithShape="1">
          <a:blip r:embed="rId5" cstate="print">
            <a:alphaModFix/>
          </a:blip>
          <a:srcRect/>
          <a:stretch/>
        </p:blipFill>
        <p:spPr>
          <a:xfrm>
            <a:off x="4159558" y="5618538"/>
            <a:ext cx="1872954" cy="1719365"/>
          </a:xfrm>
          <a:prstGeom prst="rect">
            <a:avLst/>
          </a:prstGeom>
          <a:noFill/>
          <a:ln>
            <a:noFill/>
          </a:ln>
        </p:spPr>
      </p:pic>
      <p:pic>
        <p:nvPicPr>
          <p:cNvPr id="15" name="Picture 14"/>
          <p:cNvPicPr>
            <a:picLocks noChangeAspect="1"/>
          </p:cNvPicPr>
          <p:nvPr/>
        </p:nvPicPr>
        <p:blipFill>
          <a:blip r:embed="rId6"/>
          <a:stretch>
            <a:fillRect/>
          </a:stretch>
        </p:blipFill>
        <p:spPr>
          <a:xfrm>
            <a:off x="10936762" y="0"/>
            <a:ext cx="1255238" cy="937524"/>
          </a:xfrm>
          <a:prstGeom prst="rect">
            <a:avLst/>
          </a:prstGeom>
        </p:spPr>
      </p:pic>
      <p:pic>
        <p:nvPicPr>
          <p:cNvPr id="16" name="图片 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73992" y="-134826"/>
            <a:ext cx="385859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7"/>
          <p:cNvSpPr txBox="1">
            <a:spLocks noChangeArrowheads="1"/>
          </p:cNvSpPr>
          <p:nvPr/>
        </p:nvSpPr>
        <p:spPr bwMode="auto">
          <a:xfrm>
            <a:off x="3473992" y="215693"/>
            <a:ext cx="4152790"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dirty="0" smtClean="0">
                <a:solidFill>
                  <a:srgbClr val="0070C0"/>
                </a:solidFill>
                <a:latin typeface="Times New Roman" panose="02020603050405020304" pitchFamily="18" charset="0"/>
                <a:cs typeface="Times New Roman" panose="02020603050405020304" pitchFamily="18" charset="0"/>
              </a:rPr>
              <a:t>XỬ LÍ TÌNH HUỐNG</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661157350"/>
              </p:ext>
            </p:extLst>
          </p:nvPr>
        </p:nvGraphicFramePr>
        <p:xfrm>
          <a:off x="395591" y="2520840"/>
          <a:ext cx="5143558" cy="3435096"/>
        </p:xfrm>
        <a:graphic>
          <a:graphicData uri="http://schemas.openxmlformats.org/drawingml/2006/table">
            <a:tbl>
              <a:tblPr>
                <a:tableStyleId>{5C22544A-7EE6-4342-B048-85BDC9FD1C3A}</a:tableStyleId>
              </a:tblPr>
              <a:tblGrid>
                <a:gridCol w="5143558">
                  <a:extLst>
                    <a:ext uri="{9D8B030D-6E8A-4147-A177-3AD203B41FA5}">
                      <a16:colId xmlns:a16="http://schemas.microsoft.com/office/drawing/2014/main" val="20000"/>
                    </a:ext>
                  </a:extLst>
                </a:gridCol>
              </a:tblGrid>
              <a:tr h="3418291">
                <a:tc>
                  <a:txBody>
                    <a:bodyPr/>
                    <a:lstStyle/>
                    <a:p>
                      <a:pPr marL="203200" marR="0" indent="-203200" algn="just">
                        <a:lnSpc>
                          <a:spcPct val="115000"/>
                        </a:lnSpc>
                        <a:spcBef>
                          <a:spcPts val="0"/>
                        </a:spcBef>
                        <a:spcAft>
                          <a:spcPts val="0"/>
                        </a:spcAft>
                      </a:pPr>
                      <a:r>
                        <a:rPr lang="en-US" sz="2800" dirty="0" err="1" smtClean="0">
                          <a:solidFill>
                            <a:schemeClr val="tx1"/>
                          </a:solidFill>
                          <a:effectLst/>
                          <a:latin typeface="Times New Roman" pitchFamily="18" charset="0"/>
                          <a:cs typeface="Times New Roman" pitchFamily="18" charset="0"/>
                        </a:rPr>
                        <a:t>Năm</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học</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này</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Hân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dự</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định</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đăng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kí</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tham</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gia</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cuộc</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thi</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hùng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biện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bằng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tiếng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Anh</a:t>
                      </a:r>
                      <a:r>
                        <a:rPr lang="en-US" sz="2800" baseline="0" dirty="0" smtClean="0">
                          <a:solidFill>
                            <a:schemeClr val="tx1"/>
                          </a:solidFill>
                          <a:effectLst/>
                          <a:latin typeface="Times New Roman" pitchFamily="18" charset="0"/>
                          <a:cs typeface="Times New Roman" pitchFamily="18" charset="0"/>
                        </a:rPr>
                        <a:t> do </a:t>
                      </a:r>
                      <a:r>
                        <a:rPr lang="en-US" sz="2800" baseline="0" dirty="0" err="1" smtClean="0">
                          <a:solidFill>
                            <a:schemeClr val="tx1"/>
                          </a:solidFill>
                          <a:effectLst/>
                          <a:latin typeface="Times New Roman" pitchFamily="18" charset="0"/>
                          <a:cs typeface="Times New Roman" pitchFamily="18" charset="0"/>
                        </a:rPr>
                        <a:t>nhà</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trường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tổ</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chức</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Nhưng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Hân</a:t>
                      </a:r>
                      <a:r>
                        <a:rPr lang="en-US" sz="2800" baseline="0" dirty="0" smtClean="0">
                          <a:solidFill>
                            <a:schemeClr val="tx1"/>
                          </a:solidFill>
                          <a:effectLst/>
                          <a:latin typeface="Times New Roman" pitchFamily="18" charset="0"/>
                          <a:cs typeface="Times New Roman" pitchFamily="18" charset="0"/>
                        </a:rPr>
                        <a:t> lo </a:t>
                      </a:r>
                      <a:r>
                        <a:rPr lang="en-US" sz="2800" baseline="0" dirty="0" err="1" smtClean="0">
                          <a:solidFill>
                            <a:schemeClr val="tx1"/>
                          </a:solidFill>
                          <a:effectLst/>
                          <a:latin typeface="Times New Roman" pitchFamily="18" charset="0"/>
                          <a:cs typeface="Times New Roman" pitchFamily="18" charset="0"/>
                        </a:rPr>
                        <a:t>lắng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vì</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vốn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từ</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vựng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tiếng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Anh</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của</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mình</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còn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hạn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chế</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nên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đắn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đo</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không</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biết</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có</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nên</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dự</a:t>
                      </a:r>
                      <a:r>
                        <a:rPr lang="en-US" sz="2800" baseline="0" dirty="0" smtClean="0">
                          <a:solidFill>
                            <a:schemeClr val="tx1"/>
                          </a:solidFill>
                          <a:effectLst/>
                          <a:latin typeface="Times New Roman" pitchFamily="18" charset="0"/>
                          <a:cs typeface="Times New Roman" pitchFamily="18" charset="0"/>
                        </a:rPr>
                        <a:t> </a:t>
                      </a:r>
                      <a:r>
                        <a:rPr lang="en-US" sz="2800" baseline="0" dirty="0" err="1" smtClean="0">
                          <a:solidFill>
                            <a:schemeClr val="tx1"/>
                          </a:solidFill>
                          <a:effectLst/>
                          <a:latin typeface="Times New Roman" pitchFamily="18" charset="0"/>
                          <a:cs typeface="Times New Roman" pitchFamily="18" charset="0"/>
                        </a:rPr>
                        <a:t>thi</a:t>
                      </a:r>
                      <a:r>
                        <a:rPr lang="en-US" sz="2800" baseline="0" dirty="0" smtClean="0">
                          <a:solidFill>
                            <a:schemeClr val="tx1"/>
                          </a:solidFill>
                          <a:effectLst/>
                          <a:latin typeface="Times New Roman" pitchFamily="18" charset="0"/>
                          <a:cs typeface="Times New Roman" pitchFamily="18" charset="0"/>
                        </a:rPr>
                        <a:t> hay </a:t>
                      </a:r>
                      <a:r>
                        <a:rPr lang="en-US" sz="2800" baseline="0" dirty="0" err="1" smtClean="0">
                          <a:solidFill>
                            <a:schemeClr val="tx1"/>
                          </a:solidFill>
                          <a:effectLst/>
                          <a:latin typeface="Times New Roman" pitchFamily="18" charset="0"/>
                          <a:cs typeface="Times New Roman" pitchFamily="18" charset="0"/>
                        </a:rPr>
                        <a:t>không</a:t>
                      </a:r>
                      <a:r>
                        <a:rPr lang="en-US" sz="2800" baseline="0" dirty="0" smtClean="0">
                          <a:solidFill>
                            <a:schemeClr val="tx1"/>
                          </a:solidFill>
                          <a:effectLst/>
                          <a:latin typeface="Times New Roman" pitchFamily="18" charset="0"/>
                          <a:cs typeface="Times New Roman" pitchFamily="18" charset="0"/>
                        </a:rPr>
                        <a:t>.</a:t>
                      </a:r>
                      <a:endParaRPr lang="en-US" sz="2800" dirty="0">
                        <a:solidFill>
                          <a:schemeClr val="tx1"/>
                        </a:solidFill>
                        <a:effectLst/>
                        <a:latin typeface="Times New Roman" pitchFamily="18" charset="0"/>
                        <a:ea typeface="Arial" panose="020B0604020202020204" pitchFamily="34" charset="0"/>
                        <a:cs typeface="Times New Roman" pitchFamily="18" charset="0"/>
                      </a:endParaRPr>
                    </a:p>
                  </a:txBody>
                  <a:tcPr marL="0" marR="0" marT="0" marB="0">
                    <a:no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5059363" y="33670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809276720"/>
              </p:ext>
            </p:extLst>
          </p:nvPr>
        </p:nvGraphicFramePr>
        <p:xfrm>
          <a:off x="6531219" y="2271469"/>
          <a:ext cx="5211709" cy="2593848"/>
        </p:xfrm>
        <a:graphic>
          <a:graphicData uri="http://schemas.openxmlformats.org/drawingml/2006/table">
            <a:tbl>
              <a:tblPr/>
              <a:tblGrid>
                <a:gridCol w="5211709">
                  <a:extLst>
                    <a:ext uri="{9D8B030D-6E8A-4147-A177-3AD203B41FA5}">
                      <a16:colId xmlns:a16="http://schemas.microsoft.com/office/drawing/2014/main" val="20000"/>
                    </a:ext>
                  </a:extLst>
                </a:gridCol>
              </a:tblGrid>
              <a:tr h="960120">
                <a:tc>
                  <a:txBody>
                    <a:bodyPr/>
                    <a:lstStyle/>
                    <a:p>
                      <a:pPr marL="190500" marR="0" indent="-190500" algn="just">
                        <a:lnSpc>
                          <a:spcPct val="115000"/>
                        </a:lnSpc>
                        <a:spcBef>
                          <a:spcPts val="0"/>
                        </a:spcBef>
                        <a:spcAft>
                          <a:spcPts val="0"/>
                        </a:spcAft>
                      </a:pPr>
                      <a:r>
                        <a:rPr lang="en-US" sz="3600" b="0" smtClean="0">
                          <a:effectLst/>
                          <a:latin typeface="#9Slide05 Israquella" pitchFamily="2" charset="0"/>
                          <a:ea typeface="Arial" panose="020B0604020202020204" pitchFamily="34" charset="0"/>
                        </a:rPr>
                        <a:t>L</a:t>
                      </a:r>
                      <a:r>
                        <a:rPr lang="en-US" sz="2800" b="0" smtClean="0">
                          <a:effectLst/>
                          <a:latin typeface="Times New Roman" pitchFamily="18" charset="0"/>
                          <a:ea typeface="Arial" panose="020B0604020202020204" pitchFamily="34" charset="0"/>
                          <a:cs typeface="Times New Roman" pitchFamily="18" charset="0"/>
                        </a:rPr>
                        <a:t>ớp</a:t>
                      </a:r>
                      <a:r>
                        <a:rPr lang="en-US" sz="2800" b="0" baseline="0" smtClean="0">
                          <a:effectLst/>
                          <a:latin typeface="Times New Roman" pitchFamily="18" charset="0"/>
                          <a:ea typeface="Arial" panose="020B0604020202020204" pitchFamily="34" charset="0"/>
                          <a:cs typeface="Times New Roman" pitchFamily="18" charset="0"/>
                        </a:rPr>
                        <a:t> 6A có phong trào thi đua giải các bài toán khó. Mặc dù là thành viên trong lớp nhưng Hòa thường xuyên bỏ qua, không làm những bài toán khó vì ngại suy nghĩ.</a:t>
                      </a:r>
                      <a:endParaRPr lang="en-US" sz="3600" b="0" dirty="0">
                        <a:effectLst/>
                        <a:latin typeface="Times New Roman" pitchFamily="18" charset="0"/>
                        <a:ea typeface="Arial" panose="020B0604020202020204" pitchFamily="34" charset="0"/>
                        <a:cs typeface="Times New Roman" pitchFamily="18" charset="0"/>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5" name="Rectangle 2"/>
          <p:cNvSpPr>
            <a:spLocks noChangeArrowheads="1"/>
          </p:cNvSpPr>
          <p:nvPr/>
        </p:nvSpPr>
        <p:spPr bwMode="auto">
          <a:xfrm>
            <a:off x="6960671" y="302229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13992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6" presetClass="entr" presetSubtype="21"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circle(in)">
                                      <p:cBhvr>
                                        <p:cTn id="20" dur="20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par>
                          <p:cTn id="26" fill="hold">
                            <p:stCondLst>
                              <p:cond delay="500"/>
                            </p:stCondLst>
                            <p:childTnLst>
                              <p:par>
                                <p:cTn id="27" presetID="53" presetClass="entr" presetSubtype="16"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grpSp>
        <p:nvGrpSpPr>
          <p:cNvPr id="3" name="Group 2"/>
          <p:cNvGrpSpPr/>
          <p:nvPr/>
        </p:nvGrpSpPr>
        <p:grpSpPr>
          <a:xfrm>
            <a:off x="919627" y="578106"/>
            <a:ext cx="10357973" cy="5604731"/>
            <a:chOff x="839417" y="578106"/>
            <a:chExt cx="5064981" cy="5604731"/>
          </a:xfrm>
        </p:grpSpPr>
        <p:pic>
          <p:nvPicPr>
            <p:cNvPr id="8" name="Picture 7">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9417" y="578106"/>
              <a:ext cx="5064981" cy="5604731"/>
            </a:xfrm>
            <a:prstGeom prst="rect">
              <a:avLst/>
            </a:prstGeom>
          </p:spPr>
        </p:pic>
        <p:pic>
          <p:nvPicPr>
            <p:cNvPr id="9" name="Picture 8"/>
            <p:cNvPicPr>
              <a:picLocks noChangeAspect="1"/>
            </p:cNvPicPr>
            <p:nvPr/>
          </p:nvPicPr>
          <p:blipFill>
            <a:blip r:embed="rId4"/>
            <a:stretch>
              <a:fillRect/>
            </a:stretch>
          </p:blipFill>
          <p:spPr>
            <a:xfrm>
              <a:off x="979208" y="1288202"/>
              <a:ext cx="4149384" cy="4040543"/>
            </a:xfrm>
            <a:prstGeom prst="rect">
              <a:avLst/>
            </a:prstGeom>
          </p:spPr>
        </p:pic>
        <p:sp>
          <p:nvSpPr>
            <p:cNvPr id="10" name="Rectangle 9"/>
            <p:cNvSpPr>
              <a:spLocks noChangeArrowheads="1"/>
            </p:cNvSpPr>
            <p:nvPr/>
          </p:nvSpPr>
          <p:spPr bwMode="auto">
            <a:xfrm>
              <a:off x="1410628" y="1594131"/>
              <a:ext cx="331585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3600" b="1" smtClean="0">
                  <a:solidFill>
                    <a:srgbClr val="0000FF"/>
                  </a:solidFill>
                  <a:latin typeface="Times New Roman" pitchFamily="18" charset="0"/>
                  <a:ea typeface="Helvetica Neue"/>
                  <a:cs typeface="Times New Roman" pitchFamily="18" charset="0"/>
                </a:rPr>
                <a:t>Sắm vai tình huống về siêng năng, kiên trì </a:t>
              </a:r>
            </a:p>
          </p:txBody>
        </p:sp>
      </p:grpSp>
      <p:pic>
        <p:nvPicPr>
          <p:cNvPr id="13" name="Picture 12"/>
          <p:cNvPicPr>
            <a:picLocks noChangeAspect="1"/>
          </p:cNvPicPr>
          <p:nvPr/>
        </p:nvPicPr>
        <p:blipFill>
          <a:blip r:embed="rId5"/>
          <a:stretch>
            <a:fillRect/>
          </a:stretch>
        </p:blipFill>
        <p:spPr>
          <a:xfrm>
            <a:off x="10936762" y="0"/>
            <a:ext cx="1255238" cy="937524"/>
          </a:xfrm>
          <a:prstGeom prst="rect">
            <a:avLst/>
          </a:prstGeom>
        </p:spPr>
      </p:pic>
    </p:spTree>
    <p:extLst>
      <p:ext uri="{BB962C8B-B14F-4D97-AF65-F5344CB8AC3E}">
        <p14:creationId xmlns:p14="http://schemas.microsoft.com/office/powerpoint/2010/main" val="151207599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7116</TotalTime>
  <Words>524</Words>
  <Application>Microsoft Office PowerPoint</Application>
  <PresentationFormat>Widescreen</PresentationFormat>
  <Paragraphs>62</Paragraphs>
  <Slides>8</Slides>
  <Notes>1</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8</vt:i4>
      </vt:variant>
    </vt:vector>
  </HeadingPairs>
  <TitlesOfParts>
    <vt:vector size="21" baseType="lpstr">
      <vt:lpstr>微软雅黑</vt:lpstr>
      <vt:lpstr>#9Slide05 Israquella</vt:lpstr>
      <vt:lpstr>Arial</vt:lpstr>
      <vt:lpstr>Arial Unicode MS</vt:lpstr>
      <vt:lpstr>Calibri</vt:lpstr>
      <vt:lpstr>Calibri Light</vt:lpstr>
      <vt:lpstr>Courier New</vt:lpstr>
      <vt:lpstr>Helvetica Neue</vt:lpstr>
      <vt:lpstr>Times New Roman</vt:lpstr>
      <vt:lpstr>Office Theme</vt:lpstr>
      <vt:lpstr>1_Office Theme</vt:lpstr>
      <vt:lpstr>2_Office Theme</vt:lpstr>
      <vt:lpstr>24_Office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Windows User</cp:lastModifiedBy>
  <cp:revision>222</cp:revision>
  <dcterms:created xsi:type="dcterms:W3CDTF">2021-06-28T15:32:15Z</dcterms:created>
  <dcterms:modified xsi:type="dcterms:W3CDTF">2024-02-26T09:52:36Z</dcterms:modified>
</cp:coreProperties>
</file>