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64" r:id="rId2"/>
    <p:sldId id="256" r:id="rId3"/>
    <p:sldId id="258" r:id="rId4"/>
    <p:sldId id="257" r:id="rId5"/>
    <p:sldId id="265" r:id="rId6"/>
    <p:sldId id="260" r:id="rId7"/>
    <p:sldId id="266" r:id="rId8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.VnTime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.VnTime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.VnTime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.VnTime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.VnTime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.VnTime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.VnTime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.VnTime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.VnTime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FFFF00"/>
    <a:srgbClr val="66FF33"/>
    <a:srgbClr val="996600"/>
    <a:srgbClr val="3A8713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31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9525 h 1912"/>
              <a:gd name="T4" fmla="*/ 0 w 1588"/>
              <a:gd name="T5" fmla="*/ 9525 h 1912"/>
              <a:gd name="T6" fmla="*/ 0 w 1588"/>
              <a:gd name="T7" fmla="*/ 95250 h 1912"/>
              <a:gd name="T8" fmla="*/ 0 w 1588"/>
              <a:gd name="T9" fmla="*/ 3035300 h 1912"/>
              <a:gd name="T10" fmla="*/ 0 w 1588"/>
              <a:gd name="T11" fmla="*/ 3035300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40D38-DA60-4BD4-9D01-D33EE1E3E2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4E31E-7B97-484E-BE2F-5C0F999E5F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A0017-63EC-421C-AF89-A89D9B5D1A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C258C-BDBF-4E9A-9FEF-8982CB5496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144B6-23B3-4AD7-8AD5-2E16374875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0E0A19-8476-4868-B64C-654648B936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FBD01-15D6-4EF6-8A87-D76F9BE874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3583D-1576-4F04-9A2C-4CA5CDB6C1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BBD8E-A5F1-4D47-96DE-DBD7364D34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E49F19-1CED-4702-99EC-9DF99C002A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F803D-4368-4E14-855A-CB2215C84D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DCD59D24-9D5D-48FA-A2F9-36A9AD7410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8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1"/>
          <p:cNvSpPr txBox="1">
            <a:spLocks noChangeArrowheads="1"/>
          </p:cNvSpPr>
          <p:nvPr/>
        </p:nvSpPr>
        <p:spPr bwMode="auto">
          <a:xfrm>
            <a:off x="4267200" y="57150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8600" y="457200"/>
            <a:ext cx="8686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latin typeface="Arial" charset="0"/>
              </a:rPr>
              <a:t>Chính tả 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0" y="2362200"/>
            <a:ext cx="883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>
                <a:solidFill>
                  <a:schemeClr val="hlink"/>
                </a:solidFill>
                <a:latin typeface="Arial" charset="0"/>
              </a:rPr>
              <a:t>Nghe – viết : L</a:t>
            </a:r>
            <a:r>
              <a:rPr lang="vi-VN" sz="4400">
                <a:solidFill>
                  <a:schemeClr val="hlink"/>
                </a:solidFill>
                <a:latin typeface="Arial" charset="0"/>
              </a:rPr>
              <a:t>ươ</a:t>
            </a:r>
            <a:r>
              <a:rPr lang="en-US" sz="4400">
                <a:solidFill>
                  <a:schemeClr val="hlink"/>
                </a:solidFill>
                <a:latin typeface="Arial" charset="0"/>
              </a:rPr>
              <a:t>ng Ngọc Quyến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20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762000" y="762000"/>
            <a:ext cx="662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chemeClr val="hlink"/>
                </a:solidFill>
                <a:latin typeface="Arial" charset="0"/>
              </a:rPr>
              <a:t>Tìm hiểu nội dung </a:t>
            </a:r>
            <a:r>
              <a:rPr lang="vi-VN" sz="3600" b="1">
                <a:solidFill>
                  <a:schemeClr val="hlink"/>
                </a:solidFill>
                <a:latin typeface="Arial" charset="0"/>
              </a:rPr>
              <a:t>đ</a:t>
            </a:r>
            <a:r>
              <a:rPr lang="en-US" sz="3600" b="1">
                <a:solidFill>
                  <a:schemeClr val="hlink"/>
                </a:solidFill>
                <a:latin typeface="Arial" charset="0"/>
              </a:rPr>
              <a:t>oạn v</a:t>
            </a:r>
            <a:r>
              <a:rPr lang="vi-VN" sz="3600" b="1">
                <a:solidFill>
                  <a:schemeClr val="hlink"/>
                </a:solidFill>
                <a:latin typeface="Arial" charset="0"/>
              </a:rPr>
              <a:t>ă</a:t>
            </a:r>
            <a:r>
              <a:rPr lang="en-US" sz="3600" b="1">
                <a:solidFill>
                  <a:schemeClr val="hlink"/>
                </a:solidFill>
                <a:latin typeface="Arial" charset="0"/>
              </a:rPr>
              <a:t>n 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533400" y="2025650"/>
            <a:ext cx="7696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>
                <a:solidFill>
                  <a:schemeClr val="tx2"/>
                </a:solidFill>
                <a:latin typeface="Arial" charset="0"/>
              </a:rPr>
              <a:t>Em biết gì về L</a:t>
            </a:r>
            <a:r>
              <a:rPr lang="vi-VN" sz="3200">
                <a:solidFill>
                  <a:schemeClr val="tx2"/>
                </a:solidFill>
                <a:latin typeface="Arial" charset="0"/>
              </a:rPr>
              <a:t>ươ</a:t>
            </a:r>
            <a:r>
              <a:rPr lang="en-US" sz="3200">
                <a:solidFill>
                  <a:schemeClr val="tx2"/>
                </a:solidFill>
                <a:latin typeface="Arial" charset="0"/>
              </a:rPr>
              <a:t>ng Ngọc Quyến?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457200" y="3016250"/>
            <a:ext cx="8001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>
                <a:latin typeface="Arial" charset="0"/>
              </a:rPr>
              <a:t>Ông </a:t>
            </a:r>
            <a:r>
              <a:rPr lang="vi-VN" sz="3200">
                <a:latin typeface="Arial" charset="0"/>
              </a:rPr>
              <a:t>đư</a:t>
            </a:r>
            <a:r>
              <a:rPr lang="en-US" sz="3200">
                <a:latin typeface="Arial" charset="0"/>
              </a:rPr>
              <a:t>ợc thoát khỏi nhà giam khi nào 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  <p:bldP spid="14341" grpId="0"/>
      <p:bldP spid="143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0" y="376238"/>
            <a:ext cx="9144000" cy="67405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Arial" charset="0"/>
              </a:rPr>
              <a:t>L</a:t>
            </a:r>
            <a:r>
              <a:rPr lang="vi-VN" sz="3200" b="1">
                <a:latin typeface="Arial" charset="0"/>
              </a:rPr>
              <a:t>ươ</a:t>
            </a:r>
            <a:r>
              <a:rPr lang="en-US" sz="3200" b="1">
                <a:latin typeface="Arial" charset="0"/>
              </a:rPr>
              <a:t>ng Ngọc Quyến</a:t>
            </a:r>
            <a:r>
              <a:rPr lang="en-US" sz="3200">
                <a:latin typeface="Arial" charset="0"/>
              </a:rPr>
              <a:t> </a:t>
            </a:r>
          </a:p>
          <a:p>
            <a:pPr algn="l">
              <a:spcBef>
                <a:spcPct val="50000"/>
              </a:spcBef>
            </a:pPr>
            <a:r>
              <a:rPr lang="en-US" sz="3200">
                <a:latin typeface="Arial" charset="0"/>
              </a:rPr>
              <a:t>      L</a:t>
            </a:r>
            <a:r>
              <a:rPr lang="vi-VN" sz="3200">
                <a:latin typeface="Arial" charset="0"/>
              </a:rPr>
              <a:t>ươ</a:t>
            </a:r>
            <a:r>
              <a:rPr lang="en-US" sz="3200">
                <a:latin typeface="Arial" charset="0"/>
              </a:rPr>
              <a:t>ng Ngọc Quyến là con trai nhà yêu n</a:t>
            </a:r>
            <a:r>
              <a:rPr lang="vi-VN" sz="3200">
                <a:latin typeface="Arial" charset="0"/>
              </a:rPr>
              <a:t>ư</a:t>
            </a:r>
            <a:r>
              <a:rPr lang="en-US" sz="3200">
                <a:latin typeface="Arial" charset="0"/>
              </a:rPr>
              <a:t>ớc L</a:t>
            </a:r>
            <a:r>
              <a:rPr lang="vi-VN" sz="3200">
                <a:latin typeface="Arial" charset="0"/>
              </a:rPr>
              <a:t>ươ</a:t>
            </a:r>
            <a:r>
              <a:rPr lang="en-US" sz="3200">
                <a:latin typeface="Arial" charset="0"/>
              </a:rPr>
              <a:t>ng v</a:t>
            </a:r>
            <a:r>
              <a:rPr lang="vi-VN" sz="3200">
                <a:latin typeface="Arial" charset="0"/>
              </a:rPr>
              <a:t>ă</a:t>
            </a:r>
            <a:r>
              <a:rPr lang="en-US" sz="3200">
                <a:latin typeface="Arial" charset="0"/>
              </a:rPr>
              <a:t>n Can . Nuôi ý chí khôi phục non sông, ông tìm </a:t>
            </a:r>
            <a:r>
              <a:rPr lang="vi-VN" sz="3200">
                <a:latin typeface="Arial" charset="0"/>
              </a:rPr>
              <a:t>đư</a:t>
            </a:r>
            <a:r>
              <a:rPr lang="en-US" sz="3200">
                <a:latin typeface="Arial" charset="0"/>
              </a:rPr>
              <a:t>ờng sang Nhật Bản học quân sự , rồi qua Trung Quốc m</a:t>
            </a:r>
            <a:r>
              <a:rPr lang="vi-VN" sz="3200">
                <a:latin typeface="Arial" charset="0"/>
              </a:rPr>
              <a:t>ư</a:t>
            </a:r>
            <a:r>
              <a:rPr lang="en-US" sz="3200">
                <a:latin typeface="Arial" charset="0"/>
              </a:rPr>
              <a:t>u tập hợp lực l</a:t>
            </a:r>
            <a:r>
              <a:rPr lang="vi-VN" sz="3200">
                <a:latin typeface="Arial" charset="0"/>
              </a:rPr>
              <a:t>ư</a:t>
            </a:r>
            <a:r>
              <a:rPr lang="en-US" sz="3200">
                <a:latin typeface="Arial" charset="0"/>
              </a:rPr>
              <a:t>ợng chống Thực Dân Pháp. ông bị giặc bắt và </a:t>
            </a:r>
            <a:r>
              <a:rPr lang="vi-VN" sz="3200">
                <a:latin typeface="Arial" charset="0"/>
              </a:rPr>
              <a:t>đư</a:t>
            </a:r>
            <a:r>
              <a:rPr lang="en-US" sz="3200">
                <a:latin typeface="Arial" charset="0"/>
              </a:rPr>
              <a:t>a về n</a:t>
            </a:r>
            <a:r>
              <a:rPr lang="vi-VN" sz="3200">
                <a:latin typeface="Arial" charset="0"/>
              </a:rPr>
              <a:t>ư</a:t>
            </a:r>
            <a:r>
              <a:rPr lang="en-US" sz="3200">
                <a:latin typeface="Arial" charset="0"/>
              </a:rPr>
              <a:t>ớc. Chúng khoét bàn chân ông , luồn dây thép buộc chân vào xích sắt. Ngày 30 - 8- 1917, cuộc khởi nghĩa Thái Nguyên do Đội Cấn lãnh </a:t>
            </a:r>
            <a:r>
              <a:rPr lang="vi-VN" sz="3200">
                <a:latin typeface="Arial" charset="0"/>
              </a:rPr>
              <a:t>đ</a:t>
            </a:r>
            <a:r>
              <a:rPr lang="en-US" sz="3200">
                <a:latin typeface="Arial" charset="0"/>
              </a:rPr>
              <a:t>ạo bùng nổ. L</a:t>
            </a:r>
            <a:r>
              <a:rPr lang="vi-VN" sz="3200">
                <a:latin typeface="Arial" charset="0"/>
              </a:rPr>
              <a:t>ươ</a:t>
            </a:r>
            <a:r>
              <a:rPr lang="en-US" sz="3200">
                <a:latin typeface="Arial" charset="0"/>
              </a:rPr>
              <a:t>ng Ngọc Quyến </a:t>
            </a:r>
            <a:r>
              <a:rPr lang="vi-VN" sz="3200">
                <a:latin typeface="Arial" charset="0"/>
              </a:rPr>
              <a:t>đư</a:t>
            </a:r>
            <a:r>
              <a:rPr lang="en-US" sz="3200">
                <a:latin typeface="Arial" charset="0"/>
              </a:rPr>
              <a:t>ợcgiải thoát  và thamgia chỉ huy nghĩa quân . Ông hi sinh , ng</a:t>
            </a:r>
            <a:r>
              <a:rPr lang="vi-VN" sz="3200">
                <a:latin typeface="Arial" charset="0"/>
              </a:rPr>
              <a:t>ư</a:t>
            </a:r>
            <a:r>
              <a:rPr lang="en-US" sz="3200">
                <a:latin typeface="Arial" charset="0"/>
              </a:rPr>
              <a:t>ng tấm lòng trung hiế với </a:t>
            </a:r>
            <a:r>
              <a:rPr lang="vi-VN" sz="3200">
                <a:latin typeface="Arial" charset="0"/>
              </a:rPr>
              <a:t>đ</a:t>
            </a:r>
            <a:r>
              <a:rPr lang="en-US" sz="3200">
                <a:latin typeface="Arial" charset="0"/>
              </a:rPr>
              <a:t>ất n</a:t>
            </a:r>
            <a:r>
              <a:rPr lang="vi-VN" sz="3200">
                <a:latin typeface="Arial" charset="0"/>
              </a:rPr>
              <a:t>ư</a:t>
            </a:r>
            <a:r>
              <a:rPr lang="en-US" sz="3200">
                <a:latin typeface="Arial" charset="0"/>
              </a:rPr>
              <a:t>ớc của ông còn sáng mãi.</a:t>
            </a:r>
          </a:p>
        </p:txBody>
      </p:sp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2362200" y="57150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28600" y="457200"/>
            <a:ext cx="868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Chính tả (Nghe- viết)</a:t>
            </a:r>
          </a:p>
        </p:txBody>
      </p:sp>
      <p:sp>
        <p:nvSpPr>
          <p:cNvPr id="7171" name="Text Box 7"/>
          <p:cNvSpPr txBox="1">
            <a:spLocks noChangeArrowheads="1"/>
          </p:cNvSpPr>
          <p:nvPr/>
        </p:nvSpPr>
        <p:spPr bwMode="auto">
          <a:xfrm>
            <a:off x="1219200" y="3276600"/>
            <a:ext cx="2667000" cy="4000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L</a:t>
            </a:r>
            <a:r>
              <a:rPr lang="vi-VN" sz="2000">
                <a:solidFill>
                  <a:schemeClr val="bg1"/>
                </a:solidFill>
                <a:latin typeface="Arial" charset="0"/>
              </a:rPr>
              <a:t>ươ</a:t>
            </a:r>
            <a:r>
              <a:rPr lang="en-US" sz="2000">
                <a:solidFill>
                  <a:schemeClr val="bg1"/>
                </a:solidFill>
                <a:latin typeface="Arial" charset="0"/>
              </a:rPr>
              <a:t>ng Ngọc Quyến</a:t>
            </a:r>
          </a:p>
        </p:txBody>
      </p:sp>
      <p:sp>
        <p:nvSpPr>
          <p:cNvPr id="21521" name="Text Box 17"/>
          <p:cNvSpPr txBox="1">
            <a:spLocks noChangeArrowheads="1"/>
          </p:cNvSpPr>
          <p:nvPr/>
        </p:nvSpPr>
        <p:spPr bwMode="auto">
          <a:xfrm>
            <a:off x="0" y="1828800"/>
            <a:ext cx="8839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</a:rPr>
              <a:t>L</a:t>
            </a:r>
            <a:r>
              <a:rPr lang="vi-VN" sz="3200">
                <a:solidFill>
                  <a:srgbClr val="FFFF00"/>
                </a:solidFill>
                <a:latin typeface="Arial" charset="0"/>
              </a:rPr>
              <a:t>ươ</a:t>
            </a:r>
            <a:r>
              <a:rPr lang="en-US" sz="3200">
                <a:solidFill>
                  <a:srgbClr val="FFFF00"/>
                </a:solidFill>
                <a:latin typeface="Arial" charset="0"/>
              </a:rPr>
              <a:t>ng Ngọc Quyến</a:t>
            </a:r>
          </a:p>
        </p:txBody>
      </p:sp>
      <p:sp>
        <p:nvSpPr>
          <p:cNvPr id="7173" name="Text Box 18"/>
          <p:cNvSpPr txBox="1">
            <a:spLocks noChangeArrowheads="1"/>
          </p:cNvSpPr>
          <p:nvPr/>
        </p:nvSpPr>
        <p:spPr bwMode="auto">
          <a:xfrm>
            <a:off x="4267200" y="3276600"/>
            <a:ext cx="2286000" cy="4000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L</a:t>
            </a:r>
            <a:r>
              <a:rPr lang="vi-VN" sz="2000">
                <a:solidFill>
                  <a:schemeClr val="bg1"/>
                </a:solidFill>
                <a:latin typeface="Arial" charset="0"/>
              </a:rPr>
              <a:t>ươ</a:t>
            </a:r>
            <a:r>
              <a:rPr lang="en-US" sz="2000">
                <a:solidFill>
                  <a:schemeClr val="bg1"/>
                </a:solidFill>
                <a:latin typeface="Arial" charset="0"/>
              </a:rPr>
              <a:t>ng V</a:t>
            </a:r>
            <a:r>
              <a:rPr lang="vi-VN" sz="2000">
                <a:solidFill>
                  <a:schemeClr val="bg1"/>
                </a:solidFill>
                <a:latin typeface="Arial" charset="0"/>
              </a:rPr>
              <a:t>ă</a:t>
            </a:r>
            <a:r>
              <a:rPr lang="en-US" sz="2000">
                <a:solidFill>
                  <a:schemeClr val="bg1"/>
                </a:solidFill>
                <a:latin typeface="Arial" charset="0"/>
              </a:rPr>
              <a:t>n Can</a:t>
            </a:r>
          </a:p>
        </p:txBody>
      </p:sp>
      <p:sp>
        <p:nvSpPr>
          <p:cNvPr id="7174" name="Text Box 19"/>
          <p:cNvSpPr txBox="1">
            <a:spLocks noChangeArrowheads="1"/>
          </p:cNvSpPr>
          <p:nvPr/>
        </p:nvSpPr>
        <p:spPr bwMode="auto">
          <a:xfrm>
            <a:off x="1295400" y="4191000"/>
            <a:ext cx="2286000" cy="4000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khoét</a:t>
            </a:r>
          </a:p>
        </p:txBody>
      </p:sp>
      <p:sp>
        <p:nvSpPr>
          <p:cNvPr id="7175" name="Text Box 20"/>
          <p:cNvSpPr txBox="1">
            <a:spLocks noChangeArrowheads="1"/>
          </p:cNvSpPr>
          <p:nvPr/>
        </p:nvSpPr>
        <p:spPr bwMode="auto">
          <a:xfrm>
            <a:off x="4267200" y="4129088"/>
            <a:ext cx="2286000" cy="4000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xích sắt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215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990600" y="152400"/>
            <a:ext cx="685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Luyện tập 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457200" y="838200"/>
            <a:ext cx="8382000" cy="8302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  <a:latin typeface="Arial" charset="0"/>
              </a:rPr>
              <a:t>Bài 2 - a: Ghi lại phần vần của những tiếng in </a:t>
            </a:r>
            <a:r>
              <a:rPr lang="vi-VN" sz="2400">
                <a:solidFill>
                  <a:srgbClr val="FF0000"/>
                </a:solidFill>
                <a:latin typeface="Arial" charset="0"/>
              </a:rPr>
              <a:t>đ</a:t>
            </a:r>
            <a:r>
              <a:rPr lang="en-US" sz="2400">
                <a:solidFill>
                  <a:srgbClr val="FF0000"/>
                </a:solidFill>
                <a:latin typeface="Arial" charset="0"/>
              </a:rPr>
              <a:t>ậm  trong các câu sau</a:t>
            </a:r>
          </a:p>
        </p:txBody>
      </p:sp>
      <p:sp>
        <p:nvSpPr>
          <p:cNvPr id="16407" name="Text Box 23"/>
          <p:cNvSpPr txBox="1">
            <a:spLocks noChangeArrowheads="1"/>
          </p:cNvSpPr>
          <p:nvPr/>
        </p:nvSpPr>
        <p:spPr bwMode="auto">
          <a:xfrm>
            <a:off x="381000" y="1981200"/>
            <a:ext cx="72501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000">
                <a:solidFill>
                  <a:schemeClr val="hlink"/>
                </a:solidFill>
                <a:latin typeface="Arial" charset="0"/>
              </a:rPr>
              <a:t>a)Trạng Nguyên</a:t>
            </a:r>
            <a:r>
              <a:rPr lang="en-US" sz="2000">
                <a:latin typeface="Arial" charset="0"/>
              </a:rPr>
              <a:t> trẻ tuổi nhất của n</a:t>
            </a:r>
            <a:r>
              <a:rPr lang="vi-VN" sz="2000">
                <a:latin typeface="Arial" charset="0"/>
              </a:rPr>
              <a:t>ư</a:t>
            </a:r>
            <a:r>
              <a:rPr lang="en-US" sz="2000">
                <a:latin typeface="Arial" charset="0"/>
              </a:rPr>
              <a:t>ớc ta là ông </a:t>
            </a:r>
            <a:r>
              <a:rPr lang="en-US" sz="2000">
                <a:solidFill>
                  <a:schemeClr val="hlink"/>
                </a:solidFill>
                <a:latin typeface="Arial" charset="0"/>
              </a:rPr>
              <a:t>Nguyễn hiền</a:t>
            </a:r>
            <a:r>
              <a:rPr lang="en-US" sz="2000">
                <a:latin typeface="Arial" charset="0"/>
              </a:rPr>
              <a:t> </a:t>
            </a:r>
          </a:p>
          <a:p>
            <a:pPr algn="l"/>
            <a:r>
              <a:rPr lang="en-US" sz="2000">
                <a:latin typeface="Arial" charset="0"/>
              </a:rPr>
              <a:t>, </a:t>
            </a:r>
            <a:r>
              <a:rPr lang="vi-VN" sz="2000">
                <a:latin typeface="Arial" charset="0"/>
              </a:rPr>
              <a:t>đ</a:t>
            </a:r>
            <a:r>
              <a:rPr lang="en-US" sz="2000">
                <a:latin typeface="Arial" charset="0"/>
              </a:rPr>
              <a:t>ỗ </a:t>
            </a:r>
            <a:r>
              <a:rPr lang="vi-VN" sz="2000">
                <a:latin typeface="Arial" charset="0"/>
              </a:rPr>
              <a:t>đ</a:t>
            </a:r>
            <a:r>
              <a:rPr lang="en-US" sz="2000">
                <a:latin typeface="Arial" charset="0"/>
              </a:rPr>
              <a:t>ầu </a:t>
            </a:r>
            <a:r>
              <a:rPr lang="en-US" sz="2000">
                <a:solidFill>
                  <a:schemeClr val="hlink"/>
                </a:solidFill>
                <a:latin typeface="Arial" charset="0"/>
              </a:rPr>
              <a:t>khoa thi</a:t>
            </a:r>
            <a:r>
              <a:rPr lang="en-US" sz="2000">
                <a:latin typeface="Arial" charset="0"/>
              </a:rPr>
              <a:t> n</a:t>
            </a:r>
            <a:r>
              <a:rPr lang="vi-VN" sz="2000">
                <a:latin typeface="Arial" charset="0"/>
              </a:rPr>
              <a:t>ă</a:t>
            </a:r>
            <a:r>
              <a:rPr lang="en-US" sz="2000">
                <a:latin typeface="Arial" charset="0"/>
              </a:rPr>
              <a:t>m 1247, lúc vừa 13 tuổi.</a:t>
            </a:r>
          </a:p>
        </p:txBody>
      </p:sp>
      <p:sp>
        <p:nvSpPr>
          <p:cNvPr id="16414" name="Text Box 30"/>
          <p:cNvSpPr txBox="1">
            <a:spLocks noChangeArrowheads="1"/>
          </p:cNvSpPr>
          <p:nvPr/>
        </p:nvSpPr>
        <p:spPr bwMode="auto">
          <a:xfrm>
            <a:off x="533400" y="2971800"/>
            <a:ext cx="7467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Arial" charset="0"/>
              </a:rPr>
              <a:t>b) Làng có nhiều tiến sĩ nhất n</a:t>
            </a:r>
            <a:r>
              <a:rPr lang="vi-VN" sz="2000">
                <a:latin typeface="Arial" charset="0"/>
              </a:rPr>
              <a:t>ư</a:t>
            </a:r>
            <a:r>
              <a:rPr lang="en-US" sz="2000">
                <a:latin typeface="Arial" charset="0"/>
              </a:rPr>
              <a:t>ớc là </a:t>
            </a:r>
            <a:r>
              <a:rPr lang="en-US" sz="2000">
                <a:solidFill>
                  <a:schemeClr val="hlink"/>
                </a:solidFill>
                <a:latin typeface="Arial" charset="0"/>
              </a:rPr>
              <a:t>làng Mộ trạch</a:t>
            </a:r>
            <a:r>
              <a:rPr lang="en-US" sz="2000">
                <a:latin typeface="Arial" charset="0"/>
              </a:rPr>
              <a:t>, xã tân Hồng, </a:t>
            </a:r>
            <a:r>
              <a:rPr lang="en-US" sz="2000">
                <a:solidFill>
                  <a:schemeClr val="hlink"/>
                </a:solidFill>
                <a:latin typeface="Arial" charset="0"/>
              </a:rPr>
              <a:t>huyện Bình Giang</a:t>
            </a:r>
            <a:r>
              <a:rPr lang="en-US" sz="2000">
                <a:latin typeface="Arial" charset="0"/>
              </a:rPr>
              <a:t>, tỉnh Hải D</a:t>
            </a:r>
            <a:r>
              <a:rPr lang="vi-VN" sz="2000">
                <a:latin typeface="Arial" charset="0"/>
              </a:rPr>
              <a:t>ươ</a:t>
            </a:r>
            <a:r>
              <a:rPr lang="en-US" sz="2000">
                <a:latin typeface="Arial" charset="0"/>
              </a:rPr>
              <a:t>ng: 36 tiến sĩ </a:t>
            </a:r>
          </a:p>
        </p:txBody>
      </p:sp>
      <p:sp>
        <p:nvSpPr>
          <p:cNvPr id="16415" name="Text Box 31"/>
          <p:cNvSpPr txBox="1">
            <a:spLocks noChangeArrowheads="1"/>
          </p:cNvSpPr>
          <p:nvPr/>
        </p:nvSpPr>
        <p:spPr bwMode="auto">
          <a:xfrm>
            <a:off x="990600" y="3886200"/>
            <a:ext cx="25908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lphaLcParenR"/>
            </a:pPr>
            <a:r>
              <a:rPr lang="en-US">
                <a:latin typeface="Arial" charset="0"/>
              </a:rPr>
              <a:t>Trạng – ang</a:t>
            </a:r>
          </a:p>
          <a:p>
            <a:pPr marL="342900" indent="-342900">
              <a:spcBef>
                <a:spcPct val="50000"/>
              </a:spcBef>
            </a:pPr>
            <a:r>
              <a:rPr lang="en-US">
                <a:latin typeface="Arial" charset="0"/>
              </a:rPr>
              <a:t> Nguyên – uyên</a:t>
            </a:r>
          </a:p>
          <a:p>
            <a:pPr marL="342900" indent="-342900">
              <a:spcBef>
                <a:spcPct val="50000"/>
              </a:spcBef>
            </a:pPr>
            <a:r>
              <a:rPr lang="en-US">
                <a:latin typeface="Arial" charset="0"/>
              </a:rPr>
              <a:t>Nguyễn - uyên</a:t>
            </a:r>
          </a:p>
          <a:p>
            <a:pPr marL="342900" indent="-342900">
              <a:spcBef>
                <a:spcPct val="50000"/>
              </a:spcBef>
            </a:pPr>
            <a:r>
              <a:rPr lang="en-US">
                <a:latin typeface="Arial" charset="0"/>
              </a:rPr>
              <a:t>Hiền – iên</a:t>
            </a:r>
          </a:p>
          <a:p>
            <a:pPr marL="342900" indent="-342900">
              <a:spcBef>
                <a:spcPct val="50000"/>
              </a:spcBef>
            </a:pPr>
            <a:r>
              <a:rPr lang="en-US">
                <a:latin typeface="Arial" charset="0"/>
              </a:rPr>
              <a:t>Khoa – oa</a:t>
            </a:r>
          </a:p>
          <a:p>
            <a:pPr marL="342900" indent="-342900">
              <a:spcBef>
                <a:spcPct val="50000"/>
              </a:spcBef>
            </a:pPr>
            <a:r>
              <a:rPr lang="en-US">
                <a:latin typeface="Arial" charset="0"/>
              </a:rPr>
              <a:t>Thi  - i</a:t>
            </a:r>
          </a:p>
          <a:p>
            <a:pPr marL="342900" indent="-342900">
              <a:spcBef>
                <a:spcPct val="50000"/>
              </a:spcBef>
              <a:buFontTx/>
              <a:buAutoNum type="alphaLcParenR"/>
            </a:pPr>
            <a:endParaRPr lang="en-US">
              <a:latin typeface="Arial" charset="0"/>
            </a:endParaRPr>
          </a:p>
        </p:txBody>
      </p:sp>
      <p:sp>
        <p:nvSpPr>
          <p:cNvPr id="16416" name="Text Box 32"/>
          <p:cNvSpPr txBox="1">
            <a:spLocks noChangeArrowheads="1"/>
          </p:cNvSpPr>
          <p:nvPr/>
        </p:nvSpPr>
        <p:spPr bwMode="auto">
          <a:xfrm>
            <a:off x="4038600" y="3886200"/>
            <a:ext cx="2590800" cy="244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>
                <a:latin typeface="Arial" charset="0"/>
              </a:rPr>
              <a:t>b) Làng – ang</a:t>
            </a:r>
          </a:p>
          <a:p>
            <a:pPr marL="342900" indent="-342900">
              <a:spcBef>
                <a:spcPct val="50000"/>
              </a:spcBef>
            </a:pPr>
            <a:r>
              <a:rPr lang="en-US">
                <a:latin typeface="Arial" charset="0"/>
              </a:rPr>
              <a:t>mộ - ô</a:t>
            </a:r>
          </a:p>
          <a:p>
            <a:pPr marL="342900" indent="-342900">
              <a:spcBef>
                <a:spcPct val="50000"/>
              </a:spcBef>
            </a:pPr>
            <a:r>
              <a:rPr lang="en-US">
                <a:latin typeface="Arial" charset="0"/>
              </a:rPr>
              <a:t>Trạch – ach</a:t>
            </a:r>
          </a:p>
          <a:p>
            <a:pPr marL="342900" indent="-342900">
              <a:spcBef>
                <a:spcPct val="50000"/>
              </a:spcBef>
            </a:pPr>
            <a:r>
              <a:rPr lang="en-US">
                <a:latin typeface="Arial" charset="0"/>
              </a:rPr>
              <a:t>Huyện – uyên</a:t>
            </a:r>
          </a:p>
          <a:p>
            <a:pPr marL="342900" indent="-342900">
              <a:spcBef>
                <a:spcPct val="50000"/>
              </a:spcBef>
            </a:pPr>
            <a:r>
              <a:rPr lang="en-US">
                <a:latin typeface="Arial" charset="0"/>
              </a:rPr>
              <a:t>Bình – inh</a:t>
            </a:r>
          </a:p>
          <a:p>
            <a:pPr marL="342900" indent="-342900">
              <a:spcBef>
                <a:spcPct val="50000"/>
              </a:spcBef>
            </a:pPr>
            <a:r>
              <a:rPr lang="en-US">
                <a:latin typeface="Arial" charset="0"/>
              </a:rPr>
              <a:t>Giang - ang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1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6389" grpId="0" animBg="1"/>
      <p:bldP spid="16407" grpId="0"/>
      <p:bldP spid="16414" grpId="0"/>
      <p:bldP spid="16415" grpId="0"/>
      <p:bldP spid="164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/>
          <p:cNvSpPr txBox="1">
            <a:spLocks noChangeArrowheads="1"/>
          </p:cNvSpPr>
          <p:nvPr/>
        </p:nvSpPr>
        <p:spPr bwMode="auto">
          <a:xfrm>
            <a:off x="1143000" y="304800"/>
            <a:ext cx="7162800" cy="8302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  <a:latin typeface="Arial" charset="0"/>
              </a:rPr>
              <a:t>Bài 3 : Ghép vần của từng tiếng vừa tìm </a:t>
            </a:r>
            <a:r>
              <a:rPr lang="vi-VN" sz="2400">
                <a:solidFill>
                  <a:srgbClr val="FF0000"/>
                </a:solidFill>
                <a:latin typeface="Arial" charset="0"/>
              </a:rPr>
              <a:t>đư</a:t>
            </a:r>
            <a:r>
              <a:rPr lang="en-US" sz="2400">
                <a:solidFill>
                  <a:srgbClr val="FF0000"/>
                </a:solidFill>
                <a:latin typeface="Arial" charset="0"/>
              </a:rPr>
              <a:t>ợc vào mô hình cấu tạo d</a:t>
            </a:r>
            <a:r>
              <a:rPr lang="vi-VN" sz="2400">
                <a:solidFill>
                  <a:srgbClr val="FF0000"/>
                </a:solidFill>
                <a:latin typeface="Arial" charset="0"/>
              </a:rPr>
              <a:t>ư</a:t>
            </a:r>
            <a:r>
              <a:rPr lang="en-US" sz="2400">
                <a:solidFill>
                  <a:srgbClr val="FF0000"/>
                </a:solidFill>
                <a:latin typeface="Arial" charset="0"/>
              </a:rPr>
              <a:t>ới </a:t>
            </a:r>
            <a:r>
              <a:rPr lang="vi-VN" sz="2400">
                <a:solidFill>
                  <a:srgbClr val="FF0000"/>
                </a:solidFill>
                <a:latin typeface="Arial" charset="0"/>
              </a:rPr>
              <a:t>đ</a:t>
            </a:r>
            <a:r>
              <a:rPr lang="en-US" sz="2400">
                <a:solidFill>
                  <a:srgbClr val="FF0000"/>
                </a:solidFill>
                <a:latin typeface="Arial" charset="0"/>
              </a:rPr>
              <a:t>ây:</a:t>
            </a:r>
          </a:p>
        </p:txBody>
      </p:sp>
      <p:graphicFrame>
        <p:nvGraphicFramePr>
          <p:cNvPr id="22647" name="Group 119"/>
          <p:cNvGraphicFramePr>
            <a:graphicFrameLocks noGrp="1"/>
          </p:cNvGraphicFramePr>
          <p:nvPr>
            <p:ph sz="half" idx="1"/>
          </p:nvPr>
        </p:nvGraphicFramePr>
        <p:xfrm>
          <a:off x="457200" y="1905000"/>
          <a:ext cx="7010400" cy="2193925"/>
        </p:xfrm>
        <a:graphic>
          <a:graphicData uri="http://schemas.openxmlformats.org/drawingml/2006/table">
            <a:tbl>
              <a:tblPr/>
              <a:tblGrid>
                <a:gridCol w="1752600"/>
                <a:gridCol w="1752600"/>
                <a:gridCol w="1752600"/>
                <a:gridCol w="1752600"/>
              </a:tblGrid>
              <a:tr h="6094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TiÕng</a:t>
                      </a:r>
                    </a:p>
                  </a:txBody>
                  <a:tcPr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                          VÇn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32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.VnTime" pitchFamily="34" charset="0"/>
                      </a:endParaRPr>
                    </a:p>
                  </a:txBody>
                  <a:tcPr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¢m ®Öm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¢m chÝnh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¢m cuèi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2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Tr¹ng </a:t>
                      </a:r>
                    </a:p>
                  </a:txBody>
                  <a:tcPr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.VnTime" pitchFamily="34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a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ng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Nguyªn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u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Yª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n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2659" name="Group 131"/>
          <p:cNvGraphicFramePr>
            <a:graphicFrameLocks noGrp="1"/>
          </p:cNvGraphicFramePr>
          <p:nvPr>
            <p:ph sz="half" idx="2"/>
          </p:nvPr>
        </p:nvGraphicFramePr>
        <p:xfrm>
          <a:off x="457200" y="4114800"/>
          <a:ext cx="7010400" cy="1066800"/>
        </p:xfrm>
        <a:graphic>
          <a:graphicData uri="http://schemas.openxmlformats.org/drawingml/2006/table">
            <a:tbl>
              <a:tblPr/>
              <a:tblGrid>
                <a:gridCol w="1752600"/>
                <a:gridCol w="1752600"/>
                <a:gridCol w="1752600"/>
                <a:gridCol w="17526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NguyÔn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Yª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HiÒn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Iª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.VnTime" pitchFamily="34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147</TotalTime>
  <Words>389</Words>
  <Application>Microsoft Office PowerPoint</Application>
  <PresentationFormat>On-screen Show (4:3)</PresentationFormat>
  <Paragraphs>50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.VnTime</vt:lpstr>
      <vt:lpstr>Arial</vt:lpstr>
      <vt:lpstr>Tahoma</vt:lpstr>
      <vt:lpstr>Wingdings</vt:lpstr>
      <vt:lpstr>Calibri</vt:lpstr>
      <vt:lpstr>Ocean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DANG KHOA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Chungnt</dc:creator>
  <cp:lastModifiedBy>CSTeam</cp:lastModifiedBy>
  <cp:revision>29</cp:revision>
  <dcterms:created xsi:type="dcterms:W3CDTF">2008-04-24T03:31:49Z</dcterms:created>
  <dcterms:modified xsi:type="dcterms:W3CDTF">2016-06-30T02:51:08Z</dcterms:modified>
</cp:coreProperties>
</file>