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6" r:id="rId3"/>
    <p:sldId id="261" r:id="rId4"/>
    <p:sldId id="265" r:id="rId5"/>
    <p:sldId id="257" r:id="rId6"/>
    <p:sldId id="259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B5ECB2"/>
    <a:srgbClr val="008000"/>
    <a:srgbClr val="E3BBDE"/>
    <a:srgbClr val="663300"/>
    <a:srgbClr val="660066"/>
    <a:srgbClr val="000066"/>
    <a:srgbClr val="003300"/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0618" autoAdjust="0"/>
  </p:normalViewPr>
  <p:slideViewPr>
    <p:cSldViewPr>
      <p:cViewPr varScale="1">
        <p:scale>
          <a:sx n="39" d="100"/>
          <a:sy n="39" d="100"/>
        </p:scale>
        <p:origin x="-16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4012-491C-4040-BC18-4CA1C55E4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7928D-57BE-45D8-A9E3-4AE9DAC0D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374E5-E06F-4797-B274-A7FA6C16E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E1CAC-4A0B-44CE-B442-6D77BD57D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4F312-97F8-47A2-842C-767E01FA8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01C3A-EDFF-4E7C-AA00-2313D66C1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572DF-1B6C-4A51-8A22-F0F8B361E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22029-3D06-4149-A184-004FB99DD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3B9A1-BFFE-4162-8134-2B33B53EF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AADD2-2A2E-4E73-B872-8B735006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BF129-ACC1-4A18-9024-8C49EDC30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F7331C9-1502-466F-B7BB-90C0038D5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19.gif"/><Relationship Id="rId1" Type="http://schemas.openxmlformats.org/officeDocument/2006/relationships/audio" Target="file:///D:\nh&#7841;c\Doc%20tau%20dan%20bau\Viet%20Nam%20que%20huong%20toi%20doc%20tau%20Dan%20bau%201%20-%20dang%20cap%20nhat%20%5bNCT%2072634098647432500000%5d.mp3" TargetMode="Externa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Ban do VN tieng Vi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457200"/>
            <a:ext cx="45497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505200" y="-122238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Chính tả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590800" y="3048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Việt Nam thân yêu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295400" y="1371600"/>
            <a:ext cx="70104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/>
              <a:t>        Việt Nam đất nước ta ơi !</a:t>
            </a:r>
            <a:br>
              <a:rPr lang="en-US" sz="2800"/>
            </a:br>
            <a:r>
              <a:rPr lang="en-US" sz="2800"/>
              <a:t>Mênh mông biển lúa đâu trời đẹp hơn. </a:t>
            </a:r>
          </a:p>
          <a:p>
            <a:r>
              <a:rPr lang="en-US" sz="2800"/>
              <a:t>        Cánh cò bay lả rập rờn, </a:t>
            </a:r>
            <a:br>
              <a:rPr lang="en-US" sz="2800"/>
            </a:br>
            <a:r>
              <a:rPr lang="en-US" sz="2800"/>
              <a:t>Mây mờ che đỉnh Trường Sơn sớm chiều.</a:t>
            </a:r>
            <a:br>
              <a:rPr lang="en-US" sz="2800"/>
            </a:br>
            <a:r>
              <a:rPr lang="en-US" sz="2800"/>
              <a:t>        Quê hương biết mấy thân yêu, </a:t>
            </a:r>
            <a:br>
              <a:rPr lang="en-US" sz="2800"/>
            </a:br>
            <a:r>
              <a:rPr lang="en-US" sz="2800"/>
              <a:t>Bao nhiêu đời đã chịu nhiều thương đau. </a:t>
            </a:r>
            <a:br>
              <a:rPr lang="en-US" sz="2800"/>
            </a:br>
            <a:r>
              <a:rPr lang="en-US" sz="2800"/>
              <a:t>        Mặt người vất vả in sâu, </a:t>
            </a:r>
            <a:br>
              <a:rPr lang="en-US" sz="2800"/>
            </a:br>
            <a:r>
              <a:rPr lang="en-US" sz="2800"/>
              <a:t>Gái trai cũng một áo nâu nhuộm bùn.</a:t>
            </a:r>
            <a:br>
              <a:rPr lang="en-US" sz="2800"/>
            </a:br>
            <a:r>
              <a:rPr lang="en-US" sz="2800"/>
              <a:t>        Ðất nghèo nuôi những anh hùng, </a:t>
            </a:r>
            <a:br>
              <a:rPr lang="en-US" sz="2800"/>
            </a:br>
            <a:r>
              <a:rPr lang="en-US" sz="2800"/>
              <a:t>Chìm trong máu lửa lại vùng đứng lên. </a:t>
            </a:r>
            <a:br>
              <a:rPr lang="en-US" sz="2800"/>
            </a:br>
            <a:r>
              <a:rPr lang="en-US" sz="2800"/>
              <a:t>        Ðạp quân thù xuống đất đen, </a:t>
            </a:r>
            <a:br>
              <a:rPr lang="en-US" sz="2800"/>
            </a:br>
            <a:r>
              <a:rPr lang="en-US" sz="2800"/>
              <a:t>Súng gươm vứt bỏ lại hiền như xưa.</a:t>
            </a: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3429000" y="30163"/>
            <a:ext cx="1828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3300"/>
                </a:solidFill>
              </a:rPr>
              <a:t>Chính tả</a:t>
            </a:r>
          </a:p>
        </p:txBody>
      </p:sp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2590800" y="6858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Việt Nam thân yêu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319088"/>
            <a:ext cx="2743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</a:rPr>
              <a:t>1. Nghe - viết: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n do VN tieng Vi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457200"/>
            <a:ext cx="45497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505200" y="-122238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Chính tả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590800" y="3048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Việt Nam thân yêu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295400" y="1371600"/>
            <a:ext cx="70104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/>
              <a:t>        Việt Nam đất nước ta ơi !</a:t>
            </a:r>
            <a:br>
              <a:rPr lang="en-US" sz="2800"/>
            </a:br>
            <a:r>
              <a:rPr lang="en-US" sz="2800"/>
              <a:t>Mênh mông biển lúa đâu trời đẹp hơn. </a:t>
            </a:r>
          </a:p>
          <a:p>
            <a:r>
              <a:rPr lang="en-US" sz="2800"/>
              <a:t>        Cánh cò bay lả rập rờn, </a:t>
            </a:r>
            <a:br>
              <a:rPr lang="en-US" sz="2800"/>
            </a:br>
            <a:r>
              <a:rPr lang="en-US" sz="2800"/>
              <a:t>Mây mờ che đỉnh Trường Sơn sớm chiều.</a:t>
            </a:r>
            <a:br>
              <a:rPr lang="en-US" sz="2800"/>
            </a:br>
            <a:r>
              <a:rPr lang="en-US" sz="2800"/>
              <a:t>        Quê hương biết mấy thân yêu, </a:t>
            </a:r>
            <a:br>
              <a:rPr lang="en-US" sz="2800"/>
            </a:br>
            <a:r>
              <a:rPr lang="en-US" sz="2800"/>
              <a:t>Bao nhiêu đời đã chịu nhiều thương đau. </a:t>
            </a:r>
            <a:br>
              <a:rPr lang="en-US" sz="2800"/>
            </a:br>
            <a:r>
              <a:rPr lang="en-US" sz="2800"/>
              <a:t>        Mặt người vất vả in sâu, </a:t>
            </a:r>
            <a:br>
              <a:rPr lang="en-US" sz="2800"/>
            </a:br>
            <a:r>
              <a:rPr lang="en-US" sz="2800"/>
              <a:t>Gái trai cũng một áo nâu nhuộm bùn.</a:t>
            </a:r>
            <a:br>
              <a:rPr lang="en-US" sz="2800"/>
            </a:br>
            <a:r>
              <a:rPr lang="en-US" sz="2800"/>
              <a:t>        Ðất nghèo nuôi những anh hùng, </a:t>
            </a:r>
            <a:br>
              <a:rPr lang="en-US" sz="2800"/>
            </a:br>
            <a:r>
              <a:rPr lang="en-US" sz="2800"/>
              <a:t>Chìm trong máu lửa lại vùng đứng lên. </a:t>
            </a:r>
            <a:br>
              <a:rPr lang="en-US" sz="2800"/>
            </a:br>
            <a:r>
              <a:rPr lang="en-US" sz="2800"/>
              <a:t>        Ðạp quân thù xuống đất đen, </a:t>
            </a:r>
            <a:br>
              <a:rPr lang="en-US" sz="2800"/>
            </a:br>
            <a:r>
              <a:rPr lang="en-US" sz="2800"/>
              <a:t>Súng gươm vứt bỏ lại hiền như xưa.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29000" y="30163"/>
            <a:ext cx="1828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3300"/>
                </a:solidFill>
              </a:rPr>
              <a:t>Chính tả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590800" y="6858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Việt Nam thân yêu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319088"/>
            <a:ext cx="2743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</a:rPr>
              <a:t>1. Nghe - viết: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838200" y="4205288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505200" y="-122238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Chính tả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590800" y="3048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Việt Nam thân yêu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1600200"/>
            <a:ext cx="91440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3300"/>
                </a:solidFill>
              </a:rPr>
              <a:t>    2. Tìm tiếng thích hợp với mỗi ô trống để hoàn thành bài văn sau. Biết rằng: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3300"/>
                </a:solidFill>
              </a:rPr>
              <a:t>    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838200" y="2757488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838200" y="3443288"/>
            <a:ext cx="381000" cy="381000"/>
          </a:xfrm>
          <a:prstGeom prst="rect">
            <a:avLst/>
          </a:prstGeom>
          <a:solidFill>
            <a:srgbClr val="E3BBD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219200" y="2681288"/>
            <a:ext cx="7162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:  chứa tiếng bắt đầu bằng ng hay ngh    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219200" y="3367088"/>
            <a:ext cx="7162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:  chứa tiếng bắt đầu bằng g hay gh    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219200" y="4129088"/>
            <a:ext cx="7162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:  chứa tiếng bắt đầu bằng c hay k    </a:t>
            </a: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1600200" y="2057400"/>
            <a:ext cx="685800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79" grpId="0"/>
      <p:bldP spid="3080" grpId="0" animBg="1"/>
      <p:bldP spid="3081" grpId="0" animBg="1"/>
      <p:bldP spid="3083" grpId="0"/>
      <p:bldP spid="3084" grpId="0"/>
      <p:bldP spid="3085" grpId="0"/>
      <p:bldP spid="30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"/>
          <p:cNvSpPr>
            <a:spLocks noChangeArrowheads="1"/>
          </p:cNvSpPr>
          <p:nvPr/>
        </p:nvSpPr>
        <p:spPr bwMode="auto">
          <a:xfrm>
            <a:off x="1143000" y="0"/>
            <a:ext cx="69342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0" y="1289050"/>
            <a:ext cx="88392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       Mùng 2 tháng 9 năm 1945 - một          đáng         nhớ. Hà Nội tưng bừng màu đỏ. Một vùng trời bát         cờ, đèn, hoa và biểu        .   </a:t>
            </a:r>
          </a:p>
          <a:p>
            <a:pPr eaLnBrk="0" hangingPunct="0">
              <a:spcBef>
                <a:spcPct val="50000"/>
              </a:spcBef>
            </a:pPr>
            <a:r>
              <a:rPr lang="en-US"/>
              <a:t>       Các nhà máy đều          việc. Chợ búa không họp. Mọi hoạt động sản xuất, buôn bán của thành phố tạm ngừng. Già, trẻ,                                 .   , trai đều xuống đường. Mọi người đều thấy mình cần        mặt trong          hội lớn         dân tộc.</a:t>
            </a:r>
          </a:p>
          <a:p>
            <a:pPr eaLnBrk="0" hangingPunct="0">
              <a:spcBef>
                <a:spcPct val="50000"/>
              </a:spcBef>
            </a:pPr>
            <a:r>
              <a:rPr lang="en-US"/>
              <a:t>        ………………</a:t>
            </a:r>
          </a:p>
          <a:p>
            <a:pPr eaLnBrk="0" hangingPunct="0">
              <a:spcBef>
                <a:spcPct val="50000"/>
              </a:spcBef>
            </a:pPr>
            <a:r>
              <a:rPr lang="en-US"/>
              <a:t>       Buổi lễ        thúc bằng những lời thề độc lập. Đó là ý chí          toàn dân Việt Nam           quyết thực hiện lời Hồ Chủ tịch trong bản tuyên ngôn:  “…………….…”</a:t>
            </a:r>
          </a:p>
          <a:p>
            <a:pPr eaLnBrk="0" hangingPunct="0">
              <a:spcBef>
                <a:spcPct val="50000"/>
              </a:spcBef>
            </a:pPr>
            <a:r>
              <a:rPr lang="en-US"/>
              <a:t>       Lịch sử đã sang trang. Một kỉ nguyên mới bắt đầu:      nguyên của Độc lập, Tự do, Hạnh phúc.</a:t>
            </a:r>
          </a:p>
        </p:txBody>
      </p:sp>
      <p:sp>
        <p:nvSpPr>
          <p:cNvPr id="7172" name="Rectangle 14"/>
          <p:cNvSpPr>
            <a:spLocks noChangeArrowheads="1"/>
          </p:cNvSpPr>
          <p:nvPr/>
        </p:nvSpPr>
        <p:spPr bwMode="auto">
          <a:xfrm>
            <a:off x="1676400" y="895350"/>
            <a:ext cx="381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7173" name="Rectangle 15"/>
          <p:cNvSpPr>
            <a:spLocks noChangeArrowheads="1"/>
          </p:cNvSpPr>
          <p:nvPr/>
        </p:nvSpPr>
        <p:spPr bwMode="auto">
          <a:xfrm>
            <a:off x="1676400" y="1143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7174" name="Rectangle 16"/>
          <p:cNvSpPr>
            <a:spLocks noChangeArrowheads="1"/>
          </p:cNvSpPr>
          <p:nvPr/>
        </p:nvSpPr>
        <p:spPr bwMode="auto">
          <a:xfrm>
            <a:off x="1676400" y="514350"/>
            <a:ext cx="381000" cy="266700"/>
          </a:xfrm>
          <a:prstGeom prst="rect">
            <a:avLst/>
          </a:prstGeom>
          <a:solidFill>
            <a:srgbClr val="E3BBD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175" name="Text Box 17"/>
          <p:cNvSpPr txBox="1">
            <a:spLocks noChangeArrowheads="1"/>
          </p:cNvSpPr>
          <p:nvPr/>
        </p:nvSpPr>
        <p:spPr bwMode="auto">
          <a:xfrm>
            <a:off x="2133600" y="1143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:  chứa tiếng bắt đầu bằng ng hay ngh    </a:t>
            </a:r>
          </a:p>
        </p:txBody>
      </p:sp>
      <p:sp>
        <p:nvSpPr>
          <p:cNvPr id="7176" name="Text Box 18"/>
          <p:cNvSpPr txBox="1">
            <a:spLocks noChangeArrowheads="1"/>
          </p:cNvSpPr>
          <p:nvPr/>
        </p:nvSpPr>
        <p:spPr bwMode="auto">
          <a:xfrm>
            <a:off x="2133600" y="457200"/>
            <a:ext cx="533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:  chứa tiếng bắt đầu bằng g hay gh    </a:t>
            </a:r>
          </a:p>
        </p:txBody>
      </p:sp>
      <p:sp>
        <p:nvSpPr>
          <p:cNvPr id="7177" name="Text Box 19"/>
          <p:cNvSpPr txBox="1">
            <a:spLocks noChangeArrowheads="1"/>
          </p:cNvSpPr>
          <p:nvPr/>
        </p:nvSpPr>
        <p:spPr bwMode="auto">
          <a:xfrm>
            <a:off x="2133600" y="7620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:  chứa tiếng bắt đầu bằng c hay k    </a:t>
            </a:r>
          </a:p>
        </p:txBody>
      </p:sp>
      <p:sp>
        <p:nvSpPr>
          <p:cNvPr id="7178" name="Text Box 21"/>
          <p:cNvSpPr txBox="1">
            <a:spLocks noChangeArrowheads="1"/>
          </p:cNvSpPr>
          <p:nvPr/>
        </p:nvSpPr>
        <p:spPr bwMode="auto">
          <a:xfrm>
            <a:off x="0" y="762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    2. </a:t>
            </a:r>
          </a:p>
        </p:txBody>
      </p:sp>
      <p:sp>
        <p:nvSpPr>
          <p:cNvPr id="54294" name="Rectangle 22"/>
          <p:cNvSpPr>
            <a:spLocks noChangeArrowheads="1"/>
          </p:cNvSpPr>
          <p:nvPr/>
        </p:nvSpPr>
        <p:spPr bwMode="auto">
          <a:xfrm>
            <a:off x="3200400" y="2590800"/>
            <a:ext cx="381000" cy="381000"/>
          </a:xfrm>
          <a:prstGeom prst="rect">
            <a:avLst/>
          </a:prstGeom>
          <a:solidFill>
            <a:srgbClr val="E3BBD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54295" name="Rectangle 23"/>
          <p:cNvSpPr>
            <a:spLocks noChangeArrowheads="1"/>
          </p:cNvSpPr>
          <p:nvPr/>
        </p:nvSpPr>
        <p:spPr bwMode="auto">
          <a:xfrm>
            <a:off x="5257800" y="1295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54296" name="Rectangle 24"/>
          <p:cNvSpPr>
            <a:spLocks noChangeArrowheads="1"/>
          </p:cNvSpPr>
          <p:nvPr/>
        </p:nvSpPr>
        <p:spPr bwMode="auto">
          <a:xfrm>
            <a:off x="6705600" y="1295400"/>
            <a:ext cx="381000" cy="381000"/>
          </a:xfrm>
          <a:prstGeom prst="rect">
            <a:avLst/>
          </a:prstGeom>
          <a:solidFill>
            <a:srgbClr val="E3BBD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54297" name="Rectangle 25"/>
          <p:cNvSpPr>
            <a:spLocks noChangeArrowheads="1"/>
          </p:cNvSpPr>
          <p:nvPr/>
        </p:nvSpPr>
        <p:spPr bwMode="auto">
          <a:xfrm>
            <a:off x="762000" y="2057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54298" name="Rectangle 26"/>
          <p:cNvSpPr>
            <a:spLocks noChangeArrowheads="1"/>
          </p:cNvSpPr>
          <p:nvPr/>
        </p:nvSpPr>
        <p:spPr bwMode="auto">
          <a:xfrm>
            <a:off x="5791200" y="16764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54299" name="Rectangle 27"/>
          <p:cNvSpPr>
            <a:spLocks noChangeArrowheads="1"/>
          </p:cNvSpPr>
          <p:nvPr/>
        </p:nvSpPr>
        <p:spPr bwMode="auto">
          <a:xfrm>
            <a:off x="57150" y="3352800"/>
            <a:ext cx="381000" cy="381000"/>
          </a:xfrm>
          <a:prstGeom prst="rect">
            <a:avLst/>
          </a:prstGeom>
          <a:solidFill>
            <a:srgbClr val="E3BBD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54300" name="Rectangle 28"/>
          <p:cNvSpPr>
            <a:spLocks noChangeArrowheads="1"/>
          </p:cNvSpPr>
          <p:nvPr/>
        </p:nvSpPr>
        <p:spPr bwMode="auto">
          <a:xfrm>
            <a:off x="7848600" y="335280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54301" name="Rectangle 29"/>
          <p:cNvSpPr>
            <a:spLocks noChangeArrowheads="1"/>
          </p:cNvSpPr>
          <p:nvPr/>
        </p:nvSpPr>
        <p:spPr bwMode="auto">
          <a:xfrm>
            <a:off x="1600200" y="3657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1</a:t>
            </a:r>
          </a:p>
        </p:txBody>
      </p:sp>
      <p:sp>
        <p:nvSpPr>
          <p:cNvPr id="54302" name="Rectangle 30"/>
          <p:cNvSpPr>
            <a:spLocks noChangeArrowheads="1"/>
          </p:cNvSpPr>
          <p:nvPr/>
        </p:nvSpPr>
        <p:spPr bwMode="auto">
          <a:xfrm>
            <a:off x="3352800" y="367665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54303" name="Rectangle 31"/>
          <p:cNvSpPr>
            <a:spLocks noChangeArrowheads="1"/>
          </p:cNvSpPr>
          <p:nvPr/>
        </p:nvSpPr>
        <p:spPr bwMode="auto">
          <a:xfrm>
            <a:off x="1752600" y="472440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54304" name="Rectangle 32"/>
          <p:cNvSpPr>
            <a:spLocks noChangeArrowheads="1"/>
          </p:cNvSpPr>
          <p:nvPr/>
        </p:nvSpPr>
        <p:spPr bwMode="auto">
          <a:xfrm>
            <a:off x="2895600" y="514350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54305" name="Rectangle 33"/>
          <p:cNvSpPr>
            <a:spLocks noChangeArrowheads="1"/>
          </p:cNvSpPr>
          <p:nvPr/>
        </p:nvSpPr>
        <p:spPr bwMode="auto">
          <a:xfrm>
            <a:off x="7543800" y="601980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7620000" y="603885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kỉ </a:t>
            </a: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5029200" y="1295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ngày         </a:t>
            </a:r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6629400" y="12763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ghi         </a:t>
            </a:r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5638800" y="16573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ngát        </a:t>
            </a:r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685800" y="20193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ngữ        </a:t>
            </a: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3143250" y="25717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nghỉ       </a:t>
            </a:r>
          </a:p>
        </p:txBody>
      </p:sp>
      <p:sp>
        <p:nvSpPr>
          <p:cNvPr id="54313" name="Text Box 41"/>
          <p:cNvSpPr txBox="1">
            <a:spLocks noChangeArrowheads="1"/>
          </p:cNvSpPr>
          <p:nvPr/>
        </p:nvSpPr>
        <p:spPr bwMode="auto">
          <a:xfrm>
            <a:off x="-76200" y="3276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gái         </a:t>
            </a:r>
          </a:p>
        </p:txBody>
      </p:sp>
      <p:sp>
        <p:nvSpPr>
          <p:cNvPr id="54314" name="Text Box 42"/>
          <p:cNvSpPr txBox="1">
            <a:spLocks noChangeArrowheads="1"/>
          </p:cNvSpPr>
          <p:nvPr/>
        </p:nvSpPr>
        <p:spPr bwMode="auto">
          <a:xfrm>
            <a:off x="7696200" y="32956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có       </a:t>
            </a:r>
          </a:p>
        </p:txBody>
      </p:sp>
      <p:sp>
        <p:nvSpPr>
          <p:cNvPr id="54315" name="Text Box 43"/>
          <p:cNvSpPr txBox="1">
            <a:spLocks noChangeArrowheads="1"/>
          </p:cNvSpPr>
          <p:nvPr/>
        </p:nvSpPr>
        <p:spPr bwMode="auto">
          <a:xfrm>
            <a:off x="1409700" y="3657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ngày    </a:t>
            </a:r>
          </a:p>
        </p:txBody>
      </p:sp>
      <p:sp>
        <p:nvSpPr>
          <p:cNvPr id="54316" name="Text Box 44"/>
          <p:cNvSpPr txBox="1">
            <a:spLocks noChangeArrowheads="1"/>
          </p:cNvSpPr>
          <p:nvPr/>
        </p:nvSpPr>
        <p:spPr bwMode="auto">
          <a:xfrm>
            <a:off x="3200400" y="3657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của  </a:t>
            </a:r>
          </a:p>
        </p:txBody>
      </p:sp>
      <p:sp>
        <p:nvSpPr>
          <p:cNvPr id="54317" name="Text Box 45"/>
          <p:cNvSpPr txBox="1">
            <a:spLocks noChangeArrowheads="1"/>
          </p:cNvSpPr>
          <p:nvPr/>
        </p:nvSpPr>
        <p:spPr bwMode="auto">
          <a:xfrm>
            <a:off x="1676400" y="47625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kết </a:t>
            </a:r>
          </a:p>
        </p:txBody>
      </p:sp>
      <p:sp>
        <p:nvSpPr>
          <p:cNvPr id="54318" name="Text Box 46"/>
          <p:cNvSpPr txBox="1">
            <a:spLocks noChangeArrowheads="1"/>
          </p:cNvSpPr>
          <p:nvPr/>
        </p:nvSpPr>
        <p:spPr bwMode="auto">
          <a:xfrm>
            <a:off x="2724150" y="51244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kiên </a:t>
            </a:r>
          </a:p>
        </p:txBody>
      </p:sp>
      <p:sp>
        <p:nvSpPr>
          <p:cNvPr id="54319" name="Text Box 47"/>
          <p:cNvSpPr txBox="1">
            <a:spLocks noChangeArrowheads="1"/>
          </p:cNvSpPr>
          <p:nvPr/>
        </p:nvSpPr>
        <p:spPr bwMode="auto">
          <a:xfrm>
            <a:off x="8229600" y="4724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của  </a:t>
            </a:r>
          </a:p>
        </p:txBody>
      </p:sp>
      <p:sp>
        <p:nvSpPr>
          <p:cNvPr id="54320" name="Rectangle 48"/>
          <p:cNvSpPr>
            <a:spLocks noChangeArrowheads="1"/>
          </p:cNvSpPr>
          <p:nvPr/>
        </p:nvSpPr>
        <p:spPr bwMode="auto">
          <a:xfrm>
            <a:off x="8382000" y="4724400"/>
            <a:ext cx="381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rgbClr val="CC33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5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54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54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54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5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4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54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5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54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54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54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54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54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5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54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54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54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2" grpId="0"/>
      <p:bldP spid="54294" grpId="0" animBg="1"/>
      <p:bldP spid="54294" grpId="1" animBg="1"/>
      <p:bldP spid="54295" grpId="0" animBg="1"/>
      <p:bldP spid="54295" grpId="1" animBg="1"/>
      <p:bldP spid="54296" grpId="0" animBg="1"/>
      <p:bldP spid="54296" grpId="1" animBg="1"/>
      <p:bldP spid="54297" grpId="0" animBg="1"/>
      <p:bldP spid="54297" grpId="1" animBg="1"/>
      <p:bldP spid="54298" grpId="0" animBg="1"/>
      <p:bldP spid="54298" grpId="1" animBg="1"/>
      <p:bldP spid="54299" grpId="0" animBg="1"/>
      <p:bldP spid="54299" grpId="1" animBg="1"/>
      <p:bldP spid="54300" grpId="0" animBg="1"/>
      <p:bldP spid="54300" grpId="1" animBg="1"/>
      <p:bldP spid="54301" grpId="0" animBg="1"/>
      <p:bldP spid="54301" grpId="1" animBg="1"/>
      <p:bldP spid="54302" grpId="0" animBg="1"/>
      <p:bldP spid="54302" grpId="1" animBg="1"/>
      <p:bldP spid="54303" grpId="0" animBg="1"/>
      <p:bldP spid="54303" grpId="1" animBg="1"/>
      <p:bldP spid="54304" grpId="0" animBg="1"/>
      <p:bldP spid="54304" grpId="1" animBg="1"/>
      <p:bldP spid="54305" grpId="0" animBg="1"/>
      <p:bldP spid="54305" grpId="1" animBg="1"/>
      <p:bldP spid="54307" grpId="0"/>
      <p:bldP spid="54308" grpId="0"/>
      <p:bldP spid="54309" grpId="0"/>
      <p:bldP spid="54310" grpId="0"/>
      <p:bldP spid="54311" grpId="0"/>
      <p:bldP spid="54312" grpId="0"/>
      <p:bldP spid="54313" grpId="0"/>
      <p:bldP spid="54314" grpId="0"/>
      <p:bldP spid="54315" grpId="0"/>
      <p:bldP spid="54316" grpId="0"/>
      <p:bldP spid="54317" grpId="0"/>
      <p:bldP spid="54318" grpId="0"/>
      <p:bldP spid="54319" grpId="0"/>
      <p:bldP spid="54320" grpId="0" animBg="1"/>
      <p:bldP spid="543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38" name="Rectangle 26"/>
          <p:cNvSpPr>
            <a:spLocks noChangeArrowheads="1"/>
          </p:cNvSpPr>
          <p:nvPr/>
        </p:nvSpPr>
        <p:spPr bwMode="auto">
          <a:xfrm>
            <a:off x="552450" y="5695950"/>
            <a:ext cx="8077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solidFill>
                  <a:srgbClr val="CC3300"/>
                </a:solidFill>
              </a:rPr>
              <a:t>   Âm “ngờ”</a:t>
            </a:r>
          </a:p>
        </p:txBody>
      </p:sp>
      <p:sp>
        <p:nvSpPr>
          <p:cNvPr id="64539" name="Rectangle 27"/>
          <p:cNvSpPr>
            <a:spLocks noChangeArrowheads="1"/>
          </p:cNvSpPr>
          <p:nvPr/>
        </p:nvSpPr>
        <p:spPr bwMode="auto">
          <a:xfrm>
            <a:off x="552450" y="4933950"/>
            <a:ext cx="8077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solidFill>
                  <a:srgbClr val="CC3300"/>
                </a:solidFill>
              </a:rPr>
              <a:t>    </a:t>
            </a:r>
          </a:p>
          <a:p>
            <a:r>
              <a:rPr lang="en-US">
                <a:solidFill>
                  <a:srgbClr val="CC3300"/>
                </a:solidFill>
              </a:rPr>
              <a:t>    Âm “gờ”</a:t>
            </a:r>
          </a:p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552450" y="4171950"/>
            <a:ext cx="8077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solidFill>
                  <a:srgbClr val="CC3300"/>
                </a:solidFill>
              </a:rPr>
              <a:t>    Âm “cờ”           Viết là: ……..</a:t>
            </a: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533400" y="3028950"/>
            <a:ext cx="5105400" cy="1143000"/>
          </a:xfrm>
          <a:prstGeom prst="rect">
            <a:avLst/>
          </a:prstGeom>
          <a:solidFill>
            <a:srgbClr val="B5EC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b="1">
                <a:solidFill>
                  <a:srgbClr val="CC3300"/>
                </a:solidFill>
              </a:rPr>
              <a:t>   </a:t>
            </a:r>
          </a:p>
          <a:p>
            <a:r>
              <a:rPr lang="en-US" b="1">
                <a:solidFill>
                  <a:srgbClr val="CC3300"/>
                </a:solidFill>
              </a:rPr>
              <a:t>   Âm đầu          Đứng trước i, ê, e</a:t>
            </a:r>
          </a:p>
          <a:p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381000" y="2147888"/>
            <a:ext cx="6858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3300"/>
                </a:solidFill>
              </a:rPr>
              <a:t>3.Tìm chữ thích hợp với mỗi ô trống:</a:t>
            </a:r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533400" y="30289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533400" y="41719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533400" y="49339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533400" y="56959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533400" y="64579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2362200" y="302895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3" name="Rectangle 21"/>
          <p:cNvSpPr>
            <a:spLocks noChangeArrowheads="1"/>
          </p:cNvSpPr>
          <p:nvPr/>
        </p:nvSpPr>
        <p:spPr bwMode="auto">
          <a:xfrm>
            <a:off x="5638800" y="3028950"/>
            <a:ext cx="2971800" cy="1143000"/>
          </a:xfrm>
          <a:prstGeom prst="rect">
            <a:avLst/>
          </a:prstGeom>
          <a:solidFill>
            <a:srgbClr val="B5EC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CC3300"/>
                </a:solidFill>
              </a:rPr>
              <a:t>   </a:t>
            </a:r>
          </a:p>
          <a:p>
            <a:pPr algn="ctr"/>
            <a:r>
              <a:rPr lang="en-US" b="1">
                <a:solidFill>
                  <a:srgbClr val="CC3300"/>
                </a:solidFill>
              </a:rPr>
              <a:t>   Đứng trước</a:t>
            </a:r>
          </a:p>
          <a:p>
            <a:pPr algn="ctr"/>
            <a:r>
              <a:rPr lang="en-US" b="1">
                <a:solidFill>
                  <a:srgbClr val="CC3300"/>
                </a:solidFill>
              </a:rPr>
              <a:t> các âm còn lại</a:t>
            </a:r>
          </a:p>
          <a:p>
            <a:pPr algn="ctr"/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64534" name="Line 22"/>
          <p:cNvSpPr>
            <a:spLocks noChangeShapeType="1"/>
          </p:cNvSpPr>
          <p:nvPr/>
        </p:nvSpPr>
        <p:spPr bwMode="auto">
          <a:xfrm>
            <a:off x="533400" y="302895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5" name="Line 23"/>
          <p:cNvSpPr>
            <a:spLocks noChangeShapeType="1"/>
          </p:cNvSpPr>
          <p:nvPr/>
        </p:nvSpPr>
        <p:spPr bwMode="auto">
          <a:xfrm>
            <a:off x="5638800" y="302895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8610600" y="302895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0" name="Rectangle 28"/>
          <p:cNvSpPr>
            <a:spLocks noChangeArrowheads="1"/>
          </p:cNvSpPr>
          <p:nvPr/>
        </p:nvSpPr>
        <p:spPr bwMode="auto">
          <a:xfrm>
            <a:off x="2895600" y="5086350"/>
            <a:ext cx="197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Viết là: ……..</a:t>
            </a:r>
          </a:p>
        </p:txBody>
      </p:sp>
      <p:sp>
        <p:nvSpPr>
          <p:cNvPr id="64541" name="Rectangle 29"/>
          <p:cNvSpPr>
            <a:spLocks noChangeArrowheads="1"/>
          </p:cNvSpPr>
          <p:nvPr/>
        </p:nvSpPr>
        <p:spPr bwMode="auto">
          <a:xfrm>
            <a:off x="5943600" y="4324350"/>
            <a:ext cx="197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Viết là: ……..</a:t>
            </a:r>
          </a:p>
        </p:txBody>
      </p:sp>
      <p:sp>
        <p:nvSpPr>
          <p:cNvPr id="64542" name="Rectangle 30"/>
          <p:cNvSpPr>
            <a:spLocks noChangeArrowheads="1"/>
          </p:cNvSpPr>
          <p:nvPr/>
        </p:nvSpPr>
        <p:spPr bwMode="auto">
          <a:xfrm>
            <a:off x="5943600" y="5067300"/>
            <a:ext cx="197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Viết là: ……..</a:t>
            </a:r>
          </a:p>
        </p:txBody>
      </p:sp>
      <p:sp>
        <p:nvSpPr>
          <p:cNvPr id="64543" name="Rectangle 31"/>
          <p:cNvSpPr>
            <a:spLocks noChangeArrowheads="1"/>
          </p:cNvSpPr>
          <p:nvPr/>
        </p:nvSpPr>
        <p:spPr bwMode="auto">
          <a:xfrm>
            <a:off x="5943600" y="5848350"/>
            <a:ext cx="197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Viết là: ……..</a:t>
            </a:r>
          </a:p>
        </p:txBody>
      </p:sp>
      <p:sp>
        <p:nvSpPr>
          <p:cNvPr id="64544" name="Rectangle 32"/>
          <p:cNvSpPr>
            <a:spLocks noChangeArrowheads="1"/>
          </p:cNvSpPr>
          <p:nvPr/>
        </p:nvSpPr>
        <p:spPr bwMode="auto">
          <a:xfrm>
            <a:off x="2898775" y="5848350"/>
            <a:ext cx="197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Viết là: ……..</a:t>
            </a:r>
          </a:p>
        </p:txBody>
      </p:sp>
      <p:sp>
        <p:nvSpPr>
          <p:cNvPr id="64545" name="Rectangle 33"/>
          <p:cNvSpPr>
            <a:spLocks noChangeArrowheads="1"/>
          </p:cNvSpPr>
          <p:nvPr/>
        </p:nvSpPr>
        <p:spPr bwMode="auto">
          <a:xfrm>
            <a:off x="3962400" y="5024438"/>
            <a:ext cx="619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gh</a:t>
            </a:r>
          </a:p>
        </p:txBody>
      </p:sp>
      <p:sp>
        <p:nvSpPr>
          <p:cNvPr id="64546" name="Rectangle 34"/>
          <p:cNvSpPr>
            <a:spLocks noChangeArrowheads="1"/>
          </p:cNvSpPr>
          <p:nvPr/>
        </p:nvSpPr>
        <p:spPr bwMode="auto">
          <a:xfrm>
            <a:off x="7010400" y="4262438"/>
            <a:ext cx="382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c</a:t>
            </a:r>
          </a:p>
        </p:txBody>
      </p:sp>
      <p:sp>
        <p:nvSpPr>
          <p:cNvPr id="64547" name="Rectangle 35"/>
          <p:cNvSpPr>
            <a:spLocks noChangeArrowheads="1"/>
          </p:cNvSpPr>
          <p:nvPr/>
        </p:nvSpPr>
        <p:spPr bwMode="auto">
          <a:xfrm>
            <a:off x="7010400" y="5005388"/>
            <a:ext cx="4016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g</a:t>
            </a:r>
          </a:p>
        </p:txBody>
      </p:sp>
      <p:sp>
        <p:nvSpPr>
          <p:cNvPr id="64548" name="Rectangle 36"/>
          <p:cNvSpPr>
            <a:spLocks noChangeArrowheads="1"/>
          </p:cNvSpPr>
          <p:nvPr/>
        </p:nvSpPr>
        <p:spPr bwMode="auto">
          <a:xfrm>
            <a:off x="7013575" y="5786438"/>
            <a:ext cx="619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ng</a:t>
            </a:r>
          </a:p>
        </p:txBody>
      </p:sp>
      <p:sp>
        <p:nvSpPr>
          <p:cNvPr id="64549" name="Rectangle 37"/>
          <p:cNvSpPr>
            <a:spLocks noChangeArrowheads="1"/>
          </p:cNvSpPr>
          <p:nvPr/>
        </p:nvSpPr>
        <p:spPr bwMode="auto">
          <a:xfrm>
            <a:off x="3962400" y="5767388"/>
            <a:ext cx="8366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ngh</a:t>
            </a:r>
          </a:p>
        </p:txBody>
      </p:sp>
      <p:sp>
        <p:nvSpPr>
          <p:cNvPr id="64550" name="Rectangle 38"/>
          <p:cNvSpPr>
            <a:spLocks noChangeArrowheads="1"/>
          </p:cNvSpPr>
          <p:nvPr/>
        </p:nvSpPr>
        <p:spPr bwMode="auto">
          <a:xfrm>
            <a:off x="4113213" y="424815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3300"/>
                </a:solidFill>
              </a:rPr>
              <a:t>k</a:t>
            </a:r>
          </a:p>
        </p:txBody>
      </p:sp>
      <p:sp>
        <p:nvSpPr>
          <p:cNvPr id="8220" name="Text Box 52"/>
          <p:cNvSpPr txBox="1">
            <a:spLocks noChangeArrowheads="1"/>
          </p:cNvSpPr>
          <p:nvPr/>
        </p:nvSpPr>
        <p:spPr bwMode="auto">
          <a:xfrm>
            <a:off x="304800" y="304800"/>
            <a:ext cx="88392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3300"/>
                </a:solidFill>
              </a:rPr>
              <a:t>2. C</a:t>
            </a:r>
            <a:r>
              <a:rPr lang="en-US" sz="2800" b="1"/>
              <a:t>ác từ tìm được: 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 </a:t>
            </a:r>
            <a:r>
              <a:rPr lang="en-US" sz="2800">
                <a:solidFill>
                  <a:srgbClr val="CC3300"/>
                </a:solidFill>
              </a:rPr>
              <a:t>ngày, ghi, ngát,</a:t>
            </a:r>
            <a:r>
              <a:rPr lang="en-US" sz="2800"/>
              <a:t> </a:t>
            </a:r>
            <a:r>
              <a:rPr lang="en-US" sz="2800">
                <a:solidFill>
                  <a:srgbClr val="CC3300"/>
                </a:solidFill>
              </a:rPr>
              <a:t>ngữ,</a:t>
            </a:r>
            <a:r>
              <a:rPr lang="en-US" sz="2800"/>
              <a:t> </a:t>
            </a:r>
            <a:r>
              <a:rPr lang="en-US" sz="2800">
                <a:solidFill>
                  <a:srgbClr val="CC3300"/>
                </a:solidFill>
              </a:rPr>
              <a:t>nghỉ,</a:t>
            </a:r>
            <a:r>
              <a:rPr lang="en-US" sz="2800"/>
              <a:t> </a:t>
            </a:r>
            <a:r>
              <a:rPr lang="en-US" sz="2800">
                <a:solidFill>
                  <a:srgbClr val="CC3300"/>
                </a:solidFill>
              </a:rPr>
              <a:t>gái,</a:t>
            </a:r>
            <a:r>
              <a:rPr lang="en-US" sz="2800"/>
              <a:t> </a:t>
            </a:r>
            <a:r>
              <a:rPr lang="en-US" sz="2800">
                <a:solidFill>
                  <a:srgbClr val="CC3300"/>
                </a:solidFill>
              </a:rPr>
              <a:t>có, ngày, của,</a:t>
            </a:r>
            <a:r>
              <a:rPr lang="en-US" sz="2800"/>
              <a:t> </a:t>
            </a:r>
            <a:r>
              <a:rPr lang="en-US" sz="2800">
                <a:solidFill>
                  <a:srgbClr val="CC3300"/>
                </a:solidFill>
              </a:rPr>
              <a:t>kết, của, kiên, kỉ.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64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6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64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8" grpId="0" animBg="1"/>
      <p:bldP spid="64539" grpId="0" animBg="1"/>
      <p:bldP spid="64529" grpId="0" animBg="1"/>
      <p:bldP spid="64528" grpId="0" animBg="1"/>
      <p:bldP spid="64517" grpId="0"/>
      <p:bldP spid="64518" grpId="0" animBg="1"/>
      <p:bldP spid="64521" grpId="0" animBg="1"/>
      <p:bldP spid="64522" grpId="0" animBg="1"/>
      <p:bldP spid="64523" grpId="0" animBg="1"/>
      <p:bldP spid="64524" grpId="0" animBg="1"/>
      <p:bldP spid="64524" grpId="1" animBg="1"/>
      <p:bldP spid="64525" grpId="0" animBg="1"/>
      <p:bldP spid="64533" grpId="0" animBg="1"/>
      <p:bldP spid="64534" grpId="0" animBg="1"/>
      <p:bldP spid="64535" grpId="0" animBg="1"/>
      <p:bldP spid="64536" grpId="0" animBg="1"/>
      <p:bldP spid="64540" grpId="0"/>
      <p:bldP spid="64541" grpId="0"/>
      <p:bldP spid="64542" grpId="0"/>
      <p:bldP spid="64543" grpId="0"/>
      <p:bldP spid="64544" grpId="0"/>
      <p:bldP spid="64545" grpId="0"/>
      <p:bldP spid="64546" grpId="0"/>
      <p:bldP spid="64547" grpId="0"/>
      <p:bldP spid="64548" grpId="0"/>
      <p:bldP spid="64549" grpId="0"/>
      <p:bldP spid="645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65" name="Picture 29" descr="anh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533400"/>
            <a:ext cx="96774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8" descr="vietnam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11" descr="Downlo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280988"/>
            <a:ext cx="9144000" cy="713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8" name="Picture 12" descr="1295584254_c2faac037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52400" y="-533400"/>
            <a:ext cx="92964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9" name="Picture 13" descr="1295582832_9d732d7bb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0" name="Picture 14" descr="1295581830_ac7c15b70b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1" name="Picture 15" descr="104114aa3bc60750b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2" name="Picture 16" descr="104114aa3bc826def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-4572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3" name="Picture 17" descr="104114aa3bc90c393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-4572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4" name="Picture 18" descr="104114aa3bc50d601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-4572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6" name="Picture 20" descr="104114aa3b97bd63d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228600" y="-717550"/>
            <a:ext cx="9372600" cy="757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7" name="Picture 21" descr="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-685800"/>
            <a:ext cx="93726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8" name="Picture 22" descr="104114aa3b3b84c2dd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-304800" y="-685800"/>
            <a:ext cx="94488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0" name="Viet Nam que huong toi doc tau Dan bau 1 - dang cap nhat [NCT 7263409864743250000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1" name="Picture 25" descr="Downlo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81000" y="-685800"/>
            <a:ext cx="9525000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2" name="Picture 26" descr="104114aa3b3e0ad2c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-304800" y="-685800"/>
            <a:ext cx="96774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6" name="Picture 30" descr="aa05a00e4d01ffccbe68657b43d664df-lang-que-nha-trang-500-676741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-457200" y="-762000"/>
            <a:ext cx="96012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77" name="Picture 41" descr="Download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-457200" y="-806450"/>
            <a:ext cx="10668000" cy="766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9" name="Picture 33" descr="morocco_fl_md_wht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61950" y="1733550"/>
            <a:ext cx="13716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72" name="Line 36"/>
          <p:cNvSpPr>
            <a:spLocks noChangeShapeType="1"/>
          </p:cNvSpPr>
          <p:nvPr/>
        </p:nvSpPr>
        <p:spPr bwMode="auto">
          <a:xfrm>
            <a:off x="457200" y="2743200"/>
            <a:ext cx="76200" cy="4114800"/>
          </a:xfrm>
          <a:prstGeom prst="line">
            <a:avLst/>
          </a:prstGeom>
          <a:noFill/>
          <a:ln w="9525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580" name="Line 44"/>
          <p:cNvSpPr>
            <a:spLocks noChangeShapeType="1"/>
          </p:cNvSpPr>
          <p:nvPr/>
        </p:nvSpPr>
        <p:spPr bwMode="auto">
          <a:xfrm>
            <a:off x="476250" y="2743200"/>
            <a:ext cx="76200" cy="4114800"/>
          </a:xfrm>
          <a:prstGeom prst="line">
            <a:avLst/>
          </a:prstGeom>
          <a:noFill/>
          <a:ln w="9525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581" name="Line 45"/>
          <p:cNvSpPr>
            <a:spLocks noChangeShapeType="1"/>
          </p:cNvSpPr>
          <p:nvPr/>
        </p:nvSpPr>
        <p:spPr bwMode="auto">
          <a:xfrm>
            <a:off x="495300" y="2743200"/>
            <a:ext cx="76200" cy="4114800"/>
          </a:xfrm>
          <a:prstGeom prst="line">
            <a:avLst/>
          </a:prstGeom>
          <a:noFill/>
          <a:ln w="9525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35" presetID="50" presetClass="entr" presetSubtype="0" decel="10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650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0" decel="100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0" decel="100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0" decel="100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0" decel="100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57" presetID="2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65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9500"/>
                            </p:stCondLst>
                            <p:childTnLst>
                              <p:par>
                                <p:cTn id="82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0" fill="hold"/>
                                        <p:tgtEl>
                                          <p:spTgt spid="65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0" fill="hold"/>
                                        <p:tgtEl>
                                          <p:spTgt spid="65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65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65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85500"/>
                            </p:stCondLst>
                            <p:childTnLst>
                              <p:par>
                                <p:cTn id="89" presetID="2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50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9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94000"/>
                            </p:stCondLst>
                            <p:childTnLst>
                              <p:par>
                                <p:cTn id="99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9500"/>
                            </p:stCondLst>
                            <p:childTnLst>
                              <p:par>
                                <p:cTn id="105" presetID="4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0"/>
                                        <p:tgtEl>
                                          <p:spTgt spid="6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3000"/>
                                        <p:tgtEl>
                                          <p:spTgt spid="6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0"/>
                                        <p:tgtEl>
                                          <p:spTgt spid="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0"/>
                                        <p:tgtEl>
                                          <p:spTgt spid="6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121" presetID="1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1" fill="hold"/>
                                        <p:tgtEl>
                                          <p:spTgt spid="655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60"/>
                </p:tgtEl>
              </p:cMediaNode>
            </p:audio>
          </p:childTnLst>
        </p:cTn>
      </p:par>
    </p:tnLst>
    <p:bldLst>
      <p:bldP spid="65572" grpId="0" animBg="1"/>
      <p:bldP spid="65580" grpId="0" animBg="1"/>
      <p:bldP spid="65581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</TotalTime>
  <Words>418</Words>
  <Application>Microsoft Office PowerPoint</Application>
  <PresentationFormat>On-screen Show (4:3)</PresentationFormat>
  <Paragraphs>85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868 PHU MY- MY DINH - HN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       Nguyen Chi Dieu</dc:creator>
  <cp:lastModifiedBy>CSTeam</cp:lastModifiedBy>
  <cp:revision>6</cp:revision>
  <dcterms:created xsi:type="dcterms:W3CDTF">2010-07-29T04:12:34Z</dcterms:created>
  <dcterms:modified xsi:type="dcterms:W3CDTF">2016-06-30T02:50:08Z</dcterms:modified>
</cp:coreProperties>
</file>