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7"/>
  </p:notesMasterIdLst>
  <p:sldIdLst>
    <p:sldId id="256" r:id="rId3"/>
    <p:sldId id="271" r:id="rId4"/>
    <p:sldId id="258" r:id="rId5"/>
    <p:sldId id="272" r:id="rId6"/>
    <p:sldId id="273" r:id="rId7"/>
    <p:sldId id="274" r:id="rId8"/>
    <p:sldId id="275" r:id="rId9"/>
    <p:sldId id="276" r:id="rId10"/>
    <p:sldId id="278" r:id="rId11"/>
    <p:sldId id="279" r:id="rId12"/>
    <p:sldId id="281" r:id="rId13"/>
    <p:sldId id="283" r:id="rId14"/>
    <p:sldId id="284" r:id="rId15"/>
    <p:sldId id="285" r:id="rId16"/>
    <p:sldId id="286" r:id="rId17"/>
    <p:sldId id="287" r:id="rId18"/>
    <p:sldId id="288" r:id="rId19"/>
    <p:sldId id="289" r:id="rId20"/>
    <p:sldId id="290" r:id="rId21"/>
    <p:sldId id="293" r:id="rId22"/>
    <p:sldId id="257" r:id="rId23"/>
    <p:sldId id="294" r:id="rId24"/>
    <p:sldId id="296" r:id="rId25"/>
    <p:sldId id="297" r:id="rId26"/>
    <p:sldId id="299" r:id="rId27"/>
    <p:sldId id="309" r:id="rId28"/>
    <p:sldId id="300" r:id="rId29"/>
    <p:sldId id="301" r:id="rId30"/>
    <p:sldId id="302" r:id="rId31"/>
    <p:sldId id="307" r:id="rId32"/>
    <p:sldId id="308" r:id="rId33"/>
    <p:sldId id="304" r:id="rId34"/>
    <p:sldId id="305" r:id="rId35"/>
    <p:sldId id="259" r:id="rId36"/>
    <p:sldId id="310" r:id="rId37"/>
    <p:sldId id="312" r:id="rId38"/>
    <p:sldId id="313" r:id="rId39"/>
    <p:sldId id="314" r:id="rId40"/>
    <p:sldId id="315" r:id="rId41"/>
    <p:sldId id="316" r:id="rId42"/>
    <p:sldId id="317" r:id="rId43"/>
    <p:sldId id="319" r:id="rId44"/>
    <p:sldId id="318" r:id="rId45"/>
    <p:sldId id="270" r:id="rId46"/>
  </p:sldIdLst>
  <p:sldSz cx="18288000" cy="10287000"/>
  <p:notesSz cx="6858000" cy="9144000"/>
  <p:embeddedFontLst>
    <p:embeddedFont>
      <p:font typeface="Calibri" panose="020F0502020204030204" pitchFamily="34" charset="0"/>
      <p:regular r:id="rId48"/>
      <p:bold r:id="rId49"/>
      <p:italic r:id="rId50"/>
      <p:boldItalic r:id="rId51"/>
    </p:embeddedFont>
    <p:embeddedFont>
      <p:font typeface="Calibri Light" panose="020F0302020204030204" pitchFamily="34" charset="0"/>
      <p:regular r:id="rId52"/>
      <p:italic r:id="rId53"/>
    </p:embeddedFont>
    <p:embeddedFont>
      <p:font typeface="Cambria Math" panose="02040503050406030204" pitchFamily="18" charset="0"/>
      <p:regular r:id="rId54"/>
    </p:embeddedFont>
    <p:embeddedFont>
      <p:font typeface="Dotum" panose="020B0600000101010101" pitchFamily="34" charset="-127"/>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9276"/>
    <a:srgbClr val="FFFF93"/>
    <a:srgbClr val="FBF6EB"/>
    <a:srgbClr val="A0B2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3883" autoAdjust="0"/>
  </p:normalViewPr>
  <p:slideViewPr>
    <p:cSldViewPr>
      <p:cViewPr varScale="1">
        <p:scale>
          <a:sx n="75" d="100"/>
          <a:sy n="75" d="100"/>
        </p:scale>
        <p:origin x="4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B23F7-FC38-4C88-A72F-87CB088EACC8}" type="datetimeFigureOut">
              <a:rPr lang="en-US" smtClean="0"/>
              <a:t>9/13/2023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417C81-300A-4938-B8BA-BF8074D48A08}" type="slidenum">
              <a:rPr lang="en-US" smtClean="0"/>
              <a:t>‹#›</a:t>
            </a:fld>
            <a:endParaRPr lang="en-US"/>
          </a:p>
        </p:txBody>
      </p:sp>
    </p:spTree>
    <p:extLst>
      <p:ext uri="{BB962C8B-B14F-4D97-AF65-F5344CB8AC3E}">
        <p14:creationId xmlns:p14="http://schemas.microsoft.com/office/powerpoint/2010/main" val="3288528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164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417C81-300A-4938-B8BA-BF8074D48A08}" type="slidenum">
              <a:rPr lang="en-US" smtClean="0"/>
              <a:t>30</a:t>
            </a:fld>
            <a:endParaRPr lang="en-US"/>
          </a:p>
        </p:txBody>
      </p:sp>
    </p:spTree>
    <p:extLst>
      <p:ext uri="{BB962C8B-B14F-4D97-AF65-F5344CB8AC3E}">
        <p14:creationId xmlns:p14="http://schemas.microsoft.com/office/powerpoint/2010/main" val="458401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66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417C81-300A-4938-B8BA-BF8074D48A08}" type="slidenum">
              <a:rPr lang="en-US" smtClean="0"/>
              <a:t>40</a:t>
            </a:fld>
            <a:endParaRPr lang="en-US"/>
          </a:p>
        </p:txBody>
      </p:sp>
    </p:spTree>
    <p:extLst>
      <p:ext uri="{BB962C8B-B14F-4D97-AF65-F5344CB8AC3E}">
        <p14:creationId xmlns:p14="http://schemas.microsoft.com/office/powerpoint/2010/main" val="955138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492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8826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1213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1340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1402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5291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95086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6177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9615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4021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1161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13/09/2023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3741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490.png"/><Relationship Id="rId7" Type="http://schemas.openxmlformats.org/officeDocument/2006/relationships/image" Target="../media/image7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76.png"/><Relationship Id="rId4" Type="http://schemas.openxmlformats.org/officeDocument/2006/relationships/image" Target="../media/image570.png"/></Relationships>
</file>

<file path=ppt/slides/_rels/slide12.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49.png"/><Relationship Id="rId7"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50.svg"/></Relationships>
</file>

<file path=ppt/slides/_rels/slide13.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49.png"/><Relationship Id="rId7"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png"/><Relationship Id="rId28" Type="http://schemas.openxmlformats.org/officeDocument/2006/relationships/image" Target="../media/image62.png"/><Relationship Id="rId4" Type="http://schemas.openxmlformats.org/officeDocument/2006/relationships/image" Target="../media/image50.sv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5.png"/><Relationship Id="rId3" Type="http://schemas.openxmlformats.org/officeDocument/2006/relationships/image" Target="../media/image42.svg"/><Relationship Id="rId21" Type="http://schemas.openxmlformats.org/officeDocument/2006/relationships/image" Target="../media/image58.sv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4.sv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10.svg"/><Relationship Id="rId10" Type="http://schemas.openxmlformats.org/officeDocument/2006/relationships/image" Target="../media/image49.png"/><Relationship Id="rId19" Type="http://schemas.openxmlformats.org/officeDocument/2006/relationships/image" Target="../media/image56.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9.png"/></Relationships>
</file>

<file path=ppt/slides/_rels/slide15.xml.rels><?xml version="1.0" encoding="UTF-8" standalone="yes"?>
<Relationships xmlns="http://schemas.openxmlformats.org/package/2006/relationships"><Relationship Id="rId13" Type="http://schemas.openxmlformats.org/officeDocument/2006/relationships/image" Target="../media/image640.png"/><Relationship Id="rId3" Type="http://schemas.openxmlformats.org/officeDocument/2006/relationships/image" Target="../media/image61.png"/><Relationship Id="rId2" Type="http://schemas.openxmlformats.org/officeDocument/2006/relationships/image" Target="../media/image63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37.png"/><Relationship Id="rId4" Type="http://schemas.openxmlformats.org/officeDocument/2006/relationships/image" Target="../media/image62.svg"/><Relationship Id="rId14" Type="http://schemas.openxmlformats.org/officeDocument/2006/relationships/image" Target="../media/image82.png"/></Relationships>
</file>

<file path=ppt/slides/_rels/slide1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2.svg"/><Relationship Id="rId7" Type="http://schemas.openxmlformats.org/officeDocument/2006/relationships/image" Target="../media/image69.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83.png"/></Relationships>
</file>

<file path=ppt/slides/_rels/slide17.xml.rels><?xml version="1.0" encoding="UTF-8" standalone="yes"?>
<Relationships xmlns="http://schemas.openxmlformats.org/package/2006/relationships"><Relationship Id="rId13" Type="http://schemas.openxmlformats.org/officeDocument/2006/relationships/image" Target="../media/image670.png"/><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37.png"/><Relationship Id="rId15" Type="http://schemas.openxmlformats.org/officeDocument/2006/relationships/image" Target="../media/image680.png"/><Relationship Id="rId4" Type="http://schemas.openxmlformats.org/officeDocument/2006/relationships/image" Target="../media/image63.png"/><Relationship Id="rId14" Type="http://schemas.openxmlformats.org/officeDocument/2006/relationships/image" Target="../media/image82.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00.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690.png"/><Relationship Id="rId5" Type="http://schemas.openxmlformats.org/officeDocument/2006/relationships/image" Target="../media/image74.png"/><Relationship Id="rId4" Type="http://schemas.openxmlformats.org/officeDocument/2006/relationships/image" Target="../media/image73.png"/></Relationships>
</file>

<file path=ppt/slides/_rels/slide19.xml.rels><?xml version="1.0" encoding="UTF-8" standalone="yes"?>
<Relationships xmlns="http://schemas.openxmlformats.org/package/2006/relationships"><Relationship Id="rId3" Type="http://schemas.openxmlformats.org/officeDocument/2006/relationships/image" Target="../media/image720.png"/><Relationship Id="rId7" Type="http://schemas.openxmlformats.org/officeDocument/2006/relationships/image" Target="../media/image86.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750.png"/><Relationship Id="rId5" Type="http://schemas.openxmlformats.org/officeDocument/2006/relationships/image" Target="../media/image740.png"/><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720.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770.png"/><Relationship Id="rId5" Type="http://schemas.openxmlformats.org/officeDocument/2006/relationships/image" Target="../media/image86.png"/><Relationship Id="rId4" Type="http://schemas.openxmlformats.org/officeDocument/2006/relationships/image" Target="../media/image85.png"/></Relationships>
</file>

<file path=ppt/slides/_rels/slide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830.png"/><Relationship Id="rId3" Type="http://schemas.openxmlformats.org/officeDocument/2006/relationships/image" Target="../media/image73.png"/><Relationship Id="rId7" Type="http://schemas.openxmlformats.org/officeDocument/2006/relationships/image" Target="../media/image820.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840.png"/></Relationships>
</file>

<file path=ppt/slides/_rels/slide23.xml.rels><?xml version="1.0" encoding="UTF-8" standalone="yes"?>
<Relationships xmlns="http://schemas.openxmlformats.org/package/2006/relationships"><Relationship Id="rId8" Type="http://schemas.openxmlformats.org/officeDocument/2006/relationships/image" Target="../media/image850.png"/><Relationship Id="rId3" Type="http://schemas.openxmlformats.org/officeDocument/2006/relationships/image" Target="../media/image73.png"/><Relationship Id="rId7" Type="http://schemas.openxmlformats.org/officeDocument/2006/relationships/image" Target="../media/image820.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860.png"/></Relationships>
</file>

<file path=ppt/slides/_rels/slide24.xml.rels><?xml version="1.0" encoding="UTF-8" standalone="yes"?>
<Relationships xmlns="http://schemas.openxmlformats.org/package/2006/relationships"><Relationship Id="rId3" Type="http://schemas.openxmlformats.org/officeDocument/2006/relationships/image" Target="../media/image870.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890.png"/><Relationship Id="rId5" Type="http://schemas.openxmlformats.org/officeDocument/2006/relationships/image" Target="../media/image20.png"/><Relationship Id="rId4" Type="http://schemas.openxmlformats.org/officeDocument/2006/relationships/image" Target="../media/image880.png"/></Relationships>
</file>

<file path=ppt/slides/_rels/slide25.xml.rels><?xml version="1.0" encoding="UTF-8" standalone="yes"?>
<Relationships xmlns="http://schemas.openxmlformats.org/package/2006/relationships"><Relationship Id="rId3" Type="http://schemas.openxmlformats.org/officeDocument/2006/relationships/image" Target="../media/image870.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0.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5.png"/><Relationship Id="rId3" Type="http://schemas.openxmlformats.org/officeDocument/2006/relationships/image" Target="../media/image42.svg"/><Relationship Id="rId21" Type="http://schemas.openxmlformats.org/officeDocument/2006/relationships/image" Target="../media/image58.sv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4.sv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10.svg"/><Relationship Id="rId10" Type="http://schemas.openxmlformats.org/officeDocument/2006/relationships/image" Target="../media/image49.png"/><Relationship Id="rId19" Type="http://schemas.openxmlformats.org/officeDocument/2006/relationships/image" Target="../media/image56.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5" Type="http://schemas.openxmlformats.org/officeDocument/2006/relationships/image" Target="../media/image96.png"/><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12.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1.png"/><Relationship Id="rId16"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94.png"/><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94.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13" Type="http://schemas.openxmlformats.org/officeDocument/2006/relationships/image" Target="../media/image103.png"/><Relationship Id="rId3" Type="http://schemas.openxmlformats.org/officeDocument/2006/relationships/image" Target="../media/image62.svg"/><Relationship Id="rId12" Type="http://schemas.openxmlformats.org/officeDocument/2006/relationships/image" Target="../media/image10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15" Type="http://schemas.openxmlformats.org/officeDocument/2006/relationships/image" Target="../media/image105.png"/><Relationship Id="rId4" Type="http://schemas.openxmlformats.org/officeDocument/2006/relationships/image" Target="../media/image63.png"/><Relationship Id="rId14" Type="http://schemas.openxmlformats.org/officeDocument/2006/relationships/image" Target="../media/image104.png"/></Relationships>
</file>

<file path=ppt/slides/_rels/slide36.xml.rels><?xml version="1.0" encoding="UTF-8" standalone="yes"?>
<Relationships xmlns="http://schemas.openxmlformats.org/package/2006/relationships"><Relationship Id="rId13" Type="http://schemas.openxmlformats.org/officeDocument/2006/relationships/image" Target="../media/image103.png"/><Relationship Id="rId3" Type="http://schemas.openxmlformats.org/officeDocument/2006/relationships/image" Target="../media/image62.svg"/><Relationship Id="rId12" Type="http://schemas.openxmlformats.org/officeDocument/2006/relationships/image" Target="../media/image102.png"/><Relationship Id="rId2" Type="http://schemas.openxmlformats.org/officeDocument/2006/relationships/image" Target="../media/image61.png"/><Relationship Id="rId1" Type="http://schemas.openxmlformats.org/officeDocument/2006/relationships/slideLayout" Target="../slideLayouts/slideLayout7.xml"/><Relationship Id="rId5" Type="http://schemas.openxmlformats.org/officeDocument/2006/relationships/image" Target="../media/image64.png"/><Relationship Id="rId15" Type="http://schemas.openxmlformats.org/officeDocument/2006/relationships/image" Target="../media/image105.png"/><Relationship Id="rId4" Type="http://schemas.openxmlformats.org/officeDocument/2006/relationships/image" Target="../media/image63.png"/><Relationship Id="rId14" Type="http://schemas.openxmlformats.org/officeDocument/2006/relationships/image" Target="../media/image106.png"/></Relationships>
</file>

<file path=ppt/slides/_rels/slide3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s>
</file>

<file path=ppt/slides/_rels/slide3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7.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39.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5.png"/><Relationship Id="rId3" Type="http://schemas.openxmlformats.org/officeDocument/2006/relationships/image" Target="../media/image42.svg"/><Relationship Id="rId21" Type="http://schemas.openxmlformats.org/officeDocument/2006/relationships/image" Target="../media/image58.sv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4.sv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10.svg"/><Relationship Id="rId10" Type="http://schemas.openxmlformats.org/officeDocument/2006/relationships/image" Target="../media/image49.png"/><Relationship Id="rId19" Type="http://schemas.openxmlformats.org/officeDocument/2006/relationships/image" Target="../media/image56.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hdphoto" Target="../media/hdphoto1.wdp"/><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40.png"/></Relationships>
</file>

<file path=ppt/slides/_rels/slide40.xml.rels><?xml version="1.0" encoding="UTF-8" standalone="yes"?>
<Relationships xmlns="http://schemas.openxmlformats.org/package/2006/relationships"><Relationship Id="rId13" Type="http://schemas.openxmlformats.org/officeDocument/2006/relationships/image" Target="../media/image125.png"/><Relationship Id="rId18" Type="http://schemas.openxmlformats.org/officeDocument/2006/relationships/image" Target="../media/image130.png"/><Relationship Id="rId3" Type="http://schemas.openxmlformats.org/officeDocument/2006/relationships/image" Target="../media/image61.png"/><Relationship Id="rId7" Type="http://schemas.openxmlformats.org/officeDocument/2006/relationships/image" Target="../media/image105.png"/><Relationship Id="rId17" Type="http://schemas.openxmlformats.org/officeDocument/2006/relationships/image" Target="../media/image129.png"/><Relationship Id="rId2" Type="http://schemas.openxmlformats.org/officeDocument/2006/relationships/notesSlide" Target="../notesSlides/notesSlide4.xml"/><Relationship Id="rId16" Type="http://schemas.openxmlformats.org/officeDocument/2006/relationships/image" Target="../media/image128.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15" Type="http://schemas.openxmlformats.org/officeDocument/2006/relationships/image" Target="../media/image127.png"/><Relationship Id="rId4" Type="http://schemas.openxmlformats.org/officeDocument/2006/relationships/image" Target="../media/image62.svg"/><Relationship Id="rId14" Type="http://schemas.openxmlformats.org/officeDocument/2006/relationships/image" Target="../media/image126.png"/></Relationships>
</file>

<file path=ppt/slides/_rels/slide4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3.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14.png"/><Relationship Id="rId4" Type="http://schemas.openxmlformats.org/officeDocument/2006/relationships/image" Target="../media/image113.png"/></Relationships>
</file>

<file path=ppt/slides/_rels/slide42.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14.png"/><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4" Type="http://schemas.openxmlformats.org/officeDocument/2006/relationships/image" Target="../media/image137.png"/></Relationships>
</file>

<file path=ppt/slides/_rels/slide4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36.svg"/><Relationship Id="rId18" Type="http://schemas.openxmlformats.org/officeDocument/2006/relationships/image" Target="../media/image142.png"/><Relationship Id="rId3" Type="http://schemas.openxmlformats.org/officeDocument/2006/relationships/image" Target="../media/image42.svg"/><Relationship Id="rId21" Type="http://schemas.openxmlformats.org/officeDocument/2006/relationships/image" Target="../media/image145.svg"/><Relationship Id="rId7" Type="http://schemas.openxmlformats.org/officeDocument/2006/relationships/image" Target="../media/image139.svg"/><Relationship Id="rId12" Type="http://schemas.openxmlformats.org/officeDocument/2006/relationships/image" Target="../media/image35.png"/><Relationship Id="rId17" Type="http://schemas.openxmlformats.org/officeDocument/2006/relationships/image" Target="../media/image141.svg"/><Relationship Id="rId2" Type="http://schemas.openxmlformats.org/officeDocument/2006/relationships/image" Target="../media/image41.png"/><Relationship Id="rId16" Type="http://schemas.openxmlformats.org/officeDocument/2006/relationships/image" Target="../media/image140.png"/><Relationship Id="rId20" Type="http://schemas.openxmlformats.org/officeDocument/2006/relationships/image" Target="../media/image144.png"/><Relationship Id="rId1" Type="http://schemas.openxmlformats.org/officeDocument/2006/relationships/slideLayout" Target="../slideLayouts/slideLayout7.xml"/><Relationship Id="rId6" Type="http://schemas.openxmlformats.org/officeDocument/2006/relationships/image" Target="../media/image138.png"/><Relationship Id="rId11" Type="http://schemas.openxmlformats.org/officeDocument/2006/relationships/image" Target="../media/image54.svg"/><Relationship Id="rId5" Type="http://schemas.openxmlformats.org/officeDocument/2006/relationships/image" Target="../media/image62.svg"/><Relationship Id="rId15" Type="http://schemas.openxmlformats.org/officeDocument/2006/relationships/image" Target="../media/image10.svg"/><Relationship Id="rId10" Type="http://schemas.openxmlformats.org/officeDocument/2006/relationships/image" Target="../media/image53.png"/><Relationship Id="rId19" Type="http://schemas.openxmlformats.org/officeDocument/2006/relationships/image" Target="../media/image143.svg"/><Relationship Id="rId4" Type="http://schemas.openxmlformats.org/officeDocument/2006/relationships/image" Target="../media/image61.png"/><Relationship Id="rId9" Type="http://schemas.openxmlformats.org/officeDocument/2006/relationships/image" Target="../media/image58.svg"/><Relationship Id="rId1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5.png"/><Relationship Id="rId3" Type="http://schemas.openxmlformats.org/officeDocument/2006/relationships/image" Target="../media/image42.svg"/><Relationship Id="rId21" Type="http://schemas.openxmlformats.org/officeDocument/2006/relationships/image" Target="../media/image58.svg"/><Relationship Id="rId7" Type="http://schemas.openxmlformats.org/officeDocument/2006/relationships/image" Target="../media/image46.svg"/><Relationship Id="rId12" Type="http://schemas.openxmlformats.org/officeDocument/2006/relationships/image" Target="../media/image51.png"/><Relationship Id="rId17" Type="http://schemas.openxmlformats.org/officeDocument/2006/relationships/image" Target="../media/image54.svg"/><Relationship Id="rId2" Type="http://schemas.openxmlformats.org/officeDocument/2006/relationships/image" Target="../media/image41.png"/><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5" Type="http://schemas.openxmlformats.org/officeDocument/2006/relationships/image" Target="../media/image10.svg"/><Relationship Id="rId10" Type="http://schemas.openxmlformats.org/officeDocument/2006/relationships/image" Target="../media/image49.png"/><Relationship Id="rId19" Type="http://schemas.openxmlformats.org/officeDocument/2006/relationships/image" Target="../media/image56.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63.png"/><Relationship Id="rId3" Type="http://schemas.microsoft.com/office/2007/relationships/hdphoto" Target="../media/hdphoto2.wdp"/><Relationship Id="rId7" Type="http://schemas.openxmlformats.org/officeDocument/2006/relationships/image" Target="../media/image62.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6.png"/><Relationship Id="rId10" Type="http://schemas.openxmlformats.org/officeDocument/2006/relationships/image" Target="../media/image64.png"/><Relationship Id="rId4" Type="http://schemas.openxmlformats.org/officeDocument/2006/relationships/image" Target="../media/image60.pn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410.png"/><Relationship Id="rId3" Type="http://schemas.microsoft.com/office/2007/relationships/hdphoto" Target="../media/hdphoto2.wdp"/><Relationship Id="rId7"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8.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42.png"/><Relationship Id="rId3" Type="http://schemas.microsoft.com/office/2007/relationships/hdphoto" Target="../media/hdphoto2.wdp"/><Relationship Id="rId7"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9.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2.svg"/><Relationship Id="rId7" Type="http://schemas.openxmlformats.org/officeDocument/2006/relationships/image" Target="../media/image69.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21" name="Group 20"/>
          <p:cNvGrpSpPr/>
          <p:nvPr/>
        </p:nvGrpSpPr>
        <p:grpSpPr>
          <a:xfrm>
            <a:off x="1066801" y="2259397"/>
            <a:ext cx="16078199" cy="5041831"/>
            <a:chOff x="4252091" y="1625669"/>
            <a:chExt cx="10613993" cy="6704793"/>
          </a:xfrm>
        </p:grpSpPr>
        <p:grpSp>
          <p:nvGrpSpPr>
            <p:cNvPr id="2" name="Group 2"/>
            <p:cNvGrpSpPr/>
            <p:nvPr/>
          </p:nvGrpSpPr>
          <p:grpSpPr>
            <a:xfrm>
              <a:off x="4252091" y="1625669"/>
              <a:ext cx="10613993" cy="6704793"/>
              <a:chOff x="0" y="0"/>
              <a:chExt cx="3622362" cy="2288224"/>
            </a:xfrm>
          </p:grpSpPr>
          <p:sp>
            <p:nvSpPr>
              <p:cNvPr id="3" name="Freeform 3"/>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0B29E"/>
              </a:solidFill>
            </p:spPr>
          </p:sp>
        </p:grpSp>
        <p:grpSp>
          <p:nvGrpSpPr>
            <p:cNvPr id="4" name="Group 4"/>
            <p:cNvGrpSpPr/>
            <p:nvPr/>
          </p:nvGrpSpPr>
          <p:grpSpPr>
            <a:xfrm>
              <a:off x="4392225" y="1780245"/>
              <a:ext cx="10362475" cy="6389967"/>
              <a:chOff x="-44298" y="-4262"/>
              <a:chExt cx="3721282" cy="2294710"/>
            </a:xfrm>
          </p:grpSpPr>
          <p:sp>
            <p:nvSpPr>
              <p:cNvPr id="5" name="Freeform 5"/>
              <p:cNvSpPr/>
              <p:nvPr/>
            </p:nvSpPr>
            <p:spPr>
              <a:xfrm>
                <a:off x="-44298" y="-4262"/>
                <a:ext cx="3721282"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BF6EB"/>
              </a:solidFill>
            </p:spPr>
          </p:sp>
        </p:grpSp>
      </p:grpSp>
      <p:sp>
        <p:nvSpPr>
          <p:cNvPr id="8" name="Freeform 8"/>
          <p:cNvSpPr/>
          <p:nvPr/>
        </p:nvSpPr>
        <p:spPr>
          <a:xfrm rot="-2700000">
            <a:off x="1131177" y="2160563"/>
            <a:ext cx="1371510" cy="1939154"/>
          </a:xfrm>
          <a:custGeom>
            <a:avLst/>
            <a:gdLst/>
            <a:ahLst/>
            <a:cxnLst/>
            <a:rect l="l" t="t" r="r" b="b"/>
            <a:pathLst>
              <a:path w="1371510" h="1939154">
                <a:moveTo>
                  <a:pt x="0" y="0"/>
                </a:moveTo>
                <a:lnTo>
                  <a:pt x="1371510" y="0"/>
                </a:lnTo>
                <a:lnTo>
                  <a:pt x="1371510" y="1939154"/>
                </a:lnTo>
                <a:lnTo>
                  <a:pt x="0" y="1939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Freeform 10"/>
          <p:cNvSpPr/>
          <p:nvPr/>
        </p:nvSpPr>
        <p:spPr>
          <a:xfrm>
            <a:off x="14962169" y="2007454"/>
            <a:ext cx="1047315" cy="1256351"/>
          </a:xfrm>
          <a:custGeom>
            <a:avLst/>
            <a:gdLst/>
            <a:ahLst/>
            <a:cxnLst/>
            <a:rect l="l" t="t" r="r" b="b"/>
            <a:pathLst>
              <a:path w="1047315" h="1256351">
                <a:moveTo>
                  <a:pt x="0" y="0"/>
                </a:moveTo>
                <a:lnTo>
                  <a:pt x="1047315" y="0"/>
                </a:lnTo>
                <a:lnTo>
                  <a:pt x="1047315" y="1256351"/>
                </a:lnTo>
                <a:lnTo>
                  <a:pt x="0" y="125635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4666663">
            <a:off x="15243306" y="-2497647"/>
            <a:ext cx="6089387" cy="5301890"/>
          </a:xfrm>
          <a:custGeom>
            <a:avLst/>
            <a:gdLst/>
            <a:ahLst/>
            <a:cxnLst/>
            <a:rect l="l" t="t" r="r" b="b"/>
            <a:pathLst>
              <a:path w="8799284" h="7413397">
                <a:moveTo>
                  <a:pt x="0" y="0"/>
                </a:moveTo>
                <a:lnTo>
                  <a:pt x="8799284" y="0"/>
                </a:lnTo>
                <a:lnTo>
                  <a:pt x="8799284" y="7413397"/>
                </a:lnTo>
                <a:lnTo>
                  <a:pt x="0" y="74133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rot="-4124715">
            <a:off x="16729696" y="-97728"/>
            <a:ext cx="746966" cy="1833902"/>
          </a:xfrm>
          <a:custGeom>
            <a:avLst/>
            <a:gdLst/>
            <a:ahLst/>
            <a:cxnLst/>
            <a:rect l="l" t="t" r="r" b="b"/>
            <a:pathLst>
              <a:path w="2055221" h="2920384">
                <a:moveTo>
                  <a:pt x="0" y="0"/>
                </a:moveTo>
                <a:lnTo>
                  <a:pt x="2055221" y="0"/>
                </a:lnTo>
                <a:lnTo>
                  <a:pt x="2055221" y="2920384"/>
                </a:lnTo>
                <a:lnTo>
                  <a:pt x="0" y="292038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rot="19368374">
            <a:off x="15853439" y="8430637"/>
            <a:ext cx="3308206" cy="1630043"/>
          </a:xfrm>
          <a:custGeom>
            <a:avLst/>
            <a:gdLst/>
            <a:ahLst/>
            <a:cxnLst/>
            <a:rect l="l" t="t" r="r" b="b"/>
            <a:pathLst>
              <a:path w="3308206" h="1630043">
                <a:moveTo>
                  <a:pt x="0" y="0"/>
                </a:moveTo>
                <a:lnTo>
                  <a:pt x="3308206" y="0"/>
                </a:lnTo>
                <a:lnTo>
                  <a:pt x="3308206" y="1630043"/>
                </a:lnTo>
                <a:lnTo>
                  <a:pt x="0" y="163004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rot="4134520">
            <a:off x="-553996" y="-312971"/>
            <a:ext cx="2156766" cy="2076184"/>
          </a:xfrm>
          <a:custGeom>
            <a:avLst/>
            <a:gdLst/>
            <a:ahLst/>
            <a:cxnLst/>
            <a:rect l="l" t="t" r="r" b="b"/>
            <a:pathLst>
              <a:path w="2707954" h="3534034">
                <a:moveTo>
                  <a:pt x="0" y="0"/>
                </a:moveTo>
                <a:lnTo>
                  <a:pt x="2707954" y="0"/>
                </a:lnTo>
                <a:lnTo>
                  <a:pt x="2707954" y="3534034"/>
                </a:lnTo>
                <a:lnTo>
                  <a:pt x="0" y="353403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7" name="Freeform 17"/>
          <p:cNvSpPr/>
          <p:nvPr/>
        </p:nvSpPr>
        <p:spPr>
          <a:xfrm rot="1787442">
            <a:off x="-2016501" y="9165195"/>
            <a:ext cx="4521758" cy="2160590"/>
          </a:xfrm>
          <a:custGeom>
            <a:avLst/>
            <a:gdLst/>
            <a:ahLst/>
            <a:cxnLst/>
            <a:rect l="l" t="t" r="r" b="b"/>
            <a:pathLst>
              <a:path w="4521758" h="4114800">
                <a:moveTo>
                  <a:pt x="0" y="0"/>
                </a:moveTo>
                <a:lnTo>
                  <a:pt x="4521758" y="0"/>
                </a:lnTo>
                <a:lnTo>
                  <a:pt x="4521758"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8" name="Freeform 18"/>
          <p:cNvSpPr/>
          <p:nvPr/>
        </p:nvSpPr>
        <p:spPr>
          <a:xfrm rot="-3346152">
            <a:off x="-348809" y="7284305"/>
            <a:ext cx="2344158" cy="4114800"/>
          </a:xfrm>
          <a:custGeom>
            <a:avLst/>
            <a:gdLst/>
            <a:ahLst/>
            <a:cxnLst/>
            <a:rect l="l" t="t" r="r" b="b"/>
            <a:pathLst>
              <a:path w="4247535" h="4114800">
                <a:moveTo>
                  <a:pt x="0" y="0"/>
                </a:moveTo>
                <a:lnTo>
                  <a:pt x="4247536" y="0"/>
                </a:lnTo>
                <a:lnTo>
                  <a:pt x="4247536" y="4114800"/>
                </a:lnTo>
                <a:lnTo>
                  <a:pt x="0" y="41148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0" name="Google Shape;7484;p29"/>
          <p:cNvSpPr txBox="1">
            <a:spLocks/>
          </p:cNvSpPr>
          <p:nvPr/>
        </p:nvSpPr>
        <p:spPr>
          <a:xfrm>
            <a:off x="1676400" y="2933700"/>
            <a:ext cx="14703422"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VỚI TIẾT HỌC HÔM NAY</a:t>
            </a:r>
            <a:r>
              <a:rPr kumimoji="0" lang="vi-VN" sz="7500" b="1" i="0" u="none" strike="noStrike" kern="0" cap="none" spc="0" normalizeH="0" baseline="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800100"/>
            <a:ext cx="16687800" cy="8763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TextBox 5"/>
          <p:cNvSpPr txBox="1"/>
          <p:nvPr/>
        </p:nvSpPr>
        <p:spPr>
          <a:xfrm>
            <a:off x="945680" y="736937"/>
            <a:ext cx="2667000" cy="1910779"/>
          </a:xfrm>
          <a:prstGeom prst="rect">
            <a:avLst/>
          </a:prstGeom>
        </p:spPr>
        <p:txBody>
          <a:bodyPr wrap="square" lIns="0" tIns="0" rIns="0" bIns="0" rtlCol="0" anchor="t">
            <a:spAutoFit/>
          </a:bodyPr>
          <a:lstStyle/>
          <a:p>
            <a:pPr algn="ctr">
              <a:lnSpc>
                <a:spcPts val="14857"/>
              </a:lnSpc>
            </a:pPr>
            <a:r>
              <a:rPr lang="en-US" sz="4200" b="1" u="sng">
                <a:solidFill>
                  <a:srgbClr val="5B96A9"/>
                </a:solidFill>
                <a:latin typeface="Arial" panose="020B0604020202020204" pitchFamily="34" charset="0"/>
                <a:cs typeface="Arial" panose="020B0604020202020204" pitchFamily="34" charset="0"/>
              </a:rPr>
              <a:t>Ví dụ 1:</a:t>
            </a:r>
          </a:p>
        </p:txBody>
      </p:sp>
      <mc:AlternateContent xmlns:mc="http://schemas.openxmlformats.org/markup-compatibility/2006" xmlns:a14="http://schemas.microsoft.com/office/drawing/2010/main">
        <mc:Choice Requires="a14">
          <p:sp>
            <p:nvSpPr>
              <p:cNvPr id="21" name="TextBox 20"/>
              <p:cNvSpPr txBox="1"/>
              <p:nvPr/>
            </p:nvSpPr>
            <p:spPr>
              <a:xfrm>
                <a:off x="3384079" y="1426845"/>
                <a:ext cx="13608521" cy="1938992"/>
              </a:xfrm>
              <a:prstGeom prst="rect">
                <a:avLst/>
              </a:prstGeom>
              <a:noFill/>
            </p:spPr>
            <p:txBody>
              <a:bodyPr wrap="square" rtlCol="0">
                <a:spAutoFit/>
              </a:bodyPr>
              <a:lstStyle/>
              <a:p>
                <a:pPr>
                  <a:lnSpc>
                    <a:spcPct val="150000"/>
                  </a:lnSpc>
                </a:pPr>
                <a:r>
                  <a:rPr lang="en-US" sz="4000">
                    <a:latin typeface="Arial" panose="020B0604020202020204" pitchFamily="34" charset="0"/>
                    <a:cs typeface="Arial" panose="020B0604020202020204" pitchFamily="34" charset="0"/>
                  </a:rPr>
                  <a:t>Hãy kể ra các hạng tử của đa thức</a:t>
                </a:r>
              </a:p>
              <a:p>
                <a:pPr algn="ctr">
                  <a:lnSpc>
                    <a:spcPct val="150000"/>
                  </a:lnSpc>
                </a:pPr>
                <a:r>
                  <a:rPr lang="en-US" sz="400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cs typeface="Arial" panose="020B0604020202020204" pitchFamily="34" charset="0"/>
                      </a:rPr>
                      <m:t>𝐴</m:t>
                    </m:r>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−3</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𝑦</m:t>
                    </m:r>
                    <m:r>
                      <a:rPr lang="en-US" sz="4000" b="0" i="1" smtClean="0">
                        <a:latin typeface="Cambria Math" panose="02040503050406030204" pitchFamily="18" charset="0"/>
                        <a:cs typeface="Arial" panose="020B0604020202020204" pitchFamily="34" charset="0"/>
                      </a:rPr>
                      <m:t>+3</m:t>
                    </m:r>
                    <m:r>
                      <a:rPr lang="en-US" sz="4000" b="0" i="1" smtClean="0">
                        <a:latin typeface="Cambria Math" panose="02040503050406030204" pitchFamily="18" charset="0"/>
                        <a:cs typeface="Arial" panose="020B0604020202020204" pitchFamily="34" charset="0"/>
                      </a:rPr>
                      <m:t>𝑥</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−1</m:t>
                    </m:r>
                  </m:oMath>
                </a14:m>
                <a:r>
                  <a:rPr lang="en-US" sz="4000">
                    <a:latin typeface="Arial" panose="020B0604020202020204" pitchFamily="34" charset="0"/>
                    <a:cs typeface="Arial" panose="020B0604020202020204" pitchFamily="34" charset="0"/>
                  </a:rPr>
                  <a:t> </a:t>
                </a:r>
              </a:p>
            </p:txBody>
          </p:sp>
        </mc:Choice>
        <mc:Fallback xmlns="">
          <p:sp>
            <p:nvSpPr>
              <p:cNvPr id="21" name="TextBox 20"/>
              <p:cNvSpPr txBox="1">
                <a:spLocks noRot="1" noChangeAspect="1" noMove="1" noResize="1" noEditPoints="1" noAdjustHandles="1" noChangeArrowheads="1" noChangeShapeType="1" noTextEdit="1"/>
              </p:cNvSpPr>
              <p:nvPr/>
            </p:nvSpPr>
            <p:spPr>
              <a:xfrm>
                <a:off x="3384079" y="1426845"/>
                <a:ext cx="13608521" cy="1938992"/>
              </a:xfrm>
              <a:prstGeom prst="rect">
                <a:avLst/>
              </a:prstGeom>
              <a:blipFill>
                <a:blip r:embed="rId2"/>
                <a:stretch>
                  <a:fillRect l="-1567"/>
                </a:stretch>
              </a:blipFill>
            </p:spPr>
            <p:txBody>
              <a:bodyPr/>
              <a:lstStyle/>
              <a:p>
                <a:r>
                  <a:rPr lang="en-US">
                    <a:noFill/>
                  </a:rPr>
                  <a:t> </a:t>
                </a:r>
              </a:p>
            </p:txBody>
          </p:sp>
        </mc:Fallback>
      </mc:AlternateContent>
      <p:sp>
        <p:nvSpPr>
          <p:cNvPr id="22" name="Oval Callout 21"/>
          <p:cNvSpPr/>
          <p:nvPr/>
        </p:nvSpPr>
        <p:spPr>
          <a:xfrm>
            <a:off x="8547391" y="389103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3" name="Rectangle 22"/>
              <p:cNvSpPr/>
              <p:nvPr/>
            </p:nvSpPr>
            <p:spPr>
              <a:xfrm>
                <a:off x="1326679" y="5331895"/>
                <a:ext cx="13995127" cy="2169825"/>
              </a:xfrm>
              <a:prstGeom prst="rect">
                <a:avLst/>
              </a:prstGeom>
            </p:spPr>
            <p:txBody>
              <a:bodyPr wrap="square">
                <a:spAutoFit/>
              </a:bodyPr>
              <a:lstStyle/>
              <a:p>
                <a:pPr lvl="0">
                  <a:lnSpc>
                    <a:spcPct val="150000"/>
                  </a:lnSpc>
                  <a:spcBef>
                    <a:spcPts val="1800"/>
                  </a:spcBef>
                </a:pPr>
                <a:r>
                  <a:rPr lang="en-US" sz="4000">
                    <a:solidFill>
                      <a:prstClr val="black"/>
                    </a:solidFill>
                    <a:latin typeface="Arial" panose="020B0604020202020204" pitchFamily="34" charset="0"/>
                    <a:cs typeface="Arial" panose="020B0604020202020204" pitchFamily="34" charset="0"/>
                  </a:rPr>
                  <a:t>Ta có thể viết A dưới dạng tổng của 6 đơn thức</a:t>
                </a:r>
              </a:p>
              <a:p>
                <a:pPr lvl="0" algn="ctr">
                  <a:lnSpc>
                    <a:spcPct val="150000"/>
                  </a:lnSpc>
                  <a:spcBef>
                    <a:spcPts val="1800"/>
                  </a:spcBef>
                </a:pPr>
                <a:r>
                  <a:rPr lang="en-US" sz="4000">
                    <a:solidFill>
                      <a:prstClr val="black"/>
                    </a:solidFill>
                    <a:latin typeface="Arial" panose="020B060402020202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𝐴</m:t>
                    </m:r>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−3</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e>
                    </m:d>
                    <m:r>
                      <a:rPr lang="en-US" sz="4000" i="1">
                        <a:solidFill>
                          <a:prstClr val="black"/>
                        </a:solidFill>
                        <a:latin typeface="Cambria Math" panose="02040503050406030204" pitchFamily="18" charset="0"/>
                        <a:cs typeface="Arial" panose="020B0604020202020204" pitchFamily="34" charset="0"/>
                      </a:rPr>
                      <m:t>+3</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e>
                    </m:d>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𝑥𝑦</m:t>
                    </m:r>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−1</m:t>
                        </m:r>
                      </m:e>
                    </m:d>
                  </m:oMath>
                </a14:m>
                <a:endParaRPr lang="en-US" sz="4000">
                  <a:solidFill>
                    <a:prstClr val="black"/>
                  </a:solidFill>
                  <a:latin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326679" y="5331895"/>
                <a:ext cx="13995127" cy="2169825"/>
              </a:xfrm>
              <a:prstGeom prst="rect">
                <a:avLst/>
              </a:prstGeom>
              <a:blipFill>
                <a:blip r:embed="rId3"/>
                <a:stretch>
                  <a:fillRect l="-15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479079" y="7785437"/>
                <a:ext cx="14845659" cy="1015663"/>
              </a:xfrm>
              <a:prstGeom prst="rect">
                <a:avLst/>
              </a:prstGeom>
            </p:spPr>
            <p:txBody>
              <a:bodyPr wrap="square">
                <a:spAutoFit/>
              </a:bodyPr>
              <a:lstStyle/>
              <a:p>
                <a:pPr>
                  <a:lnSpc>
                    <a:spcPct val="150000"/>
                  </a:lnSpc>
                </a:pPr>
                <a:r>
                  <a:rPr lang="en-US" sz="4000">
                    <a:solidFill>
                      <a:prstClr val="black"/>
                    </a:solidFill>
                    <a:latin typeface="Arial" panose="020B0604020202020204" pitchFamily="34" charset="0"/>
                    <a:cs typeface="Arial" panose="020B0604020202020204" pitchFamily="34" charset="0"/>
                  </a:rPr>
                  <a:t>Vậy đa thức A có 6 hạng tử là </a:t>
                </a:r>
                <a14:m>
                  <m:oMath xmlns:m="http://schemas.openxmlformats.org/officeDocument/2006/math">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−3</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3</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𝑥𝑦</m:t>
                    </m:r>
                    <m:r>
                      <a:rPr lang="en-US" sz="4000" b="0" i="1" smtClean="0">
                        <a:solidFill>
                          <a:prstClr val="black"/>
                        </a:solidFill>
                        <a:latin typeface="Cambria Math" panose="02040503050406030204" pitchFamily="18" charset="0"/>
                        <a:cs typeface="Arial" panose="020B0604020202020204" pitchFamily="34" charset="0"/>
                      </a:rPr>
                      <m:t>, −1.</m:t>
                    </m:r>
                  </m:oMath>
                </a14:m>
                <a:endParaRPr lang="en-US" sz="4000">
                  <a:solidFill>
                    <a:prstClr val="black"/>
                  </a:solidFill>
                  <a:latin typeface="Arial" panose="020B060402020202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1479079" y="7785437"/>
                <a:ext cx="14845659" cy="1015663"/>
              </a:xfrm>
              <a:prstGeom prst="rect">
                <a:avLst/>
              </a:prstGeom>
              <a:blipFill>
                <a:blip r:embed="rId4"/>
                <a:stretch>
                  <a:fillRect l="-1478" b="-13772"/>
                </a:stretch>
              </a:blipFill>
            </p:spPr>
            <p:txBody>
              <a:bodyPr/>
              <a:lstStyle/>
              <a:p>
                <a:r>
                  <a:rPr lang="en-US">
                    <a:noFill/>
                  </a:rPr>
                  <a:t> </a:t>
                </a:r>
              </a:p>
            </p:txBody>
          </p:sp>
        </mc:Fallback>
      </mc:AlternateContent>
      <p:pic>
        <p:nvPicPr>
          <p:cNvPr id="27" name="Picture 26"/>
          <p:cNvPicPr>
            <a:picLocks noChangeAspect="1"/>
          </p:cNvPicPr>
          <p:nvPr/>
        </p:nvPicPr>
        <p:blipFill>
          <a:blip r:embed="rId5"/>
          <a:stretch>
            <a:fillRect/>
          </a:stretch>
        </p:blipFill>
        <p:spPr>
          <a:xfrm>
            <a:off x="15480163" y="718890"/>
            <a:ext cx="2163975" cy="2832932"/>
          </a:xfrm>
          <a:prstGeom prst="rect">
            <a:avLst/>
          </a:prstGeom>
        </p:spPr>
      </p:pic>
      <p:pic>
        <p:nvPicPr>
          <p:cNvPr id="28" name="Picture 27"/>
          <p:cNvPicPr>
            <a:picLocks noChangeAspect="1"/>
          </p:cNvPicPr>
          <p:nvPr/>
        </p:nvPicPr>
        <p:blipFill>
          <a:blip r:embed="rId6"/>
          <a:stretch>
            <a:fillRect/>
          </a:stretch>
        </p:blipFill>
        <p:spPr>
          <a:xfrm>
            <a:off x="16304685" y="8572801"/>
            <a:ext cx="997903" cy="887025"/>
          </a:xfrm>
          <a:prstGeom prst="rect">
            <a:avLst/>
          </a:prstGeom>
        </p:spPr>
      </p:pic>
      <p:pic>
        <p:nvPicPr>
          <p:cNvPr id="29" name="Picture 28"/>
          <p:cNvPicPr>
            <a:picLocks noChangeAspect="1"/>
          </p:cNvPicPr>
          <p:nvPr/>
        </p:nvPicPr>
        <p:blipFill>
          <a:blip r:embed="rId7"/>
          <a:stretch>
            <a:fillRect/>
          </a:stretch>
        </p:blipFill>
        <p:spPr>
          <a:xfrm rot="3872335">
            <a:off x="59104" y="8930745"/>
            <a:ext cx="1391410" cy="1178291"/>
          </a:xfrm>
          <a:prstGeom prst="rect">
            <a:avLst/>
          </a:prstGeom>
        </p:spPr>
      </p:pic>
      <p:pic>
        <p:nvPicPr>
          <p:cNvPr id="30" name="Picture 29"/>
          <p:cNvPicPr>
            <a:picLocks noChangeAspect="1"/>
          </p:cNvPicPr>
          <p:nvPr/>
        </p:nvPicPr>
        <p:blipFill>
          <a:blip r:embed="rId8"/>
          <a:stretch>
            <a:fillRect/>
          </a:stretch>
        </p:blipFill>
        <p:spPr>
          <a:xfrm>
            <a:off x="567662" y="601537"/>
            <a:ext cx="843017" cy="701926"/>
          </a:xfrm>
          <a:prstGeom prst="rect">
            <a:avLst/>
          </a:prstGeom>
        </p:spPr>
      </p:pic>
    </p:spTree>
    <p:extLst>
      <p:ext uri="{BB962C8B-B14F-4D97-AF65-F5344CB8AC3E}">
        <p14:creationId xmlns:p14="http://schemas.microsoft.com/office/powerpoint/2010/main" val="180915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fade">
                                      <p:cBhvr>
                                        <p:cTn id="11" dur="500"/>
                                        <p:tgtEl>
                                          <p:spTgt spid="21">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animEffect transition="in" filter="fade">
                                      <p:cBhvr>
                                        <p:cTn id="14" dur="500"/>
                                        <p:tgtEl>
                                          <p:spTgt spid="21">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3">
                                            <p:txEl>
                                              <p:pRg st="0" end="0"/>
                                            </p:txEl>
                                          </p:spTgt>
                                        </p:tgtEl>
                                        <p:attrNameLst>
                                          <p:attrName>style.visibility</p:attrName>
                                        </p:attrNameLst>
                                      </p:cBhvr>
                                      <p:to>
                                        <p:strVal val="visible"/>
                                      </p:to>
                                    </p:set>
                                    <p:animEffect transition="in" filter="fade">
                                      <p:cBhvr>
                                        <p:cTn id="24" dur="500"/>
                                        <p:tgtEl>
                                          <p:spTgt spid="23">
                                            <p:txEl>
                                              <p:pRg st="0" end="0"/>
                                            </p:txEl>
                                          </p:spTgt>
                                        </p:tgtEl>
                                      </p:cBhvr>
                                    </p:animEffect>
                                  </p:childTnLst>
                                </p:cTn>
                              </p:par>
                            </p:childTnLst>
                          </p:cTn>
                        </p:par>
                        <p:par>
                          <p:cTn id="25" fill="hold">
                            <p:stCondLst>
                              <p:cond delay="500"/>
                            </p:stCondLst>
                            <p:childTnLst>
                              <p:par>
                                <p:cTn id="26" presetID="14" presetClass="entr" presetSubtype="10" fill="hold" nodeType="afterEffect">
                                  <p:stCondLst>
                                    <p:cond delay="0"/>
                                  </p:stCondLst>
                                  <p:childTnLst>
                                    <p:set>
                                      <p:cBhvr>
                                        <p:cTn id="27"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28" dur="500"/>
                                        <p:tgtEl>
                                          <p:spTgt spid="23">
                                            <p:txEl>
                                              <p:pRg st="1" end="1"/>
                                            </p:txEl>
                                          </p:spTgt>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6743700" y="649038"/>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002710"/>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1</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533400" y="500422"/>
            <a:ext cx="2036240" cy="1682642"/>
          </a:xfrm>
          <a:prstGeom prst="rect">
            <a:avLst/>
          </a:prstGeom>
        </p:spPr>
      </p:pic>
      <p:sp>
        <p:nvSpPr>
          <p:cNvPr id="20" name="Rectangle 19"/>
          <p:cNvSpPr/>
          <p:nvPr/>
        </p:nvSpPr>
        <p:spPr>
          <a:xfrm>
            <a:off x="1163052" y="2476500"/>
            <a:ext cx="16038096" cy="1938992"/>
          </a:xfrm>
          <a:prstGeom prst="rect">
            <a:avLst/>
          </a:prstGeom>
        </p:spPr>
        <p:txBody>
          <a:bodyPr wrap="square">
            <a:spAutoFit/>
          </a:bodyPr>
          <a:lstStyle/>
          <a:p>
            <a:pPr lvl="0" algn="just">
              <a:lnSpc>
                <a:spcPct val="150000"/>
              </a:lnSpc>
              <a:spcAft>
                <a:spcPts val="1200"/>
              </a:spcAft>
              <a:defRPr/>
            </a:pPr>
            <a:r>
              <a:rPr lang="vi-VN" sz="4000">
                <a:solidFill>
                  <a:schemeClr val="bg1"/>
                </a:solidFill>
                <a:ea typeface="Times New Roman" panose="02020603050405020304" pitchFamily="18" charset="0"/>
              </a:rPr>
              <a:t>Biểu thức nào dưới đây là đa thức? Hãy chỉ rõ các hạng tử của mỗi đa thức ấy.</a:t>
            </a:r>
            <a:endParaRPr kumimoji="0" lang="en-US" sz="4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Rectangle 21"/>
              <p:cNvSpPr/>
              <p:nvPr/>
            </p:nvSpPr>
            <p:spPr>
              <a:xfrm>
                <a:off x="2404637" y="7124700"/>
                <a:ext cx="11756360" cy="2285497"/>
              </a:xfrm>
              <a:prstGeom prst="rect">
                <a:avLst/>
              </a:prstGeom>
            </p:spPr>
            <p:txBody>
              <a:bodyPr wrap="square">
                <a:spAutoFit/>
              </a:bodyPr>
              <a:lstStyle/>
              <a:p>
                <a:pPr marL="571500" indent="-571500" algn="just" fontAlgn="base">
                  <a:lnSpc>
                    <a:spcPct val="150000"/>
                  </a:lnSpc>
                  <a:spcBef>
                    <a:spcPts val="1200"/>
                  </a:spcBef>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Đa thức: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2 hạng tử: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marL="571500" indent="-571500" algn="just" fontAlgn="base">
                  <a:lnSpc>
                    <a:spcPct val="150000"/>
                  </a:lnSpc>
                  <a:spcBef>
                    <a:spcPts val="1200"/>
                  </a:spcBef>
                  <a:spcAft>
                    <a:spcPts val="800"/>
                  </a:spcAft>
                  <a:buFont typeface="Arial" panose="020B0604020202020204" pitchFamily="34" charset="0"/>
                  <a:buChar char="•"/>
                </a:pP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Đa thức: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2 hạng tử: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2404637" y="7124700"/>
                <a:ext cx="11756360" cy="2285497"/>
              </a:xfrm>
              <a:prstGeom prst="rect">
                <a:avLst/>
              </a:prstGeom>
              <a:blipFill>
                <a:blip r:embed="rId3"/>
                <a:stretch>
                  <a:fillRect l="-1659" b="-45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3303920" y="4891640"/>
                <a:ext cx="11756360"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1;</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b="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b="0" i="1" smtClean="0">
                              <a:solidFill>
                                <a:prstClr val="white"/>
                              </a:solidFill>
                              <a:latin typeface="Cambria Math" panose="02040503050406030204" pitchFamily="18" charset="0"/>
                              <a:cs typeface="Times New Roman" panose="02020603050405020304" pitchFamily="18" charset="0"/>
                            </a:rPr>
                          </m:ctrlPr>
                        </m:fPr>
                        <m:num>
                          <m:r>
                            <a:rPr lang="en-US" sz="4000" b="0" i="1" smtClean="0">
                              <a:solidFill>
                                <a:prstClr val="white"/>
                              </a:solidFill>
                              <a:latin typeface="Cambria Math" panose="02040503050406030204" pitchFamily="18" charset="0"/>
                              <a:cs typeface="Times New Roman" panose="02020603050405020304" pitchFamily="18" charset="0"/>
                            </a:rPr>
                            <m:t>1</m:t>
                          </m:r>
                        </m:num>
                        <m:den>
                          <m:r>
                            <m:rPr>
                              <m:sty m:val="p"/>
                            </m:rPr>
                            <a:rPr lang="en-US" sz="4000" b="0" i="0" smtClean="0">
                              <a:solidFill>
                                <a:prstClr val="white"/>
                              </a:solidFill>
                              <a:latin typeface="Cambria Math" panose="02040503050406030204" pitchFamily="18" charset="0"/>
                              <a:cs typeface="Times New Roman" panose="02020603050405020304" pitchFamily="18" charset="0"/>
                            </a:rPr>
                            <m:t>x</m:t>
                          </m:r>
                        </m:den>
                      </m:f>
                      <m:r>
                        <a:rPr lang="en-US" sz="4000" b="0" i="1" smtClean="0">
                          <a:solidFill>
                            <a:prstClr val="white"/>
                          </a:solidFill>
                          <a:latin typeface="Cambria Math" panose="02040503050406030204" pitchFamily="18" charset="0"/>
                          <a:cs typeface="Times New Roman" panose="02020603050405020304" pitchFamily="18" charset="0"/>
                        </a:rPr>
                        <m:t>;        </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xy</m:t>
                          </m:r>
                        </m:e>
                      </m:rad>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oMath>
                  </m:oMathPara>
                </a14:m>
                <a:endParaRPr lang="en-US" sz="4000"/>
              </a:p>
            </p:txBody>
          </p:sp>
        </mc:Choice>
        <mc:Fallback xmlns="">
          <p:sp>
            <p:nvSpPr>
              <p:cNvPr id="23" name="Rectangle 22"/>
              <p:cNvSpPr>
                <a:spLocks noRot="1" noChangeAspect="1" noMove="1" noResize="1" noEditPoints="1" noAdjustHandles="1" noChangeArrowheads="1" noChangeShapeType="1" noTextEdit="1"/>
              </p:cNvSpPr>
              <p:nvPr/>
            </p:nvSpPr>
            <p:spPr>
              <a:xfrm>
                <a:off x="3303920" y="4891640"/>
                <a:ext cx="11756360" cy="1244828"/>
              </a:xfrm>
              <a:prstGeom prst="rect">
                <a:avLst/>
              </a:prstGeom>
              <a:blipFill>
                <a:blip r:embed="rId4"/>
                <a:stretch>
                  <a:fillRect/>
                </a:stretch>
              </a:blipFill>
            </p:spPr>
            <p:txBody>
              <a:bodyPr/>
              <a:lstStyle/>
              <a:p>
                <a:r>
                  <a:rPr lang="en-US">
                    <a:noFill/>
                  </a:rPr>
                  <a:t> </a:t>
                </a:r>
              </a:p>
            </p:txBody>
          </p:sp>
        </mc:Fallback>
      </mc:AlternateContent>
      <p:sp>
        <p:nvSpPr>
          <p:cNvPr id="24" name="Oval 23"/>
          <p:cNvSpPr/>
          <p:nvPr/>
        </p:nvSpPr>
        <p:spPr>
          <a:xfrm>
            <a:off x="3200400" y="4768898"/>
            <a:ext cx="2667000" cy="158407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686800" y="4778630"/>
            <a:ext cx="2933700" cy="158407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5"/>
          <a:stretch>
            <a:fillRect/>
          </a:stretch>
        </p:blipFill>
        <p:spPr>
          <a:xfrm>
            <a:off x="1066800" y="7249055"/>
            <a:ext cx="1207113" cy="755970"/>
          </a:xfrm>
          <a:prstGeom prst="rect">
            <a:avLst/>
          </a:prstGeom>
        </p:spPr>
      </p:pic>
      <p:pic>
        <p:nvPicPr>
          <p:cNvPr id="30" name="Picture 29"/>
          <p:cNvPicPr>
            <a:picLocks noChangeAspect="1"/>
          </p:cNvPicPr>
          <p:nvPr/>
        </p:nvPicPr>
        <p:blipFill>
          <a:blip r:embed="rId6"/>
          <a:stretch>
            <a:fillRect/>
          </a:stretch>
        </p:blipFill>
        <p:spPr>
          <a:xfrm>
            <a:off x="15544800" y="6743700"/>
            <a:ext cx="2014721" cy="3276957"/>
          </a:xfrm>
          <a:prstGeom prst="rect">
            <a:avLst/>
          </a:prstGeom>
        </p:spPr>
      </p:pic>
    </p:spTree>
    <p:extLst>
      <p:ext uri="{BB962C8B-B14F-4D97-AF65-F5344CB8AC3E}">
        <p14:creationId xmlns:p14="http://schemas.microsoft.com/office/powerpoint/2010/main" val="17485837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childTnLst>
                          </p:cTn>
                        </p:par>
                        <p:par>
                          <p:cTn id="26" fill="hold">
                            <p:stCondLst>
                              <p:cond delay="500"/>
                            </p:stCondLst>
                            <p:childTnLst>
                              <p:par>
                                <p:cTn id="27" presetID="53" presetClass="entr" presetSubtype="16"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down)">
                                      <p:cBhvr>
                                        <p:cTn id="39" dur="500"/>
                                        <p:tgtEl>
                                          <p:spTgt spid="22">
                                            <p:txEl>
                                              <p:pRg st="0" end="0"/>
                                            </p:txEl>
                                          </p:spTgt>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43"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6" name="Group 35"/>
          <p:cNvGrpSpPr/>
          <p:nvPr/>
        </p:nvGrpSpPr>
        <p:grpSpPr>
          <a:xfrm>
            <a:off x="5638800" y="791722"/>
            <a:ext cx="6019800" cy="2980178"/>
            <a:chOff x="5943600" y="288505"/>
            <a:chExt cx="6019800" cy="2980178"/>
          </a:xfrm>
        </p:grpSpPr>
        <p:grpSp>
          <p:nvGrpSpPr>
            <p:cNvPr id="37" name="Group 2"/>
            <p:cNvGrpSpPr/>
            <p:nvPr/>
          </p:nvGrpSpPr>
          <p:grpSpPr>
            <a:xfrm>
              <a:off x="5943600" y="288505"/>
              <a:ext cx="6019800" cy="2980178"/>
              <a:chOff x="0" y="-28575"/>
              <a:chExt cx="2246854" cy="841375"/>
            </a:xfrm>
          </p:grpSpPr>
          <p:sp>
            <p:nvSpPr>
              <p:cNvPr id="39"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4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8" name="Rectangle 37"/>
            <p:cNvSpPr/>
            <p:nvPr/>
          </p:nvSpPr>
          <p:spPr>
            <a:xfrm>
              <a:off x="7972926" y="373083"/>
              <a:ext cx="3262432" cy="1002710"/>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5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VẬN DỤNG</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41" name="Rectangle 40"/>
          <p:cNvSpPr/>
          <p:nvPr/>
        </p:nvSpPr>
        <p:spPr>
          <a:xfrm>
            <a:off x="685800" y="2594826"/>
            <a:ext cx="16840200" cy="5749074"/>
          </a:xfrm>
          <a:prstGeom prst="rect">
            <a:avLst/>
          </a:prstGeom>
        </p:spPr>
        <p:txBody>
          <a:bodyPr wrap="square">
            <a:spAutoFit/>
          </a:bodyPr>
          <a:lstStyle/>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Mỗi quyển vở giá x đồng. Mỗi cái bút giá y đồng. Viết biểu thức biểu thị số tiền phải trả để mua:</a:t>
            </a:r>
            <a:endParaRPr kumimoji="0" lang="en-US" sz="4000" b="0" i="0" u="none" strike="noStrike" kern="1200" cap="none" spc="0" normalizeH="0" baseline="0" noProof="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 8 quyển vở và 7 cái bút;</a:t>
            </a:r>
            <a:endParaRPr kumimoji="0" lang="en-US" sz="4000" b="0" i="0" u="none" strike="noStrike" kern="1200" cap="none" spc="0" normalizeH="0" baseline="0" noProof="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 3 xấp vở và 2 hộp bút, biết rằng mỗi xấp vở có 10 quyển, mỗi hộp bút có 12 chiếc.</a:t>
            </a:r>
            <a:endParaRPr kumimoji="0" lang="en-US" sz="4000" b="0" i="0" u="none" strike="noStrike" kern="1200" cap="none" spc="0" normalizeH="0" baseline="0" noProof="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 Mỗi biểu thức tìm được ở hai câu trên có phải là đa thức không?</a:t>
            </a:r>
          </a:p>
        </p:txBody>
      </p:sp>
      <p:pic>
        <p:nvPicPr>
          <p:cNvPr id="45" name="Picture 44"/>
          <p:cNvPicPr>
            <a:picLocks noChangeAspect="1"/>
          </p:cNvPicPr>
          <p:nvPr/>
        </p:nvPicPr>
        <p:blipFill>
          <a:blip r:embed="rId2"/>
          <a:stretch>
            <a:fillRect/>
          </a:stretch>
        </p:blipFill>
        <p:spPr>
          <a:xfrm>
            <a:off x="15555366" y="590485"/>
            <a:ext cx="2275434" cy="1657415"/>
          </a:xfrm>
          <a:prstGeom prst="rect">
            <a:avLst/>
          </a:prstGeom>
        </p:spPr>
      </p:pic>
      <p:sp>
        <p:nvSpPr>
          <p:cNvPr id="46" name="Freeform 21"/>
          <p:cNvSpPr/>
          <p:nvPr/>
        </p:nvSpPr>
        <p:spPr>
          <a:xfrm rot="10344784" flipV="1">
            <a:off x="223165" y="8970692"/>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3"/>
          <p:cNvSpPr/>
          <p:nvPr/>
        </p:nvSpPr>
        <p:spPr>
          <a:xfrm rot="6313390">
            <a:off x="15852814" y="8431642"/>
            <a:ext cx="4135477" cy="4114800"/>
          </a:xfrm>
          <a:custGeom>
            <a:avLst/>
            <a:gdLst/>
            <a:ahLst/>
            <a:cxnLst/>
            <a:rect l="l" t="t" r="r" b="b"/>
            <a:pathLst>
              <a:path w="4135477" h="4114800">
                <a:moveTo>
                  <a:pt x="0" y="0"/>
                </a:moveTo>
                <a:lnTo>
                  <a:pt x="4135478" y="0"/>
                </a:lnTo>
                <a:lnTo>
                  <a:pt x="413547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4"/>
          <p:cNvSpPr/>
          <p:nvPr/>
        </p:nvSpPr>
        <p:spPr>
          <a:xfrm rot="15007607">
            <a:off x="16517973" y="8247863"/>
            <a:ext cx="918912" cy="2292916"/>
          </a:xfrm>
          <a:custGeom>
            <a:avLst/>
            <a:gdLst/>
            <a:ahLst/>
            <a:cxnLst/>
            <a:rect l="l" t="t" r="r" b="b"/>
            <a:pathLst>
              <a:path w="2824388" h="2347772">
                <a:moveTo>
                  <a:pt x="0" y="0"/>
                </a:moveTo>
                <a:lnTo>
                  <a:pt x="2824388" y="0"/>
                </a:lnTo>
                <a:lnTo>
                  <a:pt x="2824388" y="2347772"/>
                </a:lnTo>
                <a:lnTo>
                  <a:pt x="0" y="234777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extLst>
      <p:ext uri="{BB962C8B-B14F-4D97-AF65-F5344CB8AC3E}">
        <p14:creationId xmlns:p14="http://schemas.microsoft.com/office/powerpoint/2010/main" val="54242902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par>
                                <p:cTn id="12" presetID="10"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a:blip r:embed="rId2"/>
          <a:stretch>
            <a:fillRect/>
          </a:stretch>
        </p:blipFill>
        <p:spPr>
          <a:xfrm>
            <a:off x="15174366" y="419100"/>
            <a:ext cx="2732634" cy="1990437"/>
          </a:xfrm>
          <a:prstGeom prst="rect">
            <a:avLst/>
          </a:prstGeom>
        </p:spPr>
      </p:pic>
      <p:sp>
        <p:nvSpPr>
          <p:cNvPr id="46" name="Freeform 21"/>
          <p:cNvSpPr/>
          <p:nvPr/>
        </p:nvSpPr>
        <p:spPr>
          <a:xfrm rot="10344784" flipV="1">
            <a:off x="430594" y="8887600"/>
            <a:ext cx="1474332" cy="1253156"/>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3"/>
          <p:cNvSpPr/>
          <p:nvPr/>
        </p:nvSpPr>
        <p:spPr>
          <a:xfrm rot="6313390">
            <a:off x="16519848" y="8551686"/>
            <a:ext cx="4135477" cy="4114800"/>
          </a:xfrm>
          <a:custGeom>
            <a:avLst/>
            <a:gdLst/>
            <a:ahLst/>
            <a:cxnLst/>
            <a:rect l="l" t="t" r="r" b="b"/>
            <a:pathLst>
              <a:path w="4135477" h="4114800">
                <a:moveTo>
                  <a:pt x="0" y="0"/>
                </a:moveTo>
                <a:lnTo>
                  <a:pt x="4135478" y="0"/>
                </a:lnTo>
                <a:lnTo>
                  <a:pt x="413547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4"/>
          <p:cNvSpPr/>
          <p:nvPr/>
        </p:nvSpPr>
        <p:spPr>
          <a:xfrm rot="15007607">
            <a:off x="17185007" y="8367907"/>
            <a:ext cx="918912" cy="2292916"/>
          </a:xfrm>
          <a:custGeom>
            <a:avLst/>
            <a:gdLst/>
            <a:ahLst/>
            <a:cxnLst/>
            <a:rect l="l" t="t" r="r" b="b"/>
            <a:pathLst>
              <a:path w="2824388" h="2347772">
                <a:moveTo>
                  <a:pt x="0" y="0"/>
                </a:moveTo>
                <a:lnTo>
                  <a:pt x="2824388" y="0"/>
                </a:lnTo>
                <a:lnTo>
                  <a:pt x="2824388" y="2347772"/>
                </a:lnTo>
                <a:lnTo>
                  <a:pt x="0" y="234777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Oval Callout 12"/>
          <p:cNvSpPr/>
          <p:nvPr/>
        </p:nvSpPr>
        <p:spPr>
          <a:xfrm>
            <a:off x="533400" y="405976"/>
            <a:ext cx="1663408" cy="927524"/>
          </a:xfrm>
          <a:prstGeom prst="wedgeEllipseCallout">
            <a:avLst>
              <a:gd name="adj1" fmla="val 40246"/>
              <a:gd name="adj2" fmla="val 13207"/>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2496395" y="910755"/>
                <a:ext cx="15791605" cy="9109545"/>
              </a:xfrm>
              <a:prstGeom prst="rect">
                <a:avLst/>
              </a:prstGeom>
            </p:spPr>
            <p:txBody>
              <a:bodyPr wrap="square">
                <a:spAutoFit/>
              </a:bodyPr>
              <a:lstStyle/>
              <a:p>
                <a:pPr algn="just">
                  <a:lnSpc>
                    <a:spcPct val="150000"/>
                  </a:lnSpc>
                  <a:spcBef>
                    <a:spcPts val="600"/>
                  </a:spcBef>
                  <a:spcAft>
                    <a:spcPts val="600"/>
                  </a:spcAft>
                </a:pPr>
                <a:r>
                  <a:rPr lang="en-US" sz="3800">
                    <a:latin typeface="Arial" panose="020B0604020202020204" pitchFamily="34" charset="0"/>
                    <a:ea typeface="Arial" panose="020B0604020202020204" pitchFamily="34" charset="0"/>
                    <a:cs typeface="Arial" panose="020B0604020202020204" pitchFamily="34" charset="0"/>
                  </a:rPr>
                  <a:t>a) Giá tiền của 8 quyển vở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8</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7 cái bút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8 quyển vở và 7 cái bút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8</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b) Mỗi xấp vở có 10 quyển nên 3 xấp vở có: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3.10=30 </m:t>
                    </m:r>
                  </m:oMath>
                </a14:m>
                <a:r>
                  <a:rPr lang="en-US" sz="3800">
                    <a:effectLst/>
                    <a:latin typeface="Arial" panose="020B0604020202020204" pitchFamily="34" charset="0"/>
                    <a:ea typeface="Dotum" panose="020B0600000101010101" pitchFamily="34" charset="-127"/>
                    <a:cs typeface="Arial" panose="020B0604020202020204" pitchFamily="34" charset="0"/>
                  </a:rPr>
                  <a:t>(quyển vở).</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3 xấp vở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30</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Mỗi hộp bút có 12 chiếc nên 2 hộp bút có: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12.2=24 </m:t>
                    </m:r>
                  </m:oMath>
                </a14:m>
                <a:r>
                  <a:rPr lang="en-US" sz="3800">
                    <a:effectLst/>
                    <a:latin typeface="Arial" panose="020B0604020202020204" pitchFamily="34" charset="0"/>
                    <a:ea typeface="Dotum" panose="020B0600000101010101" pitchFamily="34" charset="-127"/>
                    <a:cs typeface="Arial" panose="020B0604020202020204" pitchFamily="34" charset="0"/>
                  </a:rPr>
                  <a:t>(chiếc).</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Giá tiền của 2 hộp bút là: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24</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Giá tiền mua 3 xấp vở và 2 hộp bút là:</a:t>
                </a:r>
                <a:r>
                  <a:rPr lang="en-US" sz="380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30</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x</m:t>
                    </m:r>
                    <m:r>
                      <a:rPr lang="en-US" sz="3800">
                        <a:effectLst/>
                        <a:latin typeface="Cambria Math" panose="02040503050406030204" pitchFamily="18" charset="0"/>
                        <a:ea typeface="Dotum" panose="020B0600000101010101" pitchFamily="34" charset="-127"/>
                        <a:cs typeface="Times New Roman" panose="02020603050405020304" pitchFamily="18" charset="0"/>
                      </a:rPr>
                      <m:t>+24</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c) Mỗi biểu thức tìm được ở câu a và b đều là các đa thức.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496395" y="910755"/>
                <a:ext cx="15791605" cy="9109545"/>
              </a:xfrm>
              <a:prstGeom prst="rect">
                <a:avLst/>
              </a:prstGeom>
              <a:blipFill>
                <a:blip r:embed="rId28"/>
                <a:stretch>
                  <a:fillRect l="-1274" b="-1739"/>
                </a:stretch>
              </a:blipFill>
            </p:spPr>
            <p:txBody>
              <a:bodyPr/>
              <a:lstStyle/>
              <a:p>
                <a:r>
                  <a:rPr lang="en-US">
                    <a:noFill/>
                  </a:rPr>
                  <a:t> </a:t>
                </a:r>
              </a:p>
            </p:txBody>
          </p:sp>
        </mc:Fallback>
      </mc:AlternateContent>
    </p:spTree>
    <p:extLst>
      <p:ext uri="{BB962C8B-B14F-4D97-AF65-F5344CB8AC3E}">
        <p14:creationId xmlns:p14="http://schemas.microsoft.com/office/powerpoint/2010/main" val="139818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down)">
                                      <p:cBhvr>
                                        <p:cTn id="16" dur="500"/>
                                        <p:tgtEl>
                                          <p:spTgt spid="2">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500"/>
                                        <p:tgtEl>
                                          <p:spTgt spid="2">
                                            <p:txEl>
                                              <p:pRg st="3" end="3"/>
                                            </p:txEl>
                                          </p:spTgt>
                                        </p:tgtEl>
                                      </p:cBhvr>
                                    </p:animEffect>
                                  </p:childTnLst>
                                </p:cTn>
                              </p:par>
                            </p:childTnLst>
                          </p:cTn>
                        </p:par>
                        <p:par>
                          <p:cTn id="25" fill="hold">
                            <p:stCondLst>
                              <p:cond delay="2000"/>
                            </p:stCondLst>
                            <p:childTnLst>
                              <p:par>
                                <p:cTn id="26" presetID="16" presetClass="entr" presetSubtype="21"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barn(inVertical)">
                                      <p:cBhvr>
                                        <p:cTn id="28" dur="500"/>
                                        <p:tgtEl>
                                          <p:spTgt spid="2">
                                            <p:txEl>
                                              <p:pRg st="4" end="4"/>
                                            </p:txEl>
                                          </p:spTgt>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500"/>
                                        <p:tgtEl>
                                          <p:spTgt spid="2">
                                            <p:txEl>
                                              <p:pRg st="5" end="5"/>
                                            </p:txEl>
                                          </p:spTgt>
                                        </p:tgtEl>
                                      </p:cBhvr>
                                    </p:animEffect>
                                  </p:childTnLst>
                                </p:cTn>
                              </p:par>
                            </p:childTnLst>
                          </p:cTn>
                        </p:par>
                        <p:par>
                          <p:cTn id="33" fill="hold">
                            <p:stCondLst>
                              <p:cond delay="3000"/>
                            </p:stCondLst>
                            <p:childTnLst>
                              <p:par>
                                <p:cTn id="34" presetID="14" presetClass="entr" presetSubtype="10" fill="hold" nodeType="after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6" dur="500"/>
                                        <p:tgtEl>
                                          <p:spTgt spid="2">
                                            <p:txEl>
                                              <p:pRg st="6" end="6"/>
                                            </p:txEl>
                                          </p:spTgt>
                                        </p:tgtEl>
                                      </p:cBhvr>
                                    </p:animEffect>
                                  </p:childTnLst>
                                </p:cTn>
                              </p:par>
                            </p:childTnLst>
                          </p:cTn>
                        </p:par>
                        <p:par>
                          <p:cTn id="37" fill="hold">
                            <p:stCondLst>
                              <p:cond delay="3500"/>
                            </p:stCondLst>
                            <p:childTnLst>
                              <p:par>
                                <p:cTn id="38" presetID="10" presetClass="entr" presetSubtype="0" fill="hold" nodeType="after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500"/>
                                        <p:tgtEl>
                                          <p:spTgt spid="2">
                                            <p:txEl>
                                              <p:pRg st="7" end="7"/>
                                            </p:txEl>
                                          </p:spTgt>
                                        </p:tgtEl>
                                      </p:cBhvr>
                                    </p:animEffect>
                                  </p:childTnLst>
                                </p:cTn>
                              </p:par>
                            </p:childTnLst>
                          </p:cTn>
                        </p:par>
                        <p:par>
                          <p:cTn id="41" fill="hold">
                            <p:stCondLst>
                              <p:cond delay="4000"/>
                            </p:stCondLst>
                            <p:childTnLst>
                              <p:par>
                                <p:cTn id="42" presetID="16" presetClass="entr" presetSubtype="21" fill="hold" nodeType="afterEffect">
                                  <p:stCondLst>
                                    <p:cond delay="0"/>
                                  </p:stCondLst>
                                  <p:childTnLst>
                                    <p:set>
                                      <p:cBhvr>
                                        <p:cTn id="43" dur="1" fill="hold">
                                          <p:stCondLst>
                                            <p:cond delay="0"/>
                                          </p:stCondLst>
                                        </p:cTn>
                                        <p:tgtEl>
                                          <p:spTgt spid="2">
                                            <p:txEl>
                                              <p:pRg st="8" end="8"/>
                                            </p:txEl>
                                          </p:spTgt>
                                        </p:tgtEl>
                                        <p:attrNameLst>
                                          <p:attrName>style.visibility</p:attrName>
                                        </p:attrNameLst>
                                      </p:cBhvr>
                                      <p:to>
                                        <p:strVal val="visible"/>
                                      </p:to>
                                    </p:set>
                                    <p:animEffect transition="in" filter="barn(inVertical)">
                                      <p:cBhvr>
                                        <p:cTn id="44"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grpSp>
      <p:sp>
        <p:nvSpPr>
          <p:cNvPr id="31" name="Rectangle 30"/>
          <p:cNvSpPr/>
          <p:nvPr/>
        </p:nvSpPr>
        <p:spPr>
          <a:xfrm>
            <a:off x="4896964" y="2993858"/>
            <a:ext cx="9144000" cy="3093154"/>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2. </a:t>
            </a:r>
          </a:p>
          <a:p>
            <a:pPr lvl="0" algn="ctr">
              <a:lnSpc>
                <a:spcPct val="150000"/>
              </a:lnSpc>
            </a:pPr>
            <a:r>
              <a:rPr lang="en-US" sz="6500" b="1">
                <a:solidFill>
                  <a:srgbClr val="5B96A9"/>
                </a:solidFill>
                <a:latin typeface="Arial" panose="020B0604020202020204" pitchFamily="34" charset="0"/>
                <a:cs typeface="Arial" panose="020B0604020202020204" pitchFamily="34" charset="0"/>
              </a:rPr>
              <a:t>ĐA THỨC THU GỌN</a:t>
            </a:r>
            <a:endParaRPr kumimoji="0" lang="en-US" sz="6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3672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3962399" y="563122"/>
            <a:ext cx="10515600" cy="2980178"/>
            <a:chOff x="4207932" y="288505"/>
            <a:chExt cx="10515600" cy="2980178"/>
          </a:xfrm>
        </p:grpSpPr>
        <p:grpSp>
          <p:nvGrpSpPr>
            <p:cNvPr id="16" name="Group 2"/>
            <p:cNvGrpSpPr/>
            <p:nvPr/>
          </p:nvGrpSpPr>
          <p:grpSpPr>
            <a:xfrm>
              <a:off x="4207932" y="288505"/>
              <a:ext cx="10515600" cy="2980178"/>
              <a:chOff x="-647827" y="-28575"/>
              <a:chExt cx="3924883" cy="841375"/>
            </a:xfrm>
          </p:grpSpPr>
          <p:sp>
            <p:nvSpPr>
              <p:cNvPr id="18" name="Freeform 3"/>
              <p:cNvSpPr/>
              <p:nvPr/>
            </p:nvSpPr>
            <p:spPr>
              <a:xfrm>
                <a:off x="-647827" y="0"/>
                <a:ext cx="3924883"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520333" y="440391"/>
              <a:ext cx="10020692" cy="942053"/>
            </a:xfrm>
            <a:prstGeom prst="rect">
              <a:avLst/>
            </a:prstGeom>
          </p:spPr>
          <p:txBody>
            <a:bodyPr wrap="none">
              <a:spAutoFit/>
            </a:bodyPr>
            <a:lstStyle/>
            <a:p>
              <a:pPr lvl="0" algn="just">
                <a:lnSpc>
                  <a:spcPct val="150000"/>
                </a:lnSpc>
                <a:spcAft>
                  <a:spcPts val="600"/>
                </a:spcAft>
              </a:pPr>
              <a:r>
                <a:rPr lang="nl-NL" sz="4200" b="1">
                  <a:solidFill>
                    <a:prstClr val="white"/>
                  </a:solidFill>
                  <a:latin typeface="Arial" panose="020B0604020202020204" pitchFamily="34" charset="0"/>
                  <a:ea typeface="Times New Roman" panose="02020603050405020304" pitchFamily="18" charset="0"/>
                  <a:cs typeface="Arial" panose="020B0604020202020204" pitchFamily="34" charset="0"/>
                </a:rPr>
                <a:t>Đa thức thu gọn. Thu gọn một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6" name="TextBox 25"/>
              <p:cNvSpPr txBox="1"/>
              <p:nvPr/>
            </p:nvSpPr>
            <p:spPr>
              <a:xfrm>
                <a:off x="1905000" y="6057900"/>
                <a:ext cx="16738715" cy="3447995"/>
              </a:xfrm>
              <a:prstGeom prst="rect">
                <a:avLst/>
              </a:prstGeom>
              <a:noFill/>
            </p:spPr>
            <p:txBody>
              <a:bodyPr wrap="square" rtlCol="0">
                <a:spAutoFit/>
              </a:bodyPr>
              <a:lstStyle/>
              <a:p>
                <a:pPr marL="571500" indent="-571500" algn="just">
                  <a:lnSpc>
                    <a:spcPct val="150000"/>
                  </a:lnSpc>
                  <a:spcAft>
                    <a:spcPts val="800"/>
                  </a:spcAft>
                  <a:buFont typeface="Arial" panose="020B0604020202020204" pitchFamily="34" charset="0"/>
                  <a:buChar char="•"/>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Đa thức A có hạng tử </a:t>
                </a:r>
                <a14:m>
                  <m:oMath xmlns:m="http://schemas.openxmlformats.org/officeDocument/2006/math">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oMath>
                </a14:m>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oMath>
                </a14:m>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 đồng dạng.</a:t>
                </a:r>
                <a:endParaRPr lang="en-US" sz="400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Đa thức B không có hạng tử nào đồng dạng.</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Vậy ta nói đa thức B là một </a:t>
                </a:r>
                <a:r>
                  <a:rPr lang="nl-NL" sz="4000" b="1" i="1">
                    <a:solidFill>
                      <a:srgbClr val="000000"/>
                    </a:solidFill>
                    <a:effectLst/>
                    <a:latin typeface="Arial" panose="020B0604020202020204" pitchFamily="34" charset="0"/>
                    <a:ea typeface="Calibri" panose="020F0502020204030204" pitchFamily="34" charset="0"/>
                    <a:cs typeface="Arial" panose="020B0604020202020204" pitchFamily="34" charset="0"/>
                  </a:rPr>
                  <a:t>đa thức thu gọn</a:t>
                </a: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905000" y="6057900"/>
                <a:ext cx="16738715" cy="3447995"/>
              </a:xfrm>
              <a:prstGeom prst="rect">
                <a:avLst/>
              </a:prstGeom>
              <a:blipFill>
                <a:blip r:embed="rId2"/>
                <a:stretch>
                  <a:fillRect l="-1311" b="-3540"/>
                </a:stretch>
              </a:blipFill>
            </p:spPr>
            <p:txBody>
              <a:bodyPr/>
              <a:lstStyle/>
              <a:p>
                <a:r>
                  <a:rPr lang="en-US">
                    <a:noFill/>
                  </a:rPr>
                  <a:t> </a:t>
                </a:r>
              </a:p>
            </p:txBody>
          </p:sp>
        </mc:Fallback>
      </mc:AlternateContent>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3">
                <a:extLst>
                  <a:ext uri="{96DAC541-7B7A-43D3-8B79-37D633B846F1}">
                    <asvg:svgBlip xmlns:asvg="http://schemas.microsoft.com/office/drawing/2016/SVG/main" r:embed="rId4"/>
                  </a:ext>
                </a:extLst>
              </a:blip>
              <a:stretch>
                <a:fillRect/>
              </a:stretch>
            </a:blipFill>
          </p:spPr>
        </p:sp>
      </p:grpSp>
      <p:pic>
        <p:nvPicPr>
          <p:cNvPr id="36" name="Picture 35"/>
          <p:cNvPicPr>
            <a:picLocks noChangeAspect="1"/>
          </p:cNvPicPr>
          <p:nvPr/>
        </p:nvPicPr>
        <p:blipFill>
          <a:blip r:embed="rId2"/>
          <a:stretch>
            <a:fillRect/>
          </a:stretch>
        </p:blipFill>
        <p:spPr>
          <a:xfrm rot="7816805">
            <a:off x="17100107" y="73422"/>
            <a:ext cx="810532" cy="1405766"/>
          </a:xfrm>
          <a:prstGeom prst="rect">
            <a:avLst/>
          </a:prstGeom>
        </p:spPr>
      </p:pic>
      <p:pic>
        <p:nvPicPr>
          <p:cNvPr id="37" name="Picture 36"/>
          <p:cNvPicPr>
            <a:picLocks noChangeAspect="1"/>
          </p:cNvPicPr>
          <p:nvPr/>
        </p:nvPicPr>
        <p:blipFill>
          <a:blip r:embed="rId5"/>
          <a:stretch>
            <a:fillRect/>
          </a:stretch>
        </p:blipFill>
        <p:spPr>
          <a:xfrm flipH="1">
            <a:off x="16363420" y="7200900"/>
            <a:ext cx="1543580" cy="2651188"/>
          </a:xfrm>
          <a:prstGeom prst="rect">
            <a:avLst/>
          </a:prstGeom>
        </p:spPr>
      </p:pic>
      <p:pic>
        <p:nvPicPr>
          <p:cNvPr id="39" name="Picture 38"/>
          <p:cNvPicPr>
            <a:picLocks noChangeAspect="1"/>
          </p:cNvPicPr>
          <p:nvPr/>
        </p:nvPicPr>
        <p:blipFill>
          <a:blip r:embed="rId6"/>
          <a:stretch>
            <a:fillRect/>
          </a:stretch>
        </p:blipFill>
        <p:spPr>
          <a:xfrm>
            <a:off x="586456" y="9478804"/>
            <a:ext cx="873677" cy="77009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905000" y="2246694"/>
                <a:ext cx="13792200" cy="2744406"/>
              </a:xfrm>
              <a:prstGeom prst="rect">
                <a:avLst/>
              </a:prstGeom>
            </p:spPr>
            <p:txBody>
              <a:bodyPr wrap="square">
                <a:spAutoFit/>
              </a:bodyPr>
              <a:lstStyle/>
              <a:p>
                <a:pPr algn="just">
                  <a:lnSpc>
                    <a:spcPct val="150000"/>
                  </a:lnSpc>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Quan sát hai đa thức A và B sau:</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𝑥𝑦</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905000" y="2246694"/>
                <a:ext cx="13792200" cy="2744406"/>
              </a:xfrm>
              <a:prstGeom prst="rect">
                <a:avLst/>
              </a:prstGeom>
              <a:blipFill>
                <a:blip r:embed="rId13"/>
                <a:stretch>
                  <a:fillRect l="-1592"/>
                </a:stretch>
              </a:blipFill>
            </p:spPr>
            <p:txBody>
              <a:bodyPr/>
              <a:lstStyle/>
              <a:p>
                <a:r>
                  <a:rPr lang="en-US">
                    <a:noFill/>
                  </a:rPr>
                  <a:t> </a:t>
                </a:r>
              </a:p>
            </p:txBody>
          </p:sp>
        </mc:Fallback>
      </mc:AlternateContent>
      <p:sp>
        <p:nvSpPr>
          <p:cNvPr id="22" name="Rectangle 21"/>
          <p:cNvSpPr/>
          <p:nvPr/>
        </p:nvSpPr>
        <p:spPr>
          <a:xfrm>
            <a:off x="1897756" y="5219700"/>
            <a:ext cx="2521844" cy="707886"/>
          </a:xfrm>
          <a:prstGeom prst="rect">
            <a:avLst/>
          </a:prstGeom>
        </p:spPr>
        <p:txBody>
          <a:bodyPr wrap="none">
            <a:spAutoFit/>
          </a:bodyPr>
          <a:lstStyle/>
          <a:p>
            <a:r>
              <a:rPr lang="en-US" sz="4000" b="1" i="1" u="sng">
                <a:solidFill>
                  <a:srgbClr val="C0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4000" b="1" i="1" u="sng">
              <a:solidFill>
                <a:srgbClr val="C00000"/>
              </a:solidFill>
            </a:endParaRPr>
          </a:p>
        </p:txBody>
      </p:sp>
      <p:pic>
        <p:nvPicPr>
          <p:cNvPr id="4" name="Picture 3"/>
          <p:cNvPicPr>
            <a:picLocks noChangeAspect="1"/>
          </p:cNvPicPr>
          <p:nvPr/>
        </p:nvPicPr>
        <p:blipFill>
          <a:blip r:embed="rId14"/>
          <a:stretch>
            <a:fillRect/>
          </a:stretch>
        </p:blipFill>
        <p:spPr>
          <a:xfrm>
            <a:off x="470010" y="563122"/>
            <a:ext cx="1749704" cy="1249788"/>
          </a:xfrm>
          <a:prstGeom prst="rect">
            <a:avLst/>
          </a:prstGeom>
        </p:spPr>
      </p:pic>
    </p:spTree>
    <p:extLst>
      <p:ext uri="{BB962C8B-B14F-4D97-AF65-F5344CB8AC3E}">
        <p14:creationId xmlns:p14="http://schemas.microsoft.com/office/powerpoint/2010/main" val="225638136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animEffect transition="in" filter="wipe(down)">
                                      <p:cBhvr>
                                        <p:cTn id="21" dur="500"/>
                                        <p:tgtEl>
                                          <p:spTgt spid="26">
                                            <p:txEl>
                                              <p:pRg st="0" end="0"/>
                                            </p:txEl>
                                          </p:spTgt>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25" dur="500"/>
                                        <p:tgtEl>
                                          <p:spTgt spid="26">
                                            <p:txEl>
                                              <p:pRg st="1" end="1"/>
                                            </p:txEl>
                                          </p:spTgt>
                                        </p:tgtEl>
                                      </p:cBhvr>
                                    </p:animEffect>
                                  </p:childTnLst>
                                </p:cTn>
                              </p:par>
                            </p:childTnLst>
                          </p:cTn>
                        </p:par>
                        <p:par>
                          <p:cTn id="26" fill="hold">
                            <p:stCondLst>
                              <p:cond delay="1500"/>
                            </p:stCondLst>
                            <p:childTnLst>
                              <p:par>
                                <p:cTn id="27" presetID="16" presetClass="entr" presetSubtype="21" fill="hold" nodeType="afterEffect">
                                  <p:stCondLst>
                                    <p:cond delay="0"/>
                                  </p:stCondLst>
                                  <p:childTnLst>
                                    <p:set>
                                      <p:cBhvr>
                                        <p:cTn id="28" dur="1" fill="hold">
                                          <p:stCondLst>
                                            <p:cond delay="0"/>
                                          </p:stCondLst>
                                        </p:cTn>
                                        <p:tgtEl>
                                          <p:spTgt spid="26">
                                            <p:txEl>
                                              <p:pRg st="2" end="2"/>
                                            </p:txEl>
                                          </p:spTgt>
                                        </p:tgtEl>
                                        <p:attrNameLst>
                                          <p:attrName>style.visibility</p:attrName>
                                        </p:attrNameLst>
                                      </p:cBhvr>
                                      <p:to>
                                        <p:strVal val="visible"/>
                                      </p:to>
                                    </p:set>
                                    <p:animEffect transition="in" filter="barn(inVertical)">
                                      <p:cBhvr>
                                        <p:cTn id="29"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8669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8669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1849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7" name="Freeform 4"/>
          <p:cNvSpPr/>
          <p:nvPr/>
        </p:nvSpPr>
        <p:spPr>
          <a:xfrm>
            <a:off x="9230374" y="5448300"/>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9" name="Rectangle 38"/>
          <p:cNvSpPr/>
          <p:nvPr/>
        </p:nvSpPr>
        <p:spPr>
          <a:xfrm>
            <a:off x="7192795" y="10798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KẾT LUẬN</a:t>
            </a:r>
          </a:p>
        </p:txBody>
      </p:sp>
      <p:grpSp>
        <p:nvGrpSpPr>
          <p:cNvPr id="42" name="Group 41"/>
          <p:cNvGrpSpPr/>
          <p:nvPr/>
        </p:nvGrpSpPr>
        <p:grpSpPr>
          <a:xfrm>
            <a:off x="2438400" y="2554637"/>
            <a:ext cx="12877800" cy="2969863"/>
            <a:chOff x="2368476" y="3476723"/>
            <a:chExt cx="12877800" cy="2969863"/>
          </a:xfrm>
        </p:grpSpPr>
        <p:pic>
          <p:nvPicPr>
            <p:cNvPr id="38" name="Picture 37"/>
            <p:cNvPicPr>
              <a:picLocks noChangeAspect="1"/>
            </p:cNvPicPr>
            <p:nvPr/>
          </p:nvPicPr>
          <p:blipFill>
            <a:blip r:embed="rId4"/>
            <a:stretch>
              <a:fillRect/>
            </a:stretch>
          </p:blipFill>
          <p:spPr>
            <a:xfrm>
              <a:off x="2368476" y="3476723"/>
              <a:ext cx="12877800" cy="2969863"/>
            </a:xfrm>
            <a:prstGeom prst="rect">
              <a:avLst/>
            </a:prstGeom>
          </p:spPr>
        </p:pic>
        <p:sp>
          <p:nvSpPr>
            <p:cNvPr id="41" name="Rectangle 40"/>
            <p:cNvSpPr/>
            <p:nvPr/>
          </p:nvSpPr>
          <p:spPr>
            <a:xfrm>
              <a:off x="3443333" y="3844014"/>
              <a:ext cx="10812344" cy="1954831"/>
            </a:xfrm>
            <a:prstGeom prst="rect">
              <a:avLst/>
            </a:prstGeom>
          </p:spPr>
          <p:txBody>
            <a:bodyPr wrap="square">
              <a:spAutoFit/>
            </a:bodyPr>
            <a:lstStyle/>
            <a:p>
              <a:pPr lvl="0" algn="just">
                <a:lnSpc>
                  <a:spcPct val="150000"/>
                </a:lnSpc>
                <a:defRPr/>
              </a:pPr>
              <a:r>
                <a:rPr lang="vi-VN" sz="4300" b="1">
                  <a:solidFill>
                    <a:prstClr val="black"/>
                  </a:solidFill>
                  <a:ea typeface="Times New Roman" panose="02020603050405020304" pitchFamily="18" charset="0"/>
                  <a:cs typeface="Arial" panose="020B0604020202020204" pitchFamily="34" charset="0"/>
                </a:rPr>
                <a:t>Đa thức thu gọn là đa thức không có hai hạng tử nào đồng dạng.</a:t>
              </a:r>
              <a:endParaRPr kumimoji="0" lang="vi-VN" sz="43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43" name="Picture 42"/>
          <p:cNvPicPr>
            <a:picLocks noChangeAspect="1"/>
          </p:cNvPicPr>
          <p:nvPr/>
        </p:nvPicPr>
        <p:blipFill>
          <a:blip r:embed="rId5"/>
          <a:stretch>
            <a:fillRect/>
          </a:stretch>
        </p:blipFill>
        <p:spPr>
          <a:xfrm>
            <a:off x="13335001" y="4942113"/>
            <a:ext cx="1463167" cy="743776"/>
          </a:xfrm>
          <a:prstGeom prst="rect">
            <a:avLst/>
          </a:prstGeom>
        </p:spPr>
      </p:pic>
      <p:pic>
        <p:nvPicPr>
          <p:cNvPr id="44" name="Picture 43"/>
          <p:cNvPicPr>
            <a:picLocks noChangeAspect="1"/>
          </p:cNvPicPr>
          <p:nvPr/>
        </p:nvPicPr>
        <p:blipFill>
          <a:blip r:embed="rId6"/>
          <a:stretch>
            <a:fillRect/>
          </a:stretch>
        </p:blipFill>
        <p:spPr>
          <a:xfrm>
            <a:off x="521875" y="698188"/>
            <a:ext cx="1097375" cy="8279086"/>
          </a:xfrm>
          <a:prstGeom prst="rect">
            <a:avLst/>
          </a:prstGeom>
        </p:spPr>
      </p:pic>
      <p:pic>
        <p:nvPicPr>
          <p:cNvPr id="45" name="Picture 44"/>
          <p:cNvPicPr>
            <a:picLocks noChangeAspect="1"/>
          </p:cNvPicPr>
          <p:nvPr/>
        </p:nvPicPr>
        <p:blipFill>
          <a:blip r:embed="rId7"/>
          <a:stretch>
            <a:fillRect/>
          </a:stretch>
        </p:blipFill>
        <p:spPr>
          <a:xfrm>
            <a:off x="16502956" y="372787"/>
            <a:ext cx="1261981" cy="1518036"/>
          </a:xfrm>
          <a:prstGeom prst="rect">
            <a:avLst/>
          </a:prstGeom>
        </p:spPr>
      </p:pic>
      <p:pic>
        <p:nvPicPr>
          <p:cNvPr id="46" name="Picture 45"/>
          <p:cNvPicPr>
            <a:picLocks noChangeAspect="1"/>
          </p:cNvPicPr>
          <p:nvPr/>
        </p:nvPicPr>
        <p:blipFill>
          <a:blip r:embed="rId8"/>
          <a:stretch>
            <a:fillRect/>
          </a:stretch>
        </p:blipFill>
        <p:spPr>
          <a:xfrm>
            <a:off x="7291503" y="8420100"/>
            <a:ext cx="3019191" cy="1676545"/>
          </a:xfrm>
          <a:prstGeom prst="rect">
            <a:avLst/>
          </a:prstGeom>
        </p:spPr>
      </p:pic>
      <p:sp>
        <p:nvSpPr>
          <p:cNvPr id="47" name="Rectangle 46"/>
          <p:cNvSpPr/>
          <p:nvPr/>
        </p:nvSpPr>
        <p:spPr>
          <a:xfrm>
            <a:off x="2151521" y="6127551"/>
            <a:ext cx="13565859" cy="1911549"/>
          </a:xfrm>
          <a:prstGeom prst="rect">
            <a:avLst/>
          </a:prstGeom>
          <a:solidFill>
            <a:srgbClr val="FBF6EB"/>
          </a:solidFill>
        </p:spPr>
        <p:txBody>
          <a:bodyPr wrap="square">
            <a:spAutoFit/>
          </a:bodyPr>
          <a:lstStyle/>
          <a:p>
            <a:pPr lvl="0" algn="just" fontAlgn="base">
              <a:lnSpc>
                <a:spcPct val="150000"/>
              </a:lnSpc>
              <a:spcAft>
                <a:spcPts val="800"/>
              </a:spcAft>
            </a:pPr>
            <a:r>
              <a:rPr lang="nl-NL" sz="4200" b="1" i="1" u="sng">
                <a:solidFill>
                  <a:srgbClr val="1F497D"/>
                </a:solidFill>
                <a:latin typeface="Arial" panose="020B0604020202020204" pitchFamily="34" charset="0"/>
                <a:ea typeface="Times New Roman" panose="02020603050405020304" pitchFamily="18" charset="0"/>
                <a:cs typeface="Arial" panose="020B0604020202020204" pitchFamily="34" charset="0"/>
              </a:rPr>
              <a:t>Chú ý: </a:t>
            </a:r>
            <a:r>
              <a:rPr lang="vi-VN" sz="4200">
                <a:solidFill>
                  <a:srgbClr val="000000"/>
                </a:solidFill>
                <a:ea typeface="Times New Roman" panose="02020603050405020304" pitchFamily="18" charset="0"/>
                <a:cs typeface="Arial" panose="020B0604020202020204" pitchFamily="34" charset="0"/>
              </a:rPr>
              <a:t>Ta thường viết một đa thức dưới dạng thu gọn (nếu không có yêu cầu gì khác).</a:t>
            </a:r>
          </a:p>
        </p:txBody>
      </p:sp>
      <p:pic>
        <p:nvPicPr>
          <p:cNvPr id="5" name="Picture 4"/>
          <p:cNvPicPr>
            <a:picLocks noChangeAspect="1"/>
          </p:cNvPicPr>
          <p:nvPr/>
        </p:nvPicPr>
        <p:blipFill>
          <a:blip r:embed="rId9"/>
          <a:stretch>
            <a:fillRect/>
          </a:stretch>
        </p:blipFill>
        <p:spPr>
          <a:xfrm>
            <a:off x="15354645" y="7403675"/>
            <a:ext cx="954583" cy="804133"/>
          </a:xfrm>
          <a:prstGeom prst="rect">
            <a:avLst/>
          </a:prstGeom>
        </p:spPr>
      </p:pic>
    </p:spTree>
    <p:extLst>
      <p:ext uri="{BB962C8B-B14F-4D97-AF65-F5344CB8AC3E}">
        <p14:creationId xmlns:p14="http://schemas.microsoft.com/office/powerpoint/2010/main" val="3515424773"/>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down)">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randombar(horizontal)">
                                      <p:cBhvr>
                                        <p:cTn id="16" dur="500"/>
                                        <p:tgtEl>
                                          <p:spTgt spid="47"/>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3962399" y="563122"/>
            <a:ext cx="10515600" cy="2980178"/>
            <a:chOff x="4207932" y="288505"/>
            <a:chExt cx="10515600" cy="2980178"/>
          </a:xfrm>
        </p:grpSpPr>
        <p:grpSp>
          <p:nvGrpSpPr>
            <p:cNvPr id="16" name="Group 2"/>
            <p:cNvGrpSpPr/>
            <p:nvPr/>
          </p:nvGrpSpPr>
          <p:grpSpPr>
            <a:xfrm>
              <a:off x="4207932" y="288505"/>
              <a:ext cx="10515600" cy="2980178"/>
              <a:chOff x="-647827" y="-28575"/>
              <a:chExt cx="3924883" cy="841375"/>
            </a:xfrm>
          </p:grpSpPr>
          <p:sp>
            <p:nvSpPr>
              <p:cNvPr id="18" name="Freeform 3"/>
              <p:cNvSpPr/>
              <p:nvPr/>
            </p:nvSpPr>
            <p:spPr>
              <a:xfrm>
                <a:off x="-647827" y="0"/>
                <a:ext cx="3924883"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520333" y="440391"/>
              <a:ext cx="10020692"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thu gọn. Thu gọn một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6" name="TextBox 25"/>
          <p:cNvSpPr txBox="1"/>
          <p:nvPr/>
        </p:nvSpPr>
        <p:spPr>
          <a:xfrm>
            <a:off x="1031761" y="5461107"/>
            <a:ext cx="16738715" cy="901593"/>
          </a:xfrm>
          <a:prstGeom prst="rect">
            <a:avLst/>
          </a:prstGeom>
          <a:noFill/>
        </p:spPr>
        <p:txBody>
          <a:bodyPr wrap="square" rtlCol="0">
            <a:spAutoFit/>
          </a:bodyPr>
          <a:lstStyle/>
          <a:p>
            <a:pPr marL="571500" marR="0" lvl="0" indent="-571500" algn="just"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các đa thức có những hạng tử đồng dạng ta có thể thu gọn chúng.</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r:embed="rId3"/>
                  </a:ext>
                </a:extLst>
              </a:blip>
              <a:stretch>
                <a:fillRect/>
              </a:stretch>
            </a:blipFill>
          </p:spPr>
        </p:sp>
      </p:grpSp>
      <p:pic>
        <p:nvPicPr>
          <p:cNvPr id="36" name="Picture 35"/>
          <p:cNvPicPr>
            <a:picLocks noChangeAspect="1"/>
          </p:cNvPicPr>
          <p:nvPr/>
        </p:nvPicPr>
        <p:blipFill>
          <a:blip r:embed="rId4"/>
          <a:stretch>
            <a:fillRect/>
          </a:stretch>
        </p:blipFill>
        <p:spPr>
          <a:xfrm rot="7816805">
            <a:off x="17100107" y="73422"/>
            <a:ext cx="810532" cy="1405766"/>
          </a:xfrm>
          <a:prstGeom prst="rect">
            <a:avLst/>
          </a:prstGeom>
        </p:spPr>
      </p:pic>
      <p:pic>
        <p:nvPicPr>
          <p:cNvPr id="37" name="Picture 36"/>
          <p:cNvPicPr>
            <a:picLocks noChangeAspect="1"/>
          </p:cNvPicPr>
          <p:nvPr/>
        </p:nvPicPr>
        <p:blipFill>
          <a:blip r:embed="rId5"/>
          <a:stretch>
            <a:fillRect/>
          </a:stretch>
        </p:blipFill>
        <p:spPr>
          <a:xfrm flipH="1">
            <a:off x="16363420" y="7200900"/>
            <a:ext cx="1543580" cy="2651188"/>
          </a:xfrm>
          <a:prstGeom prst="rect">
            <a:avLst/>
          </a:prstGeom>
        </p:spPr>
      </p:pic>
      <p:pic>
        <p:nvPicPr>
          <p:cNvPr id="39" name="Picture 38"/>
          <p:cNvPicPr>
            <a:picLocks noChangeAspect="1"/>
          </p:cNvPicPr>
          <p:nvPr/>
        </p:nvPicPr>
        <p:blipFill>
          <a:blip r:embed="rId6"/>
          <a:stretch>
            <a:fillRect/>
          </a:stretch>
        </p:blipFill>
        <p:spPr>
          <a:xfrm>
            <a:off x="586456" y="9478804"/>
            <a:ext cx="873677" cy="77009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048693" y="2399094"/>
                <a:ext cx="15658439" cy="2744406"/>
              </a:xfrm>
              <a:prstGeom prst="rect">
                <a:avLst/>
              </a:prstGeom>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Quan sát hai đa thức A và B sau:</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𝐴</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𝐵</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48693" y="2399094"/>
                <a:ext cx="15658439" cy="2744406"/>
              </a:xfrm>
              <a:prstGeom prst="rect">
                <a:avLst/>
              </a:prstGeom>
              <a:blipFill>
                <a:blip r:embed="rId13"/>
                <a:stretch>
                  <a:fillRect l="-1362"/>
                </a:stretch>
              </a:blipFill>
            </p:spPr>
            <p:txBody>
              <a:bodyPr/>
              <a:lstStyle/>
              <a:p>
                <a:r>
                  <a:rPr lang="en-US">
                    <a:noFill/>
                  </a:rPr>
                  <a:t> </a:t>
                </a:r>
              </a:p>
            </p:txBody>
          </p:sp>
        </mc:Fallback>
      </mc:AlternateContent>
      <p:pic>
        <p:nvPicPr>
          <p:cNvPr id="4" name="Picture 3"/>
          <p:cNvPicPr>
            <a:picLocks noChangeAspect="1"/>
          </p:cNvPicPr>
          <p:nvPr/>
        </p:nvPicPr>
        <p:blipFill>
          <a:blip r:embed="rId14"/>
          <a:stretch>
            <a:fillRect/>
          </a:stretch>
        </p:blipFill>
        <p:spPr>
          <a:xfrm>
            <a:off x="470010" y="563122"/>
            <a:ext cx="1749704" cy="1249788"/>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3352800" y="6705568"/>
                <a:ext cx="10605660" cy="1257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nl-NL"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r>
                        <a:rPr lang="nl-NL"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num>
                        <m:den>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oMath>
                  </m:oMathPara>
                </a14:m>
                <a:endParaRPr lang="en-US"/>
              </a:p>
            </p:txBody>
          </p:sp>
        </mc:Choice>
        <mc:Fallback xmlns="">
          <p:sp>
            <p:nvSpPr>
              <p:cNvPr id="3" name="Rectangle 2"/>
              <p:cNvSpPr>
                <a:spLocks noRot="1" noChangeAspect="1" noMove="1" noResize="1" noEditPoints="1" noAdjustHandles="1" noChangeArrowheads="1" noChangeShapeType="1" noTextEdit="1"/>
              </p:cNvSpPr>
              <p:nvPr/>
            </p:nvSpPr>
            <p:spPr>
              <a:xfrm>
                <a:off x="3352800" y="6705568"/>
                <a:ext cx="10605660" cy="1257332"/>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0987122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wipe(left)">
                                      <p:cBhvr>
                                        <p:cTn id="15" dur="500"/>
                                        <p:tgtEl>
                                          <p:spTgt spid="2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800100"/>
            <a:ext cx="16687800" cy="8763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5"/>
          <p:cNvSpPr txBox="1"/>
          <p:nvPr/>
        </p:nvSpPr>
        <p:spPr>
          <a:xfrm>
            <a:off x="945680" y="813137"/>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2:</a:t>
            </a:r>
          </a:p>
        </p:txBody>
      </p:sp>
      <p:sp>
        <p:nvSpPr>
          <p:cNvPr id="22" name="Oval Callout 21"/>
          <p:cNvSpPr/>
          <p:nvPr/>
        </p:nvSpPr>
        <p:spPr>
          <a:xfrm>
            <a:off x="8433399" y="4258906"/>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5480163" y="647700"/>
            <a:ext cx="2163975" cy="2832932"/>
          </a:xfrm>
          <a:prstGeom prst="rect">
            <a:avLst/>
          </a:prstGeom>
        </p:spPr>
      </p:pic>
      <p:pic>
        <p:nvPicPr>
          <p:cNvPr id="28" name="Picture 27"/>
          <p:cNvPicPr>
            <a:picLocks noChangeAspect="1"/>
          </p:cNvPicPr>
          <p:nvPr/>
        </p:nvPicPr>
        <p:blipFill>
          <a:blip r:embed="rId3"/>
          <a:stretch>
            <a:fillRect/>
          </a:stretch>
        </p:blipFill>
        <p:spPr>
          <a:xfrm>
            <a:off x="15961447" y="8267701"/>
            <a:ext cx="1341142" cy="1192126"/>
          </a:xfrm>
          <a:prstGeom prst="rect">
            <a:avLst/>
          </a:prstGeom>
        </p:spPr>
      </p:pic>
      <p:pic>
        <p:nvPicPr>
          <p:cNvPr id="29" name="Picture 28"/>
          <p:cNvPicPr>
            <a:picLocks noChangeAspect="1"/>
          </p:cNvPicPr>
          <p:nvPr/>
        </p:nvPicPr>
        <p:blipFill>
          <a:blip r:embed="rId4"/>
          <a:stretch>
            <a:fillRect/>
          </a:stretch>
        </p:blipFill>
        <p:spPr>
          <a:xfrm rot="3872335">
            <a:off x="-144950" y="8358189"/>
            <a:ext cx="2075476" cy="1760350"/>
          </a:xfrm>
          <a:prstGeom prst="rect">
            <a:avLst/>
          </a:prstGeom>
        </p:spPr>
      </p:pic>
      <p:pic>
        <p:nvPicPr>
          <p:cNvPr id="30" name="Picture 29"/>
          <p:cNvPicPr>
            <a:picLocks noChangeAspect="1"/>
          </p:cNvPicPr>
          <p:nvPr/>
        </p:nvPicPr>
        <p:blipFill>
          <a:blip r:embed="rId5"/>
          <a:stretch>
            <a:fillRect/>
          </a:stretch>
        </p:blipFill>
        <p:spPr>
          <a:xfrm>
            <a:off x="493186" y="601537"/>
            <a:ext cx="1092632" cy="909764"/>
          </a:xfrm>
          <a:prstGeom prst="rect">
            <a:avLst/>
          </a:prstGeom>
        </p:spPr>
      </p:pic>
      <p:sp>
        <p:nvSpPr>
          <p:cNvPr id="2" name="Rectangle 1"/>
          <p:cNvSpPr/>
          <p:nvPr/>
        </p:nvSpPr>
        <p:spPr>
          <a:xfrm>
            <a:off x="3352800" y="1511301"/>
            <a:ext cx="13792200" cy="901593"/>
          </a:xfrm>
          <a:prstGeom prst="rect">
            <a:avLst/>
          </a:prstGeom>
        </p:spPr>
        <p:txBody>
          <a:bodyPr wrap="square">
            <a:spAutoFit/>
          </a:bodyPr>
          <a:lstStyle/>
          <a:p>
            <a:pPr algn="just">
              <a:lnSpc>
                <a:spcPct val="150000"/>
              </a:lnSpc>
              <a:spcAft>
                <a:spcPts val="800"/>
              </a:spcAft>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Thu gọn đa thức</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295400" y="5524500"/>
                <a:ext cx="15468600" cy="3170099"/>
              </a:xfrm>
              <a:prstGeom prst="rect">
                <a:avLst/>
              </a:prstGeom>
            </p:spPr>
            <p:txBody>
              <a:bodyPr wrap="square">
                <a:spAutoFit/>
              </a:bodyPr>
              <a:lstStyle/>
              <a:p>
                <a:pPr lvl="0" algn="just">
                  <a:lnSpc>
                    <a:spcPct val="150000"/>
                  </a:lnSpc>
                  <a:spcAft>
                    <a:spcPts val="800"/>
                  </a:spcAft>
                </a:pPr>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Ta có:</a:t>
                </a:r>
              </a:p>
              <a:p>
                <a:pPr lvl="0" algn="ctr">
                  <a:lnSpc>
                    <a:spcPct val="150000"/>
                  </a:lnSpc>
                  <a:spcAft>
                    <a:spcPts val="800"/>
                  </a:spcAft>
                </a:pPr>
                <a14:m>
                  <m:oMath xmlns:m="http://schemas.openxmlformats.org/officeDocument/2006/math">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d>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7</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+2 </m:t>
                    </m:r>
                  </m:oMath>
                </a14:m>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spcAft>
                    <a:spcPts val="800"/>
                  </a:spcAft>
                </a:pP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95400" y="5524500"/>
                <a:ext cx="15468600" cy="317009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2298898" y="2653645"/>
                <a:ext cx="13779302" cy="1118255"/>
              </a:xfrm>
              <a:prstGeom prst="rect">
                <a:avLst/>
              </a:prstGeom>
            </p:spPr>
            <p:txBody>
              <a:bodyPr wrap="squar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nl-NL" sz="40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en-US" sz="40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7</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298898" y="2653645"/>
                <a:ext cx="13779302" cy="111825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64519766"/>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500"/>
                                        <p:tgtEl>
                                          <p:spTgt spid="4">
                                            <p:txEl>
                                              <p:pRg st="1" end="1"/>
                                            </p:txEl>
                                          </p:spTgt>
                                        </p:tgtEl>
                                      </p:cBhvr>
                                    </p:animEffect>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nimBg="1"/>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1202423" y="571500"/>
            <a:ext cx="4876800" cy="1243949"/>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35317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2</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16044679" y="443883"/>
            <a:ext cx="1709921" cy="1880217"/>
          </a:xfrm>
          <a:prstGeom prst="rect">
            <a:avLst/>
          </a:prstGeom>
        </p:spPr>
      </p:pic>
      <p:grpSp>
        <p:nvGrpSpPr>
          <p:cNvPr id="5" name="Group 4"/>
          <p:cNvGrpSpPr/>
          <p:nvPr/>
        </p:nvGrpSpPr>
        <p:grpSpPr>
          <a:xfrm>
            <a:off x="1193956" y="1842916"/>
            <a:ext cx="16038096" cy="3757630"/>
            <a:chOff x="1157519" y="2401769"/>
            <a:chExt cx="16038096" cy="3757630"/>
          </a:xfrm>
        </p:grpSpPr>
        <p:sp>
          <p:nvSpPr>
            <p:cNvPr id="20" name="Rectangle 19"/>
            <p:cNvSpPr/>
            <p:nvPr/>
          </p:nvSpPr>
          <p:spPr>
            <a:xfrm>
              <a:off x="1157519" y="2546976"/>
              <a:ext cx="16038096" cy="969496"/>
            </a:xfrm>
            <a:prstGeom prst="rect">
              <a:avLst/>
            </a:prstGeom>
          </p:spPr>
          <p:txBody>
            <a:bodyPr wrap="square">
              <a:spAutoFit/>
            </a:bodyPr>
            <a:lstStyle/>
            <a:p>
              <a:pPr lvl="0" algn="just">
                <a:lnSpc>
                  <a:spcPct val="150000"/>
                </a:lnSpc>
                <a:spcAft>
                  <a:spcPts val="1200"/>
                </a:spcAft>
                <a:defRPr/>
              </a:pPr>
              <a:r>
                <a:rPr lang="vi-VN" sz="3800">
                  <a:solidFill>
                    <a:prstClr val="white"/>
                  </a:solidFill>
                  <a:ea typeface="Times New Roman" panose="02020603050405020304" pitchFamily="18" charset="0"/>
                </a:rPr>
                <a:t>Cho đa thức</a:t>
              </a:r>
              <a:r>
                <a:rPr lang="en-US" sz="3800">
                  <a:solidFill>
                    <a:prstClr val="white"/>
                  </a:solidFill>
                  <a:ea typeface="Times New Roman" panose="02020603050405020304" pitchFamily="18" charset="0"/>
                </a:rPr>
                <a:t>:</a:t>
              </a:r>
              <a:endParaRPr kumimoji="0" lang="en-US" sz="3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Rectangle 22"/>
                <p:cNvSpPr/>
                <p:nvPr/>
              </p:nvSpPr>
              <p:spPr>
                <a:xfrm>
                  <a:off x="4028761" y="2401769"/>
                  <a:ext cx="10827323" cy="119090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𝑁</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𝑧</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𝑥</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𝑧</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m:t>
                        </m:r>
                        <m:f>
                          <m:f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1</m:t>
                            </m:r>
                          </m:num>
                          <m:den>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3</m:t>
                            </m:r>
                          </m:den>
                        </m:f>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𝑥</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b="0" i="1" smtClean="0">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b="0" i="1" smtClean="0">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oMath>
                    </m:oMathPara>
                  </a14:m>
                  <a:endParaRPr kumimoji="0" lang="en-US" sz="3800" b="0" i="0" u="none" strike="noStrike" kern="1200" cap="none" spc="0" normalizeH="0" baseline="0" noProof="0">
                    <a:ln>
                      <a:noFill/>
                    </a:ln>
                    <a:solidFill>
                      <a:prstClr val="black"/>
                    </a:solidFill>
                    <a:effectLst/>
                    <a:uLnTx/>
                    <a:uFillTx/>
                    <a:latin typeface="Calibri"/>
                  </a:endParaRPr>
                </a:p>
              </p:txBody>
            </p:sp>
          </mc:Choice>
          <mc:Fallback xmlns="">
            <p:sp>
              <p:nvSpPr>
                <p:cNvPr id="23" name="Rectangle 22"/>
                <p:cNvSpPr>
                  <a:spLocks noRot="1" noChangeAspect="1" noMove="1" noResize="1" noEditPoints="1" noAdjustHandles="1" noChangeArrowheads="1" noChangeShapeType="1" noTextEdit="1"/>
                </p:cNvSpPr>
                <p:nvPr/>
              </p:nvSpPr>
              <p:spPr>
                <a:xfrm>
                  <a:off x="4028761" y="2401769"/>
                  <a:ext cx="10827323" cy="1190903"/>
                </a:xfrm>
                <a:prstGeom prst="rect">
                  <a:avLst/>
                </a:prstGeom>
                <a:blipFill>
                  <a:blip r:embed="rId3"/>
                  <a:stretch>
                    <a:fillRect/>
                  </a:stretch>
                </a:blipFill>
              </p:spPr>
              <p:txBody>
                <a:bodyPr/>
                <a:lstStyle/>
                <a:p>
                  <a:r>
                    <a:rPr lang="en-US">
                      <a:noFill/>
                    </a:rPr>
                    <a:t> </a:t>
                  </a:r>
                </a:p>
              </p:txBody>
            </p:sp>
          </mc:Fallback>
        </mc:AlternateContent>
        <p:sp>
          <p:nvSpPr>
            <p:cNvPr id="4" name="Rectangle 1"/>
            <p:cNvSpPr>
              <a:spLocks noChangeArrowheads="1"/>
            </p:cNvSpPr>
            <p:nvPr/>
          </p:nvSpPr>
          <p:spPr bwMode="auto">
            <a:xfrm>
              <a:off x="1165986" y="3543939"/>
              <a:ext cx="14150214" cy="2615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3800" b="0" i="0" u="none" strike="noStrike" cap="none" normalizeH="0" baseline="0">
                  <a:ln>
                    <a:noFill/>
                  </a:ln>
                  <a:solidFill>
                    <a:schemeClr val="bg1"/>
                  </a:solidFill>
                  <a:effectLst/>
                  <a:latin typeface="Arial" panose="020B0604020202020204" pitchFamily="34" charset="0"/>
                  <a:ea typeface="Open Sans"/>
                </a:rPr>
                <a:t>a) Thu gọn đa thức N.</a:t>
              </a:r>
              <a:endParaRPr kumimoji="0" lang="en-US" altLang="en-US" sz="3800" b="0" i="0" u="none" strike="noStrike" cap="none" normalizeH="0" baseline="0">
                <a:ln>
                  <a:noFill/>
                </a:ln>
                <a:solidFill>
                  <a:schemeClr val="bg1"/>
                </a:solidFill>
                <a:effectLst/>
                <a:latin typeface="Arial" panose="020B0604020202020204"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3800" b="0" i="0" u="none" strike="noStrike" cap="none" normalizeH="0" baseline="0">
                  <a:ln>
                    <a:noFill/>
                  </a:ln>
                  <a:solidFill>
                    <a:schemeClr val="bg1"/>
                  </a:solidFill>
                  <a:effectLst/>
                  <a:latin typeface="Arial" panose="020B0604020202020204" pitchFamily="34" charset="0"/>
                  <a:ea typeface="Open Sans"/>
                </a:rPr>
                <a:t>b) Xác định hệ số và bậc của từng hạng tử (tức là bậc của từng đơn thức) trong dạng thu gọn của N.</a:t>
              </a:r>
              <a:endParaRPr kumimoji="0" lang="en-US" altLang="en-US" sz="3800" b="0" i="0" u="none" strike="noStrike" cap="none" normalizeH="0" baseline="0">
                <a:ln>
                  <a:noFill/>
                </a:ln>
                <a:solidFill>
                  <a:schemeClr val="bg1"/>
                </a:solidFill>
                <a:effectLst/>
                <a:latin typeface="Arial" panose="020B0604020202020204" pitchFamily="34" charset="0"/>
              </a:endParaRPr>
            </a:p>
          </p:txBody>
        </p:sp>
      </p:grpSp>
      <p:sp>
        <p:nvSpPr>
          <p:cNvPr id="8" name="Rectangle 7"/>
          <p:cNvSpPr/>
          <p:nvPr/>
        </p:nvSpPr>
        <p:spPr>
          <a:xfrm>
            <a:off x="1193956" y="7000597"/>
            <a:ext cx="818775" cy="969496"/>
          </a:xfrm>
          <a:prstGeom prst="rect">
            <a:avLst/>
          </a:prstGeom>
        </p:spPr>
        <p:txBody>
          <a:bodyPr wrap="square">
            <a:spAutoFit/>
          </a:bodyPr>
          <a:lstStyle/>
          <a:p>
            <a:pPr algn="just" fontAlgn="base">
              <a:lnSpc>
                <a:spcPct val="150000"/>
              </a:lnSpc>
              <a:spcAft>
                <a:spcPts val="800"/>
              </a:spcAft>
            </a:pPr>
            <a:r>
              <a:rPr lang="en-US" sz="3800">
                <a:solidFill>
                  <a:schemeClr val="bg1"/>
                </a:solidFill>
                <a:latin typeface="Arial" panose="020B0604020202020204" pitchFamily="34" charset="0"/>
                <a:ea typeface="Times New Roman" panose="02020603050405020304" pitchFamily="18" charset="0"/>
                <a:cs typeface="Arial" panose="020B0604020202020204" pitchFamily="34" charset="0"/>
              </a:rPr>
              <a:t>a) </a:t>
            </a:r>
            <a:endParaRPr lang="en-US" sz="38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endParaRPr>
          </a:p>
        </p:txBody>
      </p:sp>
      <p:sp>
        <p:nvSpPr>
          <p:cNvPr id="21" name="Oval Callout 20"/>
          <p:cNvSpPr/>
          <p:nvPr/>
        </p:nvSpPr>
        <p:spPr>
          <a:xfrm>
            <a:off x="8170185" y="5829300"/>
            <a:ext cx="1789177" cy="841560"/>
          </a:xfrm>
          <a:prstGeom prst="wedgeEllipseCallout">
            <a:avLst>
              <a:gd name="adj1" fmla="val 40685"/>
              <a:gd name="adj2" fmla="val 26553"/>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1F497D"/>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1F497D"/>
              </a:solidFill>
              <a:effectLst/>
              <a:uLnTx/>
              <a:uFillTx/>
              <a:latin typeface="Calibri"/>
              <a:ea typeface="+mn-ea"/>
              <a:cs typeface="+mn-cs"/>
            </a:endParaRPr>
          </a:p>
        </p:txBody>
      </p:sp>
      <p:pic>
        <p:nvPicPr>
          <p:cNvPr id="10" name="Picture 9"/>
          <p:cNvPicPr>
            <a:picLocks noChangeAspect="1"/>
          </p:cNvPicPr>
          <p:nvPr/>
        </p:nvPicPr>
        <p:blipFill>
          <a:blip r:embed="rId4"/>
          <a:stretch>
            <a:fillRect/>
          </a:stretch>
        </p:blipFill>
        <p:spPr>
          <a:xfrm>
            <a:off x="-391979" y="5981700"/>
            <a:ext cx="1581453" cy="1688738"/>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228600" y="6876494"/>
                <a:ext cx="15121121" cy="1190903"/>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−2</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1</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oMath>
                  </m:oMathPara>
                </a14:m>
                <a:endParaRPr lang="en-US" sz="3800">
                  <a:solidFill>
                    <a:prstClr val="black"/>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228600" y="6876494"/>
                <a:ext cx="15121121" cy="119090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1909831" y="8524597"/>
                <a:ext cx="15121121" cy="11909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380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sz="380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smtClean="0">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smtClean="0">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1</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i="1">
                          <a:solidFill>
                            <a:prstClr val="white"/>
                          </a:solidFill>
                          <a:latin typeface="Cambria Math" panose="02040503050406030204" pitchFamily="18" charset="0"/>
                          <a:cs typeface="Times New Roman" panose="02020603050405020304" pitchFamily="18" charset="0"/>
                        </a:rPr>
                        <m:t>−2</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sup>
                      </m:sSup>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m:oMathPara>
                </a14:m>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909831" y="8524597"/>
                <a:ext cx="15121121" cy="1190903"/>
              </a:xfrm>
              <a:prstGeom prst="rect">
                <a:avLst/>
              </a:prstGeom>
              <a:blipFill>
                <a:blip r:embed="rId6"/>
                <a:stretch>
                  <a:fillRect/>
                </a:stretch>
              </a:blipFill>
            </p:spPr>
            <p:txBody>
              <a:bodyPr/>
              <a:lstStyle/>
              <a:p>
                <a:r>
                  <a:rPr lang="en-US">
                    <a:noFill/>
                  </a:rPr>
                  <a:t> </a:t>
                </a:r>
              </a:p>
            </p:txBody>
          </p:sp>
        </mc:Fallback>
      </mc:AlternateContent>
      <p:pic>
        <p:nvPicPr>
          <p:cNvPr id="14" name="Picture 13"/>
          <p:cNvPicPr>
            <a:picLocks noChangeAspect="1"/>
          </p:cNvPicPr>
          <p:nvPr/>
        </p:nvPicPr>
        <p:blipFill>
          <a:blip r:embed="rId7"/>
          <a:stretch>
            <a:fillRect/>
          </a:stretch>
        </p:blipFill>
        <p:spPr>
          <a:xfrm>
            <a:off x="15969492" y="4991100"/>
            <a:ext cx="2351146" cy="2351146"/>
          </a:xfrm>
          <a:prstGeom prst="rect">
            <a:avLst/>
          </a:prstGeom>
        </p:spPr>
      </p:pic>
    </p:spTree>
    <p:extLst>
      <p:ext uri="{BB962C8B-B14F-4D97-AF65-F5344CB8AC3E}">
        <p14:creationId xmlns:p14="http://schemas.microsoft.com/office/powerpoint/2010/main" val="191400045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randombar(horizontal)">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animBg="1"/>
      <p:bldP spid="11"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8" name="Freeform 28"/>
          <p:cNvSpPr/>
          <p:nvPr/>
        </p:nvSpPr>
        <p:spPr>
          <a:xfrm rot="18699014">
            <a:off x="585436" y="8654438"/>
            <a:ext cx="670824" cy="1460192"/>
          </a:xfrm>
          <a:custGeom>
            <a:avLst/>
            <a:gdLst/>
            <a:ahLst/>
            <a:cxnLst/>
            <a:rect l="l" t="t" r="r" b="b"/>
            <a:pathLst>
              <a:path w="1027610" h="1460192">
                <a:moveTo>
                  <a:pt x="0" y="0"/>
                </a:moveTo>
                <a:lnTo>
                  <a:pt x="1027610" y="0"/>
                </a:lnTo>
                <a:lnTo>
                  <a:pt x="1027610" y="1460193"/>
                </a:lnTo>
                <a:lnTo>
                  <a:pt x="0" y="146019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9" name="Freeform 29"/>
          <p:cNvSpPr/>
          <p:nvPr/>
        </p:nvSpPr>
        <p:spPr>
          <a:xfrm rot="4789751" flipH="1">
            <a:off x="16726397" y="429326"/>
            <a:ext cx="1349312" cy="1032837"/>
          </a:xfrm>
          <a:custGeom>
            <a:avLst/>
            <a:gdLst/>
            <a:ahLst/>
            <a:cxnLst/>
            <a:rect l="l" t="t" r="r" b="b"/>
            <a:pathLst>
              <a:path w="1349312" h="1032837">
                <a:moveTo>
                  <a:pt x="1349312" y="0"/>
                </a:moveTo>
                <a:lnTo>
                  <a:pt x="0" y="0"/>
                </a:lnTo>
                <a:lnTo>
                  <a:pt x="0" y="1032837"/>
                </a:lnTo>
                <a:lnTo>
                  <a:pt x="1349312" y="1032837"/>
                </a:lnTo>
                <a:lnTo>
                  <a:pt x="1349312"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5" name="Freeform 35"/>
          <p:cNvSpPr/>
          <p:nvPr/>
        </p:nvSpPr>
        <p:spPr>
          <a:xfrm rot="-5013218">
            <a:off x="-147702" y="776939"/>
            <a:ext cx="1286564" cy="633925"/>
          </a:xfrm>
          <a:custGeom>
            <a:avLst/>
            <a:gdLst/>
            <a:ahLst/>
            <a:cxnLst/>
            <a:rect l="l" t="t" r="r" b="b"/>
            <a:pathLst>
              <a:path w="1286564" h="633925">
                <a:moveTo>
                  <a:pt x="0" y="0"/>
                </a:moveTo>
                <a:lnTo>
                  <a:pt x="1286564" y="0"/>
                </a:lnTo>
                <a:lnTo>
                  <a:pt x="1286564" y="633926"/>
                </a:lnTo>
                <a:lnTo>
                  <a:pt x="0" y="6339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36" name="Group 35"/>
          <p:cNvGrpSpPr/>
          <p:nvPr/>
        </p:nvGrpSpPr>
        <p:grpSpPr>
          <a:xfrm>
            <a:off x="3886200" y="507511"/>
            <a:ext cx="10272000" cy="3873989"/>
            <a:chOff x="4129800" y="287531"/>
            <a:chExt cx="10272000" cy="3873989"/>
          </a:xfrm>
        </p:grpSpPr>
        <p:grpSp>
          <p:nvGrpSpPr>
            <p:cNvPr id="37" name="Group 2"/>
            <p:cNvGrpSpPr/>
            <p:nvPr/>
          </p:nvGrpSpPr>
          <p:grpSpPr>
            <a:xfrm>
              <a:off x="5715000" y="287531"/>
              <a:ext cx="6373912" cy="3873989"/>
              <a:chOff x="0" y="-28575"/>
              <a:chExt cx="2404882" cy="841375"/>
            </a:xfrm>
          </p:grpSpPr>
          <p:sp>
            <p:nvSpPr>
              <p:cNvPr id="39" name="Freeform 3"/>
              <p:cNvSpPr/>
              <p:nvPr/>
            </p:nvSpPr>
            <p:spPr>
              <a:xfrm>
                <a:off x="248608" y="29859"/>
                <a:ext cx="2156274"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40"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38"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5800" b="1" kern="0" dirty="0">
                  <a:solidFill>
                    <a:schemeClr val="bg1"/>
                  </a:solidFill>
                  <a:latin typeface="Arial" panose="020B0604020202020204" pitchFamily="34" charset="0"/>
                </a:rPr>
                <a:t>KHỞI ĐỘNG</a:t>
              </a:r>
            </a:p>
          </p:txBody>
        </p:sp>
      </p:grpSp>
      <p:sp>
        <p:nvSpPr>
          <p:cNvPr id="41" name="Rectangle 40"/>
          <p:cNvSpPr/>
          <p:nvPr/>
        </p:nvSpPr>
        <p:spPr>
          <a:xfrm>
            <a:off x="980984" y="2348448"/>
            <a:ext cx="16087816" cy="3785652"/>
          </a:xfrm>
          <a:prstGeom prst="rect">
            <a:avLst/>
          </a:prstGeom>
        </p:spPr>
        <p:txBody>
          <a:bodyPr wrap="square">
            <a:spAutoFit/>
          </a:bodyPr>
          <a:lstStyle/>
          <a:p>
            <a:pPr algn="just">
              <a:lnSpc>
                <a:spcPct val="150000"/>
              </a:lnSpc>
              <a:spcAft>
                <a:spcPts val="0"/>
              </a:spcAft>
            </a:pPr>
            <a:r>
              <a:rPr lang="nl-NL" sz="4000">
                <a:latin typeface="Arial" panose="020B0604020202020204" pitchFamily="34" charset="0"/>
                <a:ea typeface="Calibri" panose="020F0502020204030204" pitchFamily="34" charset="0"/>
                <a:cs typeface="Arial" panose="020B0604020202020204" pitchFamily="34" charset="0"/>
              </a:rPr>
              <a:t>Cho một tam giác vuông có độ dài hai cạnh góc vuông là và. Dựng hai hình vuông trên hai cạnh góc vuông của tam giác vuông (hình vẽ). Viết biểu thức biểu thị tổng diện tích của hình tạo bởi hình tam giác vuông và hai hình vuông đó.</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46" name="Picture 45"/>
          <p:cNvPicPr>
            <a:picLocks noChangeAspect="1"/>
          </p:cNvPicPr>
          <p:nvPr/>
        </p:nvPicPr>
        <p:blipFill>
          <a:blip r:embed="rId8"/>
          <a:stretch>
            <a:fillRect/>
          </a:stretch>
        </p:blipFill>
        <p:spPr>
          <a:xfrm>
            <a:off x="6400800" y="5572609"/>
            <a:ext cx="5955907" cy="4676291"/>
          </a:xfrm>
          <a:prstGeom prst="rect">
            <a:avLst/>
          </a:prstGeom>
        </p:spPr>
      </p:pic>
      <p:pic>
        <p:nvPicPr>
          <p:cNvPr id="47" name="Picture 46"/>
          <p:cNvPicPr>
            <a:picLocks noChangeAspect="1"/>
          </p:cNvPicPr>
          <p:nvPr/>
        </p:nvPicPr>
        <p:blipFill>
          <a:blip r:embed="rId9"/>
          <a:stretch>
            <a:fillRect/>
          </a:stretch>
        </p:blipFill>
        <p:spPr>
          <a:xfrm>
            <a:off x="14633213" y="5917438"/>
            <a:ext cx="2451040" cy="3986632"/>
          </a:xfrm>
          <a:prstGeom prst="rect">
            <a:avLst/>
          </a:prstGeom>
        </p:spPr>
      </p:pic>
    </p:spTree>
    <p:extLst>
      <p:ext uri="{BB962C8B-B14F-4D97-AF65-F5344CB8AC3E}">
        <p14:creationId xmlns:p14="http://schemas.microsoft.com/office/powerpoint/2010/main" val="137194445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anim calcmode="lin" valueType="num">
                                      <p:cBhvr>
                                        <p:cTn id="13" dur="500" fill="hold"/>
                                        <p:tgtEl>
                                          <p:spTgt spid="41"/>
                                        </p:tgtEl>
                                        <p:attrNameLst>
                                          <p:attrName>ppt_x</p:attrName>
                                        </p:attrNameLst>
                                      </p:cBhvr>
                                      <p:tavLst>
                                        <p:tav tm="0">
                                          <p:val>
                                            <p:strVal val="#ppt_x"/>
                                          </p:val>
                                        </p:tav>
                                        <p:tav tm="100000">
                                          <p:val>
                                            <p:strVal val="#ppt_x"/>
                                          </p:val>
                                        </p:tav>
                                      </p:tavLst>
                                    </p:anim>
                                    <p:anim calcmode="lin" valueType="num">
                                      <p:cBhvr>
                                        <p:cTn id="14" dur="500" fill="hold"/>
                                        <p:tgtEl>
                                          <p:spTgt spid="4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anim calcmode="lin" valueType="num">
                                      <p:cBhvr>
                                        <p:cTn id="18" dur="500" fill="hold"/>
                                        <p:tgtEl>
                                          <p:spTgt spid="46"/>
                                        </p:tgtEl>
                                        <p:attrNameLst>
                                          <p:attrName>ppt_x</p:attrName>
                                        </p:attrNameLst>
                                      </p:cBhvr>
                                      <p:tavLst>
                                        <p:tav tm="0">
                                          <p:val>
                                            <p:strVal val="#ppt_x"/>
                                          </p:val>
                                        </p:tav>
                                        <p:tav tm="100000">
                                          <p:val>
                                            <p:strVal val="#ppt_x"/>
                                          </p:val>
                                        </p:tav>
                                      </p:tavLst>
                                    </p:anim>
                                    <p:anim calcmode="lin" valueType="num">
                                      <p:cBhvr>
                                        <p:cTn id="19" dur="500" fill="hold"/>
                                        <p:tgtEl>
                                          <p:spTgt spid="4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anim calcmode="lin" valueType="num">
                                      <p:cBhvr>
                                        <p:cTn id="23" dur="500" fill="hold"/>
                                        <p:tgtEl>
                                          <p:spTgt spid="47"/>
                                        </p:tgtEl>
                                        <p:attrNameLst>
                                          <p:attrName>ppt_x</p:attrName>
                                        </p:attrNameLst>
                                      </p:cBhvr>
                                      <p:tavLst>
                                        <p:tav tm="0">
                                          <p:val>
                                            <p:strVal val="#ppt_x"/>
                                          </p:val>
                                        </p:tav>
                                        <p:tav tm="100000">
                                          <p:val>
                                            <p:strVal val="#ppt_x"/>
                                          </p:val>
                                        </p:tav>
                                      </p:tavLst>
                                    </p:anim>
                                    <p:anim calcmode="lin" valueType="num">
                                      <p:cBhvr>
                                        <p:cTn id="24"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1202423" y="571500"/>
            <a:ext cx="4876800" cy="1243949"/>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35317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2</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16044679" y="443883"/>
            <a:ext cx="1709921" cy="1880217"/>
          </a:xfrm>
          <a:prstGeom prst="rect">
            <a:avLst/>
          </a:prstGeom>
        </p:spPr>
      </p:pic>
      <p:grpSp>
        <p:nvGrpSpPr>
          <p:cNvPr id="5" name="Group 4"/>
          <p:cNvGrpSpPr/>
          <p:nvPr/>
        </p:nvGrpSpPr>
        <p:grpSpPr>
          <a:xfrm>
            <a:off x="1193956" y="1842916"/>
            <a:ext cx="16038096" cy="3757630"/>
            <a:chOff x="1157519" y="2401769"/>
            <a:chExt cx="16038096" cy="3757630"/>
          </a:xfrm>
        </p:grpSpPr>
        <p:sp>
          <p:nvSpPr>
            <p:cNvPr id="20" name="Rectangle 19"/>
            <p:cNvSpPr/>
            <p:nvPr/>
          </p:nvSpPr>
          <p:spPr>
            <a:xfrm>
              <a:off x="1157519" y="2546976"/>
              <a:ext cx="16038096" cy="9694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mn-cs"/>
                </a:rPr>
                <a:t>Cho đa thức</a:t>
              </a:r>
              <a:r>
                <a:rPr kumimoji="0" lang="en-US" sz="3800" b="0" i="0" u="none" strike="noStrike" kern="1200" cap="none" spc="0" normalizeH="0" baseline="0" noProof="0">
                  <a:ln>
                    <a:noFill/>
                  </a:ln>
                  <a:solidFill>
                    <a:prstClr val="white"/>
                  </a:solidFill>
                  <a:effectLst/>
                  <a:uLnTx/>
                  <a:uFillTx/>
                  <a:latin typeface="Calibri"/>
                  <a:ea typeface="Times New Roman" panose="02020603050405020304" pitchFamily="18" charset="0"/>
                  <a:cs typeface="+mn-cs"/>
                </a:rPr>
                <a:t>:</a:t>
              </a:r>
              <a:endParaRPr kumimoji="0" lang="en-US" sz="3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xmlns:a14="http://schemas.microsoft.com/office/drawing/2010/main">
          <mc:Choice Requires="a14">
            <p:sp>
              <p:nvSpPr>
                <p:cNvPr id="23" name="Rectangle 22"/>
                <p:cNvSpPr/>
                <p:nvPr/>
              </p:nvSpPr>
              <p:spPr>
                <a:xfrm>
                  <a:off x="4028761" y="2401769"/>
                  <a:ext cx="10827323" cy="119090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𝑁</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𝑧</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𝑧</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m:t>
                        </m:r>
                        <m:f>
                          <m:f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1</m:t>
                            </m:r>
                          </m:num>
                          <m:den>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3</m:t>
                            </m:r>
                          </m:den>
                        </m:f>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𝑧</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num>
                          <m:den>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3</m:t>
                            </m:r>
                          </m:den>
                        </m:f>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m:t>
                        </m:r>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𝑧</m:t>
                        </m:r>
                      </m:oMath>
                    </m:oMathPara>
                  </a14:m>
                  <a:endParaRPr kumimoji="0" lang="en-US" sz="3800" b="0" i="0" u="none" strike="noStrike" kern="1200" cap="none" spc="0" normalizeH="0" baseline="0" noProof="0">
                    <a:ln>
                      <a:noFill/>
                    </a:ln>
                    <a:solidFill>
                      <a:prstClr val="black"/>
                    </a:solidFill>
                    <a:effectLst/>
                    <a:uLnTx/>
                    <a:uFillTx/>
                    <a:latin typeface="Calibri"/>
                    <a:ea typeface="+mn-ea"/>
                    <a:cs typeface="+mn-cs"/>
                  </a:endParaRPr>
                </a:p>
              </p:txBody>
            </p:sp>
          </mc:Choice>
          <mc:Fallback xmlns="">
            <p:sp>
              <p:nvSpPr>
                <p:cNvPr id="23" name="Rectangle 22"/>
                <p:cNvSpPr>
                  <a:spLocks noRot="1" noChangeAspect="1" noMove="1" noResize="1" noEditPoints="1" noAdjustHandles="1" noChangeArrowheads="1" noChangeShapeType="1" noTextEdit="1"/>
                </p:cNvSpPr>
                <p:nvPr/>
              </p:nvSpPr>
              <p:spPr>
                <a:xfrm>
                  <a:off x="4028761" y="2401769"/>
                  <a:ext cx="10827323" cy="1190903"/>
                </a:xfrm>
                <a:prstGeom prst="rect">
                  <a:avLst/>
                </a:prstGeom>
                <a:blipFill>
                  <a:blip r:embed="rId3"/>
                  <a:stretch>
                    <a:fillRect/>
                  </a:stretch>
                </a:blipFill>
              </p:spPr>
              <p:txBody>
                <a:bodyPr/>
                <a:lstStyle/>
                <a:p>
                  <a:r>
                    <a:rPr lang="en-US">
                      <a:noFill/>
                    </a:rPr>
                    <a:t> </a:t>
                  </a:r>
                </a:p>
              </p:txBody>
            </p:sp>
          </mc:Fallback>
        </mc:AlternateContent>
        <p:sp>
          <p:nvSpPr>
            <p:cNvPr id="4" name="Rectangle 1"/>
            <p:cNvSpPr>
              <a:spLocks noChangeArrowheads="1"/>
            </p:cNvSpPr>
            <p:nvPr/>
          </p:nvSpPr>
          <p:spPr bwMode="auto">
            <a:xfrm>
              <a:off x="1165986" y="3543939"/>
              <a:ext cx="14150214" cy="2615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800" b="0" i="0" u="none" strike="noStrike" kern="1200" cap="none" spc="0" normalizeH="0" baseline="0" noProof="0">
                  <a:ln>
                    <a:noFill/>
                  </a:ln>
                  <a:solidFill>
                    <a:prstClr val="white"/>
                  </a:solidFill>
                  <a:effectLst/>
                  <a:uLnTx/>
                  <a:uFillTx/>
                  <a:latin typeface="Arial" panose="020B0604020202020204" pitchFamily="34" charset="0"/>
                  <a:ea typeface="Open Sans"/>
                  <a:cs typeface="+mn-cs"/>
                </a:rPr>
                <a:t>a) Thu gọn đa thức N.</a:t>
              </a:r>
              <a:endParaRPr kumimoji="0" lang="en-US" altLang="en-US" sz="3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800" b="0" i="0" u="none" strike="noStrike" kern="1200" cap="none" spc="0" normalizeH="0" baseline="0" noProof="0">
                  <a:ln>
                    <a:noFill/>
                  </a:ln>
                  <a:solidFill>
                    <a:prstClr val="white"/>
                  </a:solidFill>
                  <a:effectLst/>
                  <a:uLnTx/>
                  <a:uFillTx/>
                  <a:latin typeface="Arial" panose="020B0604020202020204" pitchFamily="34" charset="0"/>
                  <a:ea typeface="Open Sans"/>
                  <a:cs typeface="+mn-cs"/>
                </a:rPr>
                <a:t>b) Xác định hệ số và bậc của từng hạng tử (tức là bậc của từng đơn thức) trong dạng thu gọn của N.</a:t>
              </a:r>
              <a:endParaRPr kumimoji="0" lang="en-US" altLang="en-US" sz="3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21" name="Oval Callout 20"/>
          <p:cNvSpPr/>
          <p:nvPr/>
        </p:nvSpPr>
        <p:spPr>
          <a:xfrm>
            <a:off x="8170185" y="5978340"/>
            <a:ext cx="1789177" cy="841560"/>
          </a:xfrm>
          <a:prstGeom prst="wedgeEllipseCallout">
            <a:avLst>
              <a:gd name="adj1" fmla="val 40685"/>
              <a:gd name="adj2" fmla="val 26553"/>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1F497D"/>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1F497D"/>
              </a:solidFill>
              <a:effectLst/>
              <a:uLnTx/>
              <a:uFillTx/>
              <a:latin typeface="Calibri"/>
              <a:ea typeface="+mn-ea"/>
              <a:cs typeface="+mn-cs"/>
            </a:endParaRPr>
          </a:p>
        </p:txBody>
      </p:sp>
      <p:pic>
        <p:nvPicPr>
          <p:cNvPr id="10" name="Picture 9"/>
          <p:cNvPicPr>
            <a:picLocks noChangeAspect="1"/>
          </p:cNvPicPr>
          <p:nvPr/>
        </p:nvPicPr>
        <p:blipFill>
          <a:blip r:embed="rId4"/>
          <a:stretch>
            <a:fillRect/>
          </a:stretch>
        </p:blipFill>
        <p:spPr>
          <a:xfrm>
            <a:off x="-391979" y="5981700"/>
            <a:ext cx="1581453" cy="1688738"/>
          </a:xfrm>
          <a:prstGeom prst="rect">
            <a:avLst/>
          </a:prstGeom>
        </p:spPr>
      </p:pic>
      <p:pic>
        <p:nvPicPr>
          <p:cNvPr id="14" name="Picture 13"/>
          <p:cNvPicPr>
            <a:picLocks noChangeAspect="1"/>
          </p:cNvPicPr>
          <p:nvPr/>
        </p:nvPicPr>
        <p:blipFill>
          <a:blip r:embed="rId5"/>
          <a:stretch>
            <a:fillRect/>
          </a:stretch>
        </p:blipFill>
        <p:spPr>
          <a:xfrm>
            <a:off x="14935200" y="7048500"/>
            <a:ext cx="3229181" cy="3229181"/>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5795682" y="7167493"/>
                <a:ext cx="9144000" cy="2929007"/>
              </a:xfrm>
              <a:prstGeom prst="rect">
                <a:avLst/>
              </a:prstGeom>
            </p:spPr>
            <p:txBody>
              <a:bodyPr>
                <a:spAutoFit/>
              </a:bodyPr>
              <a:lstStyle/>
              <a:p>
                <a:pPr lvl="0" algn="just" fontAlgn="base">
                  <a:lnSpc>
                    <a:spcPct val="150000"/>
                  </a:lnSpc>
                  <a:spcAft>
                    <a:spcPts val="800"/>
                  </a:spcAft>
                  <a:defRPr/>
                </a:pPr>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là 3, bậc là 4.</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just" fontAlgn="base">
                  <a:lnSpc>
                    <a:spcPct val="150000"/>
                  </a:lnSpc>
                  <a:spcAft>
                    <a:spcPts val="800"/>
                  </a:spcAft>
                  <a:defRPr/>
                </a:pPr>
                <a:r>
                  <a:rPr lang="en-US" sz="3800">
                    <a:solidFill>
                      <a:prstClr val="white"/>
                    </a:solidFill>
                    <a:ea typeface="Times New Roman" panose="02020603050405020304" pitchFamily="18" charset="0"/>
                    <a:cs typeface="Times New Roman" panose="02020603050405020304" pitchFamily="18" charset="0"/>
                  </a:rPr>
                  <a:t>     </a:t>
                </a:r>
                <a14:m>
                  <m:oMath xmlns:m="http://schemas.openxmlformats.org/officeDocument/2006/math">
                    <m:r>
                      <a:rPr lang="en-US" sz="38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là -1, bậc là 4. </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just" fontAlgn="base">
                  <a:lnSpc>
                    <a:spcPct val="150000"/>
                  </a:lnSpc>
                  <a:spcAft>
                    <a:spcPts val="800"/>
                  </a:spcAft>
                  <a:defRPr/>
                </a:pPr>
                <a:r>
                  <a:rPr lang="en-US" sz="3800">
                    <a:solidFill>
                      <a:prstClr val="white"/>
                    </a:solidFill>
                    <a:ea typeface="Times New Roman" panose="02020603050405020304" pitchFamily="18" charset="0"/>
                    <a:cs typeface="Times New Roman" panose="02020603050405020304" pitchFamily="18" charset="0"/>
                  </a:rPr>
                  <a:t>     </a:t>
                </a:r>
                <a14:m>
                  <m:oMath xmlns:m="http://schemas.openxmlformats.org/officeDocument/2006/math">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sup>
                    </m:sSup>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là 1, bậc là 4.</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795682" y="7167493"/>
                <a:ext cx="9144000" cy="2929007"/>
              </a:xfrm>
              <a:prstGeom prst="rect">
                <a:avLst/>
              </a:prstGeom>
              <a:blipFill>
                <a:blip r:embed="rId6"/>
                <a:stretch>
                  <a:fillRect l="-2200" b="-3750"/>
                </a:stretch>
              </a:blipFill>
            </p:spPr>
            <p:txBody>
              <a:bodyPr/>
              <a:lstStyle/>
              <a:p>
                <a:r>
                  <a:rPr lang="en-US">
                    <a:noFill/>
                  </a:rPr>
                  <a:t> </a:t>
                </a:r>
              </a:p>
            </p:txBody>
          </p:sp>
        </mc:Fallback>
      </mc:AlternateContent>
    </p:spTree>
    <p:extLst>
      <p:ext uri="{BB962C8B-B14F-4D97-AF65-F5344CB8AC3E}">
        <p14:creationId xmlns:p14="http://schemas.microsoft.com/office/powerpoint/2010/main" val="91227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24" name="Group 23"/>
          <p:cNvGrpSpPr/>
          <p:nvPr/>
        </p:nvGrpSpPr>
        <p:grpSpPr>
          <a:xfrm>
            <a:off x="976323" y="769274"/>
            <a:ext cx="16411554" cy="8899264"/>
            <a:chOff x="-3886200" y="2489161"/>
            <a:chExt cx="6915116" cy="4368236"/>
          </a:xfrm>
        </p:grpSpPr>
        <p:grpSp>
          <p:nvGrpSpPr>
            <p:cNvPr id="20" name="Group 8"/>
            <p:cNvGrpSpPr/>
            <p:nvPr/>
          </p:nvGrpSpPr>
          <p:grpSpPr>
            <a:xfrm>
              <a:off x="-3886200" y="2489161"/>
              <a:ext cx="6915116" cy="4368236"/>
              <a:chOff x="0" y="0"/>
              <a:chExt cx="3622362" cy="2288224"/>
            </a:xfrm>
          </p:grpSpPr>
          <p:sp>
            <p:nvSpPr>
              <p:cNvPr id="21" name="Freeform 9"/>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0B29E"/>
              </a:solidFill>
            </p:spPr>
          </p:sp>
        </p:grpSp>
        <p:sp>
          <p:nvSpPr>
            <p:cNvPr id="23" name="Freeform 11"/>
            <p:cNvSpPr/>
            <p:nvPr/>
          </p:nvSpPr>
          <p:spPr>
            <a:xfrm>
              <a:off x="-3714535" y="2589869"/>
              <a:ext cx="6585839" cy="4163123"/>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BF6EB"/>
            </a:solidFill>
          </p:spPr>
        </p:sp>
      </p:grpSp>
      <p:sp>
        <p:nvSpPr>
          <p:cNvPr id="17" name="Rectangle 16"/>
          <p:cNvSpPr/>
          <p:nvPr/>
        </p:nvSpPr>
        <p:spPr>
          <a:xfrm>
            <a:off x="2362200" y="2171700"/>
            <a:ext cx="13563600" cy="6678751"/>
          </a:xfrm>
          <a:prstGeom prst="rect">
            <a:avLst/>
          </a:prstGeom>
        </p:spPr>
        <p:txBody>
          <a:bodyPr wrap="square">
            <a:spAutoFit/>
          </a:bodyPr>
          <a:lstStyle/>
          <a:p>
            <a:pPr marL="0" marR="0" lvl="0" indent="0" algn="just" defTabSz="914400" rtl="0" eaLnBrk="1" fontAlgn="auto" latinLnBrk="0" hangingPunct="1">
              <a:lnSpc>
                <a:spcPct val="150000"/>
              </a:lnSpc>
              <a:spcBef>
                <a:spcPts val="1200"/>
              </a:spcBef>
              <a:spcAft>
                <a:spcPts val="800"/>
              </a:spcAft>
              <a:buClrTx/>
              <a:buSzTx/>
              <a:buFontTx/>
              <a:buNone/>
              <a:tabLst/>
              <a:defRPr/>
            </a:pPr>
            <a:r>
              <a:rPr kumimoji="0" lang="en-US" sz="4200" b="1" i="0" u="sng" strike="noStrike" kern="1200" cap="none" spc="0" normalizeH="0" baseline="0" noProof="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 Chú ý:</a:t>
            </a:r>
            <a:endParaRPr kumimoji="0" lang="en-US" sz="4200" b="1" i="0" u="sng"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lvl="0" indent="-571500" algn="just">
              <a:lnSpc>
                <a:spcPct val="150000"/>
              </a:lnSpc>
              <a:spcBef>
                <a:spcPts val="1200"/>
              </a:spcBef>
              <a:spcAft>
                <a:spcPts val="800"/>
              </a:spcAft>
              <a:buFontTx/>
              <a:buChar char="-"/>
            </a:pPr>
            <a:r>
              <a:rPr lang="vi-VN" sz="4200">
                <a:solidFill>
                  <a:prstClr val="black"/>
                </a:solidFill>
                <a:ea typeface="Dotum" panose="020B0600000101010101" pitchFamily="34" charset="-127"/>
                <a:cs typeface="Arial" panose="020B0604020202020204" pitchFamily="34" charset="0"/>
              </a:rPr>
              <a:t>Bậc của một đa thức là bậc của hạng tử có bậc cao nhất trong dạng thu gọn của đa thức đó.</a:t>
            </a:r>
          </a:p>
          <a:p>
            <a:pPr marL="571500" lvl="0" indent="-571500" algn="just">
              <a:lnSpc>
                <a:spcPct val="150000"/>
              </a:lnSpc>
              <a:spcBef>
                <a:spcPts val="1200"/>
              </a:spcBef>
              <a:spcAft>
                <a:spcPts val="800"/>
              </a:spcAft>
              <a:buFontTx/>
              <a:buChar char="-"/>
            </a:pPr>
            <a:r>
              <a:rPr lang="vi-VN" sz="4200">
                <a:solidFill>
                  <a:prstClr val="black"/>
                </a:solidFill>
                <a:ea typeface="Dotum" panose="020B0600000101010101" pitchFamily="34" charset="-127"/>
                <a:cs typeface="Arial" panose="020B0604020202020204" pitchFamily="34" charset="0"/>
              </a:rPr>
              <a:t>Một số khác 0 tùy ý được coi là một đa thức bậc 0.</a:t>
            </a:r>
          </a:p>
          <a:p>
            <a:pPr marL="571500" lvl="0" indent="-571500" algn="just">
              <a:lnSpc>
                <a:spcPct val="150000"/>
              </a:lnSpc>
              <a:spcBef>
                <a:spcPts val="600"/>
              </a:spcBef>
              <a:spcAft>
                <a:spcPts val="600"/>
              </a:spcAft>
              <a:buFontTx/>
              <a:buChar char="-"/>
            </a:pPr>
            <a:r>
              <a:rPr lang="vi-VN" sz="4200">
                <a:solidFill>
                  <a:prstClr val="black"/>
                </a:solidFill>
                <a:ea typeface="Dotum" panose="020B0600000101010101" pitchFamily="34" charset="-127"/>
                <a:cs typeface="Arial" panose="020B0604020202020204" pitchFamily="34" charset="0"/>
              </a:rPr>
              <a:t>Số 0 cũng là một đa thức, gọi là đa thức không. </a:t>
            </a:r>
            <a:r>
              <a:rPr lang="en-US" sz="4200">
                <a:solidFill>
                  <a:prstClr val="black"/>
                </a:solidFill>
                <a:ea typeface="Dotum" panose="020B0600000101010101" pitchFamily="34" charset="-127"/>
                <a:cs typeface="Arial" panose="020B0604020202020204" pitchFamily="34" charset="0"/>
              </a:rPr>
              <a:t>        </a:t>
            </a:r>
            <a:r>
              <a:rPr lang="vi-VN" sz="4200">
                <a:solidFill>
                  <a:prstClr val="black"/>
                </a:solidFill>
                <a:ea typeface="Dotum" panose="020B0600000101010101" pitchFamily="34" charset="-127"/>
                <a:cs typeface="Arial" panose="020B0604020202020204" pitchFamily="34" charset="0"/>
              </a:rPr>
              <a:t>Nó không có bậc xác định.</a:t>
            </a:r>
          </a:p>
        </p:txBody>
      </p:sp>
      <p:sp>
        <p:nvSpPr>
          <p:cNvPr id="26" name="Rounded Rectangle 25"/>
          <p:cNvSpPr/>
          <p:nvPr/>
        </p:nvSpPr>
        <p:spPr>
          <a:xfrm>
            <a:off x="5943600" y="575146"/>
            <a:ext cx="6477000" cy="1168592"/>
          </a:xfrm>
          <a:prstGeom prst="roundRect">
            <a:avLst/>
          </a:prstGeom>
          <a:solidFill>
            <a:srgbClr val="799276"/>
          </a:solidFill>
          <a:ln>
            <a:solidFill>
              <a:srgbClr val="7992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2"/>
          <a:stretch>
            <a:fillRect/>
          </a:stretch>
        </p:blipFill>
        <p:spPr>
          <a:xfrm>
            <a:off x="560709" y="7143224"/>
            <a:ext cx="1420491" cy="2438611"/>
          </a:xfrm>
          <a:prstGeom prst="rect">
            <a:avLst/>
          </a:prstGeom>
        </p:spPr>
      </p:pic>
      <p:pic>
        <p:nvPicPr>
          <p:cNvPr id="28" name="Picture 27"/>
          <p:cNvPicPr>
            <a:picLocks noChangeAspect="1"/>
          </p:cNvPicPr>
          <p:nvPr/>
        </p:nvPicPr>
        <p:blipFill>
          <a:blip r:embed="rId3"/>
          <a:stretch>
            <a:fillRect/>
          </a:stretch>
        </p:blipFill>
        <p:spPr>
          <a:xfrm>
            <a:off x="15546168" y="414517"/>
            <a:ext cx="2081379" cy="30716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14" dur="500"/>
                                        <p:tgtEl>
                                          <p:spTgt spid="17">
                                            <p:txEl>
                                              <p:pRg st="1" end="1"/>
                                            </p:txEl>
                                          </p:spTgt>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7">
                                            <p:txEl>
                                              <p:pRg st="2" end="2"/>
                                            </p:txEl>
                                          </p:spTgt>
                                        </p:tgtEl>
                                        <p:attrNameLst>
                                          <p:attrName>style.visibility</p:attrName>
                                        </p:attrNameLst>
                                      </p:cBhvr>
                                      <p:to>
                                        <p:strVal val="visible"/>
                                      </p:to>
                                    </p:set>
                                    <p:animEffect transition="in" filter="wipe(down)">
                                      <p:cBhvr>
                                        <p:cTn id="18" dur="500"/>
                                        <p:tgtEl>
                                          <p:spTgt spid="17">
                                            <p:txEl>
                                              <p:pRg st="2" end="2"/>
                                            </p:txEl>
                                          </p:spTgt>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fade">
                                      <p:cBhvr>
                                        <p:cTn id="22"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Callout 21"/>
          <p:cNvSpPr/>
          <p:nvPr/>
        </p:nvSpPr>
        <p:spPr>
          <a:xfrm>
            <a:off x="8368129" y="422910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6764371" y="158543"/>
            <a:ext cx="1174280" cy="1537289"/>
          </a:xfrm>
          <a:prstGeom prst="rect">
            <a:avLst/>
          </a:prstGeom>
        </p:spPr>
      </p:pic>
      <p:pic>
        <p:nvPicPr>
          <p:cNvPr id="29" name="Picture 28"/>
          <p:cNvPicPr>
            <a:picLocks noChangeAspect="1"/>
          </p:cNvPicPr>
          <p:nvPr/>
        </p:nvPicPr>
        <p:blipFill>
          <a:blip r:embed="rId3"/>
          <a:stretch>
            <a:fillRect/>
          </a:stretch>
        </p:blipFill>
        <p:spPr>
          <a:xfrm rot="3872335">
            <a:off x="86995" y="9011148"/>
            <a:ext cx="1365242" cy="1157953"/>
          </a:xfrm>
          <a:prstGeom prst="rect">
            <a:avLst/>
          </a:prstGeom>
        </p:spPr>
      </p:pic>
      <p:pic>
        <p:nvPicPr>
          <p:cNvPr id="30" name="Picture 29"/>
          <p:cNvPicPr>
            <a:picLocks noChangeAspect="1"/>
          </p:cNvPicPr>
          <p:nvPr/>
        </p:nvPicPr>
        <p:blipFill>
          <a:blip r:embed="rId4"/>
          <a:stretch>
            <a:fillRect/>
          </a:stretch>
        </p:blipFill>
        <p:spPr>
          <a:xfrm>
            <a:off x="126568" y="495300"/>
            <a:ext cx="1092632" cy="909764"/>
          </a:xfrm>
          <a:prstGeom prst="rect">
            <a:avLst/>
          </a:prstGeom>
        </p:spPr>
      </p:pic>
      <p:pic>
        <p:nvPicPr>
          <p:cNvPr id="3" name="Picture 2"/>
          <p:cNvPicPr>
            <a:picLocks noChangeAspect="1"/>
          </p:cNvPicPr>
          <p:nvPr/>
        </p:nvPicPr>
        <p:blipFill>
          <a:blip r:embed="rId5"/>
          <a:stretch>
            <a:fillRect/>
          </a:stretch>
        </p:blipFill>
        <p:spPr>
          <a:xfrm>
            <a:off x="15570592" y="4076700"/>
            <a:ext cx="2093425" cy="1421592"/>
          </a:xfrm>
          <a:prstGeom prst="rect">
            <a:avLst/>
          </a:prstGeom>
        </p:spPr>
      </p:pic>
      <p:grpSp>
        <p:nvGrpSpPr>
          <p:cNvPr id="13" name="Group 12"/>
          <p:cNvGrpSpPr/>
          <p:nvPr/>
        </p:nvGrpSpPr>
        <p:grpSpPr>
          <a:xfrm>
            <a:off x="1174280" y="-38100"/>
            <a:ext cx="17253222" cy="4209668"/>
            <a:chOff x="1174280" y="266700"/>
            <a:chExt cx="17253222" cy="4209668"/>
          </a:xfrm>
        </p:grpSpPr>
        <p:sp>
          <p:nvSpPr>
            <p:cNvPr id="16" name="TextBox 5"/>
            <p:cNvSpPr txBox="1"/>
            <p:nvPr/>
          </p:nvSpPr>
          <p:spPr>
            <a:xfrm>
              <a:off x="1174280" y="266700"/>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3:</a:t>
              </a:r>
            </a:p>
          </p:txBody>
        </p:sp>
        <p:grpSp>
          <p:nvGrpSpPr>
            <p:cNvPr id="8" name="Group 7"/>
            <p:cNvGrpSpPr/>
            <p:nvPr/>
          </p:nvGrpSpPr>
          <p:grpSpPr>
            <a:xfrm>
              <a:off x="3581400" y="406063"/>
              <a:ext cx="14846102" cy="1923668"/>
              <a:chOff x="3352800" y="952500"/>
              <a:chExt cx="14846102" cy="1923668"/>
            </a:xfrm>
          </p:grpSpPr>
          <p:sp>
            <p:nvSpPr>
              <p:cNvPr id="2" name="Rectangle 1"/>
              <p:cNvSpPr/>
              <p:nvPr/>
            </p:nvSpPr>
            <p:spPr>
              <a:xfrm>
                <a:off x="3352800" y="1511301"/>
                <a:ext cx="13792200"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Cho đa</a:t>
                </a:r>
                <a:r>
                  <a:rPr kumimoji="0" lang="nl-NL" sz="4000" b="0" i="0" u="none" strike="noStrike" kern="1200" cap="none" spc="0" normalizeH="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thức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4419600" y="952500"/>
                    <a:ext cx="13779302" cy="1923668"/>
                  </a:xfrm>
                  <a:prstGeom prst="rect">
                    <a:avLst/>
                  </a:prstGeom>
                </p:spPr>
                <p:txBody>
                  <a:bodyPr wrap="squar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𝑥𝑦𝑧</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419600" y="952500"/>
                    <a:ext cx="13779302" cy="1923668"/>
                  </a:xfrm>
                  <a:prstGeom prst="rect">
                    <a:avLst/>
                  </a:prstGeom>
                  <a:blipFill>
                    <a:blip r:embed="rId6"/>
                    <a:stretch>
                      <a:fillRect/>
                    </a:stretch>
                  </a:blipFill>
                </p:spPr>
                <p:txBody>
                  <a:bodyPr/>
                  <a:lstStyle/>
                  <a:p>
                    <a:r>
                      <a:rPr lang="en-US">
                        <a:noFill/>
                      </a:rPr>
                      <a:t> </a:t>
                    </a:r>
                  </a:p>
                </p:txBody>
              </p:sp>
            </mc:Fallback>
          </mc:AlternateContent>
        </p:grpSp>
        <p:sp>
          <p:nvSpPr>
            <p:cNvPr id="14" name="Rectangle 13"/>
            <p:cNvSpPr/>
            <p:nvPr/>
          </p:nvSpPr>
          <p:spPr>
            <a:xfrm>
              <a:off x="1585818" y="2095500"/>
              <a:ext cx="13792200" cy="19275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 Tìm</a:t>
              </a:r>
              <a:r>
                <a:rPr kumimoji="0" lang="nl-NL" sz="4000" b="0" i="0" u="none" strike="noStrike" kern="1200" cap="none" spc="0" normalizeH="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bậc của đa thức P.</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Tính</a:t>
              </a:r>
              <a:r>
                <a:rPr kumimoji="0" lang="en-US" sz="4000" b="0" i="0" u="none" strike="noStrike" kern="1200" cap="none" spc="0" normalizeH="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giá trị của P khi</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6781800" y="2552700"/>
                  <a:ext cx="4988160" cy="1923668"/>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𝑥</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=1;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𝑦</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=3;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𝑧</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m:t>
                        </m:r>
                        <m:f>
                          <m:fPr>
                            <m:ctrlPr>
                              <a:rPr lang="en-US" sz="4000" i="1" smtClean="0">
                                <a:solidFill>
                                  <a:prstClr val="black"/>
                                </a:solidFill>
                                <a:latin typeface="Cambria Math" panose="02040503050406030204" pitchFamily="18" charset="0"/>
                                <a:cs typeface="Arial" panose="020B0604020202020204" pitchFamily="34" charset="0"/>
                              </a:rPr>
                            </m:ctrlPr>
                          </m:fPr>
                          <m:num>
                            <m:r>
                              <a:rPr lang="en-US" sz="4000" b="0" i="1" smtClean="0">
                                <a:solidFill>
                                  <a:prstClr val="black"/>
                                </a:solidFill>
                                <a:latin typeface="Cambria Math" panose="02040503050406030204" pitchFamily="18" charset="0"/>
                                <a:cs typeface="Arial" panose="020B0604020202020204" pitchFamily="34" charset="0"/>
                              </a:rPr>
                              <m:t>1</m:t>
                            </m:r>
                          </m:num>
                          <m:den>
                            <m:r>
                              <a:rPr lang="en-US" sz="4000" b="0" i="1" smtClean="0">
                                <a:solidFill>
                                  <a:prstClr val="black"/>
                                </a:solidFill>
                                <a:latin typeface="Cambria Math" panose="02040503050406030204" pitchFamily="18" charset="0"/>
                                <a:cs typeface="Arial" panose="020B0604020202020204" pitchFamily="34" charset="0"/>
                              </a:rPr>
                              <m:t>3</m:t>
                            </m:r>
                          </m:den>
                        </m:f>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781800" y="2552700"/>
                  <a:ext cx="4988160" cy="1923668"/>
                </a:xfrm>
                <a:prstGeom prst="rect">
                  <a:avLst/>
                </a:prstGeom>
                <a:blipFill>
                  <a:blip r:embed="rId7"/>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9" name="Rectangle 8"/>
              <p:cNvSpPr/>
              <p:nvPr/>
            </p:nvSpPr>
            <p:spPr>
              <a:xfrm>
                <a:off x="1585818" y="8005108"/>
                <a:ext cx="16078200" cy="1938992"/>
              </a:xfrm>
              <a:prstGeom prst="rect">
                <a:avLst/>
              </a:prstGeom>
            </p:spPr>
            <p:txBody>
              <a:bodyPr wrap="square">
                <a:spAutoFit/>
              </a:bodyPr>
              <a:lstStyle/>
              <a:p>
                <a:pPr lvl="0">
                  <a:lnSpc>
                    <a:spcPct val="150000"/>
                  </a:lnSpc>
                </a:pPr>
                <a:r>
                  <a:rPr lang="en-US" sz="4000">
                    <a:effectLst/>
                    <a:latin typeface="Arial" panose="020B0604020202020204" pitchFamily="34" charset="0"/>
                    <a:ea typeface="Dotum" panose="020B0600000101010101" pitchFamily="34" charset="-127"/>
                    <a:cs typeface="Arial" panose="020B0604020202020204" pitchFamily="34" charset="0"/>
                  </a:rPr>
                  <a:t>Trong kết quả, hai hạng tử </a:t>
                </a:r>
                <a14:m>
                  <m:oMath xmlns:m="http://schemas.openxmlformats.org/officeDocument/2006/math">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oMath>
                </a14:m>
                <a:r>
                  <a:rPr lang="en-US" sz="4000">
                    <a:effectLst/>
                    <a:latin typeface="Arial" panose="020B0604020202020204" pitchFamily="34" charset="0"/>
                    <a:ea typeface="Dotum" panose="020B0600000101010101" pitchFamily="34" charset="-127"/>
                    <a:cs typeface="Arial" panose="020B0604020202020204" pitchFamily="34" charset="0"/>
                  </a:rPr>
                  <a:t> và</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oMath>
                </a14:m>
                <a:r>
                  <a:rPr lang="en-US" sz="4000">
                    <a:effectLst/>
                    <a:latin typeface="Arial" panose="020B0604020202020204" pitchFamily="34" charset="0"/>
                    <a:ea typeface="Dotum" panose="020B0600000101010101" pitchFamily="34" charset="-127"/>
                    <a:cs typeface="Arial" panose="020B0604020202020204" pitchFamily="34" charset="0"/>
                  </a:rPr>
                  <a:t> cùng có bậc 3; hạng tử </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oMath>
                </a14:m>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có bậc 1. </a:t>
                </a:r>
                <a:r>
                  <a:rPr lang="en-US" sz="4000">
                    <a:latin typeface="Arial" panose="020B0604020202020204" pitchFamily="34" charset="0"/>
                    <a:ea typeface="Dotum" panose="020B0600000101010101" pitchFamily="34" charset="-127"/>
                    <a:cs typeface="Arial" panose="020B0604020202020204" pitchFamily="34" charset="0"/>
                  </a:rPr>
                  <a:t>Vậy b</a:t>
                </a:r>
                <a:r>
                  <a:rPr lang="en-US" sz="4000">
                    <a:effectLst/>
                    <a:latin typeface="Arial" panose="020B0604020202020204" pitchFamily="34" charset="0"/>
                    <a:ea typeface="Dotum" panose="020B0600000101010101" pitchFamily="34" charset="-127"/>
                    <a:cs typeface="Arial" panose="020B0604020202020204" pitchFamily="34" charset="0"/>
                  </a:rPr>
                  <a:t>ậc của đa thức P là 3.</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585818" y="8005108"/>
                <a:ext cx="16078200" cy="1938992"/>
              </a:xfrm>
              <a:prstGeom prst="rect">
                <a:avLst/>
              </a:prstGeom>
              <a:blipFill>
                <a:blip r:embed="rId8"/>
                <a:stretch>
                  <a:fillRect l="-1327" b="-6918"/>
                </a:stretch>
              </a:blipFill>
            </p:spPr>
            <p:txBody>
              <a:bodyPr/>
              <a:lstStyle/>
              <a:p>
                <a:r>
                  <a:rPr lang="en-US">
                    <a:noFill/>
                  </a:rPr>
                  <a:t> </a:t>
                </a:r>
              </a:p>
            </p:txBody>
          </p:sp>
        </mc:Fallback>
      </mc:AlternateContent>
      <p:sp>
        <p:nvSpPr>
          <p:cNvPr id="11" name="Rectangle 10"/>
          <p:cNvSpPr/>
          <p:nvPr/>
        </p:nvSpPr>
        <p:spPr>
          <a:xfrm>
            <a:off x="1585818" y="5423237"/>
            <a:ext cx="6911379" cy="1015663"/>
          </a:xfrm>
          <a:prstGeom prst="rect">
            <a:avLst/>
          </a:prstGeom>
        </p:spPr>
        <p:txBody>
          <a:bodyPr wrap="none">
            <a:spAutoFit/>
          </a:bodyPr>
          <a:lstStyle/>
          <a:p>
            <a:pPr lvl="0" algn="just">
              <a:lnSpc>
                <a:spcPct val="150000"/>
              </a:lnSpc>
              <a:spcAft>
                <a:spcPts val="800"/>
              </a:spcAft>
              <a:defRPr/>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a) Trước hết ta cần thu gọn P</a:t>
            </a:r>
          </a:p>
        </p:txBody>
      </p:sp>
      <mc:AlternateContent xmlns:mc="http://schemas.openxmlformats.org/markup-compatibility/2006" xmlns:a14="http://schemas.microsoft.com/office/drawing/2010/main">
        <mc:Choice Requires="a14">
          <p:sp>
            <p:nvSpPr>
              <p:cNvPr id="17" name="Rectangle 16"/>
              <p:cNvSpPr/>
              <p:nvPr/>
            </p:nvSpPr>
            <p:spPr>
              <a:xfrm>
                <a:off x="633318" y="6057900"/>
                <a:ext cx="16816482" cy="2269532"/>
              </a:xfrm>
              <a:prstGeom prst="rect">
                <a:avLst/>
              </a:prstGeom>
            </p:spPr>
            <p:txBody>
              <a:bodyPr wrap="square">
                <a:spAutoFit/>
              </a:bodyPr>
              <a:lstStyle/>
              <a:p>
                <a:pPr lvl="0">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P</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e>
                      </m:d>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e>
                      </m:d>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633318" y="6057900"/>
                <a:ext cx="16816482" cy="2269532"/>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1476738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down)">
                                      <p:cBhvr>
                                        <p:cTn id="17" dur="500"/>
                                        <p:tgtEl>
                                          <p:spTgt spid="11">
                                            <p:txEl>
                                              <p:pRg st="0" end="0"/>
                                            </p:txEl>
                                          </p:spTgt>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Callout 21"/>
          <p:cNvSpPr/>
          <p:nvPr/>
        </p:nvSpPr>
        <p:spPr>
          <a:xfrm>
            <a:off x="8368129" y="422910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6764371" y="158543"/>
            <a:ext cx="1174280" cy="1537289"/>
          </a:xfrm>
          <a:prstGeom prst="rect">
            <a:avLst/>
          </a:prstGeom>
        </p:spPr>
      </p:pic>
      <p:pic>
        <p:nvPicPr>
          <p:cNvPr id="29" name="Picture 28"/>
          <p:cNvPicPr>
            <a:picLocks noChangeAspect="1"/>
          </p:cNvPicPr>
          <p:nvPr/>
        </p:nvPicPr>
        <p:blipFill>
          <a:blip r:embed="rId3"/>
          <a:stretch>
            <a:fillRect/>
          </a:stretch>
        </p:blipFill>
        <p:spPr>
          <a:xfrm rot="3872335">
            <a:off x="86995" y="9011148"/>
            <a:ext cx="1365242" cy="1157953"/>
          </a:xfrm>
          <a:prstGeom prst="rect">
            <a:avLst/>
          </a:prstGeom>
        </p:spPr>
      </p:pic>
      <p:pic>
        <p:nvPicPr>
          <p:cNvPr id="30" name="Picture 29"/>
          <p:cNvPicPr>
            <a:picLocks noChangeAspect="1"/>
          </p:cNvPicPr>
          <p:nvPr/>
        </p:nvPicPr>
        <p:blipFill>
          <a:blip r:embed="rId4"/>
          <a:stretch>
            <a:fillRect/>
          </a:stretch>
        </p:blipFill>
        <p:spPr>
          <a:xfrm>
            <a:off x="126568" y="495300"/>
            <a:ext cx="1092632" cy="909764"/>
          </a:xfrm>
          <a:prstGeom prst="rect">
            <a:avLst/>
          </a:prstGeom>
        </p:spPr>
      </p:pic>
      <p:pic>
        <p:nvPicPr>
          <p:cNvPr id="3" name="Picture 2"/>
          <p:cNvPicPr>
            <a:picLocks noChangeAspect="1"/>
          </p:cNvPicPr>
          <p:nvPr/>
        </p:nvPicPr>
        <p:blipFill>
          <a:blip r:embed="rId5"/>
          <a:stretch>
            <a:fillRect/>
          </a:stretch>
        </p:blipFill>
        <p:spPr>
          <a:xfrm>
            <a:off x="15378018" y="8460306"/>
            <a:ext cx="2398886" cy="1629023"/>
          </a:xfrm>
          <a:prstGeom prst="rect">
            <a:avLst/>
          </a:prstGeom>
        </p:spPr>
      </p:pic>
      <p:grpSp>
        <p:nvGrpSpPr>
          <p:cNvPr id="13" name="Group 12"/>
          <p:cNvGrpSpPr/>
          <p:nvPr/>
        </p:nvGrpSpPr>
        <p:grpSpPr>
          <a:xfrm>
            <a:off x="1174280" y="-38100"/>
            <a:ext cx="17253222" cy="4209668"/>
            <a:chOff x="1174280" y="266700"/>
            <a:chExt cx="17253222" cy="4209668"/>
          </a:xfrm>
        </p:grpSpPr>
        <p:sp>
          <p:nvSpPr>
            <p:cNvPr id="16" name="TextBox 5"/>
            <p:cNvSpPr txBox="1"/>
            <p:nvPr/>
          </p:nvSpPr>
          <p:spPr>
            <a:xfrm>
              <a:off x="1174280" y="266700"/>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3:</a:t>
              </a:r>
            </a:p>
          </p:txBody>
        </p:sp>
        <p:grpSp>
          <p:nvGrpSpPr>
            <p:cNvPr id="8" name="Group 7"/>
            <p:cNvGrpSpPr/>
            <p:nvPr/>
          </p:nvGrpSpPr>
          <p:grpSpPr>
            <a:xfrm>
              <a:off x="3581400" y="406063"/>
              <a:ext cx="14846102" cy="1923668"/>
              <a:chOff x="3352800" y="952500"/>
              <a:chExt cx="14846102" cy="1923668"/>
            </a:xfrm>
          </p:grpSpPr>
          <p:sp>
            <p:nvSpPr>
              <p:cNvPr id="2" name="Rectangle 1"/>
              <p:cNvSpPr/>
              <p:nvPr/>
            </p:nvSpPr>
            <p:spPr>
              <a:xfrm>
                <a:off x="3352800" y="1511301"/>
                <a:ext cx="13792200"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Cho đa thức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4419600" y="952500"/>
                    <a:ext cx="13779302" cy="192366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num>
                            <m:den>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−6</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419600" y="952500"/>
                    <a:ext cx="13779302" cy="1923668"/>
                  </a:xfrm>
                  <a:prstGeom prst="rect">
                    <a:avLst/>
                  </a:prstGeom>
                  <a:blipFill>
                    <a:blip r:embed="rId6"/>
                    <a:stretch>
                      <a:fillRect/>
                    </a:stretch>
                  </a:blipFill>
                </p:spPr>
                <p:txBody>
                  <a:bodyPr/>
                  <a:lstStyle/>
                  <a:p>
                    <a:r>
                      <a:rPr lang="en-US">
                        <a:noFill/>
                      </a:rPr>
                      <a:t> </a:t>
                    </a:r>
                  </a:p>
                </p:txBody>
              </p:sp>
            </mc:Fallback>
          </mc:AlternateContent>
        </p:grpSp>
        <p:sp>
          <p:nvSpPr>
            <p:cNvPr id="14" name="Rectangle 13"/>
            <p:cNvSpPr/>
            <p:nvPr/>
          </p:nvSpPr>
          <p:spPr>
            <a:xfrm>
              <a:off x="1585818" y="2095500"/>
              <a:ext cx="13792200" cy="19275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 Tìm bậc của đa thức P.</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Tính giá trị của P khi</a:t>
              </a:r>
            </a:p>
          </p:txBody>
        </p:sp>
        <mc:AlternateContent xmlns:mc="http://schemas.openxmlformats.org/markup-compatibility/2006" xmlns:a14="http://schemas.microsoft.com/office/drawing/2010/main">
          <mc:Choice Requires="a14">
            <p:sp>
              <p:nvSpPr>
                <p:cNvPr id="7" name="Rectangle 6"/>
                <p:cNvSpPr/>
                <p:nvPr/>
              </p:nvSpPr>
              <p:spPr>
                <a:xfrm>
                  <a:off x="6781800" y="2552700"/>
                  <a:ext cx="4988160" cy="192366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=1;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𝑦</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=3;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𝑧</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m:t>
                        </m:r>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m:t>
                            </m:r>
                          </m:num>
                          <m:den>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 </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781800" y="2552700"/>
                  <a:ext cx="4988160" cy="1923668"/>
                </a:xfrm>
                <a:prstGeom prst="rect">
                  <a:avLst/>
                </a:prstGeom>
                <a:blipFill>
                  <a:blip r:embed="rId7"/>
                  <a:stretch>
                    <a:fillRect/>
                  </a:stretch>
                </a:blipFill>
              </p:spPr>
              <p:txBody>
                <a:bodyPr/>
                <a:lstStyle/>
                <a:p>
                  <a:r>
                    <a:rPr lang="en-US">
                      <a:noFill/>
                    </a:rPr>
                    <a:t> </a:t>
                  </a:r>
                </a:p>
              </p:txBody>
            </p:sp>
          </mc:Fallback>
        </mc:AlternateContent>
      </p:grpSp>
      <p:grpSp>
        <p:nvGrpSpPr>
          <p:cNvPr id="6" name="Group 5"/>
          <p:cNvGrpSpPr/>
          <p:nvPr/>
        </p:nvGrpSpPr>
        <p:grpSpPr>
          <a:xfrm>
            <a:off x="1616026" y="5723497"/>
            <a:ext cx="16078200" cy="1248803"/>
            <a:chOff x="1616026" y="5266297"/>
            <a:chExt cx="16078200" cy="1248803"/>
          </a:xfrm>
        </p:grpSpPr>
        <p:sp>
          <p:nvSpPr>
            <p:cNvPr id="18" name="Rectangle 17"/>
            <p:cNvSpPr/>
            <p:nvPr/>
          </p:nvSpPr>
          <p:spPr>
            <a:xfrm>
              <a:off x="1616026" y="5411526"/>
              <a:ext cx="16078200" cy="901593"/>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Thay                                </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vào đa thức P, ta có:</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3429000" y="5266297"/>
                  <a:ext cx="433471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oMath>
                    </m:oMathPara>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3429000" y="5266297"/>
                  <a:ext cx="4334713" cy="1248803"/>
                </a:xfrm>
                <a:prstGeom prst="rect">
                  <a:avLst/>
                </a:prstGeom>
                <a:blipFill>
                  <a:blip r:embed="rId8"/>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2" name="Rectangle 11"/>
              <p:cNvSpPr/>
              <p:nvPr/>
            </p:nvSpPr>
            <p:spPr>
              <a:xfrm>
                <a:off x="3009900" y="7399897"/>
                <a:ext cx="12192000" cy="1248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sz="400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P</m:t>
                      </m:r>
                      <m:r>
                        <a:rPr lang="en-US" sz="400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−1.3.</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num>
                        <m:den>
                          <m:r>
                            <a:rPr lang="en-US" sz="4000" i="1">
                              <a:solidFill>
                                <a:prstClr val="black"/>
                              </a:solidFill>
                              <a:latin typeface="Cambria Math" panose="02040503050406030204" pitchFamily="18" charset="0"/>
                              <a:cs typeface="Times New Roman" panose="02020603050405020304" pitchFamily="18" charset="0"/>
                            </a:rPr>
                            <m:t>3</m:t>
                          </m:r>
                        </m:den>
                      </m:f>
                      <m:r>
                        <a:rPr lang="en-US" sz="4000" i="1">
                          <a:solidFill>
                            <a:prstClr val="black"/>
                          </a:solidFill>
                          <a:latin typeface="Cambria Math" panose="02040503050406030204" pitchFamily="18" charset="0"/>
                          <a:cs typeface="Times New Roman" panose="02020603050405020304" pitchFamily="18" charset="0"/>
                        </a:rPr>
                        <m:t>+2.</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1</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.3</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num>
                        <m:den>
                          <m:r>
                            <a:rPr lang="en-US" sz="4000" i="1">
                              <a:solidFill>
                                <a:prstClr val="black"/>
                              </a:solidFill>
                              <a:latin typeface="Cambria Math" panose="02040503050406030204" pitchFamily="18" charset="0"/>
                              <a:cs typeface="Times New Roman" panose="02020603050405020304" pitchFamily="18" charset="0"/>
                            </a:rPr>
                            <m:t>3</m:t>
                          </m:r>
                        </m:den>
                      </m:f>
                      <m:r>
                        <a:rPr lang="en-US" sz="4000" i="1">
                          <a:solidFill>
                            <a:prstClr val="black"/>
                          </a:solidFill>
                          <a:latin typeface="Cambria Math" panose="02040503050406030204" pitchFamily="18" charset="0"/>
                          <a:cs typeface="Times New Roman" panose="02020603050405020304" pitchFamily="18" charset="0"/>
                        </a:rPr>
                        <m:t>=−1</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oMath>
                  </m:oMathPara>
                </a14:m>
                <a:endParaRPr lang="en-US"/>
              </a:p>
            </p:txBody>
          </p:sp>
        </mc:Choice>
        <mc:Fallback xmlns="">
          <p:sp>
            <p:nvSpPr>
              <p:cNvPr id="12" name="Rectangle 11"/>
              <p:cNvSpPr>
                <a:spLocks noRot="1" noChangeAspect="1" noMove="1" noResize="1" noEditPoints="1" noAdjustHandles="1" noChangeArrowheads="1" noChangeShapeType="1" noTextEdit="1"/>
              </p:cNvSpPr>
              <p:nvPr/>
            </p:nvSpPr>
            <p:spPr>
              <a:xfrm>
                <a:off x="3009900" y="7399897"/>
                <a:ext cx="12192000" cy="1248803"/>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2335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457200" y="642297"/>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3</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14706600" y="7429500"/>
            <a:ext cx="3295906" cy="2723564"/>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1075765" y="1720184"/>
                <a:ext cx="16038096" cy="2051716"/>
              </a:xfrm>
              <a:prstGeom prst="rect">
                <a:avLst/>
              </a:prstGeom>
            </p:spPr>
            <p:txBody>
              <a:bodyPr wrap="square">
                <a:spAutoFit/>
              </a:bodyPr>
              <a:lstStyle/>
              <a:p>
                <a:pPr algn="just" fontAlgn="base">
                  <a:lnSpc>
                    <a:spcPct val="150000"/>
                  </a:lnSpc>
                </a:pPr>
                <a:endParaRPr lang="en-US" sz="4000">
                  <a:solidFill>
                    <a:schemeClr val="bg1"/>
                  </a:solidFill>
                  <a:latin typeface="Arial" panose="020B0604020202020204" pitchFamily="34" charset="0"/>
                  <a:cs typeface="Arial" panose="020B0604020202020204" pitchFamily="34" charset="0"/>
                </a:endParaRPr>
              </a:p>
              <a:p>
                <a:pPr algn="just" fontAlgn="base">
                  <a:lnSpc>
                    <a:spcPct val="150000"/>
                  </a:lnSpc>
                </a:pPr>
                <a:r>
                  <a:rPr lang="en-US" sz="4000">
                    <a:solidFill>
                      <a:schemeClr val="bg1"/>
                    </a:solidFill>
                    <a:latin typeface="Arial" panose="020B0604020202020204" pitchFamily="34" charset="0"/>
                    <a:cs typeface="Arial" panose="020B0604020202020204" pitchFamily="34" charset="0"/>
                  </a:rPr>
                  <a:t>a)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𝑄</m:t>
                    </m:r>
                    <m:r>
                      <a:rPr lang="en-US" sz="4000" i="1" smtClean="0">
                        <a:solidFill>
                          <a:schemeClr val="bg1"/>
                        </a:solidFill>
                        <a:latin typeface="Cambria Math" panose="02040503050406030204" pitchFamily="18" charset="0"/>
                        <a:cs typeface="Arial" panose="020B0604020202020204" pitchFamily="34" charset="0"/>
                      </a:rPr>
                      <m:t> = 5</m:t>
                    </m:r>
                    <m:r>
                      <a:rPr lang="en-US" sz="4000" i="1" smtClean="0">
                        <a:solidFill>
                          <a:schemeClr val="bg1"/>
                        </a:solidFill>
                        <a:latin typeface="Cambria Math" panose="02040503050406030204" pitchFamily="18" charset="0"/>
                        <a:cs typeface="Arial" panose="020B0604020202020204" pitchFamily="34" charset="0"/>
                      </a:rPr>
                      <m:t>𝑥</m:t>
                    </m:r>
                    <m:r>
                      <a:rPr lang="en-US" sz="4000" i="1" baseline="30000">
                        <a:solidFill>
                          <a:schemeClr val="bg1"/>
                        </a:solidFill>
                        <a:latin typeface="Cambria Math" panose="02040503050406030204" pitchFamily="18" charset="0"/>
                        <a:cs typeface="Arial" panose="020B0604020202020204" pitchFamily="34" charset="0"/>
                      </a:rPr>
                      <m:t>2</m:t>
                    </m:r>
                    <m:r>
                      <a:rPr lang="en-US" sz="4000" i="1">
                        <a:solidFill>
                          <a:schemeClr val="bg1"/>
                        </a:solidFill>
                        <a:latin typeface="Cambria Math" panose="02040503050406030204" pitchFamily="18" charset="0"/>
                        <a:cs typeface="Arial" panose="020B0604020202020204" pitchFamily="34" charset="0"/>
                      </a:rPr>
                      <m:t> – 7</m:t>
                    </m:r>
                    <m:r>
                      <a:rPr lang="en-US" sz="4000" i="1">
                        <a:solidFill>
                          <a:schemeClr val="bg1"/>
                        </a:solidFill>
                        <a:latin typeface="Cambria Math" panose="02040503050406030204" pitchFamily="18" charset="0"/>
                        <a:cs typeface="Arial" panose="020B0604020202020204" pitchFamily="34" charset="0"/>
                      </a:rPr>
                      <m:t>𝑥𝑦</m:t>
                    </m:r>
                    <m:r>
                      <a:rPr lang="en-US" sz="4000" i="1">
                        <a:solidFill>
                          <a:schemeClr val="bg1"/>
                        </a:solidFill>
                        <a:latin typeface="Cambria Math" panose="02040503050406030204" pitchFamily="18" charset="0"/>
                        <a:cs typeface="Arial" panose="020B0604020202020204" pitchFamily="34" charset="0"/>
                      </a:rPr>
                      <m:t> + 2,5</m:t>
                    </m:r>
                    <m:r>
                      <a:rPr lang="en-US" sz="4000" i="1">
                        <a:solidFill>
                          <a:schemeClr val="bg1"/>
                        </a:solidFill>
                        <a:latin typeface="Cambria Math" panose="02040503050406030204" pitchFamily="18" charset="0"/>
                        <a:cs typeface="Arial" panose="020B0604020202020204" pitchFamily="34" charset="0"/>
                      </a:rPr>
                      <m:t>𝑦</m:t>
                    </m:r>
                    <m:r>
                      <a:rPr lang="en-US" sz="4000" i="1" baseline="30000">
                        <a:solidFill>
                          <a:schemeClr val="bg1"/>
                        </a:solidFill>
                        <a:latin typeface="Cambria Math" panose="02040503050406030204" pitchFamily="18" charset="0"/>
                        <a:cs typeface="Arial" panose="020B0604020202020204" pitchFamily="34" charset="0"/>
                      </a:rPr>
                      <m:t>2</m:t>
                    </m:r>
                    <m:r>
                      <a:rPr lang="en-US" sz="4000" i="1">
                        <a:solidFill>
                          <a:schemeClr val="bg1"/>
                        </a:solidFill>
                        <a:latin typeface="Cambria Math" panose="02040503050406030204" pitchFamily="18" charset="0"/>
                        <a:cs typeface="Arial" panose="020B0604020202020204" pitchFamily="34" charset="0"/>
                      </a:rPr>
                      <m:t> </m:t>
                    </m:r>
                    <m:r>
                      <a:rPr lang="en-US" sz="4000" b="0" i="1" smtClean="0">
                        <a:solidFill>
                          <a:schemeClr val="bg1"/>
                        </a:solidFill>
                        <a:latin typeface="Cambria Math" panose="02040503050406030204" pitchFamily="18" charset="0"/>
                        <a:cs typeface="Arial" panose="020B0604020202020204" pitchFamily="34" charset="0"/>
                      </a:rPr>
                      <m:t>+2</m:t>
                    </m:r>
                    <m:r>
                      <a:rPr lang="en-US" sz="4000" b="0" i="1" smtClean="0">
                        <a:solidFill>
                          <a:schemeClr val="bg1"/>
                        </a:solidFill>
                        <a:latin typeface="Cambria Math" panose="02040503050406030204" pitchFamily="18" charset="0"/>
                        <a:cs typeface="Arial" panose="020B0604020202020204" pitchFamily="34" charset="0"/>
                      </a:rPr>
                      <m:t>𝑥</m:t>
                    </m:r>
                    <m:r>
                      <a:rPr lang="en-US" sz="4000" b="0" i="1" smtClean="0">
                        <a:solidFill>
                          <a:schemeClr val="bg1"/>
                        </a:solidFill>
                        <a:latin typeface="Cambria Math" panose="02040503050406030204" pitchFamily="18" charset="0"/>
                        <a:cs typeface="Arial" panose="020B0604020202020204" pitchFamily="34" charset="0"/>
                      </a:rPr>
                      <m:t> – 8,3</m:t>
                    </m:r>
                    <m:r>
                      <a:rPr lang="en-US" sz="4000" i="1">
                        <a:solidFill>
                          <a:schemeClr val="bg1"/>
                        </a:solidFill>
                        <a:latin typeface="Cambria Math" panose="02040503050406030204" pitchFamily="18" charset="0"/>
                        <a:cs typeface="Arial" panose="020B0604020202020204" pitchFamily="34" charset="0"/>
                      </a:rPr>
                      <m:t>𝑦</m:t>
                    </m:r>
                    <m:r>
                      <a:rPr lang="en-US" sz="4000" i="1">
                        <a:solidFill>
                          <a:schemeClr val="bg1"/>
                        </a:solidFill>
                        <a:latin typeface="Cambria Math" panose="02040503050406030204" pitchFamily="18" charset="0"/>
                        <a:cs typeface="Arial" panose="020B0604020202020204" pitchFamily="34" charset="0"/>
                      </a:rPr>
                      <m:t> + 1;</m:t>
                    </m:r>
                  </m:oMath>
                </a14:m>
                <a:endParaRPr lang="en-US" sz="4000">
                  <a:solidFill>
                    <a:schemeClr val="bg1"/>
                  </a:solidFill>
                  <a:latin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075765" y="1720184"/>
                <a:ext cx="16038096" cy="2051716"/>
              </a:xfrm>
              <a:prstGeom prst="rect">
                <a:avLst/>
              </a:prstGeom>
              <a:blipFill>
                <a:blip r:embed="rId3"/>
                <a:stretch>
                  <a:fillRect l="-1330" b="-47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3305544" y="7048500"/>
                <a:ext cx="14541792" cy="2554545"/>
              </a:xfrm>
              <a:prstGeom prst="rect">
                <a:avLst/>
              </a:prstGeom>
            </p:spPr>
            <p:txBody>
              <a:bodyPr wrap="square">
                <a:spAutoFit/>
              </a:bodyPr>
              <a:lstStyle/>
              <a:p>
                <a:pPr>
                  <a:lnSpc>
                    <a:spcPct val="200000"/>
                  </a:lnSpc>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Q</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xy</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+2,5</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8,3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200000"/>
                  </a:lnSpc>
                </a:pPr>
                <a:r>
                  <a:rPr lang="en-US" sz="4000">
                    <a:solidFill>
                      <a:schemeClr val="bg1"/>
                    </a:solidFill>
                    <a:effectLst/>
                    <a:latin typeface="Arial" panose="020B0604020202020204" pitchFamily="34" charset="0"/>
                    <a:ea typeface="Dotum" panose="020B0600000101010101" pitchFamily="34" charset="-127"/>
                    <a:cs typeface="Arial" panose="020B0604020202020204" pitchFamily="34" charset="0"/>
                  </a:rPr>
                  <a:t>Có bậc là 2.</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3305544" y="7048500"/>
                <a:ext cx="14541792" cy="2554545"/>
              </a:xfrm>
              <a:prstGeom prst="rect">
                <a:avLst/>
              </a:prstGeom>
              <a:blipFill>
                <a:blip r:embed="rId4"/>
                <a:stretch>
                  <a:fillRect l="-1467" b="-1909"/>
                </a:stretch>
              </a:blipFill>
            </p:spPr>
            <p:txBody>
              <a:bodyPr/>
              <a:lstStyle/>
              <a:p>
                <a:r>
                  <a:rPr lang="en-US">
                    <a:noFill/>
                  </a:rPr>
                  <a:t> </a:t>
                </a:r>
              </a:p>
            </p:txBody>
          </p:sp>
        </mc:Fallback>
      </mc:AlternateContent>
      <p:pic>
        <p:nvPicPr>
          <p:cNvPr id="30" name="Picture 29"/>
          <p:cNvPicPr>
            <a:picLocks noChangeAspect="1"/>
          </p:cNvPicPr>
          <p:nvPr/>
        </p:nvPicPr>
        <p:blipFill>
          <a:blip r:embed="rId5"/>
          <a:stretch>
            <a:fillRect/>
          </a:stretch>
        </p:blipFill>
        <p:spPr>
          <a:xfrm>
            <a:off x="15392400" y="723900"/>
            <a:ext cx="2486312" cy="4044003"/>
          </a:xfrm>
          <a:prstGeom prst="rect">
            <a:avLst/>
          </a:prstGeom>
        </p:spPr>
      </p:pic>
      <p:sp>
        <p:nvSpPr>
          <p:cNvPr id="5" name="Rectangle 4"/>
          <p:cNvSpPr/>
          <p:nvPr/>
        </p:nvSpPr>
        <p:spPr>
          <a:xfrm>
            <a:off x="5654375" y="484494"/>
            <a:ext cx="9966625" cy="1839606"/>
          </a:xfrm>
          <a:prstGeom prst="rect">
            <a:avLst/>
          </a:prstGeom>
        </p:spPr>
        <p:txBody>
          <a:bodyPr wrap="square">
            <a:spAutoFit/>
          </a:bodyPr>
          <a:lstStyle/>
          <a:p>
            <a:pPr>
              <a:lnSpc>
                <a:spcPct val="150000"/>
              </a:lnSpc>
            </a:pPr>
            <a:r>
              <a:rPr lang="en-US" sz="4000">
                <a:solidFill>
                  <a:prstClr val="white"/>
                </a:solidFill>
                <a:latin typeface="Arial" panose="020B0604020202020204" pitchFamily="34" charset="0"/>
                <a:cs typeface="Arial" panose="020B0604020202020204" pitchFamily="34" charset="0"/>
              </a:rPr>
              <a:t>Với mỗi đa thức sau, thu gọn (nếu cần) và tìm bậc của nó:</a:t>
            </a:r>
            <a:endParaRPr lang="en-US"/>
          </a:p>
        </p:txBody>
      </p:sp>
      <p:grpSp>
        <p:nvGrpSpPr>
          <p:cNvPr id="8" name="Group 7"/>
          <p:cNvGrpSpPr/>
          <p:nvPr/>
        </p:nvGrpSpPr>
        <p:grpSpPr>
          <a:xfrm>
            <a:off x="1075765" y="4051072"/>
            <a:ext cx="10152905" cy="1244828"/>
            <a:chOff x="1075765" y="3670072"/>
            <a:chExt cx="10152905" cy="1244828"/>
          </a:xfrm>
        </p:grpSpPr>
        <mc:AlternateContent xmlns:mc="http://schemas.openxmlformats.org/markup-compatibility/2006" xmlns:a14="http://schemas.microsoft.com/office/drawing/2010/main">
          <mc:Choice Requires="a14">
            <p:sp>
              <p:nvSpPr>
                <p:cNvPr id="3" name="Rectangle 2"/>
                <p:cNvSpPr/>
                <p:nvPr/>
              </p:nvSpPr>
              <p:spPr>
                <a:xfrm>
                  <a:off x="1600200" y="3670072"/>
                  <a:ext cx="9628470"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400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H</m:t>
                        </m:r>
                        <m:r>
                          <a:rPr lang="en-US" sz="400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b="0" i="1"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b="0" i="1" smtClean="0">
                                <a:solidFill>
                                  <a:prstClr val="white"/>
                                </a:solidFill>
                                <a:latin typeface="Cambria Math" panose="02040503050406030204" pitchFamily="18" charset="0"/>
                                <a:cs typeface="Times New Roman" panose="02020603050405020304" pitchFamily="18" charset="0"/>
                              </a:rPr>
                            </m:ctrlPr>
                          </m:sSupPr>
                          <m:e>
                            <m:r>
                              <a:rPr lang="en-US" sz="4000" b="0" i="1" smtClean="0">
                                <a:solidFill>
                                  <a:prstClr val="white"/>
                                </a:solidFill>
                                <a:latin typeface="Cambria Math" panose="02040503050406030204" pitchFamily="18" charset="0"/>
                                <a:cs typeface="Times New Roman" panose="02020603050405020304" pitchFamily="18" charset="0"/>
                              </a:rPr>
                              <m:t>𝑥</m:t>
                            </m:r>
                          </m:e>
                          <m:sup>
                            <m:r>
                              <a:rPr lang="en-US" sz="4000" b="0" i="1" smtClean="0">
                                <a:solidFill>
                                  <a:prstClr val="white"/>
                                </a:solidFill>
                                <a:latin typeface="Cambria Math" panose="02040503050406030204" pitchFamily="18" charset="0"/>
                                <a:cs typeface="Times New Roman" panose="02020603050405020304" pitchFamily="18" charset="0"/>
                              </a:rPr>
                              <m:t>5</m:t>
                            </m:r>
                          </m:sup>
                        </m:sSup>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den>
                        </m:f>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3</m:t>
                            </m:r>
                          </m:sup>
                        </m:sSup>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3</m:t>
                            </m:r>
                          </m:num>
                          <m:den>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den>
                        </m:f>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b="0" i="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solidFill>
                                  <a:prstClr val="white"/>
                                </a:solidFill>
                                <a:latin typeface="Cambria Math" panose="02040503050406030204" pitchFamily="18" charset="0"/>
                                <a:cs typeface="Times New Roman" panose="02020603050405020304" pitchFamily="18" charset="0"/>
                              </a:rPr>
                            </m:ctrlPr>
                          </m:sSupPr>
                          <m:e>
                            <m:r>
                              <a:rPr lang="en-US" sz="4000" i="1">
                                <a:solidFill>
                                  <a:prstClr val="white"/>
                                </a:solidFill>
                                <a:latin typeface="Cambria Math" panose="02040503050406030204" pitchFamily="18" charset="0"/>
                                <a:cs typeface="Times New Roman" panose="02020603050405020304" pitchFamily="18" charset="0"/>
                              </a:rPr>
                              <m:t>𝑥</m:t>
                            </m:r>
                          </m:e>
                          <m:sup>
                            <m:r>
                              <a:rPr lang="en-US" sz="4000" i="1">
                                <a:solidFill>
                                  <a:prstClr val="white"/>
                                </a:solidFill>
                                <a:latin typeface="Cambria Math" panose="02040503050406030204" pitchFamily="18" charset="0"/>
                                <a:cs typeface="Times New Roman" panose="02020603050405020304" pitchFamily="18" charset="0"/>
                              </a:rPr>
                              <m:t>5</m:t>
                            </m:r>
                          </m:sup>
                        </m:s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7</m:t>
                        </m:r>
                      </m:oMath>
                    </m:oMathPara>
                  </a14:m>
                  <a:endParaRPr lang="en-US"/>
                </a:p>
              </p:txBody>
            </p:sp>
          </mc:Choice>
          <mc:Fallback xmlns="">
            <p:sp>
              <p:nvSpPr>
                <p:cNvPr id="3" name="Rectangle 2"/>
                <p:cNvSpPr>
                  <a:spLocks noRot="1" noChangeAspect="1" noMove="1" noResize="1" noEditPoints="1" noAdjustHandles="1" noChangeArrowheads="1" noChangeShapeType="1" noTextEdit="1"/>
                </p:cNvSpPr>
                <p:nvPr/>
              </p:nvSpPr>
              <p:spPr>
                <a:xfrm>
                  <a:off x="1600200" y="3670072"/>
                  <a:ext cx="9628470" cy="1244828"/>
                </a:xfrm>
                <a:prstGeom prst="rect">
                  <a:avLst/>
                </a:prstGeom>
                <a:blipFill>
                  <a:blip r:embed="rId6"/>
                  <a:stretch>
                    <a:fillRect/>
                  </a:stretch>
                </a:blipFill>
              </p:spPr>
              <p:txBody>
                <a:bodyPr/>
                <a:lstStyle/>
                <a:p>
                  <a:r>
                    <a:rPr lang="en-US">
                      <a:noFill/>
                    </a:rPr>
                    <a:t> </a:t>
                  </a:r>
                </a:p>
              </p:txBody>
            </p:sp>
          </mc:Fallback>
        </mc:AlternateContent>
        <p:sp>
          <p:nvSpPr>
            <p:cNvPr id="7" name="Rectangle 6"/>
            <p:cNvSpPr/>
            <p:nvPr/>
          </p:nvSpPr>
          <p:spPr>
            <a:xfrm>
              <a:off x="1075765" y="3737928"/>
              <a:ext cx="784189" cy="1015663"/>
            </a:xfrm>
            <a:prstGeom prst="rect">
              <a:avLst/>
            </a:prstGeom>
          </p:spPr>
          <p:txBody>
            <a:bodyPr wrap="none">
              <a:spAutoFit/>
            </a:bodyPr>
            <a:lstStyle/>
            <a:p>
              <a:pPr lvl="0" algn="just" fontAlgn="base">
                <a:lnSpc>
                  <a:spcPct val="150000"/>
                </a:lnSpc>
              </a:pPr>
              <a:r>
                <a:rPr lang="en-US" sz="4000">
                  <a:solidFill>
                    <a:prstClr val="white"/>
                  </a:solidFill>
                  <a:latin typeface="Arial" panose="020B0604020202020204" pitchFamily="34" charset="0"/>
                  <a:cs typeface="Arial" panose="020B0604020202020204" pitchFamily="34" charset="0"/>
                </a:rPr>
                <a:t>b) </a:t>
              </a:r>
            </a:p>
          </p:txBody>
        </p:sp>
      </p:grpSp>
      <p:sp>
        <p:nvSpPr>
          <p:cNvPr id="19" name="Oval Callout 18"/>
          <p:cNvSpPr/>
          <p:nvPr/>
        </p:nvSpPr>
        <p:spPr>
          <a:xfrm>
            <a:off x="8346661" y="5782906"/>
            <a:ext cx="1815501" cy="960794"/>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890655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33" dur="500"/>
                                        <p:tgtEl>
                                          <p:spTgt spid="22">
                                            <p:txEl>
                                              <p:pRg st="0" end="0"/>
                                            </p:txEl>
                                          </p:spTgt>
                                        </p:tgtEl>
                                      </p:cBhvr>
                                    </p:animEffect>
                                  </p:childTnLst>
                                </p:cTn>
                              </p:par>
                            </p:childTnLst>
                          </p:cTn>
                        </p:par>
                        <p:par>
                          <p:cTn id="34" fill="hold">
                            <p:stCondLst>
                              <p:cond delay="500"/>
                            </p:stCondLst>
                            <p:childTnLst>
                              <p:par>
                                <p:cTn id="35" presetID="22" presetClass="entr" presetSubtype="4" fill="hold" nodeType="afterEffect">
                                  <p:stCondLst>
                                    <p:cond delay="0"/>
                                  </p:stCondLst>
                                  <p:childTnLst>
                                    <p:set>
                                      <p:cBhvr>
                                        <p:cTn id="36" dur="1" fill="hold">
                                          <p:stCondLst>
                                            <p:cond delay="0"/>
                                          </p:stCondLst>
                                        </p:cTn>
                                        <p:tgtEl>
                                          <p:spTgt spid="22">
                                            <p:txEl>
                                              <p:pRg st="1" end="1"/>
                                            </p:txEl>
                                          </p:spTgt>
                                        </p:tgtEl>
                                        <p:attrNameLst>
                                          <p:attrName>style.visibility</p:attrName>
                                        </p:attrNameLst>
                                      </p:cBhvr>
                                      <p:to>
                                        <p:strVal val="visible"/>
                                      </p:to>
                                    </p:set>
                                    <p:animEffect transition="in" filter="wipe(down)">
                                      <p:cBhvr>
                                        <p:cTn id="37"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457200" y="642297"/>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3</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16916401" y="9105900"/>
            <a:ext cx="1472976" cy="1217191"/>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1075765" y="1720184"/>
                <a:ext cx="16038096" cy="2051716"/>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𝑄</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 = 5</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7</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+ 2,5</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30000" noProof="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 – 8,3</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+ 1;</m:t>
                    </m:r>
                  </m:oMath>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075765" y="1720184"/>
                <a:ext cx="16038096" cy="2051716"/>
              </a:xfrm>
              <a:prstGeom prst="rect">
                <a:avLst/>
              </a:prstGeom>
              <a:blipFill>
                <a:blip r:embed="rId3"/>
                <a:stretch>
                  <a:fillRect l="-1330" b="-4748"/>
                </a:stretch>
              </a:blipFill>
            </p:spPr>
            <p:txBody>
              <a:bodyPr/>
              <a:lstStyle/>
              <a:p>
                <a:r>
                  <a:rPr lang="en-US">
                    <a:noFill/>
                  </a:rPr>
                  <a:t> </a:t>
                </a:r>
              </a:p>
            </p:txBody>
          </p:sp>
        </mc:Fallback>
      </mc:AlternateContent>
      <p:sp>
        <p:nvSpPr>
          <p:cNvPr id="22" name="Rectangle 21"/>
          <p:cNvSpPr/>
          <p:nvPr/>
        </p:nvSpPr>
        <p:spPr>
          <a:xfrm>
            <a:off x="1143000" y="6667500"/>
            <a:ext cx="1278510" cy="1323439"/>
          </a:xfrm>
          <a:prstGeom prst="rect">
            <a:avLst/>
          </a:prstGeom>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b)</a:t>
            </a:r>
          </a:p>
        </p:txBody>
      </p:sp>
      <p:pic>
        <p:nvPicPr>
          <p:cNvPr id="30" name="Picture 29"/>
          <p:cNvPicPr>
            <a:picLocks noChangeAspect="1"/>
          </p:cNvPicPr>
          <p:nvPr/>
        </p:nvPicPr>
        <p:blipFill>
          <a:blip r:embed="rId4"/>
          <a:stretch>
            <a:fillRect/>
          </a:stretch>
        </p:blipFill>
        <p:spPr>
          <a:xfrm>
            <a:off x="15392400" y="723900"/>
            <a:ext cx="2486312" cy="4044003"/>
          </a:xfrm>
          <a:prstGeom prst="rect">
            <a:avLst/>
          </a:prstGeom>
        </p:spPr>
      </p:pic>
      <p:sp>
        <p:nvSpPr>
          <p:cNvPr id="5" name="Rectangle 4"/>
          <p:cNvSpPr/>
          <p:nvPr/>
        </p:nvSpPr>
        <p:spPr>
          <a:xfrm>
            <a:off x="5654375" y="484494"/>
            <a:ext cx="9966625" cy="183960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Với mỗi đa thức sau, thu gọn (nếu cần) và tìm bậc của nó:</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075765" y="4051072"/>
            <a:ext cx="10152905" cy="1244828"/>
            <a:chOff x="1075765" y="3670072"/>
            <a:chExt cx="10152905" cy="1244828"/>
          </a:xfrm>
        </p:grpSpPr>
        <mc:AlternateContent xmlns:mc="http://schemas.openxmlformats.org/markup-compatibility/2006" xmlns:a14="http://schemas.microsoft.com/office/drawing/2010/main">
          <mc:Choice Requires="a14">
            <p:sp>
              <p:nvSpPr>
                <p:cNvPr id="3" name="Rectangle 2"/>
                <p:cNvSpPr/>
                <p:nvPr/>
              </p:nvSpPr>
              <p:spPr>
                <a:xfrm>
                  <a:off x="1600200" y="3670072"/>
                  <a:ext cx="9628470"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H</m:t>
                        </m:r>
                        <m: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oMath>
                    </m:oMathPara>
                  </a14:m>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Choice>
          <mc:Fallback xmlns="">
            <p:sp>
              <p:nvSpPr>
                <p:cNvPr id="3" name="Rectangle 2"/>
                <p:cNvSpPr>
                  <a:spLocks noRot="1" noChangeAspect="1" noMove="1" noResize="1" noEditPoints="1" noAdjustHandles="1" noChangeArrowheads="1" noChangeShapeType="1" noTextEdit="1"/>
                </p:cNvSpPr>
                <p:nvPr/>
              </p:nvSpPr>
              <p:spPr>
                <a:xfrm>
                  <a:off x="1600200" y="3670072"/>
                  <a:ext cx="9628470" cy="1244828"/>
                </a:xfrm>
                <a:prstGeom prst="rect">
                  <a:avLst/>
                </a:prstGeom>
                <a:blipFill>
                  <a:blip r:embed="rId5"/>
                  <a:stretch>
                    <a:fillRect/>
                  </a:stretch>
                </a:blipFill>
              </p:spPr>
              <p:txBody>
                <a:bodyPr/>
                <a:lstStyle/>
                <a:p>
                  <a:r>
                    <a:rPr lang="en-US">
                      <a:noFill/>
                    </a:rPr>
                    <a:t> </a:t>
                  </a:r>
                </a:p>
              </p:txBody>
            </p:sp>
          </mc:Fallback>
        </mc:AlternateContent>
        <p:sp>
          <p:nvSpPr>
            <p:cNvPr id="7" name="Rectangle 6"/>
            <p:cNvSpPr/>
            <p:nvPr/>
          </p:nvSpPr>
          <p:spPr>
            <a:xfrm>
              <a:off x="1075765" y="3737928"/>
              <a:ext cx="784189" cy="1015663"/>
            </a:xfrm>
            <a:prstGeom prst="rect">
              <a:avLst/>
            </a:prstGeom>
          </p:spPr>
          <p:txBody>
            <a:bodyPr wrap="non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 </a:t>
              </a:r>
            </a:p>
          </p:txBody>
        </p:sp>
      </p:grpSp>
      <p:sp>
        <p:nvSpPr>
          <p:cNvPr id="19" name="Oval Callout 18"/>
          <p:cNvSpPr/>
          <p:nvPr/>
        </p:nvSpPr>
        <p:spPr>
          <a:xfrm>
            <a:off x="8346661" y="5782906"/>
            <a:ext cx="1815501" cy="960794"/>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4" name="Rectangle 13"/>
              <p:cNvSpPr/>
              <p:nvPr/>
            </p:nvSpPr>
            <p:spPr>
              <a:xfrm>
                <a:off x="932979" y="7797685"/>
                <a:ext cx="16233868"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H</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oMath>
                  </m:oMathPara>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32979" y="7797685"/>
                <a:ext cx="16233868" cy="1244828"/>
              </a:xfrm>
              <a:prstGeom prst="rect">
                <a:avLst/>
              </a:prstGeom>
              <a:blipFill>
                <a:blip r:embed="rId6"/>
                <a:stretch>
                  <a:fillRect/>
                </a:stretch>
              </a:blipFill>
            </p:spPr>
            <p:txBody>
              <a:bodyPr/>
              <a:lstStyle/>
              <a:p>
                <a:r>
                  <a:rPr lang="en-US">
                    <a:noFill/>
                  </a:rPr>
                  <a:t> </a:t>
                </a:r>
              </a:p>
            </p:txBody>
          </p:sp>
        </mc:Fallback>
      </mc:AlternateContent>
      <p:sp>
        <p:nvSpPr>
          <p:cNvPr id="2" name="Rectangle 1"/>
          <p:cNvSpPr/>
          <p:nvPr/>
        </p:nvSpPr>
        <p:spPr>
          <a:xfrm>
            <a:off x="1102659" y="9022288"/>
            <a:ext cx="2922595" cy="1015663"/>
          </a:xfrm>
          <a:prstGeom prst="rect">
            <a:avLst/>
          </a:prstGeom>
        </p:spPr>
        <p:txBody>
          <a:bodyPr wrap="none">
            <a:spAutoFit/>
          </a:bodyPr>
          <a:lstStyle/>
          <a:p>
            <a:pPr lvl="0">
              <a:lnSpc>
                <a:spcPct val="150000"/>
              </a:lnSpc>
              <a:defRPr/>
            </a:pPr>
            <a:r>
              <a:rPr lang="en-US" sz="4000">
                <a:solidFill>
                  <a:prstClr val="white"/>
                </a:solidFill>
                <a:latin typeface="Arial" panose="020B0604020202020204" pitchFamily="34" charset="0"/>
                <a:ea typeface="Arial" panose="020B0604020202020204" pitchFamily="34" charset="0"/>
                <a:cs typeface="Arial" panose="020B0604020202020204" pitchFamily="34" charset="0"/>
              </a:rPr>
              <a:t>Có bậc là 4.</a:t>
            </a:r>
          </a:p>
        </p:txBody>
      </p:sp>
    </p:spTree>
    <p:extLst>
      <p:ext uri="{BB962C8B-B14F-4D97-AF65-F5344CB8AC3E}">
        <p14:creationId xmlns:p14="http://schemas.microsoft.com/office/powerpoint/2010/main" val="8179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4"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 name="Group 2"/>
          <p:cNvGrpSpPr/>
          <p:nvPr/>
        </p:nvGrpSpPr>
        <p:grpSpPr>
          <a:xfrm>
            <a:off x="5638800" y="486922"/>
            <a:ext cx="6019800" cy="2980178"/>
            <a:chOff x="5943600" y="288505"/>
            <a:chExt cx="6019800" cy="2980178"/>
          </a:xfrm>
        </p:grpSpPr>
        <p:grpSp>
          <p:nvGrpSpPr>
            <p:cNvPr id="4" name="Group 2"/>
            <p:cNvGrpSpPr/>
            <p:nvPr/>
          </p:nvGrpSpPr>
          <p:grpSpPr>
            <a:xfrm>
              <a:off x="5943600" y="288505"/>
              <a:ext cx="6019800" cy="2980178"/>
              <a:chOff x="0" y="-28575"/>
              <a:chExt cx="2246854" cy="841375"/>
            </a:xfrm>
          </p:grpSpPr>
          <p:sp>
            <p:nvSpPr>
              <p:cNvPr id="6"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7"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Rectangle 4"/>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0" name="Group 9"/>
          <p:cNvGrpSpPr/>
          <p:nvPr/>
        </p:nvGrpSpPr>
        <p:grpSpPr>
          <a:xfrm>
            <a:off x="609600" y="2476499"/>
            <a:ext cx="17145000" cy="6934201"/>
            <a:chOff x="847346" y="1063360"/>
            <a:chExt cx="16327517" cy="5668929"/>
          </a:xfrm>
        </p:grpSpPr>
        <p:sp>
          <p:nvSpPr>
            <p:cNvPr id="11" name="Google Shape;136;p4"/>
            <p:cNvSpPr/>
            <p:nvPr/>
          </p:nvSpPr>
          <p:spPr>
            <a:xfrm>
              <a:off x="847346" y="1063360"/>
              <a:ext cx="16327517" cy="5668929"/>
            </a:xfrm>
            <a:prstGeom prst="wedgeRoundRectCallout">
              <a:avLst>
                <a:gd name="adj1" fmla="val 20095"/>
                <a:gd name="adj2" fmla="val 56943"/>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2" name="TextBox 11"/>
            <p:cNvSpPr txBox="1"/>
            <p:nvPr/>
          </p:nvSpPr>
          <p:spPr>
            <a:xfrm>
              <a:off x="1403829" y="1344761"/>
              <a:ext cx="15287119" cy="5095246"/>
            </a:xfrm>
            <a:prstGeom prst="rect">
              <a:avLst/>
            </a:prstGeom>
            <a:noFill/>
          </p:spPr>
          <p:txBody>
            <a:bodyPr wrap="square" rtlCol="0">
              <a:spAutoFit/>
            </a:bodyPr>
            <a:lstStyle/>
            <a:p>
              <a:pPr lvl="0" algn="just">
                <a:lnSpc>
                  <a:spcPct val="150000"/>
                </a:lnSpc>
                <a:defRPr/>
              </a:pPr>
              <a:r>
                <a:rPr lang="vi-VN" sz="3800">
                  <a:solidFill>
                    <a:prstClr val="black"/>
                  </a:solidFill>
                  <a:cs typeface="Arial" panose="020B0604020202020204" pitchFamily="34" charset="0"/>
                </a:rPr>
                <a:t>Bạn Trang nêu vấn đề: Một đa thức bậc hai thu gọn với hai biến (x và y) mà mỗi hạng tử của nó đều có hệ số bằng 1 thì có nhiều nhất là mấy hạng tử? Có ba bạn trả lời như sau:</a:t>
              </a:r>
            </a:p>
            <a:p>
              <a:pPr lvl="0" algn="just">
                <a:lnSpc>
                  <a:spcPct val="150000"/>
                </a:lnSpc>
                <a:defRPr/>
              </a:pPr>
              <a:r>
                <a:rPr lang="vi-VN" sz="3800">
                  <a:solidFill>
                    <a:prstClr val="black"/>
                  </a:solidFill>
                  <a:cs typeface="Arial" panose="020B0604020202020204" pitchFamily="34" charset="0"/>
                </a:rPr>
                <a:t>Anh: Có 3 hạng tử.</a:t>
              </a:r>
            </a:p>
            <a:p>
              <a:pPr lvl="0" algn="just">
                <a:lnSpc>
                  <a:spcPct val="150000"/>
                </a:lnSpc>
                <a:defRPr/>
              </a:pPr>
              <a:r>
                <a:rPr lang="vi-VN" sz="3800">
                  <a:solidFill>
                    <a:prstClr val="black"/>
                  </a:solidFill>
                  <a:cs typeface="Arial" panose="020B0604020202020204" pitchFamily="34" charset="0"/>
                </a:rPr>
                <a:t>Bình: Có 5 hạng tử.</a:t>
              </a:r>
            </a:p>
            <a:p>
              <a:pPr lvl="0" algn="just">
                <a:lnSpc>
                  <a:spcPct val="150000"/>
                </a:lnSpc>
                <a:defRPr/>
              </a:pPr>
              <a:r>
                <a:rPr lang="vi-VN" sz="3800">
                  <a:solidFill>
                    <a:prstClr val="black"/>
                  </a:solidFill>
                  <a:cs typeface="Arial" panose="020B0604020202020204" pitchFamily="34" charset="0"/>
                </a:rPr>
                <a:t>Chung: Có 6 hạng tử.</a:t>
              </a:r>
              <a:endParaRPr lang="en-US" sz="3800">
                <a:solidFill>
                  <a:prstClr val="black"/>
                </a:solidFill>
                <a:cs typeface="Arial" panose="020B0604020202020204" pitchFamily="34" charset="0"/>
              </a:endParaRPr>
            </a:p>
            <a:p>
              <a:pPr lvl="0" algn="just">
                <a:lnSpc>
                  <a:spcPct val="150000"/>
                </a:lnSpc>
                <a:defRPr/>
              </a:pPr>
              <a:r>
                <a:rPr lang="en-US" sz="3800">
                  <a:latin typeface="Arial" panose="020B0604020202020204" pitchFamily="34" charset="0"/>
                  <a:cs typeface="Arial" panose="020B0604020202020204" pitchFamily="34" charset="0"/>
                </a:rPr>
                <a:t>Em hãy nêu ý kiến của mình và cho biết đó là đa thức nào?</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pic>
        <p:nvPicPr>
          <p:cNvPr id="13" name="Picture 12"/>
          <p:cNvPicPr>
            <a:picLocks noChangeAspect="1"/>
          </p:cNvPicPr>
          <p:nvPr/>
        </p:nvPicPr>
        <p:blipFill>
          <a:blip r:embed="rId2"/>
          <a:stretch>
            <a:fillRect/>
          </a:stretch>
        </p:blipFill>
        <p:spPr>
          <a:xfrm>
            <a:off x="15852470" y="8181528"/>
            <a:ext cx="1978332" cy="1743308"/>
          </a:xfrm>
          <a:prstGeom prst="rect">
            <a:avLst/>
          </a:prstGeom>
        </p:spPr>
      </p:pic>
      <p:pic>
        <p:nvPicPr>
          <p:cNvPr id="15" name="Picture 14"/>
          <p:cNvPicPr>
            <a:picLocks noChangeAspect="1"/>
          </p:cNvPicPr>
          <p:nvPr/>
        </p:nvPicPr>
        <p:blipFill>
          <a:blip r:embed="rId3"/>
          <a:stretch>
            <a:fillRect/>
          </a:stretch>
        </p:blipFill>
        <p:spPr>
          <a:xfrm>
            <a:off x="304800" y="340222"/>
            <a:ext cx="2286175" cy="1749624"/>
          </a:xfrm>
          <a:prstGeom prst="rect">
            <a:avLst/>
          </a:prstGeom>
        </p:spPr>
      </p:pic>
    </p:spTree>
    <p:extLst>
      <p:ext uri="{BB962C8B-B14F-4D97-AF65-F5344CB8AC3E}">
        <p14:creationId xmlns:p14="http://schemas.microsoft.com/office/powerpoint/2010/main" val="169824967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anim calcmode="lin" valueType="num">
                                      <p:cBhvr>
                                        <p:cTn id="17" dur="500" fill="hold"/>
                                        <p:tgtEl>
                                          <p:spTgt spid="13"/>
                                        </p:tgtEl>
                                        <p:attrNameLst>
                                          <p:attrName>ppt_x</p:attrName>
                                        </p:attrNameLst>
                                      </p:cBhvr>
                                      <p:tavLst>
                                        <p:tav tm="0">
                                          <p:val>
                                            <p:strVal val="#ppt_x"/>
                                          </p:val>
                                        </p:tav>
                                        <p:tav tm="100000">
                                          <p:val>
                                            <p:strVal val="#ppt_x"/>
                                          </p:val>
                                        </p:tav>
                                      </p:tavLst>
                                    </p:anim>
                                    <p:anim calcmode="lin" valueType="num">
                                      <p:cBhvr>
                                        <p:cTn id="18"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grpSp>
      <p:sp>
        <p:nvSpPr>
          <p:cNvPr id="31" name="Rectangle 30"/>
          <p:cNvSpPr/>
          <p:nvPr/>
        </p:nvSpPr>
        <p:spPr>
          <a:xfrm>
            <a:off x="4959777" y="3695933"/>
            <a:ext cx="9144000" cy="1609736"/>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LUYỆN</a:t>
            </a:r>
            <a:r>
              <a:rPr kumimoji="0" lang="en-US" sz="7500" b="1" i="0" u="none" strike="noStrike" kern="1200" cap="none" spc="0" normalizeH="0" noProof="0">
                <a:ln>
                  <a:noFill/>
                </a:ln>
                <a:solidFill>
                  <a:srgbClr val="5B96A9"/>
                </a:solidFill>
                <a:effectLst/>
                <a:uLnTx/>
                <a:uFillTx/>
                <a:latin typeface="Arial" panose="020B0604020202020204" pitchFamily="34" charset="0"/>
                <a:ea typeface="+mn-ea"/>
                <a:cs typeface="Arial" panose="020B0604020202020204" pitchFamily="34" charset="0"/>
              </a:rPr>
              <a:t> TẬP</a:t>
            </a:r>
            <a:endParaRPr kumimoji="0" lang="en-US" sz="7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347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75395159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457200" y="2545528"/>
            <a:ext cx="17297400" cy="297897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243260" y="6009707"/>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189060" y="8207566"/>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91402" y="81153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94684" y="5993642"/>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3839006" y="6327315"/>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882202" y="6292959"/>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773764" y="8013832"/>
            <a:ext cx="1227259" cy="1746632"/>
          </a:xfrm>
          <a:prstGeom prst="rect">
            <a:avLst/>
          </a:prstGeom>
        </p:spPr>
        <p:txBody>
          <a:bodyPr wrap="none">
            <a:spAutoFit/>
          </a:bodyPr>
          <a:lstStyle/>
          <a:p>
            <a:pPr marL="30480" marR="30480" lvl="0" indent="0" algn="just" defTabSz="914400" rtl="0" eaLnBrk="1" fontAlgn="auto" latinLnBrk="0" hangingPunct="1">
              <a:lnSpc>
                <a:spcPct val="250000"/>
              </a:lnSpc>
              <a:spcBef>
                <a:spcPts val="0"/>
              </a:spcBef>
              <a:spcAft>
                <a:spcPts val="12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 2</a:t>
            </a:r>
          </a:p>
        </p:txBody>
      </p:sp>
      <p:sp>
        <p:nvSpPr>
          <p:cNvPr id="7" name="Rectangle 6"/>
          <p:cNvSpPr/>
          <p:nvPr/>
        </p:nvSpPr>
        <p:spPr>
          <a:xfrm>
            <a:off x="12962202" y="8363250"/>
            <a:ext cx="303377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 4</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xmlns:a14="http://schemas.microsoft.com/office/drawing/2010/main">
        <mc:Choice Requires="a14">
          <p:sp>
            <p:nvSpPr>
              <p:cNvPr id="12" name="Rectangle 11"/>
              <p:cNvSpPr/>
              <p:nvPr/>
            </p:nvSpPr>
            <p:spPr>
              <a:xfrm>
                <a:off x="914400" y="2514888"/>
                <a:ext cx="16764000" cy="2650021"/>
              </a:xfrm>
              <a:prstGeom prst="rect">
                <a:avLst/>
              </a:prstGeom>
            </p:spPr>
            <p:txBody>
              <a:bodyPr wrap="square">
                <a:spAutoFit/>
              </a:bodyPr>
              <a:lstStyle/>
              <a:p>
                <a:pPr marL="30480" marR="30480" algn="just">
                  <a:lnSpc>
                    <a:spcPct val="150000"/>
                  </a:lnSpc>
                  <a:spcAft>
                    <a:spcPts val="0"/>
                  </a:spcAft>
                </a:pPr>
                <a:r>
                  <a:rPr kumimoji="0" lang="vi-VN" sz="4000" b="1" i="0" u="none" strike="noStrike" kern="1200" cap="none" spc="0" normalizeH="0" baseline="0" noProof="0">
                    <a:ln>
                      <a:noFill/>
                    </a:ln>
                    <a:solidFill>
                      <a:schemeClr val="bg1"/>
                    </a:solidFill>
                    <a:effectLst/>
                    <a:uLnTx/>
                    <a:uFillTx/>
                    <a:ea typeface="Times New Roman" panose="02020603050405020304" pitchFamily="18" charset="0"/>
                  </a:rPr>
                  <a:t>Câu 1. </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Cho các biểu thức: </a:t>
                </a:r>
                <a14:m>
                  <m:oMath xmlns:m="http://schemas.openxmlformats.org/officeDocument/2006/math">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i="1">
                        <a:solidFill>
                          <a:schemeClr val="bg1"/>
                        </a:solidFill>
                        <a:effectLst/>
                        <a:latin typeface="Cambria Math" panose="02040503050406030204" pitchFamily="18" charset="0"/>
                        <a:ea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rPr>
                      <m:t>3+</m:t>
                    </m:r>
                    <m:f>
                      <m:fPr>
                        <m:ctrlPr>
                          <a:rPr lang="en-US" sz="4000" i="1">
                            <a:solidFill>
                              <a:schemeClr val="bg1"/>
                            </a:solidFill>
                            <a:effectLst/>
                            <a:latin typeface="Cambria Math" panose="02040503050406030204" pitchFamily="18" charset="0"/>
                            <a:ea typeface="Times New Roman" panose="02020603050405020304" pitchFamily="18" charset="0"/>
                          </a:rPr>
                        </m:ctrlPr>
                      </m:fPr>
                      <m:num>
                        <m:r>
                          <a:rPr lang="en-US" sz="4000">
                            <a:solidFill>
                              <a:schemeClr val="bg1"/>
                            </a:solidFill>
                            <a:effectLst/>
                            <a:latin typeface="Cambria Math" panose="02040503050406030204" pitchFamily="18" charset="0"/>
                            <a:ea typeface="Times New Roman" panose="02020603050405020304" pitchFamily="18" charset="0"/>
                          </a:rPr>
                          <m:t>2</m:t>
                        </m:r>
                      </m:num>
                      <m:den>
                        <m:r>
                          <m:rPr>
                            <m:sty m:val="p"/>
                          </m:rPr>
                          <a:rPr lang="en-US" sz="4000">
                            <a:solidFill>
                              <a:schemeClr val="bg1"/>
                            </a:solidFill>
                            <a:effectLst/>
                            <a:latin typeface="Cambria Math" panose="02040503050406030204" pitchFamily="18" charset="0"/>
                            <a:ea typeface="Times New Roman" panose="02020603050405020304" pitchFamily="18" charset="0"/>
                          </a:rPr>
                          <m:t>x</m:t>
                        </m:r>
                      </m:den>
                    </m:f>
                    <m:r>
                      <a:rPr lang="en-US" sz="4000">
                        <a:solidFill>
                          <a:schemeClr val="bg1"/>
                        </a:solidFill>
                        <a:effectLst/>
                        <a:latin typeface="Cambria Math" panose="02040503050406030204" pitchFamily="18" charset="0"/>
                        <a:ea typeface="Times New Roman" panose="02020603050405020304" pitchFamily="18" charset="0"/>
                      </a:rPr>
                      <m:t>;</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rPr>
                          <m:t>4</m:t>
                        </m:r>
                      </m:sup>
                    </m:sSup>
                    <m:r>
                      <a:rPr lang="en-US" sz="4000">
                        <a:solidFill>
                          <a:schemeClr val="bg1"/>
                        </a:solidFill>
                        <a:effectLst/>
                        <a:latin typeface="Cambria Math" panose="02040503050406030204" pitchFamily="18" charset="0"/>
                        <a:ea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xyz</m:t>
                    </m:r>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a</m:t>
                    </m:r>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z</m:t>
                        </m:r>
                      </m:e>
                      <m:sup>
                        <m:r>
                          <a:rPr lang="en-US" sz="4000">
                            <a:solidFill>
                              <a:schemeClr val="bg1"/>
                            </a:solidFill>
                            <a:effectLst/>
                            <a:latin typeface="Cambria Math" panose="02040503050406030204" pitchFamily="18" charset="0"/>
                            <a:ea typeface="Times New Roman" panose="02020603050405020304" pitchFamily="18" charset="0"/>
                          </a:rPr>
                          <m:t>2</m:t>
                        </m:r>
                      </m:sup>
                    </m:sSup>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ax</m:t>
                    </m:r>
                    <m:d>
                      <m:dPr>
                        <m:ctrlPr>
                          <a:rPr lang="en-US" sz="4000" i="1">
                            <a:solidFill>
                              <a:schemeClr val="bg1"/>
                            </a:solidFill>
                            <a:effectLst/>
                            <a:latin typeface="Cambria Math" panose="02040503050406030204" pitchFamily="18" charset="0"/>
                            <a:ea typeface="Times New Roman" panose="02020603050405020304" pitchFamily="18" charset="0"/>
                          </a:rPr>
                        </m:ctrlPr>
                      </m:dPr>
                      <m:e>
                        <m:r>
                          <m:rPr>
                            <m:sty m:val="p"/>
                          </m:rPr>
                          <a:rPr lang="en-US" sz="4000">
                            <a:solidFill>
                              <a:schemeClr val="bg1"/>
                            </a:solidFill>
                            <a:effectLst/>
                            <a:latin typeface="Cambria Math" panose="02040503050406030204" pitchFamily="18" charset="0"/>
                            <a:ea typeface="Times New Roman" panose="02020603050405020304" pitchFamily="18" charset="0"/>
                          </a:rPr>
                          <m:t>by</m:t>
                        </m:r>
                        <m:r>
                          <a:rPr lang="en-US" sz="4000">
                            <a:solidFill>
                              <a:schemeClr val="bg1"/>
                            </a:solidFill>
                            <a:effectLst/>
                            <a:latin typeface="Cambria Math" panose="02040503050406030204" pitchFamily="18" charset="0"/>
                            <a:ea typeface="Times New Roman" panose="02020603050405020304" pitchFamily="18" charset="0"/>
                          </a:rPr>
                          <m:t>+</m:t>
                        </m:r>
                        <m:r>
                          <m:rPr>
                            <m:sty m:val="p"/>
                          </m:rPr>
                          <a:rPr lang="en-US" sz="4000">
                            <a:solidFill>
                              <a:schemeClr val="bg1"/>
                            </a:solidFill>
                            <a:effectLst/>
                            <a:latin typeface="Cambria Math" panose="02040503050406030204" pitchFamily="18" charset="0"/>
                            <a:ea typeface="Times New Roman" panose="02020603050405020304" pitchFamily="18" charset="0"/>
                          </a:rPr>
                          <m:t>cz</m:t>
                        </m:r>
                      </m:e>
                    </m:d>
                    <m:r>
                      <a:rPr lang="en-US" sz="4000">
                        <a:solidFill>
                          <a:schemeClr val="bg1"/>
                        </a:solidFill>
                        <a:effectLst/>
                        <a:latin typeface="Cambria Math" panose="02040503050406030204" pitchFamily="18" charset="0"/>
                        <a:ea typeface="Times New Roman" panose="02020603050405020304" pitchFamily="18" charset="0"/>
                      </a:rPr>
                      <m:t>;</m:t>
                    </m:r>
                  </m:oMath>
                </a14:m>
                <a:endParaRPr lang="en-US" sz="4000">
                  <a:solidFill>
                    <a:schemeClr val="bg1"/>
                  </a:solidFill>
                  <a:effectLst/>
                  <a:ea typeface="Times New Roman" panose="02020603050405020304" pitchFamily="18" charset="0"/>
                </a:endParaRPr>
              </a:p>
              <a:p>
                <a:pPr marL="30480" marR="30480" algn="just">
                  <a:lnSpc>
                    <a:spcPct val="150000"/>
                  </a:lnSpc>
                  <a:spcAft>
                    <a:spcPts val="0"/>
                  </a:spcAft>
                </a:pPr>
                <a14:m>
                  <m:oMath xmlns:m="http://schemas.openxmlformats.org/officeDocument/2006/math">
                    <m:f>
                      <m:fPr>
                        <m:ctrlPr>
                          <a:rPr lang="en-US" sz="4000" i="1">
                            <a:solidFill>
                              <a:schemeClr val="bg1"/>
                            </a:solidFill>
                            <a:effectLst/>
                            <a:latin typeface="Cambria Math" panose="02040503050406030204" pitchFamily="18" charset="0"/>
                            <a:ea typeface="Times New Roman" panose="02020603050405020304" pitchFamily="18" charset="0"/>
                          </a:rPr>
                        </m:ctrlPr>
                      </m:fPr>
                      <m:num>
                        <m:r>
                          <m:rPr>
                            <m:sty m:val="p"/>
                          </m:rPr>
                          <a:rPr lang="en-US" sz="4000">
                            <a:solidFill>
                              <a:schemeClr val="bg1"/>
                            </a:solidFill>
                            <a:effectLst/>
                            <a:latin typeface="Cambria Math" panose="02040503050406030204" pitchFamily="18" charset="0"/>
                            <a:ea typeface="Times New Roman" panose="02020603050405020304" pitchFamily="18" charset="0"/>
                          </a:rPr>
                          <m:t>x</m:t>
                        </m:r>
                      </m:num>
                      <m:den>
                        <m:sSup>
                          <m:sSupPr>
                            <m:ctrlPr>
                              <a:rPr lang="en-US" sz="4000" i="1">
                                <a:solidFill>
                                  <a:schemeClr val="bg1"/>
                                </a:solidFill>
                                <a:effectLst/>
                                <a:latin typeface="Cambria Math" panose="02040503050406030204" pitchFamily="18" charset="0"/>
                                <a:ea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rPr>
                              <m:t>x</m:t>
                            </m:r>
                          </m:e>
                          <m:sup>
                            <m:r>
                              <a:rPr lang="en-US" sz="4000">
                                <a:solidFill>
                                  <a:schemeClr val="bg1"/>
                                </a:solidFill>
                                <a:effectLst/>
                                <a:latin typeface="Cambria Math" panose="02040503050406030204" pitchFamily="18" charset="0"/>
                                <a:ea typeface="Times New Roman" panose="02020603050405020304" pitchFamily="18" charset="0"/>
                              </a:rPr>
                              <m:t>2</m:t>
                            </m:r>
                          </m:sup>
                        </m:sSup>
                        <m:r>
                          <a:rPr lang="en-US" sz="4000">
                            <a:solidFill>
                              <a:schemeClr val="bg1"/>
                            </a:solidFill>
                            <a:effectLst/>
                            <a:latin typeface="Cambria Math" panose="02040503050406030204" pitchFamily="18" charset="0"/>
                            <a:ea typeface="Times New Roman" panose="02020603050405020304" pitchFamily="18" charset="0"/>
                          </a:rPr>
                          <m:t>+1</m:t>
                        </m:r>
                      </m:den>
                    </m:f>
                    <m:r>
                      <a:rPr lang="en-US" sz="4000">
                        <a:solidFill>
                          <a:schemeClr val="bg1"/>
                        </a:solidFill>
                        <a:effectLst/>
                        <a:latin typeface="Cambria Math" panose="02040503050406030204" pitchFamily="18" charset="0"/>
                        <a:ea typeface="Times New Roman" panose="02020603050405020304" pitchFamily="18" charset="0"/>
                      </a:rPr>
                      <m:t>+2</m:t>
                    </m:r>
                    <m:r>
                      <m:rPr>
                        <m:sty m:val="p"/>
                      </m:rPr>
                      <a:rPr lang="en-US" sz="4000">
                        <a:solidFill>
                          <a:schemeClr val="bg1"/>
                        </a:solidFill>
                        <a:effectLst/>
                        <a:latin typeface="Cambria Math" panose="02040503050406030204" pitchFamily="18" charset="0"/>
                        <a:ea typeface="Times New Roman" panose="02020603050405020304" pitchFamily="18" charset="0"/>
                      </a:rPr>
                      <m:t>x</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 là hằng số). Có bao nhiêu đa thức trong các biểu thức trên?</a:t>
                </a:r>
              </a:p>
            </p:txBody>
          </p:sp>
        </mc:Choice>
        <mc:Fallback xmlns="">
          <p:sp>
            <p:nvSpPr>
              <p:cNvPr id="12" name="Rectangle 11"/>
              <p:cNvSpPr>
                <a:spLocks noRot="1" noChangeAspect="1" noMove="1" noResize="1" noEditPoints="1" noAdjustHandles="1" noChangeArrowheads="1" noChangeShapeType="1" noTextEdit="1"/>
              </p:cNvSpPr>
              <p:nvPr/>
            </p:nvSpPr>
            <p:spPr>
              <a:xfrm>
                <a:off x="914400" y="2514888"/>
                <a:ext cx="16764000" cy="2650021"/>
              </a:xfrm>
              <a:prstGeom prst="rect">
                <a:avLst/>
              </a:prstGeom>
              <a:blipFill>
                <a:blip r:embed="rId5"/>
                <a:stretch>
                  <a:fillRect l="-1091" r="-36"/>
                </a:stretch>
              </a:blipFill>
            </p:spPr>
            <p:txBody>
              <a:bodyPr/>
              <a:lstStyle/>
              <a:p>
                <a:r>
                  <a:rPr lang="en-US">
                    <a:noFill/>
                  </a:rPr>
                  <a:t> </a:t>
                </a:r>
              </a:p>
            </p:txBody>
          </p:sp>
        </mc:Fallback>
      </mc:AlternateContent>
    </p:spTree>
    <p:extLst>
      <p:ext uri="{BB962C8B-B14F-4D97-AF65-F5344CB8AC3E}">
        <p14:creationId xmlns:p14="http://schemas.microsoft.com/office/powerpoint/2010/main" val="357392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3" name="Freeform 3"/>
          <p:cNvSpPr/>
          <p:nvPr/>
        </p:nvSpPr>
        <p:spPr>
          <a:xfrm rot="4134520">
            <a:off x="-837442" y="-1391434"/>
            <a:ext cx="2707954" cy="3534034"/>
          </a:xfrm>
          <a:custGeom>
            <a:avLst/>
            <a:gdLst/>
            <a:ahLst/>
            <a:cxnLst/>
            <a:rect l="l" t="t" r="r" b="b"/>
            <a:pathLst>
              <a:path w="2707954" h="3534034">
                <a:moveTo>
                  <a:pt x="0" y="0"/>
                </a:moveTo>
                <a:lnTo>
                  <a:pt x="2707954" y="0"/>
                </a:lnTo>
                <a:lnTo>
                  <a:pt x="2707954" y="3534034"/>
                </a:lnTo>
                <a:lnTo>
                  <a:pt x="0" y="353403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9" name="Group 18"/>
          <p:cNvGrpSpPr/>
          <p:nvPr/>
        </p:nvGrpSpPr>
        <p:grpSpPr>
          <a:xfrm>
            <a:off x="1789410" y="1408105"/>
            <a:ext cx="14861580" cy="6993918"/>
            <a:chOff x="1789410" y="1028700"/>
            <a:chExt cx="14861580" cy="6993918"/>
          </a:xfrm>
        </p:grpSpPr>
        <p:sp>
          <p:nvSpPr>
            <p:cNvPr id="4" name="Freeform 4"/>
            <p:cNvSpPr/>
            <p:nvPr/>
          </p:nvSpPr>
          <p:spPr>
            <a:xfrm>
              <a:off x="1789410" y="1028700"/>
              <a:ext cx="14861580" cy="6993918"/>
            </a:xfrm>
            <a:custGeom>
              <a:avLst/>
              <a:gdLst/>
              <a:ahLst/>
              <a:cxnLst/>
              <a:rect l="l" t="t" r="r" b="b"/>
              <a:pathLst>
                <a:path w="14861580" h="8229600">
                  <a:moveTo>
                    <a:pt x="0" y="0"/>
                  </a:moveTo>
                  <a:lnTo>
                    <a:pt x="14861580" y="0"/>
                  </a:lnTo>
                  <a:lnTo>
                    <a:pt x="14861580" y="8229600"/>
                  </a:lnTo>
                  <a:lnTo>
                    <a:pt x="0" y="822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2138045" y="1221757"/>
              <a:ext cx="14164311" cy="6207744"/>
            </a:xfrm>
            <a:custGeom>
              <a:avLst/>
              <a:gdLst/>
              <a:ahLst/>
              <a:cxnLst/>
              <a:rect l="l" t="t" r="r" b="b"/>
              <a:pathLst>
                <a:path w="14164311" h="7843487">
                  <a:moveTo>
                    <a:pt x="0" y="0"/>
                  </a:moveTo>
                  <a:lnTo>
                    <a:pt x="14164310" y="0"/>
                  </a:lnTo>
                  <a:lnTo>
                    <a:pt x="14164310" y="7843488"/>
                  </a:lnTo>
                  <a:lnTo>
                    <a:pt x="0" y="78434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sp>
        <p:nvSpPr>
          <p:cNvPr id="6" name="TextBox 6"/>
          <p:cNvSpPr txBox="1"/>
          <p:nvPr/>
        </p:nvSpPr>
        <p:spPr>
          <a:xfrm>
            <a:off x="2504421" y="3238500"/>
            <a:ext cx="13431558" cy="1141338"/>
          </a:xfrm>
          <a:prstGeom prst="rect">
            <a:avLst/>
          </a:prstGeom>
        </p:spPr>
        <p:txBody>
          <a:bodyPr lIns="0" tIns="0" rIns="0" bIns="0" rtlCol="0" anchor="t">
            <a:spAutoFit/>
          </a:bodyPr>
          <a:lstStyle/>
          <a:p>
            <a:pPr lvl="0" algn="ctr">
              <a:lnSpc>
                <a:spcPts val="8918"/>
              </a:lnSpc>
              <a:spcBef>
                <a:spcPct val="0"/>
              </a:spcBef>
            </a:pPr>
            <a:r>
              <a:rPr lang="vi-VN" sz="8200" b="1" spc="517">
                <a:solidFill>
                  <a:srgbClr val="5B96A9"/>
                </a:solidFill>
              </a:rPr>
              <a:t>CHƯƠNG I. ĐA THỨC</a:t>
            </a:r>
          </a:p>
        </p:txBody>
      </p:sp>
      <p:sp>
        <p:nvSpPr>
          <p:cNvPr id="7" name="Freeform 7"/>
          <p:cNvSpPr/>
          <p:nvPr/>
        </p:nvSpPr>
        <p:spPr>
          <a:xfrm rot="-1674719">
            <a:off x="1527418" y="1296961"/>
            <a:ext cx="2794438" cy="1392535"/>
          </a:xfrm>
          <a:custGeom>
            <a:avLst/>
            <a:gdLst/>
            <a:ahLst/>
            <a:cxnLst/>
            <a:rect l="l" t="t" r="r" b="b"/>
            <a:pathLst>
              <a:path w="2794438" h="1392535">
                <a:moveTo>
                  <a:pt x="0" y="0"/>
                </a:moveTo>
                <a:lnTo>
                  <a:pt x="2794438" y="0"/>
                </a:lnTo>
                <a:lnTo>
                  <a:pt x="2794438" y="1392536"/>
                </a:lnTo>
                <a:lnTo>
                  <a:pt x="0" y="139253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156650" y="7032168"/>
            <a:ext cx="1181446" cy="1042626"/>
          </a:xfrm>
          <a:custGeom>
            <a:avLst/>
            <a:gdLst/>
            <a:ahLst/>
            <a:cxnLst/>
            <a:rect l="l" t="t" r="r" b="b"/>
            <a:pathLst>
              <a:path w="1181446" h="1042626">
                <a:moveTo>
                  <a:pt x="0" y="0"/>
                </a:moveTo>
                <a:lnTo>
                  <a:pt x="1181446" y="0"/>
                </a:lnTo>
                <a:lnTo>
                  <a:pt x="1181446" y="1042626"/>
                </a:lnTo>
                <a:lnTo>
                  <a:pt x="0" y="104262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Freeform 14"/>
          <p:cNvSpPr/>
          <p:nvPr/>
        </p:nvSpPr>
        <p:spPr>
          <a:xfrm>
            <a:off x="17140542" y="8229600"/>
            <a:ext cx="3477006" cy="4114800"/>
          </a:xfrm>
          <a:custGeom>
            <a:avLst/>
            <a:gdLst/>
            <a:ahLst/>
            <a:cxnLst/>
            <a:rect l="l" t="t" r="r" b="b"/>
            <a:pathLst>
              <a:path w="3477006" h="4114800">
                <a:moveTo>
                  <a:pt x="0" y="0"/>
                </a:moveTo>
                <a:lnTo>
                  <a:pt x="3477006" y="0"/>
                </a:lnTo>
                <a:lnTo>
                  <a:pt x="3477006"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Freeform 15"/>
          <p:cNvSpPr/>
          <p:nvPr/>
        </p:nvSpPr>
        <p:spPr>
          <a:xfrm>
            <a:off x="-1453610" y="9168865"/>
            <a:ext cx="3485162" cy="2443970"/>
          </a:xfrm>
          <a:custGeom>
            <a:avLst/>
            <a:gdLst/>
            <a:ahLst/>
            <a:cxnLst/>
            <a:rect l="l" t="t" r="r" b="b"/>
            <a:pathLst>
              <a:path w="3485162" h="2443970">
                <a:moveTo>
                  <a:pt x="0" y="0"/>
                </a:moveTo>
                <a:lnTo>
                  <a:pt x="3485162" y="0"/>
                </a:lnTo>
                <a:lnTo>
                  <a:pt x="3485162" y="2443970"/>
                </a:lnTo>
                <a:lnTo>
                  <a:pt x="0" y="244397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8" name="Rectangle 17"/>
          <p:cNvSpPr/>
          <p:nvPr/>
        </p:nvSpPr>
        <p:spPr>
          <a:xfrm>
            <a:off x="2476500" y="4973023"/>
            <a:ext cx="13487400" cy="1650132"/>
          </a:xfrm>
          <a:prstGeom prst="rect">
            <a:avLst/>
          </a:prstGeom>
        </p:spPr>
        <p:txBody>
          <a:bodyPr wrap="square">
            <a:spAutoFit/>
          </a:bodyPr>
          <a:lstStyle/>
          <a:p>
            <a:pPr lvl="0" algn="ctr">
              <a:lnSpc>
                <a:spcPct val="150000"/>
              </a:lnSpc>
              <a:defRPr/>
            </a:pPr>
            <a:r>
              <a:rPr lang="vi-VN" sz="7700" b="1" kern="0">
                <a:solidFill>
                  <a:schemeClr val="accent6">
                    <a:lumMod val="75000"/>
                  </a:schemeClr>
                </a:solidFill>
                <a:ea typeface="Calibri" panose="020F0502020204030204" pitchFamily="34" charset="0"/>
                <a:cs typeface="Arial" panose="020B0604020202020204" pitchFamily="34" charset="0"/>
              </a:rPr>
              <a:t>BÀI 2. ĐA THỨC </a:t>
            </a:r>
            <a:endParaRPr kumimoji="0" lang="en-US" sz="7700" b="1"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16"/>
          <a:stretch>
            <a:fillRect/>
          </a:stretch>
        </p:blipFill>
        <p:spPr>
          <a:xfrm>
            <a:off x="13283840" y="667331"/>
            <a:ext cx="3263292" cy="17770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277330" y="8205158"/>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2194011" y="8219894"/>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791230" y="6311249"/>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6</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791230" y="7968868"/>
            <a:ext cx="1165704" cy="1746632"/>
          </a:xfrm>
          <a:prstGeom prst="rect">
            <a:avLst/>
          </a:prstGeom>
        </p:spPr>
        <p:txBody>
          <a:bodyPr wrap="none">
            <a:spAutoFit/>
          </a:bodyPr>
          <a:lstStyle/>
          <a:p>
            <a:pPr marL="0" marR="0" lvl="0" indent="0" algn="l" defTabSz="914400" rtl="0" eaLnBrk="1" fontAlgn="auto" latinLnBrk="0" hangingPunct="1">
              <a:lnSpc>
                <a:spcPct val="250000"/>
              </a:lnSpc>
              <a:spcBef>
                <a:spcPts val="0"/>
              </a:spcBef>
              <a:spcAft>
                <a:spcPts val="8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B. 7</a:t>
            </a:r>
          </a:p>
        </p:txBody>
      </p:sp>
      <p:sp>
        <p:nvSpPr>
          <p:cNvPr id="5" name="Rectangle 4"/>
          <p:cNvSpPr/>
          <p:nvPr/>
        </p:nvSpPr>
        <p:spPr>
          <a:xfrm>
            <a:off x="12878319" y="7942090"/>
            <a:ext cx="1196161" cy="1746632"/>
          </a:xfrm>
          <a:prstGeom prst="rect">
            <a:avLst/>
          </a:prstGeom>
        </p:spPr>
        <p:txBody>
          <a:bodyPr wrap="none">
            <a:spAutoFit/>
          </a:bodyPr>
          <a:lstStyle/>
          <a:p>
            <a:pPr marL="0" marR="0" lvl="0" indent="0" algn="l" defTabSz="914400" rtl="0" eaLnBrk="1" fontAlgn="auto" latinLnBrk="0" hangingPunct="1">
              <a:lnSpc>
                <a:spcPct val="250000"/>
              </a:lnSpc>
              <a:spcBef>
                <a:spcPts val="0"/>
              </a:spcBef>
              <a:spcAft>
                <a:spcPts val="8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D. </a:t>
            </a:r>
            <a:r>
              <a:rPr lang="en-US" sz="4300">
                <a:solidFill>
                  <a:prstClr val="white"/>
                </a:solidFill>
                <a:latin typeface="Arial" panose="020B0604020202020204" pitchFamily="34" charset="0"/>
                <a:ea typeface="Arial" panose="020B0604020202020204" pitchFamily="34" charset="0"/>
                <a:cs typeface="Arial" panose="020B0604020202020204" pitchFamily="34" charset="0"/>
              </a:rPr>
              <a:t>4</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7" name="Rectangle 6"/>
          <p:cNvSpPr/>
          <p:nvPr/>
        </p:nvSpPr>
        <p:spPr>
          <a:xfrm>
            <a:off x="12851425" y="6183188"/>
            <a:ext cx="3033774" cy="108491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 </a:t>
            </a:r>
            <a:r>
              <a:rPr lang="en-US" sz="4300">
                <a:solidFill>
                  <a:prstClr val="white"/>
                </a:solidFill>
                <a:latin typeface="Arial" panose="020B0604020202020204" pitchFamily="34" charset="0"/>
                <a:ea typeface="Arial" panose="020B0604020202020204" pitchFamily="34" charset="0"/>
                <a:cs typeface="Arial" panose="020B0604020202020204" pitchFamily="34" charset="0"/>
              </a:rPr>
              <a:t>5</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3962400" y="3296657"/>
            <a:ext cx="13745125" cy="100591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2.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Bậc của đa thức xy + xy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yz là?</a:t>
            </a:r>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50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905000" y="2320514"/>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143000" y="5905500"/>
            <a:ext cx="7768984"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601200" y="8205158"/>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9601200" y="5941910"/>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143000" y="8219894"/>
            <a:ext cx="7768984"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1472127" y="6211166"/>
            <a:ext cx="7439857" cy="1015663"/>
          </a:xfrm>
          <a:prstGeom prst="rect">
            <a:avLst/>
          </a:prstGeom>
        </p:spPr>
        <p:txBody>
          <a:bodyPr wrap="none">
            <a:spAutoFit/>
          </a:bodyPr>
          <a:lstStyle/>
          <a:p>
            <a:pPr>
              <a:lnSpc>
                <a:spcPct val="150000"/>
              </a:lnSpc>
              <a:spcAft>
                <a:spcPts val="0"/>
              </a:spcAft>
            </a:pP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A. - 2x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4</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4" name="Rectangle 3"/>
          <p:cNvSpPr/>
          <p:nvPr/>
        </p:nvSpPr>
        <p:spPr>
          <a:xfrm>
            <a:off x="1371600" y="8585307"/>
            <a:ext cx="7011856" cy="901593"/>
          </a:xfrm>
          <a:prstGeom prst="rect">
            <a:avLst/>
          </a:prstGeom>
        </p:spPr>
        <p:txBody>
          <a:bodyPr wrap="non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B.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5</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5" name="Rectangle 4"/>
          <p:cNvSpPr/>
          <p:nvPr/>
        </p:nvSpPr>
        <p:spPr>
          <a:xfrm>
            <a:off x="9927730" y="8585307"/>
            <a:ext cx="6912470" cy="901593"/>
          </a:xfrm>
          <a:prstGeom prst="rect">
            <a:avLst/>
          </a:prstGeom>
        </p:spPr>
        <p:txBody>
          <a:bodyPr wrap="non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D.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4</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7" name="Rectangle 6"/>
          <p:cNvSpPr/>
          <p:nvPr/>
        </p:nvSpPr>
        <p:spPr>
          <a:xfrm>
            <a:off x="9829800" y="6286500"/>
            <a:ext cx="7115725" cy="1015663"/>
          </a:xfrm>
          <a:prstGeom prst="rect">
            <a:avLst/>
          </a:prstGeom>
        </p:spPr>
        <p:txBody>
          <a:bodyPr wrap="squar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4</a:t>
            </a: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601312" y="2668871"/>
            <a:ext cx="13745125" cy="204145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3.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Thu gọn và tìm bậc của đa thức 12xyz - 3x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+ 3xyz + 2x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ta được?</a:t>
            </a:r>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71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3352800" y="2516475"/>
            <a:ext cx="11528410" cy="204145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4.</a:t>
            </a:r>
            <a:r>
              <a:rPr kumimoji="0" lang="en-US" sz="45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Giá trị của đa thức xy + 2x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 tại x = y = -1 là?</a:t>
            </a:r>
          </a:p>
        </p:txBody>
      </p:sp>
      <p:sp>
        <p:nvSpPr>
          <p:cNvPr id="2" name="Rectangle 1"/>
          <p:cNvSpPr/>
          <p:nvPr/>
        </p:nvSpPr>
        <p:spPr>
          <a:xfrm>
            <a:off x="4392632" y="6372790"/>
            <a:ext cx="954107" cy="90159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40349" y="6337637"/>
            <a:ext cx="1297150"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289733" y="8332460"/>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B. 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912042" y="8452184"/>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a:t>
            </a: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0</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18971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2141284" y="81915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29710" y="8124309"/>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791230" y="6311249"/>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2</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72674" y="8423626"/>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 0</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725988" y="7997766"/>
            <a:ext cx="1227259" cy="1746632"/>
          </a:xfrm>
          <a:prstGeom prst="rect">
            <a:avLst/>
          </a:prstGeom>
        </p:spPr>
        <p:txBody>
          <a:bodyPr wrap="none">
            <a:spAutoFit/>
          </a:bodyPr>
          <a:lstStyle/>
          <a:p>
            <a:pPr marL="30480" marR="30480" lvl="0" indent="0" algn="just" defTabSz="914400" rtl="0" eaLnBrk="1" fontAlgn="auto" latinLnBrk="0" hangingPunct="1">
              <a:lnSpc>
                <a:spcPct val="250000"/>
              </a:lnSpc>
              <a:spcBef>
                <a:spcPts val="0"/>
              </a:spcBef>
              <a:spcAft>
                <a:spcPts val="12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 1</a:t>
            </a:r>
          </a:p>
        </p:txBody>
      </p:sp>
      <p:sp>
        <p:nvSpPr>
          <p:cNvPr id="7" name="Rectangle 6"/>
          <p:cNvSpPr/>
          <p:nvPr/>
        </p:nvSpPr>
        <p:spPr>
          <a:xfrm>
            <a:off x="12820072" y="6189860"/>
            <a:ext cx="303377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790275" y="2781300"/>
            <a:ext cx="13745125" cy="2171428"/>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Dotum" panose="020B0600000101010101" pitchFamily="34" charset="-127"/>
                <a:cs typeface="Arial" panose="020B0604020202020204" pitchFamily="34" charset="0"/>
              </a:rPr>
              <a:t>Câu 5. </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Bậc của đa thức (x</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- 2xy) - (x</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+ 2xy) + (4xy - 1) là</a:t>
            </a:r>
            <a:endParaRPr lang="en-US" sz="4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24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36" name="Rectangle 35"/>
          <p:cNvSpPr/>
          <p:nvPr/>
        </p:nvSpPr>
        <p:spPr>
          <a:xfrm>
            <a:off x="6257274" y="723900"/>
            <a:ext cx="5856090" cy="962251"/>
          </a:xfrm>
          <a:prstGeom prst="rect">
            <a:avLst/>
          </a:prstGeom>
        </p:spPr>
        <p:txBody>
          <a:bodyPr wrap="none">
            <a:spAutoFit/>
          </a:bodyPr>
          <a:lstStyle/>
          <a:p>
            <a:pPr lvl="0" algn="just">
              <a:lnSpc>
                <a:spcPct val="150000"/>
              </a:lnSpc>
              <a:tabLst>
                <a:tab pos="360045" algn="l"/>
                <a:tab pos="720090" algn="l"/>
              </a:tabLst>
              <a:defRPr/>
            </a:pP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Bài tập 1.8 (SGK-tr14)</a:t>
            </a:r>
            <a:endParaRPr lang="en-US" sz="43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37" name="Rectangle 36"/>
          <p:cNvSpPr/>
          <p:nvPr/>
        </p:nvSpPr>
        <p:spPr>
          <a:xfrm>
            <a:off x="2895600" y="2100471"/>
            <a:ext cx="14249400" cy="1061829"/>
          </a:xfrm>
          <a:prstGeom prst="rect">
            <a:avLst/>
          </a:prstGeom>
        </p:spPr>
        <p:txBody>
          <a:bodyPr wrap="square">
            <a:spAutoFit/>
          </a:bodyPr>
          <a:lstStyle/>
          <a:p>
            <a:pPr lvl="0" algn="just">
              <a:lnSpc>
                <a:spcPct val="150000"/>
              </a:lnSpc>
              <a:spcAft>
                <a:spcPts val="1200"/>
              </a:spcAft>
              <a:defRPr/>
            </a:pPr>
            <a:r>
              <a:rPr lang="vi-VN" sz="4200">
                <a:ea typeface="Times New Roman" panose="02020603050405020304" pitchFamily="18" charset="0"/>
              </a:rPr>
              <a:t>Trong các biểu thức sau, biểu thức nào là đa thức?</a:t>
            </a:r>
            <a:endParaRPr kumimoji="0" lang="en-US" sz="4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38" name="Rectangle 37"/>
              <p:cNvSpPr/>
              <p:nvPr/>
            </p:nvSpPr>
            <p:spPr>
              <a:xfrm>
                <a:off x="1700278" y="3543300"/>
                <a:ext cx="14970081" cy="5129866"/>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en-US" sz="4200" smtClean="0">
                          <a:latin typeface="Cambria Math" panose="02040503050406030204" pitchFamily="18" charset="0"/>
                        </a:rPr>
                        <m:t>−</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2</m:t>
                          </m:r>
                        </m:sup>
                      </m:sSup>
                      <m:r>
                        <a:rPr lang="en-US" sz="4200" i="0">
                          <a:latin typeface="Cambria Math" panose="02040503050406030204" pitchFamily="18" charset="0"/>
                        </a:rPr>
                        <m:t>+3</m:t>
                      </m:r>
                      <m:r>
                        <m:rPr>
                          <m:sty m:val="p"/>
                        </m:rPr>
                        <a:rPr lang="en-US" sz="4200" i="0">
                          <a:latin typeface="Cambria Math" panose="02040503050406030204" pitchFamily="18" charset="0"/>
                        </a:rPr>
                        <m:t>x</m:t>
                      </m:r>
                      <m:r>
                        <a:rPr lang="en-US" sz="4200" i="0">
                          <a:latin typeface="Cambria Math" panose="02040503050406030204" pitchFamily="18" charset="0"/>
                        </a:rPr>
                        <m:t>+1;            </m:t>
                      </m:r>
                      <m:r>
                        <a:rPr lang="en-US" sz="4200" b="0" i="0" smtClean="0">
                          <a:latin typeface="Cambria Math" panose="02040503050406030204" pitchFamily="18" charset="0"/>
                        </a:rPr>
                        <m:t>          </m:t>
                      </m:r>
                      <m:f>
                        <m:fPr>
                          <m:ctrlPr>
                            <a:rPr lang="en-US" sz="4200" i="1">
                              <a:latin typeface="Cambria Math" panose="02040503050406030204" pitchFamily="18" charset="0"/>
                            </a:rPr>
                          </m:ctrlPr>
                        </m:fPr>
                        <m:num>
                          <m:r>
                            <m:rPr>
                              <m:sty m:val="p"/>
                            </m:rPr>
                            <a:rPr lang="en-US" sz="4200" i="0">
                              <a:latin typeface="Cambria Math" panose="02040503050406030204" pitchFamily="18" charset="0"/>
                            </a:rPr>
                            <m:t>x</m:t>
                          </m:r>
                        </m:num>
                        <m:den>
                          <m:rad>
                            <m:radPr>
                              <m:degHide m:val="on"/>
                              <m:ctrlPr>
                                <a:rPr lang="en-US" sz="4200" i="1">
                                  <a:latin typeface="Cambria Math" panose="02040503050406030204" pitchFamily="18" charset="0"/>
                                </a:rPr>
                              </m:ctrlPr>
                            </m:radPr>
                            <m:deg/>
                            <m:e>
                              <m:r>
                                <a:rPr lang="en-US" sz="4200" i="0">
                                  <a:latin typeface="Cambria Math" panose="02040503050406030204" pitchFamily="18" charset="0"/>
                                </a:rPr>
                                <m:t>5</m:t>
                              </m:r>
                            </m:e>
                          </m:rad>
                        </m:den>
                      </m:f>
                      <m:r>
                        <a:rPr lang="en-US" sz="4200" i="0">
                          <a:latin typeface="Cambria Math" panose="02040503050406030204" pitchFamily="18" charset="0"/>
                        </a:rPr>
                        <m:t>;</m:t>
                      </m:r>
                      <m:r>
                        <a:rPr lang="en-US" sz="4200" b="0" i="0" smtClean="0">
                          <a:latin typeface="Cambria Math" panose="02040503050406030204" pitchFamily="18" charset="0"/>
                        </a:rPr>
                        <m:t>                             </m:t>
                      </m:r>
                      <m:r>
                        <m:rPr>
                          <m:sty m:val="p"/>
                        </m:rPr>
                        <a:rPr lang="en-US" sz="4200" b="0" i="0" smtClean="0">
                          <a:latin typeface="Cambria Math" panose="02040503050406030204" pitchFamily="18" charset="0"/>
                        </a:rPr>
                        <m:t>x</m:t>
                      </m:r>
                      <m:r>
                        <a:rPr lang="en-US" sz="4200" b="0" i="0" smtClean="0">
                          <a:latin typeface="Cambria Math" panose="02040503050406030204" pitchFamily="18" charset="0"/>
                        </a:rPr>
                        <m:t>−</m:t>
                      </m:r>
                      <m:f>
                        <m:fPr>
                          <m:ctrlPr>
                            <a:rPr lang="en-US" sz="4200" i="1">
                              <a:latin typeface="Cambria Math" panose="02040503050406030204" pitchFamily="18" charset="0"/>
                            </a:rPr>
                          </m:ctrlPr>
                        </m:fPr>
                        <m:num>
                          <m:rad>
                            <m:radPr>
                              <m:degHide m:val="on"/>
                              <m:ctrlPr>
                                <a:rPr lang="en-US" sz="4200" i="1">
                                  <a:latin typeface="Cambria Math" panose="02040503050406030204" pitchFamily="18" charset="0"/>
                                </a:rPr>
                              </m:ctrlPr>
                            </m:radPr>
                            <m:deg/>
                            <m:e>
                              <m:r>
                                <a:rPr lang="en-US" sz="4200">
                                  <a:latin typeface="Cambria Math" panose="02040503050406030204" pitchFamily="18" charset="0"/>
                                </a:rPr>
                                <m:t>5</m:t>
                              </m:r>
                            </m:e>
                          </m:rad>
                        </m:num>
                        <m:den>
                          <m:r>
                            <m:rPr>
                              <m:sty m:val="p"/>
                            </m:rPr>
                            <a:rPr lang="en-US" sz="4200" b="0" i="0" smtClean="0">
                              <a:latin typeface="Cambria Math" panose="02040503050406030204" pitchFamily="18" charset="0"/>
                            </a:rPr>
                            <m:t>x</m:t>
                          </m:r>
                        </m:den>
                      </m:f>
                      <m:r>
                        <a:rPr lang="en-US" sz="4200" b="0" i="0" smtClean="0">
                          <a:latin typeface="Cambria Math" panose="02040503050406030204" pitchFamily="18" charset="0"/>
                        </a:rPr>
                        <m:t>;      </m:t>
                      </m:r>
                    </m:oMath>
                  </m:oMathPara>
                </a14:m>
                <a:endParaRPr lang="en-US" sz="4200" b="0" i="0">
                  <a:latin typeface="Cambria Math" panose="02040503050406030204" pitchFamily="18" charset="0"/>
                </a:endParaRPr>
              </a:p>
              <a:p>
                <a:pPr>
                  <a:lnSpc>
                    <a:spcPct val="150000"/>
                  </a:lnSpc>
                </a:pPr>
                <a:endParaRPr lang="en-US" sz="4200" b="0" i="0">
                  <a:latin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sz="4200" i="0">
                          <a:latin typeface="Cambria Math" panose="02040503050406030204" pitchFamily="18" charset="0"/>
                        </a:rPr>
                        <m:t>2024;</m:t>
                      </m:r>
                      <m:r>
                        <a:rPr lang="en-US" sz="4200" b="0" i="0" smtClean="0">
                          <a:latin typeface="Cambria Math" panose="02040503050406030204" pitchFamily="18" charset="0"/>
                        </a:rPr>
                        <m:t>                     </m:t>
                      </m:r>
                      <m:r>
                        <a:rPr lang="en-US" sz="4200" i="0">
                          <a:latin typeface="Cambria Math" panose="02040503050406030204" pitchFamily="18" charset="0"/>
                        </a:rPr>
                        <m:t>3</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2</m:t>
                          </m:r>
                        </m:sup>
                      </m:sSup>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y</m:t>
                          </m:r>
                        </m:e>
                        <m:sup>
                          <m:r>
                            <a:rPr lang="en-US" sz="4200" i="0">
                              <a:latin typeface="Cambria Math" panose="02040503050406030204" pitchFamily="18" charset="0"/>
                            </a:rPr>
                            <m:t>2</m:t>
                          </m:r>
                        </m:sup>
                      </m:sSup>
                      <m:r>
                        <a:rPr lang="en-US" sz="4200" i="0">
                          <a:latin typeface="Cambria Math" panose="02040503050406030204" pitchFamily="18" charset="0"/>
                        </a:rPr>
                        <m:t>−5</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3</m:t>
                          </m:r>
                        </m:sup>
                      </m:sSup>
                      <m:r>
                        <m:rPr>
                          <m:sty m:val="p"/>
                        </m:rPr>
                        <a:rPr lang="en-US" sz="4200" i="0">
                          <a:latin typeface="Cambria Math" panose="02040503050406030204" pitchFamily="18" charset="0"/>
                        </a:rPr>
                        <m:t>y</m:t>
                      </m:r>
                      <m:r>
                        <a:rPr lang="en-US" sz="4200" i="0">
                          <a:latin typeface="Cambria Math" panose="02040503050406030204" pitchFamily="18" charset="0"/>
                        </a:rPr>
                        <m:t>+2,4;   </m:t>
                      </m:r>
                      <m:r>
                        <a:rPr lang="en-US" sz="4200" b="0" i="0" smtClean="0">
                          <a:latin typeface="Cambria Math" panose="02040503050406030204" pitchFamily="18" charset="0"/>
                        </a:rPr>
                        <m:t>                   </m:t>
                      </m:r>
                      <m:f>
                        <m:fPr>
                          <m:ctrlPr>
                            <a:rPr lang="en-US" sz="4200" b="0" i="1" smtClean="0">
                              <a:latin typeface="Cambria Math" panose="02040503050406030204" pitchFamily="18" charset="0"/>
                            </a:rPr>
                          </m:ctrlPr>
                        </m:fPr>
                        <m:num>
                          <m:r>
                            <a:rPr lang="en-US" sz="4200" b="0" i="1" smtClean="0">
                              <a:latin typeface="Cambria Math" panose="02040503050406030204" pitchFamily="18" charset="0"/>
                            </a:rPr>
                            <m:t>1</m:t>
                          </m:r>
                        </m:num>
                        <m:den>
                          <m:sSup>
                            <m:sSupPr>
                              <m:ctrlPr>
                                <a:rPr lang="en-US" sz="4200" b="0" i="1" smtClean="0">
                                  <a:latin typeface="Cambria Math" panose="02040503050406030204" pitchFamily="18" charset="0"/>
                                </a:rPr>
                              </m:ctrlPr>
                            </m:sSupPr>
                            <m:e>
                              <m:r>
                                <m:rPr>
                                  <m:sty m:val="p"/>
                                </m:rPr>
                                <a:rPr lang="en-US" sz="4200" b="0" i="0" smtClean="0">
                                  <a:latin typeface="Cambria Math" panose="02040503050406030204" pitchFamily="18" charset="0"/>
                                </a:rPr>
                                <m:t>x</m:t>
                              </m:r>
                            </m:e>
                            <m:sup>
                              <m:r>
                                <a:rPr lang="en-US" sz="4200" b="0" i="1" smtClean="0">
                                  <a:latin typeface="Cambria Math" panose="02040503050406030204" pitchFamily="18" charset="0"/>
                                </a:rPr>
                                <m:t>2</m:t>
                              </m:r>
                            </m:sup>
                          </m:sSup>
                          <m:r>
                            <a:rPr lang="en-US" sz="4200" b="0" i="1" smtClean="0">
                              <a:latin typeface="Cambria Math" panose="02040503050406030204" pitchFamily="18" charset="0"/>
                            </a:rPr>
                            <m:t>+</m:t>
                          </m:r>
                          <m:r>
                            <m:rPr>
                              <m:sty m:val="p"/>
                            </m:rPr>
                            <a:rPr lang="en-US" sz="4200" b="0" i="0" smtClean="0">
                              <a:latin typeface="Cambria Math" panose="02040503050406030204" pitchFamily="18" charset="0"/>
                            </a:rPr>
                            <m:t>x</m:t>
                          </m:r>
                          <m:r>
                            <a:rPr lang="en-US" sz="4200" b="0" i="1" smtClean="0">
                              <a:latin typeface="Cambria Math" panose="02040503050406030204" pitchFamily="18" charset="0"/>
                            </a:rPr>
                            <m:t>+1</m:t>
                          </m:r>
                        </m:den>
                      </m:f>
                    </m:oMath>
                  </m:oMathPara>
                </a14:m>
                <a:endParaRPr lang="en-US" sz="4200"/>
              </a:p>
            </p:txBody>
          </p:sp>
        </mc:Choice>
        <mc:Fallback xmlns="">
          <p:sp>
            <p:nvSpPr>
              <p:cNvPr id="38" name="Rectangle 37"/>
              <p:cNvSpPr>
                <a:spLocks noRot="1" noChangeAspect="1" noMove="1" noResize="1" noEditPoints="1" noAdjustHandles="1" noChangeArrowheads="1" noChangeShapeType="1" noTextEdit="1"/>
              </p:cNvSpPr>
              <p:nvPr/>
            </p:nvSpPr>
            <p:spPr>
              <a:xfrm>
                <a:off x="1700278" y="3543300"/>
                <a:ext cx="14970081" cy="5129866"/>
              </a:xfrm>
              <a:prstGeom prst="rect">
                <a:avLst/>
              </a:prstGeom>
              <a:blipFill>
                <a:blip r:embed="rId2"/>
                <a:stretch>
                  <a:fillRect/>
                </a:stretch>
              </a:blipFill>
            </p:spPr>
            <p:txBody>
              <a:bodyPr/>
              <a:lstStyle/>
              <a:p>
                <a:r>
                  <a:rPr lang="en-US">
                    <a:noFill/>
                  </a:rPr>
                  <a:t> </a:t>
                </a:r>
              </a:p>
            </p:txBody>
          </p:sp>
        </mc:Fallback>
      </mc:AlternateContent>
      <p:sp>
        <p:nvSpPr>
          <p:cNvPr id="41" name="Oval 40"/>
          <p:cNvSpPr/>
          <p:nvPr/>
        </p:nvSpPr>
        <p:spPr>
          <a:xfrm>
            <a:off x="2286000" y="4229100"/>
            <a:ext cx="4191000" cy="158407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p:cNvSpPr/>
          <p:nvPr/>
        </p:nvSpPr>
        <p:spPr>
          <a:xfrm>
            <a:off x="8001000" y="4102236"/>
            <a:ext cx="2059836" cy="1727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Oval 42"/>
          <p:cNvSpPr/>
          <p:nvPr/>
        </p:nvSpPr>
        <p:spPr>
          <a:xfrm>
            <a:off x="2057400" y="6981960"/>
            <a:ext cx="2059836" cy="1727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Oval 43"/>
          <p:cNvSpPr/>
          <p:nvPr/>
        </p:nvSpPr>
        <p:spPr>
          <a:xfrm>
            <a:off x="5815852" y="6973089"/>
            <a:ext cx="5385547" cy="175181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5" name="Picture 44"/>
          <p:cNvPicPr>
            <a:picLocks noChangeAspect="1"/>
          </p:cNvPicPr>
          <p:nvPr/>
        </p:nvPicPr>
        <p:blipFill>
          <a:blip r:embed="rId3"/>
          <a:stretch>
            <a:fillRect/>
          </a:stretch>
        </p:blipFill>
        <p:spPr>
          <a:xfrm>
            <a:off x="16535400" y="8953500"/>
            <a:ext cx="1491907" cy="1232834"/>
          </a:xfrm>
          <a:prstGeom prst="rect">
            <a:avLst/>
          </a:prstGeom>
        </p:spPr>
      </p:pic>
      <p:pic>
        <p:nvPicPr>
          <p:cNvPr id="46" name="Picture 45"/>
          <p:cNvPicPr>
            <a:picLocks noChangeAspect="1"/>
          </p:cNvPicPr>
          <p:nvPr/>
        </p:nvPicPr>
        <p:blipFill>
          <a:blip r:embed="rId4"/>
          <a:stretch>
            <a:fillRect/>
          </a:stretch>
        </p:blipFill>
        <p:spPr>
          <a:xfrm>
            <a:off x="222020" y="460505"/>
            <a:ext cx="2011854" cy="3279932"/>
          </a:xfrm>
          <a:prstGeom prst="rect">
            <a:avLst/>
          </a:prstGeom>
        </p:spPr>
      </p:pic>
      <p:pic>
        <p:nvPicPr>
          <p:cNvPr id="47" name="Picture 46"/>
          <p:cNvPicPr>
            <a:picLocks noChangeAspect="1"/>
          </p:cNvPicPr>
          <p:nvPr/>
        </p:nvPicPr>
        <p:blipFill>
          <a:blip r:embed="rId5"/>
          <a:stretch>
            <a:fillRect/>
          </a:stretch>
        </p:blipFill>
        <p:spPr>
          <a:xfrm>
            <a:off x="16788606" y="266700"/>
            <a:ext cx="2036240" cy="2511770"/>
          </a:xfrm>
          <a:prstGeom prst="rect">
            <a:avLst/>
          </a:prstGeom>
        </p:spPr>
      </p:pic>
      <p:pic>
        <p:nvPicPr>
          <p:cNvPr id="48" name="Picture 47"/>
          <p:cNvPicPr>
            <a:picLocks noChangeAspect="1"/>
          </p:cNvPicPr>
          <p:nvPr/>
        </p:nvPicPr>
        <p:blipFill>
          <a:blip r:embed="rId6"/>
          <a:stretch>
            <a:fillRect/>
          </a:stretch>
        </p:blipFill>
        <p:spPr>
          <a:xfrm rot="18596849">
            <a:off x="97529" y="8759030"/>
            <a:ext cx="1620835" cy="22375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barn(inVertical)">
                                      <p:cBhvr>
                                        <p:cTn id="23" dur="500"/>
                                        <p:tgtEl>
                                          <p:spTgt spid="41"/>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p:cTn id="27" dur="500" fill="hold"/>
                                        <p:tgtEl>
                                          <p:spTgt spid="42"/>
                                        </p:tgtEl>
                                        <p:attrNameLst>
                                          <p:attrName>ppt_w</p:attrName>
                                        </p:attrNameLst>
                                      </p:cBhvr>
                                      <p:tavLst>
                                        <p:tav tm="0">
                                          <p:val>
                                            <p:fltVal val="0"/>
                                          </p:val>
                                        </p:tav>
                                        <p:tav tm="100000">
                                          <p:val>
                                            <p:strVal val="#ppt_w"/>
                                          </p:val>
                                        </p:tav>
                                      </p:tavLst>
                                    </p:anim>
                                    <p:anim calcmode="lin" valueType="num">
                                      <p:cBhvr>
                                        <p:cTn id="28" dur="500" fill="hold"/>
                                        <p:tgtEl>
                                          <p:spTgt spid="42"/>
                                        </p:tgtEl>
                                        <p:attrNameLst>
                                          <p:attrName>ppt_h</p:attrName>
                                        </p:attrNameLst>
                                      </p:cBhvr>
                                      <p:tavLst>
                                        <p:tav tm="0">
                                          <p:val>
                                            <p:fltVal val="0"/>
                                          </p:val>
                                        </p:tav>
                                        <p:tav tm="100000">
                                          <p:val>
                                            <p:strVal val="#ppt_h"/>
                                          </p:val>
                                        </p:tav>
                                      </p:tavLst>
                                    </p:anim>
                                    <p:animEffect transition="in" filter="fade">
                                      <p:cBhvr>
                                        <p:cTn id="29" dur="500"/>
                                        <p:tgtEl>
                                          <p:spTgt spid="42"/>
                                        </p:tgtEl>
                                      </p:cBhvr>
                                    </p:animEffect>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down)">
                                      <p:cBhvr>
                                        <p:cTn id="33" dur="500"/>
                                        <p:tgtEl>
                                          <p:spTgt spid="43"/>
                                        </p:tgtEl>
                                      </p:cBhvr>
                                    </p:animEffect>
                                  </p:childTnLst>
                                </p:cTn>
                              </p:par>
                            </p:childTnLst>
                          </p:cTn>
                        </p:par>
                        <p:par>
                          <p:cTn id="34" fill="hold">
                            <p:stCondLst>
                              <p:cond delay="1500"/>
                            </p:stCondLst>
                            <p:childTnLst>
                              <p:par>
                                <p:cTn id="35" presetID="16" presetClass="entr" presetSubtype="21" fill="hold" grpId="0"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inVertical)">
                                      <p:cBhvr>
                                        <p:cTn id="3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41"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r:embed="rId3"/>
                  </a:ext>
                </a:extLst>
              </a:blip>
              <a:stretch>
                <a:fillRect/>
              </a:stretch>
            </a:blipFill>
          </p:spPr>
        </p:sp>
      </p:grpSp>
      <p:pic>
        <p:nvPicPr>
          <p:cNvPr id="36" name="Picture 35"/>
          <p:cNvPicPr>
            <a:picLocks noChangeAspect="1"/>
          </p:cNvPicPr>
          <p:nvPr/>
        </p:nvPicPr>
        <p:blipFill>
          <a:blip r:embed="rId4"/>
          <a:stretch>
            <a:fillRect/>
          </a:stretch>
        </p:blipFill>
        <p:spPr>
          <a:xfrm rot="18910332">
            <a:off x="17099791" y="59129"/>
            <a:ext cx="810532" cy="1405766"/>
          </a:xfrm>
          <a:prstGeom prst="rect">
            <a:avLst/>
          </a:prstGeom>
        </p:spPr>
      </p:pic>
      <p:pic>
        <p:nvPicPr>
          <p:cNvPr id="39" name="Picture 38"/>
          <p:cNvPicPr>
            <a:picLocks noChangeAspect="1"/>
          </p:cNvPicPr>
          <p:nvPr/>
        </p:nvPicPr>
        <p:blipFill>
          <a:blip r:embed="rId5"/>
          <a:stretch>
            <a:fillRect/>
          </a:stretch>
        </p:blipFill>
        <p:spPr>
          <a:xfrm>
            <a:off x="586456" y="9478804"/>
            <a:ext cx="873677" cy="770096"/>
          </a:xfrm>
          <a:prstGeom prst="rect">
            <a:avLst/>
          </a:prstGeom>
        </p:spPr>
      </p:pic>
      <p:sp>
        <p:nvSpPr>
          <p:cNvPr id="22" name="Rectangle 21"/>
          <p:cNvSpPr/>
          <p:nvPr/>
        </p:nvSpPr>
        <p:spPr>
          <a:xfrm>
            <a:off x="362112" y="571500"/>
            <a:ext cx="5856090" cy="1084912"/>
          </a:xfrm>
          <a:prstGeom prst="rect">
            <a:avLst/>
          </a:prstGeom>
        </p:spPr>
        <p:txBody>
          <a:bodyPr wrap="none">
            <a:spAutoFit/>
          </a:bodyPr>
          <a:lstStyle/>
          <a:p>
            <a:pPr lvl="0" algn="just">
              <a:lnSpc>
                <a:spcPct val="150000"/>
              </a:lnSpc>
              <a:tabLst>
                <a:tab pos="360045" algn="l"/>
                <a:tab pos="720090" algn="l"/>
              </a:tabLst>
              <a:defRPr/>
            </a:pP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Bài tập 1.9 (SGK-tr14)</a:t>
            </a:r>
            <a:endParaRPr lang="en-US" sz="43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304800" y="1680508"/>
            <a:ext cx="8763000" cy="1938992"/>
          </a:xfrm>
          <a:prstGeom prst="rect">
            <a:avLst/>
          </a:prstGeom>
        </p:spPr>
        <p:txBody>
          <a:bodyPr wrap="square">
            <a:spAutoFit/>
          </a:bodyPr>
          <a:lstStyle/>
          <a:p>
            <a:pPr algn="just" fontAlgn="base">
              <a:lnSpc>
                <a:spcPct val="150000"/>
              </a:lnSpc>
            </a:pPr>
            <a:r>
              <a:rPr lang="en-US" sz="4000">
                <a:solidFill>
                  <a:srgbClr val="000000"/>
                </a:solidFill>
                <a:latin typeface="Arial" panose="020B0604020202020204" pitchFamily="34" charset="0"/>
                <a:cs typeface="Arial" panose="020B0604020202020204" pitchFamily="34" charset="0"/>
              </a:rPr>
              <a:t>Xác định hệ số và bậc của từng hạng tử trong đa thức sau:</a:t>
            </a:r>
          </a:p>
        </p:txBody>
      </p:sp>
      <mc:AlternateContent xmlns:mc="http://schemas.openxmlformats.org/markup-compatibility/2006" xmlns:a14="http://schemas.microsoft.com/office/drawing/2010/main">
        <mc:Choice Requires="a14">
          <p:sp>
            <p:nvSpPr>
              <p:cNvPr id="4" name="Rectangle 3"/>
              <p:cNvSpPr/>
              <p:nvPr/>
            </p:nvSpPr>
            <p:spPr>
              <a:xfrm>
                <a:off x="327747" y="3645935"/>
                <a:ext cx="7798545" cy="986167"/>
              </a:xfrm>
              <a:prstGeom prst="rect">
                <a:avLst/>
              </a:prstGeom>
            </p:spPr>
            <p:txBody>
              <a:bodyPr wrap="none">
                <a:spAutoFit/>
              </a:bodyPr>
              <a:lstStyle/>
              <a:p>
                <a:pPr lvl="0" algn="just" fontAlgn="base">
                  <a:lnSpc>
                    <a:spcPct val="150000"/>
                  </a:lnSpc>
                </a:pPr>
                <a:r>
                  <a:rPr lang="en-US" sz="4000">
                    <a:solidFill>
                      <a:srgbClr val="000000"/>
                    </a:solidFill>
                    <a:latin typeface="Arial" panose="020B0604020202020204" pitchFamily="34" charset="0"/>
                    <a:cs typeface="Arial" panose="020B0604020202020204" pitchFamily="34" charset="0"/>
                  </a:rPr>
                  <a:t>a) </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a:solidFill>
                          <a:srgbClr val="000000"/>
                        </a:solidFill>
                        <a:latin typeface="Cambria Math" panose="02040503050406030204" pitchFamily="18" charset="0"/>
                        <a:cs typeface="Arial" panose="020B0604020202020204" pitchFamily="34" charset="0"/>
                      </a:rPr>
                      <m:t> – 3</m:t>
                    </m:r>
                    <m:r>
                      <a:rPr lang="en-US" sz="4000" i="1">
                        <a:solidFill>
                          <a:srgbClr val="000000"/>
                        </a:solidFill>
                        <a:latin typeface="Cambria Math" panose="02040503050406030204" pitchFamily="18" charset="0"/>
                        <a:cs typeface="Arial" panose="020B0604020202020204" pitchFamily="34" charset="0"/>
                      </a:rPr>
                      <m:t>𝑥𝑦</m:t>
                    </m:r>
                    <m:r>
                      <a:rPr lang="en-US" sz="4000" i="1">
                        <a:solidFill>
                          <a:srgbClr val="000000"/>
                        </a:solidFill>
                        <a:latin typeface="Cambria Math" panose="02040503050406030204" pitchFamily="18" charset="0"/>
                        <a:cs typeface="Arial" panose="020B0604020202020204" pitchFamily="34" charset="0"/>
                      </a:rPr>
                      <m:t> + 5</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 + 0,5</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 – 4;</m:t>
                    </m:r>
                  </m:oMath>
                </a14:m>
                <a:endParaRPr lang="en-US" sz="4000">
                  <a:solidFill>
                    <a:srgbClr val="000000"/>
                  </a:solidFill>
                  <a:latin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27747" y="3645935"/>
                <a:ext cx="7798545" cy="986167"/>
              </a:xfrm>
              <a:prstGeom prst="rect">
                <a:avLst/>
              </a:prstGeom>
              <a:blipFill>
                <a:blip r:embed="rId12"/>
                <a:stretch>
                  <a:fillRect l="-2815" b="-253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27747" y="4936902"/>
                <a:ext cx="6315062" cy="968598"/>
              </a:xfrm>
              <a:prstGeom prst="rect">
                <a:avLst/>
              </a:prstGeom>
            </p:spPr>
            <p:txBody>
              <a:bodyPr wrap="none">
                <a:spAutoFit/>
              </a:bodyPr>
              <a:lstStyle/>
              <a:p>
                <a:pPr algn="just">
                  <a:lnSpc>
                    <a:spcPct val="150000"/>
                  </a:lnSpc>
                  <a:spcAft>
                    <a:spcPts val="0"/>
                  </a:spcAft>
                </a:pPr>
                <a:r>
                  <a:rPr lang="fr-FR" sz="400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ad>
                      <m:radPr>
                        <m:degHide m:val="on"/>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oMath>
                </a14:m>
                <a:endParaRPr lang="en-US" sz="4000" i="1">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27747" y="4936902"/>
                <a:ext cx="6315062" cy="968598"/>
              </a:xfrm>
              <a:prstGeom prst="rect">
                <a:avLst/>
              </a:prstGeom>
              <a:blipFill>
                <a:blip r:embed="rId13"/>
                <a:stretch>
                  <a:fillRect l="-3475" b="-25786"/>
                </a:stretch>
              </a:blipFill>
            </p:spPr>
            <p:txBody>
              <a:bodyPr/>
              <a:lstStyle/>
              <a:p>
                <a:r>
                  <a:rPr lang="en-US">
                    <a:noFill/>
                  </a:rPr>
                  <a:t> </a:t>
                </a:r>
              </a:p>
            </p:txBody>
          </p:sp>
        </mc:Fallback>
      </mc:AlternateContent>
      <p:cxnSp>
        <p:nvCxnSpPr>
          <p:cNvPr id="11" name="Straight Connector 10"/>
          <p:cNvCxnSpPr/>
          <p:nvPr/>
        </p:nvCxnSpPr>
        <p:spPr>
          <a:xfrm>
            <a:off x="9372600" y="687069"/>
            <a:ext cx="0" cy="8936419"/>
          </a:xfrm>
          <a:prstGeom prst="line">
            <a:avLst/>
          </a:prstGeom>
          <a:ln>
            <a:solidFill>
              <a:srgbClr val="799276"/>
            </a:solidFill>
          </a:ln>
        </p:spPr>
        <p:style>
          <a:lnRef idx="1">
            <a:schemeClr val="accent1"/>
          </a:lnRef>
          <a:fillRef idx="0">
            <a:schemeClr val="accent1"/>
          </a:fillRef>
          <a:effectRef idx="0">
            <a:schemeClr val="accent1"/>
          </a:effectRef>
          <a:fontRef idx="minor">
            <a:schemeClr val="tx1"/>
          </a:fontRef>
        </p:style>
      </p:cxnSp>
      <p:sp>
        <p:nvSpPr>
          <p:cNvPr id="38" name="Oval Callout 37"/>
          <p:cNvSpPr/>
          <p:nvPr/>
        </p:nvSpPr>
        <p:spPr>
          <a:xfrm>
            <a:off x="12954000" y="1409700"/>
            <a:ext cx="1815501" cy="960794"/>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3" name="Rectangle 22"/>
              <p:cNvSpPr/>
              <p:nvPr/>
            </p:nvSpPr>
            <p:spPr>
              <a:xfrm>
                <a:off x="10210800" y="2742017"/>
                <a:ext cx="8330282" cy="6287683"/>
              </a:xfrm>
              <a:prstGeom prst="rect">
                <a:avLst/>
              </a:prstGeom>
            </p:spPr>
            <p:txBody>
              <a:bodyPr wrap="square">
                <a:spAutoFit/>
              </a:bodyPr>
              <a:lstStyle/>
              <a:p>
                <a:pPr algn="just">
                  <a:lnSpc>
                    <a:spcPct val="150000"/>
                  </a:lnSpc>
                  <a:spcBef>
                    <a:spcPts val="1200"/>
                  </a:spcBef>
                  <a:spcAft>
                    <a:spcPts val="0"/>
                  </a:spcAft>
                </a:pPr>
                <a:r>
                  <a:rPr lang="fr-FR" sz="400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+0,5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1, bậc là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-3, bậc là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5, bậc là 4.</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0,5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latin typeface="Arial" panose="020B0604020202020204" pitchFamily="34" charset="0"/>
                    <a:ea typeface="Calibri" panose="020F0502020204030204" pitchFamily="34" charset="0"/>
                    <a:cs typeface="Arial" panose="020B0604020202020204" pitchFamily="34" charset="0"/>
                  </a:rPr>
                  <a:t>có hệ số là 0,5, bậc là 1.</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-4 có hệ số là -4, bậc là 0.</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0210800" y="2742017"/>
                <a:ext cx="8330282" cy="6287683"/>
              </a:xfrm>
              <a:prstGeom prst="rect">
                <a:avLst/>
              </a:prstGeom>
              <a:blipFill>
                <a:blip r:embed="rId14"/>
                <a:stretch>
                  <a:fillRect l="-2560" b="-3298"/>
                </a:stretch>
              </a:blipFill>
            </p:spPr>
            <p:txBody>
              <a:bodyPr/>
              <a:lstStyle/>
              <a:p>
                <a:r>
                  <a:rPr lang="en-US">
                    <a:noFill/>
                  </a:rPr>
                  <a:t> </a:t>
                </a:r>
              </a:p>
            </p:txBody>
          </p:sp>
        </mc:Fallback>
      </mc:AlternateContent>
      <p:pic>
        <p:nvPicPr>
          <p:cNvPr id="30" name="Picture 29"/>
          <p:cNvPicPr>
            <a:picLocks noChangeAspect="1"/>
          </p:cNvPicPr>
          <p:nvPr/>
        </p:nvPicPr>
        <p:blipFill>
          <a:blip r:embed="rId15"/>
          <a:stretch>
            <a:fillRect/>
          </a:stretch>
        </p:blipFill>
        <p:spPr>
          <a:xfrm>
            <a:off x="3692133" y="7013371"/>
            <a:ext cx="2526069" cy="2702129"/>
          </a:xfrm>
          <a:prstGeom prst="rect">
            <a:avLst/>
          </a:prstGeom>
        </p:spPr>
      </p:pic>
    </p:spTree>
    <p:extLst>
      <p:ext uri="{BB962C8B-B14F-4D97-AF65-F5344CB8AC3E}">
        <p14:creationId xmlns:p14="http://schemas.microsoft.com/office/powerpoint/2010/main" val="419342942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Effect transition="in" filter="fade">
                                      <p:cBhvr>
                                        <p:cTn id="28" dur="500"/>
                                        <p:tgtEl>
                                          <p:spTgt spid="23">
                                            <p:txEl>
                                              <p:pRg st="0" end="0"/>
                                            </p:txEl>
                                          </p:spTgt>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3">
                                            <p:txEl>
                                              <p:pRg st="1" end="1"/>
                                            </p:txEl>
                                          </p:spTgt>
                                        </p:tgtEl>
                                        <p:attrNameLst>
                                          <p:attrName>style.visibility</p:attrName>
                                        </p:attrNameLst>
                                      </p:cBhvr>
                                      <p:to>
                                        <p:strVal val="visible"/>
                                      </p:to>
                                    </p:set>
                                    <p:animEffect transition="in" filter="wipe(down)">
                                      <p:cBhvr>
                                        <p:cTn id="32" dur="500"/>
                                        <p:tgtEl>
                                          <p:spTgt spid="23">
                                            <p:txEl>
                                              <p:pRg st="1" end="1"/>
                                            </p:txEl>
                                          </p:spTgt>
                                        </p:tgtEl>
                                      </p:cBhvr>
                                    </p:animEffect>
                                  </p:childTnLst>
                                </p:cTn>
                              </p:par>
                            </p:childTnLst>
                          </p:cTn>
                        </p:par>
                        <p:par>
                          <p:cTn id="33" fill="hold">
                            <p:stCondLst>
                              <p:cond delay="1000"/>
                            </p:stCondLst>
                            <p:childTnLst>
                              <p:par>
                                <p:cTn id="34" presetID="16" presetClass="entr" presetSubtype="21" fill="hold" nodeType="after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barn(inVertical)">
                                      <p:cBhvr>
                                        <p:cTn id="36" dur="500"/>
                                        <p:tgtEl>
                                          <p:spTgt spid="23">
                                            <p:txEl>
                                              <p:pRg st="2" end="2"/>
                                            </p:txEl>
                                          </p:spTgt>
                                        </p:tgtEl>
                                      </p:cBhvr>
                                    </p:animEffect>
                                  </p:childTnLst>
                                </p:cTn>
                              </p:par>
                            </p:childTnLst>
                          </p:cTn>
                        </p:par>
                        <p:par>
                          <p:cTn id="37" fill="hold">
                            <p:stCondLst>
                              <p:cond delay="1500"/>
                            </p:stCondLst>
                            <p:childTnLst>
                              <p:par>
                                <p:cTn id="38" presetID="14" presetClass="entr" presetSubtype="10" fill="hold" nodeType="afterEffect">
                                  <p:stCondLst>
                                    <p:cond delay="0"/>
                                  </p:stCondLst>
                                  <p:childTnLst>
                                    <p:set>
                                      <p:cBhvr>
                                        <p:cTn id="39"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40" dur="500"/>
                                        <p:tgtEl>
                                          <p:spTgt spid="23">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23">
                                            <p:txEl>
                                              <p:pRg st="4" end="4"/>
                                            </p:txEl>
                                          </p:spTgt>
                                        </p:tgtEl>
                                        <p:attrNameLst>
                                          <p:attrName>style.visibility</p:attrName>
                                        </p:attrNameLst>
                                      </p:cBhvr>
                                      <p:to>
                                        <p:strVal val="visible"/>
                                      </p:to>
                                    </p:set>
                                    <p:animEffect transition="in" filter="fade">
                                      <p:cBhvr>
                                        <p:cTn id="44" dur="500"/>
                                        <p:tgtEl>
                                          <p:spTgt spid="23">
                                            <p:txEl>
                                              <p:pRg st="4" end="4"/>
                                            </p:txEl>
                                          </p:spTgt>
                                        </p:tgtEl>
                                      </p:cBhvr>
                                    </p:animEffect>
                                  </p:childTnLst>
                                </p:cTn>
                              </p:par>
                            </p:childTnLst>
                          </p:cTn>
                        </p:par>
                        <p:par>
                          <p:cTn id="45" fill="hold">
                            <p:stCondLst>
                              <p:cond delay="2500"/>
                            </p:stCondLst>
                            <p:childTnLst>
                              <p:par>
                                <p:cTn id="46" presetID="16" presetClass="entr" presetSubtype="21" fill="hold" nodeType="afterEffect">
                                  <p:stCondLst>
                                    <p:cond delay="0"/>
                                  </p:stCondLst>
                                  <p:childTnLst>
                                    <p:set>
                                      <p:cBhvr>
                                        <p:cTn id="47" dur="1" fill="hold">
                                          <p:stCondLst>
                                            <p:cond delay="0"/>
                                          </p:stCondLst>
                                        </p:cTn>
                                        <p:tgtEl>
                                          <p:spTgt spid="23">
                                            <p:txEl>
                                              <p:pRg st="5" end="5"/>
                                            </p:txEl>
                                          </p:spTgt>
                                        </p:tgtEl>
                                        <p:attrNameLst>
                                          <p:attrName>style.visibility</p:attrName>
                                        </p:attrNameLst>
                                      </p:cBhvr>
                                      <p:to>
                                        <p:strVal val="visible"/>
                                      </p:to>
                                    </p:set>
                                    <p:animEffect transition="in" filter="barn(inVertical)">
                                      <p:cBhvr>
                                        <p:cTn id="48" dur="5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 grpId="0"/>
      <p:bldP spid="4" grpId="0"/>
      <p:bldP spid="5" grpId="0"/>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r:embed="rId3"/>
                  </a:ext>
                </a:extLst>
              </a:blip>
              <a:stretch>
                <a:fillRect/>
              </a:stretch>
            </a:blipFill>
          </p:spPr>
        </p:sp>
      </p:grpSp>
      <p:pic>
        <p:nvPicPr>
          <p:cNvPr id="36" name="Picture 35"/>
          <p:cNvPicPr>
            <a:picLocks noChangeAspect="1"/>
          </p:cNvPicPr>
          <p:nvPr/>
        </p:nvPicPr>
        <p:blipFill>
          <a:blip r:embed="rId4"/>
          <a:stretch>
            <a:fillRect/>
          </a:stretch>
        </p:blipFill>
        <p:spPr>
          <a:xfrm rot="18910332">
            <a:off x="17099791" y="59129"/>
            <a:ext cx="810532" cy="1405766"/>
          </a:xfrm>
          <a:prstGeom prst="rect">
            <a:avLst/>
          </a:prstGeom>
        </p:spPr>
      </p:pic>
      <p:pic>
        <p:nvPicPr>
          <p:cNvPr id="39" name="Picture 38"/>
          <p:cNvPicPr>
            <a:picLocks noChangeAspect="1"/>
          </p:cNvPicPr>
          <p:nvPr/>
        </p:nvPicPr>
        <p:blipFill>
          <a:blip r:embed="rId5"/>
          <a:stretch>
            <a:fillRect/>
          </a:stretch>
        </p:blipFill>
        <p:spPr>
          <a:xfrm>
            <a:off x="586456" y="9478804"/>
            <a:ext cx="873677" cy="770096"/>
          </a:xfrm>
          <a:prstGeom prst="rect">
            <a:avLst/>
          </a:prstGeom>
        </p:spPr>
      </p:pic>
      <p:sp>
        <p:nvSpPr>
          <p:cNvPr id="22" name="Rectangle 21"/>
          <p:cNvSpPr/>
          <p:nvPr/>
        </p:nvSpPr>
        <p:spPr>
          <a:xfrm>
            <a:off x="362112" y="571500"/>
            <a:ext cx="5856090"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1.9 (SGK-tr14)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304800" y="1680508"/>
            <a:ext cx="8763000" cy="1938992"/>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Xác định hệ số và bậc của từng hạng tử trong đa thức sau:</a:t>
            </a:r>
          </a:p>
        </p:txBody>
      </p:sp>
      <mc:AlternateContent xmlns:mc="http://schemas.openxmlformats.org/markup-compatibility/2006" xmlns:a14="http://schemas.microsoft.com/office/drawing/2010/main">
        <mc:Choice Requires="a14">
          <p:sp>
            <p:nvSpPr>
              <p:cNvPr id="4" name="Rectangle 3"/>
              <p:cNvSpPr/>
              <p:nvPr/>
            </p:nvSpPr>
            <p:spPr>
              <a:xfrm>
                <a:off x="327747" y="3645935"/>
                <a:ext cx="7798545" cy="986167"/>
              </a:xfrm>
              <a:prstGeom prst="rect">
                <a:avLst/>
              </a:prstGeom>
            </p:spPr>
            <p:txBody>
              <a:bodyPr wrap="non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+ 5</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+ 0,5</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4;</m:t>
                    </m:r>
                  </m:oMath>
                </a14:m>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27747" y="3645935"/>
                <a:ext cx="7798545" cy="986167"/>
              </a:xfrm>
              <a:prstGeom prst="rect">
                <a:avLst/>
              </a:prstGeom>
              <a:blipFill>
                <a:blip r:embed="rId12"/>
                <a:stretch>
                  <a:fillRect l="-2815" b="-253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27747" y="4936902"/>
                <a:ext cx="6315062" cy="96859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ad>
                      <m:radPr>
                        <m:degHide m:val="on"/>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radPr>
                      <m:deg/>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rad>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−7</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oMath>
                </a14:m>
                <a:endParaRPr kumimoji="0" lang="en-US" sz="4000" b="0" i="1"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327747" y="4936902"/>
                <a:ext cx="6315062" cy="968598"/>
              </a:xfrm>
              <a:prstGeom prst="rect">
                <a:avLst/>
              </a:prstGeom>
              <a:blipFill>
                <a:blip r:embed="rId13"/>
                <a:stretch>
                  <a:fillRect l="-3475" b="-25786"/>
                </a:stretch>
              </a:blipFill>
            </p:spPr>
            <p:txBody>
              <a:bodyPr/>
              <a:lstStyle/>
              <a:p>
                <a:r>
                  <a:rPr lang="en-US">
                    <a:noFill/>
                  </a:rPr>
                  <a:t> </a:t>
                </a:r>
              </a:p>
            </p:txBody>
          </p:sp>
        </mc:Fallback>
      </mc:AlternateContent>
      <p:cxnSp>
        <p:nvCxnSpPr>
          <p:cNvPr id="11" name="Straight Connector 10"/>
          <p:cNvCxnSpPr/>
          <p:nvPr/>
        </p:nvCxnSpPr>
        <p:spPr>
          <a:xfrm>
            <a:off x="9372600" y="687069"/>
            <a:ext cx="0" cy="8936419"/>
          </a:xfrm>
          <a:prstGeom prst="line">
            <a:avLst/>
          </a:prstGeom>
          <a:ln>
            <a:solidFill>
              <a:srgbClr val="799276"/>
            </a:solidFill>
          </a:ln>
        </p:spPr>
        <p:style>
          <a:lnRef idx="1">
            <a:schemeClr val="accent1"/>
          </a:lnRef>
          <a:fillRef idx="0">
            <a:schemeClr val="accent1"/>
          </a:fillRef>
          <a:effectRef idx="0">
            <a:schemeClr val="accent1"/>
          </a:effectRef>
          <a:fontRef idx="minor">
            <a:schemeClr val="tx1"/>
          </a:fontRef>
        </p:style>
      </p:cxnSp>
      <p:sp>
        <p:nvSpPr>
          <p:cNvPr id="38" name="Oval Callout 37"/>
          <p:cNvSpPr/>
          <p:nvPr/>
        </p:nvSpPr>
        <p:spPr>
          <a:xfrm>
            <a:off x="12954000" y="1409700"/>
            <a:ext cx="1815501" cy="960794"/>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3" name="Rectangle 22"/>
              <p:cNvSpPr/>
              <p:nvPr/>
            </p:nvSpPr>
            <p:spPr>
              <a:xfrm>
                <a:off x="10210800" y="2915516"/>
                <a:ext cx="8330282" cy="5504584"/>
              </a:xfrm>
              <a:prstGeom prst="rect">
                <a:avLst/>
              </a:prstGeom>
            </p:spPr>
            <p:txBody>
              <a:bodyPr wrap="square">
                <a:spAutoFit/>
              </a:bodyPr>
              <a:lstStyle/>
              <a:p>
                <a:pPr lvl="0" algn="just">
                  <a:lnSpc>
                    <a:spcPct val="150000"/>
                  </a:lnSpc>
                  <a:spcBef>
                    <a:spcPts val="1200"/>
                  </a:spcBef>
                  <a:defRPr/>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ad>
                      <m:radPr>
                        <m:degHide m:val="on"/>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a:t>
                </a:r>
                <a14:m>
                  <m:oMath xmlns:m="http://schemas.openxmlformats.org/officeDocument/2006/math">
                    <m:rad>
                      <m:radPr>
                        <m:degHide m:val="on"/>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bậc là 1.</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có hệ số là -2, bậc là 4.</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1, bậc là 3.</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-7, bậc là 4.</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0210800" y="2915516"/>
                <a:ext cx="8330282" cy="5504584"/>
              </a:xfrm>
              <a:prstGeom prst="rect">
                <a:avLst/>
              </a:prstGeom>
              <a:blipFill>
                <a:blip r:embed="rId14"/>
                <a:stretch>
                  <a:fillRect l="-2560" b="-1772"/>
                </a:stretch>
              </a:blipFill>
            </p:spPr>
            <p:txBody>
              <a:bodyPr/>
              <a:lstStyle/>
              <a:p>
                <a:r>
                  <a:rPr lang="en-US">
                    <a:noFill/>
                  </a:rPr>
                  <a:t> </a:t>
                </a:r>
              </a:p>
            </p:txBody>
          </p:sp>
        </mc:Fallback>
      </mc:AlternateContent>
      <p:pic>
        <p:nvPicPr>
          <p:cNvPr id="30" name="Picture 29"/>
          <p:cNvPicPr>
            <a:picLocks noChangeAspect="1"/>
          </p:cNvPicPr>
          <p:nvPr/>
        </p:nvPicPr>
        <p:blipFill>
          <a:blip r:embed="rId15"/>
          <a:stretch>
            <a:fillRect/>
          </a:stretch>
        </p:blipFill>
        <p:spPr>
          <a:xfrm>
            <a:off x="3692133" y="7013371"/>
            <a:ext cx="2526069" cy="2702129"/>
          </a:xfrm>
          <a:prstGeom prst="rect">
            <a:avLst/>
          </a:prstGeom>
        </p:spPr>
      </p:pic>
    </p:spTree>
    <p:extLst>
      <p:ext uri="{BB962C8B-B14F-4D97-AF65-F5344CB8AC3E}">
        <p14:creationId xmlns:p14="http://schemas.microsoft.com/office/powerpoint/2010/main" val="2014906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animEffect transition="in" filter="wipe(down)">
                                      <p:cBhvr>
                                        <p:cTn id="11" dur="500"/>
                                        <p:tgtEl>
                                          <p:spTgt spid="23">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15" dur="500"/>
                                        <p:tgtEl>
                                          <p:spTgt spid="2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animEffect transition="in" filter="fade">
                                      <p:cBhvr>
                                        <p:cTn id="19" dur="500"/>
                                        <p:tgtEl>
                                          <p:spTgt spid="23">
                                            <p:txEl>
                                              <p:pRg st="3" end="3"/>
                                            </p:txEl>
                                          </p:spTgt>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animEffect transition="in" filter="barn(inVertical)">
                                      <p:cBhvr>
                                        <p:cTn id="23"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1.10 (SGK-tr14)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42053"/>
          </a:xfrm>
          <a:prstGeom prst="rect">
            <a:avLst/>
          </a:prstGeom>
        </p:spPr>
        <p:txBody>
          <a:bodyPr wrap="square">
            <a:spAutoFit/>
          </a:bodyPr>
          <a:lstStyle/>
          <a:p>
            <a:pPr algn="just" fontAlgn="base">
              <a:lnSpc>
                <a:spcPct val="150000"/>
              </a:lnSpc>
            </a:pPr>
            <a:r>
              <a:rPr lang="en-US" sz="4100">
                <a:solidFill>
                  <a:srgbClr val="000000"/>
                </a:solidFill>
                <a:latin typeface="Arial" panose="020B0604020202020204" pitchFamily="34" charset="0"/>
                <a:cs typeface="Arial" panose="020B0604020202020204" pitchFamily="34" charset="0"/>
              </a:rPr>
              <a:t>Thu gọn các đa thức sau:</a:t>
            </a:r>
          </a:p>
        </p:txBody>
      </p:sp>
      <mc:AlternateContent xmlns:mc="http://schemas.openxmlformats.org/markup-compatibility/2006" xmlns:a14="http://schemas.microsoft.com/office/drawing/2010/main">
        <mc:Choice Requires="a14">
          <p:sp>
            <p:nvSpPr>
              <p:cNvPr id="9" name="Rectangle 8"/>
              <p:cNvSpPr/>
              <p:nvPr/>
            </p:nvSpPr>
            <p:spPr>
              <a:xfrm>
                <a:off x="3926542" y="8653671"/>
                <a:ext cx="4495800" cy="1061829"/>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1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z</m:t>
                      </m:r>
                      <m:r>
                        <a:rPr lang="fr-FR" sz="4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1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3926542" y="8653671"/>
                <a:ext cx="4495800" cy="106182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3048000" y="2095500"/>
                <a:ext cx="12001197" cy="921663"/>
              </a:xfrm>
              <a:prstGeom prst="rect">
                <a:avLst/>
              </a:prstGeom>
            </p:spPr>
            <p:txBody>
              <a:bodyPr wrap="square">
                <a:spAutoFit/>
              </a:bodyPr>
              <a:lstStyle/>
              <a:p>
                <a:pPr algn="just">
                  <a:lnSpc>
                    <a:spcPct val="150000"/>
                  </a:lnSpc>
                  <a:spcAft>
                    <a:spcPts val="0"/>
                  </a:spcAft>
                </a:pPr>
                <a:r>
                  <a:rPr lang="fr-FR" sz="410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41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+20</m:t>
                    </m:r>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41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r>
                      <a:rPr lang="fr-FR" sz="4100" i="1">
                        <a:effectLst/>
                        <a:latin typeface="Cambria Math" panose="02040503050406030204" pitchFamily="18" charset="0"/>
                        <a:ea typeface="Calibri" panose="020F0502020204030204" pitchFamily="34" charset="0"/>
                        <a:cs typeface="Times New Roman" panose="02020603050405020304" pitchFamily="18" charset="0"/>
                      </a:rPr>
                      <m:t>−</m:t>
                    </m:r>
                    <m:r>
                      <a:rPr lang="fr-FR" sz="41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100">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4</m:t>
                        </m:r>
                      </m:sup>
                    </m:sSup>
                  </m:oMath>
                </a14:m>
                <a:endParaRPr lang="en-US" sz="41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3048000" y="2095500"/>
                <a:ext cx="12001197" cy="921663"/>
              </a:xfrm>
              <a:prstGeom prst="rect">
                <a:avLst/>
              </a:prstGeom>
              <a:blipFill>
                <a:blip r:embed="rId4"/>
                <a:stretch>
                  <a:fillRect l="-1828" b="-278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048000" y="6411098"/>
                <a:ext cx="10210800" cy="738664"/>
              </a:xfrm>
              <a:prstGeom prst="rect">
                <a:avLst/>
              </a:prstGeom>
            </p:spPr>
            <p:txBody>
              <a:bodyPr wrap="square">
                <a:spAutoFit/>
              </a:bodyPr>
              <a:lstStyle/>
              <a:p>
                <a:r>
                  <a:rPr lang="fr-FR" sz="410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0,6</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−2,7</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+0,4</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100"/>
              </a:p>
            </p:txBody>
          </p:sp>
        </mc:Choice>
        <mc:Fallback xmlns="">
          <p:sp>
            <p:nvSpPr>
              <p:cNvPr id="11" name="Rectangle 10"/>
              <p:cNvSpPr>
                <a:spLocks noRot="1" noChangeAspect="1" noMove="1" noResize="1" noEditPoints="1" noAdjustHandles="1" noChangeArrowheads="1" noChangeShapeType="1" noTextEdit="1"/>
              </p:cNvSpPr>
              <p:nvPr/>
            </p:nvSpPr>
            <p:spPr>
              <a:xfrm>
                <a:off x="3048000" y="6411098"/>
                <a:ext cx="10210800" cy="738664"/>
              </a:xfrm>
              <a:prstGeom prst="rect">
                <a:avLst/>
              </a:prstGeom>
              <a:blipFill>
                <a:blip r:embed="rId5"/>
                <a:stretch>
                  <a:fillRect l="-2149" t="-17355" b="-314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657600" y="3355141"/>
                <a:ext cx="11838049" cy="1061829"/>
              </a:xfrm>
              <a:prstGeom prst="rect">
                <a:avLst/>
              </a:prstGeom>
            </p:spPr>
            <p:txBody>
              <a:bodyPr wrap="none">
                <a:spAutoFit/>
              </a:bodyPr>
              <a:lstStyle/>
              <a:p>
                <a:pPr>
                  <a:lnSpc>
                    <a:spcPct val="150000"/>
                  </a:lnSpc>
                  <a:spcBef>
                    <a:spcPts val="600"/>
                  </a:spcBef>
                </a:pPr>
                <a14:m>
                  <m:oMathPara xmlns:m="http://schemas.openxmlformats.org/officeDocument/2006/math">
                    <m:oMathParaPr>
                      <m:jc m:val="centerGroup"/>
                    </m:oMathParaPr>
                    <m:oMath xmlns:m="http://schemas.openxmlformats.org/officeDocument/2006/math">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4</m:t>
                          </m:r>
                        </m:sup>
                      </m:sSup>
                      <m:r>
                        <a:rPr lang="en-US" sz="4100" b="0" i="1" smtClean="0">
                          <a:latin typeface="Cambria Math" panose="02040503050406030204" pitchFamily="18" charset="0"/>
                          <a:ea typeface="Calibri" panose="020F0502020204030204" pitchFamily="34" charset="0"/>
                          <a:cs typeface="Times New Roman" panose="02020603050405020304" pitchFamily="18" charset="0"/>
                        </a:rPr>
                        <m:t>+</m:t>
                      </m:r>
                      <m:d>
                        <m:dPr>
                          <m:ctrlPr>
                            <a:rPr lang="fr-FR" sz="41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4100">
                              <a:latin typeface="Cambria Math" panose="02040503050406030204" pitchFamily="18" charset="0"/>
                              <a:ea typeface="Calibri" panose="020F0502020204030204" pitchFamily="34" charset="0"/>
                              <a:cs typeface="Times New Roman" panose="02020603050405020304" pitchFamily="18" charset="0"/>
                            </a:rPr>
                            <m:t>−2+6</m:t>
                          </m:r>
                        </m:e>
                      </m:d>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r>
                        <a:rPr lang="en-US" sz="4100">
                          <a:latin typeface="Cambria Math" panose="02040503050406030204" pitchFamily="18" charset="0"/>
                          <a:ea typeface="Calibri" panose="020F0502020204030204" pitchFamily="34" charset="0"/>
                          <a:cs typeface="Times New Roman" panose="02020603050405020304" pitchFamily="18" charset="0"/>
                        </a:rPr>
                        <m:t>+</m:t>
                      </m:r>
                      <m:d>
                        <m:dPr>
                          <m:ctrlPr>
                            <a:rPr lang="en-US" sz="41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4100">
                              <a:latin typeface="Cambria Math" panose="02040503050406030204" pitchFamily="18" charset="0"/>
                              <a:ea typeface="Calibri" panose="020F0502020204030204" pitchFamily="34" charset="0"/>
                              <a:cs typeface="Times New Roman" panose="02020603050405020304" pitchFamily="18" charset="0"/>
                            </a:rPr>
                            <m:t>20+1</m:t>
                          </m:r>
                        </m:e>
                      </m:d>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latin typeface="Cambria Math" panose="02040503050406030204" pitchFamily="18" charset="0"/>
                          <a:ea typeface="Calibri" panose="020F0502020204030204" pitchFamily="34" charset="0"/>
                          <a:cs typeface="Times New Roman" panose="02020603050405020304" pitchFamily="18" charset="0"/>
                        </a:rPr>
                        <m:t>−</m:t>
                      </m:r>
                      <m:r>
                        <a:rPr lang="fr-FR" sz="4100">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2</m:t>
                          </m:r>
                        </m:sup>
                      </m:sSup>
                      <m:r>
                        <a:rPr lang="fr-FR" sz="41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sz="4100" i="1">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3657600" y="3355141"/>
                <a:ext cx="11838049" cy="106182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3657600" y="4632123"/>
                <a:ext cx="8664936" cy="1061829"/>
              </a:xfrm>
              <a:prstGeom prst="rect">
                <a:avLst/>
              </a:prstGeom>
            </p:spPr>
            <p:txBody>
              <a:bodyPr wrap="none">
                <a:spAutoFit/>
              </a:bodyPr>
              <a:lstStyle/>
              <a:p>
                <a:pPr lvl="0">
                  <a:lnSpc>
                    <a:spcPct val="150000"/>
                  </a:lnSpc>
                  <a:spcBef>
                    <a:spcPts val="600"/>
                  </a:spcBef>
                </a:pPr>
                <a14:m>
                  <m:oMathPara xmlns:m="http://schemas.openxmlformats.org/officeDocument/2006/math">
                    <m:oMathParaPr>
                      <m:jc m:val="centerGroup"/>
                    </m:oMathParaPr>
                    <m:oMath xmlns:m="http://schemas.openxmlformats.org/officeDocument/2006/math">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+21</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sz="4100">
                  <a:solidFill>
                    <a:prstClr val="black"/>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3657600" y="4632123"/>
                <a:ext cx="8664936" cy="106182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3693459" y="7629944"/>
                <a:ext cx="9658029" cy="738664"/>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1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0,6+0,4</m:t>
                          </m:r>
                        </m:e>
                      </m:d>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1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−2,7</m:t>
                          </m:r>
                          <m: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e>
                      </m:d>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100">
                  <a:solidFill>
                    <a:prstClr val="black"/>
                  </a:solidFill>
                </a:endParaRPr>
              </a:p>
            </p:txBody>
          </p:sp>
        </mc:Choice>
        <mc:Fallback xmlns="">
          <p:sp>
            <p:nvSpPr>
              <p:cNvPr id="24" name="Rectangle 23"/>
              <p:cNvSpPr>
                <a:spLocks noRot="1" noChangeAspect="1" noMove="1" noResize="1" noEditPoints="1" noAdjustHandles="1" noChangeArrowheads="1" noChangeShapeType="1" noTextEdit="1"/>
              </p:cNvSpPr>
              <p:nvPr/>
            </p:nvSpPr>
            <p:spPr>
              <a:xfrm>
                <a:off x="3693459" y="7629944"/>
                <a:ext cx="9658029" cy="738664"/>
              </a:xfrm>
              <a:prstGeom prst="rect">
                <a:avLst/>
              </a:prstGeom>
              <a:blipFill>
                <a:blip r:embed="rId8"/>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9"/>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10"/>
          <a:stretch>
            <a:fillRect/>
          </a:stretch>
        </p:blipFill>
        <p:spPr>
          <a:xfrm>
            <a:off x="384861" y="419100"/>
            <a:ext cx="1572865" cy="1448239"/>
          </a:xfrm>
          <a:prstGeom prst="rect">
            <a:avLst/>
          </a:prstGeom>
        </p:spPr>
      </p:pic>
    </p:spTree>
    <p:extLst>
      <p:ext uri="{BB962C8B-B14F-4D97-AF65-F5344CB8AC3E}">
        <p14:creationId xmlns:p14="http://schemas.microsoft.com/office/powerpoint/2010/main" val="318592578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par>
                          <p:cTn id="29" fill="hold">
                            <p:stCondLst>
                              <p:cond delay="500"/>
                            </p:stCondLst>
                            <p:childTnLst>
                              <p:par>
                                <p:cTn id="30" presetID="16" presetClass="entr" presetSubtype="21"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childTnLst>
                          </p:cTn>
                        </p:par>
                        <p:par>
                          <p:cTn id="38" fill="hold">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9" grpId="0"/>
      <p:bldP spid="23" grpId="0"/>
      <p:bldP spid="11" grpId="0"/>
      <p:bldP spid="17" grpId="0"/>
      <p:bldP spid="21" grpId="0"/>
      <p:bldP spid="2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sp>
        <p:nvSpPr>
          <p:cNvPr id="14" name="Rectangle 13"/>
          <p:cNvSpPr/>
          <p:nvPr/>
        </p:nvSpPr>
        <p:spPr>
          <a:xfrm>
            <a:off x="762000" y="701146"/>
            <a:ext cx="6162264" cy="962251"/>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Bài tập 1.11 (SGK-tr14)</a:t>
            </a:r>
            <a:endParaRPr kumimoji="0" lang="en-US" sz="4300" b="0" i="0" u="none" strike="noStrike" kern="1200" cap="none" spc="0" normalizeH="0" baseline="0" noProof="0" dirty="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1" name="Rectangle 20"/>
          <p:cNvSpPr/>
          <p:nvPr/>
        </p:nvSpPr>
        <p:spPr>
          <a:xfrm>
            <a:off x="3603621" y="1968072"/>
            <a:ext cx="12910149" cy="942053"/>
          </a:xfrm>
          <a:prstGeom prst="rect">
            <a:avLst/>
          </a:prstGeom>
        </p:spPr>
        <p:txBody>
          <a:bodyPr wrap="square">
            <a:spAutoFit/>
          </a:bodyPr>
          <a:lstStyle/>
          <a:p>
            <a:pPr algn="just" fontAlgn="base">
              <a:lnSpc>
                <a:spcPct val="150000"/>
              </a:lnSpc>
            </a:pPr>
            <a:r>
              <a:rPr lang="en-US" sz="4200">
                <a:solidFill>
                  <a:schemeClr val="bg1"/>
                </a:solidFill>
                <a:latin typeface="Arial" panose="020B0604020202020204" pitchFamily="34" charset="0"/>
                <a:cs typeface="Arial" panose="020B0604020202020204" pitchFamily="34" charset="0"/>
              </a:rPr>
              <a:t>Thu gọn (nếu cần) và tìm bậc của mỗi đa thức:</a:t>
            </a:r>
          </a:p>
        </p:txBody>
      </p:sp>
      <mc:AlternateContent xmlns:mc="http://schemas.openxmlformats.org/markup-compatibility/2006" xmlns:a14="http://schemas.microsoft.com/office/drawing/2010/main">
        <mc:Choice Requires="a14">
          <p:sp>
            <p:nvSpPr>
              <p:cNvPr id="6" name="Rectangle 5"/>
              <p:cNvSpPr/>
              <p:nvPr/>
            </p:nvSpPr>
            <p:spPr>
              <a:xfrm>
                <a:off x="835431" y="4000500"/>
                <a:ext cx="7210372" cy="738664"/>
              </a:xfrm>
              <a:prstGeom prst="rect">
                <a:avLst/>
              </a:prstGeom>
            </p:spPr>
            <p:txBody>
              <a:bodyPr wrap="none">
                <a:spAutoFit/>
              </a:bodyPr>
              <a:lstStyle/>
              <a:p>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200" b="0" i="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200" b="0" i="1"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200"/>
              </a:p>
            </p:txBody>
          </p:sp>
        </mc:Choice>
        <mc:Fallback xmlns="">
          <p:sp>
            <p:nvSpPr>
              <p:cNvPr id="6" name="Rectangle 5"/>
              <p:cNvSpPr>
                <a:spLocks noRot="1" noChangeAspect="1" noMove="1" noResize="1" noEditPoints="1" noAdjustHandles="1" noChangeArrowheads="1" noChangeShapeType="1" noTextEdit="1"/>
              </p:cNvSpPr>
              <p:nvPr/>
            </p:nvSpPr>
            <p:spPr>
              <a:xfrm>
                <a:off x="835431" y="4000500"/>
                <a:ext cx="7210372" cy="738664"/>
              </a:xfrm>
              <a:prstGeom prst="rect">
                <a:avLst/>
              </a:prstGeom>
              <a:blipFill>
                <a:blip r:embed="rId2"/>
                <a:stretch>
                  <a:fillRect l="-3212" t="-18182" b="-35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9763320" y="4008194"/>
                <a:ext cx="7768089" cy="738664"/>
              </a:xfrm>
              <a:prstGeom prst="rect">
                <a:avLst/>
              </a:prstGeom>
            </p:spPr>
            <p:txBody>
              <a:bodyPr wrap="none">
                <a:spAutoFit/>
              </a:bodyPr>
              <a:lstStyle/>
              <a:p>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200"/>
              </a:p>
            </p:txBody>
          </p:sp>
        </mc:Choice>
        <mc:Fallback xmlns="">
          <p:sp>
            <p:nvSpPr>
              <p:cNvPr id="9" name="Rectangle 8"/>
              <p:cNvSpPr>
                <a:spLocks noRot="1" noChangeAspect="1" noMove="1" noResize="1" noEditPoints="1" noAdjustHandles="1" noChangeArrowheads="1" noChangeShapeType="1" noTextEdit="1"/>
              </p:cNvSpPr>
              <p:nvPr/>
            </p:nvSpPr>
            <p:spPr>
              <a:xfrm>
                <a:off x="9763320" y="4008194"/>
                <a:ext cx="7768089" cy="738664"/>
              </a:xfrm>
              <a:prstGeom prst="rect">
                <a:avLst/>
              </a:prstGeom>
              <a:blipFill>
                <a:blip r:embed="rId3"/>
                <a:stretch>
                  <a:fillRect l="-3061" t="-19008" b="-35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326142" y="5297401"/>
                <a:ext cx="5431743" cy="7386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200" b="0" i="1"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4200"/>
              </a:p>
            </p:txBody>
          </p:sp>
        </mc:Choice>
        <mc:Fallback xmlns="">
          <p:sp>
            <p:nvSpPr>
              <p:cNvPr id="10" name="Rectangle 9"/>
              <p:cNvSpPr>
                <a:spLocks noRot="1" noChangeAspect="1" noMove="1" noResize="1" noEditPoints="1" noAdjustHandles="1" noChangeArrowheads="1" noChangeShapeType="1" noTextEdit="1"/>
              </p:cNvSpPr>
              <p:nvPr/>
            </p:nvSpPr>
            <p:spPr>
              <a:xfrm>
                <a:off x="1326142" y="5297401"/>
                <a:ext cx="5431743" cy="73866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553580" y="6645414"/>
                <a:ext cx="3510898" cy="738664"/>
              </a:xfrm>
              <a:prstGeom prst="rect">
                <a:avLst/>
              </a:prstGeom>
            </p:spPr>
            <p:txBody>
              <a:bodyPr wrap="none">
                <a:spAutoFit/>
              </a:bodyPr>
              <a:lstStyle/>
              <a:p>
                <a14:m>
                  <m:oMath xmlns:m="http://schemas.openxmlformats.org/officeDocument/2006/math">
                    <m:r>
                      <a:rPr lang="fr-FR" sz="4200" i="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m:t>
                    </m:r>
                  </m:oMath>
                </a14:m>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 Có bậc là 4</a:t>
                </a:r>
                <a:endParaRPr lang="en-US" sz="4200"/>
              </a:p>
            </p:txBody>
          </p:sp>
        </mc:Choice>
        <mc:Fallback xmlns="">
          <p:sp>
            <p:nvSpPr>
              <p:cNvPr id="11" name="Rectangle 10"/>
              <p:cNvSpPr>
                <a:spLocks noRot="1" noChangeAspect="1" noMove="1" noResize="1" noEditPoints="1" noAdjustHandles="1" noChangeArrowheads="1" noChangeShapeType="1" noTextEdit="1"/>
              </p:cNvSpPr>
              <p:nvPr/>
            </p:nvSpPr>
            <p:spPr>
              <a:xfrm>
                <a:off x="1553580" y="6645414"/>
                <a:ext cx="3510898" cy="738664"/>
              </a:xfrm>
              <a:prstGeom prst="rect">
                <a:avLst/>
              </a:prstGeom>
              <a:blipFill>
                <a:blip r:embed="rId5"/>
                <a:stretch>
                  <a:fillRect t="-18182" r="-5556" b="-35537"/>
                </a:stretch>
              </a:blipFill>
            </p:spPr>
            <p:txBody>
              <a:bodyPr/>
              <a:lstStyle/>
              <a:p>
                <a:r>
                  <a:rPr lang="en-US">
                    <a:noFill/>
                  </a:rPr>
                  <a:t> </a:t>
                </a:r>
              </a:p>
            </p:txBody>
          </p:sp>
        </mc:Fallback>
      </mc:AlternateContent>
      <p:cxnSp>
        <p:nvCxnSpPr>
          <p:cNvPr id="13" name="Straight Connector 12"/>
          <p:cNvCxnSpPr/>
          <p:nvPr/>
        </p:nvCxnSpPr>
        <p:spPr>
          <a:xfrm>
            <a:off x="8991600" y="3836338"/>
            <a:ext cx="0" cy="793656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Rectangle 25"/>
              <p:cNvSpPr/>
              <p:nvPr/>
            </p:nvSpPr>
            <p:spPr>
              <a:xfrm>
                <a:off x="10369555" y="5297401"/>
                <a:ext cx="2859693" cy="7386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200"/>
              </a:p>
            </p:txBody>
          </p:sp>
        </mc:Choice>
        <mc:Fallback xmlns="">
          <p:sp>
            <p:nvSpPr>
              <p:cNvPr id="26" name="Rectangle 25"/>
              <p:cNvSpPr>
                <a:spLocks noRot="1" noChangeAspect="1" noMove="1" noResize="1" noEditPoints="1" noAdjustHandles="1" noChangeArrowheads="1" noChangeShapeType="1" noTextEdit="1"/>
              </p:cNvSpPr>
              <p:nvPr/>
            </p:nvSpPr>
            <p:spPr>
              <a:xfrm>
                <a:off x="10369555" y="5297401"/>
                <a:ext cx="2859693" cy="73866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10287000" y="6491525"/>
                <a:ext cx="3629520" cy="1061829"/>
              </a:xfrm>
              <a:prstGeom prst="rect">
                <a:avLst/>
              </a:prstGeom>
            </p:spPr>
            <p:txBody>
              <a:bodyPr wrap="none">
                <a:spAutoFit/>
              </a:bodyPr>
              <a:lstStyle/>
              <a:p>
                <a:pPr lvl="0" algn="just">
                  <a:lnSpc>
                    <a:spcPct val="150000"/>
                  </a:lnSpc>
                </a:pPr>
                <a14:m>
                  <m:oMath xmlns:m="http://schemas.openxmlformats.org/officeDocument/2006/math">
                    <m:r>
                      <a:rPr lang="fr-FR" sz="4200" i="1">
                        <a:solidFill>
                          <a:prstClr val="white"/>
                        </a:solidFill>
                        <a:latin typeface="Cambria Math" panose="02040503050406030204" pitchFamily="18" charset="0"/>
                        <a:ea typeface="Cambria Math" panose="02040503050406030204" pitchFamily="18" charset="0"/>
                        <a:cs typeface="Arial" panose="020B0604020202020204" pitchFamily="34" charset="0"/>
                      </a:rPr>
                      <m:t>→ </m:t>
                    </m:r>
                  </m:oMath>
                </a14:m>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Có bậc là 2.</a:t>
                </a:r>
                <a:endParaRPr lang="en-US" sz="42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10287000" y="6491525"/>
                <a:ext cx="3629520" cy="1061829"/>
              </a:xfrm>
              <a:prstGeom prst="rect">
                <a:avLst/>
              </a:prstGeom>
              <a:blipFill>
                <a:blip r:embed="rId7"/>
                <a:stretch>
                  <a:fillRect r="-5546" b="-14368"/>
                </a:stretch>
              </a:blipFill>
            </p:spPr>
            <p:txBody>
              <a:bodyPr/>
              <a:lstStyle/>
              <a:p>
                <a:r>
                  <a:rPr lang="en-US">
                    <a:noFill/>
                  </a:rPr>
                  <a:t> </a:t>
                </a:r>
              </a:p>
            </p:txBody>
          </p:sp>
        </mc:Fallback>
      </mc:AlternateContent>
      <p:pic>
        <p:nvPicPr>
          <p:cNvPr id="28" name="Picture 27"/>
          <p:cNvPicPr>
            <a:picLocks noChangeAspect="1"/>
          </p:cNvPicPr>
          <p:nvPr/>
        </p:nvPicPr>
        <p:blipFill>
          <a:blip r:embed="rId8"/>
          <a:stretch>
            <a:fillRect/>
          </a:stretch>
        </p:blipFill>
        <p:spPr>
          <a:xfrm>
            <a:off x="16306800" y="209998"/>
            <a:ext cx="1786283" cy="1731414"/>
          </a:xfrm>
          <a:prstGeom prst="rect">
            <a:avLst/>
          </a:prstGeom>
        </p:spPr>
      </p:pic>
      <p:pic>
        <p:nvPicPr>
          <p:cNvPr id="29" name="Picture 28"/>
          <p:cNvPicPr>
            <a:picLocks noChangeAspect="1"/>
          </p:cNvPicPr>
          <p:nvPr/>
        </p:nvPicPr>
        <p:blipFill>
          <a:blip r:embed="rId9"/>
          <a:stretch>
            <a:fillRect/>
          </a:stretch>
        </p:blipFill>
        <p:spPr>
          <a:xfrm>
            <a:off x="7620000" y="7179318"/>
            <a:ext cx="1883827" cy="2840982"/>
          </a:xfrm>
          <a:prstGeom prst="rect">
            <a:avLst/>
          </a:prstGeom>
        </p:spPr>
      </p:pic>
      <p:pic>
        <p:nvPicPr>
          <p:cNvPr id="31" name="Picture 30"/>
          <p:cNvPicPr>
            <a:picLocks noChangeAspect="1"/>
          </p:cNvPicPr>
          <p:nvPr/>
        </p:nvPicPr>
        <p:blipFill>
          <a:blip r:embed="rId10"/>
          <a:stretch>
            <a:fillRect/>
          </a:stretch>
        </p:blipFill>
        <p:spPr>
          <a:xfrm>
            <a:off x="17184674" y="8762167"/>
            <a:ext cx="908409" cy="1408232"/>
          </a:xfrm>
          <a:prstGeom prst="rect">
            <a:avLst/>
          </a:prstGeom>
        </p:spPr>
      </p:pic>
      <p:pic>
        <p:nvPicPr>
          <p:cNvPr id="32" name="Picture 31"/>
          <p:cNvPicPr>
            <a:picLocks noChangeAspect="1"/>
          </p:cNvPicPr>
          <p:nvPr/>
        </p:nvPicPr>
        <p:blipFill>
          <a:blip r:embed="rId11"/>
          <a:stretch>
            <a:fillRect/>
          </a:stretch>
        </p:blipFill>
        <p:spPr>
          <a:xfrm rot="18690423">
            <a:off x="368983" y="9115002"/>
            <a:ext cx="928108" cy="1103010"/>
          </a:xfrm>
          <a:prstGeom prst="rect">
            <a:avLst/>
          </a:prstGeom>
        </p:spPr>
      </p:pic>
    </p:spTree>
    <p:extLst>
      <p:ext uri="{BB962C8B-B14F-4D97-AF65-F5344CB8AC3E}">
        <p14:creationId xmlns:p14="http://schemas.microsoft.com/office/powerpoint/2010/main" val="3537298409"/>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6" grpId="0"/>
      <p:bldP spid="9" grpId="0"/>
      <p:bldP spid="10" grpId="0"/>
      <p:bldP spid="11" grpId="0"/>
      <p:bldP spid="26" grpId="0"/>
      <p:bldP spid="2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grpSp>
      <p:sp>
        <p:nvSpPr>
          <p:cNvPr id="31" name="Rectangle 30"/>
          <p:cNvSpPr/>
          <p:nvPr/>
        </p:nvSpPr>
        <p:spPr>
          <a:xfrm>
            <a:off x="4959777" y="3695933"/>
            <a:ext cx="9144000" cy="1609736"/>
          </a:xfrm>
          <a:prstGeom prst="rect">
            <a:avLst/>
          </a:prstGeom>
        </p:spPr>
        <p:txBody>
          <a:bodyPr>
            <a:spAutoFit/>
          </a:bodyPr>
          <a:lstStyle/>
          <a:p>
            <a:pPr lvl="0" algn="ctr">
              <a:lnSpc>
                <a:spcPct val="150000"/>
              </a:lnSpc>
            </a:pPr>
            <a:r>
              <a:rPr lang="en-US" sz="7500" b="1">
                <a:solidFill>
                  <a:srgbClr val="5B96A9"/>
                </a:solidFill>
                <a:latin typeface="Arial" panose="020B0604020202020204" pitchFamily="34" charset="0"/>
                <a:cs typeface="Arial" panose="020B0604020202020204" pitchFamily="34" charset="0"/>
              </a:rPr>
              <a:t>VẬN DỤNG</a:t>
            </a:r>
            <a:endParaRPr kumimoji="0" lang="en-US" sz="7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2450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282200" y="736111"/>
            <a:ext cx="10272000" cy="3873989"/>
            <a:chOff x="4033548" y="287531"/>
            <a:chExt cx="10272000" cy="3873989"/>
          </a:xfrm>
        </p:grpSpPr>
        <p:grpSp>
          <p:nvGrpSpPr>
            <p:cNvPr id="16" name="Group 2"/>
            <p:cNvGrpSpPr/>
            <p:nvPr/>
          </p:nvGrpSpPr>
          <p:grpSpPr>
            <a:xfrm>
              <a:off x="5289364" y="287531"/>
              <a:ext cx="7772401" cy="3873989"/>
              <a:chOff x="-160593" y="-28575"/>
              <a:chExt cx="2932533" cy="841375"/>
            </a:xfrm>
          </p:grpSpPr>
          <p:sp>
            <p:nvSpPr>
              <p:cNvPr id="18" name="Freeform 3"/>
              <p:cNvSpPr/>
              <p:nvPr/>
            </p:nvSpPr>
            <p:spPr>
              <a:xfrm>
                <a:off x="-160593" y="29859"/>
                <a:ext cx="2932533"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Google Shape;7771;p33"/>
            <p:cNvSpPr txBox="1">
              <a:spLocks/>
            </p:cNvSpPr>
            <p:nvPr/>
          </p:nvSpPr>
          <p:spPr>
            <a:xfrm>
              <a:off x="4033548"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marL="0" marR="0" lvl="0" indent="0" algn="ctr" defTabSz="914400" rtl="0" eaLnBrk="1" fontAlgn="auto" latinLnBrk="0" hangingPunct="1">
                <a:lnSpc>
                  <a:spcPct val="100000"/>
                </a:lnSpc>
                <a:spcBef>
                  <a:spcPts val="0"/>
                </a:spcBef>
                <a:spcAft>
                  <a:spcPts val="0"/>
                </a:spcAft>
                <a:buClr>
                  <a:srgbClr val="04596F"/>
                </a:buClr>
                <a:buSzPts val="3500"/>
                <a:buFont typeface="Kavoon"/>
                <a:buNone/>
                <a:tabLst/>
                <a:defRPr/>
              </a:pPr>
              <a:r>
                <a:rPr kumimoji="0" lang="en-US" sz="5800" b="1" i="0" u="none" strike="noStrike" kern="0" cap="none" spc="0" normalizeH="0" baseline="0" noProof="0" dirty="0">
                  <a:ln>
                    <a:noFill/>
                  </a:ln>
                  <a:solidFill>
                    <a:schemeClr val="bg1"/>
                  </a:solidFill>
                  <a:effectLst/>
                  <a:uLnTx/>
                  <a:uFillTx/>
                  <a:latin typeface="Arial" panose="020B0604020202020204" pitchFamily="34" charset="0"/>
                  <a:sym typeface="Kavoon"/>
                </a:rPr>
                <a:t>NỘI DUNG BÀI HỌC</a:t>
              </a:r>
              <a:endParaRPr kumimoji="0" lang="vi-VN" sz="5800" b="1" i="0" u="none" strike="noStrike" kern="0" cap="none" spc="0" normalizeH="0" baseline="0" noProof="0" dirty="0">
                <a:ln>
                  <a:noFill/>
                </a:ln>
                <a:solidFill>
                  <a:schemeClr val="bg1"/>
                </a:solidFill>
                <a:effectLst/>
                <a:uLnTx/>
                <a:uFillTx/>
                <a:latin typeface="Arial" panose="020B0604020202020204" pitchFamily="34" charset="0"/>
                <a:sym typeface="Kavoon"/>
              </a:endParaRPr>
            </a:p>
          </p:txBody>
        </p:sp>
      </p:grpSp>
      <p:grpSp>
        <p:nvGrpSpPr>
          <p:cNvPr id="20" name="Group 19"/>
          <p:cNvGrpSpPr/>
          <p:nvPr/>
        </p:nvGrpSpPr>
        <p:grpSpPr>
          <a:xfrm>
            <a:off x="5852998" y="3485273"/>
            <a:ext cx="1236936" cy="1155973"/>
            <a:chOff x="2315060" y="3149849"/>
            <a:chExt cx="1236936" cy="1155973"/>
          </a:xfrm>
          <a:scene3d>
            <a:camera prst="orthographicFront">
              <a:rot lat="0" lon="0" rev="0"/>
            </a:camera>
            <a:lightRig rig="glow" dir="t">
              <a:rot lat="0" lon="0" rev="4800000"/>
            </a:lightRig>
          </a:scene3d>
        </p:grpSpPr>
        <p:pic>
          <p:nvPicPr>
            <p:cNvPr id="21" name="Picture 2"/>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a:ln>
              <a:noFill/>
            </a:ln>
            <a:effectLst>
              <a:outerShdw blurRad="190500" dist="228600" dir="2700000" algn="ctr">
                <a:srgbClr val="000000">
                  <a:alpha val="30000"/>
                </a:srgbClr>
              </a:outerShdw>
            </a:effectLst>
            <a:sp3d prstMaterial="matte">
              <a:bevelT w="127000" h="63500"/>
            </a:sp3d>
          </p:spPr>
        </p:pic>
        <p:sp>
          <p:nvSpPr>
            <p:cNvPr id="22" name="TextBox 15"/>
            <p:cNvSpPr txBox="1"/>
            <p:nvPr/>
          </p:nvSpPr>
          <p:spPr>
            <a:xfrm>
              <a:off x="2411833" y="3543300"/>
              <a:ext cx="1043391" cy="574966"/>
            </a:xfrm>
            <a:prstGeom prst="rect">
              <a:avLst/>
            </a:prstGeom>
            <a:ln>
              <a:noFill/>
            </a:ln>
            <a:effectLst>
              <a:outerShdw blurRad="190500" dist="228600" dir="2700000" algn="ctr">
                <a:srgbClr val="000000">
                  <a:alpha val="30000"/>
                </a:srgbClr>
              </a:outerShdw>
            </a:effectLst>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sp>
        <p:nvSpPr>
          <p:cNvPr id="23" name="Rectangle 22"/>
          <p:cNvSpPr/>
          <p:nvPr/>
        </p:nvSpPr>
        <p:spPr>
          <a:xfrm>
            <a:off x="7376998" y="3467100"/>
            <a:ext cx="9553994" cy="1043234"/>
          </a:xfrm>
          <a:prstGeom prst="rect">
            <a:avLst/>
          </a:prstGeom>
        </p:spPr>
        <p:txBody>
          <a:bodyPr wrap="square">
            <a:spAutoFit/>
          </a:bodyPr>
          <a:lstStyle/>
          <a:p>
            <a:pPr lvl="0" algn="just">
              <a:lnSpc>
                <a:spcPct val="150000"/>
              </a:lnSpc>
              <a:tabLst>
                <a:tab pos="360045" algn="l"/>
                <a:tab pos="720090" algn="l"/>
              </a:tabLst>
            </a:pPr>
            <a:r>
              <a:rPr lang="en-US" sz="4700" b="1">
                <a:solidFill>
                  <a:prstClr val="black"/>
                </a:solidFill>
                <a:latin typeface="Arial" panose="020B0604020202020204" pitchFamily="34" charset="0"/>
                <a:ea typeface="Calibri" panose="020F0502020204030204" pitchFamily="34" charset="0"/>
                <a:cs typeface="Arial" panose="020B0604020202020204" pitchFamily="34" charset="0"/>
              </a:rPr>
              <a:t>Khái niệm đa thức </a:t>
            </a:r>
            <a:endParaRPr kumimoji="0" lang="vi-VN" sz="4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4" name="Group 23"/>
          <p:cNvGrpSpPr/>
          <p:nvPr/>
        </p:nvGrpSpPr>
        <p:grpSpPr>
          <a:xfrm>
            <a:off x="5847348" y="5999873"/>
            <a:ext cx="1236936" cy="1155973"/>
            <a:chOff x="2315060" y="3149849"/>
            <a:chExt cx="1236936" cy="1155973"/>
          </a:xfrm>
          <a:scene3d>
            <a:camera prst="orthographicFront">
              <a:rot lat="0" lon="0" rev="0"/>
            </a:camera>
            <a:lightRig rig="glow" dir="t">
              <a:rot lat="0" lon="0" rev="4800000"/>
            </a:lightRig>
          </a:scene3d>
        </p:grpSpPr>
        <p:pic>
          <p:nvPicPr>
            <p:cNvPr id="25" name="Picture 2"/>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a:ln>
              <a:noFill/>
            </a:ln>
            <a:effectLst>
              <a:outerShdw blurRad="190500" dist="228600" dir="2700000" algn="ctr">
                <a:srgbClr val="000000">
                  <a:alpha val="30000"/>
                </a:srgbClr>
              </a:outerShdw>
            </a:effectLst>
            <a:sp3d prstMaterial="matte">
              <a:bevelT w="127000" h="63500"/>
            </a:sp3d>
          </p:spPr>
        </p:pic>
        <p:sp>
          <p:nvSpPr>
            <p:cNvPr id="26" name="TextBox 15"/>
            <p:cNvSpPr txBox="1"/>
            <p:nvPr/>
          </p:nvSpPr>
          <p:spPr>
            <a:xfrm>
              <a:off x="2411833" y="3543300"/>
              <a:ext cx="1043391" cy="574966"/>
            </a:xfrm>
            <a:prstGeom prst="rect">
              <a:avLst/>
            </a:prstGeom>
            <a:ln>
              <a:noFill/>
            </a:ln>
            <a:effectLst>
              <a:outerShdw blurRad="190500" dist="228600" dir="2700000" algn="ctr">
                <a:srgbClr val="000000">
                  <a:alpha val="30000"/>
                </a:srgbClr>
              </a:outerShdw>
            </a:effectLst>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grpSp>
      <p:sp>
        <p:nvSpPr>
          <p:cNvPr id="27" name="Rectangle 26"/>
          <p:cNvSpPr/>
          <p:nvPr/>
        </p:nvSpPr>
        <p:spPr>
          <a:xfrm>
            <a:off x="7371348" y="5981700"/>
            <a:ext cx="9553994" cy="1043234"/>
          </a:xfrm>
          <a:prstGeom prst="rect">
            <a:avLst/>
          </a:prstGeom>
        </p:spPr>
        <p:txBody>
          <a:bodyPr wrap="square">
            <a:spAutoFit/>
          </a:bodyPr>
          <a:lstStyle/>
          <a:p>
            <a:pPr lvl="0" algn="just">
              <a:lnSpc>
                <a:spcPct val="150000"/>
              </a:lnSpc>
              <a:tabLst>
                <a:tab pos="360045" algn="l"/>
                <a:tab pos="720090" algn="l"/>
              </a:tabLst>
            </a:pPr>
            <a:r>
              <a:rPr lang="en-US" sz="4700" b="1">
                <a:solidFill>
                  <a:prstClr val="black"/>
                </a:solidFill>
                <a:latin typeface="Arial" panose="020B0604020202020204" pitchFamily="34" charset="0"/>
                <a:ea typeface="Calibri" panose="020F0502020204030204" pitchFamily="34" charset="0"/>
                <a:cs typeface="Arial" panose="020B0604020202020204" pitchFamily="34" charset="0"/>
              </a:rPr>
              <a:t>Đa thức thu gọn</a:t>
            </a:r>
            <a:endParaRPr kumimoji="0" lang="vi-VN" sz="4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0" name="Freeform 8"/>
          <p:cNvSpPr/>
          <p:nvPr/>
        </p:nvSpPr>
        <p:spPr>
          <a:xfrm rot="-4410574">
            <a:off x="8914177" y="8032292"/>
            <a:ext cx="668920" cy="2404294"/>
          </a:xfrm>
          <a:custGeom>
            <a:avLst/>
            <a:gdLst/>
            <a:ahLst/>
            <a:cxnLst/>
            <a:rect l="l" t="t" r="r" b="b"/>
            <a:pathLst>
              <a:path w="1231199" h="2404294">
                <a:moveTo>
                  <a:pt x="0" y="0"/>
                </a:moveTo>
                <a:lnTo>
                  <a:pt x="1231198" y="0"/>
                </a:lnTo>
                <a:lnTo>
                  <a:pt x="1231198" y="2404294"/>
                </a:lnTo>
                <a:lnTo>
                  <a:pt x="0" y="24042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33" name="Picture 32"/>
          <p:cNvPicPr>
            <a:picLocks noChangeAspect="1"/>
          </p:cNvPicPr>
          <p:nvPr/>
        </p:nvPicPr>
        <p:blipFill>
          <a:blip r:embed="rId6"/>
          <a:stretch>
            <a:fillRect/>
          </a:stretch>
        </p:blipFill>
        <p:spPr>
          <a:xfrm flipH="1">
            <a:off x="15335331" y="5453160"/>
            <a:ext cx="2658207" cy="4596920"/>
          </a:xfrm>
          <a:prstGeom prst="rect">
            <a:avLst/>
          </a:prstGeom>
        </p:spPr>
      </p:pic>
      <p:pic>
        <p:nvPicPr>
          <p:cNvPr id="35" name="Picture 34"/>
          <p:cNvPicPr>
            <a:picLocks noChangeAspect="1"/>
          </p:cNvPicPr>
          <p:nvPr/>
        </p:nvPicPr>
        <p:blipFill>
          <a:blip r:embed="rId7"/>
          <a:stretch>
            <a:fillRect/>
          </a:stretch>
        </p:blipFill>
        <p:spPr>
          <a:xfrm>
            <a:off x="83379" y="-118785"/>
            <a:ext cx="3389670" cy="3694496"/>
          </a:xfrm>
          <a:prstGeom prst="rect">
            <a:avLst/>
          </a:prstGeom>
        </p:spPr>
      </p:pic>
      <p:pic>
        <p:nvPicPr>
          <p:cNvPr id="36" name="Picture 35"/>
          <p:cNvPicPr>
            <a:picLocks noChangeAspect="1"/>
          </p:cNvPicPr>
          <p:nvPr/>
        </p:nvPicPr>
        <p:blipFill>
          <a:blip r:embed="rId8"/>
          <a:stretch>
            <a:fillRect/>
          </a:stretch>
        </p:blipFill>
        <p:spPr>
          <a:xfrm>
            <a:off x="15926815" y="-1544691"/>
            <a:ext cx="4133446" cy="4115157"/>
          </a:xfrm>
          <a:prstGeom prst="rect">
            <a:avLst/>
          </a:prstGeom>
        </p:spPr>
      </p:pic>
      <p:pic>
        <p:nvPicPr>
          <p:cNvPr id="38" name="Picture 37"/>
          <p:cNvPicPr>
            <a:picLocks noChangeAspect="1"/>
          </p:cNvPicPr>
          <p:nvPr/>
        </p:nvPicPr>
        <p:blipFill>
          <a:blip r:embed="rId9"/>
          <a:stretch>
            <a:fillRect/>
          </a:stretch>
        </p:blipFill>
        <p:spPr>
          <a:xfrm>
            <a:off x="228600" y="7467123"/>
            <a:ext cx="2736021" cy="2582957"/>
          </a:xfrm>
          <a:prstGeom prst="rect">
            <a:avLst/>
          </a:prstGeom>
        </p:spPr>
      </p:pic>
    </p:spTree>
    <p:extLst>
      <p:ext uri="{BB962C8B-B14F-4D97-AF65-F5344CB8AC3E}">
        <p14:creationId xmlns:p14="http://schemas.microsoft.com/office/powerpoint/2010/main" val="406006041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10"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par>
                                <p:cTn id="19" presetID="16" presetClass="entr" presetSubtype="21"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3">
                <a:extLst>
                  <a:ext uri="{96DAC541-7B7A-43D3-8B79-37D633B846F1}">
                    <asvg:svgBlip xmlns:asvg="http://schemas.microsoft.com/office/drawing/2016/SVG/main" r:embed="rId4"/>
                  </a:ext>
                </a:extLst>
              </a:blip>
              <a:stretch>
                <a:fillRect/>
              </a:stretch>
            </a:blipFill>
          </p:spPr>
        </p:sp>
      </p:grpSp>
      <p:pic>
        <p:nvPicPr>
          <p:cNvPr id="36" name="Picture 35"/>
          <p:cNvPicPr>
            <a:picLocks noChangeAspect="1"/>
          </p:cNvPicPr>
          <p:nvPr/>
        </p:nvPicPr>
        <p:blipFill>
          <a:blip r:embed="rId5"/>
          <a:stretch>
            <a:fillRect/>
          </a:stretch>
        </p:blipFill>
        <p:spPr>
          <a:xfrm rot="14162721">
            <a:off x="245484" y="-58349"/>
            <a:ext cx="810532" cy="1405766"/>
          </a:xfrm>
          <a:prstGeom prst="rect">
            <a:avLst/>
          </a:prstGeom>
        </p:spPr>
      </p:pic>
      <p:pic>
        <p:nvPicPr>
          <p:cNvPr id="39" name="Picture 38"/>
          <p:cNvPicPr>
            <a:picLocks noChangeAspect="1"/>
          </p:cNvPicPr>
          <p:nvPr/>
        </p:nvPicPr>
        <p:blipFill>
          <a:blip r:embed="rId6"/>
          <a:stretch>
            <a:fillRect/>
          </a:stretch>
        </p:blipFill>
        <p:spPr>
          <a:xfrm>
            <a:off x="586456" y="9478804"/>
            <a:ext cx="873677" cy="770096"/>
          </a:xfrm>
          <a:prstGeom prst="rect">
            <a:avLst/>
          </a:prstGeom>
        </p:spPr>
      </p:pic>
      <p:sp>
        <p:nvSpPr>
          <p:cNvPr id="22" name="Rectangle 21"/>
          <p:cNvSpPr/>
          <p:nvPr/>
        </p:nvSpPr>
        <p:spPr>
          <a:xfrm>
            <a:off x="1774437" y="419100"/>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1.12 (SGK-tr14)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7961802" y="480919"/>
            <a:ext cx="8763000" cy="881395"/>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3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Thu gọn</a:t>
            </a:r>
            <a:r>
              <a:rPr kumimoji="0" lang="en-US" sz="3900" b="0" i="0" u="none" strike="noStrike" kern="1200" cap="none" spc="0" normalizeH="0" noProof="0">
                <a:ln>
                  <a:noFill/>
                </a:ln>
                <a:solidFill>
                  <a:srgbClr val="000000"/>
                </a:solidFill>
                <a:effectLst/>
                <a:uLnTx/>
                <a:uFillTx/>
                <a:latin typeface="Arial" panose="020B0604020202020204" pitchFamily="34" charset="0"/>
                <a:ea typeface="+mn-ea"/>
                <a:cs typeface="Arial" panose="020B0604020202020204" pitchFamily="34" charset="0"/>
              </a:rPr>
              <a:t> rồi tính giá trị của đa thức:</a:t>
            </a:r>
            <a:endParaRPr kumimoji="0" lang="en-US" sz="3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 name="Oval Callout 37"/>
          <p:cNvSpPr/>
          <p:nvPr/>
        </p:nvSpPr>
        <p:spPr>
          <a:xfrm>
            <a:off x="8377823" y="332237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7"/>
          <a:stretch>
            <a:fillRect/>
          </a:stretch>
        </p:blipFill>
        <p:spPr>
          <a:xfrm>
            <a:off x="15163800" y="7147540"/>
            <a:ext cx="2526069" cy="2702129"/>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1902523" y="5968930"/>
                <a:ext cx="15318677" cy="3578287"/>
              </a:xfrm>
              <a:prstGeom prst="rect">
                <a:avLst/>
              </a:prstGeom>
            </p:spPr>
            <p:txBody>
              <a:bodyPr wrap="square">
                <a:spAutoFit/>
              </a:bodyPr>
              <a:lstStyle/>
              <a:p>
                <a:pPr algn="just">
                  <a:lnSpc>
                    <a:spcPct val="150000"/>
                  </a:lnSpc>
                  <a:spcAft>
                    <a:spcPts val="0"/>
                  </a:spcAft>
                </a:pPr>
                <a:r>
                  <a:rPr lang="en-US" sz="3900">
                    <a:effectLst/>
                    <a:latin typeface="Arial" panose="020B0604020202020204" pitchFamily="34" charset="0"/>
                    <a:ea typeface="Dotum" panose="020B0600000101010101" pitchFamily="34" charset="-127"/>
                    <a:cs typeface="Arial" panose="020B0604020202020204" pitchFamily="34" charset="0"/>
                  </a:rPr>
                  <a:t>Thay</a:t>
                </a:r>
                <a:r>
                  <a:rPr lang="en-US" sz="390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fr-FR" sz="3900">
                        <a:effectLst/>
                        <a:latin typeface="Cambria Math" panose="02040503050406030204" pitchFamily="18" charset="0"/>
                        <a:ea typeface="Calibri" panose="020F0502020204030204" pitchFamily="34" charset="0"/>
                        <a:cs typeface="Times New Roman" panose="02020603050405020304" pitchFamily="18" charset="0"/>
                      </a:rPr>
                      <m:t>x</m:t>
                    </m:r>
                    <m:r>
                      <a:rPr lang="fr-FR" sz="3900">
                        <a:effectLst/>
                        <a:latin typeface="Cambria Math" panose="02040503050406030204" pitchFamily="18" charset="0"/>
                        <a:ea typeface="Calibri" panose="020F0502020204030204" pitchFamily="34" charset="0"/>
                        <a:cs typeface="Times New Roman" panose="02020603050405020304" pitchFamily="18" charset="0"/>
                      </a:rPr>
                      <m:t>=0,5</m:t>
                    </m:r>
                  </m:oMath>
                </a14:m>
                <a:r>
                  <a:rPr lang="fr-FR" sz="39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fr-FR" sz="3900">
                        <a:effectLst/>
                        <a:latin typeface="Cambria Math" panose="02040503050406030204" pitchFamily="18" charset="0"/>
                        <a:ea typeface="Calibri" panose="020F0502020204030204" pitchFamily="34" charset="0"/>
                        <a:cs typeface="Times New Roman" panose="02020603050405020304" pitchFamily="18" charset="0"/>
                      </a:rPr>
                      <m:t>y</m:t>
                    </m:r>
                    <m:r>
                      <a:rPr lang="fr-FR" sz="3900">
                        <a:effectLst/>
                        <a:latin typeface="Cambria Math" panose="02040503050406030204" pitchFamily="18" charset="0"/>
                        <a:ea typeface="Calibri" panose="020F0502020204030204" pitchFamily="34" charset="0"/>
                        <a:cs typeface="Times New Roman" panose="02020603050405020304" pitchFamily="18" charset="0"/>
                      </a:rPr>
                      <m:t>=1</m:t>
                    </m:r>
                  </m:oMath>
                </a14:m>
                <a:r>
                  <a:rPr lang="en-US" sz="3900">
                    <a:effectLst/>
                    <a:latin typeface="Arial" panose="020B0604020202020204" pitchFamily="34" charset="0"/>
                    <a:ea typeface="Dotum" panose="020B0600000101010101" pitchFamily="34" charset="-127"/>
                    <a:cs typeface="Arial" panose="020B0604020202020204" pitchFamily="34" charset="0"/>
                  </a:rPr>
                  <a:t> vào M, ta có:</a:t>
                </a:r>
              </a:p>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M</m:t>
                      </m:r>
                      <m:r>
                        <a:rPr lang="en-US" sz="39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900">
                              <a:effectLst/>
                              <a:latin typeface="Cambria Math" panose="02040503050406030204" pitchFamily="18" charset="0"/>
                              <a:ea typeface="Arial" panose="020B0604020202020204" pitchFamily="34" charset="0"/>
                              <a:cs typeface="Times New Roman" panose="02020603050405020304" pitchFamily="18" charset="0"/>
                            </a:rPr>
                            <m:t>3</m:t>
                          </m:r>
                        </m:num>
                        <m:den>
                          <m:r>
                            <a:rPr lang="en-US" sz="3900">
                              <a:effectLst/>
                              <a:latin typeface="Cambria Math" panose="02040503050406030204" pitchFamily="18" charset="0"/>
                              <a:ea typeface="Arial" panose="020B0604020202020204" pitchFamily="34" charset="0"/>
                              <a:cs typeface="Times New Roman" panose="02020603050405020304" pitchFamily="18" charset="0"/>
                            </a:rPr>
                            <m:t>2</m:t>
                          </m:r>
                        </m:den>
                      </m:f>
                      <m:r>
                        <a:rPr lang="en-US" sz="3900">
                          <a:effectLst/>
                          <a:latin typeface="Cambria Math" panose="02040503050406030204" pitchFamily="18" charset="0"/>
                          <a:ea typeface="Arial" panose="020B0604020202020204" pitchFamily="34" charset="0"/>
                          <a:cs typeface="Times New Roman" panose="02020603050405020304" pitchFamily="18" charset="0"/>
                        </a:rPr>
                        <m:t>.0,5 </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.1</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6.0,5 .1=</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900">
                              <a:effectLst/>
                              <a:latin typeface="Cambria Math" panose="02040503050406030204" pitchFamily="18" charset="0"/>
                              <a:ea typeface="Arial" panose="020B0604020202020204" pitchFamily="34" charset="0"/>
                              <a:cs typeface="Times New Roman" panose="02020603050405020304" pitchFamily="18" charset="0"/>
                            </a:rPr>
                            <m:t>9</m:t>
                          </m:r>
                        </m:num>
                        <m:den>
                          <m:r>
                            <a:rPr lang="en-US" sz="3900">
                              <a:effectLst/>
                              <a:latin typeface="Cambria Math" panose="02040503050406030204" pitchFamily="18" charset="0"/>
                              <a:ea typeface="Arial" panose="020B0604020202020204" pitchFamily="34" charset="0"/>
                              <a:cs typeface="Times New Roman" panose="02020603050405020304" pitchFamily="18" charset="0"/>
                            </a:rPr>
                            <m:t>4</m:t>
                          </m:r>
                        </m:den>
                      </m:f>
                    </m:oMath>
                  </m:oMathPara>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900">
                    <a:effectLst/>
                    <a:latin typeface="Arial" panose="020B0604020202020204" pitchFamily="34" charset="0"/>
                    <a:ea typeface="Dotum" panose="020B0600000101010101" pitchFamily="34" charset="-127"/>
                    <a:cs typeface="Arial" panose="020B0604020202020204" pitchFamily="34" charset="0"/>
                  </a:rPr>
                  <a:t>Vậy                tại </a:t>
                </a:r>
                <a14:m>
                  <m:oMath xmlns:m="http://schemas.openxmlformats.org/officeDocument/2006/math">
                    <m:r>
                      <m:rPr>
                        <m:sty m:val="p"/>
                      </m:rPr>
                      <a:rPr lang="en-US" sz="3900">
                        <a:effectLst/>
                        <a:latin typeface="Cambria Math" panose="02040503050406030204" pitchFamily="18" charset="0"/>
                        <a:ea typeface="Dotum" panose="020B0600000101010101" pitchFamily="34" charset="-127"/>
                        <a:cs typeface="Times New Roman" panose="02020603050405020304" pitchFamily="18" charset="0"/>
                      </a:rPr>
                      <m:t>x</m:t>
                    </m:r>
                    <m:r>
                      <a:rPr lang="en-US" sz="3900">
                        <a:effectLst/>
                        <a:latin typeface="Cambria Math" panose="02040503050406030204" pitchFamily="18" charset="0"/>
                        <a:ea typeface="Dotum" panose="020B0600000101010101" pitchFamily="34" charset="-127"/>
                        <a:cs typeface="Times New Roman" panose="02020603050405020304" pitchFamily="18" charset="0"/>
                      </a:rPr>
                      <m:t>=0,5 </m:t>
                    </m:r>
                  </m:oMath>
                </a14:m>
                <a:r>
                  <a:rPr lang="en-US" sz="3900">
                    <a:effectLst/>
                    <a:latin typeface="Arial" panose="020B0604020202020204" pitchFamily="34" charset="0"/>
                    <a:ea typeface="Dotum" panose="020B0600000101010101" pitchFamily="34" charset="-127"/>
                    <a:cs typeface="Arial" panose="020B0604020202020204" pitchFamily="34" charset="0"/>
                  </a:rPr>
                  <a:t>và </a:t>
                </a:r>
                <a14:m>
                  <m:oMath xmlns:m="http://schemas.openxmlformats.org/officeDocument/2006/math">
                    <m:r>
                      <m:rPr>
                        <m:sty m:val="p"/>
                      </m:rPr>
                      <a:rPr lang="en-US" sz="3900">
                        <a:effectLst/>
                        <a:latin typeface="Cambria Math" panose="02040503050406030204" pitchFamily="18" charset="0"/>
                        <a:ea typeface="Dotum" panose="020B0600000101010101" pitchFamily="34" charset="-127"/>
                        <a:cs typeface="Times New Roman" panose="02020603050405020304" pitchFamily="18" charset="0"/>
                      </a:rPr>
                      <m:t>y</m:t>
                    </m:r>
                    <m:r>
                      <a:rPr lang="en-US" sz="3900">
                        <a:effectLst/>
                        <a:latin typeface="Cambria Math" panose="02040503050406030204" pitchFamily="18" charset="0"/>
                        <a:ea typeface="Dotum" panose="020B0600000101010101" pitchFamily="34" charset="-127"/>
                        <a:cs typeface="Times New Roman" panose="02020603050405020304" pitchFamily="18" charset="0"/>
                      </a:rPr>
                      <m:t>=</m:t>
                    </m:r>
                    <m:r>
                      <a:rPr lang="en-US" sz="3900" i="1">
                        <a:effectLst/>
                        <a:latin typeface="Cambria Math" panose="02040503050406030204" pitchFamily="18" charset="0"/>
                        <a:ea typeface="Dotum" panose="020B0600000101010101" pitchFamily="34" charset="-127"/>
                        <a:cs typeface="Times New Roman" panose="02020603050405020304" pitchFamily="18" charset="0"/>
                      </a:rPr>
                      <m:t>−</m:t>
                    </m:r>
                    <m:r>
                      <a:rPr lang="en-US" sz="3900">
                        <a:effectLst/>
                        <a:latin typeface="Cambria Math" panose="02040503050406030204" pitchFamily="18" charset="0"/>
                        <a:ea typeface="Dotum" panose="020B0600000101010101" pitchFamily="34" charset="-127"/>
                        <a:cs typeface="Times New Roman" panose="02020603050405020304" pitchFamily="18" charset="0"/>
                      </a:rPr>
                      <m:t>1</m:t>
                    </m:r>
                  </m:oMath>
                </a14:m>
                <a:endParaRPr lang="en-US" sz="39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902523" y="5968930"/>
                <a:ext cx="15318677" cy="3578287"/>
              </a:xfrm>
              <a:prstGeom prst="rect">
                <a:avLst/>
              </a:prstGeom>
              <a:blipFill>
                <a:blip r:embed="rId13"/>
                <a:stretch>
                  <a:fillRect l="-1353" b="-30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1501721" y="1841194"/>
                <a:ext cx="15490524" cy="881395"/>
              </a:xfrm>
              <a:prstGeom prst="rect">
                <a:avLst/>
              </a:prstGeom>
            </p:spPr>
            <p:txBody>
              <a:bodyPr wrap="square">
                <a:spAutoFit/>
              </a:bodyPr>
              <a:lstStyle/>
              <a:p>
                <a:pPr lvl="0" algn="just">
                  <a:lnSpc>
                    <a:spcPct val="150000"/>
                  </a:lnSpc>
                </a:pPr>
                <a:r>
                  <a:rPr lang="fr-FR" sz="3900">
                    <a:solidFill>
                      <a:prstClr val="black"/>
                    </a:solidFill>
                    <a:latin typeface="Arial" panose="020B0604020202020204" pitchFamily="34" charset="0"/>
                    <a:ea typeface="Calibri" panose="020F0502020204030204" pitchFamily="34" charset="0"/>
                    <a:cs typeface="Arial" panose="020B0604020202020204" pitchFamily="34" charset="0"/>
                  </a:rPr>
                  <a:t>; Tại </a:t>
                </a:r>
                <a14:m>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=0,5</m:t>
                    </m:r>
                  </m:oMath>
                </a14:m>
                <a:r>
                  <a:rPr lang="fr-FR" sz="39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39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501721" y="1841194"/>
                <a:ext cx="15490524" cy="881395"/>
              </a:xfrm>
              <a:prstGeom prst="rect">
                <a:avLst/>
              </a:prstGeom>
              <a:blipFill>
                <a:blip r:embed="rId14"/>
                <a:stretch>
                  <a:fillRect l="-1338" b="-275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4479" y="1761097"/>
                <a:ext cx="13189560" cy="1248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m:oMathPara>
                </a14:m>
                <a:endParaRPr lang="en-US" sz="3900"/>
              </a:p>
            </p:txBody>
          </p:sp>
        </mc:Choice>
        <mc:Fallback xmlns="">
          <p:sp>
            <p:nvSpPr>
              <p:cNvPr id="9" name="Rectangle 8"/>
              <p:cNvSpPr>
                <a:spLocks noRot="1" noChangeAspect="1" noMove="1" noResize="1" noEditPoints="1" noAdjustHandles="1" noChangeArrowheads="1" noChangeShapeType="1" noTextEdit="1"/>
              </p:cNvSpPr>
              <p:nvPr/>
            </p:nvSpPr>
            <p:spPr>
              <a:xfrm>
                <a:off x="-4479" y="1761097"/>
                <a:ext cx="13189560" cy="124880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0" y="4570345"/>
                <a:ext cx="13189560" cy="1248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m:oMathPara>
                </a14:m>
                <a:endParaRPr lang="en-US" sz="3900"/>
              </a:p>
            </p:txBody>
          </p:sp>
        </mc:Choice>
        <mc:Fallback xmlns="">
          <p:sp>
            <p:nvSpPr>
              <p:cNvPr id="24" name="Rectangle 23"/>
              <p:cNvSpPr>
                <a:spLocks noRot="1" noChangeAspect="1" noMove="1" noResize="1" noEditPoints="1" noAdjustHandles="1" noChangeArrowheads="1" noChangeShapeType="1" noTextEdit="1"/>
              </p:cNvSpPr>
              <p:nvPr/>
            </p:nvSpPr>
            <p:spPr>
              <a:xfrm>
                <a:off x="0" y="4570345"/>
                <a:ext cx="13189560" cy="124880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0896600" y="4580497"/>
                <a:ext cx="4112546" cy="124880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39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9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9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oMath>
                  </m:oMathPara>
                </a14:m>
                <a:endParaRPr lang="en-US" sz="3900"/>
              </a:p>
            </p:txBody>
          </p:sp>
        </mc:Choice>
        <mc:Fallback xmlns="">
          <p:sp>
            <p:nvSpPr>
              <p:cNvPr id="25" name="Rectangle 24"/>
              <p:cNvSpPr>
                <a:spLocks noRot="1" noChangeAspect="1" noMove="1" noResize="1" noEditPoints="1" noAdjustHandles="1" noChangeArrowheads="1" noChangeShapeType="1" noTextEdit="1"/>
              </p:cNvSpPr>
              <p:nvPr/>
            </p:nvSpPr>
            <p:spPr>
              <a:xfrm>
                <a:off x="10896600" y="4580497"/>
                <a:ext cx="4112546"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858238" y="8423326"/>
                <a:ext cx="2091214" cy="12159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M</m:t>
                      </m:r>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9</m:t>
                          </m:r>
                        </m:num>
                        <m:den>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oMath>
                  </m:oMathPara>
                </a14:m>
                <a:endParaRPr lang="en-US"/>
              </a:p>
            </p:txBody>
          </p:sp>
        </mc:Choice>
        <mc:Fallback xmlns="">
          <p:sp>
            <p:nvSpPr>
              <p:cNvPr id="10" name="Rectangle 9"/>
              <p:cNvSpPr>
                <a:spLocks noRot="1" noChangeAspect="1" noMove="1" noResize="1" noEditPoints="1" noAdjustHandles="1" noChangeArrowheads="1" noChangeShapeType="1" noTextEdit="1"/>
              </p:cNvSpPr>
              <p:nvPr/>
            </p:nvSpPr>
            <p:spPr>
              <a:xfrm>
                <a:off x="2858238" y="8423326"/>
                <a:ext cx="2091214" cy="1215974"/>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35674906"/>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left)">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500"/>
                                        <p:tgtEl>
                                          <p:spTgt spid="25"/>
                                        </p:tgtEl>
                                      </p:cBhvr>
                                    </p:animEffect>
                                  </p:childTnLst>
                                </p:cTn>
                              </p:par>
                            </p:childTnLst>
                          </p:cTn>
                        </p:par>
                        <p:par>
                          <p:cTn id="32" fill="hold">
                            <p:stCondLst>
                              <p:cond delay="1000"/>
                            </p:stCondLst>
                            <p:childTnLst>
                              <p:par>
                                <p:cTn id="33" presetID="14" presetClass="entr" presetSubtype="1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5" dur="500"/>
                                        <p:tgtEl>
                                          <p:spTgt spid="6">
                                            <p:txEl>
                                              <p:pRg st="0" end="0"/>
                                            </p:txEl>
                                          </p:spTgt>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Effect transition="in" filter="wipe(left)">
                                      <p:cBhvr>
                                        <p:cTn id="39" dur="500"/>
                                        <p:tgtEl>
                                          <p:spTgt spid="6">
                                            <p:txEl>
                                              <p:pRg st="1" end="1"/>
                                            </p:txEl>
                                          </p:spTgt>
                                        </p:tgtEl>
                                      </p:cBhvr>
                                    </p:animEffect>
                                  </p:childTnLst>
                                </p:cTn>
                              </p:par>
                            </p:childTnLst>
                          </p:cTn>
                        </p:par>
                        <p:par>
                          <p:cTn id="40" fill="hold">
                            <p:stCondLst>
                              <p:cond delay="2000"/>
                            </p:stCondLst>
                            <p:childTnLst>
                              <p:par>
                                <p:cTn id="41" presetID="14" presetClass="entr" presetSubtype="10" fill="hold" nodeType="after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randombar(horizontal)">
                                      <p:cBhvr>
                                        <p:cTn id="43" dur="500"/>
                                        <p:tgtEl>
                                          <p:spTgt spid="6">
                                            <p:txEl>
                                              <p:pRg st="2" end="2"/>
                                            </p:txEl>
                                          </p:spTgt>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randombar(horizontal)">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 grpId="0"/>
      <p:bldP spid="38" grpId="0" animBg="1"/>
      <p:bldP spid="7" grpId="0"/>
      <p:bldP spid="9" grpId="0"/>
      <p:bldP spid="24" grpId="0"/>
      <p:bldP spid="25"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1.13 (SGK-tr14)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0159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lang="en-US" sz="4000">
                <a:solidFill>
                  <a:srgbClr val="000000"/>
                </a:solidFill>
                <a:latin typeface="Arial" panose="020B0604020202020204" pitchFamily="34" charset="0"/>
                <a:cs typeface="Arial" panose="020B0604020202020204" pitchFamily="34" charset="0"/>
              </a:rPr>
              <a:t>Cho đa thức</a:t>
            </a:r>
            <a:endParaRPr kumimoji="0" lang="en-US" sz="4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3048000" y="1870777"/>
                <a:ext cx="13335000" cy="1038746"/>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xyz</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3048000" y="1870777"/>
                <a:ext cx="13335000" cy="1038746"/>
              </a:xfrm>
              <a:prstGeom prst="rect">
                <a:avLst/>
              </a:prstGeom>
              <a:blipFill>
                <a:blip r:embed="rId3"/>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4"/>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5"/>
          <a:stretch>
            <a:fillRect/>
          </a:stretch>
        </p:blipFill>
        <p:spPr>
          <a:xfrm>
            <a:off x="384861" y="419100"/>
            <a:ext cx="1572865" cy="1448239"/>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3276600" y="2937577"/>
                <a:ext cx="12801600" cy="1938992"/>
              </a:xfrm>
              <a:prstGeom prst="rect">
                <a:avLst/>
              </a:prstGeom>
            </p:spPr>
            <p:txBody>
              <a:bodyPr wrap="square">
                <a:spAutoFit/>
              </a:bodyPr>
              <a:lstStyle/>
              <a:p>
                <a:pPr algn="just" fontAlgn="base">
                  <a:lnSpc>
                    <a:spcPct val="150000"/>
                  </a:lnSpc>
                </a:pPr>
                <a:r>
                  <a:rPr lang="en-US" sz="4000">
                    <a:solidFill>
                      <a:srgbClr val="000000"/>
                    </a:solidFill>
                    <a:latin typeface="Arial" panose="020B0604020202020204" pitchFamily="34" charset="0"/>
                    <a:cs typeface="Arial" panose="020B0604020202020204" pitchFamily="34" charset="0"/>
                  </a:rPr>
                  <a:t>a) Thu gọn và tìm bậc của đa thức P;</a:t>
                </a:r>
              </a:p>
              <a:p>
                <a:pPr lvl="0" algn="just" fontAlgn="base">
                  <a:lnSpc>
                    <a:spcPct val="150000"/>
                  </a:lnSpc>
                </a:pPr>
                <a:r>
                  <a:rPr lang="en-US" sz="4000">
                    <a:solidFill>
                      <a:srgbClr val="000000"/>
                    </a:solidFill>
                    <a:latin typeface="Arial" panose="020B0604020202020204" pitchFamily="34" charset="0"/>
                    <a:cs typeface="Arial" panose="020B0604020202020204" pitchFamily="34" charset="0"/>
                  </a:rPr>
                  <a:t>b) Tính giá trị của đa thức P tại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a:solidFill>
                    <a:srgbClr val="000000"/>
                  </a:solidFill>
                  <a:latin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276600" y="2937577"/>
                <a:ext cx="12801600" cy="1938992"/>
              </a:xfrm>
              <a:prstGeom prst="rect">
                <a:avLst/>
              </a:prstGeom>
              <a:blipFill>
                <a:blip r:embed="rId6"/>
                <a:stretch>
                  <a:fillRect l="-1714" b="-6918"/>
                </a:stretch>
              </a:blipFill>
            </p:spPr>
            <p:txBody>
              <a:bodyPr/>
              <a:lstStyle/>
              <a:p>
                <a:r>
                  <a:rPr lang="en-US">
                    <a:noFill/>
                  </a:rPr>
                  <a:t> </a:t>
                </a:r>
              </a:p>
            </p:txBody>
          </p:sp>
        </mc:Fallback>
      </mc:AlternateContent>
      <p:sp>
        <p:nvSpPr>
          <p:cNvPr id="16" name="Oval Callout 15"/>
          <p:cNvSpPr/>
          <p:nvPr/>
        </p:nvSpPr>
        <p:spPr>
          <a:xfrm>
            <a:off x="8263524" y="523000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 name="Rectangle 3"/>
              <p:cNvSpPr/>
              <p:nvPr/>
            </p:nvSpPr>
            <p:spPr>
              <a:xfrm>
                <a:off x="2595985" y="6624578"/>
                <a:ext cx="12915900" cy="2862322"/>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m:rPr>
                          <m:nor/>
                        </m:rPr>
                        <a:rPr lang="en-US" sz="4000" smtClean="0">
                          <a:latin typeface="Arial" panose="020B0604020202020204" pitchFamily="34" charset="0"/>
                          <a:ea typeface="Calibri" panose="020F0502020204030204" pitchFamily="34" charset="0"/>
                          <a:cs typeface="Arial" panose="020B0604020202020204" pitchFamily="34" charset="0"/>
                        </a:rPr>
                        <m:t>a</m:t>
                      </m:r>
                      <m:r>
                        <m:rPr>
                          <m:nor/>
                        </m:rPr>
                        <a:rPr lang="en-US" sz="4000" smtClean="0">
                          <a:latin typeface="Arial" panose="020B0604020202020204" pitchFamily="34" charset="0"/>
                          <a:ea typeface="Calibri" panose="020F0502020204030204" pitchFamily="34" charset="0"/>
                          <a:cs typeface="Arial" panose="020B0604020202020204" pitchFamily="34" charset="0"/>
                        </a:rPr>
                        <m:t>)</m:t>
                      </m:r>
                      <m:r>
                        <a:rPr lang="en-US" sz="4000" b="0" i="0" smtClean="0">
                          <a:latin typeface="Cambria Math" panose="02040503050406030204" pitchFamily="18" charset="0"/>
                          <a:ea typeface="Calibri" panose="020F0502020204030204" pitchFamily="34" charset="0"/>
                          <a:cs typeface="Arial" panose="020B0604020202020204" pitchFamily="34" charset="0"/>
                        </a:rPr>
                        <m:t> </m:t>
                      </m:r>
                      <m:r>
                        <m:rPr>
                          <m:sty m:val="p"/>
                        </m:rPr>
                        <a:rPr lang="en-US" sz="4000">
                          <a:latin typeface="Cambria Math" panose="02040503050406030204" pitchFamily="18" charset="0"/>
                          <a:ea typeface="Calibri" panose="020F0502020204030204" pitchFamily="34" charset="0"/>
                          <a:cs typeface="Times New Roman" panose="02020603050405020304" pitchFamily="18" charset="0"/>
                        </a:rPr>
                        <m:t>P</m:t>
                      </m:r>
                      <m:r>
                        <a:rPr lang="en-US" sz="4000">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xyz</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P</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xyz</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    Bậc của P là 4</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595985" y="6624578"/>
                <a:ext cx="12915900" cy="2862322"/>
              </a:xfrm>
              <a:prstGeom prst="rect">
                <a:avLst/>
              </a:prstGeom>
              <a:blipFill>
                <a:blip r:embed="rId7"/>
                <a:stretch>
                  <a:fillRect b="-4478"/>
                </a:stretch>
              </a:blipFill>
            </p:spPr>
            <p:txBody>
              <a:bodyPr/>
              <a:lstStyle/>
              <a:p>
                <a:r>
                  <a:rPr lang="en-US">
                    <a:noFill/>
                  </a:rPr>
                  <a:t> </a:t>
                </a:r>
              </a:p>
            </p:txBody>
          </p:sp>
        </mc:Fallback>
      </mc:AlternateContent>
    </p:spTree>
    <p:extLst>
      <p:ext uri="{BB962C8B-B14F-4D97-AF65-F5344CB8AC3E}">
        <p14:creationId xmlns:p14="http://schemas.microsoft.com/office/powerpoint/2010/main" val="299045285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00"/>
                                        <p:tgtEl>
                                          <p:spTgt spid="4">
                                            <p:txEl>
                                              <p:pRg st="0" end="0"/>
                                            </p:txEl>
                                          </p:spTgt>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fade">
                                      <p:cBhvr>
                                        <p:cTn id="37" dur="500"/>
                                        <p:tgtEl>
                                          <p:spTgt spid="4">
                                            <p:txEl>
                                              <p:pRg st="1" end="1"/>
                                            </p:txEl>
                                          </p:spTgt>
                                        </p:tgtEl>
                                      </p:cBhvr>
                                    </p:animEffect>
                                  </p:childTnLst>
                                </p:cTn>
                              </p:par>
                            </p:childTnLst>
                          </p:cTn>
                        </p:par>
                        <p:par>
                          <p:cTn id="38" fill="hold">
                            <p:stCondLst>
                              <p:cond delay="1000"/>
                            </p:stCondLst>
                            <p:childTnLst>
                              <p:par>
                                <p:cTn id="39" presetID="14" presetClass="entr" presetSubtype="10" fill="hold" nodeType="after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3" grpId="0"/>
      <p:bldP spid="3" grpId="0"/>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1.13 (SGK-tr14)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0159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Cho đa thức</a:t>
            </a:r>
          </a:p>
        </p:txBody>
      </p:sp>
      <mc:AlternateContent xmlns:mc="http://schemas.openxmlformats.org/markup-compatibility/2006" xmlns:a14="http://schemas.microsoft.com/office/drawing/2010/main">
        <mc:Choice Requires="a14">
          <p:sp>
            <p:nvSpPr>
              <p:cNvPr id="23" name="Rectangle 22"/>
              <p:cNvSpPr/>
              <p:nvPr/>
            </p:nvSpPr>
            <p:spPr>
              <a:xfrm>
                <a:off x="3048000" y="1870777"/>
                <a:ext cx="13335000" cy="103874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xyz</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3048000" y="1870777"/>
                <a:ext cx="13335000" cy="1038746"/>
              </a:xfrm>
              <a:prstGeom prst="rect">
                <a:avLst/>
              </a:prstGeom>
              <a:blipFill>
                <a:blip r:embed="rId3"/>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4"/>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5"/>
          <a:stretch>
            <a:fillRect/>
          </a:stretch>
        </p:blipFill>
        <p:spPr>
          <a:xfrm>
            <a:off x="384861" y="419100"/>
            <a:ext cx="1572865" cy="1448239"/>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3276600" y="2937577"/>
                <a:ext cx="12801600" cy="182492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Thu gọn và tìm bậc của đa thức P;</a:t>
                </a:r>
              </a:p>
              <a:p>
                <a:pPr lvl="0" algn="just" fontAlgn="base">
                  <a:lnSpc>
                    <a:spcPct val="150000"/>
                  </a:lnSpc>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 Tính giá trị của đa thức P tại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276600" y="2937577"/>
                <a:ext cx="12801600" cy="1824923"/>
              </a:xfrm>
              <a:prstGeom prst="rect">
                <a:avLst/>
              </a:prstGeom>
              <a:blipFill>
                <a:blip r:embed="rId6"/>
                <a:stretch>
                  <a:fillRect l="-1714" b="-13712"/>
                </a:stretch>
              </a:blipFill>
            </p:spPr>
            <p:txBody>
              <a:bodyPr/>
              <a:lstStyle/>
              <a:p>
                <a:r>
                  <a:rPr lang="en-US">
                    <a:noFill/>
                  </a:rPr>
                  <a:t> </a:t>
                </a:r>
              </a:p>
            </p:txBody>
          </p:sp>
        </mc:Fallback>
      </mc:AlternateContent>
      <p:sp>
        <p:nvSpPr>
          <p:cNvPr id="16" name="Oval Callout 15"/>
          <p:cNvSpPr/>
          <p:nvPr/>
        </p:nvSpPr>
        <p:spPr>
          <a:xfrm>
            <a:off x="8263524" y="523000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4" name="Rectangle 3"/>
              <p:cNvSpPr/>
              <p:nvPr/>
            </p:nvSpPr>
            <p:spPr>
              <a:xfrm>
                <a:off x="3306580" y="6875004"/>
                <a:ext cx="12915900" cy="1824730"/>
              </a:xfrm>
              <a:prstGeom prst="rect">
                <a:avLst/>
              </a:prstGeom>
            </p:spPr>
            <p:txBody>
              <a:bodyPr wrap="square">
                <a:spAutoFit/>
              </a:bodyPr>
              <a:lstStyle/>
              <a:p>
                <a:pPr lvl="0" algn="just">
                  <a:lnSpc>
                    <a:spcPct val="150000"/>
                  </a:lnSpc>
                  <a:defRPr/>
                </a:pP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b) Thay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vào P ta có:</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e>
                    </m:d>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.2.1+</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5.2</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e>
                        </m:d>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306580" y="6875004"/>
                <a:ext cx="12915900" cy="1824730"/>
              </a:xfrm>
              <a:prstGeom prst="rect">
                <a:avLst/>
              </a:prstGeom>
              <a:blipFill>
                <a:blip r:embed="rId7"/>
                <a:stretch>
                  <a:fillRect l="-1652"/>
                </a:stretch>
              </a:blipFill>
            </p:spPr>
            <p:txBody>
              <a:bodyPr/>
              <a:lstStyle/>
              <a:p>
                <a:r>
                  <a:rPr lang="en-US">
                    <a:noFill/>
                  </a:rPr>
                  <a:t> </a:t>
                </a:r>
              </a:p>
            </p:txBody>
          </p:sp>
        </mc:Fallback>
      </mc:AlternateContent>
    </p:spTree>
    <p:extLst>
      <p:ext uri="{BB962C8B-B14F-4D97-AF65-F5344CB8AC3E}">
        <p14:creationId xmlns:p14="http://schemas.microsoft.com/office/powerpoint/2010/main" val="3201286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arn(inVertical)">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2" name="Group 11"/>
          <p:cNvGrpSpPr/>
          <p:nvPr/>
        </p:nvGrpSpPr>
        <p:grpSpPr>
          <a:xfrm>
            <a:off x="457200" y="3167064"/>
            <a:ext cx="5423158" cy="3727508"/>
            <a:chOff x="917497" y="3568797"/>
            <a:chExt cx="5423158" cy="4239966"/>
          </a:xfrm>
          <a:solidFill>
            <a:srgbClr val="799276"/>
          </a:solidFill>
        </p:grpSpPr>
        <p:grpSp>
          <p:nvGrpSpPr>
            <p:cNvPr id="13" name="Group 3"/>
            <p:cNvGrpSpPr/>
            <p:nvPr/>
          </p:nvGrpSpPr>
          <p:grpSpPr>
            <a:xfrm>
              <a:off x="917497" y="3568797"/>
              <a:ext cx="5423158" cy="4239966"/>
              <a:chOff x="-4360" y="0"/>
              <a:chExt cx="3190093" cy="3100688"/>
            </a:xfrm>
            <a:grpFill/>
          </p:grpSpPr>
          <p:sp>
            <p:nvSpPr>
              <p:cNvPr id="17" name="Freeform 4"/>
              <p:cNvSpPr/>
              <p:nvPr/>
            </p:nvSpPr>
            <p:spPr>
              <a:xfrm>
                <a:off x="-43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1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14" name="Rectangle 13"/>
            <p:cNvSpPr/>
            <p:nvPr/>
          </p:nvSpPr>
          <p:spPr>
            <a:xfrm>
              <a:off x="1226667" y="4449679"/>
              <a:ext cx="4796230" cy="2205565"/>
            </a:xfrm>
            <a:prstGeom prst="rect">
              <a:avLst/>
            </a:prstGeom>
            <a:grpFill/>
          </p:spPr>
          <p:txBody>
            <a:bodyPr wrap="square">
              <a:spAutoFit/>
            </a:bodyPr>
            <a:lstStyle/>
            <a:p>
              <a:pPr algn="ctr">
                <a:lnSpc>
                  <a:spcPct val="150000"/>
                </a:lnSpc>
                <a:buClr>
                  <a:srgbClr val="000000"/>
                </a:buClr>
                <a:buFont typeface="Arial"/>
                <a:buNone/>
              </a:pPr>
              <a:r>
                <a:rPr lang="pt-BR" sz="4000" kern="0">
                  <a:solidFill>
                    <a:schemeClr val="bg1"/>
                  </a:solidFill>
                  <a:latin typeface="Arial"/>
                  <a:ea typeface="Calibri" panose="020F0502020204030204" pitchFamily="34" charset="0"/>
                  <a:cs typeface="Times New Roman" panose="02020603050405020304" pitchFamily="18" charset="0"/>
                  <a:sym typeface="Arial"/>
                </a:rPr>
                <a:t>Ghi </a:t>
              </a:r>
              <a:r>
                <a:rPr lang="pt-BR" sz="4000" kern="0" dirty="0">
                  <a:solidFill>
                    <a:schemeClr val="bg1"/>
                  </a:solidFill>
                  <a:latin typeface="Arial"/>
                  <a:ea typeface="Calibri" panose="020F0502020204030204" pitchFamily="34" charset="0"/>
                  <a:cs typeface="Times New Roman" panose="02020603050405020304" pitchFamily="18" charset="0"/>
                  <a:sym typeface="Arial"/>
                </a:rPr>
                <a:t>nhớ </a:t>
              </a:r>
            </a:p>
            <a:p>
              <a:pPr algn="ctr">
                <a:lnSpc>
                  <a:spcPct val="150000"/>
                </a:lnSpc>
                <a:buClr>
                  <a:srgbClr val="000000"/>
                </a:buClr>
                <a:buFont typeface="Arial"/>
                <a:buNone/>
              </a:pPr>
              <a:r>
                <a:rPr lang="pt-BR" sz="4000" kern="0" dirty="0">
                  <a:solidFill>
                    <a:schemeClr val="bg1"/>
                  </a:solidFill>
                  <a:latin typeface="Arial"/>
                  <a:ea typeface="Calibri" panose="020F0502020204030204" pitchFamily="34" charset="0"/>
                  <a:cs typeface="Times New Roman" panose="02020603050405020304" pitchFamily="18" charset="0"/>
                  <a:sym typeface="Arial"/>
                </a:rPr>
                <a:t>kiến thức trong bài. </a:t>
              </a:r>
            </a:p>
          </p:txBody>
        </p:sp>
      </p:grpSp>
      <p:grpSp>
        <p:nvGrpSpPr>
          <p:cNvPr id="21" name="Group 20"/>
          <p:cNvGrpSpPr/>
          <p:nvPr/>
        </p:nvGrpSpPr>
        <p:grpSpPr>
          <a:xfrm>
            <a:off x="6413415" y="3109306"/>
            <a:ext cx="5422223" cy="3786794"/>
            <a:chOff x="6840639" y="3553166"/>
            <a:chExt cx="5422223" cy="5001862"/>
          </a:xfrm>
          <a:solidFill>
            <a:srgbClr val="799276"/>
          </a:solidFill>
        </p:grpSpPr>
        <p:grpSp>
          <p:nvGrpSpPr>
            <p:cNvPr id="22" name="Group 3"/>
            <p:cNvGrpSpPr/>
            <p:nvPr/>
          </p:nvGrpSpPr>
          <p:grpSpPr>
            <a:xfrm>
              <a:off x="6840639" y="3553166"/>
              <a:ext cx="5422223" cy="5001862"/>
              <a:chOff x="-3810" y="-1"/>
              <a:chExt cx="3189543" cy="3657863"/>
            </a:xfrm>
            <a:grpFill/>
          </p:grpSpPr>
          <p:sp>
            <p:nvSpPr>
              <p:cNvPr id="26"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27"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24" name="Rectangle 23"/>
            <p:cNvSpPr/>
            <p:nvPr/>
          </p:nvSpPr>
          <p:spPr>
            <a:xfrm>
              <a:off x="7344615" y="4717099"/>
              <a:ext cx="4360209" cy="2410486"/>
            </a:xfrm>
            <a:prstGeom prst="rect">
              <a:avLst/>
            </a:prstGeom>
            <a:grpFill/>
          </p:spPr>
          <p:txBody>
            <a:bodyPr wrap="square">
              <a:spAutoFit/>
            </a:bodyPr>
            <a:lstStyle/>
            <a:p>
              <a:pPr algn="ctr">
                <a:lnSpc>
                  <a:spcPct val="150000"/>
                </a:lnSpc>
                <a:spcBef>
                  <a:spcPts val="600"/>
                </a:spcBef>
                <a:spcAft>
                  <a:spcPts val="600"/>
                </a:spcAft>
                <a:buClr>
                  <a:srgbClr val="000000"/>
                </a:buClr>
                <a:buFont typeface="Arial"/>
                <a:buNone/>
              </a:pPr>
              <a:r>
                <a:rPr lang="pt-BR" sz="4000" kern="0">
                  <a:solidFill>
                    <a:schemeClr val="bg1"/>
                  </a:solidFill>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29" name="Group 28"/>
          <p:cNvGrpSpPr/>
          <p:nvPr/>
        </p:nvGrpSpPr>
        <p:grpSpPr>
          <a:xfrm>
            <a:off x="12421737" y="3148493"/>
            <a:ext cx="5422223" cy="3747607"/>
            <a:chOff x="12644694" y="3479846"/>
            <a:chExt cx="5422223" cy="4709752"/>
          </a:xfrm>
          <a:solidFill>
            <a:srgbClr val="799276"/>
          </a:solidFill>
        </p:grpSpPr>
        <p:grpSp>
          <p:nvGrpSpPr>
            <p:cNvPr id="31" name="Group 3"/>
            <p:cNvGrpSpPr/>
            <p:nvPr/>
          </p:nvGrpSpPr>
          <p:grpSpPr>
            <a:xfrm>
              <a:off x="12644694" y="3479846"/>
              <a:ext cx="5422223" cy="4709752"/>
              <a:chOff x="-3810" y="0"/>
              <a:chExt cx="3189543" cy="3444242"/>
            </a:xfrm>
            <a:grpFill/>
          </p:grpSpPr>
          <p:sp>
            <p:nvSpPr>
              <p:cNvPr id="33"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34"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32" name="Rectangle 31"/>
            <p:cNvSpPr/>
            <p:nvPr/>
          </p:nvSpPr>
          <p:spPr>
            <a:xfrm>
              <a:off x="12756290" y="3976014"/>
              <a:ext cx="5196871" cy="3597183"/>
            </a:xfrm>
            <a:prstGeom prst="rect">
              <a:avLst/>
            </a:prstGeom>
            <a:grpFill/>
          </p:spPr>
          <p:txBody>
            <a:bodyPr wrap="square">
              <a:spAutoFit/>
            </a:bodyPr>
            <a:lstStyle/>
            <a:p>
              <a:pPr algn="ctr">
                <a:lnSpc>
                  <a:spcPct val="150000"/>
                </a:lnSpc>
                <a:buClr>
                  <a:srgbClr val="000000"/>
                </a:buClr>
                <a:buFont typeface="Arial"/>
                <a:buNone/>
              </a:pPr>
              <a:r>
                <a:rPr lang="vi-VN" sz="4000" kern="0">
                  <a:solidFill>
                    <a:schemeClr val="bg1"/>
                  </a:solidFill>
                  <a:latin typeface="Arial"/>
                  <a:ea typeface="Calibri" panose="020F0502020204030204" pitchFamily="34" charset="0"/>
                  <a:cs typeface="Times New Roman" panose="02020603050405020304" pitchFamily="18" charset="0"/>
                  <a:sym typeface="Arial"/>
                </a:rPr>
                <a:t>Chuẩn </a:t>
              </a:r>
              <a:r>
                <a:rPr lang="vi-VN" sz="4000" kern="0" dirty="0">
                  <a:solidFill>
                    <a:schemeClr val="bg1"/>
                  </a:solidFill>
                  <a:latin typeface="Arial"/>
                  <a:ea typeface="Calibri" panose="020F0502020204030204" pitchFamily="34" charset="0"/>
                  <a:cs typeface="Times New Roman" panose="02020603050405020304" pitchFamily="18" charset="0"/>
                  <a:sym typeface="Arial"/>
                </a:rPr>
                <a:t>bị trước </a:t>
              </a:r>
              <a:endParaRPr lang="en-US" sz="4000" kern="0" dirty="0">
                <a:solidFill>
                  <a:schemeClr val="bg1"/>
                </a:solidFill>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a:solidFill>
                    <a:schemeClr val="bg1"/>
                  </a:solidFill>
                  <a:latin typeface="Arial"/>
                  <a:ea typeface="Calibri" panose="020F0502020204030204" pitchFamily="34" charset="0"/>
                  <a:cs typeface="Times New Roman" panose="02020603050405020304" pitchFamily="18" charset="0"/>
                  <a:sym typeface="Arial"/>
                </a:rPr>
                <a:t>Bài 3. Phép cộng và phép trừ đa thức</a:t>
              </a:r>
              <a:r>
                <a:rPr lang="en-US" sz="4000" b="1" kern="0">
                  <a:solidFill>
                    <a:schemeClr val="bg1"/>
                  </a:solidFill>
                  <a:latin typeface="Arial"/>
                  <a:ea typeface="Calibri" panose="020F0502020204030204" pitchFamily="34" charset="0"/>
                  <a:cs typeface="Times New Roman" panose="02020603050405020304" pitchFamily="18" charset="0"/>
                  <a:sym typeface="Arial"/>
                </a:rPr>
                <a:t>.</a:t>
              </a:r>
              <a:endParaRPr lang="pt-BR" sz="4000" b="1" kern="0" dirty="0">
                <a:solidFill>
                  <a:schemeClr val="bg1"/>
                </a:solidFill>
                <a:latin typeface="Arial"/>
                <a:ea typeface="Calibri" panose="020F0502020204030204" pitchFamily="34" charset="0"/>
                <a:cs typeface="Times New Roman" panose="02020603050405020304" pitchFamily="18" charset="0"/>
                <a:sym typeface="Arial"/>
              </a:endParaRPr>
            </a:p>
          </p:txBody>
        </p:sp>
      </p:grpSp>
      <p:grpSp>
        <p:nvGrpSpPr>
          <p:cNvPr id="38" name="Group 37"/>
          <p:cNvGrpSpPr/>
          <p:nvPr/>
        </p:nvGrpSpPr>
        <p:grpSpPr>
          <a:xfrm>
            <a:off x="3987447" y="583711"/>
            <a:ext cx="10272000" cy="3873989"/>
            <a:chOff x="4129800" y="287531"/>
            <a:chExt cx="10272000" cy="3873989"/>
          </a:xfrm>
        </p:grpSpPr>
        <p:grpSp>
          <p:nvGrpSpPr>
            <p:cNvPr id="39" name="Group 2"/>
            <p:cNvGrpSpPr/>
            <p:nvPr/>
          </p:nvGrpSpPr>
          <p:grpSpPr>
            <a:xfrm>
              <a:off x="4794227" y="287531"/>
              <a:ext cx="8889548" cy="3873989"/>
              <a:chOff x="-347408" y="-28575"/>
              <a:chExt cx="3354033" cy="841375"/>
            </a:xfrm>
          </p:grpSpPr>
          <p:sp>
            <p:nvSpPr>
              <p:cNvPr id="41" name="Freeform 3"/>
              <p:cNvSpPr/>
              <p:nvPr/>
            </p:nvSpPr>
            <p:spPr>
              <a:xfrm>
                <a:off x="-347408" y="29859"/>
                <a:ext cx="3354033"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42"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40"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5800" b="1" kern="0">
                  <a:solidFill>
                    <a:schemeClr val="bg1"/>
                  </a:solidFill>
                  <a:latin typeface="Arial" panose="020B0604020202020204" pitchFamily="34" charset="0"/>
                </a:rPr>
                <a:t>HƯỚNG DẪN VỀ NHÀ</a:t>
              </a:r>
              <a:endParaRPr lang="vi-VN" sz="5800" b="1" kern="0" dirty="0">
                <a:solidFill>
                  <a:schemeClr val="bg1"/>
                </a:solidFill>
                <a:latin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449705" y="8572500"/>
            <a:ext cx="1018120" cy="1304657"/>
          </a:xfrm>
          <a:prstGeom prst="rect">
            <a:avLst/>
          </a:prstGeom>
        </p:spPr>
      </p:pic>
      <p:pic>
        <p:nvPicPr>
          <p:cNvPr id="5" name="Picture 4"/>
          <p:cNvPicPr>
            <a:picLocks noChangeAspect="1"/>
          </p:cNvPicPr>
          <p:nvPr/>
        </p:nvPicPr>
        <p:blipFill>
          <a:blip r:embed="rId3"/>
          <a:stretch>
            <a:fillRect/>
          </a:stretch>
        </p:blipFill>
        <p:spPr>
          <a:xfrm>
            <a:off x="14838372" y="8593872"/>
            <a:ext cx="3005588" cy="1298561"/>
          </a:xfrm>
          <a:prstGeom prst="rect">
            <a:avLst/>
          </a:prstGeom>
        </p:spPr>
      </p:pic>
      <p:pic>
        <p:nvPicPr>
          <p:cNvPr id="6" name="Picture 5"/>
          <p:cNvPicPr>
            <a:picLocks noChangeAspect="1"/>
          </p:cNvPicPr>
          <p:nvPr/>
        </p:nvPicPr>
        <p:blipFill>
          <a:blip r:embed="rId4"/>
          <a:stretch>
            <a:fillRect/>
          </a:stretch>
        </p:blipFill>
        <p:spPr>
          <a:xfrm rot="16687452">
            <a:off x="16828887" y="-412468"/>
            <a:ext cx="2030144" cy="2249619"/>
          </a:xfrm>
          <a:prstGeom prst="rect">
            <a:avLst/>
          </a:prstGeom>
        </p:spPr>
      </p:pic>
    </p:spTree>
    <p:extLst>
      <p:ext uri="{BB962C8B-B14F-4D97-AF65-F5344CB8AC3E}">
        <p14:creationId xmlns:p14="http://schemas.microsoft.com/office/powerpoint/2010/main" val="3592119815"/>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4" name="Freeform 4"/>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6" name="Freeform 6"/>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10" name="Freeform 10"/>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grpSp>
        <p:nvGrpSpPr>
          <p:cNvPr id="27" name="Group 26"/>
          <p:cNvGrpSpPr/>
          <p:nvPr/>
        </p:nvGrpSpPr>
        <p:grpSpPr>
          <a:xfrm rot="211480">
            <a:off x="3082516" y="1669596"/>
            <a:ext cx="12750639" cy="5885122"/>
            <a:chOff x="3729738" y="1468178"/>
            <a:chExt cx="10980924" cy="4851572"/>
          </a:xfrm>
        </p:grpSpPr>
        <p:sp>
          <p:nvSpPr>
            <p:cNvPr id="11" name="Freeform 11"/>
            <p:cNvSpPr/>
            <p:nvPr/>
          </p:nvSpPr>
          <p:spPr>
            <a:xfrm>
              <a:off x="3729738" y="1468178"/>
              <a:ext cx="10980924" cy="4851572"/>
            </a:xfrm>
            <a:custGeom>
              <a:avLst/>
              <a:gdLst/>
              <a:ahLst/>
              <a:cxnLst/>
              <a:rect l="l" t="t" r="r" b="b"/>
              <a:pathLst>
                <a:path w="10980924" h="4851572">
                  <a:moveTo>
                    <a:pt x="0" y="0"/>
                  </a:moveTo>
                  <a:lnTo>
                    <a:pt x="10980924" y="0"/>
                  </a:lnTo>
                  <a:lnTo>
                    <a:pt x="10980924" y="4851572"/>
                  </a:lnTo>
                  <a:lnTo>
                    <a:pt x="0" y="48515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3969467" y="1574095"/>
              <a:ext cx="10501466" cy="4639739"/>
            </a:xfrm>
            <a:custGeom>
              <a:avLst/>
              <a:gdLst/>
              <a:ahLst/>
              <a:cxnLst/>
              <a:rect l="l" t="t" r="r" b="b"/>
              <a:pathLst>
                <a:path w="10501466" h="4639739">
                  <a:moveTo>
                    <a:pt x="0" y="0"/>
                  </a:moveTo>
                  <a:lnTo>
                    <a:pt x="10501466" y="0"/>
                  </a:lnTo>
                  <a:lnTo>
                    <a:pt x="10501466" y="4639738"/>
                  </a:lnTo>
                  <a:lnTo>
                    <a:pt x="0" y="46397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20" name="Freeform 20"/>
          <p:cNvSpPr/>
          <p:nvPr/>
        </p:nvSpPr>
        <p:spPr>
          <a:xfrm rot="-1443064">
            <a:off x="16328569" y="716327"/>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rot="-1443064">
            <a:off x="16696978" y="652868"/>
            <a:ext cx="610958" cy="1193084"/>
          </a:xfrm>
          <a:custGeom>
            <a:avLst/>
            <a:gdLst/>
            <a:ahLst/>
            <a:cxnLst/>
            <a:rect l="l" t="t" r="r" b="b"/>
            <a:pathLst>
              <a:path w="610958" h="1193084">
                <a:moveTo>
                  <a:pt x="0" y="0"/>
                </a:moveTo>
                <a:lnTo>
                  <a:pt x="610958" y="0"/>
                </a:lnTo>
                <a:lnTo>
                  <a:pt x="610958" y="1193084"/>
                </a:lnTo>
                <a:lnTo>
                  <a:pt x="0" y="119308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2" name="Freeform 22"/>
          <p:cNvSpPr/>
          <p:nvPr/>
        </p:nvSpPr>
        <p:spPr>
          <a:xfrm rot="7588689" flipV="1">
            <a:off x="15369174" y="7969979"/>
            <a:ext cx="2041001" cy="1005657"/>
          </a:xfrm>
          <a:custGeom>
            <a:avLst/>
            <a:gdLst/>
            <a:ahLst/>
            <a:cxnLst/>
            <a:rect l="l" t="t" r="r" b="b"/>
            <a:pathLst>
              <a:path w="2041001" h="1005657">
                <a:moveTo>
                  <a:pt x="0" y="1005656"/>
                </a:moveTo>
                <a:lnTo>
                  <a:pt x="2041001" y="1005656"/>
                </a:lnTo>
                <a:lnTo>
                  <a:pt x="2041001" y="0"/>
                </a:lnTo>
                <a:lnTo>
                  <a:pt x="0" y="0"/>
                </a:lnTo>
                <a:lnTo>
                  <a:pt x="0" y="1005656"/>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3" name="Freeform 23"/>
          <p:cNvSpPr/>
          <p:nvPr/>
        </p:nvSpPr>
        <p:spPr>
          <a:xfrm rot="-7277178">
            <a:off x="1573910" y="7203071"/>
            <a:ext cx="1968287" cy="975943"/>
          </a:xfrm>
          <a:custGeom>
            <a:avLst/>
            <a:gdLst/>
            <a:ahLst/>
            <a:cxnLst/>
            <a:rect l="l" t="t" r="r" b="b"/>
            <a:pathLst>
              <a:path w="1968287" h="975943">
                <a:moveTo>
                  <a:pt x="0" y="0"/>
                </a:moveTo>
                <a:lnTo>
                  <a:pt x="1968287" y="0"/>
                </a:lnTo>
                <a:lnTo>
                  <a:pt x="1968287" y="975942"/>
                </a:lnTo>
                <a:lnTo>
                  <a:pt x="0" y="97594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4" name="Freeform 24"/>
          <p:cNvSpPr/>
          <p:nvPr/>
        </p:nvSpPr>
        <p:spPr>
          <a:xfrm rot="-4505717" flipV="1">
            <a:off x="580545" y="766638"/>
            <a:ext cx="1500845" cy="965544"/>
          </a:xfrm>
          <a:custGeom>
            <a:avLst/>
            <a:gdLst/>
            <a:ahLst/>
            <a:cxnLst/>
            <a:rect l="l" t="t" r="r" b="b"/>
            <a:pathLst>
              <a:path w="1500845" h="965544">
                <a:moveTo>
                  <a:pt x="0" y="965544"/>
                </a:moveTo>
                <a:lnTo>
                  <a:pt x="1500846" y="965544"/>
                </a:lnTo>
                <a:lnTo>
                  <a:pt x="1500846" y="0"/>
                </a:lnTo>
                <a:lnTo>
                  <a:pt x="0" y="0"/>
                </a:lnTo>
                <a:lnTo>
                  <a:pt x="0" y="965544"/>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5" name="Freeform 25"/>
          <p:cNvSpPr/>
          <p:nvPr/>
        </p:nvSpPr>
        <p:spPr>
          <a:xfrm rot="5400000">
            <a:off x="8215049" y="8032962"/>
            <a:ext cx="646545" cy="3097220"/>
          </a:xfrm>
          <a:custGeom>
            <a:avLst/>
            <a:gdLst/>
            <a:ahLst/>
            <a:cxnLst/>
            <a:rect l="l" t="t" r="r" b="b"/>
            <a:pathLst>
              <a:path w="646545" h="3097220">
                <a:moveTo>
                  <a:pt x="0" y="0"/>
                </a:moveTo>
                <a:lnTo>
                  <a:pt x="646545" y="0"/>
                </a:lnTo>
                <a:lnTo>
                  <a:pt x="646545" y="3097220"/>
                </a:lnTo>
                <a:lnTo>
                  <a:pt x="0" y="309722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28" name="Google Shape;7484;p29"/>
          <p:cNvSpPr txBox="1">
            <a:spLocks/>
          </p:cNvSpPr>
          <p:nvPr/>
        </p:nvSpPr>
        <p:spPr>
          <a:xfrm>
            <a:off x="2106124" y="2721385"/>
            <a:ext cx="14703422"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lvl="0">
              <a:lnSpc>
                <a:spcPct val="150000"/>
              </a:lnSpc>
              <a:buClr>
                <a:srgbClr val="04596F"/>
              </a:buClr>
              <a:defRPr/>
            </a:pPr>
            <a:r>
              <a:rPr lang="vi-VN"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CẢM ƠN CÁC EM </a:t>
            </a:r>
          </a:p>
          <a:p>
            <a:pPr lvl="0">
              <a:lnSpc>
                <a:spcPct val="150000"/>
              </a:lnSpc>
              <a:buClr>
                <a:srgbClr val="04596F"/>
              </a:buClr>
              <a:defRPr/>
            </a:pPr>
            <a:r>
              <a:rPr lang="vi-VN"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LẮNG NGHE </a:t>
            </a:r>
            <a:r>
              <a:rPr lang="vi-VN"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BÀI!</a:t>
            </a:r>
            <a:endParaRPr lang="vi-VN" sz="7500" b="1" kern="0" dirty="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endParaRPr>
          </a:p>
        </p:txBody>
      </p:sp>
    </p:spTree>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grpSp>
      <p:sp>
        <p:nvSpPr>
          <p:cNvPr id="31" name="Rectangle 30"/>
          <p:cNvSpPr/>
          <p:nvPr/>
        </p:nvSpPr>
        <p:spPr>
          <a:xfrm>
            <a:off x="4896964" y="2993858"/>
            <a:ext cx="9144000" cy="2907784"/>
          </a:xfrm>
          <a:prstGeom prst="rect">
            <a:avLst/>
          </a:prstGeom>
        </p:spPr>
        <p:txBody>
          <a:bodyPr>
            <a:spAutoFit/>
          </a:bodyPr>
          <a:lstStyle/>
          <a:p>
            <a:pPr lvl="0" algn="ctr">
              <a:lnSpc>
                <a:spcPct val="150000"/>
              </a:lnSpc>
            </a:pPr>
            <a:r>
              <a:rPr lang="en-US" sz="6500" b="1">
                <a:solidFill>
                  <a:srgbClr val="5B96A9"/>
                </a:solidFill>
                <a:latin typeface="Arial" panose="020B0604020202020204" pitchFamily="34" charset="0"/>
                <a:cs typeface="Arial" panose="020B0604020202020204" pitchFamily="34" charset="0"/>
              </a:rPr>
              <a:t>1. </a:t>
            </a:r>
          </a:p>
          <a:p>
            <a:pPr lvl="0" algn="ctr">
              <a:lnSpc>
                <a:spcPct val="150000"/>
              </a:lnSpc>
            </a:pPr>
            <a:r>
              <a:rPr lang="en-US" sz="6500" b="1">
                <a:solidFill>
                  <a:srgbClr val="5B96A9"/>
                </a:solidFill>
                <a:latin typeface="Arial" panose="020B0604020202020204" pitchFamily="34" charset="0"/>
                <a:cs typeface="Arial" panose="020B0604020202020204" pitchFamily="34" charset="0"/>
              </a:rPr>
              <a:t>KHÁI NIỆM ĐA THỨC</a:t>
            </a:r>
          </a:p>
        </p:txBody>
      </p:sp>
    </p:spTree>
    <p:extLst>
      <p:ext uri="{BB962C8B-B14F-4D97-AF65-F5344CB8AC3E}">
        <p14:creationId xmlns:p14="http://schemas.microsoft.com/office/powerpoint/2010/main" val="2319858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7" name="Rectangle 16"/>
            <p:cNvSpPr/>
            <p:nvPr/>
          </p:nvSpPr>
          <p:spPr>
            <a:xfrm>
              <a:off x="4844941" y="440391"/>
              <a:ext cx="9371476" cy="942053"/>
            </a:xfrm>
            <a:prstGeom prst="rect">
              <a:avLst/>
            </a:prstGeom>
          </p:spPr>
          <p:txBody>
            <a:bodyPr wrap="none">
              <a:spAutoFit/>
            </a:bodyPr>
            <a:lstStyle/>
            <a:p>
              <a:pPr algn="just">
                <a:lnSpc>
                  <a:spcPct val="150000"/>
                </a:lnSpc>
                <a:spcAft>
                  <a:spcPts val="600"/>
                </a:spcAft>
              </a:pPr>
              <a:r>
                <a:rPr lang="nl-NL" sz="4200" b="1">
                  <a:solidFill>
                    <a:schemeClr val="bg1"/>
                  </a:solidFill>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lang="en-US" sz="4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00300"/>
            <a:ext cx="979790" cy="914400"/>
          </a:xfrm>
          <a:prstGeom prst="rect">
            <a:avLst/>
          </a:prstGeom>
        </p:spPr>
      </p:pic>
      <p:sp>
        <p:nvSpPr>
          <p:cNvPr id="21" name="TextBox 20"/>
          <p:cNvSpPr txBox="1"/>
          <p:nvPr/>
        </p:nvSpPr>
        <p:spPr>
          <a:xfrm>
            <a:off x="1534321" y="2528605"/>
            <a:ext cx="3581400" cy="707886"/>
          </a:xfrm>
          <a:prstGeom prst="rect">
            <a:avLst/>
          </a:prstGeom>
          <a:noFill/>
        </p:spPr>
        <p:txBody>
          <a:bodyPr wrap="square" rtlCol="0">
            <a:spAutoFit/>
          </a:bodyPr>
          <a:lstStyle/>
          <a:p>
            <a:r>
              <a:rPr lang="nl-NL" sz="4000" b="1" dirty="0">
                <a:solidFill>
                  <a:srgbClr val="C00000"/>
                </a:solidFill>
                <a:latin typeface="Arial" panose="020B0604020202020204" pitchFamily="34" charset="0"/>
                <a:cs typeface="Arial" panose="020B0604020202020204" pitchFamily="34" charset="0"/>
              </a:rPr>
              <a:t>HĐ 1:</a:t>
            </a:r>
            <a:endParaRPr lang="en-US" sz="4000" dirty="0">
              <a:solidFill>
                <a:srgbClr val="C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856521" y="3749814"/>
            <a:ext cx="16738715" cy="707886"/>
          </a:xfrm>
          <a:prstGeom prst="rect">
            <a:avLst/>
          </a:prstGeom>
          <a:noFill/>
        </p:spPr>
        <p:txBody>
          <a:bodyPr wrap="square" rtlCol="0">
            <a:spAutoFit/>
          </a:bodyPr>
          <a:lstStyle/>
          <a:p>
            <a:r>
              <a:rPr lang="en-US" sz="4000">
                <a:latin typeface="Arial" panose="020B0604020202020204" pitchFamily="34" charset="0"/>
                <a:cs typeface="Arial" panose="020B0604020202020204" pitchFamily="34" charset="0"/>
              </a:rPr>
              <a:t>Hãy nhớ lại, đa thức một biến là gì? Nêu một ví dụ về đa thức một biến.</a:t>
            </a:r>
          </a:p>
        </p:txBody>
      </p:sp>
      <p:sp>
        <p:nvSpPr>
          <p:cNvPr id="27" name="Rectangle 26"/>
          <p:cNvSpPr/>
          <p:nvPr/>
        </p:nvSpPr>
        <p:spPr>
          <a:xfrm>
            <a:off x="8142827" y="5143500"/>
            <a:ext cx="1917833" cy="707886"/>
          </a:xfrm>
          <a:prstGeom prst="rect">
            <a:avLst/>
          </a:prstGeom>
        </p:spPr>
        <p:txBody>
          <a:bodyPr wrap="none">
            <a:spAutoFit/>
          </a:bodyPr>
          <a:lstStyle/>
          <a:p>
            <a:r>
              <a:rPr lang="en-US" sz="4000" b="1" i="1" u="sng">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4000" b="1" i="1" u="sng">
              <a:solidFill>
                <a:schemeClr val="tx2"/>
              </a:solidFill>
            </a:endParaRPr>
          </a:p>
        </p:txBody>
      </p:sp>
      <p:sp>
        <p:nvSpPr>
          <p:cNvPr id="28" name="Rectangle 27"/>
          <p:cNvSpPr/>
          <p:nvPr/>
        </p:nvSpPr>
        <p:spPr>
          <a:xfrm>
            <a:off x="952499" y="6286500"/>
            <a:ext cx="16383000" cy="901593"/>
          </a:xfrm>
          <a:prstGeom prst="rect">
            <a:avLst/>
          </a:prstGeom>
        </p:spPr>
        <p:txBody>
          <a:bodyPr wrap="square">
            <a:spAutoFit/>
          </a:bodyPr>
          <a:lstStyle/>
          <a:p>
            <a:pPr marL="571500" indent="-571500" algn="just" fontAlgn="base">
              <a:lnSpc>
                <a:spcPct val="150000"/>
              </a:lnSpc>
              <a:spcBef>
                <a:spcPts val="2400"/>
              </a:spcBef>
              <a:spcAft>
                <a:spcPts val="800"/>
              </a:spcAft>
              <a:buFont typeface="Arial" panose="020B0604020202020204" pitchFamily="34" charset="0"/>
              <a:buChar char="•"/>
            </a:pP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Đa thức một biến là tổng của những đơn thức của cùng một biến.</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9" name="Rectangle 28"/>
              <p:cNvSpPr/>
              <p:nvPr/>
            </p:nvSpPr>
            <p:spPr>
              <a:xfrm>
                <a:off x="952499" y="7658100"/>
                <a:ext cx="6447791" cy="1015663"/>
              </a:xfrm>
              <a:prstGeom prst="rect">
                <a:avLst/>
              </a:prstGeom>
            </p:spPr>
            <p:txBody>
              <a:bodyPr wrap="none">
                <a:spAutoFit/>
              </a:bodyPr>
              <a:lstStyle/>
              <a:p>
                <a:pPr marL="571500" lvl="0" indent="-571500" algn="just" fontAlgn="base">
                  <a:lnSpc>
                    <a:spcPct val="150000"/>
                  </a:lnSpc>
                  <a:spcBef>
                    <a:spcPts val="2400"/>
                  </a:spcBef>
                  <a:spcAft>
                    <a:spcPts val="800"/>
                  </a:spcAft>
                  <a:buFont typeface="Arial" panose="020B0604020202020204" pitchFamily="34" charset="0"/>
                  <a:buChar char="•"/>
                </a:pP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Ví dụ: </a:t>
                </a:r>
                <a14:m>
                  <m:oMath xmlns:m="http://schemas.openxmlformats.org/officeDocument/2006/math">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sup>
                    </m:s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nl-NL"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9" name="Rectangle 28"/>
              <p:cNvSpPr>
                <a:spLocks noRot="1" noChangeAspect="1" noMove="1" noResize="1" noEditPoints="1" noAdjustHandles="1" noChangeArrowheads="1" noChangeShapeType="1" noTextEdit="1"/>
              </p:cNvSpPr>
              <p:nvPr/>
            </p:nvSpPr>
            <p:spPr>
              <a:xfrm>
                <a:off x="952499" y="7658100"/>
                <a:ext cx="6447791" cy="1015663"/>
              </a:xfrm>
              <a:prstGeom prst="rect">
                <a:avLst/>
              </a:prstGeom>
              <a:blipFill>
                <a:blip r:embed="rId5"/>
                <a:stretch>
                  <a:fillRect l="-3025" b="-13772"/>
                </a:stretch>
              </a:blipFill>
            </p:spPr>
            <p:txBody>
              <a:bodyPr/>
              <a:lstStyle/>
              <a:p>
                <a:r>
                  <a:rPr lang="en-US">
                    <a:noFill/>
                  </a:rPr>
                  <a:t> </a:t>
                </a:r>
              </a:p>
            </p:txBody>
          </p:sp>
        </mc:Fallback>
      </mc:AlternateContent>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6">
                <a:extLst>
                  <a:ext uri="{96DAC541-7B7A-43D3-8B79-37D633B846F1}">
                    <asvg:svgBlip xmlns:asvg="http://schemas.microsoft.com/office/drawing/2016/SVG/main" r:embed="rId7"/>
                  </a:ext>
                </a:extLst>
              </a:blip>
              <a:stretch>
                <a:fillRect/>
              </a:stretch>
            </a:blipFill>
          </p:spPr>
        </p:sp>
      </p:grpSp>
      <p:pic>
        <p:nvPicPr>
          <p:cNvPr id="36" name="Picture 35"/>
          <p:cNvPicPr>
            <a:picLocks noChangeAspect="1"/>
          </p:cNvPicPr>
          <p:nvPr/>
        </p:nvPicPr>
        <p:blipFill>
          <a:blip r:embed="rId8"/>
          <a:stretch>
            <a:fillRect/>
          </a:stretch>
        </p:blipFill>
        <p:spPr>
          <a:xfrm rot="3211349">
            <a:off x="301809" y="-63562"/>
            <a:ext cx="810532" cy="1405766"/>
          </a:xfrm>
          <a:prstGeom prst="rect">
            <a:avLst/>
          </a:prstGeom>
        </p:spPr>
      </p:pic>
      <p:pic>
        <p:nvPicPr>
          <p:cNvPr id="37" name="Picture 36"/>
          <p:cNvPicPr>
            <a:picLocks noChangeAspect="1"/>
          </p:cNvPicPr>
          <p:nvPr/>
        </p:nvPicPr>
        <p:blipFill>
          <a:blip r:embed="rId9"/>
          <a:stretch>
            <a:fillRect/>
          </a:stretch>
        </p:blipFill>
        <p:spPr>
          <a:xfrm flipH="1">
            <a:off x="16665259" y="7702138"/>
            <a:ext cx="1340479" cy="2302350"/>
          </a:xfrm>
          <a:prstGeom prst="rect">
            <a:avLst/>
          </a:prstGeom>
        </p:spPr>
      </p:pic>
      <p:pic>
        <p:nvPicPr>
          <p:cNvPr id="39" name="Picture 38"/>
          <p:cNvPicPr>
            <a:picLocks noChangeAspect="1"/>
          </p:cNvPicPr>
          <p:nvPr/>
        </p:nvPicPr>
        <p:blipFill>
          <a:blip r:embed="rId10"/>
          <a:stretch>
            <a:fillRect/>
          </a:stretch>
        </p:blipFill>
        <p:spPr>
          <a:xfrm>
            <a:off x="586456" y="9478804"/>
            <a:ext cx="873677" cy="770096"/>
          </a:xfrm>
          <a:prstGeom prst="rect">
            <a:avLst/>
          </a:prstGeom>
        </p:spPr>
      </p:pic>
    </p:spTree>
    <p:extLst>
      <p:ext uri="{BB962C8B-B14F-4D97-AF65-F5344CB8AC3E}">
        <p14:creationId xmlns:p14="http://schemas.microsoft.com/office/powerpoint/2010/main" val="70610576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randombar(horizontal)">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844941" y="440391"/>
              <a:ext cx="9371476"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76500"/>
            <a:ext cx="979790" cy="914400"/>
          </a:xfrm>
          <a:prstGeom prst="rect">
            <a:avLst/>
          </a:prstGeom>
        </p:spPr>
      </p:pic>
      <p:sp>
        <p:nvSpPr>
          <p:cNvPr id="21" name="TextBox 20"/>
          <p:cNvSpPr txBox="1"/>
          <p:nvPr/>
        </p:nvSpPr>
        <p:spPr>
          <a:xfrm>
            <a:off x="1534321" y="2604805"/>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2:</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586456" y="3543300"/>
            <a:ext cx="17149217" cy="2862322"/>
          </a:xfrm>
          <a:prstGeom prst="rect">
            <a:avLst/>
          </a:prstGeom>
          <a:noFill/>
        </p:spPr>
        <p:txBody>
          <a:bodyPr wrap="square" rtlCol="0">
            <a:spAutoFit/>
          </a:bodyPr>
          <a:lstStyle/>
          <a:p>
            <a:pPr lvl="0" algn="just">
              <a:lnSpc>
                <a:spcPct val="150000"/>
              </a:lnSpc>
            </a:pPr>
            <a:r>
              <a:rPr lang="vi-VN" sz="4000">
                <a:solidFill>
                  <a:prstClr val="black"/>
                </a:solidFill>
                <a:cs typeface="Arial" panose="020B0604020202020204" pitchFamily="34" charset="0"/>
              </a:rPr>
              <a:t>Em hãy viết ra hai đơn thức tùy ý (không chứa biến, hoặc chứa từ một đến ba biến trong các biến x, y, z) rồi trao đổi với bạn ngồi cạnh để kiểm tra lại xem đã viết đúng chưa. Nếu chưa đúng, hãy cùng bạn sửa lại cho đúng.</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p:cNvSpPr/>
          <p:nvPr/>
        </p:nvSpPr>
        <p:spPr>
          <a:xfrm>
            <a:off x="3351667" y="7376636"/>
            <a:ext cx="16081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1" u="sng" strike="noStrike" kern="1200" cap="none" spc="0" normalizeH="0" noProof="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 dụ</a:t>
            </a:r>
            <a:r>
              <a:rPr kumimoji="0" lang="en-US" sz="4000" b="1" i="1" u="sng" strike="noStrike" kern="1200" cap="none" spc="0" normalizeH="0" baseline="0" noProof="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1" i="1" u="sng" strike="noStrike" kern="1200" cap="none" spc="0" normalizeH="0" baseline="0" noProof="0">
              <a:ln>
                <a:noFill/>
              </a:ln>
              <a:solidFill>
                <a:srgbClr val="1F497D"/>
              </a:solidFill>
              <a:effectLst/>
              <a:uLnTx/>
              <a:uFillTx/>
              <a:latin typeface="Calibri"/>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5">
                <a:extLst>
                  <a:ext uri="{96DAC541-7B7A-43D3-8B79-37D633B846F1}">
                    <asvg:svgBlip xmlns:asvg="http://schemas.microsoft.com/office/drawing/2016/SVG/main" r:embed="rId6"/>
                  </a:ext>
                </a:extLst>
              </a:blip>
              <a:stretch>
                <a:fillRect/>
              </a:stretch>
            </a:blipFill>
          </p:spPr>
        </p:sp>
      </p:grpSp>
      <p:pic>
        <p:nvPicPr>
          <p:cNvPr id="36" name="Picture 35"/>
          <p:cNvPicPr>
            <a:picLocks noChangeAspect="1"/>
          </p:cNvPicPr>
          <p:nvPr/>
        </p:nvPicPr>
        <p:blipFill>
          <a:blip r:embed="rId7"/>
          <a:stretch>
            <a:fillRect/>
          </a:stretch>
        </p:blipFill>
        <p:spPr>
          <a:xfrm rot="3211349">
            <a:off x="301809" y="-63562"/>
            <a:ext cx="810532" cy="1405766"/>
          </a:xfrm>
          <a:prstGeom prst="rect">
            <a:avLst/>
          </a:prstGeom>
        </p:spPr>
      </p:pic>
      <p:pic>
        <p:nvPicPr>
          <p:cNvPr id="39" name="Picture 38"/>
          <p:cNvPicPr>
            <a:picLocks noChangeAspect="1"/>
          </p:cNvPicPr>
          <p:nvPr/>
        </p:nvPicPr>
        <p:blipFill>
          <a:blip r:embed="rId8"/>
          <a:stretch>
            <a:fillRect/>
          </a:stretch>
        </p:blipFill>
        <p:spPr>
          <a:xfrm>
            <a:off x="586456" y="9478804"/>
            <a:ext cx="873677" cy="770096"/>
          </a:xfrm>
          <a:prstGeom prst="rect">
            <a:avLst/>
          </a:prstGeom>
        </p:spPr>
      </p:pic>
      <p:sp>
        <p:nvSpPr>
          <p:cNvPr id="23" name="Oval Callout 22"/>
          <p:cNvSpPr/>
          <p:nvPr/>
        </p:nvSpPr>
        <p:spPr>
          <a:xfrm>
            <a:off x="11353800" y="7316720"/>
            <a:ext cx="3401654" cy="1941580"/>
          </a:xfrm>
          <a:prstGeom prst="wedgeEllipseCallout">
            <a:avLst>
              <a:gd name="adj1" fmla="val 55293"/>
              <a:gd name="adj2" fmla="val 28406"/>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bg1"/>
                </a:solidFill>
                <a:effectLst/>
                <a:uLnTx/>
                <a:uFillTx/>
                <a:latin typeface="Arial" panose="020B0604020202020204" pitchFamily="34" charset="0"/>
                <a:ea typeface="+mn-ea"/>
                <a:cs typeface="+mn-cs"/>
              </a:rPr>
              <a:t>Làm</a:t>
            </a:r>
            <a:r>
              <a:rPr kumimoji="0" lang="en-US" sz="4000" b="1" i="0" u="none" strike="noStrike" kern="1200" cap="none" spc="0" normalizeH="0" noProof="0">
                <a:ln>
                  <a:noFill/>
                </a:ln>
                <a:solidFill>
                  <a:schemeClr val="bg1"/>
                </a:solidFill>
                <a:effectLst/>
                <a:uLnTx/>
                <a:uFillTx/>
                <a:latin typeface="Arial" panose="020B0604020202020204" pitchFamily="34" charset="0"/>
                <a:ea typeface="+mn-ea"/>
                <a:cs typeface="+mn-cs"/>
              </a:rPr>
              <a:t> việc theo bàn</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4" name="Picture 3"/>
          <p:cNvPicPr>
            <a:picLocks noChangeAspect="1"/>
          </p:cNvPicPr>
          <p:nvPr/>
        </p:nvPicPr>
        <p:blipFill>
          <a:blip r:embed="rId9"/>
          <a:stretch>
            <a:fillRect/>
          </a:stretch>
        </p:blipFill>
        <p:spPr>
          <a:xfrm>
            <a:off x="15082656" y="8115300"/>
            <a:ext cx="2900544" cy="2149642"/>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285579" y="7169523"/>
                <a:ext cx="2798523" cy="908967"/>
              </a:xfrm>
              <a:prstGeom prst="rect">
                <a:avLst/>
              </a:prstGeom>
            </p:spPr>
            <p:txBody>
              <a:bodyPr wrap="none">
                <a:spAutoFit/>
              </a:bodyPr>
              <a:lstStyle/>
              <a:p>
                <a:pPr algn="just" fontAlgn="base">
                  <a:lnSpc>
                    <a:spcPct val="150000"/>
                  </a:lnSpc>
                  <a:spcAft>
                    <a:spcPts val="800"/>
                  </a:spcAft>
                </a:pPr>
                <a14:m>
                  <m:oMath xmlns:m="http://schemas.openxmlformats.org/officeDocument/2006/math">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285579" y="7169523"/>
                <a:ext cx="2798523" cy="908967"/>
              </a:xfrm>
              <a:prstGeom prst="rect">
                <a:avLst/>
              </a:prstGeom>
              <a:blipFill>
                <a:blip r:embed="rId13"/>
                <a:stretch>
                  <a:fillRect b="-28188"/>
                </a:stretch>
              </a:blipFill>
            </p:spPr>
            <p:txBody>
              <a:bodyPr/>
              <a:lstStyle/>
              <a:p>
                <a:r>
                  <a:rPr lang="en-US">
                    <a:noFill/>
                  </a:rPr>
                  <a:t> </a:t>
                </a:r>
              </a:p>
            </p:txBody>
          </p:sp>
        </mc:Fallback>
      </mc:AlternateContent>
    </p:spTree>
    <p:extLst>
      <p:ext uri="{BB962C8B-B14F-4D97-AF65-F5344CB8AC3E}">
        <p14:creationId xmlns:p14="http://schemas.microsoft.com/office/powerpoint/2010/main" val="1166849499"/>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randombar(horizontal)">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3"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844941" y="440391"/>
              <a:ext cx="9371476"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76500"/>
            <a:ext cx="979790" cy="914400"/>
          </a:xfrm>
          <a:prstGeom prst="rect">
            <a:avLst/>
          </a:prstGeom>
        </p:spPr>
      </p:pic>
      <p:sp>
        <p:nvSpPr>
          <p:cNvPr id="21" name="TextBox 20"/>
          <p:cNvSpPr txBox="1"/>
          <p:nvPr/>
        </p:nvSpPr>
        <p:spPr>
          <a:xfrm>
            <a:off x="1534321" y="2604805"/>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3:</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2209800" y="3403707"/>
            <a:ext cx="17149217" cy="901593"/>
          </a:xfrm>
          <a:prstGeom prst="rect">
            <a:avLst/>
          </a:prstGeom>
          <a:noFill/>
        </p:spPr>
        <p:txBody>
          <a:bodyPr wrap="square" rtlCol="0">
            <a:spAutoFit/>
          </a:bodyPr>
          <a:lstStyle/>
          <a:p>
            <a:pPr lvl="0" algn="just">
              <a:lnSpc>
                <a:spcPct val="150000"/>
              </a:lnSpc>
            </a:pPr>
            <a:r>
              <a:rPr lang="vi-VN" sz="4000">
                <a:solidFill>
                  <a:prstClr val="black"/>
                </a:solidFill>
                <a:cs typeface="Arial" panose="020B0604020202020204" pitchFamily="34" charset="0"/>
              </a:rPr>
              <a:t>Viết tổng của bốn đơn thức mà em và bạn ngồi cạnh đã viết.</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p:cNvSpPr/>
          <p:nvPr/>
        </p:nvSpPr>
        <p:spPr>
          <a:xfrm>
            <a:off x="8380866" y="4709636"/>
            <a:ext cx="16081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Ví dụ:</a:t>
            </a:r>
            <a:endParaRPr kumimoji="0" lang="en-US" sz="4000" b="1" i="1" u="sng" strike="noStrike" kern="1200" cap="none" spc="0" normalizeH="0" baseline="0" noProof="0">
              <a:ln>
                <a:noFill/>
              </a:ln>
              <a:solidFill>
                <a:srgbClr val="1F497D"/>
              </a:solidFill>
              <a:effectLst/>
              <a:uLnTx/>
              <a:uFillTx/>
              <a:latin typeface="Calibri"/>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5">
                <a:extLst>
                  <a:ext uri="{96DAC541-7B7A-43D3-8B79-37D633B846F1}">
                    <asvg:svgBlip xmlns:asvg="http://schemas.microsoft.com/office/drawing/2016/SVG/main" r:embed="rId6"/>
                  </a:ext>
                </a:extLst>
              </a:blip>
              <a:stretch>
                <a:fillRect/>
              </a:stretch>
            </a:blipFill>
          </p:spPr>
        </p:sp>
      </p:grpSp>
      <p:pic>
        <p:nvPicPr>
          <p:cNvPr id="36" name="Picture 35"/>
          <p:cNvPicPr>
            <a:picLocks noChangeAspect="1"/>
          </p:cNvPicPr>
          <p:nvPr/>
        </p:nvPicPr>
        <p:blipFill>
          <a:blip r:embed="rId7"/>
          <a:stretch>
            <a:fillRect/>
          </a:stretch>
        </p:blipFill>
        <p:spPr>
          <a:xfrm rot="3211349">
            <a:off x="301809" y="-63562"/>
            <a:ext cx="810532" cy="1405766"/>
          </a:xfrm>
          <a:prstGeom prst="rect">
            <a:avLst/>
          </a:prstGeom>
        </p:spPr>
      </p:pic>
      <p:pic>
        <p:nvPicPr>
          <p:cNvPr id="39" name="Picture 38"/>
          <p:cNvPicPr>
            <a:picLocks noChangeAspect="1"/>
          </p:cNvPicPr>
          <p:nvPr/>
        </p:nvPicPr>
        <p:blipFill>
          <a:blip r:embed="rId8"/>
          <a:stretch>
            <a:fillRect/>
          </a:stretch>
        </p:blipFill>
        <p:spPr>
          <a:xfrm>
            <a:off x="586456" y="9478804"/>
            <a:ext cx="873677" cy="770096"/>
          </a:xfrm>
          <a:prstGeom prst="rect">
            <a:avLst/>
          </a:prstGeom>
        </p:spPr>
      </p:pic>
      <p:sp>
        <p:nvSpPr>
          <p:cNvPr id="23" name="Oval Callout 22"/>
          <p:cNvSpPr/>
          <p:nvPr/>
        </p:nvSpPr>
        <p:spPr>
          <a:xfrm>
            <a:off x="14554200" y="5600700"/>
            <a:ext cx="3401654" cy="2093980"/>
          </a:xfrm>
          <a:prstGeom prst="wedgeEllipseCallout">
            <a:avLst>
              <a:gd name="adj1" fmla="val 4832"/>
              <a:gd name="adj2" fmla="val 66413"/>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mn-cs"/>
              </a:rPr>
              <a:t>Làm việc theo bàn</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9"/>
          <a:stretch>
            <a:fillRect/>
          </a:stretch>
        </p:blipFill>
        <p:spPr>
          <a:xfrm>
            <a:off x="15082656" y="8115300"/>
            <a:ext cx="2900544" cy="2149642"/>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2866688" y="5753100"/>
                <a:ext cx="11687512" cy="3806683"/>
              </a:xfrm>
              <a:prstGeom prst="rect">
                <a:avLst/>
              </a:prstGeom>
            </p:spPr>
            <p:txBody>
              <a:bodyPr wrap="square">
                <a:spAutoFit/>
              </a:bodyPr>
              <a:lstStyle/>
              <a:p>
                <a:pPr marL="571500" lvl="0" indent="-571500" algn="just" fontAlgn="base">
                  <a:lnSpc>
                    <a:spcPct val="150000"/>
                  </a:lnSpc>
                  <a:buFont typeface="Arial" panose="020B0604020202020204" pitchFamily="34" charset="0"/>
                  <a:buChar char="•"/>
                  <a:defRPr/>
                </a:pP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Em viết </a:t>
                </a:r>
                <a14:m>
                  <m:oMath xmlns:m="http://schemas.openxmlformats.org/officeDocument/2006/math">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up>
                    </m:sSup>
                  </m:oMath>
                </a14:m>
                <a:endPar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lnSpc>
                    <a:spcPct val="150000"/>
                  </a:lnSpc>
                  <a:buFont typeface="Arial" panose="020B0604020202020204" pitchFamily="34" charset="0"/>
                  <a:buChar char="•"/>
                </a:pP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Bạn ngồi cạnh viết được: </a:t>
                </a:r>
                <a14:m>
                  <m:oMath xmlns:m="http://schemas.openxmlformats.org/officeDocument/2006/math">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5</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fontAlgn="base">
                  <a:lnSpc>
                    <a:spcPct val="150000"/>
                  </a:lnSpc>
                </a:pPr>
                <a14:m>
                  <m:oMath xmlns:m="http://schemas.openxmlformats.org/officeDocument/2006/math">
                    <m:r>
                      <a:rPr lang="nl-NL" sz="4000" i="1" smtClean="0">
                        <a:solidFill>
                          <a:srgbClr val="000000"/>
                        </a:solidFill>
                        <a:effectLst/>
                        <a:latin typeface="Cambria Math" panose="02040503050406030204" pitchFamily="18" charset="0"/>
                        <a:ea typeface="Cambria Math" panose="02040503050406030204" pitchFamily="18" charset="0"/>
                        <a:cs typeface="Arial" panose="020B0604020202020204" pitchFamily="34" charset="0"/>
                      </a:rPr>
                      <m:t>→</m:t>
                    </m:r>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Tổng 4 đơn thức là:</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fontAlgn="base">
                  <a:lnSpc>
                    <a:spcPct val="150000"/>
                  </a:lnSpc>
                </a:pPr>
                <a14:m>
                  <m:oMath xmlns:m="http://schemas.openxmlformats.org/officeDocument/2006/math">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866688" y="5753100"/>
                <a:ext cx="11687512" cy="3806683"/>
              </a:xfrm>
              <a:prstGeom prst="rect">
                <a:avLst/>
              </a:prstGeom>
              <a:blipFill>
                <a:blip r:embed="rId13"/>
                <a:stretch>
                  <a:fillRect l="-1668"/>
                </a:stretch>
              </a:blipFill>
            </p:spPr>
            <p:txBody>
              <a:bodyPr/>
              <a:lstStyle/>
              <a:p>
                <a:r>
                  <a:rPr lang="en-US">
                    <a:noFill/>
                  </a:rPr>
                  <a:t> </a:t>
                </a:r>
              </a:p>
            </p:txBody>
          </p:sp>
        </mc:Fallback>
      </mc:AlternateContent>
    </p:spTree>
    <p:extLst>
      <p:ext uri="{BB962C8B-B14F-4D97-AF65-F5344CB8AC3E}">
        <p14:creationId xmlns:p14="http://schemas.microsoft.com/office/powerpoint/2010/main" val="150829525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wipe(down)">
                                      <p:cBhvr>
                                        <p:cTn id="35" dur="500"/>
                                        <p:tgtEl>
                                          <p:spTgt spid="2">
                                            <p:txEl>
                                              <p:pRg st="0" end="0"/>
                                            </p:txEl>
                                          </p:spTgt>
                                        </p:tgtEl>
                                      </p:cBhvr>
                                    </p:animEffect>
                                  </p:childTnLst>
                                </p:cTn>
                              </p:par>
                            </p:childTnLst>
                          </p:cTn>
                        </p:par>
                        <p:par>
                          <p:cTn id="36" fill="hold">
                            <p:stCondLst>
                              <p:cond delay="500"/>
                            </p:stCondLst>
                            <p:childTnLst>
                              <p:par>
                                <p:cTn id="37" presetID="14" presetClass="entr" presetSubtype="10" fill="hold" nodeType="after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9" dur="500"/>
                                        <p:tgtEl>
                                          <p:spTgt spid="2">
                                            <p:txEl>
                                              <p:pRg st="1" end="1"/>
                                            </p:txEl>
                                          </p:spTgt>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fade">
                                      <p:cBhvr>
                                        <p:cTn id="43" dur="500"/>
                                        <p:tgtEl>
                                          <p:spTgt spid="2">
                                            <p:txEl>
                                              <p:pRg st="2" end="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Effect transition="in" filter="fade">
                                      <p:cBhvr>
                                        <p:cTn id="4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8669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8669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1849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7" name="Freeform 4"/>
          <p:cNvSpPr/>
          <p:nvPr/>
        </p:nvSpPr>
        <p:spPr>
          <a:xfrm>
            <a:off x="9230374" y="5448300"/>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9" name="Rectangle 38"/>
          <p:cNvSpPr/>
          <p:nvPr/>
        </p:nvSpPr>
        <p:spPr>
          <a:xfrm>
            <a:off x="7192795" y="10798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KẾT LUẬN</a:t>
            </a:r>
          </a:p>
        </p:txBody>
      </p:sp>
      <p:grpSp>
        <p:nvGrpSpPr>
          <p:cNvPr id="42" name="Group 41"/>
          <p:cNvGrpSpPr/>
          <p:nvPr/>
        </p:nvGrpSpPr>
        <p:grpSpPr>
          <a:xfrm>
            <a:off x="2362199" y="2478437"/>
            <a:ext cx="12877800" cy="3960463"/>
            <a:chOff x="2368476" y="3400523"/>
            <a:chExt cx="12877800" cy="3960463"/>
          </a:xfrm>
        </p:grpSpPr>
        <p:pic>
          <p:nvPicPr>
            <p:cNvPr id="38" name="Picture 37"/>
            <p:cNvPicPr>
              <a:picLocks noChangeAspect="1"/>
            </p:cNvPicPr>
            <p:nvPr/>
          </p:nvPicPr>
          <p:blipFill>
            <a:blip r:embed="rId4"/>
            <a:stretch>
              <a:fillRect/>
            </a:stretch>
          </p:blipFill>
          <p:spPr>
            <a:xfrm>
              <a:off x="2368476" y="3400523"/>
              <a:ext cx="12877800" cy="3960463"/>
            </a:xfrm>
            <a:prstGeom prst="rect">
              <a:avLst/>
            </a:prstGeom>
          </p:spPr>
        </p:pic>
        <p:sp>
          <p:nvSpPr>
            <p:cNvPr id="41" name="Rectangle 40"/>
            <p:cNvSpPr/>
            <p:nvPr/>
          </p:nvSpPr>
          <p:spPr>
            <a:xfrm>
              <a:off x="3443333" y="3844014"/>
              <a:ext cx="10812344" cy="2947410"/>
            </a:xfrm>
            <a:prstGeom prst="rect">
              <a:avLst/>
            </a:prstGeom>
          </p:spPr>
          <p:txBody>
            <a:bodyPr wrap="square">
              <a:spAutoFit/>
            </a:bodyPr>
            <a:lstStyle/>
            <a:p>
              <a:pPr lvl="0" algn="just">
                <a:lnSpc>
                  <a:spcPct val="150000"/>
                </a:lnSpc>
                <a:defRPr/>
              </a:pPr>
              <a:r>
                <a:rPr lang="vi-VN" sz="4300" b="1">
                  <a:solidFill>
                    <a:prstClr val="black"/>
                  </a:solidFill>
                  <a:ea typeface="Times New Roman" panose="02020603050405020304" pitchFamily="18" charset="0"/>
                  <a:cs typeface="Arial" panose="020B0604020202020204" pitchFamily="34" charset="0"/>
                </a:rPr>
                <a:t>Đa thức là tổng của những đơn thức; mỗi đơn thức trong tổng gọi là một hạng tử của đa thức đó.</a:t>
              </a:r>
              <a:endParaRPr lang="vi-VN" sz="4300" dirty="0">
                <a:solidFill>
                  <a:prstClr val="black"/>
                </a:solidFill>
                <a:ea typeface="Times New Roman" panose="02020603050405020304" pitchFamily="18" charset="0"/>
                <a:cs typeface="Arial" panose="020B0604020202020204" pitchFamily="34" charset="0"/>
              </a:endParaRPr>
            </a:p>
          </p:txBody>
        </p:sp>
      </p:grpSp>
      <p:pic>
        <p:nvPicPr>
          <p:cNvPr id="43" name="Picture 42"/>
          <p:cNvPicPr>
            <a:picLocks noChangeAspect="1"/>
          </p:cNvPicPr>
          <p:nvPr/>
        </p:nvPicPr>
        <p:blipFill>
          <a:blip r:embed="rId5"/>
          <a:stretch>
            <a:fillRect/>
          </a:stretch>
        </p:blipFill>
        <p:spPr>
          <a:xfrm>
            <a:off x="13378081" y="5618924"/>
            <a:ext cx="1463167" cy="743776"/>
          </a:xfrm>
          <a:prstGeom prst="rect">
            <a:avLst/>
          </a:prstGeom>
        </p:spPr>
      </p:pic>
      <p:pic>
        <p:nvPicPr>
          <p:cNvPr id="44" name="Picture 43"/>
          <p:cNvPicPr>
            <a:picLocks noChangeAspect="1"/>
          </p:cNvPicPr>
          <p:nvPr/>
        </p:nvPicPr>
        <p:blipFill>
          <a:blip r:embed="rId6"/>
          <a:stretch>
            <a:fillRect/>
          </a:stretch>
        </p:blipFill>
        <p:spPr>
          <a:xfrm>
            <a:off x="521875" y="698188"/>
            <a:ext cx="1097375" cy="8279086"/>
          </a:xfrm>
          <a:prstGeom prst="rect">
            <a:avLst/>
          </a:prstGeom>
        </p:spPr>
      </p:pic>
      <p:pic>
        <p:nvPicPr>
          <p:cNvPr id="45" name="Picture 44"/>
          <p:cNvPicPr>
            <a:picLocks noChangeAspect="1"/>
          </p:cNvPicPr>
          <p:nvPr/>
        </p:nvPicPr>
        <p:blipFill>
          <a:blip r:embed="rId7"/>
          <a:stretch>
            <a:fillRect/>
          </a:stretch>
        </p:blipFill>
        <p:spPr>
          <a:xfrm>
            <a:off x="16502956" y="372787"/>
            <a:ext cx="1261981" cy="1518036"/>
          </a:xfrm>
          <a:prstGeom prst="rect">
            <a:avLst/>
          </a:prstGeom>
        </p:spPr>
      </p:pic>
      <p:pic>
        <p:nvPicPr>
          <p:cNvPr id="46" name="Picture 45"/>
          <p:cNvPicPr>
            <a:picLocks noChangeAspect="1"/>
          </p:cNvPicPr>
          <p:nvPr/>
        </p:nvPicPr>
        <p:blipFill>
          <a:blip r:embed="rId8"/>
          <a:stretch>
            <a:fillRect/>
          </a:stretch>
        </p:blipFill>
        <p:spPr>
          <a:xfrm>
            <a:off x="7291503" y="8420100"/>
            <a:ext cx="3019191" cy="1676545"/>
          </a:xfrm>
          <a:prstGeom prst="rect">
            <a:avLst/>
          </a:prstGeom>
        </p:spPr>
      </p:pic>
      <p:sp>
        <p:nvSpPr>
          <p:cNvPr id="47" name="Rectangle 46"/>
          <p:cNvSpPr/>
          <p:nvPr/>
        </p:nvSpPr>
        <p:spPr>
          <a:xfrm>
            <a:off x="2133600" y="6819900"/>
            <a:ext cx="13565859" cy="1084912"/>
          </a:xfrm>
          <a:prstGeom prst="rect">
            <a:avLst/>
          </a:prstGeom>
          <a:solidFill>
            <a:srgbClr val="FBF6EB"/>
          </a:solidFill>
        </p:spPr>
        <p:txBody>
          <a:bodyPr wrap="square">
            <a:spAutoFit/>
          </a:bodyPr>
          <a:lstStyle/>
          <a:p>
            <a:pPr algn="just" fontAlgn="base">
              <a:lnSpc>
                <a:spcPct val="150000"/>
              </a:lnSpc>
              <a:spcAft>
                <a:spcPts val="800"/>
              </a:spcAft>
            </a:pPr>
            <a:r>
              <a:rPr lang="nl-NL" sz="4300" b="1" i="1" u="sng">
                <a:solidFill>
                  <a:schemeClr val="tx2"/>
                </a:solidFill>
                <a:latin typeface="Arial" panose="020B0604020202020204" pitchFamily="34" charset="0"/>
                <a:ea typeface="Times New Roman" panose="02020603050405020304" pitchFamily="18" charset="0"/>
                <a:cs typeface="Arial" panose="020B0604020202020204" pitchFamily="34" charset="0"/>
              </a:rPr>
              <a:t>Nhận xét:</a:t>
            </a:r>
            <a:r>
              <a:rPr lang="nl-NL" sz="4300" b="1" i="1">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rPr>
              <a:t>Mỗi đơn thức cũng được coi là một đa thức.</a:t>
            </a:r>
            <a:endParaRPr lang="en-US" sz="43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171645"/>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down)">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randombar(horizontal)">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6811</TotalTime>
  <Words>2953</Words>
  <Application>Microsoft Office PowerPoint</Application>
  <PresentationFormat>Custom</PresentationFormat>
  <Paragraphs>281</Paragraphs>
  <Slides>44</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44</vt:i4>
      </vt:variant>
    </vt:vector>
  </HeadingPairs>
  <TitlesOfParts>
    <vt:vector size="54" baseType="lpstr">
      <vt:lpstr>Arial</vt:lpstr>
      <vt:lpstr>Open Sans</vt:lpstr>
      <vt:lpstr>Times New Roman</vt:lpstr>
      <vt:lpstr>Calibri</vt:lpstr>
      <vt:lpstr>Kavoon</vt:lpstr>
      <vt:lpstr>Calibri Light</vt:lpstr>
      <vt:lpstr>Cambria Math</vt:lpstr>
      <vt:lpstr>Dotum</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tailieugiaovien.edu.vn</dc:creator>
  <cp:lastModifiedBy>Administrator</cp:lastModifiedBy>
  <cp:revision>1</cp:revision>
  <dcterms:created xsi:type="dcterms:W3CDTF">2006-08-16T00:00:00Z</dcterms:created>
  <dcterms:modified xsi:type="dcterms:W3CDTF">2023-09-13T01:16:51Z</dcterms:modified>
  <dc:identifier>DAFmgXVejE8</dc:identifier>
</cp:coreProperties>
</file>