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8" r:id="rId3"/>
    <p:sldId id="267" r:id="rId4"/>
    <p:sldId id="269" r:id="rId5"/>
    <p:sldId id="272" r:id="rId6"/>
    <p:sldId id="273" r:id="rId7"/>
    <p:sldId id="274" r:id="rId8"/>
    <p:sldId id="276" r:id="rId9"/>
    <p:sldId id="275" r:id="rId10"/>
    <p:sldId id="277" r:id="rId11"/>
    <p:sldId id="279" r:id="rId12"/>
    <p:sldId id="280" r:id="rId13"/>
    <p:sldId id="282" r:id="rId14"/>
    <p:sldId id="283" r:id="rId15"/>
    <p:sldId id="284" r:id="rId16"/>
    <p:sldId id="285" r:id="rId17"/>
    <p:sldId id="287" r:id="rId18"/>
    <p:sldId id="288" r:id="rId19"/>
    <p:sldId id="289" r:id="rId20"/>
    <p:sldId id="290" r:id="rId21"/>
    <p:sldId id="291" r:id="rId22"/>
    <p:sldId id="292" r:id="rId23"/>
    <p:sldId id="257" r:id="rId24"/>
    <p:sldId id="294" r:id="rId25"/>
    <p:sldId id="295" r:id="rId26"/>
    <p:sldId id="296" r:id="rId27"/>
    <p:sldId id="297" r:id="rId28"/>
    <p:sldId id="298" r:id="rId29"/>
    <p:sldId id="300" r:id="rId30"/>
    <p:sldId id="259" r:id="rId31"/>
    <p:sldId id="301" r:id="rId32"/>
    <p:sldId id="302" r:id="rId33"/>
    <p:sldId id="260" r:id="rId34"/>
    <p:sldId id="265" r:id="rId35"/>
  </p:sldIdLst>
  <p:sldSz cx="18288000" cy="10287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  <p:embeddedFont>
      <p:font typeface="Dotum" panose="020B0600000101010101" pitchFamily="34" charset="-127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90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90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17" Type="http://schemas.openxmlformats.org/officeDocument/2006/relationships/image" Target="../media/image37.png"/><Relationship Id="rId2" Type="http://schemas.openxmlformats.org/officeDocument/2006/relationships/image" Target="../media/image1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30.png"/><Relationship Id="rId1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17" Type="http://schemas.openxmlformats.org/officeDocument/2006/relationships/image" Target="../media/image37.png"/><Relationship Id="rId2" Type="http://schemas.openxmlformats.org/officeDocument/2006/relationships/image" Target="../media/image1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50.pn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sv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3.sv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6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sv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sv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sv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9.png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63.sv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7" Type="http://schemas.openxmlformats.org/officeDocument/2006/relationships/image" Target="../media/image37.png"/><Relationship Id="rId2" Type="http://schemas.openxmlformats.org/officeDocument/2006/relationships/image" Target="../media/image1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6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2.svg"/><Relationship Id="rId7" Type="http://schemas.openxmlformats.org/officeDocument/2006/relationships/image" Target="../media/image7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1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5.png"/><Relationship Id="rId7" Type="http://schemas.openxmlformats.org/officeDocument/2006/relationships/image" Target="../media/image12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79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7" Type="http://schemas.openxmlformats.org/officeDocument/2006/relationships/image" Target="../media/image9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6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7.png"/><Relationship Id="rId4" Type="http://schemas.openxmlformats.org/officeDocument/2006/relationships/image" Target="../media/image2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7.png"/><Relationship Id="rId4" Type="http://schemas.openxmlformats.org/officeDocument/2006/relationships/image" Target="../media/image3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800000">
            <a:off x="-685800" y="-1562100"/>
            <a:ext cx="4701724" cy="2222633"/>
          </a:xfrm>
          <a:custGeom>
            <a:avLst/>
            <a:gdLst/>
            <a:ahLst/>
            <a:cxnLst/>
            <a:rect l="l" t="t" r="r" b="b"/>
            <a:pathLst>
              <a:path w="4701724" h="2222633">
                <a:moveTo>
                  <a:pt x="0" y="0"/>
                </a:moveTo>
                <a:lnTo>
                  <a:pt x="4701724" y="0"/>
                </a:lnTo>
                <a:lnTo>
                  <a:pt x="4701724" y="2222633"/>
                </a:lnTo>
                <a:lnTo>
                  <a:pt x="0" y="2222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020800" y="9000229"/>
            <a:ext cx="5614490" cy="4130953"/>
          </a:xfrm>
          <a:custGeom>
            <a:avLst/>
            <a:gdLst/>
            <a:ahLst/>
            <a:cxnLst/>
            <a:rect l="l" t="t" r="r" b="b"/>
            <a:pathLst>
              <a:path w="5614490" h="4130953">
                <a:moveTo>
                  <a:pt x="0" y="0"/>
                </a:moveTo>
                <a:lnTo>
                  <a:pt x="5614490" y="0"/>
                </a:lnTo>
                <a:lnTo>
                  <a:pt x="5614490" y="4130953"/>
                </a:lnTo>
                <a:lnTo>
                  <a:pt x="0" y="41309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201134">
            <a:off x="-1705060" y="8224187"/>
            <a:ext cx="5181796" cy="5106425"/>
          </a:xfrm>
          <a:custGeom>
            <a:avLst/>
            <a:gdLst/>
            <a:ahLst/>
            <a:cxnLst/>
            <a:rect l="l" t="t" r="r" b="b"/>
            <a:pathLst>
              <a:path w="5181796" h="5106425">
                <a:moveTo>
                  <a:pt x="0" y="0"/>
                </a:moveTo>
                <a:lnTo>
                  <a:pt x="5181796" y="0"/>
                </a:lnTo>
                <a:lnTo>
                  <a:pt x="5181796" y="5106424"/>
                </a:lnTo>
                <a:lnTo>
                  <a:pt x="0" y="51064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4"/>
          <p:cNvGrpSpPr/>
          <p:nvPr/>
        </p:nvGrpSpPr>
        <p:grpSpPr>
          <a:xfrm flipH="1">
            <a:off x="14401800" y="-3390900"/>
            <a:ext cx="6514580" cy="4847117"/>
            <a:chOff x="-1291974" y="-3669701"/>
            <a:chExt cx="8049445" cy="5633989"/>
          </a:xfrm>
        </p:grpSpPr>
        <p:sp>
          <p:nvSpPr>
            <p:cNvPr id="5" name="Freeform 5"/>
            <p:cNvSpPr/>
            <p:nvPr/>
          </p:nvSpPr>
          <p:spPr>
            <a:xfrm rot="4423086">
              <a:off x="166746" y="-4626437"/>
              <a:ext cx="5323671" cy="7857779"/>
            </a:xfrm>
            <a:custGeom>
              <a:avLst/>
              <a:gdLst/>
              <a:ahLst/>
              <a:cxnLst/>
              <a:rect l="l" t="t" r="r" b="b"/>
              <a:pathLst>
                <a:path w="5323671" h="7857779">
                  <a:moveTo>
                    <a:pt x="0" y="0"/>
                  </a:moveTo>
                  <a:lnTo>
                    <a:pt x="5323671" y="0"/>
                  </a:lnTo>
                  <a:lnTo>
                    <a:pt x="5323671" y="7857780"/>
                  </a:lnTo>
                  <a:lnTo>
                    <a:pt x="0" y="7857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4423086">
              <a:off x="-24920" y="-4936755"/>
              <a:ext cx="5323671" cy="7857779"/>
            </a:xfrm>
            <a:custGeom>
              <a:avLst/>
              <a:gdLst/>
              <a:ahLst/>
              <a:cxnLst/>
              <a:rect l="l" t="t" r="r" b="b"/>
              <a:pathLst>
                <a:path w="5323671" h="7857779">
                  <a:moveTo>
                    <a:pt x="0" y="0"/>
                  </a:moveTo>
                  <a:lnTo>
                    <a:pt x="5323671" y="0"/>
                  </a:lnTo>
                  <a:lnTo>
                    <a:pt x="5323671" y="7857779"/>
                  </a:lnTo>
                  <a:lnTo>
                    <a:pt x="0" y="7857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2"/>
          <p:cNvGrpSpPr/>
          <p:nvPr/>
        </p:nvGrpSpPr>
        <p:grpSpPr>
          <a:xfrm>
            <a:off x="492416" y="2247900"/>
            <a:ext cx="17262184" cy="5581709"/>
            <a:chOff x="457200" y="1352609"/>
            <a:chExt cx="17262184" cy="5581709"/>
          </a:xfrm>
        </p:grpSpPr>
        <p:sp>
          <p:nvSpPr>
            <p:cNvPr id="3" name="Freeform 3"/>
            <p:cNvSpPr/>
            <p:nvPr/>
          </p:nvSpPr>
          <p:spPr>
            <a:xfrm>
              <a:off x="457200" y="1352609"/>
              <a:ext cx="17262184" cy="5581709"/>
            </a:xfrm>
            <a:custGeom>
              <a:avLst/>
              <a:gdLst/>
              <a:ahLst/>
              <a:cxnLst/>
              <a:rect l="l" t="t" r="r" b="b"/>
              <a:pathLst>
                <a:path w="8431059" h="950410">
                  <a:moveTo>
                    <a:pt x="0" y="0"/>
                  </a:moveTo>
                  <a:lnTo>
                    <a:pt x="8431060" y="0"/>
                  </a:lnTo>
                  <a:lnTo>
                    <a:pt x="8431060" y="950410"/>
                  </a:lnTo>
                  <a:lnTo>
                    <a:pt x="0" y="95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Rectangle 11"/>
            <p:cNvSpPr/>
            <p:nvPr/>
          </p:nvSpPr>
          <p:spPr>
            <a:xfrm>
              <a:off x="644816" y="2402308"/>
              <a:ext cx="16916400" cy="355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4596F"/>
                </a:buClr>
                <a:buSzPts val="5200"/>
                <a:defRPr/>
              </a:pP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CHÀO MỪNG CÁC EM </a:t>
              </a:r>
            </a:p>
            <a:p>
              <a:pPr lvl="0" algn="ctr">
                <a:lnSpc>
                  <a:spcPct val="150000"/>
                </a:lnSpc>
                <a:buClr>
                  <a:srgbClr val="04596F"/>
                </a:buClr>
                <a:buSzPts val="5200"/>
                <a:defRPr/>
              </a:pP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ĐẾN VỚI BÀI HỌC NGÀY HÔM NAY</a:t>
              </a:r>
              <a:r>
                <a:rPr lang="vi-VN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cs typeface="Arial" panose="020B0604020202020204" pitchFamily="34" charset="0"/>
                  <a:sym typeface="Kavoon"/>
                </a:rPr>
                <a:t>!</a:t>
              </a:r>
              <a:endParaRPr lang="vi-VN" sz="7500" b="1" kern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cs typeface="Arial" panose="020B0604020202020204" pitchFamily="34" charset="0"/>
                <a:sym typeface="Kavoon"/>
              </a:endParaRPr>
            </a:p>
          </p:txBody>
        </p:sp>
      </p:grpSp>
      <p:sp>
        <p:nvSpPr>
          <p:cNvPr id="14" name="Freeform 7"/>
          <p:cNvSpPr/>
          <p:nvPr/>
        </p:nvSpPr>
        <p:spPr>
          <a:xfrm rot="-8897882">
            <a:off x="14955446" y="8579203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267210">
            <a:off x="16837712" y="9320416"/>
            <a:ext cx="2154159" cy="99676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09600" y="800100"/>
            <a:ext cx="2133600" cy="1053993"/>
            <a:chOff x="609600" y="1498707"/>
            <a:chExt cx="2133600" cy="1053993"/>
          </a:xfrm>
        </p:grpSpPr>
        <p:sp>
          <p:nvSpPr>
            <p:cNvPr id="15" name="Rounded Rectangle 14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200" y="1498707"/>
              <a:ext cx="17508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03884" y="812907"/>
            <a:ext cx="1021435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tổng và hiệu của hai đa thức C và D: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z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xyz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4000" b="0" i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492310" y="37719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39982">
            <a:off x="15766791" y="412254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    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16" y="7734300"/>
            <a:ext cx="1375533" cy="23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1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267210">
            <a:off x="16837712" y="9320416"/>
            <a:ext cx="2154159" cy="99676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09600" y="800100"/>
            <a:ext cx="2133600" cy="1053993"/>
            <a:chOff x="609600" y="1498707"/>
            <a:chExt cx="2133600" cy="1053993"/>
          </a:xfrm>
        </p:grpSpPr>
        <p:sp>
          <p:nvSpPr>
            <p:cNvPr id="15" name="Rounded Rectangle 14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200" y="1498707"/>
              <a:ext cx="17508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03884" y="812907"/>
            <a:ext cx="1021435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 tổng và hiệu của hai đa thức C và 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z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xyz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4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2+1</m:t>
                        </m:r>
                      </m:e>
                    </m:d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492310" y="37719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39982">
            <a:off x="15766791" y="412254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    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16" y="7734300"/>
            <a:ext cx="1375533" cy="23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4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-8897882">
            <a:off x="15681947" y="7636750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6324599" y="504704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</a:t>
                </a:r>
                <a:r>
                  <a:rPr kumimoji="0" lang="en-US" sz="40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đa thức: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4000" b="0" i="0">
                  <a:solidFill>
                    <a:srgbClr val="0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3;    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kumimoji="0" lang="en-US" sz="4000" b="0" i="0" u="none" strike="noStrike" kern="1200" cap="none" spc="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 tính</a:t>
                </a: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</a:t>
                </a: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kumimoji="0" lang="en-US" sz="40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blipFill>
                <a:blip r:embed="rId14"/>
                <a:stretch>
                  <a:fillRect l="-1324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+(3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	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3+3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058911" y="529727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584378" y="198846"/>
            <a:ext cx="2529405" cy="18778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3024736">
            <a:off x="-1061607" y="5195535"/>
            <a:ext cx="2236396" cy="21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-8897882">
            <a:off x="15681947" y="7636750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6324599" y="504704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 đa thức: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3;    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Hãy tính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blipFill>
                <a:blip r:embed="rId14"/>
                <a:stretch>
                  <a:fillRect l="-1324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8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058911" y="529727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584378" y="198846"/>
            <a:ext cx="2529405" cy="18778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3024736">
            <a:off x="-1061607" y="5195535"/>
            <a:ext cx="2236396" cy="21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9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-2566720"/>
            <a:ext cx="19466215" cy="78889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19100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58330" y="1932523"/>
                <a:ext cx="16579516" cy="214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 gọn và tính giá trị của biểu thức sau tại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Dotum" panose="020B0600000101010101" pitchFamily="34" charset="-127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32523"/>
                <a:ext cx="16579516" cy="2144177"/>
              </a:xfrm>
              <a:prstGeom prst="rect">
                <a:avLst/>
              </a:prstGeom>
              <a:blipFill>
                <a:blip r:embed="rId3"/>
                <a:stretch>
                  <a:fillRect l="-1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62788" y="5829300"/>
                <a:ext cx="15773400" cy="3979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Dotum" panose="020B0600000101010101" pitchFamily="34" charset="-127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sz="40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7,5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7,5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vào K,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K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=5.2.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88" y="5829300"/>
                <a:ext cx="15773400" cy="3979166"/>
              </a:xfrm>
              <a:prstGeom prst="rect">
                <a:avLst/>
              </a:prstGeom>
              <a:blipFill>
                <a:blip r:embed="rId4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054900" y="4332958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2655" y="360893"/>
            <a:ext cx="1899042" cy="8787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49814" y="8346240"/>
            <a:ext cx="1031883" cy="1772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542217">
            <a:off x="484378" y="3279635"/>
            <a:ext cx="1570281" cy="15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896100" y="266700"/>
            <a:ext cx="4267200" cy="1752600"/>
            <a:chOff x="2133600" y="2057987"/>
            <a:chExt cx="5105400" cy="3193846"/>
          </a:xfrm>
        </p:grpSpPr>
        <p:grpSp>
          <p:nvGrpSpPr>
            <p:cNvPr id="27" name="Group 26"/>
            <p:cNvGrpSpPr/>
            <p:nvPr/>
          </p:nvGrpSpPr>
          <p:grpSpPr>
            <a:xfrm>
              <a:off x="2133600" y="2141117"/>
              <a:ext cx="5105400" cy="3110716"/>
              <a:chOff x="2308980" y="2469667"/>
              <a:chExt cx="13670039" cy="3293677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3070778"/>
                <a:ext cx="13235332" cy="1771044"/>
                <a:chOff x="0" y="0"/>
                <a:chExt cx="2602724" cy="348275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469667"/>
                <a:ext cx="13235332" cy="3293677"/>
                <a:chOff x="0" y="-38100"/>
                <a:chExt cx="2602724" cy="647700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9" name="Rectangle 28"/>
            <p:cNvSpPr/>
            <p:nvPr/>
          </p:nvSpPr>
          <p:spPr>
            <a:xfrm>
              <a:off x="2973907" y="2057987"/>
              <a:ext cx="3262433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sz="4500" b="1"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838200" y="1638300"/>
                <a:ext cx="16383000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buổi sinh hoạt câu lạc bộ Toán học của lớp, hai bạn tính giá trị của hai biểu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+22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tại những giá trị cho trước của x và y. Kết quả được ghi lại như bảng dưới.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38300"/>
                <a:ext cx="16383000" cy="2723823"/>
              </a:xfrm>
              <a:prstGeom prst="rect">
                <a:avLst/>
              </a:prstGeom>
              <a:blipFill>
                <a:blip r:embed="rId2"/>
                <a:stretch>
                  <a:fillRect l="-1228" r="-1191" b="-4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53050"/>
              </p:ext>
            </p:extLst>
          </p:nvPr>
        </p:nvGraphicFramePr>
        <p:xfrm>
          <a:off x="4873057" y="45280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34" name="Rectangle 33"/>
          <p:cNvSpPr/>
          <p:nvPr/>
        </p:nvSpPr>
        <p:spPr>
          <a:xfrm>
            <a:off x="838200" y="8191500"/>
            <a:ext cx="16383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38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 giám khảo cho biết có một cột cho kết quả sai. Theo em, làm thế nào để có thể nhanh chóng phát hiện cột có kết quả sai ấy?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7"/>
          <p:cNvSpPr/>
          <p:nvPr/>
        </p:nvSpPr>
        <p:spPr>
          <a:xfrm rot="10534755">
            <a:off x="16184916" y="-260863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5067300"/>
            <a:ext cx="1623630" cy="244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2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86196" y="5156686"/>
                <a:ext cx="17177581" cy="4939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+22</m:t>
                        </m:r>
                      </m:e>
                    </m:d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+23)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+22+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                         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+23+22</m:t>
                      </m:r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=45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Ta xét từng cột ta thấy, cột thứ 3 có tổng P + Q không bằng 45.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Vậy sai ở cột thứ 3.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96" y="5156686"/>
                <a:ext cx="17177581" cy="4939814"/>
              </a:xfrm>
              <a:prstGeom prst="rect">
                <a:avLst/>
              </a:prstGeom>
              <a:blipFill>
                <a:blip r:embed="rId2"/>
                <a:stretch>
                  <a:fillRect l="-1278" b="-2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887140"/>
              </p:ext>
            </p:extLst>
          </p:nvPr>
        </p:nvGraphicFramePr>
        <p:xfrm>
          <a:off x="5354703" y="12514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15" name="Oval Callout 14"/>
          <p:cNvSpPr/>
          <p:nvPr/>
        </p:nvSpPr>
        <p:spPr>
          <a:xfrm>
            <a:off x="782185" y="5715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7"/>
          <p:cNvSpPr/>
          <p:nvPr/>
        </p:nvSpPr>
        <p:spPr>
          <a:xfrm rot="10534755">
            <a:off x="15857005" y="-314298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154400" y="6896100"/>
            <a:ext cx="1981200" cy="298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6532029" y="4156527"/>
              <a:ext cx="5634876" cy="16097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</a:t>
              </a:r>
              <a:r>
                <a:rPr kumimoji="0" lang="nl-NL" sz="7500" b="1" i="0" u="none" strike="noStrike" kern="1200" cap="none" spc="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</a:t>
              </a:r>
              <a:endParaRPr kumimoji="0" lang="en-US" sz="7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061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49995" y="5857649"/>
            <a:ext cx="16230600" cy="962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2				B. 3				C. 4		 	  D. 6</a:t>
            </a:r>
            <a:endParaRPr lang="nl-NL" sz="43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</a:t>
            </a:r>
            <a:r>
              <a:rPr kumimoji="0" lang="nl-NL" sz="4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 thức (1,6x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+ 1,7y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+ 2xy) - (0,5x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- 0,3y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- 2xy) có bậc là?</a:t>
            </a:r>
            <a:endParaRPr lang="en-US" sz="45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066800" y="5887309"/>
            <a:ext cx="2772848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8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31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267200" y="5067300"/>
                <a:ext cx="9601200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>
                  <a:lnSpc>
                    <a:spcPct val="250000"/>
                  </a:lnSpc>
                  <a:spcAft>
                    <a:spcPts val="0"/>
                  </a:spcAft>
                  <a:buAutoNum type="alphaUcPeriod"/>
                </a:pP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b="0" i="0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		B.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pPr>
                  <a:lnSpc>
                    <a:spcPct val="250000"/>
                  </a:lnSpc>
                  <a:spcAft>
                    <a:spcPts val="0"/>
                  </a:spcAft>
                </a:pPr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 		D.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5067300"/>
                <a:ext cx="9601200" cy="3477875"/>
              </a:xfrm>
              <a:prstGeom prst="rect">
                <a:avLst/>
              </a:prstGeom>
              <a:blipFill>
                <a:blip r:embed="rId4"/>
                <a:stretch>
                  <a:fillRect l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371600" y="2668827"/>
                <a:ext cx="15501279" cy="2169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nl-NL" sz="45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2</a:t>
                </a:r>
                <a:r>
                  <a:rPr kumimoji="0" lang="nl-NL" sz="4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fr-FR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các đa thức: A = 4x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- 5xy + 3y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B = 3x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+ 2xy + 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C = -x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+ 3xy + 2y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  <m: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B</m:t>
                    </m:r>
                    <m: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668827"/>
                <a:ext cx="15501279" cy="2169825"/>
              </a:xfrm>
              <a:prstGeom prst="rect">
                <a:avLst/>
              </a:prstGeom>
              <a:blipFill>
                <a:blip r:embed="rId7"/>
                <a:stretch>
                  <a:fillRect l="-1652" r="-1455" b="-7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267330">
            <a:off x="-3246521" y="8209405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0" y="8574270"/>
            <a:ext cx="4109210" cy="156424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810000" y="7168562"/>
            <a:ext cx="4038600" cy="1327738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2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093995" y="57842"/>
            <a:ext cx="5871410" cy="3332248"/>
            <a:chOff x="5091607" y="2763753"/>
            <a:chExt cx="5871410" cy="3332248"/>
          </a:xfrm>
        </p:grpSpPr>
        <p:grpSp>
          <p:nvGrpSpPr>
            <p:cNvPr id="13" name="Group 5"/>
            <p:cNvGrpSpPr/>
            <p:nvPr/>
          </p:nvGrpSpPr>
          <p:grpSpPr>
            <a:xfrm>
              <a:off x="5091607" y="2865239"/>
              <a:ext cx="5871410" cy="3230762"/>
              <a:chOff x="0" y="-38100"/>
              <a:chExt cx="2020615" cy="850900"/>
            </a:xfrm>
          </p:grpSpPr>
          <p:sp>
            <p:nvSpPr>
              <p:cNvPr id="14" name="Freeform 6"/>
              <p:cNvSpPr/>
              <p:nvPr/>
            </p:nvSpPr>
            <p:spPr>
              <a:xfrm>
                <a:off x="157343" y="13202"/>
                <a:ext cx="1863272" cy="341175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15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5926196" y="2763753"/>
              <a:ext cx="4687502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KHỞI ĐỘNG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38200" y="1790700"/>
                <a:ext cx="16383000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buổi sinh hoạt câu lạc bộ Toán học của lớp, hai bạn tính giá trị của hai biểu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+22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tại những giá trị cho trước của x và y. Kết quả được ghi lại như bảng dưới.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790700"/>
                <a:ext cx="16383000" cy="2723823"/>
              </a:xfrm>
              <a:prstGeom prst="rect">
                <a:avLst/>
              </a:prstGeom>
              <a:blipFill>
                <a:blip r:embed="rId2"/>
                <a:stretch>
                  <a:fillRect l="-1228" r="-1191" b="-4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442614"/>
              </p:ext>
            </p:extLst>
          </p:nvPr>
        </p:nvGraphicFramePr>
        <p:xfrm>
          <a:off x="4873057" y="46804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838200" y="8343900"/>
            <a:ext cx="16383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38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 giám khảo cho biết có một cột cho kết quả sai. Theo em, làm thế nào để có thể nhanh chóng phát hiện cột có kết quả sai ấy?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0" y="-587537"/>
            <a:ext cx="2060627" cy="22008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4468" y="495300"/>
            <a:ext cx="1485902" cy="79769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09831" y="5874065"/>
            <a:ext cx="1377591" cy="233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77209" y="5909740"/>
            <a:ext cx="16230600" cy="9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M = 1	 	 B. M = 9		  C. M = 0		    D. M = -1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 algn="just">
              <a:lnSpc>
                <a:spcPct val="150000"/>
              </a:lnSpc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</a:t>
            </a:r>
            <a:r>
              <a:rPr kumimoji="0" lang="nl-NL" sz="4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Tìm giá trị của đa thức M =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- 2x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xy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+ 2xy + 2y + 2x - 5 biết x + y = 2.</a:t>
            </a:r>
            <a:endParaRPr kumimoji="0" lang="en-US" sz="4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3117284" y="5874288"/>
            <a:ext cx="3048000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29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353967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363627" y="4762500"/>
                <a:ext cx="16230600" cy="5062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627" y="4762500"/>
                <a:ext cx="16230600" cy="5062220"/>
              </a:xfrm>
              <a:prstGeom prst="rect">
                <a:avLst/>
              </a:prstGeom>
              <a:blipFill>
                <a:blip r:embed="rId4"/>
                <a:stretch>
                  <a:fillRect l="-1465" b="-4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3"/>
          <p:cNvSpPr/>
          <p:nvPr/>
        </p:nvSpPr>
        <p:spPr>
          <a:xfrm>
            <a:off x="1066800" y="2135427"/>
            <a:ext cx="16318832" cy="26270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415121" y="2440227"/>
            <a:ext cx="15501279" cy="195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4</a:t>
            </a:r>
            <a:r>
              <a:rPr kumimoji="0" lang="nl-NL" sz="4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đa thức B sao cho tổng B với đa thức 2x</a:t>
            </a:r>
            <a:r>
              <a:rPr lang="en-US" sz="43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- 3x</a:t>
            </a:r>
            <a:r>
              <a:rPr lang="en-US" sz="43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+ y</a:t>
            </a:r>
            <a:r>
              <a:rPr lang="en-US" sz="43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+ 6xz - z</a:t>
            </a:r>
            <a:r>
              <a:rPr lang="en-US" sz="43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đa thức 0</a:t>
            </a:r>
            <a:endParaRPr lang="en-US" sz="43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945954" y="6286500"/>
            <a:ext cx="9493445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27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17897" y="5826382"/>
            <a:ext cx="16230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C = -100		B. C = 100		      C. C = 0		   D. C = 50</a:t>
            </a: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5</a:t>
            </a:r>
            <a:r>
              <a:rPr kumimoji="0" lang="nl-NL" sz="4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Tính giá trị của đa thức C = xy 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... 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tại x = -1; y = 1</a:t>
            </a:r>
            <a:endParaRPr lang="en-US" sz="45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0134600" y="5848527"/>
            <a:ext cx="2772848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9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438400" y="80507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tabLst>
                <a:tab pos="360045" algn="l"/>
                <a:tab pos="720090" algn="l"/>
              </a:tabLst>
              <a:defRPr/>
            </a:pPr>
            <a:r>
              <a:rPr lang="nl-NL" sz="4200" b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1.14 (SGK-tr16)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1087785"/>
            <a:ext cx="1272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tổng và hiệu của hai đa thức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+ 3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6.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  <a:blipFill>
                <a:blip r:embed="rId2"/>
                <a:stretch>
                  <a:fillRect t="-4651" b="-3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03671"/>
            <a:ext cx="2023810" cy="1969112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590800" y="5448300"/>
                <a:ext cx="16306800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6)</m:t>
                    </m:r>
                  </m:oMath>
                </a14:m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</m:oMath>
                </a14:m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448300"/>
                <a:ext cx="16306800" cy="33239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3"/>
          <p:cNvSpPr/>
          <p:nvPr/>
        </p:nvSpPr>
        <p:spPr>
          <a:xfrm>
            <a:off x="-838200" y="9413583"/>
            <a:ext cx="20802600" cy="950410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83000" y="7483186"/>
            <a:ext cx="1591194" cy="20606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554933">
            <a:off x="16893757" y="2694000"/>
            <a:ext cx="2160874" cy="2108250"/>
          </a:xfrm>
          <a:prstGeom prst="rect">
            <a:avLst/>
          </a:prstGeom>
        </p:spPr>
      </p:pic>
      <p:sp>
        <p:nvSpPr>
          <p:cNvPr id="23" name="Freeform 15"/>
          <p:cNvSpPr/>
          <p:nvPr/>
        </p:nvSpPr>
        <p:spPr>
          <a:xfrm rot="18851504">
            <a:off x="-81807" y="8644378"/>
            <a:ext cx="1161563" cy="900221"/>
          </a:xfrm>
          <a:custGeom>
            <a:avLst/>
            <a:gdLst/>
            <a:ahLst/>
            <a:cxnLst/>
            <a:rect l="l" t="t" r="r" b="b"/>
            <a:pathLst>
              <a:path w="3462763" h="1857300">
                <a:moveTo>
                  <a:pt x="0" y="0"/>
                </a:moveTo>
                <a:lnTo>
                  <a:pt x="3462763" y="0"/>
                </a:lnTo>
                <a:lnTo>
                  <a:pt x="3462763" y="1857300"/>
                </a:lnTo>
                <a:lnTo>
                  <a:pt x="0" y="18573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438400" y="80507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1.14 (SGK-tr16)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1087785"/>
            <a:ext cx="1272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 tổng và hiệu của hai đa thức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3671"/>
            <a:ext cx="2023810" cy="1969112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819400" y="5610680"/>
                <a:ext cx="16306800" cy="3224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Q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e>
                      </m:d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:r>
                  <a:rPr lang="fr-FR" sz="400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:r>
                  <a:rPr lang="fr-FR" sz="400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5610680"/>
                <a:ext cx="16306800" cy="32244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3"/>
          <p:cNvSpPr/>
          <p:nvPr/>
        </p:nvSpPr>
        <p:spPr>
          <a:xfrm>
            <a:off x="-838200" y="9413583"/>
            <a:ext cx="20802600" cy="950410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83000" y="7483186"/>
            <a:ext cx="1591194" cy="20606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554933">
            <a:off x="16893757" y="2694000"/>
            <a:ext cx="2160874" cy="2108250"/>
          </a:xfrm>
          <a:prstGeom prst="rect">
            <a:avLst/>
          </a:prstGeom>
        </p:spPr>
      </p:pic>
      <p:sp>
        <p:nvSpPr>
          <p:cNvPr id="11" name="Freeform 15"/>
          <p:cNvSpPr/>
          <p:nvPr/>
        </p:nvSpPr>
        <p:spPr>
          <a:xfrm rot="18851504">
            <a:off x="-81807" y="8644378"/>
            <a:ext cx="1161563" cy="900221"/>
          </a:xfrm>
          <a:custGeom>
            <a:avLst/>
            <a:gdLst/>
            <a:ahLst/>
            <a:cxnLst/>
            <a:rect l="l" t="t" r="r" b="b"/>
            <a:pathLst>
              <a:path w="3462763" h="1857300">
                <a:moveTo>
                  <a:pt x="0" y="0"/>
                </a:moveTo>
                <a:lnTo>
                  <a:pt x="3462763" y="0"/>
                </a:lnTo>
                <a:lnTo>
                  <a:pt x="3462763" y="1857300"/>
                </a:lnTo>
                <a:lnTo>
                  <a:pt x="0" y="18573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+ 3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6.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  <a:blipFill>
                <a:blip r:embed="rId16"/>
                <a:stretch>
                  <a:fillRect t="-4651" b="-3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40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51400" y="914036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1.15 (SGK-tr16)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296400" y="2422672"/>
                <a:ext cx="86106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 b="0" i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400" y="2422672"/>
                <a:ext cx="8610600" cy="1015663"/>
              </a:xfrm>
              <a:prstGeom prst="rect">
                <a:avLst/>
              </a:prstGeom>
              <a:blipFill>
                <a:blip r:embed="rId2"/>
                <a:stretch>
                  <a:fillRect l="-2477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9372600" y="958197"/>
            <a:ext cx="44069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biểu thức: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790213" y="2357129"/>
            <a:ext cx="0" cy="6667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066800" y="2422672"/>
                <a:ext cx="689118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422672"/>
                <a:ext cx="6891182" cy="1015663"/>
              </a:xfrm>
              <a:prstGeom prst="rect">
                <a:avLst/>
              </a:prstGeom>
              <a:blipFill>
                <a:blip r:embed="rId3"/>
                <a:stretch>
                  <a:fillRect l="-3097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2"/>
          <p:cNvGrpSpPr/>
          <p:nvPr/>
        </p:nvGrpSpPr>
        <p:grpSpPr>
          <a:xfrm>
            <a:off x="501316" y="3812259"/>
            <a:ext cx="7772400" cy="4782383"/>
            <a:chOff x="0" y="0"/>
            <a:chExt cx="4274726" cy="1711515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1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"/>
          <p:cNvGrpSpPr/>
          <p:nvPr/>
        </p:nvGrpSpPr>
        <p:grpSpPr>
          <a:xfrm>
            <a:off x="9336504" y="3788027"/>
            <a:ext cx="8418095" cy="4806616"/>
            <a:chOff x="0" y="0"/>
            <a:chExt cx="4274726" cy="1711515"/>
          </a:xfrm>
        </p:grpSpPr>
        <p:sp>
          <p:nvSpPr>
            <p:cNvPr id="21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22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600200" y="5508542"/>
                <a:ext cx="55601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400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5508542"/>
                <a:ext cx="556011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407438" y="4108082"/>
                <a:ext cx="6209905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438" y="4108082"/>
                <a:ext cx="6209905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611365" y="6705656"/>
                <a:ext cx="11366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5" y="6705656"/>
                <a:ext cx="113665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9589404" y="4108081"/>
                <a:ext cx="791229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40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9404" y="4108081"/>
                <a:ext cx="7912294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9525000" y="6575342"/>
                <a:ext cx="36576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0" y="6575342"/>
                <a:ext cx="3657600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9727785" y="5331079"/>
                <a:ext cx="729295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785" y="5331079"/>
                <a:ext cx="7292959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7096" y="9334500"/>
            <a:ext cx="1918739" cy="66365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12635"/>
            <a:ext cx="1503318" cy="10208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983237">
            <a:off x="15790039" y="-618107"/>
            <a:ext cx="3020999" cy="280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9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0600" y="773129"/>
            <a:ext cx="16306800" cy="8789971"/>
          </a:xfrm>
          <a:custGeom>
            <a:avLst/>
            <a:gdLst/>
            <a:ahLst/>
            <a:cxnLst/>
            <a:rect l="l" t="t" r="r" b="b"/>
            <a:pathLst>
              <a:path w="7315200" h="3300153">
                <a:moveTo>
                  <a:pt x="0" y="0"/>
                </a:moveTo>
                <a:lnTo>
                  <a:pt x="7315200" y="0"/>
                </a:lnTo>
                <a:lnTo>
                  <a:pt x="7315200" y="3300153"/>
                </a:lnTo>
                <a:lnTo>
                  <a:pt x="0" y="3300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5897880" y="99441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Rectangle 12"/>
          <p:cNvSpPr/>
          <p:nvPr/>
        </p:nvSpPr>
        <p:spPr>
          <a:xfrm>
            <a:off x="6323200" y="1382047"/>
            <a:ext cx="6021200" cy="942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1.16 (SGK-tr16)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099509" y="2476500"/>
                <a:ext cx="13326982" cy="901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biết: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509" y="2476500"/>
                <a:ext cx="13326982" cy="901401"/>
              </a:xfrm>
              <a:prstGeom prst="rect">
                <a:avLst/>
              </a:prstGeom>
              <a:blipFill>
                <a:blip r:embed="rId4"/>
                <a:stretch>
                  <a:fillRect l="-1600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6200" y="6481108"/>
                <a:ext cx="10287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+5+5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6481108"/>
                <a:ext cx="10287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772001" y="5270837"/>
                <a:ext cx="874399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001" y="5270837"/>
                <a:ext cx="8743997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257800" y="7709237"/>
                <a:ext cx="528926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+7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7709237"/>
                <a:ext cx="5289268" cy="1015663"/>
              </a:xfrm>
              <a:prstGeom prst="rect">
                <a:avLst/>
              </a:prstGeom>
              <a:blipFill>
                <a:blip r:embed="rId7"/>
                <a:stretch>
                  <a:fillRect r="-3114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21948" y="5778668"/>
            <a:ext cx="2426418" cy="41151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364687">
            <a:off x="751666" y="605065"/>
            <a:ext cx="1688778" cy="161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2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8" grpId="0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6693132" y="4156527"/>
              <a:ext cx="5312673" cy="16097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VẬN</a:t>
              </a:r>
              <a:r>
                <a:rPr kumimoji="0" lang="nl-NL" sz="7500" b="1" i="0" u="none" strike="noStrike" kern="1200" cap="none" spc="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DỤNG</a:t>
              </a:r>
              <a:endParaRPr kumimoji="0" lang="en-US" sz="7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411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92840" y="45518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1.17 (SGK-tr16)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hai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𝑥𝑦𝑧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𝑥𝑦𝑧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Tìm các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Tính giá trị của các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=0,5;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=1.</m:t>
                    </m:r>
                  </m:oMath>
                </a14:m>
                <a:endParaRPr lang="en-US" sz="4000" b="0" i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  <a:blipFill>
                <a:blip r:embed="rId5"/>
                <a:stretch>
                  <a:fillRect l="-1233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2000" y="6041878"/>
                <a:ext cx="19964400" cy="3902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𝑥𝑦𝑧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−4)</m:t>
                    </m:r>
                  </m:oMath>
                </a14:m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      </m:t>
                    </m:r>
                    <m:r>
                      <a:rPr lang="fr-FR" sz="400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𝑥𝑦𝑧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−(3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−4)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fr-FR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6041878"/>
                <a:ext cx="19964400" cy="3902222"/>
              </a:xfrm>
              <a:prstGeom prst="rect">
                <a:avLst/>
              </a:prstGeom>
              <a:blipFill>
                <a:blip r:embed="rId6"/>
                <a:stretch>
                  <a:fillRect l="-1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Callout 27"/>
          <p:cNvSpPr/>
          <p:nvPr/>
        </p:nvSpPr>
        <p:spPr>
          <a:xfrm>
            <a:off x="8308851" y="47625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839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92840" y="45518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1.17 (SGK-tr16)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+3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𝑥𝑦𝑧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+5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= 3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𝑥𝑦𝑧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4.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Tìm các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–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;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b) Tính giá trị của các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+ 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=0,5; 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=−2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𝑧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=1.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  <a:blipFill>
                <a:blip r:embed="rId5"/>
                <a:stretch>
                  <a:fillRect l="-1233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308851" y="47625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01842" y="5981700"/>
                <a:ext cx="14766758" cy="39024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defRPr/>
                </a:pP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Thay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=0,5;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có :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2.0,5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+3.0,5.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2.0,5+5=0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defRPr/>
                </a:pP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Thay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=0,5;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có: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=6.0,5.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0,5+1=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5,5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2" y="5981700"/>
                <a:ext cx="14766758" cy="3902415"/>
              </a:xfrm>
              <a:prstGeom prst="rect">
                <a:avLst/>
              </a:prstGeom>
              <a:blipFill>
                <a:blip r:embed="rId6"/>
                <a:stretch>
                  <a:fillRect l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604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540691"/>
            <a:ext cx="16230600" cy="6498409"/>
            <a:chOff x="0" y="0"/>
            <a:chExt cx="4274726" cy="1711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2200" y="-2515499"/>
            <a:ext cx="6011177" cy="41151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47" y="723900"/>
            <a:ext cx="2481287" cy="24142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03651" y="1638300"/>
            <a:ext cx="10798149" cy="1710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8000" b="1" kern="0">
                <a:cs typeface="Arial" panose="020B0604020202020204" pitchFamily="34" charset="0"/>
              </a:rPr>
              <a:t>CHƯƠNG I. ĐA THỨC</a:t>
            </a:r>
            <a:endParaRPr lang="en-US" sz="8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62200" y="3467100"/>
            <a:ext cx="13487400" cy="334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500" b="1" kern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3. PHÉP CỘNG PHÉP TRỪ ĐA THỨC </a:t>
            </a:r>
            <a:endParaRPr kumimoji="0" lang="en-US" sz="75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159" y="7429500"/>
            <a:ext cx="3977675" cy="23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86100"/>
            <a:ext cx="16230600" cy="5867400"/>
            <a:chOff x="0" y="0"/>
            <a:chExt cx="4274726" cy="1711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3067879">
            <a:off x="14903270" y="7569324"/>
            <a:ext cx="2484075" cy="3134480"/>
          </a:xfrm>
          <a:custGeom>
            <a:avLst/>
            <a:gdLst/>
            <a:ahLst/>
            <a:cxnLst/>
            <a:rect l="l" t="t" r="r" b="b"/>
            <a:pathLst>
              <a:path w="2484075" h="3134480">
                <a:moveTo>
                  <a:pt x="0" y="0"/>
                </a:moveTo>
                <a:lnTo>
                  <a:pt x="2484075" y="0"/>
                </a:lnTo>
                <a:lnTo>
                  <a:pt x="2484075" y="3134480"/>
                </a:lnTo>
                <a:lnTo>
                  <a:pt x="0" y="3134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63775">
            <a:off x="791051" y="2101989"/>
            <a:ext cx="1806132" cy="1934278"/>
          </a:xfrm>
          <a:custGeom>
            <a:avLst/>
            <a:gdLst/>
            <a:ahLst/>
            <a:cxnLst/>
            <a:rect l="l" t="t" r="r" b="b"/>
            <a:pathLst>
              <a:path w="1806132" h="1934278">
                <a:moveTo>
                  <a:pt x="0" y="0"/>
                </a:moveTo>
                <a:lnTo>
                  <a:pt x="1806132" y="0"/>
                </a:lnTo>
                <a:lnTo>
                  <a:pt x="1806132" y="1934278"/>
                </a:lnTo>
                <a:lnTo>
                  <a:pt x="0" y="1934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53239" y="-1001116"/>
            <a:ext cx="6012122" cy="2029816"/>
          </a:xfrm>
          <a:custGeom>
            <a:avLst/>
            <a:gdLst/>
            <a:ahLst/>
            <a:cxnLst/>
            <a:rect l="l" t="t" r="r" b="b"/>
            <a:pathLst>
              <a:path w="6012122" h="2029816">
                <a:moveTo>
                  <a:pt x="0" y="0"/>
                </a:moveTo>
                <a:lnTo>
                  <a:pt x="6012122" y="0"/>
                </a:lnTo>
                <a:lnTo>
                  <a:pt x="6012122" y="2029816"/>
                </a:lnTo>
                <a:lnTo>
                  <a:pt x="0" y="202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2"/>
          <p:cNvGrpSpPr/>
          <p:nvPr/>
        </p:nvGrpSpPr>
        <p:grpSpPr>
          <a:xfrm>
            <a:off x="4104249" y="669858"/>
            <a:ext cx="10003302" cy="1741335"/>
            <a:chOff x="4142348" y="201765"/>
            <a:chExt cx="10003302" cy="1741335"/>
          </a:xfrm>
        </p:grpSpPr>
        <p:sp>
          <p:nvSpPr>
            <p:cNvPr id="11" name="Freeform 3"/>
            <p:cNvSpPr/>
            <p:nvPr/>
          </p:nvSpPr>
          <p:spPr>
            <a:xfrm>
              <a:off x="4928470" y="342900"/>
              <a:ext cx="8431059" cy="1600200"/>
            </a:xfrm>
            <a:custGeom>
              <a:avLst/>
              <a:gdLst/>
              <a:ahLst/>
              <a:cxnLst/>
              <a:rect l="l" t="t" r="r" b="b"/>
              <a:pathLst>
                <a:path w="8431059" h="950410">
                  <a:moveTo>
                    <a:pt x="0" y="0"/>
                  </a:moveTo>
                  <a:lnTo>
                    <a:pt x="8431060" y="0"/>
                  </a:lnTo>
                  <a:lnTo>
                    <a:pt x="8431060" y="950410"/>
                  </a:lnTo>
                  <a:lnTo>
                    <a:pt x="0" y="95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9"/>
            <p:cNvSpPr txBox="1"/>
            <p:nvPr/>
          </p:nvSpPr>
          <p:spPr>
            <a:xfrm>
              <a:off x="4142348" y="201765"/>
              <a:ext cx="10003302" cy="1415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2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sz="6000" b="1" i="0" u="none" strike="noStrike" kern="120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TẬP THÊM</a:t>
              </a: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981200" y="4101048"/>
                <a:ext cx="142494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fr-FR" sz="4000" b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1. </a:t>
                </a: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 sau, tìm hệ số a, b, c để cho hai đa thức bằng nhau?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+10.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−76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36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+2019</m:t>
                      </m:r>
                    </m:oMath>
                  </m:oMathPara>
                </a14:m>
                <a:endParaRPr lang="en-US" sz="4000" i="1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=15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3−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+8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+2018</m:t>
                      </m:r>
                    </m:oMath>
                  </m:oMathPara>
                </a14:m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101048"/>
                <a:ext cx="14249400" cy="3785652"/>
              </a:xfrm>
              <a:prstGeom prst="rect">
                <a:avLst/>
              </a:prstGeom>
              <a:blipFill>
                <a:blip r:embed="rId8"/>
                <a:stretch>
                  <a:fillRect l="-1497" r="-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3067879">
            <a:off x="16115383" y="8878510"/>
            <a:ext cx="1431901" cy="1759208"/>
          </a:xfrm>
          <a:custGeom>
            <a:avLst/>
            <a:gdLst/>
            <a:ahLst/>
            <a:cxnLst/>
            <a:rect l="l" t="t" r="r" b="b"/>
            <a:pathLst>
              <a:path w="2484075" h="3134480">
                <a:moveTo>
                  <a:pt x="0" y="0"/>
                </a:moveTo>
                <a:lnTo>
                  <a:pt x="2484075" y="0"/>
                </a:lnTo>
                <a:lnTo>
                  <a:pt x="2484075" y="3134480"/>
                </a:lnTo>
                <a:lnTo>
                  <a:pt x="0" y="3134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63775">
            <a:off x="322140" y="61560"/>
            <a:ext cx="1806132" cy="1934278"/>
          </a:xfrm>
          <a:custGeom>
            <a:avLst/>
            <a:gdLst/>
            <a:ahLst/>
            <a:cxnLst/>
            <a:rect l="l" t="t" r="r" b="b"/>
            <a:pathLst>
              <a:path w="1806132" h="1934278">
                <a:moveTo>
                  <a:pt x="0" y="0"/>
                </a:moveTo>
                <a:lnTo>
                  <a:pt x="1806132" y="0"/>
                </a:lnTo>
                <a:lnTo>
                  <a:pt x="1806132" y="1934278"/>
                </a:lnTo>
                <a:lnTo>
                  <a:pt x="0" y="1934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53239" y="-1001116"/>
            <a:ext cx="6012122" cy="2029816"/>
          </a:xfrm>
          <a:custGeom>
            <a:avLst/>
            <a:gdLst/>
            <a:ahLst/>
            <a:cxnLst/>
            <a:rect l="l" t="t" r="r" b="b"/>
            <a:pathLst>
              <a:path w="6012122" h="2029816">
                <a:moveTo>
                  <a:pt x="0" y="0"/>
                </a:moveTo>
                <a:lnTo>
                  <a:pt x="6012122" y="0"/>
                </a:lnTo>
                <a:lnTo>
                  <a:pt x="6012122" y="2029816"/>
                </a:lnTo>
                <a:lnTo>
                  <a:pt x="0" y="202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76399" y="2247900"/>
                <a:ext cx="14935200" cy="4594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−76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−36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−26</m:t>
                        </m:r>
                      </m:e>
                    </m:d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−68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+2019 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+2018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+2018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399" y="2247900"/>
                <a:ext cx="14935200" cy="4594719"/>
              </a:xfrm>
              <a:prstGeom prst="rect">
                <a:avLst/>
              </a:prstGeom>
              <a:blipFill>
                <a:blip r:embed="rId6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Callout 14"/>
          <p:cNvSpPr/>
          <p:nvPr/>
        </p:nvSpPr>
        <p:spPr>
          <a:xfrm>
            <a:off x="8249411" y="8763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981200" y="6294309"/>
                <a:ext cx="16459200" cy="3040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phải có: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−26=6           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11−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=−68      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2019=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+2018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↔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=32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=79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   </m:t>
                            </m:r>
                          </m:e>
                        </m:eqArr>
                      </m:e>
                    </m:d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6294309"/>
                <a:ext cx="16459200" cy="3040191"/>
              </a:xfrm>
              <a:prstGeom prst="rect">
                <a:avLst/>
              </a:prstGeom>
              <a:blipFill>
                <a:blip r:embed="rId7"/>
                <a:stretch>
                  <a:fillRect l="-1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04800" y="583674"/>
                <a:ext cx="17699524" cy="1892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fr-FR" sz="39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2. </a:t>
                </a:r>
                <a:r>
                  <a:rPr lang="en-US" sz="39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đa thức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9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900" i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𝑏𝑥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thỏa mãn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=2019</m:t>
                    </m:r>
                  </m:oMath>
                </a14:m>
                <a:r>
                  <a:rPr lang="en-US" sz="39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một số lẻ?</a:t>
                </a:r>
                <a:endParaRPr lang="en-US" sz="39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83674"/>
                <a:ext cx="17699524" cy="1892826"/>
              </a:xfrm>
              <a:prstGeom prst="rect">
                <a:avLst/>
              </a:prstGeom>
              <a:blipFill>
                <a:blip r:embed="rId2"/>
                <a:stretch>
                  <a:fillRect l="-1171" r="-1171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9600" y="4305300"/>
                <a:ext cx="17145000" cy="5690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=2019⇔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+6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</m:t>
                    </m:r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900" b="0" i="0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                                     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⇔45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 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Lại có: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+10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29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+7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=51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endParaRPr lang="en-US" sz="3900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Đặt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⇒51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US" sz="3900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Trừ vế theo vế (2) cho (1) ta có: </a:t>
                </a:r>
                <a14:m>
                  <m:oMath xmlns:m="http://schemas.openxmlformats.org/officeDocument/2006/math"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2019</m:t>
                    </m:r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, mà 6a chẵn, 2019 lẻ nên t lẻ, ta có điều phải chứng minh.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305300"/>
                <a:ext cx="17145000" cy="5690404"/>
              </a:xfrm>
              <a:prstGeom prst="rect">
                <a:avLst/>
              </a:prstGeom>
              <a:blipFill>
                <a:blip r:embed="rId3"/>
                <a:stretch>
                  <a:fillRect l="-1209" r="-1209" b="-3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Callout 14"/>
          <p:cNvSpPr/>
          <p:nvPr/>
        </p:nvSpPr>
        <p:spPr>
          <a:xfrm>
            <a:off x="8288167" y="2857500"/>
            <a:ext cx="1732789" cy="99060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12633">
            <a:off x="17176717" y="9621146"/>
            <a:ext cx="1655214" cy="888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5831" y="2835729"/>
            <a:ext cx="1394749" cy="23654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8373" y="3058259"/>
            <a:ext cx="862659" cy="9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2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58135" y="3524859"/>
            <a:ext cx="5422223" cy="3176946"/>
            <a:chOff x="918432" y="3568797"/>
            <a:chExt cx="5422223" cy="4239967"/>
          </a:xfrm>
          <a:solidFill>
            <a:srgbClr val="FFFF93"/>
          </a:solidFill>
        </p:grpSpPr>
        <p:grpSp>
          <p:nvGrpSpPr>
            <p:cNvPr id="10" name="Group 3"/>
            <p:cNvGrpSpPr/>
            <p:nvPr/>
          </p:nvGrpSpPr>
          <p:grpSpPr>
            <a:xfrm>
              <a:off x="918432" y="3568797"/>
              <a:ext cx="5422223" cy="4239967"/>
              <a:chOff x="-3810" y="0"/>
              <a:chExt cx="3189543" cy="3100688"/>
            </a:xfrm>
            <a:grpFill/>
          </p:grpSpPr>
          <p:sp>
            <p:nvSpPr>
              <p:cNvPr id="12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13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11" name="Rectangle 10"/>
            <p:cNvSpPr/>
            <p:nvPr/>
          </p:nvSpPr>
          <p:spPr>
            <a:xfrm>
              <a:off x="1230349" y="4360838"/>
              <a:ext cx="4796230" cy="15406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kumimoji="0" lang="pt-BR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thức trong bài.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413415" y="3467100"/>
            <a:ext cx="5422223" cy="3224295"/>
            <a:chOff x="6840639" y="3553166"/>
            <a:chExt cx="5422223" cy="5001862"/>
          </a:xfrm>
          <a:solidFill>
            <a:srgbClr val="FFFF93"/>
          </a:solidFill>
        </p:grpSpPr>
        <p:grpSp>
          <p:nvGrpSpPr>
            <p:cNvPr id="15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  <a:grpFill/>
          </p:grpSpPr>
          <p:sp>
            <p:nvSpPr>
              <p:cNvPr id="17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18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16" name="Rectangle 15"/>
            <p:cNvSpPr/>
            <p:nvPr/>
          </p:nvSpPr>
          <p:spPr>
            <a:xfrm>
              <a:off x="7398167" y="4529268"/>
              <a:ext cx="4360209" cy="182492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thành các bài tập trong SBT.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421737" y="3506287"/>
            <a:ext cx="5422223" cy="3185107"/>
            <a:chOff x="12644694" y="3479846"/>
            <a:chExt cx="5422223" cy="4709752"/>
          </a:xfrm>
          <a:solidFill>
            <a:srgbClr val="FFFF93"/>
          </a:solidFill>
        </p:grpSpPr>
        <p:grpSp>
          <p:nvGrpSpPr>
            <p:cNvPr id="20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  <a:grpFill/>
          </p:grpSpPr>
          <p:sp>
            <p:nvSpPr>
              <p:cNvPr id="22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23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21" name="Rectangle 20"/>
            <p:cNvSpPr/>
            <p:nvPr/>
          </p:nvSpPr>
          <p:spPr>
            <a:xfrm>
              <a:off x="12780208" y="4270318"/>
              <a:ext cx="5196871" cy="18214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vi-VN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kumimoji="0" lang="vi-VN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>
                  <a:solidFill>
                    <a:prstClr val="black"/>
                  </a:solidFill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2. Đa thức</a:t>
              </a:r>
              <a:endPara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22848" y="692097"/>
            <a:ext cx="9601198" cy="3332248"/>
            <a:chOff x="3493413" y="2763753"/>
            <a:chExt cx="9601198" cy="3332248"/>
          </a:xfrm>
        </p:grpSpPr>
        <p:grpSp>
          <p:nvGrpSpPr>
            <p:cNvPr id="26" name="Group 5"/>
            <p:cNvGrpSpPr/>
            <p:nvPr/>
          </p:nvGrpSpPr>
          <p:grpSpPr>
            <a:xfrm>
              <a:off x="3493413" y="2865239"/>
              <a:ext cx="9601198" cy="3230762"/>
              <a:chOff x="-550010" y="-38100"/>
              <a:chExt cx="3304202" cy="850900"/>
            </a:xfrm>
          </p:grpSpPr>
          <p:sp>
            <p:nvSpPr>
              <p:cNvPr id="28" name="Freeform 6"/>
              <p:cNvSpPr/>
              <p:nvPr/>
            </p:nvSpPr>
            <p:spPr>
              <a:xfrm>
                <a:off x="-550010" y="13202"/>
                <a:ext cx="3304202" cy="341175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29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4174114" y="2763753"/>
              <a:ext cx="8191666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vi-VN" sz="6000" b="1">
                  <a:solidFill>
                    <a:schemeClr val="bg1"/>
                  </a:solidFill>
                  <a:cs typeface="Arial" panose="020B0604020202020204" pitchFamily="34" charset="0"/>
                </a:rPr>
                <a:t>HƯỚNG DẪN VỀ NHÀ</a:t>
              </a: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27135">
            <a:off x="15275228" y="-1180896"/>
            <a:ext cx="3895682" cy="36152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758" y="7648764"/>
            <a:ext cx="4078577" cy="2219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685840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60" y="0"/>
                </a:lnTo>
                <a:lnTo>
                  <a:pt x="10602160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-2916319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59" y="0"/>
                </a:lnTo>
                <a:lnTo>
                  <a:pt x="10602159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6596" y="0"/>
            <a:ext cx="782104" cy="3400454"/>
          </a:xfrm>
          <a:custGeom>
            <a:avLst/>
            <a:gdLst/>
            <a:ahLst/>
            <a:cxnLst/>
            <a:rect l="l" t="t" r="r" b="b"/>
            <a:pathLst>
              <a:path w="782104" h="3400454">
                <a:moveTo>
                  <a:pt x="0" y="0"/>
                </a:moveTo>
                <a:lnTo>
                  <a:pt x="782104" y="0"/>
                </a:lnTo>
                <a:lnTo>
                  <a:pt x="782104" y="3400454"/>
                </a:lnTo>
                <a:lnTo>
                  <a:pt x="0" y="34004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0045" y="1960554"/>
            <a:ext cx="13708343" cy="64885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329" y="6743700"/>
            <a:ext cx="2658086" cy="27190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49611">
            <a:off x="14428898" y="6781680"/>
            <a:ext cx="2572735" cy="25727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65416" y="3162300"/>
            <a:ext cx="112776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lvl="0" algn="ctr">
              <a:lnSpc>
                <a:spcPct val="150000"/>
              </a:lnSpc>
            </a:pPr>
            <a:r>
              <a:rPr lang="en-US" sz="7500" b="1">
                <a:latin typeface="Arial" panose="020B0604020202020204" pitchFamily="34" charset="0"/>
                <a:cs typeface="Arial" panose="020B0604020202020204" pitchFamily="34" charset="0"/>
              </a:rPr>
              <a:t>ĐÃ THEO DÕI BÀI HỌC</a:t>
            </a:r>
            <a:r>
              <a:rPr lang="vi-VN" sz="7500" b="1">
                <a:cs typeface="Arial" panose="020B0604020202020204" pitchFamily="34" charset="0"/>
              </a:rPr>
              <a:t>!</a:t>
            </a:r>
            <a:endParaRPr lang="en-US" sz="7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00" y="-2552700"/>
            <a:ext cx="19461855" cy="7890897"/>
          </a:xfrm>
          <a:custGeom>
            <a:avLst/>
            <a:gdLst/>
            <a:ahLst/>
            <a:cxnLst/>
            <a:rect l="l" t="t" r="r" b="b"/>
            <a:pathLst>
              <a:path w="19461855" h="7890897">
                <a:moveTo>
                  <a:pt x="0" y="0"/>
                </a:moveTo>
                <a:lnTo>
                  <a:pt x="19461855" y="0"/>
                </a:lnTo>
                <a:lnTo>
                  <a:pt x="19461855" y="7890897"/>
                </a:lnTo>
                <a:lnTo>
                  <a:pt x="0" y="7890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90800" y="3390900"/>
            <a:ext cx="12440720" cy="5750092"/>
          </a:xfrm>
          <a:custGeom>
            <a:avLst/>
            <a:gdLst/>
            <a:ahLst/>
            <a:cxnLst/>
            <a:rect l="l" t="t" r="r" b="b"/>
            <a:pathLst>
              <a:path w="12440720" h="5750092">
                <a:moveTo>
                  <a:pt x="0" y="0"/>
                </a:moveTo>
                <a:lnTo>
                  <a:pt x="12440721" y="0"/>
                </a:lnTo>
                <a:lnTo>
                  <a:pt x="12440721" y="5750092"/>
                </a:lnTo>
                <a:lnTo>
                  <a:pt x="0" y="57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90800" y="3722271"/>
            <a:ext cx="1812131" cy="140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90800" y="6846471"/>
            <a:ext cx="1812131" cy="140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9560340" flipH="1">
            <a:off x="712195" y="348078"/>
            <a:ext cx="2089282" cy="23741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105399" y="744452"/>
            <a:ext cx="8305802" cy="3332248"/>
            <a:chOff x="4103011" y="2763753"/>
            <a:chExt cx="8305802" cy="3332248"/>
          </a:xfrm>
        </p:grpSpPr>
        <p:grpSp>
          <p:nvGrpSpPr>
            <p:cNvPr id="15" name="Group 5"/>
            <p:cNvGrpSpPr/>
            <p:nvPr/>
          </p:nvGrpSpPr>
          <p:grpSpPr>
            <a:xfrm>
              <a:off x="4103011" y="2865239"/>
              <a:ext cx="8305802" cy="3230762"/>
              <a:chOff x="-340220" y="-38100"/>
              <a:chExt cx="2858398" cy="850900"/>
            </a:xfrm>
          </p:grpSpPr>
          <p:sp>
            <p:nvSpPr>
              <p:cNvPr id="17" name="Freeform 6"/>
              <p:cNvSpPr/>
              <p:nvPr/>
            </p:nvSpPr>
            <p:spPr>
              <a:xfrm>
                <a:off x="-340220" y="-6242"/>
                <a:ext cx="2858398" cy="397804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18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4522767" y="2763753"/>
              <a:ext cx="7494360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BÀI HỌC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583726" y="4039608"/>
            <a:ext cx="7447873" cy="1103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5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 và trừ hai đa thức</a:t>
            </a:r>
            <a:endParaRPr lang="en-US" sz="5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96200" y="7163808"/>
            <a:ext cx="3207929" cy="1103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5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en-US" sz="5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72592" y="7020117"/>
            <a:ext cx="3196569" cy="280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3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3440059" y="4445093"/>
              <a:ext cx="11818813" cy="15927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nl-NL" sz="65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CỘNG VÀ TRỪ HAI ĐA THỨC</a:t>
              </a:r>
              <a:endParaRPr lang="en-US" sz="6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2803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6004560" y="100965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</a:t>
                </a:r>
              </a:p>
              <a:p>
                <a:pPr algn="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  <a:blipFill>
                <a:blip r:embed="rId2"/>
                <a:stretch>
                  <a:fillRect l="-1547"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544380" y="233857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1: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147" y="2171700"/>
            <a:ext cx="975445" cy="91447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48980" y="3390900"/>
            <a:ext cx="17734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Thực hiện phép cộng hai đa thức A và B bằng cách tiến hành các bước sau:</a:t>
            </a:r>
            <a:endParaRPr lang="en-US" altLang="en-US" sz="4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-87904" y="4482822"/>
                <a:ext cx="1603408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lvl="0" indent="-5715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Open Sans"/>
                  </a:rPr>
                  <a:t>Lập tổng </a:t>
                </a:r>
                <a14:m>
                  <m:oMath xmlns:m="http://schemas.openxmlformats.org/officeDocument/2006/math"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𝐴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𝐵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= (5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2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+ 5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3) + (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4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2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+ 5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1).</m:t>
                    </m:r>
                  </m:oMath>
                </a14:m>
                <a:endParaRPr lang="en-US" altLang="en-US" sz="40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7904" y="4482822"/>
                <a:ext cx="16034084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07120" y="5622786"/>
            <a:ext cx="12417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Bỏ dấu ngoặc và thu gọn đa thức nhận được</a:t>
            </a:r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150849" y="6651574"/>
            <a:ext cx="20023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b="1" i="1" u="sng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lang="en-US" sz="4200" b="1" i="1" u="sng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733800" y="7595833"/>
                <a:ext cx="10836442" cy="21954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00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7595833"/>
                <a:ext cx="10836442" cy="21954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6004560" y="100965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  <a:blipFill>
                <a:blip r:embed="rId2"/>
                <a:stretch>
                  <a:fillRect l="-1547"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727002" y="233857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2: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2769" y="2171700"/>
            <a:ext cx="975445" cy="91447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96780" y="3314700"/>
            <a:ext cx="18039020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phép trừ hai đa thức A và B bằng cách lập hiệu</a:t>
            </a:r>
          </a:p>
          <a:p>
            <a:pPr algn="ctr" fontAlgn="base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B = (5x</a:t>
            </a:r>
            <a:r>
              <a:rPr lang="vi-VN" sz="40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+ 5x – 3) – (xy – 4x</a:t>
            </a:r>
            <a:r>
              <a:rPr lang="vi-VN" sz="40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+ 5x – 1)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ỏ dấu ngoặc rồi thu gọn đa thức nhận được.</a:t>
            </a:r>
            <a:endParaRPr lang="vi-VN" sz="40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150849" y="6515100"/>
            <a:ext cx="20023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1" u="sng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kumimoji="0" lang="en-US" sz="4200" b="1" i="1" u="sng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870158" y="7556820"/>
                <a:ext cx="10836442" cy="1930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158" y="7556820"/>
                <a:ext cx="10836442" cy="19300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83" y="8205336"/>
            <a:ext cx="1430172" cy="18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0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726247"/>
            <a:ext cx="16230600" cy="6770053"/>
            <a:chOff x="0" y="0"/>
            <a:chExt cx="4274726" cy="19837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3751"/>
            </a:xfrm>
            <a:custGeom>
              <a:avLst/>
              <a:gdLst/>
              <a:ahLst/>
              <a:cxnLst/>
              <a:rect l="l" t="t" r="r" b="b"/>
              <a:pathLst>
                <a:path w="4274726" h="1983751">
                  <a:moveTo>
                    <a:pt x="0" y="0"/>
                  </a:moveTo>
                  <a:lnTo>
                    <a:pt x="4274726" y="0"/>
                  </a:lnTo>
                  <a:lnTo>
                    <a:pt x="4274726" y="1983751"/>
                  </a:lnTo>
                  <a:lnTo>
                    <a:pt x="0" y="1983751"/>
                  </a:ln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13372" y="1028700"/>
            <a:ext cx="8261255" cy="1430253"/>
            <a:chOff x="0" y="0"/>
            <a:chExt cx="2175804" cy="376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5804" cy="376692"/>
            </a:xfrm>
            <a:custGeom>
              <a:avLst/>
              <a:gdLst/>
              <a:ahLst/>
              <a:cxnLst/>
              <a:rect l="l" t="t" r="r" b="b"/>
              <a:pathLst>
                <a:path w="2175804" h="376692">
                  <a:moveTo>
                    <a:pt x="47794" y="0"/>
                  </a:moveTo>
                  <a:lnTo>
                    <a:pt x="2128010" y="0"/>
                  </a:lnTo>
                  <a:cubicBezTo>
                    <a:pt x="2140686" y="0"/>
                    <a:pt x="2152842" y="5035"/>
                    <a:pt x="2161805" y="13999"/>
                  </a:cubicBezTo>
                  <a:cubicBezTo>
                    <a:pt x="2170768" y="22962"/>
                    <a:pt x="2175804" y="35118"/>
                    <a:pt x="2175804" y="47794"/>
                  </a:cubicBezTo>
                  <a:lnTo>
                    <a:pt x="2175804" y="328898"/>
                  </a:lnTo>
                  <a:cubicBezTo>
                    <a:pt x="2175804" y="341574"/>
                    <a:pt x="2170768" y="353730"/>
                    <a:pt x="2161805" y="362694"/>
                  </a:cubicBezTo>
                  <a:cubicBezTo>
                    <a:pt x="2152842" y="371657"/>
                    <a:pt x="2140686" y="376692"/>
                    <a:pt x="2128010" y="376692"/>
                  </a:cubicBezTo>
                  <a:lnTo>
                    <a:pt x="47794" y="376692"/>
                  </a:lnTo>
                  <a:cubicBezTo>
                    <a:pt x="35118" y="376692"/>
                    <a:pt x="22962" y="371657"/>
                    <a:pt x="13999" y="362694"/>
                  </a:cubicBezTo>
                  <a:cubicBezTo>
                    <a:pt x="5035" y="353730"/>
                    <a:pt x="0" y="341574"/>
                    <a:pt x="0" y="328898"/>
                  </a:cubicBezTo>
                  <a:lnTo>
                    <a:pt x="0" y="47794"/>
                  </a:lnTo>
                  <a:cubicBezTo>
                    <a:pt x="0" y="35118"/>
                    <a:pt x="5035" y="22962"/>
                    <a:pt x="13999" y="13999"/>
                  </a:cubicBezTo>
                  <a:cubicBezTo>
                    <a:pt x="22962" y="5035"/>
                    <a:pt x="35118" y="0"/>
                    <a:pt x="47794" y="0"/>
                  </a:cubicBezTo>
                  <a:close/>
                </a:path>
              </a:pathLst>
            </a:custGeom>
            <a:solidFill>
              <a:srgbClr val="AD554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 rot="-5400000">
            <a:off x="-2087707" y="5207806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5400000">
            <a:off x="13519898" y="5207806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 rot="-5400000">
            <a:off x="2261802" y="6944856"/>
            <a:ext cx="1169118" cy="5083122"/>
          </a:xfrm>
          <a:custGeom>
            <a:avLst/>
            <a:gdLst/>
            <a:ahLst/>
            <a:cxnLst/>
            <a:rect l="l" t="t" r="r" b="b"/>
            <a:pathLst>
              <a:path w="1169118" h="5083122">
                <a:moveTo>
                  <a:pt x="0" y="0"/>
                </a:moveTo>
                <a:lnTo>
                  <a:pt x="1169118" y="0"/>
                </a:lnTo>
                <a:lnTo>
                  <a:pt x="1169118" y="5083122"/>
                </a:lnTo>
                <a:lnTo>
                  <a:pt x="0" y="50831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38800" y="800100"/>
            <a:ext cx="6850802" cy="141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2880"/>
              </a:lnSpc>
            </a:pPr>
            <a:r>
              <a:rPr lang="en-US" sz="6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9996" y="398326"/>
            <a:ext cx="2627604" cy="206062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71623" y="3323636"/>
            <a:ext cx="14963777" cy="3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75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vi-VN" sz="4500" b="1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Cộng (hay trừ) hai đa thức tức là thu gọn đa thức nhận được sau khi nối hai đa thức đã cho bởi dấu “+” (hay dấu “-</a:t>
            </a:r>
            <a:r>
              <a:rPr lang="en-US" sz="4500" b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vi-VN" sz="4500" b="1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vi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5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1026235"/>
            <a:ext cx="16687800" cy="8368825"/>
          </a:xfrm>
          <a:custGeom>
            <a:avLst/>
            <a:gdLst/>
            <a:ahLst/>
            <a:cxnLst/>
            <a:rect l="l" t="t" r="r" b="b"/>
            <a:pathLst>
              <a:path w="7315200" h="3300153">
                <a:moveTo>
                  <a:pt x="0" y="0"/>
                </a:moveTo>
                <a:lnTo>
                  <a:pt x="7315200" y="0"/>
                </a:lnTo>
                <a:lnTo>
                  <a:pt x="7315200" y="3300153"/>
                </a:lnTo>
                <a:lnTo>
                  <a:pt x="0" y="3300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527506" y="1714270"/>
                <a:ext cx="15388894" cy="6601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sz="4200" b="1" i="1" u="sng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Chú ý:</a:t>
                </a:r>
                <a:endParaRPr lang="en-US" sz="4200" b="1" i="1" u="sng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500" indent="-571500" algn="just" fontAlgn="base">
                  <a:lnSpc>
                    <a:spcPct val="150000"/>
                  </a:lnSpc>
                  <a:spcBef>
                    <a:spcPts val="1800"/>
                  </a:spcBef>
                  <a:buFontTx/>
                  <a:buChar char="-"/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Phép cộng đa thức cũng có các tính chất giao hoán và kết hợp tương tự như phép cộng các số.</a:t>
                </a:r>
              </a:p>
              <a:p>
                <a:pPr marL="571500" indent="-571500" algn="just" fontAlgn="base">
                  <a:lnSpc>
                    <a:spcPct val="150000"/>
                  </a:lnSpc>
                  <a:spcBef>
                    <a:spcPts val="1800"/>
                  </a:spcBef>
                  <a:buFontTx/>
                  <a:buChar char="-"/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 A, B, C là những đa thức tùy ý,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18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ngược lại 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506" y="1714270"/>
                <a:ext cx="15388894" cy="6601807"/>
              </a:xfrm>
              <a:prstGeom prst="rect">
                <a:avLst/>
              </a:prstGeom>
              <a:blipFill>
                <a:blip r:embed="rId4"/>
                <a:stretch>
                  <a:fillRect l="-1545" r="-1387" b="-1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8118" y="7822250"/>
            <a:ext cx="3031410" cy="29575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995" y="342900"/>
            <a:ext cx="1955022" cy="19021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5800" y="628062"/>
            <a:ext cx="1465021" cy="217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2502</Words>
  <Application>Microsoft Office PowerPoint</Application>
  <PresentationFormat>Custom</PresentationFormat>
  <Paragraphs>242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Times New Roman</vt:lpstr>
      <vt:lpstr>Calibri</vt:lpstr>
      <vt:lpstr>Kavoon</vt:lpstr>
      <vt:lpstr>Open Sans</vt:lpstr>
      <vt:lpstr>Cambria Math</vt:lpstr>
      <vt:lpstr>Dotum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Administrator</cp:lastModifiedBy>
  <cp:revision>1</cp:revision>
  <dcterms:created xsi:type="dcterms:W3CDTF">2006-08-16T00:00:00Z</dcterms:created>
  <dcterms:modified xsi:type="dcterms:W3CDTF">2023-09-15T22:55:21Z</dcterms:modified>
  <dc:identifier>DAFnAROGUss</dc:identifier>
</cp:coreProperties>
</file>