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58"/>
  </p:notesMasterIdLst>
  <p:sldIdLst>
    <p:sldId id="256" r:id="rId2"/>
    <p:sldId id="304" r:id="rId3"/>
    <p:sldId id="274" r:id="rId4"/>
    <p:sldId id="257" r:id="rId5"/>
    <p:sldId id="394" r:id="rId6"/>
    <p:sldId id="321" r:id="rId7"/>
    <p:sldId id="322" r:id="rId8"/>
    <p:sldId id="303" r:id="rId9"/>
    <p:sldId id="395" r:id="rId10"/>
    <p:sldId id="396" r:id="rId11"/>
    <p:sldId id="397" r:id="rId12"/>
    <p:sldId id="340" r:id="rId13"/>
    <p:sldId id="361" r:id="rId14"/>
    <p:sldId id="398" r:id="rId15"/>
    <p:sldId id="399" r:id="rId16"/>
    <p:sldId id="341" r:id="rId17"/>
    <p:sldId id="312" r:id="rId18"/>
    <p:sldId id="345" r:id="rId19"/>
    <p:sldId id="400" r:id="rId20"/>
    <p:sldId id="401" r:id="rId21"/>
    <p:sldId id="402" r:id="rId22"/>
    <p:sldId id="403" r:id="rId23"/>
    <p:sldId id="404" r:id="rId24"/>
    <p:sldId id="260" r:id="rId25"/>
    <p:sldId id="342" r:id="rId26"/>
    <p:sldId id="405" r:id="rId27"/>
    <p:sldId id="406" r:id="rId28"/>
    <p:sldId id="407" r:id="rId29"/>
    <p:sldId id="408" r:id="rId30"/>
    <p:sldId id="409" r:id="rId31"/>
    <p:sldId id="410" r:id="rId32"/>
    <p:sldId id="411" r:id="rId33"/>
    <p:sldId id="382" r:id="rId34"/>
    <p:sldId id="412" r:id="rId35"/>
    <p:sldId id="413" r:id="rId36"/>
    <p:sldId id="414" r:id="rId37"/>
    <p:sldId id="415" r:id="rId38"/>
    <p:sldId id="416" r:id="rId39"/>
    <p:sldId id="308" r:id="rId40"/>
    <p:sldId id="383" r:id="rId41"/>
    <p:sldId id="384" r:id="rId42"/>
    <p:sldId id="385" r:id="rId43"/>
    <p:sldId id="386" r:id="rId44"/>
    <p:sldId id="314" r:id="rId45"/>
    <p:sldId id="353" r:id="rId46"/>
    <p:sldId id="370" r:id="rId47"/>
    <p:sldId id="356" r:id="rId48"/>
    <p:sldId id="368" r:id="rId49"/>
    <p:sldId id="417" r:id="rId50"/>
    <p:sldId id="357" r:id="rId51"/>
    <p:sldId id="418" r:id="rId52"/>
    <p:sldId id="419" r:id="rId53"/>
    <p:sldId id="392" r:id="rId54"/>
    <p:sldId id="393" r:id="rId55"/>
    <p:sldId id="261" r:id="rId56"/>
    <p:sldId id="265" r:id="rId57"/>
  </p:sldIdLst>
  <p:sldSz cx="18288000" cy="10287000"/>
  <p:notesSz cx="6858000" cy="9144000"/>
  <p:embeddedFontLst>
    <p:embeddedFont>
      <p:font typeface="Cambria Math" panose="02040503050406030204" pitchFamily="18" charset="0"/>
      <p:regular r:id="rId59"/>
    </p:embeddedFont>
    <p:embeddedFont>
      <p:font typeface="Calibri" panose="020F0502020204030204" pitchFamily="34" charset="0"/>
      <p:regular r:id="rId60"/>
      <p:bold r:id="rId61"/>
      <p:italic r:id="rId62"/>
      <p:boldItalic r:id="rId63"/>
    </p:embeddedFont>
    <p:embeddedFont>
      <p:font typeface="Londrina Solid" panose="020B0604020202020204" charset="0"/>
      <p:regular r:id="rId64"/>
    </p:embeddedFont>
    <p:embeddedFont>
      <p:font typeface="Dotum" panose="020B0600000101010101" pitchFamily="34" charset="-127"/>
      <p:regular r:id="rId6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B3A3568-5D6B-4628-8E5E-F4CA02B7B6C4}">
          <p14:sldIdLst>
            <p14:sldId id="256"/>
            <p14:sldId id="304"/>
            <p14:sldId id="274"/>
            <p14:sldId id="257"/>
            <p14:sldId id="394"/>
            <p14:sldId id="321"/>
            <p14:sldId id="322"/>
            <p14:sldId id="303"/>
            <p14:sldId id="395"/>
            <p14:sldId id="396"/>
            <p14:sldId id="397"/>
            <p14:sldId id="340"/>
            <p14:sldId id="361"/>
            <p14:sldId id="398"/>
            <p14:sldId id="399"/>
            <p14:sldId id="341"/>
            <p14:sldId id="312"/>
            <p14:sldId id="345"/>
            <p14:sldId id="400"/>
            <p14:sldId id="401"/>
            <p14:sldId id="402"/>
            <p14:sldId id="403"/>
            <p14:sldId id="404"/>
            <p14:sldId id="260"/>
            <p14:sldId id="342"/>
            <p14:sldId id="405"/>
            <p14:sldId id="406"/>
            <p14:sldId id="407"/>
            <p14:sldId id="408"/>
            <p14:sldId id="409"/>
            <p14:sldId id="410"/>
            <p14:sldId id="411"/>
            <p14:sldId id="382"/>
            <p14:sldId id="412"/>
            <p14:sldId id="413"/>
            <p14:sldId id="414"/>
            <p14:sldId id="415"/>
            <p14:sldId id="416"/>
            <p14:sldId id="308"/>
            <p14:sldId id="383"/>
            <p14:sldId id="384"/>
            <p14:sldId id="385"/>
            <p14:sldId id="386"/>
            <p14:sldId id="314"/>
            <p14:sldId id="353"/>
            <p14:sldId id="370"/>
            <p14:sldId id="356"/>
            <p14:sldId id="368"/>
            <p14:sldId id="417"/>
            <p14:sldId id="357"/>
            <p14:sldId id="418"/>
            <p14:sldId id="419"/>
            <p14:sldId id="392"/>
            <p14:sldId id="393"/>
            <p14:sldId id="261"/>
            <p14:sldId id="265"/>
          </p14:sldIdLst>
        </p14:section>
        <p14:section name="Untitled Section" id="{F60D2743-741A-44DC-97EB-1AC069DD433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B54A24"/>
    <a:srgbClr val="FFCC66"/>
    <a:srgbClr val="FFFF99"/>
    <a:srgbClr val="E8734A"/>
    <a:srgbClr val="A05B3D"/>
    <a:srgbClr val="B094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94622" autoAdjust="0"/>
  </p:normalViewPr>
  <p:slideViewPr>
    <p:cSldViewPr>
      <p:cViewPr varScale="1">
        <p:scale>
          <a:sx n="42" d="100"/>
          <a:sy n="42" d="100"/>
        </p:scale>
        <p:origin x="108" y="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font" Target="fonts/font5.fntdata"/><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2.fntdata"/><Relationship Id="rId65"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6.fntdata"/><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fntdata"/><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BBC7F5-0044-4A1A-A605-28FD9D802D6B}" type="datetimeFigureOut">
              <a:rPr lang="en-US" smtClean="0"/>
              <a:t>7/10/2023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A42A09-C99B-4EC5-BBF0-5B4765541B98}" type="slidenum">
              <a:rPr lang="en-US" smtClean="0"/>
              <a:t>‹#›</a:t>
            </a:fld>
            <a:endParaRPr lang="en-US" dirty="0"/>
          </a:p>
        </p:txBody>
      </p:sp>
    </p:spTree>
    <p:extLst>
      <p:ext uri="{BB962C8B-B14F-4D97-AF65-F5344CB8AC3E}">
        <p14:creationId xmlns:p14="http://schemas.microsoft.com/office/powerpoint/2010/main" val="2960042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1198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54988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t>24</a:t>
            </a:fld>
            <a:endParaRPr lang="en-US"/>
          </a:p>
        </p:txBody>
      </p:sp>
    </p:spTree>
    <p:extLst>
      <p:ext uri="{BB962C8B-B14F-4D97-AF65-F5344CB8AC3E}">
        <p14:creationId xmlns:p14="http://schemas.microsoft.com/office/powerpoint/2010/main" val="32470062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0219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09724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85214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13255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66195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30718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28074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t>39</a:t>
            </a:fld>
            <a:endParaRPr lang="en-US"/>
          </a:p>
        </p:txBody>
      </p:sp>
    </p:spTree>
    <p:extLst>
      <p:ext uri="{BB962C8B-B14F-4D97-AF65-F5344CB8AC3E}">
        <p14:creationId xmlns:p14="http://schemas.microsoft.com/office/powerpoint/2010/main" val="2735637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t>7</a:t>
            </a:fld>
            <a:endParaRPr lang="en-US"/>
          </a:p>
        </p:txBody>
      </p:sp>
    </p:spTree>
    <p:extLst>
      <p:ext uri="{BB962C8B-B14F-4D97-AF65-F5344CB8AC3E}">
        <p14:creationId xmlns:p14="http://schemas.microsoft.com/office/powerpoint/2010/main" val="40904456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83603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43497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40605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00711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t>44</a:t>
            </a:fld>
            <a:endParaRPr lang="en-US"/>
          </a:p>
        </p:txBody>
      </p:sp>
    </p:spTree>
    <p:extLst>
      <p:ext uri="{BB962C8B-B14F-4D97-AF65-F5344CB8AC3E}">
        <p14:creationId xmlns:p14="http://schemas.microsoft.com/office/powerpoint/2010/main" val="3068799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val="17969865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38089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47</a:t>
            </a:fld>
            <a:endParaRPr lang="en-US">
              <a:solidFill>
                <a:prstClr val="black"/>
              </a:solidFill>
            </a:endParaRPr>
          </a:p>
        </p:txBody>
      </p:sp>
    </p:spTree>
    <p:extLst>
      <p:ext uri="{BB962C8B-B14F-4D97-AF65-F5344CB8AC3E}">
        <p14:creationId xmlns:p14="http://schemas.microsoft.com/office/powerpoint/2010/main" val="32031518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96601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57514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25599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50</a:t>
            </a:fld>
            <a:endParaRPr lang="en-US">
              <a:solidFill>
                <a:prstClr val="black"/>
              </a:solidFill>
            </a:endParaRPr>
          </a:p>
        </p:txBody>
      </p:sp>
    </p:spTree>
    <p:extLst>
      <p:ext uri="{BB962C8B-B14F-4D97-AF65-F5344CB8AC3E}">
        <p14:creationId xmlns:p14="http://schemas.microsoft.com/office/powerpoint/2010/main" val="32338281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77231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43329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01267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37386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0830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25086222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t>17</a:t>
            </a:fld>
            <a:endParaRPr lang="en-US"/>
          </a:p>
        </p:txBody>
      </p:sp>
    </p:spTree>
    <p:extLst>
      <p:ext uri="{BB962C8B-B14F-4D97-AF65-F5344CB8AC3E}">
        <p14:creationId xmlns:p14="http://schemas.microsoft.com/office/powerpoint/2010/main" val="631960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1302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2248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50862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7/10/2023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7/10/2023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7/10/2023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27" Type="http://schemas.openxmlformats.org/officeDocument/2006/relationships/image" Target="../media/image71.svg"/></Relationships>
</file>

<file path=ppt/slides/_rels/slide10.xml.rels><?xml version="1.0" encoding="UTF-8" standalone="yes"?>
<Relationships xmlns="http://schemas.openxmlformats.org/package/2006/relationships"><Relationship Id="rId13" Type="http://schemas.openxmlformats.org/officeDocument/2006/relationships/image" Target="../media/image27.png"/><Relationship Id="rId3" Type="http://schemas.openxmlformats.org/officeDocument/2006/relationships/image" Target="../media/image22.png"/><Relationship Id="rId12"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7.xml"/><Relationship Id="rId11" Type="http://schemas.microsoft.com/office/2007/relationships/hdphoto" Target="../media/hdphoto5.wdp"/><Relationship Id="rId10" Type="http://schemas.openxmlformats.org/officeDocument/2006/relationships/image" Target="../media/image25.png"/><Relationship Id="rId9" Type="http://schemas.openxmlformats.org/officeDocument/2006/relationships/image" Target="NULL"/></Relationships>
</file>

<file path=ppt/slides/_rels/slide11.xml.rels><?xml version="1.0" encoding="UTF-8" standalone="yes"?>
<Relationships xmlns="http://schemas.openxmlformats.org/package/2006/relationships"><Relationship Id="rId47" Type="http://schemas.openxmlformats.org/officeDocument/2006/relationships/image" Target="../media/image28.png"/><Relationship Id="rId46"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7.xml"/><Relationship Id="rId45" Type="http://schemas.openxmlformats.org/officeDocument/2006/relationships/image" Target="NULL"/><Relationship Id="rId49" Type="http://schemas.openxmlformats.org/officeDocument/2006/relationships/image" Target="../media/image29.png"/><Relationship Id="rId48" Type="http://schemas.microsoft.com/office/2007/relationships/hdphoto" Target="../media/hdphoto6.wdp"/></Relationships>
</file>

<file path=ppt/slides/_rels/slide12.xml.rels><?xml version="1.0" encoding="UTF-8" standalone="yes"?>
<Relationships xmlns="http://schemas.openxmlformats.org/package/2006/relationships"><Relationship Id="rId47" Type="http://schemas.openxmlformats.org/officeDocument/2006/relationships/image" Target="../media/image33.png"/><Relationship Id="rId46" Type="http://schemas.openxmlformats.org/officeDocument/2006/relationships/image" Target="../media/image32.png"/><Relationship Id="rId2" Type="http://schemas.openxmlformats.org/officeDocument/2006/relationships/image" Target="../media/image11.png"/><Relationship Id="rId1" Type="http://schemas.openxmlformats.org/officeDocument/2006/relationships/slideLayout" Target="../slideLayouts/slideLayout7.xml"/><Relationship Id="rId45" Type="http://schemas.openxmlformats.org/officeDocument/2006/relationships/image" Target="../media/image31.png"/><Relationship Id="rId44" Type="http://schemas.openxmlformats.org/officeDocument/2006/relationships/image" Target="../media/image30.png"/><Relationship Id="rId31" Type="http://schemas.openxmlformats.org/officeDocument/2006/relationships/image" Target="../media/image29.svg"/><Relationship Id="rId43" Type="http://schemas.openxmlformats.org/officeDocument/2006/relationships/image" Target="NULL"/></Relationships>
</file>

<file path=ppt/slides/_rels/slide13.xml.rels><?xml version="1.0" encoding="UTF-8" standalone="yes"?>
<Relationships xmlns="http://schemas.openxmlformats.org/package/2006/relationships"><Relationship Id="rId47" Type="http://schemas.openxmlformats.org/officeDocument/2006/relationships/image" Target="../media/image36.png"/><Relationship Id="rId46" Type="http://schemas.openxmlformats.org/officeDocument/2006/relationships/image" Target="../media/image35.png"/><Relationship Id="rId2" Type="http://schemas.openxmlformats.org/officeDocument/2006/relationships/image" Target="../media/image18.png"/><Relationship Id="rId1" Type="http://schemas.openxmlformats.org/officeDocument/2006/relationships/slideLayout" Target="../slideLayouts/slideLayout7.xml"/><Relationship Id="rId45" Type="http://schemas.openxmlformats.org/officeDocument/2006/relationships/image" Target="../media/image32.png"/><Relationship Id="rId10" Type="http://schemas.openxmlformats.org/officeDocument/2006/relationships/image" Target="../media/image11.png"/><Relationship Id="rId44" Type="http://schemas.openxmlformats.org/officeDocument/2006/relationships/image" Target="../media/image34.png"/><Relationship Id="rId31" Type="http://schemas.openxmlformats.org/officeDocument/2006/relationships/image" Target="../media/image29.svg"/><Relationship Id="rId9" Type="http://schemas.openxmlformats.org/officeDocument/2006/relationships/image" Target="NULL"/><Relationship Id="rId43" Type="http://schemas.openxmlformats.org/officeDocument/2006/relationships/image" Target="NULL"/><Relationship Id="rId48" Type="http://schemas.openxmlformats.org/officeDocument/2006/relationships/image" Target="../media/image37.png"/></Relationships>
</file>

<file path=ppt/slides/_rels/slide14.xml.rels><?xml version="1.0" encoding="UTF-8" standalone="yes"?>
<Relationships xmlns="http://schemas.openxmlformats.org/package/2006/relationships"><Relationship Id="rId47" Type="http://schemas.openxmlformats.org/officeDocument/2006/relationships/image" Target="../media/image39.png"/><Relationship Id="rId46" Type="http://schemas.openxmlformats.org/officeDocument/2006/relationships/image" Target="../media/image37.png"/><Relationship Id="rId2" Type="http://schemas.openxmlformats.org/officeDocument/2006/relationships/image" Target="../media/image18.png"/><Relationship Id="rId1" Type="http://schemas.openxmlformats.org/officeDocument/2006/relationships/slideLayout" Target="../slideLayouts/slideLayout7.xml"/><Relationship Id="rId45" Type="http://schemas.openxmlformats.org/officeDocument/2006/relationships/image" Target="../media/image32.png"/><Relationship Id="rId10" Type="http://schemas.openxmlformats.org/officeDocument/2006/relationships/image" Target="../media/image11.png"/><Relationship Id="rId44" Type="http://schemas.openxmlformats.org/officeDocument/2006/relationships/image" Target="../media/image38.png"/><Relationship Id="rId31" Type="http://schemas.openxmlformats.org/officeDocument/2006/relationships/image" Target="../media/image29.svg"/><Relationship Id="rId9" Type="http://schemas.openxmlformats.org/officeDocument/2006/relationships/image" Target="NULL"/><Relationship Id="rId43" Type="http://schemas.openxmlformats.org/officeDocument/2006/relationships/image" Target="NULL"/><Relationship Id="rId48" Type="http://schemas.openxmlformats.org/officeDocument/2006/relationships/image" Target="../media/image40.png"/></Relationships>
</file>

<file path=ppt/slides/_rels/slide15.xml.rels><?xml version="1.0" encoding="UTF-8" standalone="yes"?>
<Relationships xmlns="http://schemas.openxmlformats.org/package/2006/relationships"><Relationship Id="rId47" Type="http://schemas.openxmlformats.org/officeDocument/2006/relationships/image" Target="../media/image42.png"/><Relationship Id="rId46" Type="http://schemas.openxmlformats.org/officeDocument/2006/relationships/image" Target="../media/image37.png"/><Relationship Id="rId2" Type="http://schemas.openxmlformats.org/officeDocument/2006/relationships/image" Target="../media/image18.png"/><Relationship Id="rId1" Type="http://schemas.openxmlformats.org/officeDocument/2006/relationships/slideLayout" Target="../slideLayouts/slideLayout7.xml"/><Relationship Id="rId45" Type="http://schemas.openxmlformats.org/officeDocument/2006/relationships/image" Target="../media/image32.png"/><Relationship Id="rId10" Type="http://schemas.openxmlformats.org/officeDocument/2006/relationships/image" Target="../media/image11.png"/><Relationship Id="rId44" Type="http://schemas.openxmlformats.org/officeDocument/2006/relationships/image" Target="../media/image41.png"/><Relationship Id="rId31" Type="http://schemas.openxmlformats.org/officeDocument/2006/relationships/image" Target="../media/image29.svg"/><Relationship Id="rId9" Type="http://schemas.openxmlformats.org/officeDocument/2006/relationships/image" Target="NULL"/><Relationship Id="rId43" Type="http://schemas.openxmlformats.org/officeDocument/2006/relationships/image" Target="NULL"/><Relationship Id="rId48"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34" Type="http://schemas.openxmlformats.org/officeDocument/2006/relationships/image" Target="../media/image45.png"/><Relationship Id="rId33" Type="http://schemas.openxmlformats.org/officeDocument/2006/relationships/image" Target="NULL"/><Relationship Id="rId17" Type="http://schemas.openxmlformats.org/officeDocument/2006/relationships/image" Target="../media/image595.svg"/><Relationship Id="rId2" Type="http://schemas.openxmlformats.org/officeDocument/2006/relationships/notesSlide" Target="../notesSlides/notesSlide5.xml"/><Relationship Id="rId1" Type="http://schemas.openxmlformats.org/officeDocument/2006/relationships/slideLayout" Target="../slideLayouts/slideLayout7.xml"/><Relationship Id="rId37" Type="http://schemas.microsoft.com/office/2007/relationships/hdphoto" Target="../media/hdphoto7.wdp"/><Relationship Id="rId36" Type="http://schemas.openxmlformats.org/officeDocument/2006/relationships/image" Target="../media/image47.png"/><Relationship Id="rId35" Type="http://schemas.openxmlformats.org/officeDocument/2006/relationships/image" Target="../media/image46.png"/></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1" Type="http://schemas.openxmlformats.org/officeDocument/2006/relationships/image" Target="../media/image47.png"/><Relationship Id="rId2" Type="http://schemas.openxmlformats.org/officeDocument/2006/relationships/notesSlide" Target="../notesSlides/notesSlide6.xml"/><Relationship Id="rId20" Type="http://schemas.openxmlformats.org/officeDocument/2006/relationships/image" Target="../media/image50.png"/><Relationship Id="rId1" Type="http://schemas.openxmlformats.org/officeDocument/2006/relationships/slideLayout" Target="../slideLayouts/slideLayout7.xml"/><Relationship Id="rId23" Type="http://schemas.openxmlformats.org/officeDocument/2006/relationships/image" Target="../media/image51.png"/><Relationship Id="rId10" Type="http://schemas.openxmlformats.org/officeDocument/2006/relationships/image" Target="../media/image49.png"/><Relationship Id="rId19" Type="http://schemas.openxmlformats.org/officeDocument/2006/relationships/image" Target="../media/image392.svg"/><Relationship Id="rId9" Type="http://schemas.openxmlformats.org/officeDocument/2006/relationships/image" Target="NULL"/><Relationship Id="rId22" Type="http://schemas.microsoft.com/office/2007/relationships/hdphoto" Target="../media/hdphoto7.wdp"/></Relationships>
</file>

<file path=ppt/slides/_rels/slide18.xml.rels><?xml version="1.0" encoding="UTF-8" standalone="yes"?>
<Relationships xmlns="http://schemas.openxmlformats.org/package/2006/relationships"><Relationship Id="rId13" Type="http://schemas.openxmlformats.org/officeDocument/2006/relationships/image" Target="../media/image12.svg"/><Relationship Id="rId34" Type="http://schemas.openxmlformats.org/officeDocument/2006/relationships/image" Target="../media/image56.png"/><Relationship Id="rId33" Type="http://schemas.openxmlformats.org/officeDocument/2006/relationships/image" Target="../media/image55.png"/><Relationship Id="rId2" Type="http://schemas.openxmlformats.org/officeDocument/2006/relationships/image" Target="../media/image52.png"/><Relationship Id="rId29" Type="http://schemas.openxmlformats.org/officeDocument/2006/relationships/image" Target="../media/image14.svg"/><Relationship Id="rId1" Type="http://schemas.openxmlformats.org/officeDocument/2006/relationships/slideLayout" Target="../slideLayouts/slideLayout7.xml"/><Relationship Id="rId32" Type="http://schemas.microsoft.com/office/2007/relationships/hdphoto" Target="../media/hdphoto8.wdp"/><Relationship Id="rId31" Type="http://schemas.openxmlformats.org/officeDocument/2006/relationships/image" Target="../media/image54.png"/><Relationship Id="rId30"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xml.rels><?xml version="1.0" encoding="UTF-8" standalone="yes"?>
<Relationships xmlns="http://schemas.openxmlformats.org/package/2006/relationships"><Relationship Id="rId39" Type="http://schemas.openxmlformats.org/officeDocument/2006/relationships/image" Target="../media/image132.svg"/><Relationship Id="rId42" Type="http://schemas.openxmlformats.org/officeDocument/2006/relationships/image" Target="../media/image6.png"/><Relationship Id="rId17" Type="http://schemas.openxmlformats.org/officeDocument/2006/relationships/image" Target="../media/image16.svg"/><Relationship Id="rId2" Type="http://schemas.openxmlformats.org/officeDocument/2006/relationships/image" Target="../media/image3.png"/><Relationship Id="rId41" Type="http://schemas.openxmlformats.org/officeDocument/2006/relationships/image" Target="../media/image5.png"/><Relationship Id="rId1" Type="http://schemas.openxmlformats.org/officeDocument/2006/relationships/slideLayout" Target="../slideLayouts/slideLayout7.xml"/><Relationship Id="rId40" Type="http://schemas.openxmlformats.org/officeDocument/2006/relationships/image" Target="../media/image4.png"/><Relationship Id="rId5" Type="http://schemas.openxmlformats.org/officeDocument/2006/relationships/image" Target="NULL"/><Relationship Id="rId43"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8.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59"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 Id="rId58" Type="http://schemas.openxmlformats.org/officeDocument/2006/relationships/image" Target="NULL"/></Relationships>
</file>

<file path=ppt/slides/_rels/slide22.xml.rels><?xml version="1.0" encoding="UTF-8" standalone="yes"?>
<Relationships xmlns="http://schemas.openxmlformats.org/package/2006/relationships"><Relationship Id="rId46" Type="http://schemas.openxmlformats.org/officeDocument/2006/relationships/image" Target="../media/image62.png"/><Relationship Id="rId2" Type="http://schemas.openxmlformats.org/officeDocument/2006/relationships/image" Target="../media/image11.png"/><Relationship Id="rId1" Type="http://schemas.openxmlformats.org/officeDocument/2006/relationships/slideLayout" Target="../slideLayouts/slideLayout7.xml"/><Relationship Id="rId45" Type="http://schemas.openxmlformats.org/officeDocument/2006/relationships/image" Target="NUL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13" Type="http://schemas.openxmlformats.org/officeDocument/2006/relationships/image" Target="../media/image12.svg"/><Relationship Id="rId18" Type="http://schemas.openxmlformats.org/officeDocument/2006/relationships/image" Target="../media/image70.png"/><Relationship Id="rId3" Type="http://schemas.openxmlformats.org/officeDocument/2006/relationships/image" Target="../media/image65.png"/><Relationship Id="rId17" Type="http://schemas.openxmlformats.org/officeDocument/2006/relationships/image" Target="../media/image69.png"/><Relationship Id="rId2" Type="http://schemas.openxmlformats.org/officeDocument/2006/relationships/notesSlide" Target="../notesSlides/notesSlide11.xml"/><Relationship Id="rId16" Type="http://schemas.openxmlformats.org/officeDocument/2006/relationships/image" Target="../media/image68.png"/><Relationship Id="rId1" Type="http://schemas.openxmlformats.org/officeDocument/2006/relationships/slideLayout" Target="../slideLayouts/slideLayout7.xml"/><Relationship Id="rId37" Type="http://schemas.openxmlformats.org/officeDocument/2006/relationships/image" Target="NULL"/><Relationship Id="rId15" Type="http://schemas.openxmlformats.org/officeDocument/2006/relationships/image" Target="../media/image67.jpg"/><Relationship Id="rId14" Type="http://schemas.openxmlformats.org/officeDocument/2006/relationships/image" Target="../media/image66.png"/></Relationships>
</file>

<file path=ppt/slides/_rels/slide25.xml.rels><?xml version="1.0" encoding="UTF-8" standalone="yes"?>
<Relationships xmlns="http://schemas.openxmlformats.org/package/2006/relationships"><Relationship Id="rId13" Type="http://schemas.openxmlformats.org/officeDocument/2006/relationships/image" Target="../media/image12.svg"/><Relationship Id="rId39" Type="http://schemas.openxmlformats.org/officeDocument/2006/relationships/image" Target="../media/image72.png"/><Relationship Id="rId38" Type="http://schemas.openxmlformats.org/officeDocument/2006/relationships/image" Target="../media/image71.png"/><Relationship Id="rId2" Type="http://schemas.openxmlformats.org/officeDocument/2006/relationships/image" Target="../media/image65.png"/><Relationship Id="rId1" Type="http://schemas.openxmlformats.org/officeDocument/2006/relationships/slideLayout" Target="../slideLayouts/slideLayout7.xml"/><Relationship Id="rId37" Type="http://schemas.openxmlformats.org/officeDocument/2006/relationships/image" Target="NULL"/><Relationship Id="rId15" Type="http://schemas.openxmlformats.org/officeDocument/2006/relationships/image" Target="../media/image70.png"/><Relationship Id="rId14" Type="http://schemas.openxmlformats.org/officeDocument/2006/relationships/image" Target="../media/image67.jpg"/></Relationships>
</file>

<file path=ppt/slides/_rels/slide26.xml.rels><?xml version="1.0" encoding="UTF-8" standalone="yes"?>
<Relationships xmlns="http://schemas.openxmlformats.org/package/2006/relationships"><Relationship Id="rId13" Type="http://schemas.openxmlformats.org/officeDocument/2006/relationships/image" Target="../media/image12.svg"/><Relationship Id="rId33" Type="http://schemas.openxmlformats.org/officeDocument/2006/relationships/image" Target="../media/image74.png"/><Relationship Id="rId2" Type="http://schemas.openxmlformats.org/officeDocument/2006/relationships/image" Target="../media/image52.png"/><Relationship Id="rId29" Type="http://schemas.openxmlformats.org/officeDocument/2006/relationships/image" Target="../media/image14.svg"/><Relationship Id="rId1" Type="http://schemas.openxmlformats.org/officeDocument/2006/relationships/slideLayout" Target="../slideLayouts/slideLayout7.xml"/><Relationship Id="rId32" Type="http://schemas.openxmlformats.org/officeDocument/2006/relationships/image" Target="../media/image73.png"/><Relationship Id="rId31" Type="http://schemas.openxmlformats.org/officeDocument/2006/relationships/image" Target="../media/image55.png"/><Relationship Id="rId30" Type="http://schemas.openxmlformats.org/officeDocument/2006/relationships/image" Target="../media/image53.png"/></Relationships>
</file>

<file path=ppt/slides/_rels/slide27.xml.rels><?xml version="1.0" encoding="UTF-8" standalone="yes"?>
<Relationships xmlns="http://schemas.openxmlformats.org/package/2006/relationships"><Relationship Id="rId13" Type="http://schemas.openxmlformats.org/officeDocument/2006/relationships/image" Target="../media/image12.svg"/><Relationship Id="rId34" Type="http://schemas.openxmlformats.org/officeDocument/2006/relationships/image" Target="../media/image77.png"/><Relationship Id="rId33" Type="http://schemas.openxmlformats.org/officeDocument/2006/relationships/image" Target="../media/image76.png"/><Relationship Id="rId2" Type="http://schemas.openxmlformats.org/officeDocument/2006/relationships/image" Target="../media/image52.png"/><Relationship Id="rId29" Type="http://schemas.openxmlformats.org/officeDocument/2006/relationships/image" Target="../media/image14.svg"/><Relationship Id="rId1" Type="http://schemas.openxmlformats.org/officeDocument/2006/relationships/slideLayout" Target="../slideLayouts/slideLayout7.xml"/><Relationship Id="rId32" Type="http://schemas.openxmlformats.org/officeDocument/2006/relationships/image" Target="../media/image55.png"/><Relationship Id="rId31" Type="http://schemas.openxmlformats.org/officeDocument/2006/relationships/image" Target="../media/image75.png"/><Relationship Id="rId30" Type="http://schemas.openxmlformats.org/officeDocument/2006/relationships/image" Target="../media/image53.png"/><Relationship Id="rId35" Type="http://schemas.openxmlformats.org/officeDocument/2006/relationships/image" Target="../media/image78.png"/></Relationships>
</file>

<file path=ppt/slides/_rels/slide28.xml.rels><?xml version="1.0" encoding="UTF-8" standalone="yes"?>
<Relationships xmlns="http://schemas.openxmlformats.org/package/2006/relationships"><Relationship Id="rId13" Type="http://schemas.openxmlformats.org/officeDocument/2006/relationships/image" Target="../media/image12.svg"/><Relationship Id="rId34" Type="http://schemas.openxmlformats.org/officeDocument/2006/relationships/image" Target="../media/image80.png"/><Relationship Id="rId33" Type="http://schemas.openxmlformats.org/officeDocument/2006/relationships/image" Target="../media/image79.png"/><Relationship Id="rId2" Type="http://schemas.openxmlformats.org/officeDocument/2006/relationships/image" Target="../media/image52.png"/><Relationship Id="rId29" Type="http://schemas.openxmlformats.org/officeDocument/2006/relationships/image" Target="../media/image14.svg"/><Relationship Id="rId1" Type="http://schemas.openxmlformats.org/officeDocument/2006/relationships/slideLayout" Target="../slideLayouts/slideLayout7.xml"/><Relationship Id="rId32" Type="http://schemas.openxmlformats.org/officeDocument/2006/relationships/image" Target="../media/image77.png"/><Relationship Id="rId31" Type="http://schemas.openxmlformats.org/officeDocument/2006/relationships/image" Target="../media/image55.png"/><Relationship Id="rId30" Type="http://schemas.openxmlformats.org/officeDocument/2006/relationships/image" Target="../media/image53.png"/></Relationships>
</file>

<file path=ppt/slides/_rels/slide29.xml.rels><?xml version="1.0" encoding="UTF-8" standalone="yes"?>
<Relationships xmlns="http://schemas.openxmlformats.org/package/2006/relationships"><Relationship Id="rId13" Type="http://schemas.microsoft.com/office/2007/relationships/hdphoto" Target="../media/hdphoto9.wdp"/><Relationship Id="rId3" Type="http://schemas.openxmlformats.org/officeDocument/2006/relationships/image" Target="../media/image22.png"/><Relationship Id="rId12" Type="http://schemas.openxmlformats.org/officeDocument/2006/relationships/image" Target="../media/image81.png"/><Relationship Id="rId2" Type="http://schemas.openxmlformats.org/officeDocument/2006/relationships/notesSlide" Target="../notesSlides/notesSlide12.xml"/><Relationship Id="rId1" Type="http://schemas.openxmlformats.org/officeDocument/2006/relationships/slideLayout" Target="../slideLayouts/slideLayout7.xml"/><Relationship Id="rId11" Type="http://schemas.openxmlformats.org/officeDocument/2006/relationships/image" Target="../media/image27.png"/><Relationship Id="rId10" Type="http://schemas.openxmlformats.org/officeDocument/2006/relationships/image" Target="../media/image26.png"/><Relationship Id="rId9" Type="http://schemas.openxmlformats.org/officeDocument/2006/relationships/image" Target="NULL"/><Relationship Id="rId14" Type="http://schemas.openxmlformats.org/officeDocument/2006/relationships/image" Target="../media/image82.pn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3" Type="http://schemas.microsoft.com/office/2007/relationships/hdphoto" Target="../media/hdphoto9.wdp"/><Relationship Id="rId3" Type="http://schemas.openxmlformats.org/officeDocument/2006/relationships/image" Target="../media/image22.png"/><Relationship Id="rId12" Type="http://schemas.openxmlformats.org/officeDocument/2006/relationships/image" Target="../media/image83.png"/><Relationship Id="rId2" Type="http://schemas.openxmlformats.org/officeDocument/2006/relationships/notesSlide" Target="../notesSlides/notesSlide13.xml"/><Relationship Id="rId1" Type="http://schemas.openxmlformats.org/officeDocument/2006/relationships/slideLayout" Target="../slideLayouts/slideLayout7.xml"/><Relationship Id="rId11" Type="http://schemas.openxmlformats.org/officeDocument/2006/relationships/image" Target="../media/image27.png"/><Relationship Id="rId10" Type="http://schemas.openxmlformats.org/officeDocument/2006/relationships/image" Target="../media/image26.png"/><Relationship Id="rId9" Type="http://schemas.openxmlformats.org/officeDocument/2006/relationships/image" Target="NUL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59"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7.xml"/><Relationship Id="rId58" Type="http://schemas.openxmlformats.org/officeDocument/2006/relationships/image" Target="NULL"/></Relationships>
</file>

<file path=ppt/slides/_rels/slide32.xml.rels><?xml version="1.0" encoding="UTF-8" standalone="yes"?>
<Relationships xmlns="http://schemas.openxmlformats.org/package/2006/relationships"><Relationship Id="rId18" Type="http://schemas.openxmlformats.org/officeDocument/2006/relationships/image" Target="../media/image84.png"/><Relationship Id="rId3" Type="http://schemas.openxmlformats.org/officeDocument/2006/relationships/image" Target="../media/image45.png"/><Relationship Id="rId21" Type="http://schemas.openxmlformats.org/officeDocument/2006/relationships/image" Target="../media/image87.png"/><Relationship Id="rId17" Type="http://schemas.openxmlformats.org/officeDocument/2006/relationships/image" Target="../media/image595.svg"/><Relationship Id="rId2" Type="http://schemas.openxmlformats.org/officeDocument/2006/relationships/notesSlide" Target="../notesSlides/notesSlide15.xml"/><Relationship Id="rId20" Type="http://schemas.openxmlformats.org/officeDocument/2006/relationships/image" Target="../media/image86.png"/><Relationship Id="rId1" Type="http://schemas.openxmlformats.org/officeDocument/2006/relationships/slideLayout" Target="../slideLayouts/slideLayout7.xml"/><Relationship Id="rId19" Type="http://schemas.openxmlformats.org/officeDocument/2006/relationships/image" Target="../media/image85.png"/><Relationship Id="rId22" Type="http://schemas.openxmlformats.org/officeDocument/2006/relationships/image" Target="../media/image88.png"/></Relationships>
</file>

<file path=ppt/slides/_rels/slide33.xml.rels><?xml version="1.0" encoding="UTF-8" standalone="yes"?>
<Relationships xmlns="http://schemas.openxmlformats.org/package/2006/relationships"><Relationship Id="rId13" Type="http://schemas.openxmlformats.org/officeDocument/2006/relationships/image" Target="../media/image90.png"/><Relationship Id="rId12" Type="http://schemas.openxmlformats.org/officeDocument/2006/relationships/image" Target="../media/image33.png"/><Relationship Id="rId2" Type="http://schemas.openxmlformats.org/officeDocument/2006/relationships/image" Target="../media/image18.png"/><Relationship Id="rId1" Type="http://schemas.openxmlformats.org/officeDocument/2006/relationships/slideLayout" Target="../slideLayouts/slideLayout7.xml"/><Relationship Id="rId11" Type="http://schemas.microsoft.com/office/2007/relationships/hdphoto" Target="../media/hdphoto10.wdp"/><Relationship Id="rId10" Type="http://schemas.openxmlformats.org/officeDocument/2006/relationships/image" Target="../media/image89.png"/><Relationship Id="rId9" Type="http://schemas.openxmlformats.org/officeDocument/2006/relationships/image" Target="NULL"/></Relationships>
</file>

<file path=ppt/slides/_rels/slide34.xml.rels><?xml version="1.0" encoding="UTF-8" standalone="yes"?>
<Relationships xmlns="http://schemas.openxmlformats.org/package/2006/relationships"><Relationship Id="rId13" Type="http://schemas.openxmlformats.org/officeDocument/2006/relationships/image" Target="../media/image12.svg"/><Relationship Id="rId33" Type="http://schemas.openxmlformats.org/officeDocument/2006/relationships/image" Target="../media/image74.png"/><Relationship Id="rId2" Type="http://schemas.openxmlformats.org/officeDocument/2006/relationships/image" Target="../media/image52.png"/><Relationship Id="rId29" Type="http://schemas.openxmlformats.org/officeDocument/2006/relationships/image" Target="../media/image14.svg"/><Relationship Id="rId1" Type="http://schemas.openxmlformats.org/officeDocument/2006/relationships/slideLayout" Target="../slideLayouts/slideLayout7.xml"/><Relationship Id="rId32" Type="http://schemas.openxmlformats.org/officeDocument/2006/relationships/image" Target="../media/image91.png"/><Relationship Id="rId31" Type="http://schemas.openxmlformats.org/officeDocument/2006/relationships/image" Target="../media/image55.png"/><Relationship Id="rId30" Type="http://schemas.openxmlformats.org/officeDocument/2006/relationships/image" Target="../media/image53.png"/></Relationships>
</file>

<file path=ppt/slides/_rels/slide35.xml.rels><?xml version="1.0" encoding="UTF-8" standalone="yes"?>
<Relationships xmlns="http://schemas.openxmlformats.org/package/2006/relationships"><Relationship Id="rId13" Type="http://schemas.openxmlformats.org/officeDocument/2006/relationships/image" Target="../media/image12.svg"/><Relationship Id="rId33" Type="http://schemas.openxmlformats.org/officeDocument/2006/relationships/image" Target="../media/image92.png"/><Relationship Id="rId2" Type="http://schemas.openxmlformats.org/officeDocument/2006/relationships/image" Target="../media/image52.png"/><Relationship Id="rId29" Type="http://schemas.openxmlformats.org/officeDocument/2006/relationships/image" Target="../media/image14.svg"/><Relationship Id="rId1" Type="http://schemas.openxmlformats.org/officeDocument/2006/relationships/slideLayout" Target="../slideLayouts/slideLayout7.xml"/><Relationship Id="rId32" Type="http://schemas.openxmlformats.org/officeDocument/2006/relationships/image" Target="../media/image91.png"/><Relationship Id="rId31" Type="http://schemas.openxmlformats.org/officeDocument/2006/relationships/image" Target="../media/image55.png"/><Relationship Id="rId30" Type="http://schemas.openxmlformats.org/officeDocument/2006/relationships/image" Target="../media/image53.png"/></Relationships>
</file>

<file path=ppt/slides/_rels/slide36.xml.rels><?xml version="1.0" encoding="UTF-8" standalone="yes"?>
<Relationships xmlns="http://schemas.openxmlformats.org/package/2006/relationships"><Relationship Id="rId13" Type="http://schemas.microsoft.com/office/2007/relationships/hdphoto" Target="../media/hdphoto1.wdp"/><Relationship Id="rId3" Type="http://schemas.openxmlformats.org/officeDocument/2006/relationships/image" Target="../media/image22.png"/><Relationship Id="rId12"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7.xml"/><Relationship Id="rId11" Type="http://schemas.openxmlformats.org/officeDocument/2006/relationships/image" Target="../media/image27.png"/><Relationship Id="rId10" Type="http://schemas.openxmlformats.org/officeDocument/2006/relationships/image" Target="../media/image26.png"/><Relationship Id="rId9" Type="http://schemas.openxmlformats.org/officeDocument/2006/relationships/image" Target="NULL"/><Relationship Id="rId14" Type="http://schemas.openxmlformats.org/officeDocument/2006/relationships/image" Target="../media/image93.png"/></Relationships>
</file>

<file path=ppt/slides/_rels/slide37.xml.rels><?xml version="1.0" encoding="UTF-8" standalone="yes"?>
<Relationships xmlns="http://schemas.openxmlformats.org/package/2006/relationships"><Relationship Id="rId13" Type="http://schemas.microsoft.com/office/2007/relationships/hdphoto" Target="../media/hdphoto11.wdp"/><Relationship Id="rId3" Type="http://schemas.openxmlformats.org/officeDocument/2006/relationships/image" Target="../media/image22.png"/><Relationship Id="rId12" Type="http://schemas.openxmlformats.org/officeDocument/2006/relationships/image" Target="../media/image94.png"/><Relationship Id="rId2" Type="http://schemas.openxmlformats.org/officeDocument/2006/relationships/notesSlide" Target="../notesSlides/notesSlide17.xml"/><Relationship Id="rId1" Type="http://schemas.openxmlformats.org/officeDocument/2006/relationships/slideLayout" Target="../slideLayouts/slideLayout7.xml"/><Relationship Id="rId11" Type="http://schemas.openxmlformats.org/officeDocument/2006/relationships/image" Target="../media/image27.png"/><Relationship Id="rId10" Type="http://schemas.openxmlformats.org/officeDocument/2006/relationships/image" Target="../media/image26.png"/><Relationship Id="rId9" Type="http://schemas.openxmlformats.org/officeDocument/2006/relationships/image" Target="NUL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59"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7.xml"/><Relationship Id="rId58" Type="http://schemas.openxmlformats.org/officeDocument/2006/relationships/image" Target="NULL"/></Relationships>
</file>

<file path=ppt/slides/_rels/slide39.xml.rels><?xml version="1.0" encoding="UTF-8" standalone="yes"?>
<Relationships xmlns="http://schemas.openxmlformats.org/package/2006/relationships"><Relationship Id="rId13" Type="http://schemas.openxmlformats.org/officeDocument/2006/relationships/image" Target="../media/image12.svg"/><Relationship Id="rId3"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7.xml"/><Relationship Id="rId36" Type="http://schemas.openxmlformats.org/officeDocument/2006/relationships/image" Target="../media/image129.svg"/><Relationship Id="rId14" Type="http://schemas.openxmlformats.org/officeDocument/2006/relationships/image" Target="../media/image95.png"/></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3" Type="http://schemas.openxmlformats.org/officeDocument/2006/relationships/image" Target="../media/image12.svg"/><Relationship Id="rId3" Type="http://schemas.openxmlformats.org/officeDocument/2006/relationships/image" Target="../media/image53.png"/><Relationship Id="rId7" Type="http://schemas.openxmlformats.org/officeDocument/2006/relationships/image" Target="../media/image100.svg"/><Relationship Id="rId2" Type="http://schemas.openxmlformats.org/officeDocument/2006/relationships/notesSlide" Target="../notesSlides/notesSlide20.xml"/><Relationship Id="rId1" Type="http://schemas.openxmlformats.org/officeDocument/2006/relationships/slideLayout" Target="../slideLayouts/slideLayout7.xml"/><Relationship Id="rId37" Type="http://schemas.openxmlformats.org/officeDocument/2006/relationships/image" Target="../media/image96.png"/><Relationship Id="rId36" Type="http://schemas.openxmlformats.org/officeDocument/2006/relationships/image" Target="../media/image129.svg"/><Relationship Id="rId14" Type="http://schemas.openxmlformats.org/officeDocument/2006/relationships/image" Target="../media/image95.png"/></Relationships>
</file>

<file path=ppt/slides/_rels/slide41.xml.rels><?xml version="1.0" encoding="UTF-8" standalone="yes"?>
<Relationships xmlns="http://schemas.openxmlformats.org/package/2006/relationships"><Relationship Id="rId13" Type="http://schemas.openxmlformats.org/officeDocument/2006/relationships/image" Target="../media/image12.svg"/><Relationship Id="rId3" Type="http://schemas.openxmlformats.org/officeDocument/2006/relationships/image" Target="../media/image53.png"/><Relationship Id="rId7" Type="http://schemas.openxmlformats.org/officeDocument/2006/relationships/image" Target="../media/image100.svg"/><Relationship Id="rId2" Type="http://schemas.openxmlformats.org/officeDocument/2006/relationships/notesSlide" Target="../notesSlides/notesSlide21.xml"/><Relationship Id="rId1" Type="http://schemas.openxmlformats.org/officeDocument/2006/relationships/slideLayout" Target="../slideLayouts/slideLayout7.xml"/><Relationship Id="rId37" Type="http://schemas.openxmlformats.org/officeDocument/2006/relationships/image" Target="../media/image97.png"/><Relationship Id="rId36" Type="http://schemas.openxmlformats.org/officeDocument/2006/relationships/image" Target="../media/image129.svg"/><Relationship Id="rId14" Type="http://schemas.openxmlformats.org/officeDocument/2006/relationships/image" Target="../media/image95.png"/></Relationships>
</file>

<file path=ppt/slides/_rels/slide42.xml.rels><?xml version="1.0" encoding="UTF-8" standalone="yes"?>
<Relationships xmlns="http://schemas.openxmlformats.org/package/2006/relationships"><Relationship Id="rId13" Type="http://schemas.openxmlformats.org/officeDocument/2006/relationships/image" Target="../media/image12.svg"/><Relationship Id="rId3" Type="http://schemas.openxmlformats.org/officeDocument/2006/relationships/image" Target="../media/image53.png"/><Relationship Id="rId7" Type="http://schemas.openxmlformats.org/officeDocument/2006/relationships/image" Target="../media/image100.svg"/><Relationship Id="rId2" Type="http://schemas.openxmlformats.org/officeDocument/2006/relationships/notesSlide" Target="../notesSlides/notesSlide22.xml"/><Relationship Id="rId1" Type="http://schemas.openxmlformats.org/officeDocument/2006/relationships/slideLayout" Target="../slideLayouts/slideLayout7.xml"/><Relationship Id="rId37" Type="http://schemas.openxmlformats.org/officeDocument/2006/relationships/image" Target="../media/image97.png"/><Relationship Id="rId36" Type="http://schemas.openxmlformats.org/officeDocument/2006/relationships/image" Target="../media/image129.svg"/><Relationship Id="rId14" Type="http://schemas.openxmlformats.org/officeDocument/2006/relationships/image" Target="../media/image95.png"/></Relationships>
</file>

<file path=ppt/slides/_rels/slide43.xml.rels><?xml version="1.0" encoding="UTF-8" standalone="yes"?>
<Relationships xmlns="http://schemas.openxmlformats.org/package/2006/relationships"><Relationship Id="rId13" Type="http://schemas.openxmlformats.org/officeDocument/2006/relationships/image" Target="../media/image12.svg"/><Relationship Id="rId39" Type="http://schemas.microsoft.com/office/2007/relationships/hdphoto" Target="../media/hdphoto12.wdp"/><Relationship Id="rId3" Type="http://schemas.openxmlformats.org/officeDocument/2006/relationships/image" Target="../media/image53.png"/><Relationship Id="rId7" Type="http://schemas.openxmlformats.org/officeDocument/2006/relationships/image" Target="../media/image100.svg"/><Relationship Id="rId38" Type="http://schemas.openxmlformats.org/officeDocument/2006/relationships/image" Target="../media/image98.png"/><Relationship Id="rId2" Type="http://schemas.openxmlformats.org/officeDocument/2006/relationships/notesSlide" Target="../notesSlides/notesSlide23.xml"/><Relationship Id="rId1" Type="http://schemas.openxmlformats.org/officeDocument/2006/relationships/slideLayout" Target="../slideLayouts/slideLayout7.xml"/><Relationship Id="rId37" Type="http://schemas.openxmlformats.org/officeDocument/2006/relationships/image" Target="../media/image97.png"/><Relationship Id="rId36" Type="http://schemas.openxmlformats.org/officeDocument/2006/relationships/image" Target="../media/image129.svg"/><Relationship Id="rId14" Type="http://schemas.openxmlformats.org/officeDocument/2006/relationships/image" Target="../media/image95.png"/></Relationships>
</file>

<file path=ppt/slides/_rels/slide44.xml.rels><?xml version="1.0" encoding="UTF-8" standalone="yes"?>
<Relationships xmlns="http://schemas.openxmlformats.org/package/2006/relationships"><Relationship Id="rId3" Type="http://schemas.openxmlformats.org/officeDocument/2006/relationships/image" Target="../media/image99.png"/><Relationship Id="rId12" Type="http://schemas.openxmlformats.org/officeDocument/2006/relationships/image" Target="../media/image90.png"/><Relationship Id="rId2" Type="http://schemas.openxmlformats.org/officeDocument/2006/relationships/notesSlide" Target="../notesSlides/notesSlide24.xml"/><Relationship Id="rId1" Type="http://schemas.openxmlformats.org/officeDocument/2006/relationships/slideLayout" Target="../slideLayouts/slideLayout7.xml"/><Relationship Id="rId11" Type="http://schemas.openxmlformats.org/officeDocument/2006/relationships/image" Target="../media/image101.png"/><Relationship Id="rId10" Type="http://schemas.openxmlformats.org/officeDocument/2006/relationships/image" Target="../media/image100.png"/><Relationship Id="rId9" Type="http://schemas.openxmlformats.org/officeDocument/2006/relationships/image" Target="../media/image53.svg"/></Relationships>
</file>

<file path=ppt/slides/_rels/slide45.xml.rels><?xml version="1.0" encoding="UTF-8" standalone="yes"?>
<Relationships xmlns="http://schemas.openxmlformats.org/package/2006/relationships"><Relationship Id="rId3" Type="http://schemas.openxmlformats.org/officeDocument/2006/relationships/image" Target="../media/image102.png"/><Relationship Id="rId12" Type="http://schemas.openxmlformats.org/officeDocument/2006/relationships/image" Target="../media/image104.png"/><Relationship Id="rId2" Type="http://schemas.openxmlformats.org/officeDocument/2006/relationships/notesSlide" Target="../notesSlides/notesSlide25.xml"/><Relationship Id="rId1" Type="http://schemas.openxmlformats.org/officeDocument/2006/relationships/slideLayout" Target="../slideLayouts/slideLayout7.xml"/><Relationship Id="rId11" Type="http://schemas.microsoft.com/office/2007/relationships/hdphoto" Target="../media/hdphoto13.wdp"/><Relationship Id="rId10" Type="http://schemas.openxmlformats.org/officeDocument/2006/relationships/image" Target="../media/image103.png"/><Relationship Id="rId9" Type="http://schemas.openxmlformats.org/officeDocument/2006/relationships/image" Target="../media/image53.svg"/></Relationships>
</file>

<file path=ppt/slides/_rels/slide46.xml.rels><?xml version="1.0" encoding="UTF-8" standalone="yes"?>
<Relationships xmlns="http://schemas.openxmlformats.org/package/2006/relationships"><Relationship Id="rId13" Type="http://schemas.microsoft.com/office/2007/relationships/hdphoto" Target="../media/hdphoto14.wdp"/><Relationship Id="rId3" Type="http://schemas.openxmlformats.org/officeDocument/2006/relationships/image" Target="../media/image102.png"/><Relationship Id="rId12" Type="http://schemas.openxmlformats.org/officeDocument/2006/relationships/image" Target="../media/image107.png"/><Relationship Id="rId2" Type="http://schemas.openxmlformats.org/officeDocument/2006/relationships/notesSlide" Target="../notesSlides/notesSlide26.xml"/><Relationship Id="rId1" Type="http://schemas.openxmlformats.org/officeDocument/2006/relationships/slideLayout" Target="../slideLayouts/slideLayout7.xml"/><Relationship Id="rId11" Type="http://schemas.openxmlformats.org/officeDocument/2006/relationships/image" Target="../media/image106.png"/><Relationship Id="rId10" Type="http://schemas.openxmlformats.org/officeDocument/2006/relationships/image" Target="../media/image105.png"/><Relationship Id="rId9" Type="http://schemas.openxmlformats.org/officeDocument/2006/relationships/image" Target="../media/image53.svg"/><Relationship Id="rId14" Type="http://schemas.openxmlformats.org/officeDocument/2006/relationships/image" Target="../media/image108.png"/></Relationships>
</file>

<file path=ppt/slides/_rels/slide4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7.xml"/><Relationship Id="rId1" Type="http://schemas.openxmlformats.org/officeDocument/2006/relationships/slideLayout" Target="../slideLayouts/slideLayout7.xml"/><Relationship Id="rId11" Type="http://schemas.openxmlformats.org/officeDocument/2006/relationships/image" Target="../media/image110.png"/><Relationship Id="rId10" Type="http://schemas.openxmlformats.org/officeDocument/2006/relationships/image" Target="../media/image109.png"/><Relationship Id="rId9" Type="http://schemas.openxmlformats.org/officeDocument/2006/relationships/image" Target="../media/image53.svg"/></Relationships>
</file>

<file path=ppt/slides/_rels/slide48.xml.rels><?xml version="1.0" encoding="UTF-8" standalone="yes"?>
<Relationships xmlns="http://schemas.openxmlformats.org/package/2006/relationships"><Relationship Id="rId39" Type="http://schemas.openxmlformats.org/officeDocument/2006/relationships/image" Target="../media/image11.png"/><Relationship Id="rId3" Type="http://schemas.openxmlformats.org/officeDocument/2006/relationships/image" Target="../media/image111.png"/><Relationship Id="rId38" Type="http://schemas.openxmlformats.org/officeDocument/2006/relationships/image" Target="NULL"/><Relationship Id="rId2" Type="http://schemas.openxmlformats.org/officeDocument/2006/relationships/notesSlide" Target="../notesSlides/notesSlide28.xml"/><Relationship Id="rId1" Type="http://schemas.openxmlformats.org/officeDocument/2006/relationships/slideLayout" Target="../slideLayouts/slideLayout7.xml"/><Relationship Id="rId44" Type="http://schemas.openxmlformats.org/officeDocument/2006/relationships/image" Target="../media/image112.png"/><Relationship Id="rId43" Type="http://schemas.openxmlformats.org/officeDocument/2006/relationships/image" Target="NULL"/></Relationships>
</file>

<file path=ppt/slides/_rels/slide49.xml.rels><?xml version="1.0" encoding="UTF-8" standalone="yes"?>
<Relationships xmlns="http://schemas.openxmlformats.org/package/2006/relationships"><Relationship Id="rId3" Type="http://schemas.openxmlformats.org/officeDocument/2006/relationships/image" Target="../media/image9.png"/><Relationship Id="rId59"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7.xml"/><Relationship Id="rId58" Type="http://schemas.openxmlformats.org/officeDocument/2006/relationships/image" Target="NUL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59"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58" Type="http://schemas.openxmlformats.org/officeDocument/2006/relationships/image" Target="NULL"/></Relationships>
</file>

<file path=ppt/slides/_rels/slide5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30.xml"/><Relationship Id="rId29" Type="http://schemas.openxmlformats.org/officeDocument/2006/relationships/image" Target="../media/image14.sv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14.png"/><Relationship Id="rId4" Type="http://schemas.openxmlformats.org/officeDocument/2006/relationships/image" Target="../media/image29.png"/></Relationships>
</file>

<file path=ppt/slides/_rels/slide51.xml.rels><?xml version="1.0" encoding="UTF-8" standalone="yes"?>
<Relationships xmlns="http://schemas.openxmlformats.org/package/2006/relationships"><Relationship Id="rId3" Type="http://schemas.openxmlformats.org/officeDocument/2006/relationships/image" Target="../media/image102.png"/><Relationship Id="rId12" Type="http://schemas.openxmlformats.org/officeDocument/2006/relationships/image" Target="../media/image52.png"/><Relationship Id="rId2" Type="http://schemas.openxmlformats.org/officeDocument/2006/relationships/notesSlide" Target="../notesSlides/notesSlide31.xml"/><Relationship Id="rId29" Type="http://schemas.openxmlformats.org/officeDocument/2006/relationships/image" Target="../media/image14.svg"/><Relationship Id="rId1" Type="http://schemas.openxmlformats.org/officeDocument/2006/relationships/slideLayout" Target="../slideLayouts/slideLayout7.xml"/><Relationship Id="rId11" Type="http://schemas.openxmlformats.org/officeDocument/2006/relationships/image" Target="../media/image113.png"/><Relationship Id="rId10" Type="http://schemas.openxmlformats.org/officeDocument/2006/relationships/image" Target="../media/image115.png"/><Relationship Id="rId9" Type="http://schemas.openxmlformats.org/officeDocument/2006/relationships/image" Target="../media/image53.svg"/><Relationship Id="rId30" Type="http://schemas.openxmlformats.org/officeDocument/2006/relationships/image" Target="../media/image114.png"/></Relationships>
</file>

<file path=ppt/slides/_rels/slide5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2.xml"/><Relationship Id="rId29" Type="http://schemas.openxmlformats.org/officeDocument/2006/relationships/image" Target="../media/image14.svg"/><Relationship Id="rId1" Type="http://schemas.openxmlformats.org/officeDocument/2006/relationships/slideLayout" Target="../slideLayouts/slideLayout7.xml"/><Relationship Id="rId11" Type="http://schemas.openxmlformats.org/officeDocument/2006/relationships/image" Target="../media/image52.png"/><Relationship Id="rId10" Type="http://schemas.openxmlformats.org/officeDocument/2006/relationships/image" Target="../media/image113.png"/><Relationship Id="rId9" Type="http://schemas.openxmlformats.org/officeDocument/2006/relationships/image" Target="../media/image53.svg"/><Relationship Id="rId30" Type="http://schemas.openxmlformats.org/officeDocument/2006/relationships/image" Target="../media/image114.png"/></Relationships>
</file>

<file path=ppt/slides/_rels/slide53.xml.rels><?xml version="1.0" encoding="UTF-8" standalone="yes"?>
<Relationships xmlns="http://schemas.openxmlformats.org/package/2006/relationships"><Relationship Id="rId13" Type="http://schemas.openxmlformats.org/officeDocument/2006/relationships/image" Target="../media/image12.svg"/><Relationship Id="rId3" Type="http://schemas.openxmlformats.org/officeDocument/2006/relationships/image" Target="../media/image53.png"/><Relationship Id="rId2" Type="http://schemas.openxmlformats.org/officeDocument/2006/relationships/notesSlide" Target="../notesSlides/notesSlide33.xml"/><Relationship Id="rId16" Type="http://schemas.microsoft.com/office/2007/relationships/hdphoto" Target="../media/hdphoto15.wdp"/><Relationship Id="rId1" Type="http://schemas.openxmlformats.org/officeDocument/2006/relationships/slideLayout" Target="../slideLayouts/slideLayout7.xml"/><Relationship Id="rId15" Type="http://schemas.openxmlformats.org/officeDocument/2006/relationships/image" Target="../media/image117.png"/><Relationship Id="rId14" Type="http://schemas.openxmlformats.org/officeDocument/2006/relationships/image" Target="../media/image116.png"/></Relationships>
</file>

<file path=ppt/slides/_rels/slide54.xml.rels><?xml version="1.0" encoding="UTF-8" standalone="yes"?>
<Relationships xmlns="http://schemas.openxmlformats.org/package/2006/relationships"><Relationship Id="rId13" Type="http://schemas.openxmlformats.org/officeDocument/2006/relationships/image" Target="../media/image12.svg"/><Relationship Id="rId18" Type="http://schemas.openxmlformats.org/officeDocument/2006/relationships/image" Target="../media/image120.png"/><Relationship Id="rId3" Type="http://schemas.openxmlformats.org/officeDocument/2006/relationships/image" Target="../media/image53.png"/><Relationship Id="rId21" Type="http://schemas.openxmlformats.org/officeDocument/2006/relationships/image" Target="../media/image123.png"/><Relationship Id="rId17" Type="http://schemas.openxmlformats.org/officeDocument/2006/relationships/image" Target="../media/image119.png"/><Relationship Id="rId2" Type="http://schemas.openxmlformats.org/officeDocument/2006/relationships/notesSlide" Target="../notesSlides/notesSlide34.xml"/><Relationship Id="rId16" Type="http://schemas.microsoft.com/office/2007/relationships/hdphoto" Target="../media/hdphoto15.wdp"/><Relationship Id="rId20" Type="http://schemas.openxmlformats.org/officeDocument/2006/relationships/image" Target="../media/image122.png"/><Relationship Id="rId1" Type="http://schemas.openxmlformats.org/officeDocument/2006/relationships/slideLayout" Target="../slideLayouts/slideLayout7.xml"/><Relationship Id="rId15" Type="http://schemas.openxmlformats.org/officeDocument/2006/relationships/image" Target="../media/image117.png"/><Relationship Id="rId19" Type="http://schemas.openxmlformats.org/officeDocument/2006/relationships/image" Target="../media/image121.png"/><Relationship Id="rId14" Type="http://schemas.openxmlformats.org/officeDocument/2006/relationships/image" Target="../media/image118.png"/></Relationships>
</file>

<file path=ppt/slides/_rels/slide55.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7.xml"/><Relationship Id="rId10" Type="http://schemas.openxmlformats.org/officeDocument/2006/relationships/image" Target="../media/image124.png"/><Relationship Id="rId9" Type="http://schemas.openxmlformats.org/officeDocument/2006/relationships/image" Target="../media/image53.svg"/></Relationships>
</file>

<file path=ppt/slides/_rels/slide56.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22.svg"/><Relationship Id="rId7" Type="http://schemas.openxmlformats.org/officeDocument/2006/relationships/image" Target="../media/image26.svg"/><Relationship Id="rId2" Type="http://schemas.openxmlformats.org/officeDocument/2006/relationships/image" Target="../media/image125.png"/><Relationship Id="rId1" Type="http://schemas.openxmlformats.org/officeDocument/2006/relationships/slideLayout" Target="../slideLayouts/slideLayout7.xml"/><Relationship Id="rId15" Type="http://schemas.openxmlformats.org/officeDocument/2006/relationships/image" Target="../media/image59.svg"/><Relationship Id="rId4" Type="http://schemas.openxmlformats.org/officeDocument/2006/relationships/image" Target="../media/image126.png"/></Relationships>
</file>

<file path=ppt/slides/_rels/slide6.xml.rels><?xml version="1.0" encoding="UTF-8" standalone="yes"?>
<Relationships xmlns="http://schemas.openxmlformats.org/package/2006/relationships"><Relationship Id="rId47" Type="http://schemas.microsoft.com/office/2007/relationships/hdphoto" Target="../media/hdphoto2.wdp"/><Relationship Id="rId50" Type="http://schemas.openxmlformats.org/officeDocument/2006/relationships/image" Target="../media/image14.png"/><Relationship Id="rId46"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5" Type="http://schemas.openxmlformats.org/officeDocument/2006/relationships/image" Target="NULL"/><Relationship Id="rId49" Type="http://schemas.microsoft.com/office/2007/relationships/hdphoto" Target="../media/hdphoto3.wdp"/><Relationship Id="rId48"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5.png"/><Relationship Id="rId7" Type="http://schemas.openxmlformats.org/officeDocument/2006/relationships/image" Target="NUL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46"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7.xml"/><Relationship Id="rId45" Type="http://schemas.openxmlformats.org/officeDocument/2006/relationships/image" Target="../media/image20.png"/><Relationship Id="rId10" Type="http://schemas.openxmlformats.org/officeDocument/2006/relationships/image" Target="../media/image11.png"/><Relationship Id="rId44" Type="http://schemas.openxmlformats.org/officeDocument/2006/relationships/image" Target="../media/image19.png"/><Relationship Id="rId9" Type="http://schemas.openxmlformats.org/officeDocument/2006/relationships/image" Target="NULL"/><Relationship Id="rId43" Type="http://schemas.openxmlformats.org/officeDocument/2006/relationships/image" Target="NULL"/></Relationships>
</file>

<file path=ppt/slides/_rels/slide9.xml.rels><?xml version="1.0" encoding="UTF-8" standalone="yes"?>
<Relationships xmlns="http://schemas.openxmlformats.org/package/2006/relationships"><Relationship Id="rId13" Type="http://schemas.microsoft.com/office/2007/relationships/hdphoto" Target="../media/hdphoto5.wdp"/><Relationship Id="rId3" Type="http://schemas.openxmlformats.org/officeDocument/2006/relationships/image" Target="../media/image22.png"/><Relationship Id="rId12"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7.xml"/><Relationship Id="rId11" Type="http://schemas.openxmlformats.org/officeDocument/2006/relationships/image" Target="../media/image24.png"/><Relationship Id="rId15" Type="http://schemas.openxmlformats.org/officeDocument/2006/relationships/image" Target="../media/image27.png"/><Relationship Id="rId10" Type="http://schemas.openxmlformats.org/officeDocument/2006/relationships/image" Target="../media/image23.png"/><Relationship Id="rId9" Type="http://schemas.openxmlformats.org/officeDocument/2006/relationships/image" Target="NULL"/><Relationship Id="rId1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0600" y="1333500"/>
            <a:ext cx="16230600" cy="5791200"/>
            <a:chOff x="0" y="0"/>
            <a:chExt cx="13383902" cy="6786204"/>
          </a:xfrm>
        </p:grpSpPr>
        <p:sp>
          <p:nvSpPr>
            <p:cNvPr id="3" name="Freeform 3"/>
            <p:cNvSpPr/>
            <p:nvPr/>
          </p:nvSpPr>
          <p:spPr>
            <a:xfrm>
              <a:off x="0" y="0"/>
              <a:ext cx="13383902" cy="6786204"/>
            </a:xfrm>
            <a:custGeom>
              <a:avLst/>
              <a:gdLst/>
              <a:ahLst/>
              <a:cxnLst/>
              <a:rect l="l" t="t" r="r" b="b"/>
              <a:pathLst>
                <a:path w="13383902" h="6786204">
                  <a:moveTo>
                    <a:pt x="13259442" y="6786204"/>
                  </a:moveTo>
                  <a:lnTo>
                    <a:pt x="124460" y="6786204"/>
                  </a:lnTo>
                  <a:cubicBezTo>
                    <a:pt x="55880" y="6786204"/>
                    <a:pt x="0" y="6730323"/>
                    <a:pt x="0" y="6661744"/>
                  </a:cubicBezTo>
                  <a:lnTo>
                    <a:pt x="0" y="124460"/>
                  </a:lnTo>
                  <a:cubicBezTo>
                    <a:pt x="0" y="55880"/>
                    <a:pt x="55880" y="0"/>
                    <a:pt x="124460" y="0"/>
                  </a:cubicBezTo>
                  <a:lnTo>
                    <a:pt x="13259442" y="0"/>
                  </a:lnTo>
                  <a:cubicBezTo>
                    <a:pt x="13328022" y="0"/>
                    <a:pt x="13383902" y="55880"/>
                    <a:pt x="13383902" y="124460"/>
                  </a:cubicBezTo>
                  <a:lnTo>
                    <a:pt x="13383902" y="6661744"/>
                  </a:lnTo>
                  <a:cubicBezTo>
                    <a:pt x="13383902" y="6730324"/>
                    <a:pt x="13328022" y="6786204"/>
                    <a:pt x="13259442" y="6786204"/>
                  </a:cubicBezTo>
                  <a:close/>
                </a:path>
              </a:pathLst>
            </a:custGeom>
            <a:solidFill>
              <a:srgbClr val="FFD992"/>
            </a:solidFill>
          </p:spPr>
        </p:sp>
      </p:grpSp>
      <p:sp>
        <p:nvSpPr>
          <p:cNvPr id="6" name="TextBox 6"/>
          <p:cNvSpPr txBox="1"/>
          <p:nvPr/>
        </p:nvSpPr>
        <p:spPr>
          <a:xfrm>
            <a:off x="2133600" y="2177226"/>
            <a:ext cx="13889580" cy="3032048"/>
          </a:xfrm>
          <a:prstGeom prst="rect">
            <a:avLst/>
          </a:prstGeom>
        </p:spPr>
        <p:txBody>
          <a:bodyPr lIns="0" tIns="0" rIns="0" bIns="0" rtlCol="0" anchor="t">
            <a:spAutoFit/>
          </a:bodyPr>
          <a:lstStyle/>
          <a:p>
            <a:pPr algn="ctr">
              <a:lnSpc>
                <a:spcPct val="150000"/>
              </a:lnSpc>
            </a:pPr>
            <a:r>
              <a:rPr lang="en-US" sz="7000" b="1" dirty="0" smtClean="0">
                <a:latin typeface="Arial" panose="020B0604020202020204" pitchFamily="34" charset="0"/>
                <a:cs typeface="Arial" panose="020B0604020202020204" pitchFamily="34" charset="0"/>
              </a:rPr>
              <a:t>CHÀO MỪNG CÁC EM ĐẾN VỚI BUỔI HỌC NGÀY HÔM NAY!</a:t>
            </a:r>
            <a:endParaRPr lang="en-US" sz="7000" b="1" dirty="0">
              <a:latin typeface="Arial" panose="020B0604020202020204" pitchFamily="34" charset="0"/>
              <a:cs typeface="Arial" panose="020B0604020202020204" pitchFamily="34" charset="0"/>
            </a:endParaRPr>
          </a:p>
        </p:txBody>
      </p:sp>
      <p:pic>
        <p:nvPicPr>
          <p:cNvPr id="9" name="Picture 11"/>
          <p:cNvPicPr>
            <a:picLocks noChangeAspect="1"/>
          </p:cNvPicPr>
          <p:nvPr/>
        </p:nvPicPr>
        <p:blipFill>
          <a:blip r:embed="rId2"/>
          <a:srcRect/>
          <a:stretch>
            <a:fillRect/>
          </a:stretch>
        </p:blipFill>
        <p:spPr>
          <a:xfrm>
            <a:off x="11334901" y="6550122"/>
            <a:ext cx="6267300" cy="3736877"/>
          </a:xfrm>
          <a:prstGeom prst="rect">
            <a:avLst/>
          </a:prstGeom>
        </p:spPr>
      </p:pic>
      <p:pic>
        <p:nvPicPr>
          <p:cNvPr id="10" name="Picture 1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27"/>
              </a:ext>
            </a:extLst>
          </a:blip>
          <a:srcRect/>
          <a:stretch>
            <a:fillRect/>
          </a:stretch>
        </p:blipFill>
        <p:spPr>
          <a:xfrm>
            <a:off x="304800" y="5981700"/>
            <a:ext cx="7315200" cy="4082796"/>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4000" y="9958736"/>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0" name="Picture 3">
            <a:extLst>
              <a:ext uri="{FF2B5EF4-FFF2-40B4-BE49-F238E27FC236}">
                <a16:creationId xmlns:a16="http://schemas.microsoft.com/office/drawing/2014/main" id="{96E85870-286D-4CCC-AA6B-47C2AF4CDE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5400000">
            <a:off x="17301670" y="9168136"/>
            <a:ext cx="683278" cy="1004820"/>
          </a:xfrm>
          <a:prstGeom prst="rect">
            <a:avLst/>
          </a:prstGeom>
        </p:spPr>
      </p:pic>
      <p:sp>
        <p:nvSpPr>
          <p:cNvPr id="13" name="Oval Callout 12"/>
          <p:cNvSpPr/>
          <p:nvPr/>
        </p:nvSpPr>
        <p:spPr>
          <a:xfrm>
            <a:off x="2057400" y="854492"/>
            <a:ext cx="1756794" cy="860008"/>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5" name="Rectangle 4"/>
          <p:cNvSpPr/>
          <p:nvPr/>
        </p:nvSpPr>
        <p:spPr>
          <a:xfrm>
            <a:off x="1066800" y="6814501"/>
            <a:ext cx="16196283" cy="2862322"/>
          </a:xfrm>
          <a:prstGeom prst="rect">
            <a:avLst/>
          </a:prstGeom>
        </p:spPr>
        <p:txBody>
          <a:bodyPr wrap="square">
            <a:spAutoFit/>
          </a:bodyPr>
          <a:lstStyle/>
          <a:p>
            <a:pPr marL="571500" lvl="0" indent="-571500" algn="just">
              <a:lnSpc>
                <a:spcPct val="150000"/>
              </a:lnSpc>
              <a:buFont typeface="Arial" panose="020B0604020202020204" pitchFamily="34" charset="0"/>
              <a:buChar char="•"/>
            </a:pPr>
            <a:r>
              <a:rPr lang="vi-VN" sz="4000" smtClean="0">
                <a:solidFill>
                  <a:srgbClr val="000000"/>
                </a:solidFill>
                <a:ea typeface="Calibri" panose="020F0502020204030204" pitchFamily="34" charset="0"/>
                <a:cs typeface="Arial" panose="020B0604020202020204" pitchFamily="34" charset="0"/>
              </a:rPr>
              <a:t>Từ </a:t>
            </a:r>
            <a:r>
              <a:rPr lang="vi-VN" sz="4000">
                <a:solidFill>
                  <a:srgbClr val="000000"/>
                </a:solidFill>
                <a:ea typeface="Calibri" panose="020F0502020204030204" pitchFamily="34" charset="0"/>
                <a:cs typeface="Arial" panose="020B0604020202020204" pitchFamily="34" charset="0"/>
              </a:rPr>
              <a:t>điểm D, kẻ đường thẳng x qua D và song song với AB</a:t>
            </a:r>
            <a:r>
              <a:rPr lang="vi-VN" sz="4000">
                <a:solidFill>
                  <a:srgbClr val="000000"/>
                </a:solidFill>
                <a:ea typeface="Calibri" panose="020F0502020204030204" pitchFamily="34" charset="0"/>
                <a:cs typeface="Arial" panose="020B0604020202020204" pitchFamily="34" charset="0"/>
              </a:rPr>
              <a:t>. </a:t>
            </a:r>
            <a:endParaRPr lang="en-US" sz="4000" smtClean="0">
              <a:solidFill>
                <a:srgbClr val="000000"/>
              </a:solidFill>
              <a:ea typeface="Calibri" panose="020F0502020204030204" pitchFamily="34" charset="0"/>
              <a:cs typeface="Arial" panose="020B0604020202020204" pitchFamily="34" charset="0"/>
            </a:endParaRPr>
          </a:p>
          <a:p>
            <a:pPr marL="571500" lvl="0" indent="-571500" algn="just">
              <a:lnSpc>
                <a:spcPct val="150000"/>
              </a:lnSpc>
              <a:buFont typeface="Arial" panose="020B0604020202020204" pitchFamily="34" charset="0"/>
              <a:buChar char="•"/>
            </a:pPr>
            <a:r>
              <a:rPr lang="vi-VN" sz="4000" smtClean="0">
                <a:solidFill>
                  <a:srgbClr val="000000"/>
                </a:solidFill>
                <a:ea typeface="Calibri" panose="020F0502020204030204" pitchFamily="34" charset="0"/>
                <a:cs typeface="Arial" panose="020B0604020202020204" pitchFamily="34" charset="0"/>
              </a:rPr>
              <a:t>Kẻ </a:t>
            </a:r>
            <a:r>
              <a:rPr lang="vi-VN" sz="4000">
                <a:solidFill>
                  <a:srgbClr val="000000"/>
                </a:solidFill>
                <a:ea typeface="Calibri" panose="020F0502020204030204" pitchFamily="34" charset="0"/>
                <a:cs typeface="Arial" panose="020B0604020202020204" pitchFamily="34" charset="0"/>
              </a:rPr>
              <a:t>đường thẳng y qua B và song song với AD, hai đường x và y cắt nhau tại C. Ta có hình bình hành ABCD.</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Effect>
                      <a14:saturation sat="200000"/>
                    </a14:imgEffect>
                    <a14:imgEffect>
                      <a14:brightnessContrast contrast="-20000"/>
                    </a14:imgEffect>
                  </a14:imgLayer>
                </a14:imgProps>
              </a:ext>
            </a:extLst>
          </a:blip>
          <a:stretch>
            <a:fillRect/>
          </a:stretch>
        </p:blipFill>
        <p:spPr>
          <a:xfrm>
            <a:off x="5638800" y="1852779"/>
            <a:ext cx="4343400" cy="4662321"/>
          </a:xfrm>
          <a:prstGeom prst="rect">
            <a:avLst/>
          </a:prstGeom>
        </p:spPr>
      </p:pic>
      <p:pic>
        <p:nvPicPr>
          <p:cNvPr id="7" name="Picture 6"/>
          <p:cNvPicPr>
            <a:picLocks noChangeAspect="1"/>
          </p:cNvPicPr>
          <p:nvPr/>
        </p:nvPicPr>
        <p:blipFill>
          <a:blip r:embed="rId12"/>
          <a:stretch>
            <a:fillRect/>
          </a:stretch>
        </p:blipFill>
        <p:spPr>
          <a:xfrm rot="20270624">
            <a:off x="-372985" y="4124823"/>
            <a:ext cx="1493752" cy="1143178"/>
          </a:xfrm>
          <a:prstGeom prst="rect">
            <a:avLst/>
          </a:prstGeom>
        </p:spPr>
      </p:pic>
      <p:pic>
        <p:nvPicPr>
          <p:cNvPr id="8" name="Picture 7"/>
          <p:cNvPicPr>
            <a:picLocks noChangeAspect="1"/>
          </p:cNvPicPr>
          <p:nvPr/>
        </p:nvPicPr>
        <p:blipFill>
          <a:blip r:embed="rId13"/>
          <a:stretch>
            <a:fillRect/>
          </a:stretch>
        </p:blipFill>
        <p:spPr>
          <a:xfrm>
            <a:off x="16230600" y="266700"/>
            <a:ext cx="1722312" cy="1361313"/>
          </a:xfrm>
          <a:prstGeom prst="rect">
            <a:avLst/>
          </a:prstGeom>
        </p:spPr>
      </p:pic>
      <p:grpSp>
        <p:nvGrpSpPr>
          <p:cNvPr id="23" name="Group 22"/>
          <p:cNvGrpSpPr/>
          <p:nvPr/>
        </p:nvGrpSpPr>
        <p:grpSpPr>
          <a:xfrm>
            <a:off x="7848600" y="1852779"/>
            <a:ext cx="5867400" cy="609600"/>
            <a:chOff x="8686800" y="1866900"/>
            <a:chExt cx="5867400" cy="609600"/>
          </a:xfrm>
        </p:grpSpPr>
        <p:cxnSp>
          <p:nvCxnSpPr>
            <p:cNvPr id="14" name="Straight Connector 13"/>
            <p:cNvCxnSpPr/>
            <p:nvPr/>
          </p:nvCxnSpPr>
          <p:spPr>
            <a:xfrm>
              <a:off x="8686800" y="2476500"/>
              <a:ext cx="5185383"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3639800" y="1866900"/>
              <a:ext cx="914400" cy="584775"/>
            </a:xfrm>
            <a:prstGeom prst="rect">
              <a:avLst/>
            </a:prstGeom>
            <a:noFill/>
          </p:spPr>
          <p:txBody>
            <a:bodyPr wrap="square" rtlCol="0">
              <a:spAutoFit/>
            </a:bodyPr>
            <a:lstStyle/>
            <a:p>
              <a:r>
                <a:rPr lang="en-US" sz="3200" smtClean="0">
                  <a:latin typeface="Arial" panose="020B0604020202020204" pitchFamily="34" charset="0"/>
                  <a:cs typeface="Arial" panose="020B0604020202020204" pitchFamily="34" charset="0"/>
                </a:rPr>
                <a:t>x</a:t>
              </a:r>
              <a:endParaRPr lang="en-US" sz="3200">
                <a:latin typeface="Arial" panose="020B0604020202020204" pitchFamily="34" charset="0"/>
                <a:cs typeface="Arial" panose="020B0604020202020204" pitchFamily="34" charset="0"/>
              </a:endParaRPr>
            </a:p>
          </p:txBody>
        </p:sp>
      </p:grpSp>
      <p:grpSp>
        <p:nvGrpSpPr>
          <p:cNvPr id="24" name="Group 23"/>
          <p:cNvGrpSpPr/>
          <p:nvPr/>
        </p:nvGrpSpPr>
        <p:grpSpPr>
          <a:xfrm>
            <a:off x="8975360" y="1148410"/>
            <a:ext cx="3086100" cy="5033539"/>
            <a:chOff x="9813560" y="1162531"/>
            <a:chExt cx="3086100" cy="5033539"/>
          </a:xfrm>
        </p:grpSpPr>
        <p:cxnSp>
          <p:nvCxnSpPr>
            <p:cNvPr id="16" name="Straight Connector 15"/>
            <p:cNvCxnSpPr/>
            <p:nvPr/>
          </p:nvCxnSpPr>
          <p:spPr>
            <a:xfrm flipV="1">
              <a:off x="9813560" y="1602887"/>
              <a:ext cx="2628900" cy="459318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1985260" y="1162531"/>
              <a:ext cx="914400" cy="584775"/>
            </a:xfrm>
            <a:prstGeom prst="rect">
              <a:avLst/>
            </a:prstGeom>
            <a:noFill/>
          </p:spPr>
          <p:txBody>
            <a:bodyPr wrap="square" rtlCol="0">
              <a:spAutoFit/>
            </a:bodyPr>
            <a:lstStyle/>
            <a:p>
              <a:r>
                <a:rPr lang="en-US" sz="3200" smtClean="0">
                  <a:latin typeface="Arial" panose="020B0604020202020204" pitchFamily="34" charset="0"/>
                  <a:cs typeface="Arial" panose="020B0604020202020204" pitchFamily="34" charset="0"/>
                </a:rPr>
                <a:t>y</a:t>
              </a:r>
              <a:endParaRPr lang="en-US" sz="3200">
                <a:latin typeface="Arial" panose="020B0604020202020204" pitchFamily="34" charset="0"/>
                <a:cs typeface="Arial" panose="020B0604020202020204" pitchFamily="34" charset="0"/>
              </a:endParaRPr>
            </a:p>
          </p:txBody>
        </p:sp>
      </p:grpSp>
      <p:grpSp>
        <p:nvGrpSpPr>
          <p:cNvPr id="25" name="Group 24"/>
          <p:cNvGrpSpPr/>
          <p:nvPr/>
        </p:nvGrpSpPr>
        <p:grpSpPr>
          <a:xfrm>
            <a:off x="11002780" y="2386179"/>
            <a:ext cx="990390" cy="800966"/>
            <a:chOff x="11840980" y="2400300"/>
            <a:chExt cx="990390" cy="800966"/>
          </a:xfrm>
        </p:grpSpPr>
        <p:sp>
          <p:nvSpPr>
            <p:cNvPr id="21" name="TextBox 20"/>
            <p:cNvSpPr txBox="1"/>
            <p:nvPr/>
          </p:nvSpPr>
          <p:spPr>
            <a:xfrm>
              <a:off x="11916970" y="2616491"/>
              <a:ext cx="914400" cy="584775"/>
            </a:xfrm>
            <a:prstGeom prst="rect">
              <a:avLst/>
            </a:prstGeom>
            <a:noFill/>
          </p:spPr>
          <p:txBody>
            <a:bodyPr wrap="square" rtlCol="0">
              <a:spAutoFit/>
            </a:bodyPr>
            <a:lstStyle/>
            <a:p>
              <a:r>
                <a:rPr lang="en-US" sz="3200" b="1" smtClean="0">
                  <a:solidFill>
                    <a:srgbClr val="FF0000"/>
                  </a:solidFill>
                  <a:latin typeface="Arial" panose="020B0604020202020204" pitchFamily="34" charset="0"/>
                  <a:cs typeface="Arial" panose="020B0604020202020204" pitchFamily="34" charset="0"/>
                </a:rPr>
                <a:t>C</a:t>
              </a:r>
              <a:endParaRPr lang="en-US" sz="3200" b="1">
                <a:solidFill>
                  <a:srgbClr val="FF0000"/>
                </a:solidFill>
                <a:latin typeface="Arial" panose="020B0604020202020204" pitchFamily="34" charset="0"/>
                <a:cs typeface="Arial" panose="020B0604020202020204" pitchFamily="34" charset="0"/>
              </a:endParaRPr>
            </a:p>
          </p:txBody>
        </p:sp>
        <p:sp>
          <p:nvSpPr>
            <p:cNvPr id="22" name="Oval 21"/>
            <p:cNvSpPr/>
            <p:nvPr/>
          </p:nvSpPr>
          <p:spPr>
            <a:xfrm>
              <a:off x="11840980" y="2400300"/>
              <a:ext cx="198830" cy="16481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67751593"/>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wipe(down)">
                                      <p:cBhvr>
                                        <p:cTn id="16" dur="500"/>
                                        <p:tgtEl>
                                          <p:spTgt spid="5">
                                            <p:txEl>
                                              <p:pRg st="0" end="0"/>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left)">
                                      <p:cBhvr>
                                        <p:cTn id="19" dur="500"/>
                                        <p:tgtEl>
                                          <p:spTgt spid="23"/>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animEffect transition="in" filter="fade">
                                      <p:cBhvr>
                                        <p:cTn id="23" dur="500"/>
                                        <p:tgtEl>
                                          <p:spTgt spid="5">
                                            <p:txEl>
                                              <p:pRg st="1" end="1"/>
                                            </p:txEl>
                                          </p:spTgt>
                                        </p:tgtEl>
                                      </p:cBhvr>
                                    </p:animEffect>
                                  </p:childTnLst>
                                </p:cTn>
                              </p:par>
                              <p:par>
                                <p:cTn id="24" presetID="22" presetClass="entr" presetSubtype="4"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500"/>
                                        <p:tgtEl>
                                          <p:spTgt spid="24"/>
                                        </p:tgtEl>
                                      </p:cBhvr>
                                    </p:animEffect>
                                  </p:childTnLst>
                                </p:cTn>
                              </p:par>
                              <p:par>
                                <p:cTn id="27" presetID="53" presetClass="entr" presetSubtype="16" fill="hold" nodeType="withEffect">
                                  <p:stCondLst>
                                    <p:cond delay="0"/>
                                  </p:stCondLst>
                                  <p:childTnLst>
                                    <p:set>
                                      <p:cBhvr>
                                        <p:cTn id="28" dur="1" fill="hold">
                                          <p:stCondLst>
                                            <p:cond delay="0"/>
                                          </p:stCondLst>
                                        </p:cTn>
                                        <p:tgtEl>
                                          <p:spTgt spid="25"/>
                                        </p:tgtEl>
                                        <p:attrNameLst>
                                          <p:attrName>style.visibility</p:attrName>
                                        </p:attrNameLst>
                                      </p:cBhvr>
                                      <p:to>
                                        <p:strVal val="visible"/>
                                      </p:to>
                                    </p:set>
                                    <p:anim calcmode="lin" valueType="num">
                                      <p:cBhvr>
                                        <p:cTn id="29" dur="500" fill="hold"/>
                                        <p:tgtEl>
                                          <p:spTgt spid="25"/>
                                        </p:tgtEl>
                                        <p:attrNameLst>
                                          <p:attrName>ppt_w</p:attrName>
                                        </p:attrNameLst>
                                      </p:cBhvr>
                                      <p:tavLst>
                                        <p:tav tm="0">
                                          <p:val>
                                            <p:fltVal val="0"/>
                                          </p:val>
                                        </p:tav>
                                        <p:tav tm="100000">
                                          <p:val>
                                            <p:strVal val="#ppt_w"/>
                                          </p:val>
                                        </p:tav>
                                      </p:tavLst>
                                    </p:anim>
                                    <p:anim calcmode="lin" valueType="num">
                                      <p:cBhvr>
                                        <p:cTn id="30" dur="500" fill="hold"/>
                                        <p:tgtEl>
                                          <p:spTgt spid="25"/>
                                        </p:tgtEl>
                                        <p:attrNameLst>
                                          <p:attrName>ppt_h</p:attrName>
                                        </p:attrNameLst>
                                      </p:cBhvr>
                                      <p:tavLst>
                                        <p:tav tm="0">
                                          <p:val>
                                            <p:fltVal val="0"/>
                                          </p:val>
                                        </p:tav>
                                        <p:tav tm="100000">
                                          <p:val>
                                            <p:strVal val="#ppt_h"/>
                                          </p:val>
                                        </p:tav>
                                      </p:tavLst>
                                    </p:anim>
                                    <p:animEffect transition="in" filter="fade">
                                      <p:cBhvr>
                                        <p:cTn id="3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533400" y="275497"/>
            <a:ext cx="19278600" cy="13716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3352800" y="366140"/>
            <a:ext cx="11506200" cy="1002710"/>
          </a:xfrm>
          <a:prstGeom prst="rect">
            <a:avLst/>
          </a:prstGeom>
        </p:spPr>
        <p:txBody>
          <a:bodyPr wrap="square">
            <a:spAutoFit/>
          </a:bodyPr>
          <a:lstStyle/>
          <a:p>
            <a:pPr lvl="0" algn="ctr">
              <a:lnSpc>
                <a:spcPct val="150000"/>
              </a:lnSpc>
              <a:spcBef>
                <a:spcPts val="600"/>
              </a:spcBef>
              <a:spcAft>
                <a:spcPts val="800"/>
              </a:spcAft>
            </a:pPr>
            <a:r>
              <a:rPr lang="en-US" sz="4500" b="1">
                <a:solidFill>
                  <a:srgbClr val="FF0000"/>
                </a:solidFill>
                <a:latin typeface="Arial" panose="020B0604020202020204" pitchFamily="34" charset="0"/>
                <a:ea typeface="Calibri" panose="020F0502020204030204" pitchFamily="34" charset="0"/>
                <a:cs typeface="Arial" panose="020B0604020202020204" pitchFamily="34" charset="0"/>
              </a:rPr>
              <a:t>Tính chất của hình bình hành</a:t>
            </a:r>
            <a:endParaRPr kumimoji="0" lang="vi-VN" sz="45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24" name="Picture 2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5"/>
              </a:ext>
            </a:extLst>
          </a:blip>
          <a:srcRect/>
          <a:stretch>
            <a:fillRect/>
          </a:stretch>
        </p:blipFill>
        <p:spPr>
          <a:xfrm>
            <a:off x="16687800" y="321007"/>
            <a:ext cx="1405113" cy="1317293"/>
          </a:xfrm>
          <a:prstGeom prst="rect">
            <a:avLst/>
          </a:prstGeom>
        </p:spPr>
      </p:pic>
      <p:sp>
        <p:nvSpPr>
          <p:cNvPr id="15" name="TextBox 14"/>
          <p:cNvSpPr txBox="1"/>
          <p:nvPr/>
        </p:nvSpPr>
        <p:spPr>
          <a:xfrm>
            <a:off x="1752600" y="1866900"/>
            <a:ext cx="17526000" cy="1015663"/>
          </a:xfrm>
          <a:prstGeom prst="rect">
            <a:avLst/>
          </a:prstGeom>
          <a:noFill/>
        </p:spPr>
        <p:txBody>
          <a:bodyPr wrap="square" rtlCol="0">
            <a:spAutoFit/>
          </a:bodyPr>
          <a:lstStyle/>
          <a:p>
            <a:pPr lvl="0" algn="just">
              <a:lnSpc>
                <a:spcPct val="150000"/>
              </a:lnSpc>
            </a:pPr>
            <a:r>
              <a:rPr kumimoji="0" lang="nl-NL"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HĐ 2: </a:t>
            </a:r>
            <a:r>
              <a:rPr lang="en-US" sz="4000">
                <a:solidFill>
                  <a:srgbClr val="000000"/>
                </a:solidFill>
                <a:latin typeface="Arial" panose="020B0604020202020204" pitchFamily="34" charset="0"/>
                <a:ea typeface="Calibri" panose="020F0502020204030204" pitchFamily="34" charset="0"/>
                <a:cs typeface="Times New Roman" panose="02020603050405020304" pitchFamily="18" charset="0"/>
              </a:rPr>
              <a:t>Hãy nêu các tính chất của hình bình hành mà em đã </a:t>
            </a:r>
            <a:r>
              <a:rPr lang="en-US" sz="4000">
                <a:solidFill>
                  <a:srgbClr val="000000"/>
                </a:solidFill>
                <a:latin typeface="Arial" panose="020B0604020202020204" pitchFamily="34" charset="0"/>
                <a:ea typeface="Calibri" panose="020F0502020204030204" pitchFamily="34" charset="0"/>
                <a:cs typeface="Times New Roman" panose="02020603050405020304" pitchFamily="18" charset="0"/>
              </a:rPr>
              <a:t>biết</a:t>
            </a:r>
            <a:r>
              <a:rPr lang="en-US" sz="4000" smtClean="0">
                <a:solidFill>
                  <a:srgbClr val="000000"/>
                </a:solidFill>
                <a:latin typeface="Arial" panose="020B0604020202020204" pitchFamily="34" charset="0"/>
                <a:ea typeface="Calibri" panose="020F0502020204030204" pitchFamily="34" charset="0"/>
                <a:cs typeface="Times New Roman" panose="02020603050405020304" pitchFamily="18" charset="0"/>
              </a:rPr>
              <a:t>.</a:t>
            </a:r>
            <a:endParaRPr lang="en-US" sz="4000">
              <a:solidFill>
                <a:srgbClr val="00000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2438400" y="7048500"/>
            <a:ext cx="16584401" cy="2953437"/>
          </a:xfrm>
          <a:prstGeom prst="rect">
            <a:avLst/>
          </a:prstGeom>
        </p:spPr>
        <p:txBody>
          <a:bodyPr wrap="square">
            <a:spAutoFit/>
          </a:bodyPr>
          <a:lstStyle/>
          <a:p>
            <a:pPr lvl="0" algn="just">
              <a:lnSpc>
                <a:spcPct val="150000"/>
              </a:lnSpc>
              <a:spcAft>
                <a:spcPts val="800"/>
              </a:spcAft>
            </a:pPr>
            <a:r>
              <a:rPr lang="vi-VN" sz="4000">
                <a:solidFill>
                  <a:prstClr val="black"/>
                </a:solidFill>
                <a:ea typeface="Arial" panose="020B0604020202020204" pitchFamily="34" charset="0"/>
                <a:cs typeface="Arial" panose="020B0604020202020204" pitchFamily="34" charset="0"/>
              </a:rPr>
              <a:t>- Các góc đối bằng nhau.</a:t>
            </a:r>
          </a:p>
          <a:p>
            <a:pPr lvl="0" algn="just">
              <a:lnSpc>
                <a:spcPct val="150000"/>
              </a:lnSpc>
              <a:spcAft>
                <a:spcPts val="800"/>
              </a:spcAft>
            </a:pPr>
            <a:r>
              <a:rPr lang="vi-VN" sz="4000">
                <a:solidFill>
                  <a:prstClr val="black"/>
                </a:solidFill>
                <a:ea typeface="Arial" panose="020B0604020202020204" pitchFamily="34" charset="0"/>
                <a:cs typeface="Arial" panose="020B0604020202020204" pitchFamily="34" charset="0"/>
              </a:rPr>
              <a:t>- Các cạnh đối song song và bằng nhau.</a:t>
            </a:r>
          </a:p>
          <a:p>
            <a:pPr lvl="0" algn="just">
              <a:lnSpc>
                <a:spcPct val="150000"/>
              </a:lnSpc>
              <a:spcAft>
                <a:spcPts val="800"/>
              </a:spcAft>
            </a:pPr>
            <a:r>
              <a:rPr lang="vi-VN" sz="4000">
                <a:solidFill>
                  <a:prstClr val="black"/>
                </a:solidFill>
                <a:ea typeface="Arial" panose="020B0604020202020204" pitchFamily="34" charset="0"/>
                <a:cs typeface="Arial" panose="020B0604020202020204" pitchFamily="34" charset="0"/>
              </a:rPr>
              <a:t>- Hai đường chéo cắt nhau tại trung điểm của mỗi đường.</a:t>
            </a:r>
            <a:endParaRPr lang="vi-VN" sz="4000">
              <a:solidFill>
                <a:prstClr val="black"/>
              </a:solidFill>
              <a:ea typeface="Arial" panose="020B0604020202020204" pitchFamily="34" charset="0"/>
              <a:cs typeface="Arial" panose="020B0604020202020204" pitchFamily="34" charset="0"/>
            </a:endParaRPr>
          </a:p>
        </p:txBody>
      </p:sp>
      <p:sp>
        <p:nvSpPr>
          <p:cNvPr id="6" name="Right Arrow 5"/>
          <p:cNvSpPr/>
          <p:nvPr/>
        </p:nvSpPr>
        <p:spPr>
          <a:xfrm>
            <a:off x="1447800" y="7481529"/>
            <a:ext cx="6096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6"/>
          <p:cNvPicPr>
            <a:picLocks noChangeAspect="1"/>
          </p:cNvPicPr>
          <p:nvPr/>
        </p:nvPicPr>
        <p:blipFill>
          <a:blip r:embed="rId46"/>
          <a:stretch>
            <a:fillRect/>
          </a:stretch>
        </p:blipFill>
        <p:spPr>
          <a:xfrm rot="20977493">
            <a:off x="672017" y="3060730"/>
            <a:ext cx="959768" cy="1428840"/>
          </a:xfrm>
          <a:prstGeom prst="rect">
            <a:avLst/>
          </a:prstGeom>
        </p:spPr>
      </p:pic>
      <p:pic>
        <p:nvPicPr>
          <p:cNvPr id="9" name="Picture 8"/>
          <p:cNvPicPr>
            <a:picLocks noChangeAspect="1"/>
          </p:cNvPicPr>
          <p:nvPr/>
        </p:nvPicPr>
        <p:blipFill>
          <a:blip r:embed="rId47">
            <a:extLst>
              <a:ext uri="{BEBA8EAE-BF5A-486C-A8C5-ECC9F3942E4B}">
                <a14:imgProps xmlns:a14="http://schemas.microsoft.com/office/drawing/2010/main">
                  <a14:imgLayer r:embed="rId48">
                    <a14:imgEffect>
                      <a14:sharpenSoften amount="25000"/>
                    </a14:imgEffect>
                    <a14:imgEffect>
                      <a14:saturation sat="200000"/>
                    </a14:imgEffect>
                  </a14:imgLayer>
                </a14:imgProps>
              </a:ext>
            </a:extLst>
          </a:blip>
          <a:stretch>
            <a:fillRect/>
          </a:stretch>
        </p:blipFill>
        <p:spPr>
          <a:xfrm>
            <a:off x="6152330" y="3009900"/>
            <a:ext cx="5907140" cy="3857174"/>
          </a:xfrm>
          <a:prstGeom prst="rect">
            <a:avLst/>
          </a:prstGeom>
        </p:spPr>
      </p:pic>
      <p:pic>
        <p:nvPicPr>
          <p:cNvPr id="10" name="Picture 9"/>
          <p:cNvPicPr>
            <a:picLocks noChangeAspect="1"/>
          </p:cNvPicPr>
          <p:nvPr/>
        </p:nvPicPr>
        <p:blipFill>
          <a:blip r:embed="rId49"/>
          <a:stretch>
            <a:fillRect/>
          </a:stretch>
        </p:blipFill>
        <p:spPr>
          <a:xfrm>
            <a:off x="16154400" y="5587491"/>
            <a:ext cx="1436310" cy="2141564"/>
          </a:xfrm>
          <a:prstGeom prst="rect">
            <a:avLst/>
          </a:prstGeom>
        </p:spPr>
      </p:pic>
    </p:spTree>
    <p:extLst>
      <p:ext uri="{BB962C8B-B14F-4D97-AF65-F5344CB8AC3E}">
        <p14:creationId xmlns:p14="http://schemas.microsoft.com/office/powerpoint/2010/main" val="205118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anim calcmode="lin" valueType="num">
                                      <p:cBhvr>
                                        <p:cTn id="16" dur="500" fill="hold"/>
                                        <p:tgtEl>
                                          <p:spTgt spid="15"/>
                                        </p:tgtEl>
                                        <p:attrNameLst>
                                          <p:attrName>ppt_x</p:attrName>
                                        </p:attrNameLst>
                                      </p:cBhvr>
                                      <p:tavLst>
                                        <p:tav tm="0">
                                          <p:val>
                                            <p:strVal val="#ppt_x"/>
                                          </p:val>
                                        </p:tav>
                                        <p:tav tm="100000">
                                          <p:val>
                                            <p:strVal val="#ppt_x"/>
                                          </p:val>
                                        </p:tav>
                                      </p:tavLst>
                                    </p:anim>
                                    <p:anim calcmode="lin" valueType="num">
                                      <p:cBhvr>
                                        <p:cTn id="17" dur="500" fill="hold"/>
                                        <p:tgtEl>
                                          <p:spTgt spid="15"/>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anim calcmode="lin" valueType="num">
                                      <p:cBhvr>
                                        <p:cTn id="21" dur="500" fill="hold"/>
                                        <p:tgtEl>
                                          <p:spTgt spid="9"/>
                                        </p:tgtEl>
                                        <p:attrNameLst>
                                          <p:attrName>ppt_x</p:attrName>
                                        </p:attrNameLst>
                                      </p:cBhvr>
                                      <p:tavLst>
                                        <p:tav tm="0">
                                          <p:val>
                                            <p:strVal val="#ppt_x"/>
                                          </p:val>
                                        </p:tav>
                                        <p:tav tm="100000">
                                          <p:val>
                                            <p:strVal val="#ppt_x"/>
                                          </p:val>
                                        </p:tav>
                                      </p:tavLst>
                                    </p:anim>
                                    <p:anim calcmode="lin" valueType="num">
                                      <p:cBhvr>
                                        <p:cTn id="22" dur="500" fill="hold"/>
                                        <p:tgtEl>
                                          <p:spTgt spid="9"/>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anim calcmode="lin" valueType="num">
                                      <p:cBhvr>
                                        <p:cTn id="26" dur="500" fill="hold"/>
                                        <p:tgtEl>
                                          <p:spTgt spid="7"/>
                                        </p:tgtEl>
                                        <p:attrNameLst>
                                          <p:attrName>ppt_x</p:attrName>
                                        </p:attrNameLst>
                                      </p:cBhvr>
                                      <p:tavLst>
                                        <p:tav tm="0">
                                          <p:val>
                                            <p:strVal val="#ppt_x"/>
                                          </p:val>
                                        </p:tav>
                                        <p:tav tm="100000">
                                          <p:val>
                                            <p:strVal val="#ppt_x"/>
                                          </p:val>
                                        </p:tav>
                                      </p:tavLst>
                                    </p:anim>
                                    <p:anim calcmode="lin" valueType="num">
                                      <p:cBhvr>
                                        <p:cTn id="27"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randombar(horizontal)">
                                      <p:cBhvr>
                                        <p:cTn id="32" dur="500"/>
                                        <p:tgtEl>
                                          <p:spTgt spid="6"/>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randombar(horizontal)">
                                      <p:cBhvr>
                                        <p:cTn id="3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p:bldP spid="15" grpId="0"/>
      <p:bldP spid="5" grpId="0"/>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2"/>
          <p:cNvGrpSpPr/>
          <p:nvPr/>
        </p:nvGrpSpPr>
        <p:grpSpPr>
          <a:xfrm>
            <a:off x="-1600200" y="9791700"/>
            <a:ext cx="20834242" cy="1818911"/>
            <a:chOff x="0" y="0"/>
            <a:chExt cx="3762534" cy="328484"/>
          </a:xfrm>
        </p:grpSpPr>
        <p:sp>
          <p:nvSpPr>
            <p:cNvPr id="2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24" name="Picture 2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1049000" y="8947025"/>
            <a:ext cx="1295400" cy="1214436"/>
          </a:xfrm>
          <a:prstGeom prst="rect">
            <a:avLst/>
          </a:prstGeom>
        </p:spPr>
      </p:pic>
      <p:pic>
        <p:nvPicPr>
          <p:cNvPr id="16" name="Picture 6"/>
          <p:cNvPicPr>
            <a:picLocks noChangeAspect="1"/>
          </p:cNvPicPr>
          <p:nvPr/>
        </p:nvPicPr>
        <p:blipFill>
          <a:blip r:embed="rId44" cstate="print">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a:off x="15576546" y="8043891"/>
            <a:ext cx="2416628" cy="2117570"/>
          </a:xfrm>
          <a:prstGeom prst="rect">
            <a:avLst/>
          </a:prstGeom>
        </p:spPr>
      </p:pic>
      <p:grpSp>
        <p:nvGrpSpPr>
          <p:cNvPr id="12" name="Group 11"/>
          <p:cNvGrpSpPr/>
          <p:nvPr/>
        </p:nvGrpSpPr>
        <p:grpSpPr>
          <a:xfrm>
            <a:off x="736031" y="723900"/>
            <a:ext cx="16378989" cy="7832499"/>
            <a:chOff x="344145" y="723900"/>
            <a:chExt cx="16378989" cy="7832499"/>
          </a:xfrm>
        </p:grpSpPr>
        <p:sp>
          <p:nvSpPr>
            <p:cNvPr id="3" name="Rectangle 2"/>
            <p:cNvSpPr/>
            <p:nvPr/>
          </p:nvSpPr>
          <p:spPr>
            <a:xfrm>
              <a:off x="344145" y="723900"/>
              <a:ext cx="16378989" cy="901593"/>
            </a:xfrm>
            <a:prstGeom prst="rect">
              <a:avLst/>
            </a:prstGeom>
          </p:spPr>
          <p:txBody>
            <a:bodyPr wrap="square">
              <a:spAutoFit/>
            </a:bodyPr>
            <a:lstStyle/>
            <a:p>
              <a:pPr algn="just">
                <a:lnSpc>
                  <a:spcPct val="150000"/>
                </a:lnSpc>
              </a:pPr>
              <a:r>
                <a:rPr lang="nl-NL" sz="4000" b="1" smtClean="0">
                  <a:solidFill>
                    <a:srgbClr val="C00000"/>
                  </a:solidFill>
                  <a:latin typeface="Arial" panose="020B0604020202020204" pitchFamily="34" charset="0"/>
                  <a:ea typeface="Calibri" panose="020F0502020204030204" pitchFamily="34" charset="0"/>
                  <a:cs typeface="Arial" panose="020B0604020202020204" pitchFamily="34" charset="0"/>
                </a:rPr>
                <a:t>HĐ 3:</a:t>
              </a:r>
              <a:r>
                <a:rPr lang="en-US" sz="4000" smtClean="0">
                  <a:latin typeface="Arial" panose="020B0604020202020204" pitchFamily="34" charset="0"/>
                  <a:ea typeface="Calibri" panose="020F0502020204030204" pitchFamily="34" charset="0"/>
                  <a:cs typeface="Arial" panose="020B0604020202020204" pitchFamily="34" charset="0"/>
                </a:rPr>
                <a:t> </a:t>
              </a:r>
              <a:r>
                <a:rPr lang="en-US" sz="4000">
                  <a:latin typeface="Arial" panose="020B0604020202020204" pitchFamily="34" charset="0"/>
                  <a:ea typeface="Calibri" panose="020F0502020204030204" pitchFamily="34" charset="0"/>
                  <a:cs typeface="Arial" panose="020B0604020202020204" pitchFamily="34" charset="0"/>
                </a:rPr>
                <a:t>Cho hình bình hành ABCD (H.3.30).</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2" name="Rectangle 1"/>
                <p:cNvSpPr/>
                <p:nvPr/>
              </p:nvSpPr>
              <p:spPr>
                <a:xfrm>
                  <a:off x="370588" y="1745111"/>
                  <a:ext cx="12583411" cy="6811288"/>
                </a:xfrm>
                <a:prstGeom prst="rect">
                  <a:avLst/>
                </a:prstGeom>
              </p:spPr>
              <p:txBody>
                <a:bodyPr wrap="square">
                  <a:spAutoFit/>
                </a:bodyPr>
                <a:lstStyle/>
                <a:p>
                  <a:pPr>
                    <a:lnSpc>
                      <a:spcPct val="150000"/>
                    </a:lnSpc>
                  </a:pPr>
                  <a:r>
                    <a:rPr lang="vi-VN" sz="4000">
                      <a:solidFill>
                        <a:srgbClr val="000000"/>
                      </a:solidFill>
                    </a:rPr>
                    <a:t>a) Chứng minh ∆ABC = ∆CDA.</a:t>
                  </a:r>
                </a:p>
                <a:p>
                  <a:pPr>
                    <a:lnSpc>
                      <a:spcPct val="150000"/>
                    </a:lnSpc>
                    <a:spcAft>
                      <a:spcPts val="800"/>
                    </a:spcAft>
                  </a:pPr>
                  <a:r>
                    <a:rPr lang="vi-VN" sz="4000">
                      <a:solidFill>
                        <a:srgbClr val="000000"/>
                      </a:solidFill>
                    </a:rPr>
                    <a:t>Từ đó suy </a:t>
                  </a:r>
                  <a:r>
                    <a:rPr lang="vi-VN" sz="4000">
                      <a:solidFill>
                        <a:srgbClr val="000000"/>
                      </a:solidFill>
                    </a:rPr>
                    <a:t>ra </a:t>
                  </a:r>
                  <a14:m>
                    <m:oMath xmlns:m="http://schemas.openxmlformats.org/officeDocument/2006/math">
                      <m:r>
                        <m:rPr>
                          <m:sty m:val="p"/>
                        </m:rPr>
                        <a:rPr lang="en-US" sz="400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AB</m:t>
                      </m:r>
                      <m:r>
                        <a:rPr lang="en-US" sz="400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CD</m:t>
                      </m:r>
                      <m:r>
                        <a:rPr lang="en-US" sz="400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 </m:t>
                      </m:r>
                      <m:r>
                        <m:rPr>
                          <m:sty m:val="p"/>
                        </m:rPr>
                        <a:rPr lang="en-US" sz="400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AD</m:t>
                      </m:r>
                      <m:r>
                        <a:rPr lang="en-US" sz="400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BC</m:t>
                      </m:r>
                      <m:r>
                        <a:rPr lang="vi-VN" sz="4000" i="0" smtClean="0">
                          <a:solidFill>
                            <a:srgbClr val="000000"/>
                          </a:solidFill>
                          <a:latin typeface="Cambria Math" panose="02040503050406030204" pitchFamily="18" charset="0"/>
                        </a:rPr>
                        <m:t> </m:t>
                      </m:r>
                    </m:oMath>
                  </a14:m>
                  <a:r>
                    <a:rPr lang="vi-VN" sz="4000">
                      <a:solidFill>
                        <a:srgbClr val="000000"/>
                      </a:solidFill>
                    </a:rPr>
                    <a:t>và</a:t>
                  </a:r>
                  <a:r>
                    <a:rPr lang="vi-VN" sz="4000">
                      <a:solidFill>
                        <a:srgbClr val="000000"/>
                      </a:solidFill>
                    </a:rPr>
                    <a:t> </a:t>
                  </a:r>
                  <a14:m>
                    <m:oMath xmlns:m="http://schemas.openxmlformats.org/officeDocument/2006/math">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ABC</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CDA</m:t>
                          </m:r>
                        </m:e>
                      </m:acc>
                    </m:oMath>
                  </a14:m>
                  <a:r>
                    <a:rPr lang="en-US" sz="4000">
                      <a:effectLst/>
                      <a:latin typeface="Times New Roman" panose="02020603050405020304" pitchFamily="18" charset="0"/>
                      <a:ea typeface="Dotum" panose="020B0600000101010101" pitchFamily="34" charset="-127"/>
                      <a:cs typeface="Times New Roman" panose="02020603050405020304" pitchFamily="18" charset="0"/>
                    </a:rPr>
                    <a:t>.</a:t>
                  </a:r>
                  <a:endParaRPr lang="en-US" sz="4000">
                    <a:effectLst/>
                    <a:latin typeface="Times New Roman" panose="02020603050405020304" pitchFamily="18" charset="0"/>
                    <a:ea typeface="Arial" panose="020B0604020202020204" pitchFamily="34" charset="0"/>
                    <a:cs typeface="Times New Roman" panose="02020603050405020304" pitchFamily="18" charset="0"/>
                  </a:endParaRPr>
                </a:p>
                <a:p>
                  <a:pPr>
                    <a:lnSpc>
                      <a:spcPct val="150000"/>
                    </a:lnSpc>
                    <a:spcAft>
                      <a:spcPts val="800"/>
                    </a:spcAft>
                  </a:pPr>
                  <a:r>
                    <a:rPr lang="vi-VN" sz="4000">
                      <a:solidFill>
                        <a:srgbClr val="000000"/>
                      </a:solidFill>
                    </a:rPr>
                    <a:t>b) Chứng minh ∆ABD = ∆CDB</a:t>
                  </a:r>
                  <a:r>
                    <a:rPr lang="vi-VN" sz="4000">
                      <a:solidFill>
                        <a:srgbClr val="000000"/>
                      </a:solidFill>
                    </a:rPr>
                    <a:t>. </a:t>
                  </a:r>
                  <a:endParaRPr lang="en-US" sz="4000" smtClean="0">
                    <a:solidFill>
                      <a:srgbClr val="000000"/>
                    </a:solidFill>
                  </a:endParaRPr>
                </a:p>
                <a:p>
                  <a:pPr>
                    <a:lnSpc>
                      <a:spcPct val="150000"/>
                    </a:lnSpc>
                    <a:spcAft>
                      <a:spcPts val="800"/>
                    </a:spcAft>
                  </a:pPr>
                  <a:r>
                    <a:rPr lang="vi-VN" sz="4000" smtClean="0">
                      <a:solidFill>
                        <a:srgbClr val="000000"/>
                      </a:solidFill>
                    </a:rPr>
                    <a:t>Từ </a:t>
                  </a:r>
                  <a:r>
                    <a:rPr lang="vi-VN" sz="4000">
                      <a:solidFill>
                        <a:srgbClr val="000000"/>
                      </a:solidFill>
                    </a:rPr>
                    <a:t>đó suy ra </a:t>
                  </a:r>
                  <a:r>
                    <a:rPr lang="en-US" sz="4000">
                      <a:ea typeface="Arial" panose="020B0604020202020204" pitchFamily="34" charset="0"/>
                      <a:cs typeface="Times New Roman" panose="02020603050405020304" pitchFamily="18" charset="0"/>
                    </a:rPr>
                    <a:t> </a:t>
                  </a:r>
                  <a14:m>
                    <m:oMath xmlns:m="http://schemas.openxmlformats.org/officeDocument/2006/math">
                      <m:acc>
                        <m:accPr>
                          <m:chr m:val="̂"/>
                          <m:ctrlPr>
                            <a:rPr lang="en-US" sz="4000">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i="0">
                              <a:effectLst/>
                              <a:latin typeface="Cambria Math" panose="02040503050406030204" pitchFamily="18" charset="0"/>
                              <a:ea typeface="Arial" panose="020B0604020202020204" pitchFamily="34" charset="0"/>
                              <a:cs typeface="Times New Roman" panose="02020603050405020304" pitchFamily="18" charset="0"/>
                            </a:rPr>
                            <m:t>DAB</m:t>
                          </m:r>
                        </m:e>
                      </m:acc>
                      <m:r>
                        <a:rPr lang="en-US" sz="4000" i="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i="0">
                              <a:effectLst/>
                              <a:latin typeface="Cambria Math" panose="02040503050406030204" pitchFamily="18" charset="0"/>
                              <a:ea typeface="Arial" panose="020B0604020202020204" pitchFamily="34" charset="0"/>
                              <a:cs typeface="Times New Roman" panose="02020603050405020304" pitchFamily="18" charset="0"/>
                            </a:rPr>
                            <m:t>BCD</m:t>
                          </m:r>
                        </m:e>
                      </m:acc>
                    </m:oMath>
                  </a14:m>
                  <a:endParaRPr lang="en-US" sz="4000">
                    <a:effectLst/>
                    <a:latin typeface="Times New Roman" panose="02020603050405020304" pitchFamily="18" charset="0"/>
                    <a:ea typeface="Arial" panose="020B0604020202020204" pitchFamily="34" charset="0"/>
                    <a:cs typeface="Times New Roman" panose="02020603050405020304" pitchFamily="18" charset="0"/>
                  </a:endParaRPr>
                </a:p>
                <a:p>
                  <a:pPr>
                    <a:lnSpc>
                      <a:spcPct val="150000"/>
                    </a:lnSpc>
                  </a:pPr>
                  <a:r>
                    <a:rPr lang="vi-VN" sz="4000">
                      <a:solidFill>
                        <a:srgbClr val="000000"/>
                      </a:solidFill>
                    </a:rPr>
                    <a:t>c) Gọi giao điểm của hai đường chéo AC, BD là O. Chứng minh ∆AOB = ∆COD</a:t>
                  </a:r>
                  <a:r>
                    <a:rPr lang="vi-VN" sz="4000">
                      <a:solidFill>
                        <a:srgbClr val="000000"/>
                      </a:solidFill>
                    </a:rPr>
                    <a:t>. </a:t>
                  </a:r>
                  <a:endParaRPr lang="en-US" sz="4000" smtClean="0">
                    <a:solidFill>
                      <a:srgbClr val="000000"/>
                    </a:solidFill>
                  </a:endParaRPr>
                </a:p>
                <a:p>
                  <a:pPr>
                    <a:lnSpc>
                      <a:spcPct val="150000"/>
                    </a:lnSpc>
                  </a:pPr>
                  <a:r>
                    <a:rPr lang="vi-VN" sz="4000" smtClean="0">
                      <a:solidFill>
                        <a:srgbClr val="000000"/>
                      </a:solidFill>
                    </a:rPr>
                    <a:t>Từ </a:t>
                  </a:r>
                  <a:r>
                    <a:rPr lang="vi-VN" sz="4000">
                      <a:solidFill>
                        <a:srgbClr val="000000"/>
                      </a:solidFill>
                    </a:rPr>
                    <a:t>đó suy ra </a:t>
                  </a:r>
                  <a14:m>
                    <m:oMath xmlns:m="http://schemas.openxmlformats.org/officeDocument/2006/math">
                      <m:r>
                        <m:rPr>
                          <m:sty m:val="p"/>
                        </m:rPr>
                        <a:rPr lang="vi-VN" sz="4000" i="0" smtClean="0">
                          <a:solidFill>
                            <a:srgbClr val="000000"/>
                          </a:solidFill>
                          <a:latin typeface="Cambria Math" panose="02040503050406030204" pitchFamily="18" charset="0"/>
                        </a:rPr>
                        <m:t>OA</m:t>
                      </m:r>
                      <m:r>
                        <a:rPr lang="vi-VN" sz="4000" i="0" smtClean="0">
                          <a:solidFill>
                            <a:srgbClr val="000000"/>
                          </a:solidFill>
                          <a:latin typeface="Cambria Math" panose="02040503050406030204" pitchFamily="18" charset="0"/>
                        </a:rPr>
                        <m:t> = </m:t>
                      </m:r>
                      <m:r>
                        <m:rPr>
                          <m:sty m:val="p"/>
                        </m:rPr>
                        <a:rPr lang="vi-VN" sz="4000" i="0" smtClean="0">
                          <a:solidFill>
                            <a:srgbClr val="000000"/>
                          </a:solidFill>
                          <a:latin typeface="Cambria Math" panose="02040503050406030204" pitchFamily="18" charset="0"/>
                        </a:rPr>
                        <m:t>OC</m:t>
                      </m:r>
                      <m:r>
                        <a:rPr lang="vi-VN" sz="4000" i="0" smtClean="0">
                          <a:solidFill>
                            <a:srgbClr val="000000"/>
                          </a:solidFill>
                          <a:latin typeface="Cambria Math" panose="02040503050406030204" pitchFamily="18" charset="0"/>
                        </a:rPr>
                        <m:t>, </m:t>
                      </m:r>
                      <m:r>
                        <m:rPr>
                          <m:sty m:val="p"/>
                        </m:rPr>
                        <a:rPr lang="vi-VN" sz="4000" i="0" smtClean="0">
                          <a:solidFill>
                            <a:srgbClr val="000000"/>
                          </a:solidFill>
                          <a:latin typeface="Cambria Math" panose="02040503050406030204" pitchFamily="18" charset="0"/>
                        </a:rPr>
                        <m:t>OB</m:t>
                      </m:r>
                      <m:r>
                        <a:rPr lang="vi-VN" sz="4000" i="0" smtClean="0">
                          <a:solidFill>
                            <a:srgbClr val="000000"/>
                          </a:solidFill>
                          <a:latin typeface="Cambria Math" panose="02040503050406030204" pitchFamily="18" charset="0"/>
                        </a:rPr>
                        <m:t> = </m:t>
                      </m:r>
                      <m:r>
                        <m:rPr>
                          <m:sty m:val="p"/>
                        </m:rPr>
                        <a:rPr lang="vi-VN" sz="4000" i="0">
                          <a:solidFill>
                            <a:srgbClr val="000000"/>
                          </a:solidFill>
                          <a:latin typeface="Cambria Math" panose="02040503050406030204" pitchFamily="18" charset="0"/>
                        </a:rPr>
                        <m:t>OD</m:t>
                      </m:r>
                    </m:oMath>
                  </a14:m>
                  <a:r>
                    <a:rPr lang="vi-VN" sz="4000" smtClean="0">
                      <a:solidFill>
                        <a:srgbClr val="000000"/>
                      </a:solidFill>
                    </a:rPr>
                    <a:t>.</a:t>
                  </a:r>
                  <a:endParaRPr lang="vi-VN" sz="4000">
                    <a:solidFill>
                      <a:srgbClr val="000000"/>
                    </a:solidFill>
                  </a:endParaRPr>
                </a:p>
              </p:txBody>
            </p:sp>
          </mc:Choice>
          <mc:Fallback>
            <p:sp>
              <p:nvSpPr>
                <p:cNvPr id="2" name="Rectangle 1"/>
                <p:cNvSpPr>
                  <a:spLocks noRot="1" noChangeAspect="1" noMove="1" noResize="1" noEditPoints="1" noAdjustHandles="1" noChangeArrowheads="1" noChangeShapeType="1" noTextEdit="1"/>
                </p:cNvSpPr>
                <p:nvPr/>
              </p:nvSpPr>
              <p:spPr>
                <a:xfrm>
                  <a:off x="370588" y="1745111"/>
                  <a:ext cx="12583411" cy="6811288"/>
                </a:xfrm>
                <a:prstGeom prst="rect">
                  <a:avLst/>
                </a:prstGeom>
                <a:blipFill>
                  <a:blip r:embed="rId45"/>
                  <a:stretch>
                    <a:fillRect l="-1696" b="-2862"/>
                  </a:stretch>
                </a:blipFill>
              </p:spPr>
              <p:txBody>
                <a:bodyPr/>
                <a:lstStyle/>
                <a:p>
                  <a:r>
                    <a:rPr lang="en-US">
                      <a:noFill/>
                    </a:rPr>
                    <a:t> </a:t>
                  </a:r>
                </a:p>
              </p:txBody>
            </p:sp>
          </mc:Fallback>
        </mc:AlternateContent>
      </p:grpSp>
      <p:pic>
        <p:nvPicPr>
          <p:cNvPr id="9" name="Picture 8"/>
          <p:cNvPicPr>
            <a:picLocks noChangeAspect="1"/>
          </p:cNvPicPr>
          <p:nvPr/>
        </p:nvPicPr>
        <p:blipFill>
          <a:blip r:embed="rId46"/>
          <a:stretch>
            <a:fillRect/>
          </a:stretch>
        </p:blipFill>
        <p:spPr>
          <a:xfrm>
            <a:off x="13106400" y="1381797"/>
            <a:ext cx="3932261" cy="5438103"/>
          </a:xfrm>
          <a:prstGeom prst="rect">
            <a:avLst/>
          </a:prstGeom>
        </p:spPr>
      </p:pic>
      <p:pic>
        <p:nvPicPr>
          <p:cNvPr id="13" name="Picture 12"/>
          <p:cNvPicPr>
            <a:picLocks noChangeAspect="1"/>
          </p:cNvPicPr>
          <p:nvPr/>
        </p:nvPicPr>
        <p:blipFill>
          <a:blip r:embed="rId47"/>
          <a:stretch>
            <a:fillRect/>
          </a:stretch>
        </p:blipFill>
        <p:spPr>
          <a:xfrm rot="19085362">
            <a:off x="17159740" y="66329"/>
            <a:ext cx="823183" cy="1315144"/>
          </a:xfrm>
          <a:prstGeom prst="rect">
            <a:avLst/>
          </a:prstGeom>
        </p:spPr>
      </p:pic>
    </p:spTree>
    <p:extLst>
      <p:ext uri="{BB962C8B-B14F-4D97-AF65-F5344CB8AC3E}">
        <p14:creationId xmlns:p14="http://schemas.microsoft.com/office/powerpoint/2010/main" val="3206366734"/>
      </p:ext>
    </p:extLst>
  </p:cSld>
  <p:clrMapOvr>
    <a:masterClrMapping/>
  </p:clrMapOvr>
  <mc:AlternateContent xmlns:mc="http://schemas.openxmlformats.org/markup-compatibility/2006">
    <mc:Choice xmlns:p14="http://schemas.microsoft.com/office/powerpoint/2010/main" Requires="p14">
      <p:transition spd="med" p14:dur="700">
        <p:wipe/>
      </p:transition>
    </mc:Choice>
    <mc:Fallback>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87421" y="98679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22" name="Picture 3">
            <a:extLst>
              <a:ext uri="{FF2B5EF4-FFF2-40B4-BE49-F238E27FC236}">
                <a16:creationId xmlns:a16="http://schemas.microsoft.com/office/drawing/2014/main" id="{96E85870-286D-4CCC-AA6B-47C2AF4CDE6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4420894">
            <a:off x="-132390" y="438725"/>
            <a:ext cx="1158449" cy="1703601"/>
          </a:xfrm>
          <a:prstGeom prst="rect">
            <a:avLst/>
          </a:prstGeom>
        </p:spPr>
      </p:pic>
      <p:pic>
        <p:nvPicPr>
          <p:cNvPr id="23" name="Picture 25"/>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6459200" y="385626"/>
            <a:ext cx="1507867" cy="1413625"/>
          </a:xfrm>
          <a:prstGeom prst="rect">
            <a:avLst/>
          </a:prstGeom>
        </p:spPr>
      </p:pic>
      <p:sp>
        <p:nvSpPr>
          <p:cNvPr id="16" name="Oval Callout 15"/>
          <p:cNvSpPr/>
          <p:nvPr/>
        </p:nvSpPr>
        <p:spPr>
          <a:xfrm>
            <a:off x="8153400" y="952500"/>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mc:AlternateContent xmlns:mc="http://schemas.openxmlformats.org/markup-compatibility/2006">
        <mc:Choice xmlns:a14="http://schemas.microsoft.com/office/drawing/2010/main" Requires="a14">
          <p:sp>
            <p:nvSpPr>
              <p:cNvPr id="4" name="Rectangle 3"/>
              <p:cNvSpPr/>
              <p:nvPr/>
            </p:nvSpPr>
            <p:spPr>
              <a:xfrm>
                <a:off x="1672467" y="2347365"/>
                <a:ext cx="9144000" cy="4155368"/>
              </a:xfrm>
              <a:prstGeom prst="rect">
                <a:avLst/>
              </a:prstGeom>
            </p:spPr>
            <p:txBody>
              <a:bodyPr>
                <a:spAutoFit/>
              </a:bodyPr>
              <a:lstStyle/>
              <a:p>
                <a:pPr>
                  <a:lnSpc>
                    <a:spcPct val="150000"/>
                  </a:lnSpc>
                  <a:spcAft>
                    <a:spcPts val="800"/>
                  </a:spcAft>
                </a:pPr>
                <a:r>
                  <a:rPr lang="en-US" sz="4000" smtClean="0">
                    <a:latin typeface="Arial" panose="020B0604020202020204" pitchFamily="34" charset="0"/>
                    <a:ea typeface="Arial" panose="020B0604020202020204" pitchFamily="34" charset="0"/>
                    <a:cs typeface="Arial" panose="020B0604020202020204" pitchFamily="34" charset="0"/>
                  </a:rPr>
                  <a:t>a) Xét </a:t>
                </a:r>
                <a14:m>
                  <m:oMath xmlns:m="http://schemas.openxmlformats.org/officeDocument/2006/math">
                    <m:r>
                      <a:rPr lang="en-US" sz="40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ABC</m:t>
                    </m:r>
                  </m:oMath>
                </a14:m>
                <a:r>
                  <a:rPr lang="en-US" sz="4000">
                    <a:effectLst/>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r>
                      <a:rPr lang="en-US" sz="40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CDA</m:t>
                    </m:r>
                  </m:oMath>
                </a14:m>
                <a:r>
                  <a:rPr lang="en-US" sz="4000">
                    <a:effectLst/>
                    <a:latin typeface="Arial" panose="020B0604020202020204" pitchFamily="34" charset="0"/>
                    <a:ea typeface="Dotum" panose="020B0600000101010101" pitchFamily="34" charset="-127"/>
                    <a:cs typeface="Arial" panose="020B0604020202020204" pitchFamily="34" charset="0"/>
                  </a:rPr>
                  <a:t> có:</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800"/>
                  </a:spcAft>
                </a:pPr>
                <a14:m>
                  <m:oMath xmlns:m="http://schemas.openxmlformats.org/officeDocument/2006/math">
                    <m:r>
                      <a:rPr lang="en-US" sz="4000" i="1" smtClean="0">
                        <a:effectLst/>
                        <a:latin typeface="Cambria Math" panose="02040503050406030204" pitchFamily="18" charset="0"/>
                        <a:ea typeface="Arial" panose="020B0604020202020204" pitchFamily="34" charset="0"/>
                        <a:cs typeface="Arial" panose="020B0604020202020204" pitchFamily="34" charset="0"/>
                      </a:rPr>
                      <m:t>𝐴𝐶</m:t>
                    </m:r>
                  </m:oMath>
                </a14:m>
                <a:r>
                  <a:rPr lang="en-US" sz="4000" smtClean="0">
                    <a:effectLst/>
                    <a:latin typeface="Arial" panose="020B0604020202020204" pitchFamily="34" charset="0"/>
                    <a:ea typeface="Arial" panose="020B0604020202020204" pitchFamily="34" charset="0"/>
                    <a:cs typeface="Arial" panose="020B0604020202020204" pitchFamily="34" charset="0"/>
                  </a:rPr>
                  <a:t> </a:t>
                </a:r>
                <a:r>
                  <a:rPr lang="en-US" sz="4000">
                    <a:effectLst/>
                    <a:latin typeface="Arial" panose="020B0604020202020204" pitchFamily="34" charset="0"/>
                    <a:ea typeface="Arial" panose="020B0604020202020204" pitchFamily="34" charset="0"/>
                    <a:cs typeface="Arial" panose="020B0604020202020204" pitchFamily="34" charset="0"/>
                  </a:rPr>
                  <a:t>chung</a:t>
                </a:r>
              </a:p>
              <a:p>
                <a:pPr>
                  <a:lnSpc>
                    <a:spcPct val="150000"/>
                  </a:lnSpc>
                  <a:spcAft>
                    <a:spcPts val="800"/>
                  </a:spcAft>
                </a:pPr>
                <a14:m>
                  <m:oMath xmlns:m="http://schemas.openxmlformats.org/officeDocument/2006/math">
                    <m:acc>
                      <m:accPr>
                        <m:chr m:val="̂"/>
                        <m:ctrlPr>
                          <a:rPr lang="en-US" sz="4000" i="1" smtClean="0">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ACB</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CAD</m:t>
                        </m:r>
                      </m:e>
                    </m:acc>
                  </m:oMath>
                </a14:m>
                <a:r>
                  <a:rPr lang="en-US" sz="4000">
                    <a:effectLst/>
                    <a:latin typeface="Arial" panose="020B0604020202020204" pitchFamily="34" charset="0"/>
                    <a:ea typeface="Dotum" panose="020B0600000101010101" pitchFamily="34" charset="-127"/>
                    <a:cs typeface="Arial" panose="020B0604020202020204" pitchFamily="34" charset="0"/>
                  </a:rPr>
                  <a:t> (so le trong)</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800"/>
                  </a:spcAft>
                </a:pPr>
                <a14:m>
                  <m:oMath xmlns:m="http://schemas.openxmlformats.org/officeDocument/2006/math">
                    <m:acc>
                      <m:accPr>
                        <m:chr m:val="̂"/>
                        <m:ctrlPr>
                          <a:rPr lang="en-US" sz="4000" i="1" smtClean="0">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BAC</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CDA</m:t>
                        </m:r>
                      </m:e>
                    </m:acc>
                  </m:oMath>
                </a14:m>
                <a:r>
                  <a:rPr lang="en-US" sz="4000">
                    <a:effectLst/>
                    <a:latin typeface="Arial" panose="020B0604020202020204" pitchFamily="34" charset="0"/>
                    <a:ea typeface="Dotum" panose="020B0600000101010101" pitchFamily="34" charset="-127"/>
                    <a:cs typeface="Arial" panose="020B0604020202020204" pitchFamily="34" charset="0"/>
                  </a:rPr>
                  <a:t> (so le </a:t>
                </a:r>
                <a:r>
                  <a:rPr lang="en-US" sz="4000">
                    <a:effectLst/>
                    <a:latin typeface="Arial" panose="020B0604020202020204" pitchFamily="34" charset="0"/>
                    <a:ea typeface="Dotum" panose="020B0600000101010101" pitchFamily="34" charset="-127"/>
                    <a:cs typeface="Arial" panose="020B0604020202020204" pitchFamily="34" charset="0"/>
                  </a:rPr>
                  <a:t>trong</a:t>
                </a:r>
                <a:r>
                  <a:rPr lang="en-US" sz="4000" smtClean="0">
                    <a:effectLst/>
                    <a:latin typeface="Arial" panose="020B0604020202020204" pitchFamily="34" charset="0"/>
                    <a:ea typeface="Dotum" panose="020B0600000101010101" pitchFamily="34" charset="-127"/>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1672467" y="2347365"/>
                <a:ext cx="9144000" cy="4155368"/>
              </a:xfrm>
              <a:prstGeom prst="rect">
                <a:avLst/>
              </a:prstGeom>
              <a:blipFill>
                <a:blip r:embed="rId44"/>
                <a:stretch>
                  <a:fillRect l="-2333" b="-2346"/>
                </a:stretch>
              </a:blipFill>
            </p:spPr>
            <p:txBody>
              <a:bodyPr/>
              <a:lstStyle/>
              <a:p>
                <a:r>
                  <a:rPr lang="en-US">
                    <a:noFill/>
                  </a:rPr>
                  <a:t> </a:t>
                </a:r>
              </a:p>
            </p:txBody>
          </p:sp>
        </mc:Fallback>
      </mc:AlternateContent>
      <p:pic>
        <p:nvPicPr>
          <p:cNvPr id="11" name="Picture 10"/>
          <p:cNvPicPr>
            <a:picLocks noChangeAspect="1"/>
          </p:cNvPicPr>
          <p:nvPr/>
        </p:nvPicPr>
        <p:blipFill>
          <a:blip r:embed="rId45"/>
          <a:stretch>
            <a:fillRect/>
          </a:stretch>
        </p:blipFill>
        <p:spPr>
          <a:xfrm>
            <a:off x="12526939" y="2600997"/>
            <a:ext cx="3932261" cy="5438103"/>
          </a:xfrm>
          <a:prstGeom prst="rect">
            <a:avLst/>
          </a:prstGeom>
        </p:spPr>
      </p:pic>
      <p:sp>
        <p:nvSpPr>
          <p:cNvPr id="5" name="Right Brace 4"/>
          <p:cNvSpPr/>
          <p:nvPr/>
        </p:nvSpPr>
        <p:spPr>
          <a:xfrm>
            <a:off x="7620000" y="3668585"/>
            <a:ext cx="685800" cy="2714219"/>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6" name="Rectangle 5"/>
              <p:cNvSpPr/>
              <p:nvPr/>
            </p:nvSpPr>
            <p:spPr>
              <a:xfrm>
                <a:off x="1752600" y="6743700"/>
                <a:ext cx="5435912" cy="901593"/>
              </a:xfrm>
              <a:prstGeom prst="rect">
                <a:avLst/>
              </a:prstGeom>
            </p:spPr>
            <p:txBody>
              <a:bodyPr wrap="none">
                <a:spAutoFit/>
              </a:bodyPr>
              <a:lstStyle/>
              <a:p>
                <a:pPr lvl="0">
                  <a:lnSpc>
                    <a:spcPct val="150000"/>
                  </a:lnSpc>
                  <a:spcAft>
                    <a:spcPts val="800"/>
                  </a:spcAft>
                </a:pPr>
                <a14:m>
                  <m:oMath xmlns:m="http://schemas.openxmlformats.org/officeDocument/2006/math">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ABC</m:t>
                    </m:r>
                  </m:oMath>
                </a14:m>
                <a:r>
                  <a:rPr lang="en-US" sz="4000">
                    <a:solidFill>
                      <a:prstClr val="black"/>
                    </a:solidFill>
                    <a:latin typeface="Arial" panose="020B0604020202020204" pitchFamily="34" charset="0"/>
                    <a:ea typeface="Dotum" panose="020B0600000101010101" pitchFamily="34" charset="-127"/>
                    <a:cs typeface="Arial" panose="020B0604020202020204" pitchFamily="34" charset="0"/>
                  </a:rPr>
                  <a:t> = </a:t>
                </a:r>
                <a14:m>
                  <m:oMath xmlns:m="http://schemas.openxmlformats.org/officeDocument/2006/math">
                    <m:r>
                      <a:rPr lang="en-US" sz="40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4000">
                        <a:solidFill>
                          <a:prstClr val="black"/>
                        </a:solidFill>
                        <a:latin typeface="Cambria Math" panose="02040503050406030204" pitchFamily="18" charset="0"/>
                        <a:ea typeface="Dotum" panose="020B0600000101010101" pitchFamily="34" charset="-127"/>
                        <a:cs typeface="Times New Roman" panose="02020603050405020304" pitchFamily="18" charset="0"/>
                      </a:rPr>
                      <m:t>CDA</m:t>
                    </m:r>
                  </m:oMath>
                </a14:m>
                <a:r>
                  <a:rPr lang="en-US" sz="4000">
                    <a:solidFill>
                      <a:prstClr val="black"/>
                    </a:solidFill>
                    <a:latin typeface="Arial" panose="020B0604020202020204" pitchFamily="34" charset="0"/>
                    <a:ea typeface="Dotum" panose="020B0600000101010101" pitchFamily="34" charset="-127"/>
                    <a:cs typeface="Arial" panose="020B0604020202020204" pitchFamily="34" charset="0"/>
                  </a:rPr>
                  <a:t> (g.c.g)</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1752600" y="6743700"/>
                <a:ext cx="5435912" cy="901593"/>
              </a:xfrm>
              <a:prstGeom prst="rect">
                <a:avLst/>
              </a:prstGeom>
              <a:blipFill>
                <a:blip r:embed="rId46"/>
                <a:stretch>
                  <a:fillRect r="-3030" b="-2837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1752600" y="7935785"/>
                <a:ext cx="8040150" cy="924356"/>
              </a:xfrm>
              <a:prstGeom prst="rect">
                <a:avLst/>
              </a:prstGeom>
            </p:spPr>
            <p:txBody>
              <a:bodyPr wrap="none">
                <a:spAutoFit/>
              </a:bodyPr>
              <a:lstStyle/>
              <a:p>
                <a:pPr lvl="0">
                  <a:lnSpc>
                    <a:spcPct val="150000"/>
                  </a:lnSpc>
                  <a:spcAft>
                    <a:spcPts val="800"/>
                  </a:spcAft>
                </a:pPr>
                <a14:m>
                  <m:oMath xmlns:m="http://schemas.openxmlformats.org/officeDocument/2006/math">
                    <m:r>
                      <a:rPr lang="en-US" sz="4000" b="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AB</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CD</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 </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AD</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BC</m:t>
                    </m:r>
                    <m:r>
                      <a:rPr lang="vi-VN" sz="4000">
                        <a:solidFill>
                          <a:srgbClr val="000000"/>
                        </a:solidFill>
                        <a:latin typeface="Cambria Math" panose="02040503050406030204" pitchFamily="18" charset="0"/>
                      </a:rPr>
                      <m:t> </m:t>
                    </m:r>
                  </m:oMath>
                </a14:m>
                <a:r>
                  <a:rPr lang="en-US" sz="4000">
                    <a:solidFill>
                      <a:prstClr val="black"/>
                    </a:solidFill>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acc>
                      <m:accPr>
                        <m:chr m:val="̂"/>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ABC</m:t>
                        </m:r>
                      </m:e>
                    </m:acc>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CDA</m:t>
                        </m:r>
                      </m:e>
                    </m:acc>
                  </m:oMath>
                </a14:m>
                <a:r>
                  <a:rPr lang="en-US" sz="4000">
                    <a:solidFill>
                      <a:prstClr val="black"/>
                    </a:solidFill>
                    <a:latin typeface="Arial" panose="020B0604020202020204" pitchFamily="34" charset="0"/>
                    <a:ea typeface="Dotum" panose="020B0600000101010101" pitchFamily="34" charset="-127"/>
                    <a:cs typeface="Arial" panose="020B0604020202020204" pitchFamily="34" charset="0"/>
                  </a:rPr>
                  <a:t>.</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1752600" y="7935785"/>
                <a:ext cx="8040150" cy="924356"/>
              </a:xfrm>
              <a:prstGeom prst="rect">
                <a:avLst/>
              </a:prstGeom>
              <a:blipFill>
                <a:blip r:embed="rId47"/>
                <a:stretch>
                  <a:fillRect r="-1669" b="-27815"/>
                </a:stretch>
              </a:blipFill>
            </p:spPr>
            <p:txBody>
              <a:bodyPr/>
              <a:lstStyle/>
              <a:p>
                <a:r>
                  <a:rPr lang="en-US">
                    <a:noFill/>
                  </a:rPr>
                  <a:t> </a:t>
                </a:r>
              </a:p>
            </p:txBody>
          </p:sp>
        </mc:Fallback>
      </mc:AlternateContent>
      <p:pic>
        <p:nvPicPr>
          <p:cNvPr id="15" name="Picture 6"/>
          <p:cNvPicPr>
            <a:picLocks noChangeAspect="1"/>
          </p:cNvPicPr>
          <p:nvPr/>
        </p:nvPicPr>
        <p:blipFill>
          <a:blip r:embed="rId48" cstate="print">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a:off x="16434216" y="8860141"/>
            <a:ext cx="1492254" cy="1307587"/>
          </a:xfrm>
          <a:prstGeom prst="rect">
            <a:avLst/>
          </a:prstGeom>
        </p:spPr>
      </p:pic>
    </p:spTree>
    <p:extLst>
      <p:ext uri="{BB962C8B-B14F-4D97-AF65-F5344CB8AC3E}">
        <p14:creationId xmlns:p14="http://schemas.microsoft.com/office/powerpoint/2010/main" val="1310732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up)">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down)">
                                      <p:cBhvr>
                                        <p:cTn id="16" dur="500"/>
                                        <p:tgtEl>
                                          <p:spTgt spid="4">
                                            <p:txEl>
                                              <p:pRg st="0" end="0"/>
                                            </p:txEl>
                                          </p:spTgt>
                                        </p:tgtEl>
                                      </p:cBhvr>
                                    </p:animEffect>
                                  </p:childTnLst>
                                </p:cTn>
                              </p:par>
                            </p:childTnLst>
                          </p:cTn>
                        </p:par>
                        <p:par>
                          <p:cTn id="17" fill="hold">
                            <p:stCondLst>
                              <p:cond delay="500"/>
                            </p:stCondLst>
                            <p:childTnLst>
                              <p:par>
                                <p:cTn id="18" presetID="14" presetClass="entr" presetSubtype="10" fill="hold" nodeType="after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randombar(horizontal)">
                                      <p:cBhvr>
                                        <p:cTn id="20" dur="500"/>
                                        <p:tgtEl>
                                          <p:spTgt spid="4">
                                            <p:txEl>
                                              <p:pRg st="1" end="1"/>
                                            </p:txEl>
                                          </p:spTgt>
                                        </p:tgtEl>
                                      </p:cBhvr>
                                    </p:animEffect>
                                  </p:childTnLst>
                                </p:cTn>
                              </p:par>
                              <p:par>
                                <p:cTn id="21" presetID="14" presetClass="entr" presetSubtype="10" fill="hold" nodeType="with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randombar(horizontal)">
                                      <p:cBhvr>
                                        <p:cTn id="23" dur="500"/>
                                        <p:tgtEl>
                                          <p:spTgt spid="4">
                                            <p:txEl>
                                              <p:pRg st="2" end="2"/>
                                            </p:txEl>
                                          </p:spTgt>
                                        </p:tgtEl>
                                      </p:cBhvr>
                                    </p:animEffect>
                                  </p:childTnLst>
                                </p:cTn>
                              </p:par>
                              <p:par>
                                <p:cTn id="24" presetID="14" presetClass="entr" presetSubtype="10" fill="hold" nodeType="with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Effect transition="in" filter="randombar(horizontal)">
                                      <p:cBhvr>
                                        <p:cTn id="26" dur="500"/>
                                        <p:tgtEl>
                                          <p:spTgt spid="4">
                                            <p:txEl>
                                              <p:pRg st="3" end="3"/>
                                            </p:txEl>
                                          </p:spTgt>
                                        </p:tgtEl>
                                      </p:cBhvr>
                                    </p:animEffect>
                                  </p:childTnLst>
                                </p:cTn>
                              </p:par>
                            </p:childTnLst>
                          </p:cTn>
                        </p:par>
                        <p:par>
                          <p:cTn id="27" fill="hold">
                            <p:stCondLst>
                              <p:cond delay="1000"/>
                            </p:stCondLst>
                            <p:childTnLst>
                              <p:par>
                                <p:cTn id="28" presetID="22" presetClass="entr" presetSubtype="4" fill="hold" grpId="0" nodeType="after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down)">
                                      <p:cBhvr>
                                        <p:cTn id="30" dur="500"/>
                                        <p:tgtEl>
                                          <p:spTgt spid="5"/>
                                        </p:tgtEl>
                                      </p:cBhvr>
                                    </p:animEffect>
                                  </p:childTnLst>
                                </p:cTn>
                              </p:par>
                              <p:par>
                                <p:cTn id="31" presetID="22" presetClass="entr" presetSubtype="8" fill="hold" nodeType="withEffect">
                                  <p:stCondLst>
                                    <p:cond delay="0"/>
                                  </p:stCondLst>
                                  <p:childTnLst>
                                    <p:set>
                                      <p:cBhvr>
                                        <p:cTn id="32" dur="1" fill="hold">
                                          <p:stCondLst>
                                            <p:cond delay="0"/>
                                          </p:stCondLst>
                                        </p:cTn>
                                        <p:tgtEl>
                                          <p:spTgt spid="6">
                                            <p:txEl>
                                              <p:pRg st="0" end="0"/>
                                            </p:txEl>
                                          </p:spTgt>
                                        </p:tgtEl>
                                        <p:attrNameLst>
                                          <p:attrName>style.visibility</p:attrName>
                                        </p:attrNameLst>
                                      </p:cBhvr>
                                      <p:to>
                                        <p:strVal val="visible"/>
                                      </p:to>
                                    </p:set>
                                    <p:animEffect transition="in" filter="wipe(left)">
                                      <p:cBhvr>
                                        <p:cTn id="33" dur="500"/>
                                        <p:tgtEl>
                                          <p:spTgt spid="6">
                                            <p:txEl>
                                              <p:pRg st="0" end="0"/>
                                            </p:txEl>
                                          </p:spTgt>
                                        </p:tgtEl>
                                      </p:cBhvr>
                                    </p:animEffect>
                                  </p:childTnLst>
                                </p:cTn>
                              </p:par>
                            </p:childTnLst>
                          </p:cTn>
                        </p:par>
                        <p:par>
                          <p:cTn id="34" fill="hold">
                            <p:stCondLst>
                              <p:cond delay="1500"/>
                            </p:stCondLst>
                            <p:childTnLst>
                              <p:par>
                                <p:cTn id="35" presetID="10" presetClass="entr" presetSubtype="0" fill="hold" nodeType="after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animEffect transition="in" filter="fade">
                                      <p:cBhvr>
                                        <p:cTn id="3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87421" y="98679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22" name="Picture 3">
            <a:extLst>
              <a:ext uri="{FF2B5EF4-FFF2-40B4-BE49-F238E27FC236}">
                <a16:creationId xmlns:a16="http://schemas.microsoft.com/office/drawing/2014/main" id="{96E85870-286D-4CCC-AA6B-47C2AF4CDE6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4420894">
            <a:off x="-132390" y="438725"/>
            <a:ext cx="1158449" cy="1703601"/>
          </a:xfrm>
          <a:prstGeom prst="rect">
            <a:avLst/>
          </a:prstGeom>
        </p:spPr>
      </p:pic>
      <p:pic>
        <p:nvPicPr>
          <p:cNvPr id="23" name="Picture 25"/>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6459200" y="385626"/>
            <a:ext cx="1507867" cy="1413625"/>
          </a:xfrm>
          <a:prstGeom prst="rect">
            <a:avLst/>
          </a:prstGeom>
        </p:spPr>
      </p:pic>
      <p:sp>
        <p:nvSpPr>
          <p:cNvPr id="16" name="Oval Callout 15"/>
          <p:cNvSpPr/>
          <p:nvPr/>
        </p:nvSpPr>
        <p:spPr>
          <a:xfrm>
            <a:off x="8153400" y="952500"/>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4" name="Rectangle 3"/>
              <p:cNvSpPr/>
              <p:nvPr/>
            </p:nvSpPr>
            <p:spPr>
              <a:xfrm>
                <a:off x="1905000" y="2600997"/>
                <a:ext cx="9144000" cy="4124399"/>
              </a:xfrm>
              <a:prstGeom prst="rect">
                <a:avLst/>
              </a:prstGeom>
            </p:spPr>
            <p:txBody>
              <a:bodyPr>
                <a:spAutoFit/>
              </a:bodyPr>
              <a:lstStyle/>
              <a:p>
                <a:pPr>
                  <a:lnSpc>
                    <a:spcPct val="150000"/>
                  </a:lnSpc>
                  <a:spcAft>
                    <a:spcPts val="800"/>
                  </a:spcAft>
                </a:pPr>
                <a:r>
                  <a:rPr lang="en-US" sz="4000" smtClean="0">
                    <a:latin typeface="Arial" panose="020B0604020202020204" pitchFamily="34" charset="0"/>
                    <a:ea typeface="Arial" panose="020B0604020202020204" pitchFamily="34" charset="0"/>
                    <a:cs typeface="Arial" panose="020B0604020202020204" pitchFamily="34" charset="0"/>
                  </a:rPr>
                  <a:t>b) Xét </a:t>
                </a:r>
                <a14:m>
                  <m:oMath xmlns:m="http://schemas.openxmlformats.org/officeDocument/2006/math">
                    <m:r>
                      <a:rPr lang="en-US" sz="4000" i="1">
                        <a:effectLst/>
                        <a:latin typeface="Cambria Math" panose="02040503050406030204" pitchFamily="18" charset="0"/>
                        <a:ea typeface="Arial" panose="020B0604020202020204" pitchFamily="34" charset="0"/>
                        <a:cs typeface="Times New Roman" panose="02020603050405020304" pitchFamily="18" charset="0"/>
                      </a:rPr>
                      <m:t>∆</m:t>
                    </m:r>
                    <m:r>
                      <a:rPr lang="en-US" sz="4000" i="1">
                        <a:effectLst/>
                        <a:latin typeface="Cambria Math" panose="02040503050406030204" pitchFamily="18" charset="0"/>
                        <a:ea typeface="Arial" panose="020B0604020202020204" pitchFamily="34" charset="0"/>
                        <a:cs typeface="Times New Roman" panose="02020603050405020304" pitchFamily="18" charset="0"/>
                      </a:rPr>
                      <m:t>𝐴𝐵𝐷</m:t>
                    </m:r>
                  </m:oMath>
                </a14:m>
                <a:r>
                  <a:rPr lang="en-US" sz="4000">
                    <a:effectLst/>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r>
                      <a:rPr lang="en-US" sz="4000" i="1">
                        <a:effectLst/>
                        <a:latin typeface="Cambria Math" panose="02040503050406030204" pitchFamily="18" charset="0"/>
                        <a:ea typeface="Dotum" panose="020B0600000101010101" pitchFamily="34" charset="-127"/>
                        <a:cs typeface="Times New Roman" panose="02020603050405020304" pitchFamily="18" charset="0"/>
                      </a:rPr>
                      <m:t>∆</m:t>
                    </m:r>
                    <m:r>
                      <a:rPr lang="en-US" sz="4000" i="1">
                        <a:effectLst/>
                        <a:latin typeface="Cambria Math" panose="02040503050406030204" pitchFamily="18" charset="0"/>
                        <a:ea typeface="Dotum" panose="020B0600000101010101" pitchFamily="34" charset="-127"/>
                        <a:cs typeface="Times New Roman" panose="02020603050405020304" pitchFamily="18" charset="0"/>
                      </a:rPr>
                      <m:t>𝐶𝐷𝐵</m:t>
                    </m:r>
                  </m:oMath>
                </a14:m>
                <a:r>
                  <a:rPr lang="en-US" sz="4000">
                    <a:effectLst/>
                    <a:latin typeface="Arial" panose="020B0604020202020204" pitchFamily="34" charset="0"/>
                    <a:ea typeface="Dotum" panose="020B0600000101010101" pitchFamily="34" charset="-127"/>
                    <a:cs typeface="Arial" panose="020B0604020202020204" pitchFamily="34" charset="0"/>
                  </a:rPr>
                  <a:t> có:</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800"/>
                  </a:spcAft>
                </a:pPr>
                <a14:m>
                  <m:oMath xmlns:m="http://schemas.openxmlformats.org/officeDocument/2006/math">
                    <m:r>
                      <a:rPr lang="en-US" sz="4000" i="1" smtClean="0">
                        <a:effectLst/>
                        <a:latin typeface="Cambria Math" panose="02040503050406030204" pitchFamily="18" charset="0"/>
                        <a:ea typeface="Arial" panose="020B0604020202020204" pitchFamily="34" charset="0"/>
                        <a:cs typeface="Arial" panose="020B0604020202020204" pitchFamily="34" charset="0"/>
                      </a:rPr>
                      <m:t>𝐵𝐷</m:t>
                    </m:r>
                  </m:oMath>
                </a14:m>
                <a:r>
                  <a:rPr lang="en-US" sz="4000" smtClean="0">
                    <a:effectLst/>
                    <a:latin typeface="Arial" panose="020B0604020202020204" pitchFamily="34" charset="0"/>
                    <a:ea typeface="Arial" panose="020B0604020202020204" pitchFamily="34" charset="0"/>
                    <a:cs typeface="Arial" panose="020B0604020202020204" pitchFamily="34" charset="0"/>
                  </a:rPr>
                  <a:t> </a:t>
                </a:r>
                <a:r>
                  <a:rPr lang="en-US" sz="4000">
                    <a:effectLst/>
                    <a:latin typeface="Arial" panose="020B0604020202020204" pitchFamily="34" charset="0"/>
                    <a:ea typeface="Arial" panose="020B0604020202020204" pitchFamily="34" charset="0"/>
                    <a:cs typeface="Arial" panose="020B0604020202020204" pitchFamily="34" charset="0"/>
                  </a:rPr>
                  <a:t>chung</a:t>
                </a:r>
              </a:p>
              <a:p>
                <a:pPr>
                  <a:lnSpc>
                    <a:spcPct val="150000"/>
                  </a:lnSpc>
                  <a:spcAft>
                    <a:spcPts val="800"/>
                  </a:spcAft>
                </a:pPr>
                <a14:m>
                  <m:oMath xmlns:m="http://schemas.openxmlformats.org/officeDocument/2006/math">
                    <m:r>
                      <a:rPr lang="en-US" sz="4000" i="1" smtClean="0">
                        <a:effectLst/>
                        <a:latin typeface="Cambria Math" panose="02040503050406030204" pitchFamily="18" charset="0"/>
                        <a:ea typeface="Arial" panose="020B0604020202020204" pitchFamily="34" charset="0"/>
                        <a:cs typeface="Arial" panose="020B0604020202020204" pitchFamily="34" charset="0"/>
                      </a:rPr>
                      <m:t>𝐴𝐵</m:t>
                    </m:r>
                    <m:r>
                      <a:rPr lang="en-US" sz="4000" i="1">
                        <a:effectLst/>
                        <a:latin typeface="Cambria Math" panose="02040503050406030204" pitchFamily="18" charset="0"/>
                        <a:ea typeface="Arial" panose="020B0604020202020204" pitchFamily="34" charset="0"/>
                        <a:cs typeface="Arial" panose="020B0604020202020204" pitchFamily="34" charset="0"/>
                      </a:rPr>
                      <m:t>=</m:t>
                    </m:r>
                    <m:r>
                      <a:rPr lang="en-US" sz="4000" i="1">
                        <a:effectLst/>
                        <a:latin typeface="Cambria Math" panose="02040503050406030204" pitchFamily="18" charset="0"/>
                        <a:ea typeface="Arial" panose="020B0604020202020204" pitchFamily="34" charset="0"/>
                        <a:cs typeface="Arial" panose="020B0604020202020204" pitchFamily="34" charset="0"/>
                      </a:rPr>
                      <m:t>𝐶𝐷</m:t>
                    </m:r>
                    <m:r>
                      <a:rPr lang="en-US" sz="4000" i="1">
                        <a:effectLst/>
                        <a:latin typeface="Cambria Math" panose="02040503050406030204" pitchFamily="18" charset="0"/>
                        <a:ea typeface="Arial" panose="020B0604020202020204" pitchFamily="34" charset="0"/>
                        <a:cs typeface="Arial" panose="020B0604020202020204" pitchFamily="34" charset="0"/>
                      </a:rPr>
                      <m:t> </m:t>
                    </m:r>
                  </m:oMath>
                </a14:m>
                <a:r>
                  <a:rPr lang="en-US" sz="4000">
                    <a:effectLst/>
                    <a:latin typeface="Arial" panose="020B0604020202020204" pitchFamily="34" charset="0"/>
                    <a:ea typeface="Arial" panose="020B0604020202020204" pitchFamily="34" charset="0"/>
                    <a:cs typeface="Arial" panose="020B0604020202020204" pitchFamily="34" charset="0"/>
                  </a:rPr>
                  <a:t>(theo câu a)</a:t>
                </a:r>
              </a:p>
              <a:p>
                <a:pPr>
                  <a:lnSpc>
                    <a:spcPct val="150000"/>
                  </a:lnSpc>
                  <a:spcAft>
                    <a:spcPts val="800"/>
                  </a:spcAft>
                </a:pPr>
                <a14:m>
                  <m:oMath xmlns:m="http://schemas.openxmlformats.org/officeDocument/2006/math">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a:rPr lang="en-US" sz="4000" i="1">
                            <a:effectLst/>
                            <a:latin typeface="Cambria Math" panose="02040503050406030204" pitchFamily="18" charset="0"/>
                            <a:ea typeface="Arial" panose="020B0604020202020204" pitchFamily="34" charset="0"/>
                            <a:cs typeface="Times New Roman" panose="02020603050405020304" pitchFamily="18" charset="0"/>
                          </a:rPr>
                          <m:t>𝐴𝐵𝐷</m:t>
                        </m:r>
                      </m:e>
                    </m:acc>
                    <m:r>
                      <a:rPr lang="en-US" sz="4000" i="1">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a:rPr lang="en-US" sz="4000" i="1">
                            <a:effectLst/>
                            <a:latin typeface="Cambria Math" panose="02040503050406030204" pitchFamily="18" charset="0"/>
                            <a:ea typeface="Arial" panose="020B0604020202020204" pitchFamily="34" charset="0"/>
                            <a:cs typeface="Times New Roman" panose="02020603050405020304" pitchFamily="18" charset="0"/>
                          </a:rPr>
                          <m:t>𝐶𝐷𝐵</m:t>
                        </m:r>
                      </m:e>
                    </m:acc>
                  </m:oMath>
                </a14:m>
                <a:r>
                  <a:rPr lang="en-US" sz="4000">
                    <a:effectLst/>
                    <a:latin typeface="Arial" panose="020B0604020202020204" pitchFamily="34" charset="0"/>
                    <a:ea typeface="Dotum" panose="020B0600000101010101" pitchFamily="34" charset="-127"/>
                    <a:cs typeface="Arial" panose="020B0604020202020204" pitchFamily="34" charset="0"/>
                  </a:rPr>
                  <a:t> (so le </a:t>
                </a:r>
                <a:r>
                  <a:rPr lang="en-US" sz="4000">
                    <a:effectLst/>
                    <a:latin typeface="Arial" panose="020B0604020202020204" pitchFamily="34" charset="0"/>
                    <a:ea typeface="Dotum" panose="020B0600000101010101" pitchFamily="34" charset="-127"/>
                    <a:cs typeface="Arial" panose="020B0604020202020204" pitchFamily="34" charset="0"/>
                  </a:rPr>
                  <a:t>trong</a:t>
                </a:r>
                <a:r>
                  <a:rPr lang="en-US" sz="4000" smtClean="0">
                    <a:effectLst/>
                    <a:latin typeface="Arial" panose="020B0604020202020204" pitchFamily="34" charset="0"/>
                    <a:ea typeface="Dotum" panose="020B0600000101010101" pitchFamily="34" charset="-127"/>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1905000" y="2600997"/>
                <a:ext cx="9144000" cy="4124399"/>
              </a:xfrm>
              <a:prstGeom prst="rect">
                <a:avLst/>
              </a:prstGeom>
              <a:blipFill>
                <a:blip r:embed="rId44"/>
                <a:stretch>
                  <a:fillRect l="-2400" b="-2515"/>
                </a:stretch>
              </a:blipFill>
            </p:spPr>
            <p:txBody>
              <a:bodyPr/>
              <a:lstStyle/>
              <a:p>
                <a:r>
                  <a:rPr lang="en-US">
                    <a:noFill/>
                  </a:rPr>
                  <a:t> </a:t>
                </a:r>
              </a:p>
            </p:txBody>
          </p:sp>
        </mc:Fallback>
      </mc:AlternateContent>
      <p:pic>
        <p:nvPicPr>
          <p:cNvPr id="11" name="Picture 10"/>
          <p:cNvPicPr>
            <a:picLocks noChangeAspect="1"/>
          </p:cNvPicPr>
          <p:nvPr/>
        </p:nvPicPr>
        <p:blipFill>
          <a:blip r:embed="rId45"/>
          <a:stretch>
            <a:fillRect/>
          </a:stretch>
        </p:blipFill>
        <p:spPr>
          <a:xfrm>
            <a:off x="12526939" y="2600997"/>
            <a:ext cx="3932261" cy="5438103"/>
          </a:xfrm>
          <a:prstGeom prst="rect">
            <a:avLst/>
          </a:prstGeom>
        </p:spPr>
      </p:pic>
      <p:sp>
        <p:nvSpPr>
          <p:cNvPr id="5" name="Right Brace 4"/>
          <p:cNvSpPr/>
          <p:nvPr/>
        </p:nvSpPr>
        <p:spPr>
          <a:xfrm>
            <a:off x="7852533" y="3749713"/>
            <a:ext cx="685800" cy="2714219"/>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5" name="Picture 6"/>
          <p:cNvPicPr>
            <a:picLocks noChangeAspect="1"/>
          </p:cNvPicPr>
          <p:nvPr/>
        </p:nvPicPr>
        <p:blipFill>
          <a:blip r:embed="rId46" cstate="print">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a:off x="16434216" y="8860141"/>
            <a:ext cx="1492254" cy="1307587"/>
          </a:xfrm>
          <a:prstGeom prst="rect">
            <a:avLst/>
          </a:prstGeom>
        </p:spPr>
      </p:pic>
      <mc:AlternateContent xmlns:mc="http://schemas.openxmlformats.org/markup-compatibility/2006">
        <mc:Choice xmlns:a14="http://schemas.microsoft.com/office/drawing/2010/main" Requires="a14">
          <p:sp>
            <p:nvSpPr>
              <p:cNvPr id="8" name="Rectangle 7"/>
              <p:cNvSpPr/>
              <p:nvPr/>
            </p:nvSpPr>
            <p:spPr>
              <a:xfrm>
                <a:off x="1905000" y="6850241"/>
                <a:ext cx="9144000" cy="901593"/>
              </a:xfrm>
              <a:prstGeom prst="rect">
                <a:avLst/>
              </a:prstGeom>
            </p:spPr>
            <p:txBody>
              <a:bodyPr>
                <a:spAutoFit/>
              </a:bodyPr>
              <a:lstStyle/>
              <a:p>
                <a:pPr lvl="0">
                  <a:lnSpc>
                    <a:spcPct val="150000"/>
                  </a:lnSpc>
                  <a:spcAft>
                    <a:spcPts val="800"/>
                  </a:spcAft>
                </a:pPr>
                <a14:m>
                  <m:oMath xmlns:m="http://schemas.openxmlformats.org/officeDocument/2006/math">
                    <m:r>
                      <a:rPr lang="en-US" sz="40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𝐴𝐵𝐷</m:t>
                    </m:r>
                  </m:oMath>
                </a14:m>
                <a:r>
                  <a:rPr lang="en-US" sz="4000">
                    <a:solidFill>
                      <a:prstClr val="black"/>
                    </a:solidFill>
                    <a:latin typeface="Arial" panose="020B0604020202020204" pitchFamily="34" charset="0"/>
                    <a:ea typeface="Dotum" panose="020B0600000101010101" pitchFamily="34" charset="-127"/>
                    <a:cs typeface="Arial" panose="020B0604020202020204" pitchFamily="34" charset="0"/>
                  </a:rPr>
                  <a:t> = </a:t>
                </a:r>
                <a14:m>
                  <m:oMath xmlns:m="http://schemas.openxmlformats.org/officeDocument/2006/math">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𝐶𝐷𝐵</m:t>
                    </m:r>
                  </m:oMath>
                </a14:m>
                <a:r>
                  <a:rPr lang="en-US" sz="4000">
                    <a:solidFill>
                      <a:prstClr val="black"/>
                    </a:solidFill>
                    <a:latin typeface="Arial" panose="020B0604020202020204" pitchFamily="34" charset="0"/>
                    <a:ea typeface="Dotum" panose="020B0600000101010101" pitchFamily="34" charset="-127"/>
                    <a:cs typeface="Arial" panose="020B0604020202020204" pitchFamily="34" charset="0"/>
                  </a:rPr>
                  <a:t> (</a:t>
                </a:r>
                <a:r>
                  <a:rPr lang="en-US" sz="4000">
                    <a:solidFill>
                      <a:prstClr val="black"/>
                    </a:solidFill>
                    <a:latin typeface="Arial" panose="020B0604020202020204" pitchFamily="34" charset="0"/>
                    <a:ea typeface="Dotum" panose="020B0600000101010101" pitchFamily="34" charset="-127"/>
                    <a:cs typeface="Arial" panose="020B0604020202020204" pitchFamily="34" charset="0"/>
                  </a:rPr>
                  <a:t>c.g.c</a:t>
                </a:r>
                <a:r>
                  <a:rPr lang="en-US" sz="4000" smtClean="0">
                    <a:solidFill>
                      <a:prstClr val="black"/>
                    </a:solidFill>
                    <a:latin typeface="Arial" panose="020B0604020202020204" pitchFamily="34" charset="0"/>
                    <a:ea typeface="Dotum" panose="020B0600000101010101" pitchFamily="34" charset="-127"/>
                    <a:cs typeface="Arial" panose="020B0604020202020204" pitchFamily="34" charset="0"/>
                  </a:rPr>
                  <a:t>)</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1905000" y="6850241"/>
                <a:ext cx="9144000" cy="901593"/>
              </a:xfrm>
              <a:prstGeom prst="rect">
                <a:avLst/>
              </a:prstGeom>
              <a:blipFill>
                <a:blip r:embed="rId47"/>
                <a:stretch>
                  <a:fillRect b="-2837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Rectangle 8"/>
              <p:cNvSpPr/>
              <p:nvPr/>
            </p:nvSpPr>
            <p:spPr>
              <a:xfrm>
                <a:off x="1844135" y="8039100"/>
                <a:ext cx="3627275" cy="1149225"/>
              </a:xfrm>
              <a:prstGeom prst="rect">
                <a:avLst/>
              </a:prstGeom>
            </p:spPr>
            <p:txBody>
              <a:bodyPr wrap="none">
                <a:spAutoFit/>
              </a:bodyPr>
              <a:lstStyle/>
              <a:p>
                <a:pPr lvl="0">
                  <a:lnSpc>
                    <a:spcPct val="150000"/>
                  </a:lnSpc>
                  <a:spcAft>
                    <a:spcPts val="800"/>
                  </a:spcAft>
                </a:pPr>
                <a14:m>
                  <m:oMathPara xmlns:m="http://schemas.openxmlformats.org/officeDocument/2006/math">
                    <m:oMathParaPr>
                      <m:jc m:val="centerGroup"/>
                    </m:oMathParaPr>
                    <m:oMath xmlns:m="http://schemas.openxmlformats.org/officeDocument/2006/math">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accPr>
                        <m:e>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𝐷𝐴𝐵</m:t>
                          </m:r>
                        </m:e>
                      </m:acc>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accPr>
                        <m:e>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𝐵𝐶𝐷</m:t>
                          </m:r>
                        </m:e>
                      </m:acc>
                    </m:oMath>
                  </m:oMathPara>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1844135" y="8039100"/>
                <a:ext cx="3627275" cy="1149225"/>
              </a:xfrm>
              <a:prstGeom prst="rect">
                <a:avLst/>
              </a:prstGeom>
              <a:blipFill>
                <a:blip r:embed="rId4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872953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1" dur="500"/>
                                        <p:tgtEl>
                                          <p:spTgt spid="4">
                                            <p:txEl>
                                              <p:pRg st="1" end="1"/>
                                            </p:txEl>
                                          </p:spTgt>
                                        </p:tgtEl>
                                      </p:cBhvr>
                                    </p:animEffect>
                                  </p:childTnLst>
                                </p:cTn>
                              </p:par>
                              <p:par>
                                <p:cTn id="12" presetID="14" presetClass="entr" presetSubtype="10" fill="hold" nodeType="with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4" dur="500"/>
                                        <p:tgtEl>
                                          <p:spTgt spid="4">
                                            <p:txEl>
                                              <p:pRg st="2" end="2"/>
                                            </p:txEl>
                                          </p:spTgt>
                                        </p:tgtEl>
                                      </p:cBhvr>
                                    </p:animEffect>
                                  </p:childTnLst>
                                </p:cTn>
                              </p:par>
                              <p:par>
                                <p:cTn id="15" presetID="14" presetClass="entr" presetSubtype="1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randombar(horizontal)">
                                      <p:cBhvr>
                                        <p:cTn id="17" dur="500"/>
                                        <p:tgtEl>
                                          <p:spTgt spid="4">
                                            <p:txEl>
                                              <p:pRg st="3" end="3"/>
                                            </p:txEl>
                                          </p:spTgt>
                                        </p:tgtEl>
                                      </p:cBhvr>
                                    </p:animEffect>
                                  </p:childTnLst>
                                </p:cTn>
                              </p:par>
                            </p:childTnLst>
                          </p:cTn>
                        </p:par>
                        <p:par>
                          <p:cTn id="18" fill="hold">
                            <p:stCondLst>
                              <p:cond delay="1000"/>
                            </p:stCondLst>
                            <p:childTnLst>
                              <p:par>
                                <p:cTn id="19" presetID="16" presetClass="entr" presetSubtype="21"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par>
                                <p:cTn id="22" presetID="16" presetClass="entr" presetSubtype="21" fill="hold" nodeType="with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Effect transition="in" filter="barn(inVertical)">
                                      <p:cBhvr>
                                        <p:cTn id="24" dur="500"/>
                                        <p:tgtEl>
                                          <p:spTgt spid="8">
                                            <p:txEl>
                                              <p:pRg st="0" end="0"/>
                                            </p:txEl>
                                          </p:spTgt>
                                        </p:tgtEl>
                                      </p:cBhvr>
                                    </p:animEffect>
                                  </p:childTnLst>
                                </p:cTn>
                              </p:par>
                            </p:childTnLst>
                          </p:cTn>
                        </p:par>
                        <p:par>
                          <p:cTn id="25" fill="hold">
                            <p:stCondLst>
                              <p:cond delay="1500"/>
                            </p:stCondLst>
                            <p:childTnLst>
                              <p:par>
                                <p:cTn id="26" presetID="53" presetClass="entr" presetSubtype="16"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87421" y="98679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22" name="Picture 3">
            <a:extLst>
              <a:ext uri="{FF2B5EF4-FFF2-40B4-BE49-F238E27FC236}">
                <a16:creationId xmlns:a16="http://schemas.microsoft.com/office/drawing/2014/main" id="{96E85870-286D-4CCC-AA6B-47C2AF4CDE6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4420894">
            <a:off x="-132390" y="438725"/>
            <a:ext cx="1158449" cy="1703601"/>
          </a:xfrm>
          <a:prstGeom prst="rect">
            <a:avLst/>
          </a:prstGeom>
        </p:spPr>
      </p:pic>
      <p:pic>
        <p:nvPicPr>
          <p:cNvPr id="23" name="Picture 25"/>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6459200" y="385626"/>
            <a:ext cx="1507867" cy="1413625"/>
          </a:xfrm>
          <a:prstGeom prst="rect">
            <a:avLst/>
          </a:prstGeom>
        </p:spPr>
      </p:pic>
      <p:sp>
        <p:nvSpPr>
          <p:cNvPr id="16" name="Oval Callout 15"/>
          <p:cNvSpPr/>
          <p:nvPr/>
        </p:nvSpPr>
        <p:spPr>
          <a:xfrm>
            <a:off x="8153400" y="952500"/>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4" name="Rectangle 3"/>
              <p:cNvSpPr/>
              <p:nvPr/>
            </p:nvSpPr>
            <p:spPr>
              <a:xfrm>
                <a:off x="1905000" y="2600997"/>
                <a:ext cx="9144000" cy="4155368"/>
              </a:xfrm>
              <a:prstGeom prst="rect">
                <a:avLst/>
              </a:prstGeom>
            </p:spPr>
            <p:txBody>
              <a:bodyPr>
                <a:spAutoFit/>
              </a:bodyPr>
              <a:lstStyle/>
              <a:p>
                <a:pPr>
                  <a:lnSpc>
                    <a:spcPct val="150000"/>
                  </a:lnSpc>
                  <a:spcAft>
                    <a:spcPts val="800"/>
                  </a:spcAft>
                </a:pPr>
                <a:r>
                  <a:rPr lang="en-US" sz="4000" smtClean="0">
                    <a:latin typeface="Arial" panose="020B0604020202020204" pitchFamily="34" charset="0"/>
                    <a:ea typeface="Arial" panose="020B0604020202020204" pitchFamily="34" charset="0"/>
                    <a:cs typeface="Arial" panose="020B0604020202020204" pitchFamily="34" charset="0"/>
                  </a:rPr>
                  <a:t>c) Xét </a:t>
                </a:r>
                <a14:m>
                  <m:oMath xmlns:m="http://schemas.openxmlformats.org/officeDocument/2006/math">
                    <m:r>
                      <a:rPr lang="en-US" sz="4000" i="1">
                        <a:effectLst/>
                        <a:latin typeface="Cambria Math" panose="02040503050406030204" pitchFamily="18" charset="0"/>
                        <a:ea typeface="Arial" panose="020B0604020202020204" pitchFamily="34" charset="0"/>
                        <a:cs typeface="Times New Roman" panose="02020603050405020304" pitchFamily="18" charset="0"/>
                      </a:rPr>
                      <m:t>∆</m:t>
                    </m:r>
                    <m:r>
                      <a:rPr lang="en-US" sz="4000" i="1">
                        <a:effectLst/>
                        <a:latin typeface="Cambria Math" panose="02040503050406030204" pitchFamily="18" charset="0"/>
                        <a:ea typeface="Arial" panose="020B0604020202020204" pitchFamily="34" charset="0"/>
                        <a:cs typeface="Times New Roman" panose="02020603050405020304" pitchFamily="18" charset="0"/>
                      </a:rPr>
                      <m:t>𝐴𝑂𝐵</m:t>
                    </m:r>
                  </m:oMath>
                </a14:m>
                <a:r>
                  <a:rPr lang="en-US" sz="4000">
                    <a:effectLst/>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r>
                      <a:rPr lang="en-US" sz="4000" i="1">
                        <a:effectLst/>
                        <a:latin typeface="Cambria Math" panose="02040503050406030204" pitchFamily="18" charset="0"/>
                        <a:ea typeface="Dotum" panose="020B0600000101010101" pitchFamily="34" charset="-127"/>
                        <a:cs typeface="Times New Roman" panose="02020603050405020304" pitchFamily="18" charset="0"/>
                      </a:rPr>
                      <m:t>∆</m:t>
                    </m:r>
                    <m:r>
                      <a:rPr lang="en-US" sz="4000" i="1">
                        <a:effectLst/>
                        <a:latin typeface="Cambria Math" panose="02040503050406030204" pitchFamily="18" charset="0"/>
                        <a:ea typeface="Dotum" panose="020B0600000101010101" pitchFamily="34" charset="-127"/>
                        <a:cs typeface="Times New Roman" panose="02020603050405020304" pitchFamily="18" charset="0"/>
                      </a:rPr>
                      <m:t>𝐶𝑂𝐷</m:t>
                    </m:r>
                  </m:oMath>
                </a14:m>
                <a:r>
                  <a:rPr lang="en-US" sz="4000">
                    <a:effectLst/>
                    <a:latin typeface="Arial" panose="020B0604020202020204" pitchFamily="34" charset="0"/>
                    <a:ea typeface="Dotum" panose="020B0600000101010101" pitchFamily="34" charset="-127"/>
                    <a:cs typeface="Arial" panose="020B0604020202020204" pitchFamily="34" charset="0"/>
                  </a:rPr>
                  <a:t> có:</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800"/>
                  </a:spcAft>
                </a:pPr>
                <a14:m>
                  <m:oMath xmlns:m="http://schemas.openxmlformats.org/officeDocument/2006/math">
                    <m:r>
                      <a:rPr lang="en-US" sz="4000" i="1" smtClean="0">
                        <a:effectLst/>
                        <a:latin typeface="Cambria Math" panose="02040503050406030204" pitchFamily="18" charset="0"/>
                        <a:ea typeface="Arial" panose="020B0604020202020204" pitchFamily="34" charset="0"/>
                        <a:cs typeface="Arial" panose="020B0604020202020204" pitchFamily="34" charset="0"/>
                      </a:rPr>
                      <m:t>𝐴𝐵</m:t>
                    </m:r>
                    <m:r>
                      <a:rPr lang="en-US" sz="4000" i="1">
                        <a:effectLst/>
                        <a:latin typeface="Cambria Math" panose="02040503050406030204" pitchFamily="18" charset="0"/>
                        <a:ea typeface="Arial" panose="020B0604020202020204" pitchFamily="34" charset="0"/>
                        <a:cs typeface="Arial" panose="020B0604020202020204" pitchFamily="34" charset="0"/>
                      </a:rPr>
                      <m:t>=</m:t>
                    </m:r>
                    <m:r>
                      <a:rPr lang="en-US" sz="4000" i="1">
                        <a:effectLst/>
                        <a:latin typeface="Cambria Math" panose="02040503050406030204" pitchFamily="18" charset="0"/>
                        <a:ea typeface="Arial" panose="020B0604020202020204" pitchFamily="34" charset="0"/>
                        <a:cs typeface="Arial" panose="020B0604020202020204" pitchFamily="34" charset="0"/>
                      </a:rPr>
                      <m:t>𝐶𝐷</m:t>
                    </m:r>
                  </m:oMath>
                </a14:m>
                <a:r>
                  <a:rPr lang="en-US" sz="4000">
                    <a:effectLst/>
                    <a:latin typeface="Arial" panose="020B0604020202020204" pitchFamily="34" charset="0"/>
                    <a:ea typeface="Arial" panose="020B0604020202020204" pitchFamily="34" charset="0"/>
                    <a:cs typeface="Arial" panose="020B0604020202020204" pitchFamily="34" charset="0"/>
                  </a:rPr>
                  <a:t> (theo câu a)</a:t>
                </a:r>
              </a:p>
              <a:p>
                <a:pPr>
                  <a:lnSpc>
                    <a:spcPct val="150000"/>
                  </a:lnSpc>
                  <a:spcAft>
                    <a:spcPts val="800"/>
                  </a:spcAft>
                </a:pPr>
                <a14:m>
                  <m:oMath xmlns:m="http://schemas.openxmlformats.org/officeDocument/2006/math">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a:rPr lang="en-US" sz="4000" i="1">
                            <a:effectLst/>
                            <a:latin typeface="Cambria Math" panose="02040503050406030204" pitchFamily="18" charset="0"/>
                            <a:ea typeface="Arial" panose="020B0604020202020204" pitchFamily="34" charset="0"/>
                            <a:cs typeface="Times New Roman" panose="02020603050405020304" pitchFamily="18" charset="0"/>
                          </a:rPr>
                          <m:t>𝐴𝑂𝐵</m:t>
                        </m:r>
                      </m:e>
                    </m:acc>
                    <m:r>
                      <a:rPr lang="en-US" sz="4000" i="1">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a:rPr lang="en-US" sz="4000" i="1">
                            <a:effectLst/>
                            <a:latin typeface="Cambria Math" panose="02040503050406030204" pitchFamily="18" charset="0"/>
                            <a:ea typeface="Arial" panose="020B0604020202020204" pitchFamily="34" charset="0"/>
                            <a:cs typeface="Times New Roman" panose="02020603050405020304" pitchFamily="18" charset="0"/>
                          </a:rPr>
                          <m:t>𝐶𝑂𝐷</m:t>
                        </m:r>
                      </m:e>
                    </m:acc>
                  </m:oMath>
                </a14:m>
                <a:r>
                  <a:rPr lang="en-US" sz="4000">
                    <a:effectLst/>
                    <a:latin typeface="Arial" panose="020B0604020202020204" pitchFamily="34" charset="0"/>
                    <a:ea typeface="Dotum" panose="020B0600000101010101" pitchFamily="34" charset="-127"/>
                    <a:cs typeface="Arial" panose="020B0604020202020204" pitchFamily="34" charset="0"/>
                  </a:rPr>
                  <a:t> (hai góc đối đỉnh)</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800"/>
                  </a:spcAft>
                </a:pPr>
                <a14:m>
                  <m:oMath xmlns:m="http://schemas.openxmlformats.org/officeDocument/2006/math">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a:rPr lang="en-US" sz="4000" i="1">
                            <a:effectLst/>
                            <a:latin typeface="Cambria Math" panose="02040503050406030204" pitchFamily="18" charset="0"/>
                            <a:ea typeface="Arial" panose="020B0604020202020204" pitchFamily="34" charset="0"/>
                            <a:cs typeface="Times New Roman" panose="02020603050405020304" pitchFamily="18" charset="0"/>
                          </a:rPr>
                          <m:t>𝐴𝐵𝑂</m:t>
                        </m:r>
                      </m:e>
                    </m:acc>
                    <m:r>
                      <a:rPr lang="en-US" sz="4000" i="1">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a:rPr lang="en-US" sz="4000" i="1">
                            <a:effectLst/>
                            <a:latin typeface="Cambria Math" panose="02040503050406030204" pitchFamily="18" charset="0"/>
                            <a:ea typeface="Arial" panose="020B0604020202020204" pitchFamily="34" charset="0"/>
                            <a:cs typeface="Times New Roman" panose="02020603050405020304" pitchFamily="18" charset="0"/>
                          </a:rPr>
                          <m:t>𝐶𝐷𝑂</m:t>
                        </m:r>
                      </m:e>
                    </m:acc>
                  </m:oMath>
                </a14:m>
                <a:r>
                  <a:rPr lang="en-US" sz="4000">
                    <a:effectLst/>
                    <a:latin typeface="Arial" panose="020B0604020202020204" pitchFamily="34" charset="0"/>
                    <a:ea typeface="Dotum" panose="020B0600000101010101" pitchFamily="34" charset="-127"/>
                    <a:cs typeface="Arial" panose="020B0604020202020204" pitchFamily="34" charset="0"/>
                  </a:rPr>
                  <a:t> (so le </a:t>
                </a:r>
                <a:r>
                  <a:rPr lang="en-US" sz="4000">
                    <a:effectLst/>
                    <a:latin typeface="Arial" panose="020B0604020202020204" pitchFamily="34" charset="0"/>
                    <a:ea typeface="Dotum" panose="020B0600000101010101" pitchFamily="34" charset="-127"/>
                    <a:cs typeface="Arial" panose="020B0604020202020204" pitchFamily="34" charset="0"/>
                  </a:rPr>
                  <a:t>trong</a:t>
                </a:r>
                <a:r>
                  <a:rPr lang="en-US" sz="4000" smtClean="0">
                    <a:effectLst/>
                    <a:latin typeface="Arial" panose="020B0604020202020204" pitchFamily="34" charset="0"/>
                    <a:ea typeface="Dotum" panose="020B0600000101010101" pitchFamily="34" charset="-127"/>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1905000" y="2600997"/>
                <a:ext cx="9144000" cy="4155368"/>
              </a:xfrm>
              <a:prstGeom prst="rect">
                <a:avLst/>
              </a:prstGeom>
              <a:blipFill>
                <a:blip r:embed="rId44"/>
                <a:stretch>
                  <a:fillRect l="-2400" b="-2496"/>
                </a:stretch>
              </a:blipFill>
            </p:spPr>
            <p:txBody>
              <a:bodyPr/>
              <a:lstStyle/>
              <a:p>
                <a:r>
                  <a:rPr lang="en-US">
                    <a:noFill/>
                  </a:rPr>
                  <a:t> </a:t>
                </a:r>
              </a:p>
            </p:txBody>
          </p:sp>
        </mc:Fallback>
      </mc:AlternateContent>
      <p:pic>
        <p:nvPicPr>
          <p:cNvPr id="11" name="Picture 10"/>
          <p:cNvPicPr>
            <a:picLocks noChangeAspect="1"/>
          </p:cNvPicPr>
          <p:nvPr/>
        </p:nvPicPr>
        <p:blipFill>
          <a:blip r:embed="rId45"/>
          <a:stretch>
            <a:fillRect/>
          </a:stretch>
        </p:blipFill>
        <p:spPr>
          <a:xfrm>
            <a:off x="12526939" y="2600997"/>
            <a:ext cx="3932261" cy="5438103"/>
          </a:xfrm>
          <a:prstGeom prst="rect">
            <a:avLst/>
          </a:prstGeom>
        </p:spPr>
      </p:pic>
      <p:sp>
        <p:nvSpPr>
          <p:cNvPr id="5" name="Right Brace 4"/>
          <p:cNvSpPr/>
          <p:nvPr/>
        </p:nvSpPr>
        <p:spPr>
          <a:xfrm>
            <a:off x="9029700" y="3960363"/>
            <a:ext cx="685800" cy="2714219"/>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5" name="Picture 6"/>
          <p:cNvPicPr>
            <a:picLocks noChangeAspect="1"/>
          </p:cNvPicPr>
          <p:nvPr/>
        </p:nvPicPr>
        <p:blipFill>
          <a:blip r:embed="rId46" cstate="print">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a:off x="16434216" y="8860141"/>
            <a:ext cx="1492254" cy="1307587"/>
          </a:xfrm>
          <a:prstGeom prst="rect">
            <a:avLst/>
          </a:prstGeom>
        </p:spPr>
      </p:pic>
      <mc:AlternateContent xmlns:mc="http://schemas.openxmlformats.org/markup-compatibility/2006">
        <mc:Choice xmlns:a14="http://schemas.microsoft.com/office/drawing/2010/main" Requires="a14">
          <p:sp>
            <p:nvSpPr>
              <p:cNvPr id="6" name="Rectangle 5"/>
              <p:cNvSpPr/>
              <p:nvPr/>
            </p:nvSpPr>
            <p:spPr>
              <a:xfrm>
                <a:off x="1905000" y="6896100"/>
                <a:ext cx="9144000" cy="905056"/>
              </a:xfrm>
              <a:prstGeom prst="rect">
                <a:avLst/>
              </a:prstGeom>
            </p:spPr>
            <p:txBody>
              <a:bodyPr>
                <a:spAutoFit/>
              </a:bodyPr>
              <a:lstStyle/>
              <a:p>
                <a:pPr lvl="0">
                  <a:lnSpc>
                    <a:spcPct val="150000"/>
                  </a:lnSpc>
                  <a:spcAft>
                    <a:spcPts val="800"/>
                  </a:spcAft>
                </a:pPr>
                <a14:m>
                  <m:oMath xmlns:m="http://schemas.openxmlformats.org/officeDocument/2006/math">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𝐴𝑂𝐵</m:t>
                    </m:r>
                  </m:oMath>
                </a14:m>
                <a:r>
                  <a:rPr lang="en-US" sz="4000">
                    <a:solidFill>
                      <a:prstClr val="black"/>
                    </a:solidFill>
                    <a:latin typeface="Times New Roman" panose="02020603050405020304" pitchFamily="18" charset="0"/>
                    <a:ea typeface="Arial" panose="020B0604020202020204" pitchFamily="34" charset="0"/>
                    <a:cs typeface="Times New Roman" panose="02020603050405020304" pitchFamily="18" charset="0"/>
                  </a:rPr>
                  <a:t> = </a:t>
                </a:r>
                <a14:m>
                  <m:oMath xmlns:m="http://schemas.openxmlformats.org/officeDocument/2006/math">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𝐶𝑂𝐷</m:t>
                    </m:r>
                  </m:oMath>
                </a14:m>
                <a:r>
                  <a:rPr lang="en-US" sz="4000">
                    <a:solidFill>
                      <a:prstClr val="black"/>
                    </a:solidFill>
                    <a:latin typeface="Times New Roman" panose="02020603050405020304" pitchFamily="18" charset="0"/>
                    <a:ea typeface="Dotum" panose="020B0600000101010101" pitchFamily="34" charset="-127"/>
                    <a:cs typeface="Times New Roman" panose="02020603050405020304" pitchFamily="18" charset="0"/>
                  </a:rPr>
                  <a:t> (</a:t>
                </a:r>
                <a:r>
                  <a:rPr lang="en-US" sz="4000">
                    <a:solidFill>
                      <a:prstClr val="black"/>
                    </a:solidFill>
                    <a:latin typeface="Times New Roman" panose="02020603050405020304" pitchFamily="18" charset="0"/>
                    <a:ea typeface="Dotum" panose="020B0600000101010101" pitchFamily="34" charset="-127"/>
                    <a:cs typeface="Times New Roman" panose="02020603050405020304" pitchFamily="18" charset="0"/>
                  </a:rPr>
                  <a:t>g.c.g</a:t>
                </a:r>
                <a:r>
                  <a:rPr lang="en-US" sz="4000" smtClean="0">
                    <a:solidFill>
                      <a:prstClr val="black"/>
                    </a:solidFill>
                    <a:latin typeface="Times New Roman" panose="02020603050405020304" pitchFamily="18" charset="0"/>
                    <a:ea typeface="Dotum" panose="020B0600000101010101" pitchFamily="34" charset="-127"/>
                    <a:cs typeface="Times New Roman" panose="02020603050405020304" pitchFamily="18" charset="0"/>
                  </a:rPr>
                  <a:t>)</a:t>
                </a:r>
                <a:endParaRPr lang="en-US" sz="4000">
                  <a:solidFill>
                    <a:prstClr val="black"/>
                  </a:solidFill>
                  <a:latin typeface="Times New Roman" panose="02020603050405020304" pitchFamily="18" charset="0"/>
                  <a:ea typeface="Arial" panose="020B0604020202020204" pitchFamily="34" charset="0"/>
                  <a:cs typeface="Times New Roman" panose="02020603050405020304" pitchFamily="18" charset="0"/>
                </a:endParaRPr>
              </a:p>
            </p:txBody>
          </p:sp>
        </mc:Choice>
        <mc:Fallback>
          <p:sp>
            <p:nvSpPr>
              <p:cNvPr id="6" name="Rectangle 5"/>
              <p:cNvSpPr>
                <a:spLocks noRot="1" noChangeAspect="1" noMove="1" noResize="1" noEditPoints="1" noAdjustHandles="1" noChangeArrowheads="1" noChangeShapeType="1" noTextEdit="1"/>
              </p:cNvSpPr>
              <p:nvPr/>
            </p:nvSpPr>
            <p:spPr>
              <a:xfrm>
                <a:off x="1905000" y="6896100"/>
                <a:ext cx="9144000" cy="905056"/>
              </a:xfrm>
              <a:prstGeom prst="rect">
                <a:avLst/>
              </a:prstGeom>
              <a:blipFill>
                <a:blip r:embed="rId47"/>
                <a:stretch>
                  <a:fillRect b="-2818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1905000" y="7948115"/>
                <a:ext cx="5333319" cy="1118255"/>
              </a:xfrm>
              <a:prstGeom prst="rect">
                <a:avLst/>
              </a:prstGeom>
            </p:spPr>
            <p:txBody>
              <a:bodyPr wrap="none">
                <a:spAutoFit/>
              </a:bodyPr>
              <a:lstStyle/>
              <a:p>
                <a:pPr lvl="0">
                  <a:lnSpc>
                    <a:spcPct val="150000"/>
                  </a:lnSpc>
                  <a:spcAft>
                    <a:spcPts val="800"/>
                  </a:spcAft>
                </a:pPr>
                <a14:m>
                  <m:oMathPara xmlns:m="http://schemas.openxmlformats.org/officeDocument/2006/math">
                    <m:oMathParaPr>
                      <m:jc m:val="left"/>
                    </m:oMathParaPr>
                    <m:oMath xmlns:m="http://schemas.openxmlformats.org/officeDocument/2006/math">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𝑂𝐴</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𝑂𝐶</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 </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𝑂𝐵</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𝑂𝐷</m:t>
                      </m:r>
                    </m:oMath>
                  </m:oMathPara>
                </a14:m>
                <a:endParaRPr lang="en-US" sz="4000">
                  <a:solidFill>
                    <a:prstClr val="black"/>
                  </a:solidFill>
                  <a:latin typeface="Times New Roman" panose="02020603050405020304" pitchFamily="18" charset="0"/>
                  <a:ea typeface="Arial" panose="020B0604020202020204" pitchFamily="34" charset="0"/>
                  <a:cs typeface="Times New Roman" panose="02020603050405020304" pitchFamily="18" charset="0"/>
                </a:endParaRPr>
              </a:p>
            </p:txBody>
          </p:sp>
        </mc:Choice>
        <mc:Fallback>
          <p:sp>
            <p:nvSpPr>
              <p:cNvPr id="7" name="Rectangle 6"/>
              <p:cNvSpPr>
                <a:spLocks noRot="1" noChangeAspect="1" noMove="1" noResize="1" noEditPoints="1" noAdjustHandles="1" noChangeArrowheads="1" noChangeShapeType="1" noTextEdit="1"/>
              </p:cNvSpPr>
              <p:nvPr/>
            </p:nvSpPr>
            <p:spPr>
              <a:xfrm>
                <a:off x="1905000" y="7948115"/>
                <a:ext cx="5333319" cy="1118255"/>
              </a:xfrm>
              <a:prstGeom prst="rect">
                <a:avLst/>
              </a:prstGeom>
              <a:blipFill>
                <a:blip r:embed="rId4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656587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1" dur="500"/>
                                        <p:tgtEl>
                                          <p:spTgt spid="4">
                                            <p:txEl>
                                              <p:pRg st="1" end="1"/>
                                            </p:txEl>
                                          </p:spTgt>
                                        </p:tgtEl>
                                      </p:cBhvr>
                                    </p:animEffect>
                                  </p:childTnLst>
                                </p:cTn>
                              </p:par>
                              <p:par>
                                <p:cTn id="12" presetID="14" presetClass="entr" presetSubtype="10" fill="hold" nodeType="with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4" dur="500"/>
                                        <p:tgtEl>
                                          <p:spTgt spid="4">
                                            <p:txEl>
                                              <p:pRg st="2" end="2"/>
                                            </p:txEl>
                                          </p:spTgt>
                                        </p:tgtEl>
                                      </p:cBhvr>
                                    </p:animEffect>
                                  </p:childTnLst>
                                </p:cTn>
                              </p:par>
                              <p:par>
                                <p:cTn id="15" presetID="14" presetClass="entr" presetSubtype="1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randombar(horizontal)">
                                      <p:cBhvr>
                                        <p:cTn id="17" dur="500"/>
                                        <p:tgtEl>
                                          <p:spTgt spid="4">
                                            <p:txEl>
                                              <p:pRg st="3" end="3"/>
                                            </p:txEl>
                                          </p:spTgt>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par>
                          <p:cTn id="25" fill="hold">
                            <p:stCondLst>
                              <p:cond delay="1500"/>
                            </p:stCondLst>
                            <p:childTnLst>
                              <p:par>
                                <p:cTn id="26" presetID="16" presetClass="entr" presetSubtype="21"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arn(inVertical)">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1438180"/>
            <a:ext cx="17562142" cy="8658319"/>
          </a:xfrm>
          <a:prstGeom prst="rect">
            <a:avLst/>
          </a:prstGeom>
          <a:solidFill>
            <a:schemeClr val="bg1"/>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9"/>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33"/>
              </a:ext>
            </a:extLst>
          </a:blip>
          <a:srcRect/>
          <a:stretch>
            <a:fillRect/>
          </a:stretch>
        </p:blipFill>
        <p:spPr>
          <a:xfrm>
            <a:off x="304800" y="419099"/>
            <a:ext cx="1260069" cy="1019081"/>
          </a:xfrm>
          <a:prstGeom prst="rect">
            <a:avLst/>
          </a:prstGeom>
        </p:spPr>
      </p:pic>
      <p:sp>
        <p:nvSpPr>
          <p:cNvPr id="11" name="Rectangle 10"/>
          <p:cNvSpPr/>
          <p:nvPr/>
        </p:nvSpPr>
        <p:spPr>
          <a:xfrm>
            <a:off x="6934200" y="0"/>
            <a:ext cx="4648200" cy="1306255"/>
          </a:xfrm>
          <a:prstGeom prst="rect">
            <a:avLst/>
          </a:prstGeom>
        </p:spPr>
        <p:txBody>
          <a:bodyPr wrap="square">
            <a:spAutoFit/>
          </a:bodyPr>
          <a:lstStyle/>
          <a:p>
            <a:pPr marL="0" marR="0" lvl="0" indent="0" algn="just" defTabSz="914400" rtl="0" eaLnBrk="1" fontAlgn="auto" latinLnBrk="0" hangingPunct="1">
              <a:lnSpc>
                <a:spcPct val="150000"/>
              </a:lnSpc>
              <a:spcBef>
                <a:spcPts val="600"/>
              </a:spcBef>
              <a:spcAft>
                <a:spcPts val="800"/>
              </a:spcAft>
              <a:buClrTx/>
              <a:buSzTx/>
              <a:buFontTx/>
              <a:buNone/>
              <a:tabLst>
                <a:tab pos="360045" algn="l"/>
                <a:tab pos="720090" algn="l"/>
              </a:tabLst>
              <a:defRPr/>
            </a:pPr>
            <a:r>
              <a:rPr kumimoji="0" lang="en-US" sz="6000" b="1" i="0" u="none" strike="noStrike" kern="1200" cap="none" spc="0" normalizeH="0" baseline="0" noProof="0" dirty="0" smtClean="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KẾT LUẬN</a:t>
            </a:r>
            <a:endParaRPr kumimoji="0" lang="en-US" sz="60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3" name="Rectangle 12"/>
          <p:cNvSpPr/>
          <p:nvPr/>
        </p:nvSpPr>
        <p:spPr>
          <a:xfrm>
            <a:off x="800124" y="1727077"/>
            <a:ext cx="15354276" cy="3600986"/>
          </a:xfrm>
          <a:prstGeom prst="rect">
            <a:avLst/>
          </a:prstGeom>
        </p:spPr>
        <p:txBody>
          <a:bodyPr wrap="square">
            <a:spAutoFit/>
          </a:bodyPr>
          <a:lstStyle/>
          <a:p>
            <a:pPr marL="0" marR="0" lvl="0" indent="0" algn="just" defTabSz="914400" rtl="0" eaLnBrk="1" fontAlgn="auto" latinLnBrk="0" hangingPunct="1">
              <a:lnSpc>
                <a:spcPct val="150000"/>
              </a:lnSpc>
              <a:buClrTx/>
              <a:buSzTx/>
              <a:buFontTx/>
              <a:buNone/>
              <a:tabLst/>
              <a:defRPr/>
            </a:pPr>
            <a:r>
              <a:rPr kumimoji="0" lang="vi-VN" sz="3800" b="1" i="0" u="sng" strike="noStrike" kern="1200" cap="none" spc="0" normalizeH="0" baseline="0" noProof="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Định </a:t>
            </a:r>
            <a:r>
              <a:rPr kumimoji="0" lang="vi-VN" sz="3800" b="1" i="0" u="sng" strike="noStrike" kern="1200" cap="none" spc="0" normalizeH="0" baseline="0" noProof="0" smtClean="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lí</a:t>
            </a:r>
            <a:r>
              <a:rPr kumimoji="0" lang="en-US" sz="3800" b="1" i="0" u="sng" strike="noStrike" kern="1200" cap="none" spc="0" normalizeH="0" baseline="0" noProof="0" smtClean="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 1</a:t>
            </a:r>
            <a:r>
              <a:rPr kumimoji="0" lang="vi-VN" sz="3800" b="1" i="0" u="sng" strike="noStrike" kern="1200" cap="none" spc="0" normalizeH="0" baseline="0" noProof="0" smtClean="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a:t>
            </a:r>
            <a:r>
              <a:rPr lang="en-US" sz="3800" b="1" smtClean="0">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vi-VN" sz="3800" smtClean="0">
                <a:ea typeface="Times New Roman" panose="02020603050405020304" pitchFamily="18" charset="0"/>
                <a:cs typeface="Arial" panose="020B0604020202020204" pitchFamily="34" charset="0"/>
              </a:rPr>
              <a:t>Trong </a:t>
            </a:r>
            <a:r>
              <a:rPr lang="vi-VN" sz="3800">
                <a:ea typeface="Times New Roman" panose="02020603050405020304" pitchFamily="18" charset="0"/>
                <a:cs typeface="Arial" panose="020B0604020202020204" pitchFamily="34" charset="0"/>
              </a:rPr>
              <a:t>hình bình hành có:</a:t>
            </a:r>
          </a:p>
          <a:p>
            <a:pPr lvl="0" algn="just">
              <a:lnSpc>
                <a:spcPct val="150000"/>
              </a:lnSpc>
            </a:pPr>
            <a:r>
              <a:rPr lang="vi-VN" sz="3800">
                <a:ea typeface="Times New Roman" panose="02020603050405020304" pitchFamily="18" charset="0"/>
                <a:cs typeface="Arial" panose="020B0604020202020204" pitchFamily="34" charset="0"/>
              </a:rPr>
              <a:t>a) Các cạnh đối bằng nhau;</a:t>
            </a:r>
          </a:p>
          <a:p>
            <a:pPr lvl="0" algn="just">
              <a:lnSpc>
                <a:spcPct val="150000"/>
              </a:lnSpc>
            </a:pPr>
            <a:r>
              <a:rPr lang="vi-VN" sz="3800">
                <a:ea typeface="Times New Roman" panose="02020603050405020304" pitchFamily="18" charset="0"/>
                <a:cs typeface="Arial" panose="020B0604020202020204" pitchFamily="34" charset="0"/>
              </a:rPr>
              <a:t>b) Các góc đối bằng nhau;</a:t>
            </a:r>
          </a:p>
          <a:p>
            <a:pPr lvl="0" algn="just">
              <a:lnSpc>
                <a:spcPct val="150000"/>
              </a:lnSpc>
            </a:pPr>
            <a:r>
              <a:rPr lang="vi-VN" sz="3800">
                <a:ea typeface="Times New Roman" panose="02020603050405020304" pitchFamily="18" charset="0"/>
                <a:cs typeface="Arial" panose="020B0604020202020204" pitchFamily="34" charset="0"/>
              </a:rPr>
              <a:t>c) Hai đường chéo cắt nhau tại trung điểm của mỗi đường.</a:t>
            </a:r>
            <a:endParaRPr lang="vi-VN" sz="3800" dirty="0">
              <a:ea typeface="Times New Roman" panose="02020603050405020304" pitchFamily="18" charset="0"/>
              <a:cs typeface="Arial" panose="020B0604020202020204" pitchFamily="34" charset="0"/>
            </a:endParaRPr>
          </a:p>
        </p:txBody>
      </p:sp>
      <p:pic>
        <p:nvPicPr>
          <p:cNvPr id="17" name="Picture 13">
            <a:extLst>
              <a:ext uri="{FF2B5EF4-FFF2-40B4-BE49-F238E27FC236}">
                <a16:creationId xmlns:a16="http://schemas.microsoft.com/office/drawing/2014/main" id="{26C8D2C3-54BE-421E-5E1F-0555C6AC6808}"/>
              </a:ext>
            </a:extLst>
          </p:cNvPr>
          <p:cNvPicPr>
            <a:picLocks noChangeAspect="1"/>
          </p:cNvPicPr>
          <p:nvPr/>
        </p:nvPicPr>
        <p:blipFill>
          <a:blip r:embed="rId34"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6066035" y="1736205"/>
            <a:ext cx="1578495" cy="1578495"/>
          </a:xfrm>
          <a:prstGeom prst="rect">
            <a:avLst/>
          </a:prstGeom>
        </p:spPr>
      </p:pic>
      <mc:AlternateContent xmlns:mc="http://schemas.openxmlformats.org/markup-compatibility/2006">
        <mc:Choice xmlns:a14="http://schemas.microsoft.com/office/drawing/2010/main" Requires="a14">
          <p:graphicFrame>
            <p:nvGraphicFramePr>
              <p:cNvPr id="4" name="Table 3"/>
              <p:cNvGraphicFramePr>
                <a:graphicFrameLocks noGrp="1"/>
              </p:cNvGraphicFramePr>
              <p:nvPr>
                <p:extLst>
                  <p:ext uri="{D42A27DB-BD31-4B8C-83A1-F6EECF244321}">
                    <p14:modId xmlns:p14="http://schemas.microsoft.com/office/powerpoint/2010/main" val="3047137399"/>
                  </p:ext>
                </p:extLst>
              </p:nvPr>
            </p:nvGraphicFramePr>
            <p:xfrm>
              <a:off x="800124" y="5753100"/>
              <a:ext cx="9706279" cy="3939223"/>
            </p:xfrm>
            <a:graphic>
              <a:graphicData uri="http://schemas.openxmlformats.org/drawingml/2006/table">
                <a:tbl>
                  <a:tblPr firstRow="1" firstCol="1" bandRow="1"/>
                  <a:tblGrid>
                    <a:gridCol w="1702444">
                      <a:extLst>
                        <a:ext uri="{9D8B030D-6E8A-4147-A177-3AD203B41FA5}">
                          <a16:colId xmlns:a16="http://schemas.microsoft.com/office/drawing/2014/main" val="3298588395"/>
                        </a:ext>
                      </a:extLst>
                    </a:gridCol>
                    <a:gridCol w="8003835">
                      <a:extLst>
                        <a:ext uri="{9D8B030D-6E8A-4147-A177-3AD203B41FA5}">
                          <a16:colId xmlns:a16="http://schemas.microsoft.com/office/drawing/2014/main" val="742821322"/>
                        </a:ext>
                      </a:extLst>
                    </a:gridCol>
                  </a:tblGrid>
                  <a:tr h="0">
                    <a:tc>
                      <a:txBody>
                        <a:bodyPr/>
                        <a:lstStyle/>
                        <a:p>
                          <a:pPr>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GT</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ABCD là hình bình hành;</a:t>
                          </a:r>
                        </a:p>
                        <a:p>
                          <a:pPr>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O là giao điểm của AC và BD.</a:t>
                          </a: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8639769"/>
                      </a:ext>
                    </a:extLst>
                  </a:tr>
                  <a:tr h="0">
                    <a:tc>
                      <a:txBody>
                        <a:bodyPr/>
                        <a:lstStyle/>
                        <a:p>
                          <a:pPr>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KL</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a) AB = CD; AD = BC;</a:t>
                          </a:r>
                        </a:p>
                        <a:p>
                          <a:pPr>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b) </a:t>
                          </a:r>
                          <a14:m>
                            <m:oMath xmlns:m="http://schemas.openxmlformats.org/officeDocument/2006/math">
                              <m:acc>
                                <m:accPr>
                                  <m:chr m:val="̂"/>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A</m:t>
                                  </m:r>
                                </m:e>
                              </m:acc>
                              <m:r>
                                <a:rPr lang="en-US" sz="36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C</m:t>
                                  </m:r>
                                </m:e>
                              </m:acc>
                              <m:r>
                                <a:rPr lang="en-US" sz="36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B</m:t>
                                  </m:r>
                                </m:e>
                              </m:acc>
                              <m:r>
                                <a:rPr lang="en-US" sz="36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D</m:t>
                                  </m:r>
                                </m:e>
                              </m:acc>
                            </m:oMath>
                          </a14:m>
                          <a:endParaRPr lang="en-US" sz="36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0"/>
                            </a:spcAft>
                          </a:pPr>
                          <a:r>
                            <a:rPr lang="en-US" sz="3600">
                              <a:effectLst/>
                              <a:latin typeface="Arial" panose="020B0604020202020204" pitchFamily="34" charset="0"/>
                              <a:ea typeface="Dotum" panose="020B0600000101010101" pitchFamily="34" charset="-127"/>
                              <a:cs typeface="Arial" panose="020B0604020202020204" pitchFamily="34" charset="0"/>
                            </a:rPr>
                            <a:t>c) </a:t>
                          </a:r>
                          <a14:m>
                            <m:oMath xmlns:m="http://schemas.openxmlformats.org/officeDocument/2006/math">
                              <m:r>
                                <m:rPr>
                                  <m:sty m:val="p"/>
                                </m:rPr>
                                <a:rPr lang="en-US" sz="3600">
                                  <a:effectLst/>
                                  <a:latin typeface="Cambria Math" panose="02040503050406030204" pitchFamily="18" charset="0"/>
                                  <a:ea typeface="Dotum" panose="020B0600000101010101" pitchFamily="34" charset="-127"/>
                                  <a:cs typeface="Times New Roman" panose="02020603050405020304" pitchFamily="18" charset="0"/>
                                </a:rPr>
                                <m:t>OA</m:t>
                              </m:r>
                              <m:r>
                                <a:rPr lang="en-US" sz="36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600">
                                  <a:effectLst/>
                                  <a:latin typeface="Cambria Math" panose="02040503050406030204" pitchFamily="18" charset="0"/>
                                  <a:ea typeface="Dotum" panose="020B0600000101010101" pitchFamily="34" charset="-127"/>
                                  <a:cs typeface="Times New Roman" panose="02020603050405020304" pitchFamily="18" charset="0"/>
                                </a:rPr>
                                <m:t>OC</m:t>
                              </m:r>
                              <m:r>
                                <a:rPr lang="en-US" sz="36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600">
                                  <a:effectLst/>
                                  <a:latin typeface="Cambria Math" panose="02040503050406030204" pitchFamily="18" charset="0"/>
                                  <a:ea typeface="Dotum" panose="020B0600000101010101" pitchFamily="34" charset="-127"/>
                                  <a:cs typeface="Times New Roman" panose="02020603050405020304" pitchFamily="18" charset="0"/>
                                </a:rPr>
                                <m:t>OB</m:t>
                              </m:r>
                              <m:r>
                                <a:rPr lang="en-US" sz="36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600">
                                  <a:effectLst/>
                                  <a:latin typeface="Cambria Math" panose="02040503050406030204" pitchFamily="18" charset="0"/>
                                  <a:ea typeface="Dotum" panose="020B0600000101010101" pitchFamily="34" charset="-127"/>
                                  <a:cs typeface="Times New Roman" panose="02020603050405020304" pitchFamily="18" charset="0"/>
                                </a:rPr>
                                <m:t>OD</m:t>
                              </m:r>
                            </m:oMath>
                          </a14:m>
                          <a:r>
                            <a:rPr lang="en-US" sz="3600">
                              <a:effectLst/>
                              <a:latin typeface="Arial" panose="020B0604020202020204" pitchFamily="34" charset="0"/>
                              <a:ea typeface="Dotum" panose="020B0600000101010101" pitchFamily="34" charset="-127"/>
                              <a:cs typeface="Arial" panose="020B0604020202020204" pitchFamily="34" charset="0"/>
                            </a:rPr>
                            <a:t>.</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115973905"/>
                      </a:ext>
                    </a:extLst>
                  </a:tr>
                </a:tbl>
              </a:graphicData>
            </a:graphic>
          </p:graphicFrame>
        </mc:Choice>
        <mc:Fallback>
          <p:graphicFrame>
            <p:nvGraphicFramePr>
              <p:cNvPr id="4" name="Table 3"/>
              <p:cNvGraphicFramePr>
                <a:graphicFrameLocks noGrp="1"/>
              </p:cNvGraphicFramePr>
              <p:nvPr>
                <p:extLst>
                  <p:ext uri="{D42A27DB-BD31-4B8C-83A1-F6EECF244321}">
                    <p14:modId xmlns:p14="http://schemas.microsoft.com/office/powerpoint/2010/main" val="3047137399"/>
                  </p:ext>
                </p:extLst>
              </p:nvPr>
            </p:nvGraphicFramePr>
            <p:xfrm>
              <a:off x="800124" y="5753100"/>
              <a:ext cx="9706279" cy="3939223"/>
            </p:xfrm>
            <a:graphic>
              <a:graphicData uri="http://schemas.openxmlformats.org/drawingml/2006/table">
                <a:tbl>
                  <a:tblPr firstRow="1" firstCol="1" bandRow="1"/>
                  <a:tblGrid>
                    <a:gridCol w="1702444">
                      <a:extLst>
                        <a:ext uri="{9D8B030D-6E8A-4147-A177-3AD203B41FA5}">
                          <a16:colId xmlns:a16="http://schemas.microsoft.com/office/drawing/2014/main" val="3298588395"/>
                        </a:ext>
                      </a:extLst>
                    </a:gridCol>
                    <a:gridCol w="8003835">
                      <a:extLst>
                        <a:ext uri="{9D8B030D-6E8A-4147-A177-3AD203B41FA5}">
                          <a16:colId xmlns:a16="http://schemas.microsoft.com/office/drawing/2014/main" val="742821322"/>
                        </a:ext>
                      </a:extLst>
                    </a:gridCol>
                  </a:tblGrid>
                  <a:tr h="1544257">
                    <a:tc>
                      <a:txBody>
                        <a:bodyPr/>
                        <a:lstStyle/>
                        <a:p>
                          <a:pPr>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GT</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ABCD là hình bình hành;</a:t>
                          </a:r>
                        </a:p>
                        <a:p>
                          <a:pPr>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O là giao điểm của AC và BD.</a:t>
                          </a: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8639769"/>
                      </a:ext>
                    </a:extLst>
                  </a:tr>
                  <a:tr h="2394966">
                    <a:tc>
                      <a:txBody>
                        <a:bodyPr/>
                        <a:lstStyle/>
                        <a:p>
                          <a:pPr>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KL</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blipFill>
                          <a:blip r:embed="rId35"/>
                          <a:stretch>
                            <a:fillRect l="-21233" t="-64631" r="-76" b="-11705"/>
                          </a:stretch>
                        </a:blipFill>
                      </a:tcPr>
                    </a:tc>
                    <a:extLst>
                      <a:ext uri="{0D108BD9-81ED-4DB2-BD59-A6C34878D82A}">
                        <a16:rowId xmlns:a16="http://schemas.microsoft.com/office/drawing/2014/main" val="4115973905"/>
                      </a:ext>
                    </a:extLst>
                  </a:tr>
                </a:tbl>
              </a:graphicData>
            </a:graphic>
          </p:graphicFrame>
        </mc:Fallback>
      </mc:AlternateContent>
      <p:sp>
        <p:nvSpPr>
          <p:cNvPr id="6" name="Rectangle 2"/>
          <p:cNvSpPr>
            <a:spLocks noChangeArrowheads="1"/>
          </p:cNvSpPr>
          <p:nvPr/>
        </p:nvSpPr>
        <p:spPr bwMode="auto">
          <a:xfrm>
            <a:off x="2438400" y="6572341"/>
            <a:ext cx="18473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400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6">
            <a:extLst>
              <a:ext uri="{BEBA8EAE-BF5A-486C-A8C5-ECC9F3942E4B}">
                <a14:imgProps xmlns:a14="http://schemas.microsoft.com/office/drawing/2010/main">
                  <a14:imgLayer r:embed="rId37">
                    <a14:imgEffect>
                      <a14:sharpenSoften amount="25000"/>
                    </a14:imgEffect>
                    <a14:imgEffect>
                      <a14:saturation sat="200000"/>
                    </a14:imgEffect>
                  </a14:imgLayer>
                </a14:imgProps>
              </a:ext>
            </a:extLst>
          </a:blip>
          <a:stretch>
            <a:fillRect/>
          </a:stretch>
        </p:blipFill>
        <p:spPr>
          <a:xfrm>
            <a:off x="11659942" y="6515100"/>
            <a:ext cx="5713658" cy="3262800"/>
          </a:xfrm>
          <a:prstGeom prst="rect">
            <a:avLst/>
          </a:prstGeom>
        </p:spPr>
      </p:pic>
    </p:spTree>
    <p:extLst>
      <p:ext uri="{BB962C8B-B14F-4D97-AF65-F5344CB8AC3E}">
        <p14:creationId xmlns:p14="http://schemas.microsoft.com/office/powerpoint/2010/main" val="1097855996"/>
      </p:ext>
    </p:extLst>
  </p:cSld>
  <p:clrMapOvr>
    <a:masterClrMapping/>
  </p:clrMapOvr>
  <mc:AlternateContent xmlns:mc="http://schemas.openxmlformats.org/markup-compatibility/2006" xmlns:p14="http://schemas.microsoft.com/office/powerpoint/2010/main">
    <mc:Choice Requires="p14">
      <p:transition spd="med" p14:dur="700">
        <p14:warp dir="in"/>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anim calcmode="lin" valueType="num">
                                      <p:cBhvr>
                                        <p:cTn id="14" dur="500" fill="hold"/>
                                        <p:tgtEl>
                                          <p:spTgt spid="5"/>
                                        </p:tgtEl>
                                        <p:attrNameLst>
                                          <p:attrName>ppt_x</p:attrName>
                                        </p:attrNameLst>
                                      </p:cBhvr>
                                      <p:tavLst>
                                        <p:tav tm="0">
                                          <p:val>
                                            <p:strVal val="#ppt_x"/>
                                          </p:val>
                                        </p:tav>
                                        <p:tav tm="100000">
                                          <p:val>
                                            <p:strVal val="#ppt_x"/>
                                          </p:val>
                                        </p:tav>
                                      </p:tavLst>
                                    </p:anim>
                                    <p:anim calcmode="lin" valueType="num">
                                      <p:cBhvr>
                                        <p:cTn id="15" dur="500" fill="hold"/>
                                        <p:tgtEl>
                                          <p:spTgt spid="5"/>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anim calcmode="lin" valueType="num">
                                      <p:cBhvr>
                                        <p:cTn id="19" dur="500" fill="hold"/>
                                        <p:tgtEl>
                                          <p:spTgt spid="13"/>
                                        </p:tgtEl>
                                        <p:attrNameLst>
                                          <p:attrName>ppt_x</p:attrName>
                                        </p:attrNameLst>
                                      </p:cBhvr>
                                      <p:tavLst>
                                        <p:tav tm="0">
                                          <p:val>
                                            <p:strVal val="#ppt_x"/>
                                          </p:val>
                                        </p:tav>
                                        <p:tav tm="100000">
                                          <p:val>
                                            <p:strVal val="#ppt_x"/>
                                          </p:val>
                                        </p:tav>
                                      </p:tavLst>
                                    </p:anim>
                                    <p:anim calcmode="lin" valueType="num">
                                      <p:cBhvr>
                                        <p:cTn id="20" dur="500" fill="hold"/>
                                        <p:tgtEl>
                                          <p:spTgt spid="13"/>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14" presetClass="entr" presetSubtype="10"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randombar(horizontal)">
                                      <p:cBhvr>
                                        <p:cTn id="24" dur="500"/>
                                        <p:tgtEl>
                                          <p:spTgt spid="4"/>
                                        </p:tgtEl>
                                      </p:cBhvr>
                                    </p:animEffect>
                                  </p:childTnLst>
                                </p:cTn>
                              </p:par>
                              <p:par>
                                <p:cTn id="25" presetID="14" presetClass="entr" presetSubtype="1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47800" y="88773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9" name="Oval Callout 8"/>
          <p:cNvSpPr/>
          <p:nvPr/>
        </p:nvSpPr>
        <p:spPr>
          <a:xfrm>
            <a:off x="6988121" y="653514"/>
            <a:ext cx="3962400" cy="1213386"/>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000" b="1" dirty="0" smtClean="0">
                <a:solidFill>
                  <a:prstClr val="black"/>
                </a:solidFill>
                <a:latin typeface="Arial" panose="020B0604020202020204" pitchFamily="34" charset="0"/>
                <a:cs typeface="Arial" panose="020B0604020202020204" pitchFamily="34" charset="0"/>
              </a:rPr>
              <a:t>NHẬN XÉT</a:t>
            </a:r>
            <a:endParaRPr lang="en-US" sz="4000" b="1" dirty="0">
              <a:solidFill>
                <a:prstClr val="black"/>
              </a:solidFill>
              <a:latin typeface="Arial" panose="020B0604020202020204" pitchFamily="34" charset="0"/>
              <a:cs typeface="Arial" panose="020B0604020202020204" pitchFamily="34" charset="0"/>
            </a:endParaRPr>
          </a:p>
        </p:txBody>
      </p:sp>
      <p:pic>
        <p:nvPicPr>
          <p:cNvPr id="18" name="Picture 3">
            <a:extLst>
              <a:ext uri="{FF2B5EF4-FFF2-40B4-BE49-F238E27FC236}">
                <a16:creationId xmlns:a16="http://schemas.microsoft.com/office/drawing/2014/main" id="{96E85870-286D-4CCC-AA6B-47C2AF4CDE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6030185">
            <a:off x="479431" y="-58050"/>
            <a:ext cx="798522" cy="1174296"/>
          </a:xfrm>
          <a:prstGeom prst="rect">
            <a:avLst/>
          </a:prstGeom>
        </p:spPr>
      </p:pic>
      <p:pic>
        <p:nvPicPr>
          <p:cNvPr id="19"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flipH="1">
            <a:off x="-437414" y="7464796"/>
            <a:ext cx="2632211" cy="1620652"/>
          </a:xfrm>
          <a:prstGeom prst="rect">
            <a:avLst/>
          </a:prstGeom>
        </p:spPr>
      </p:pic>
      <p:pic>
        <p:nvPicPr>
          <p:cNvPr id="20" name="Picture 8"/>
          <p:cNvPicPr>
            <a:picLocks noChangeAspect="1"/>
          </p:cNvPicPr>
          <p:nvPr/>
        </p:nvPicPr>
        <p:blipFill>
          <a:blip r:embed="rId20"/>
          <a:srcRect/>
          <a:stretch>
            <a:fillRect/>
          </a:stretch>
        </p:blipFill>
        <p:spPr>
          <a:xfrm>
            <a:off x="16421101" y="491666"/>
            <a:ext cx="1382611" cy="2061034"/>
          </a:xfrm>
          <a:prstGeom prst="rect">
            <a:avLst/>
          </a:prstGeom>
        </p:spPr>
      </p:pic>
      <p:pic>
        <p:nvPicPr>
          <p:cNvPr id="11" name="Picture 10"/>
          <p:cNvPicPr>
            <a:picLocks noChangeAspect="1"/>
          </p:cNvPicPr>
          <p:nvPr/>
        </p:nvPicPr>
        <p:blipFill>
          <a:blip r:embed="rId21">
            <a:extLst>
              <a:ext uri="{BEBA8EAE-BF5A-486C-A8C5-ECC9F3942E4B}">
                <a14:imgProps xmlns:a14="http://schemas.microsoft.com/office/drawing/2010/main">
                  <a14:imgLayer r:embed="rId22">
                    <a14:imgEffect>
                      <a14:sharpenSoften amount="25000"/>
                    </a14:imgEffect>
                    <a14:imgEffect>
                      <a14:saturation sat="200000"/>
                    </a14:imgEffect>
                  </a14:imgLayer>
                </a14:imgProps>
              </a:ext>
            </a:extLst>
          </a:blip>
          <a:stretch>
            <a:fillRect/>
          </a:stretch>
        </p:blipFill>
        <p:spPr>
          <a:xfrm>
            <a:off x="331033" y="2789850"/>
            <a:ext cx="5713658" cy="3262800"/>
          </a:xfrm>
          <a:prstGeom prst="rect">
            <a:avLst/>
          </a:prstGeom>
        </p:spPr>
      </p:pic>
      <mc:AlternateContent xmlns:mc="http://schemas.openxmlformats.org/markup-compatibility/2006">
        <mc:Choice xmlns:a14="http://schemas.microsoft.com/office/drawing/2010/main" Requires="a14">
          <p:sp>
            <p:nvSpPr>
              <p:cNvPr id="7" name="Rectangle 6"/>
              <p:cNvSpPr/>
              <p:nvPr/>
            </p:nvSpPr>
            <p:spPr>
              <a:xfrm>
                <a:off x="6477000" y="2705100"/>
                <a:ext cx="12344400" cy="3038139"/>
              </a:xfrm>
              <a:prstGeom prst="rect">
                <a:avLst/>
              </a:prstGeom>
            </p:spPr>
            <p:txBody>
              <a:bodyPr wrap="square">
                <a:spAutoFit/>
              </a:bodyPr>
              <a:lstStyle/>
              <a:p>
                <a:pPr>
                  <a:lnSpc>
                    <a:spcPct val="150000"/>
                  </a:lnSpc>
                  <a:spcAft>
                    <a:spcPts val="800"/>
                  </a:spcAft>
                </a:pPr>
                <a:r>
                  <a:rPr lang="en-US" sz="4000" smtClean="0">
                    <a:latin typeface="Arial" panose="020B0604020202020204" pitchFamily="34" charset="0"/>
                    <a:ea typeface="Arial" panose="020B0604020202020204" pitchFamily="34" charset="0"/>
                    <a:cs typeface="Arial" panose="020B0604020202020204" pitchFamily="34" charset="0"/>
                  </a:rPr>
                  <a:t>Ta có: </a:t>
                </a:r>
                <a14:m>
                  <m:oMath xmlns:m="http://schemas.openxmlformats.org/officeDocument/2006/math">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A</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C</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r>
                      <a:rPr lang="en-US" sz="4000" b="0" i="1" smtClean="0">
                        <a:effectLst/>
                        <a:latin typeface="Cambria Math" panose="02040503050406030204" pitchFamily="18" charset="0"/>
                        <a:ea typeface="Arial" panose="020B0604020202020204" pitchFamily="34" charset="0"/>
                        <a:cs typeface="Times New Roman" panose="02020603050405020304" pitchFamily="18" charset="0"/>
                      </a:rPr>
                      <m:t> </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B</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D</m:t>
                        </m:r>
                      </m:e>
                    </m:acc>
                  </m:oMath>
                </a14:m>
                <a:r>
                  <a:rPr lang="en-US" sz="4000">
                    <a:effectLst/>
                    <a:latin typeface="Arial" panose="020B0604020202020204" pitchFamily="34" charset="0"/>
                    <a:ea typeface="Dotum" panose="020B0600000101010101" pitchFamily="34" charset="-127"/>
                    <a:cs typeface="Arial" panose="020B0604020202020204" pitchFamily="34" charset="0"/>
                  </a:rPr>
                  <a:t> (định lí 1)</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800"/>
                  </a:spcAft>
                </a:pPr>
                <a14:m>
                  <m:oMath xmlns:m="http://schemas.openxmlformats.org/officeDocument/2006/math">
                    <m:r>
                      <a:rPr lang="en-US" sz="4000" i="1">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A</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B</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C</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D</m:t>
                        </m:r>
                      </m:e>
                    </m:acc>
                  </m:oMath>
                </a14:m>
                <a:r>
                  <a:rPr lang="en-US" sz="4000">
                    <a:effectLst/>
                    <a:latin typeface="Arial" panose="020B0604020202020204" pitchFamily="34" charset="0"/>
                    <a:ea typeface="Dotum" panose="020B0600000101010101" pitchFamily="34" charset="-127"/>
                    <a:cs typeface="Arial" panose="020B0604020202020204" pitchFamily="34" charset="0"/>
                  </a:rPr>
                  <a:t>. </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800"/>
                  </a:spcAft>
                </a:pPr>
                <a:r>
                  <a:rPr lang="en-US" sz="4000">
                    <a:effectLst/>
                    <a:latin typeface="Arial" panose="020B0604020202020204" pitchFamily="34" charset="0"/>
                    <a:ea typeface="Dotum" panose="020B0600000101010101" pitchFamily="34" charset="-127"/>
                    <a:cs typeface="Arial" panose="020B0604020202020204" pitchFamily="34" charset="0"/>
                  </a:rPr>
                  <a:t>Mà </a:t>
                </a:r>
                <a14:m>
                  <m:oMath xmlns:m="http://schemas.openxmlformats.org/officeDocument/2006/math">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A</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B</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C</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D</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a:effectLst/>
                            <a:latin typeface="Cambria Math" panose="02040503050406030204" pitchFamily="18" charset="0"/>
                            <a:ea typeface="Dotum" panose="020B0600000101010101" pitchFamily="34" charset="-127"/>
                            <a:cs typeface="Times New Roman" panose="02020603050405020304" pitchFamily="18" charset="0"/>
                          </a:rPr>
                          <m:t>360</m:t>
                        </m:r>
                      </m:e>
                      <m:sup>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o</m:t>
                        </m:r>
                      </m:sup>
                    </m:sSup>
                    <m:r>
                      <a:rPr lang="en-US" sz="4000" b="0" i="0" smtClean="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A</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B</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C</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D</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a:effectLst/>
                            <a:latin typeface="Cambria Math" panose="02040503050406030204" pitchFamily="18" charset="0"/>
                            <a:ea typeface="Dotum" panose="020B0600000101010101" pitchFamily="34" charset="-127"/>
                            <a:cs typeface="Times New Roman" panose="02020603050405020304" pitchFamily="18" charset="0"/>
                          </a:rPr>
                          <m:t>180</m:t>
                        </m:r>
                      </m:e>
                      <m:sup>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o</m:t>
                        </m:r>
                      </m:sup>
                    </m:sSup>
                  </m:oMath>
                </a14:m>
                <a:r>
                  <a:rPr lang="en-US" sz="4000">
                    <a:effectLst/>
                    <a:latin typeface="Arial" panose="020B0604020202020204" pitchFamily="34" charset="0"/>
                    <a:ea typeface="Dotum" panose="020B0600000101010101" pitchFamily="34" charset="-127"/>
                    <a:cs typeface="Arial" panose="020B0604020202020204" pitchFamily="34" charset="0"/>
                  </a:rPr>
                  <a:t> </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6477000" y="2705100"/>
                <a:ext cx="12344400" cy="3038139"/>
              </a:xfrm>
              <a:prstGeom prst="rect">
                <a:avLst/>
              </a:prstGeom>
              <a:blipFill>
                <a:blip r:embed="rId23"/>
                <a:stretch>
                  <a:fillRect l="-1778" b="-7831"/>
                </a:stretch>
              </a:blipFill>
            </p:spPr>
            <p:txBody>
              <a:bodyPr/>
              <a:lstStyle/>
              <a:p>
                <a:r>
                  <a:rPr lang="en-US">
                    <a:noFill/>
                  </a:rPr>
                  <a:t> </a:t>
                </a:r>
              </a:p>
            </p:txBody>
          </p:sp>
        </mc:Fallback>
      </mc:AlternateContent>
      <p:sp>
        <p:nvSpPr>
          <p:cNvPr id="8" name="TextBox 7"/>
          <p:cNvSpPr txBox="1"/>
          <p:nvPr/>
        </p:nvSpPr>
        <p:spPr>
          <a:xfrm>
            <a:off x="1528784" y="6743700"/>
            <a:ext cx="15240000" cy="1015663"/>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nSpc>
                <a:spcPct val="150000"/>
              </a:lnSpc>
            </a:pPr>
            <a:r>
              <a:rPr lang="en-US" sz="4000" b="1" smtClean="0">
                <a:latin typeface="Arial" panose="020B0604020202020204" pitchFamily="34" charset="0"/>
                <a:cs typeface="Arial" panose="020B0604020202020204" pitchFamily="34" charset="0"/>
              </a:rPr>
              <a:t>Trong hình bình hành, hai góc kề một cạnh bất kì thì bù nhau. </a:t>
            </a:r>
            <a:endParaRPr lang="en-US" sz="40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9871377"/>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randombar(horizontal)">
                                      <p:cBhvr>
                                        <p:cTn id="11" dur="500"/>
                                        <p:tgtEl>
                                          <p:spTgt spid="11"/>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randombar(horizont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6096000" y="153408"/>
            <a:ext cx="5988909" cy="1103892"/>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spcAft>
                <a:spcPts val="800"/>
              </a:spcAft>
            </a:pPr>
            <a:r>
              <a:rPr lang="nl-NL" sz="5000" b="1" dirty="0" smtClean="0">
                <a:ln w="0"/>
                <a:solidFill>
                  <a:srgbClr val="FF0000"/>
                </a:solidFill>
                <a:latin typeface="Arial" panose="020B0604020202020204" pitchFamily="34" charset="0"/>
                <a:ea typeface="Times New Roman" panose="02020603050405020304" pitchFamily="18" charset="0"/>
                <a:cs typeface="Arial" panose="020B0604020202020204" pitchFamily="34" charset="0"/>
              </a:rPr>
              <a:t>LUYỆN </a:t>
            </a:r>
            <a:r>
              <a:rPr lang="nl-NL" sz="5000" b="1" smtClean="0">
                <a:ln w="0"/>
                <a:solidFill>
                  <a:srgbClr val="FF0000"/>
                </a:solidFill>
                <a:latin typeface="Arial" panose="020B0604020202020204" pitchFamily="34" charset="0"/>
                <a:ea typeface="Times New Roman" panose="02020603050405020304" pitchFamily="18" charset="0"/>
                <a:cs typeface="Arial" panose="020B0604020202020204" pitchFamily="34" charset="0"/>
              </a:rPr>
              <a:t>TẬP </a:t>
            </a:r>
            <a:r>
              <a:rPr lang="nl-NL" sz="5000" b="1" smtClean="0">
                <a:ln w="0"/>
                <a:solidFill>
                  <a:srgbClr val="FF0000"/>
                </a:solidFill>
                <a:latin typeface="Arial" panose="020B0604020202020204" pitchFamily="34" charset="0"/>
                <a:ea typeface="Times New Roman" panose="02020603050405020304" pitchFamily="18" charset="0"/>
                <a:cs typeface="Arial" panose="020B0604020202020204" pitchFamily="34" charset="0"/>
              </a:rPr>
              <a:t>1</a:t>
            </a:r>
            <a:endParaRPr lang="en-US" sz="5000" b="1" dirty="0">
              <a:ln w="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pic>
        <p:nvPicPr>
          <p:cNvPr id="2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6633141" y="9486900"/>
            <a:ext cx="2395318" cy="1110556"/>
          </a:xfrm>
          <a:prstGeom prst="rect">
            <a:avLst/>
          </a:prstGeom>
        </p:spPr>
      </p:pic>
      <p:pic>
        <p:nvPicPr>
          <p:cNvPr id="25" name="Picture 7"/>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228600" y="190500"/>
            <a:ext cx="1140469" cy="1160782"/>
          </a:xfrm>
          <a:prstGeom prst="rect">
            <a:avLst/>
          </a:prstGeom>
        </p:spPr>
      </p:pic>
      <p:sp>
        <p:nvSpPr>
          <p:cNvPr id="3" name="Rectangle 2"/>
          <p:cNvSpPr/>
          <p:nvPr/>
        </p:nvSpPr>
        <p:spPr>
          <a:xfrm>
            <a:off x="460340" y="1441633"/>
            <a:ext cx="17297400" cy="2482667"/>
          </a:xfrm>
          <a:prstGeom prst="rect">
            <a:avLst/>
          </a:prstGeom>
        </p:spPr>
        <p:txBody>
          <a:bodyPr wrap="square">
            <a:spAutoFit/>
          </a:bodyPr>
          <a:lstStyle/>
          <a:p>
            <a:pPr algn="just">
              <a:lnSpc>
                <a:spcPct val="150000"/>
              </a:lnSpc>
              <a:spcAft>
                <a:spcPts val="1200"/>
              </a:spcAft>
            </a:pPr>
            <a:r>
              <a:rPr lang="vi-VN" sz="3600">
                <a:ea typeface="Calibri" panose="020F0502020204030204" pitchFamily="34" charset="0"/>
                <a:cs typeface="Times New Roman" panose="02020603050405020304" pitchFamily="18" charset="0"/>
              </a:rPr>
              <a:t>Cho tam giác ABC. Từ một điểm M tùy ý trên cạnh BC, kẻ đường thẳng song song với AB, cắt cạnh AC tại N và kẻ đường thẳng song song với AC, cắt AB tại P. Gọi I là trung điểm của đoạn NP. Chứng minh rằng I cũng là trung điểm của đoạn thẳng </a:t>
            </a:r>
            <a:r>
              <a:rPr lang="vi-VN" sz="3600">
                <a:ea typeface="Calibri" panose="020F0502020204030204" pitchFamily="34" charset="0"/>
                <a:cs typeface="Times New Roman" panose="02020603050405020304" pitchFamily="18" charset="0"/>
              </a:rPr>
              <a:t>AM</a:t>
            </a:r>
            <a:r>
              <a:rPr lang="vi-VN" sz="3600" smtClean="0">
                <a:ea typeface="Calibri" panose="020F0502020204030204" pitchFamily="34" charset="0"/>
                <a:cs typeface="Times New Roman" panose="02020603050405020304" pitchFamily="18" charset="0"/>
              </a:rPr>
              <a:t>.</a:t>
            </a:r>
            <a:endParaRPr lang="vi-VN" sz="3600">
              <a:ea typeface="Calibri" panose="020F0502020204030204" pitchFamily="34" charset="0"/>
              <a:cs typeface="Times New Roman" panose="02020603050405020304" pitchFamily="18" charset="0"/>
            </a:endParaRPr>
          </a:p>
        </p:txBody>
      </p:sp>
      <p:sp>
        <p:nvSpPr>
          <p:cNvPr id="17" name="Oval Callout 16"/>
          <p:cNvSpPr/>
          <p:nvPr/>
        </p:nvSpPr>
        <p:spPr>
          <a:xfrm>
            <a:off x="8290354" y="4334484"/>
            <a:ext cx="1600200" cy="809016"/>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600" b="1" dirty="0" smtClean="0">
                <a:solidFill>
                  <a:prstClr val="black"/>
                </a:solidFill>
              </a:rPr>
              <a:t>Giải</a:t>
            </a:r>
            <a:endParaRPr lang="en-US" sz="3600" b="1" dirty="0">
              <a:solidFill>
                <a:prstClr val="black"/>
              </a:solidFill>
            </a:endParaRPr>
          </a:p>
        </p:txBody>
      </p:sp>
      <p:pic>
        <p:nvPicPr>
          <p:cNvPr id="12" name="Picture 11" descr="A picture containing line, diagram, triangle&#10;&#10;Description automatically generated"/>
          <p:cNvPicPr/>
          <p:nvPr/>
        </p:nvPicPr>
        <p:blipFill>
          <a:blip r:embed="rId31">
            <a:extLst>
              <a:ext uri="{BEBA8EAE-BF5A-486C-A8C5-ECC9F3942E4B}">
                <a14:imgProps xmlns:a14="http://schemas.microsoft.com/office/drawing/2010/main">
                  <a14:imgLayer r:embed="rId32">
                    <a14:imgEffect>
                      <a14:sharpenSoften amount="50000"/>
                    </a14:imgEffect>
                    <a14:imgEffect>
                      <a14:saturation sat="200000"/>
                    </a14:imgEffect>
                  </a14:imgLayer>
                </a14:imgProps>
              </a:ext>
            </a:extLst>
          </a:blip>
          <a:stretch>
            <a:fillRect/>
          </a:stretch>
        </p:blipFill>
        <p:spPr>
          <a:xfrm>
            <a:off x="762000" y="5462562"/>
            <a:ext cx="6019800" cy="3484973"/>
          </a:xfrm>
          <a:prstGeom prst="rect">
            <a:avLst/>
          </a:prstGeom>
        </p:spPr>
      </p:pic>
      <p:sp>
        <p:nvSpPr>
          <p:cNvPr id="4" name="Rectangle 3"/>
          <p:cNvSpPr/>
          <p:nvPr/>
        </p:nvSpPr>
        <p:spPr>
          <a:xfrm>
            <a:off x="7122858" y="5468183"/>
            <a:ext cx="10634882" cy="4247317"/>
          </a:xfrm>
          <a:prstGeom prst="rect">
            <a:avLst/>
          </a:prstGeom>
        </p:spPr>
        <p:txBody>
          <a:bodyPr wrap="square">
            <a:spAutoFit/>
          </a:bodyPr>
          <a:lstStyle/>
          <a:p>
            <a:pPr algn="just">
              <a:lnSpc>
                <a:spcPct val="150000"/>
              </a:lnSpc>
            </a:pPr>
            <a:r>
              <a:rPr lang="en-US" sz="3600">
                <a:latin typeface="Arial" panose="020B0604020202020204" pitchFamily="34" charset="0"/>
                <a:ea typeface="Arial" panose="020B0604020202020204" pitchFamily="34" charset="0"/>
                <a:cs typeface="Arial" panose="020B0604020202020204" pitchFamily="34" charset="0"/>
              </a:rPr>
              <a:t>Xét tứ giác ANMP ta có</a:t>
            </a:r>
            <a:r>
              <a:rPr lang="en-US" sz="3600">
                <a:latin typeface="Arial" panose="020B0604020202020204" pitchFamily="34" charset="0"/>
                <a:ea typeface="Arial" panose="020B0604020202020204" pitchFamily="34" charset="0"/>
                <a:cs typeface="Arial" panose="020B0604020202020204" pitchFamily="34" charset="0"/>
              </a:rPr>
              <a:t>: </a:t>
            </a:r>
            <a:r>
              <a:rPr lang="en-US" sz="3600" smtClean="0">
                <a:latin typeface="Arial" panose="020B0604020202020204" pitchFamily="34" charset="0"/>
                <a:ea typeface="Arial" panose="020B0604020202020204" pitchFamily="34" charset="0"/>
                <a:cs typeface="Arial" panose="020B0604020202020204" pitchFamily="34" charset="0"/>
              </a:rPr>
              <a:t>AN </a:t>
            </a:r>
            <a:r>
              <a:rPr lang="en-US" sz="3600">
                <a:latin typeface="Arial" panose="020B0604020202020204" pitchFamily="34" charset="0"/>
                <a:ea typeface="Arial" panose="020B0604020202020204" pitchFamily="34" charset="0"/>
                <a:cs typeface="Arial" panose="020B0604020202020204" pitchFamily="34" charset="0"/>
              </a:rPr>
              <a:t>// MP </a:t>
            </a:r>
            <a:r>
              <a:rPr lang="en-US" sz="3600">
                <a:latin typeface="Arial" panose="020B0604020202020204" pitchFamily="34" charset="0"/>
                <a:ea typeface="Arial" panose="020B0604020202020204" pitchFamily="34" charset="0"/>
                <a:cs typeface="Arial" panose="020B0604020202020204" pitchFamily="34" charset="0"/>
              </a:rPr>
              <a:t>(</a:t>
            </a:r>
            <a:r>
              <a:rPr lang="en-US" sz="3600" smtClean="0">
                <a:latin typeface="Arial" panose="020B0604020202020204" pitchFamily="34" charset="0"/>
                <a:ea typeface="Arial" panose="020B0604020202020204" pitchFamily="34" charset="0"/>
                <a:cs typeface="Arial" panose="020B0604020202020204" pitchFamily="34" charset="0"/>
              </a:rPr>
              <a:t>gt); AP </a:t>
            </a:r>
            <a:r>
              <a:rPr lang="en-US" sz="3600">
                <a:latin typeface="Arial" panose="020B0604020202020204" pitchFamily="34" charset="0"/>
                <a:ea typeface="Arial" panose="020B0604020202020204" pitchFamily="34" charset="0"/>
                <a:cs typeface="Arial" panose="020B0604020202020204" pitchFamily="34" charset="0"/>
              </a:rPr>
              <a:t>// PM (gt)</a:t>
            </a:r>
          </a:p>
          <a:p>
            <a:pPr algn="just">
              <a:lnSpc>
                <a:spcPct val="150000"/>
              </a:lnSpc>
            </a:pPr>
            <a:r>
              <a:rPr lang="en-US" sz="3600">
                <a:latin typeface="Arial" panose="020B0604020202020204" pitchFamily="34" charset="0"/>
                <a:ea typeface="Arial" panose="020B0604020202020204" pitchFamily="34" charset="0"/>
                <a:cs typeface="Arial" panose="020B0604020202020204" pitchFamily="34" charset="0"/>
              </a:rPr>
              <a:t>Suy ra ANMP là hình bình hành.</a:t>
            </a:r>
          </a:p>
          <a:p>
            <a:pPr algn="just">
              <a:lnSpc>
                <a:spcPct val="150000"/>
              </a:lnSpc>
            </a:pPr>
            <a:r>
              <a:rPr lang="en-US" sz="3600">
                <a:latin typeface="Arial" panose="020B0604020202020204" pitchFamily="34" charset="0"/>
                <a:ea typeface="Arial" panose="020B0604020202020204" pitchFamily="34" charset="0"/>
                <a:cs typeface="Arial" panose="020B0604020202020204" pitchFamily="34" charset="0"/>
              </a:rPr>
              <a:t>Có: AM và PN là hai đường chéo của hình bình hành ANMP, I là trung điểm của PN, suy ra I cũng là trung điểm của AM.</a:t>
            </a:r>
            <a:endParaRPr lang="en-US" sz="3600">
              <a:effectLst/>
              <a:latin typeface="Arial" panose="020B0604020202020204" pitchFamily="34" charset="0"/>
              <a:ea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3"/>
          <a:stretch>
            <a:fillRect/>
          </a:stretch>
        </p:blipFill>
        <p:spPr>
          <a:xfrm>
            <a:off x="16633141" y="176518"/>
            <a:ext cx="1363624" cy="1101641"/>
          </a:xfrm>
          <a:prstGeom prst="rect">
            <a:avLst/>
          </a:prstGeom>
        </p:spPr>
      </p:pic>
      <p:pic>
        <p:nvPicPr>
          <p:cNvPr id="18" name="Picture 17"/>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113893" y="8753440"/>
            <a:ext cx="1867307" cy="1867307"/>
          </a:xfrm>
          <a:prstGeom prst="rect">
            <a:avLst/>
          </a:prstGeom>
        </p:spPr>
      </p:pic>
    </p:spTree>
    <p:extLst>
      <p:ext uri="{BB962C8B-B14F-4D97-AF65-F5344CB8AC3E}">
        <p14:creationId xmlns:p14="http://schemas.microsoft.com/office/powerpoint/2010/main" val="4074474409"/>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arn(inVertical)">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up)">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4">
                                            <p:txEl>
                                              <p:pRg st="0" end="0"/>
                                            </p:txEl>
                                          </p:spTgt>
                                        </p:tgtEl>
                                        <p:attrNameLst>
                                          <p:attrName>style.visibility</p:attrName>
                                        </p:attrNameLst>
                                      </p:cBhvr>
                                      <p:to>
                                        <p:strVal val="visible"/>
                                      </p:to>
                                    </p:set>
                                    <p:anim calcmode="lin" valueType="num">
                                      <p:cBhvr additive="base">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4">
                                            <p:txEl>
                                              <p:pRg st="0" end="0"/>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4">
                                            <p:txEl>
                                              <p:pRg st="1" end="1"/>
                                            </p:txEl>
                                          </p:spTgt>
                                        </p:tgtEl>
                                        <p:attrNameLst>
                                          <p:attrName>style.visibility</p:attrName>
                                        </p:attrNameLst>
                                      </p:cBhvr>
                                      <p:to>
                                        <p:strVal val="visible"/>
                                      </p:to>
                                    </p:set>
                                    <p:anim calcmode="lin" valueType="num">
                                      <p:cBhvr additive="base">
                                        <p:cTn id="30"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
                                            <p:txEl>
                                              <p:pRg st="1" end="1"/>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4">
                                            <p:txEl>
                                              <p:pRg st="2" end="2"/>
                                            </p:txEl>
                                          </p:spTgt>
                                        </p:tgtEl>
                                        <p:attrNameLst>
                                          <p:attrName>style.visibility</p:attrName>
                                        </p:attrNameLst>
                                      </p:cBhvr>
                                      <p:to>
                                        <p:strVal val="visible"/>
                                      </p:to>
                                    </p:set>
                                    <p:anim calcmode="lin" valueType="num">
                                      <p:cBhvr additive="base">
                                        <p:cTn id="34"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 grpId="0"/>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914400" y="10013999"/>
            <a:ext cx="20040600" cy="1835101"/>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2" name="Group 11"/>
          <p:cNvGrpSpPr/>
          <p:nvPr/>
        </p:nvGrpSpPr>
        <p:grpSpPr>
          <a:xfrm>
            <a:off x="5943600" y="618319"/>
            <a:ext cx="7086600" cy="1172381"/>
            <a:chOff x="5943600" y="389719"/>
            <a:chExt cx="7086600" cy="1172381"/>
          </a:xfrm>
        </p:grpSpPr>
        <p:grpSp>
          <p:nvGrpSpPr>
            <p:cNvPr id="13" name="Group 2"/>
            <p:cNvGrpSpPr/>
            <p:nvPr/>
          </p:nvGrpSpPr>
          <p:grpSpPr>
            <a:xfrm>
              <a:off x="5943600" y="389719"/>
              <a:ext cx="7086600" cy="1172381"/>
              <a:chOff x="0" y="0"/>
              <a:chExt cx="2645030" cy="330991"/>
            </a:xfrm>
          </p:grpSpPr>
          <p:sp>
            <p:nvSpPr>
              <p:cNvPr id="15" name="Freeform 3"/>
              <p:cNvSpPr/>
              <p:nvPr/>
            </p:nvSpPr>
            <p:spPr>
              <a:xfrm>
                <a:off x="0" y="0"/>
                <a:ext cx="2645030"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16"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4" name="Rectangle 13"/>
            <p:cNvSpPr/>
            <p:nvPr/>
          </p:nvSpPr>
          <p:spPr>
            <a:xfrm>
              <a:off x="7671839" y="440391"/>
              <a:ext cx="3717684" cy="94205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nl-NL" sz="42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TRANH LUẬN</a:t>
              </a:r>
              <a:endParaRPr kumimoji="0" lang="en-US" sz="42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grpSp>
        <p:nvGrpSpPr>
          <p:cNvPr id="8" name="Group 7"/>
          <p:cNvGrpSpPr/>
          <p:nvPr/>
        </p:nvGrpSpPr>
        <p:grpSpPr>
          <a:xfrm>
            <a:off x="2176534" y="6096854"/>
            <a:ext cx="15240000" cy="3466246"/>
            <a:chOff x="2362200" y="6236751"/>
            <a:chExt cx="15240000" cy="3466246"/>
          </a:xfrm>
        </p:grpSpPr>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96979" y="6889342"/>
              <a:ext cx="2405221" cy="2813655"/>
            </a:xfrm>
            <a:prstGeom prst="rect">
              <a:avLst/>
            </a:prstGeom>
          </p:spPr>
        </p:pic>
        <p:sp>
          <p:nvSpPr>
            <p:cNvPr id="23" name="Google Shape;136;p4"/>
            <p:cNvSpPr/>
            <p:nvPr/>
          </p:nvSpPr>
          <p:spPr>
            <a:xfrm>
              <a:off x="2362200" y="6236751"/>
              <a:ext cx="12654224" cy="2059420"/>
            </a:xfrm>
            <a:prstGeom prst="wedgeRoundRectCallout">
              <a:avLst>
                <a:gd name="adj1" fmla="val 54194"/>
                <a:gd name="adj2" fmla="val 7537"/>
                <a:gd name="adj3" fmla="val 16667"/>
              </a:avLst>
            </a:prstGeom>
            <a:solidFill>
              <a:srgbClr val="FFFF99"/>
            </a:solidFill>
            <a:ln w="38100" cap="flat" cmpd="sng">
              <a:solidFill>
                <a:srgbClr val="395E89"/>
              </a:solidFill>
              <a:prstDash val="dash"/>
              <a:round/>
              <a:headEnd type="none" w="sm" len="sm"/>
              <a:tailEnd type="none" w="sm" len="sm"/>
            </a:ln>
          </p:spPr>
          <p:txBody>
            <a:bodyPr spcFirstLastPara="1" wrap="square" lIns="91425" tIns="45700" rIns="91425" bIns="45700" anchor="ctr" anchorCtr="0">
              <a:noAutofit/>
            </a:bodyPr>
            <a:lstStyle/>
            <a:p>
              <a:pPr lvl="0" algn="just">
                <a:lnSpc>
                  <a:spcPct val="150000"/>
                </a:lnSpc>
              </a:pPr>
              <a:r>
                <a:rPr lang="en-US" sz="3800">
                  <a:solidFill>
                    <a:prstClr val="black"/>
                  </a:solidFill>
                  <a:latin typeface="Arial" panose="020B0604020202020204" pitchFamily="34" charset="0"/>
                  <a:cs typeface="Arial" panose="020B0604020202020204" pitchFamily="34" charset="0"/>
                </a:rPr>
                <a:t>Tròn sai rồi! Có trường hợp hình thang có hai cạnh bên bằng nhau nhưng nó không phải là hình thang cân.</a:t>
              </a:r>
              <a:endParaRPr lang="en-US" sz="3800" dirty="0">
                <a:solidFill>
                  <a:prstClr val="black"/>
                </a:solidFill>
                <a:latin typeface="Arial" panose="020B0604020202020204" pitchFamily="34" charset="0"/>
                <a:cs typeface="Arial" panose="020B0604020202020204" pitchFamily="34" charset="0"/>
              </a:endParaRPr>
            </a:p>
          </p:txBody>
        </p:sp>
      </p:grpSp>
      <p:grpSp>
        <p:nvGrpSpPr>
          <p:cNvPr id="6" name="Group 5"/>
          <p:cNvGrpSpPr/>
          <p:nvPr/>
        </p:nvGrpSpPr>
        <p:grpSpPr>
          <a:xfrm>
            <a:off x="609600" y="2628900"/>
            <a:ext cx="16560055" cy="3427649"/>
            <a:chOff x="572491" y="2577372"/>
            <a:chExt cx="16560055" cy="3427649"/>
          </a:xfrm>
        </p:grpSpPr>
        <p:pic>
          <p:nvPicPr>
            <p:cNvPr id="21" name="Picture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491" y="3543300"/>
              <a:ext cx="2205291" cy="2461721"/>
            </a:xfrm>
            <a:prstGeom prst="rect">
              <a:avLst/>
            </a:prstGeom>
          </p:spPr>
        </p:pic>
        <p:sp>
          <p:nvSpPr>
            <p:cNvPr id="27" name="Google Shape;136;p4"/>
            <p:cNvSpPr/>
            <p:nvPr/>
          </p:nvSpPr>
          <p:spPr>
            <a:xfrm>
              <a:off x="3124200" y="2577372"/>
              <a:ext cx="14008346" cy="2079752"/>
            </a:xfrm>
            <a:prstGeom prst="wedgeRoundRectCallout">
              <a:avLst>
                <a:gd name="adj1" fmla="val -53207"/>
                <a:gd name="adj2" fmla="val -2626"/>
                <a:gd name="adj3" fmla="val 16667"/>
              </a:avLst>
            </a:prstGeom>
            <a:solidFill>
              <a:srgbClr val="FFFF99"/>
            </a:solidFill>
            <a:ln w="38100" cap="flat" cmpd="sng">
              <a:solidFill>
                <a:srgbClr val="395E89"/>
              </a:solidFill>
              <a:prstDash val="dash"/>
              <a:round/>
              <a:headEnd type="none" w="sm" len="sm"/>
              <a:tailEnd type="none" w="sm" len="sm"/>
            </a:ln>
          </p:spPr>
          <p:txBody>
            <a:bodyPr spcFirstLastPara="1" wrap="square" lIns="91425" tIns="45700" rIns="91425" bIns="45700" anchor="ctr" anchorCtr="0">
              <a:noAutofit/>
            </a:bodyPr>
            <a:lstStyle/>
            <a:p>
              <a:pPr lvl="0" algn="just">
                <a:lnSpc>
                  <a:spcPct val="150000"/>
                </a:lnSpc>
              </a:pPr>
              <a:r>
                <a:rPr lang="en-US" sz="3800">
                  <a:solidFill>
                    <a:prstClr val="black"/>
                  </a:solidFill>
                  <a:latin typeface="Arial" panose="020B0604020202020204" pitchFamily="34" charset="0"/>
                  <a:cs typeface="Arial" panose="020B0604020202020204" pitchFamily="34" charset="0"/>
                </a:rPr>
                <a:t>Hình thanh cân thì có hai cạnh bên bằng nhau. Ngược lại, </a:t>
              </a:r>
              <a:r>
                <a:rPr lang="en-US" sz="3800">
                  <a:solidFill>
                    <a:prstClr val="black"/>
                  </a:solidFill>
                  <a:latin typeface="Arial" panose="020B0604020202020204" pitchFamily="34" charset="0"/>
                  <a:cs typeface="Arial" panose="020B0604020202020204" pitchFamily="34" charset="0"/>
                </a:rPr>
                <a:t>hình </a:t>
              </a:r>
              <a:r>
                <a:rPr lang="en-US" sz="3800" smtClean="0">
                  <a:solidFill>
                    <a:prstClr val="black"/>
                  </a:solidFill>
                  <a:latin typeface="Arial" panose="020B0604020202020204" pitchFamily="34" charset="0"/>
                  <a:cs typeface="Arial" panose="020B0604020202020204" pitchFamily="34" charset="0"/>
                </a:rPr>
                <a:t>thang </a:t>
              </a:r>
              <a:r>
                <a:rPr lang="en-US" sz="3800">
                  <a:solidFill>
                    <a:prstClr val="black"/>
                  </a:solidFill>
                  <a:latin typeface="Arial" panose="020B0604020202020204" pitchFamily="34" charset="0"/>
                  <a:cs typeface="Arial" panose="020B0604020202020204" pitchFamily="34" charset="0"/>
                </a:rPr>
                <a:t>có hai cạnh bên bằng nhau thì nó là hình thang cân.</a:t>
              </a:r>
              <a:endParaRPr lang="en-US" sz="3800" dirty="0">
                <a:solidFill>
                  <a:prstClr val="black"/>
                </a:solidFill>
                <a:latin typeface="Arial" panose="020B0604020202020204" pitchFamily="34" charset="0"/>
                <a:cs typeface="Arial" panose="020B0604020202020204" pitchFamily="34" charset="0"/>
              </a:endParaRPr>
            </a:p>
          </p:txBody>
        </p:sp>
      </p:grpSp>
      <p:grpSp>
        <p:nvGrpSpPr>
          <p:cNvPr id="33" name="Group 32"/>
          <p:cNvGrpSpPr/>
          <p:nvPr/>
        </p:nvGrpSpPr>
        <p:grpSpPr>
          <a:xfrm>
            <a:off x="4821812" y="8801100"/>
            <a:ext cx="8837591" cy="852299"/>
            <a:chOff x="4821812" y="8724900"/>
            <a:chExt cx="8837591" cy="852299"/>
          </a:xfrm>
        </p:grpSpPr>
        <p:sp>
          <p:nvSpPr>
            <p:cNvPr id="30" name="Rectangle 29"/>
            <p:cNvSpPr/>
            <p:nvPr/>
          </p:nvSpPr>
          <p:spPr>
            <a:xfrm>
              <a:off x="6248400" y="8900091"/>
              <a:ext cx="7411003" cy="677108"/>
            </a:xfrm>
            <a:prstGeom prst="rect">
              <a:avLst/>
            </a:prstGeom>
          </p:spPr>
          <p:txBody>
            <a:bodyPr wrap="none">
              <a:spAutoFit/>
            </a:bodyPr>
            <a:lstStyle/>
            <a:p>
              <a:r>
                <a:rPr lang="nl-NL" sz="3800" dirty="0">
                  <a:latin typeface="Arial" panose="020B0604020202020204" pitchFamily="34" charset="0"/>
                  <a:ea typeface="Times New Roman" panose="02020603050405020304" pitchFamily="18" charset="0"/>
                  <a:cs typeface="Arial" panose="020B0604020202020204" pitchFamily="34" charset="0"/>
                </a:rPr>
                <a:t>Theo em, bạn </a:t>
              </a:r>
              <a:r>
                <a:rPr lang="en-US" sz="3800" dirty="0" err="1">
                  <a:latin typeface="Arial" panose="020B0604020202020204" pitchFamily="34" charset="0"/>
                  <a:ea typeface="Times New Roman" panose="02020603050405020304" pitchFamily="18" charset="0"/>
                  <a:cs typeface="Arial" panose="020B0604020202020204" pitchFamily="34" charset="0"/>
                </a:rPr>
                <a:t>nào</a:t>
              </a:r>
              <a:r>
                <a:rPr lang="en-US" sz="3800" dirty="0">
                  <a:latin typeface="Arial" panose="020B0604020202020204" pitchFamily="34" charset="0"/>
                  <a:ea typeface="Times New Roman" panose="02020603050405020304" pitchFamily="18" charset="0"/>
                  <a:cs typeface="Arial" panose="020B0604020202020204" pitchFamily="34" charset="0"/>
                </a:rPr>
                <a:t> </a:t>
              </a:r>
              <a:r>
                <a:rPr lang="en-US" sz="3800" err="1">
                  <a:latin typeface="Arial" panose="020B0604020202020204" pitchFamily="34" charset="0"/>
                  <a:ea typeface="Times New Roman" panose="02020603050405020304" pitchFamily="18" charset="0"/>
                  <a:cs typeface="Arial" panose="020B0604020202020204" pitchFamily="34" charset="0"/>
                </a:rPr>
                <a:t>đúng</a:t>
              </a:r>
              <a:r>
                <a:rPr lang="en-US" sz="3800" smtClean="0">
                  <a:latin typeface="Arial" panose="020B0604020202020204" pitchFamily="34" charset="0"/>
                  <a:ea typeface="Times New Roman" panose="02020603050405020304" pitchFamily="18" charset="0"/>
                  <a:cs typeface="Arial" panose="020B0604020202020204" pitchFamily="34" charset="0"/>
                </a:rPr>
                <a:t>? Vì sao?</a:t>
              </a:r>
              <a:endParaRPr lang="en-US" sz="3800" dirty="0">
                <a:latin typeface="Arial" panose="020B0604020202020204" pitchFamily="34" charset="0"/>
                <a:cs typeface="Arial" panose="020B0604020202020204" pitchFamily="34" charset="0"/>
              </a:endParaRPr>
            </a:p>
          </p:txBody>
        </p:sp>
        <p:pic>
          <p:nvPicPr>
            <p:cNvPr id="31" name="Picture 30"/>
            <p:cNvPicPr>
              <a:picLocks noChangeAspect="1"/>
            </p:cNvPicPr>
            <p:nvPr/>
          </p:nvPicPr>
          <p:blipFill>
            <a:blip r:embed="rId5"/>
            <a:stretch>
              <a:fillRect/>
            </a:stretch>
          </p:blipFill>
          <p:spPr>
            <a:xfrm>
              <a:off x="4821812" y="8724900"/>
              <a:ext cx="1426588" cy="810838"/>
            </a:xfrm>
            <a:prstGeom prst="rect">
              <a:avLst/>
            </a:prstGeom>
          </p:spPr>
        </p:pic>
      </p:grpSp>
      <p:pic>
        <p:nvPicPr>
          <p:cNvPr id="10" name="Picture 9"/>
          <p:cNvPicPr>
            <a:picLocks noChangeAspect="1"/>
          </p:cNvPicPr>
          <p:nvPr/>
        </p:nvPicPr>
        <p:blipFill>
          <a:blip r:embed="rId6"/>
          <a:stretch>
            <a:fillRect/>
          </a:stretch>
        </p:blipFill>
        <p:spPr>
          <a:xfrm rot="20242324">
            <a:off x="12819" y="258448"/>
            <a:ext cx="1558380" cy="1202609"/>
          </a:xfrm>
          <a:prstGeom prst="rect">
            <a:avLst/>
          </a:prstGeom>
        </p:spPr>
      </p:pic>
      <p:pic>
        <p:nvPicPr>
          <p:cNvPr id="32" name="Picture 31"/>
          <p:cNvPicPr>
            <a:picLocks noChangeAspect="1"/>
          </p:cNvPicPr>
          <p:nvPr/>
        </p:nvPicPr>
        <p:blipFill>
          <a:blip r:embed="rId7"/>
          <a:stretch>
            <a:fillRect/>
          </a:stretch>
        </p:blipFill>
        <p:spPr>
          <a:xfrm>
            <a:off x="16633771" y="451241"/>
            <a:ext cx="1194920" cy="1121761"/>
          </a:xfrm>
          <a:prstGeom prst="rect">
            <a:avLst/>
          </a:prstGeom>
        </p:spPr>
      </p:pic>
    </p:spTree>
    <p:extLst>
      <p:ext uri="{BB962C8B-B14F-4D97-AF65-F5344CB8AC3E}">
        <p14:creationId xmlns:p14="http://schemas.microsoft.com/office/powerpoint/2010/main" val="3288103392"/>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anim calcmode="lin" valueType="num">
                                      <p:cBhvr>
                                        <p:cTn id="12" dur="500" fill="hold"/>
                                        <p:tgtEl>
                                          <p:spTgt spid="6"/>
                                        </p:tgtEl>
                                        <p:attrNameLst>
                                          <p:attrName>ppt_x</p:attrName>
                                        </p:attrNameLst>
                                      </p:cBhvr>
                                      <p:tavLst>
                                        <p:tav tm="0">
                                          <p:val>
                                            <p:strVal val="#ppt_x"/>
                                          </p:val>
                                        </p:tav>
                                        <p:tav tm="100000">
                                          <p:val>
                                            <p:strVal val="#ppt_x"/>
                                          </p:val>
                                        </p:tav>
                                      </p:tavLst>
                                    </p:anim>
                                    <p:anim calcmode="lin" valueType="num">
                                      <p:cBhvr>
                                        <p:cTn id="13" dur="500" fill="hold"/>
                                        <p:tgtEl>
                                          <p:spTgt spid="6"/>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anim calcmode="lin" valueType="num">
                                      <p:cBhvr>
                                        <p:cTn id="17" dur="500" fill="hold"/>
                                        <p:tgtEl>
                                          <p:spTgt spid="8"/>
                                        </p:tgtEl>
                                        <p:attrNameLst>
                                          <p:attrName>ppt_x</p:attrName>
                                        </p:attrNameLst>
                                      </p:cBhvr>
                                      <p:tavLst>
                                        <p:tav tm="0">
                                          <p:val>
                                            <p:strVal val="#ppt_x"/>
                                          </p:val>
                                        </p:tav>
                                        <p:tav tm="100000">
                                          <p:val>
                                            <p:strVal val="#ppt_x"/>
                                          </p:val>
                                        </p:tav>
                                      </p:tavLst>
                                    </p:anim>
                                    <p:anim calcmode="lin" valueType="num">
                                      <p:cBhvr>
                                        <p:cTn id="18" dur="500" fill="hold"/>
                                        <p:tgtEl>
                                          <p:spTgt spid="8"/>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500"/>
                                        <p:tgtEl>
                                          <p:spTgt spid="33"/>
                                        </p:tgtEl>
                                      </p:cBhvr>
                                    </p:animEffect>
                                    <p:anim calcmode="lin" valueType="num">
                                      <p:cBhvr>
                                        <p:cTn id="22" dur="500" fill="hold"/>
                                        <p:tgtEl>
                                          <p:spTgt spid="33"/>
                                        </p:tgtEl>
                                        <p:attrNameLst>
                                          <p:attrName>ppt_x</p:attrName>
                                        </p:attrNameLst>
                                      </p:cBhvr>
                                      <p:tavLst>
                                        <p:tav tm="0">
                                          <p:val>
                                            <p:strVal val="#ppt_x"/>
                                          </p:val>
                                        </p:tav>
                                        <p:tav tm="100000">
                                          <p:val>
                                            <p:strVal val="#ppt_x"/>
                                          </p:val>
                                        </p:tav>
                                      </p:tavLst>
                                    </p:anim>
                                    <p:anim calcmode="lin" valueType="num">
                                      <p:cBhvr>
                                        <p:cTn id="23" dur="5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76400" y="-20956"/>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5" name="Google Shape;558;p31"/>
          <p:cNvSpPr txBox="1">
            <a:spLocks/>
          </p:cNvSpPr>
          <p:nvPr/>
        </p:nvSpPr>
        <p:spPr>
          <a:xfrm>
            <a:off x="5410200" y="495300"/>
            <a:ext cx="7266345" cy="84130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9pPr>
          </a:lstStyle>
          <a:p>
            <a:pPr marL="0" marR="0" lvl="0" indent="0" algn="ctr" defTabSz="914400" rtl="0" eaLnBrk="1" fontAlgn="auto" latinLnBrk="0" hangingPunct="1">
              <a:lnSpc>
                <a:spcPct val="100000"/>
              </a:lnSpc>
              <a:spcBef>
                <a:spcPts val="0"/>
              </a:spcBef>
              <a:spcAft>
                <a:spcPts val="0"/>
              </a:spcAft>
              <a:buClr>
                <a:srgbClr val="F2E8DD"/>
              </a:buClr>
              <a:buSzPts val="3500"/>
              <a:buFont typeface="Londrina Solid"/>
              <a:buNone/>
              <a:tabLst/>
              <a:defRPr/>
            </a:pPr>
            <a:r>
              <a:rPr kumimoji="0" lang="en-US" sz="6000" b="1" i="0" u="none" strike="noStrike" kern="0" cap="none" spc="0" normalizeH="0" baseline="0" noProof="0" dirty="0" smtClean="0">
                <a:ln>
                  <a:noFill/>
                </a:ln>
                <a:solidFill>
                  <a:schemeClr val="tx1"/>
                </a:solidFill>
                <a:effectLst/>
                <a:uLnTx/>
                <a:uFillTx/>
                <a:latin typeface="Arial"/>
                <a:cs typeface="Londrina Solid"/>
                <a:sym typeface="Londrina Solid"/>
              </a:rPr>
              <a:t>KHỞI</a:t>
            </a:r>
            <a:r>
              <a:rPr kumimoji="0" lang="en-US" sz="6000" b="1" i="0" u="none" strike="noStrike" kern="0" cap="none" spc="0" normalizeH="0" noProof="0" dirty="0" smtClean="0">
                <a:ln>
                  <a:noFill/>
                </a:ln>
                <a:solidFill>
                  <a:schemeClr val="tx1"/>
                </a:solidFill>
                <a:effectLst/>
                <a:uLnTx/>
                <a:uFillTx/>
                <a:latin typeface="Arial"/>
                <a:cs typeface="Londrina Solid"/>
                <a:sym typeface="Londrina Solid"/>
              </a:rPr>
              <a:t> ĐỘNG</a:t>
            </a:r>
            <a:endParaRPr kumimoji="0" lang="en-US" sz="6000" b="1" i="0" u="none" strike="noStrike" kern="0" cap="none" spc="0" normalizeH="0" baseline="0" noProof="0" dirty="0">
              <a:ln>
                <a:noFill/>
              </a:ln>
              <a:solidFill>
                <a:schemeClr val="tx1"/>
              </a:solidFill>
              <a:effectLst/>
              <a:uLnTx/>
              <a:uFillTx/>
              <a:latin typeface="Arial"/>
              <a:cs typeface="Londrina Solid"/>
              <a:sym typeface="Londrina Solid"/>
            </a:endParaRPr>
          </a:p>
        </p:txBody>
      </p:sp>
      <p:sp>
        <p:nvSpPr>
          <p:cNvPr id="6" name="5-Point Star 5"/>
          <p:cNvSpPr/>
          <p:nvPr/>
        </p:nvSpPr>
        <p:spPr>
          <a:xfrm rot="20935591">
            <a:off x="457131" y="9005570"/>
            <a:ext cx="853910" cy="842272"/>
          </a:xfrm>
          <a:prstGeom prst="star5">
            <a:avLst/>
          </a:prstGeom>
          <a:noFill/>
          <a:ln w="3810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Rectangle 6"/>
          <p:cNvSpPr/>
          <p:nvPr/>
        </p:nvSpPr>
        <p:spPr>
          <a:xfrm>
            <a:off x="609600" y="2171700"/>
            <a:ext cx="16992600" cy="3785652"/>
          </a:xfrm>
          <a:prstGeom prst="rect">
            <a:avLst/>
          </a:prstGeom>
        </p:spPr>
        <p:txBody>
          <a:bodyPr wrap="square">
            <a:spAutoFit/>
          </a:bodyPr>
          <a:lstStyle/>
          <a:p>
            <a:pPr algn="just">
              <a:lnSpc>
                <a:spcPct val="150000"/>
              </a:lnSpc>
              <a:spcBef>
                <a:spcPts val="600"/>
              </a:spcBef>
              <a:spcAft>
                <a:spcPts val="800"/>
              </a:spcAft>
            </a:pPr>
            <a:r>
              <a:rPr lang="vi-VN" sz="4000" smtClean="0">
                <a:ea typeface="Calibri" panose="020F0502020204030204" pitchFamily="34" charset="0"/>
                <a:cs typeface="Times New Roman" panose="02020603050405020304" pitchFamily="18" charset="0"/>
              </a:rPr>
              <a:t>Hai </a:t>
            </a:r>
            <a:r>
              <a:rPr lang="vi-VN" sz="4000">
                <a:ea typeface="Calibri" panose="020F0502020204030204" pitchFamily="34" charset="0"/>
                <a:cs typeface="Times New Roman" panose="02020603050405020304" pitchFamily="18" charset="0"/>
              </a:rPr>
              <a:t>con đường lớn a và b cắt nhau tạo thành một góc. Bên trong góc đó có một điểm dân cư O. Phải mở một con đường thẳng đi qua O như thế nào để theo con đường đó, hai đoạn đường từ điểm O đến hai con đường a và b bằng nhau (các con đường đều là đường thẳng) (</a:t>
            </a:r>
            <a:r>
              <a:rPr lang="vi-VN" sz="4000">
                <a:ea typeface="Calibri" panose="020F0502020204030204" pitchFamily="34" charset="0"/>
                <a:cs typeface="Times New Roman" panose="02020603050405020304" pitchFamily="18" charset="0"/>
              </a:rPr>
              <a:t>H.3.27</a:t>
            </a:r>
            <a:r>
              <a:rPr lang="vi-VN" sz="4000" smtClean="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2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9"/>
              </a:ext>
            </a:extLst>
          </a:blip>
          <a:srcRect/>
          <a:stretch>
            <a:fillRect/>
          </a:stretch>
        </p:blipFill>
        <p:spPr>
          <a:xfrm>
            <a:off x="384193" y="623760"/>
            <a:ext cx="1624352" cy="1425681"/>
          </a:xfrm>
          <a:prstGeom prst="rect">
            <a:avLst/>
          </a:prstGeom>
        </p:spPr>
      </p:pic>
      <p:pic>
        <p:nvPicPr>
          <p:cNvPr id="13" name="Picture 9"/>
          <p:cNvPicPr>
            <a:picLocks noChangeAspect="1"/>
          </p:cNvPicPr>
          <p:nvPr/>
        </p:nvPicPr>
        <p:blipFill>
          <a:blip r:embed="rId40"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6459200" y="8977311"/>
            <a:ext cx="1600200" cy="1142827"/>
          </a:xfrm>
          <a:prstGeom prst="rect">
            <a:avLst/>
          </a:prstGeom>
        </p:spPr>
      </p:pic>
      <p:pic>
        <p:nvPicPr>
          <p:cNvPr id="14" name="Picture 2">
            <a:extLst>
              <a:ext uri="{FF2B5EF4-FFF2-40B4-BE49-F238E27FC236}">
                <a16:creationId xmlns:a16="http://schemas.microsoft.com/office/drawing/2014/main" id="{DDC3A8FF-83CB-4F64-8638-2434EDC2CB42}"/>
              </a:ext>
            </a:extLst>
          </p:cNvPr>
          <p:cNvPicPr>
            <a:picLocks noChangeAspect="1"/>
          </p:cNvPicPr>
          <p:nvPr/>
        </p:nvPicPr>
        <p:blipFill>
          <a:blip r:embed="rId41"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078200" y="376011"/>
            <a:ext cx="1142945" cy="1262289"/>
          </a:xfrm>
          <a:prstGeom prst="rect">
            <a:avLst/>
          </a:prstGeom>
        </p:spPr>
      </p:pic>
      <p:pic>
        <p:nvPicPr>
          <p:cNvPr id="8" name="Picture 7"/>
          <p:cNvPicPr>
            <a:picLocks noChangeAspect="1"/>
          </p:cNvPicPr>
          <p:nvPr/>
        </p:nvPicPr>
        <p:blipFill>
          <a:blip r:embed="rId42">
            <a:extLst>
              <a:ext uri="{BEBA8EAE-BF5A-486C-A8C5-ECC9F3942E4B}">
                <a14:imgProps xmlns:a14="http://schemas.microsoft.com/office/drawing/2010/main">
                  <a14:imgLayer r:embed="rId43">
                    <a14:imgEffect>
                      <a14:sharpenSoften amount="25000"/>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6419850" y="6134100"/>
            <a:ext cx="5372100" cy="3881775"/>
          </a:xfrm>
          <a:prstGeom prst="rect">
            <a:avLst/>
          </a:prstGeom>
        </p:spPr>
      </p:pic>
    </p:spTree>
    <p:extLst>
      <p:ext uri="{BB962C8B-B14F-4D97-AF65-F5344CB8AC3E}">
        <p14:creationId xmlns:p14="http://schemas.microsoft.com/office/powerpoint/2010/main" val="3267536804"/>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914400" y="9791700"/>
            <a:ext cx="20040600" cy="1835101"/>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54000" y="6825645"/>
            <a:ext cx="2405221" cy="2813655"/>
          </a:xfrm>
          <a:prstGeom prst="rect">
            <a:avLst/>
          </a:prstGeom>
        </p:spPr>
      </p:pic>
      <p:pic>
        <p:nvPicPr>
          <p:cNvPr id="21" name="Picture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0" y="6808142"/>
            <a:ext cx="2205291" cy="2461721"/>
          </a:xfrm>
          <a:prstGeom prst="rect">
            <a:avLst/>
          </a:prstGeom>
        </p:spPr>
      </p:pic>
      <p:sp>
        <p:nvSpPr>
          <p:cNvPr id="30" name="Rectangle 29"/>
          <p:cNvSpPr/>
          <p:nvPr/>
        </p:nvSpPr>
        <p:spPr>
          <a:xfrm>
            <a:off x="483149" y="2577048"/>
            <a:ext cx="17295291" cy="3785652"/>
          </a:xfrm>
          <a:prstGeom prst="rect">
            <a:avLst/>
          </a:prstGeom>
        </p:spPr>
        <p:txBody>
          <a:bodyPr wrap="square">
            <a:spAutoFit/>
          </a:bodyPr>
          <a:lstStyle/>
          <a:p>
            <a:pPr lvl="0" algn="just">
              <a:lnSpc>
                <a:spcPct val="150000"/>
              </a:lnSpc>
            </a:pPr>
            <a:r>
              <a:rPr lang="vi-VN" sz="4000">
                <a:solidFill>
                  <a:prstClr val="black"/>
                </a:solidFill>
                <a:ea typeface="Times New Roman" panose="02020603050405020304" pitchFamily="18" charset="0"/>
                <a:cs typeface="Arial" panose="020B0604020202020204" pitchFamily="34" charset="0"/>
              </a:rPr>
              <a:t>- Theo em, Vuông đúng. Vì:</a:t>
            </a:r>
          </a:p>
          <a:p>
            <a:pPr lvl="0" algn="just">
              <a:lnSpc>
                <a:spcPct val="150000"/>
              </a:lnSpc>
            </a:pPr>
            <a:r>
              <a:rPr lang="vi-VN" sz="4000" smtClean="0">
                <a:solidFill>
                  <a:prstClr val="black"/>
                </a:solidFill>
                <a:ea typeface="Times New Roman" panose="02020603050405020304" pitchFamily="18" charset="0"/>
                <a:cs typeface="Arial" panose="020B0604020202020204" pitchFamily="34" charset="0"/>
              </a:rPr>
              <a:t>Hình </a:t>
            </a:r>
            <a:r>
              <a:rPr lang="vi-VN" sz="4000">
                <a:solidFill>
                  <a:prstClr val="black"/>
                </a:solidFill>
                <a:ea typeface="Times New Roman" panose="02020603050405020304" pitchFamily="18" charset="0"/>
                <a:cs typeface="Arial" panose="020B0604020202020204" pitchFamily="34" charset="0"/>
              </a:rPr>
              <a:t>bình hành trong hình học Euclid là một hình tứ giác được tạo thành khi hai cặp đường thẳng song song cắt nhau. Nó là một dạng đặc biệt của hình thang.</a:t>
            </a:r>
            <a:endParaRPr lang="vi-VN" sz="4000" dirty="0">
              <a:solidFill>
                <a:prstClr val="black"/>
              </a:solidFill>
              <a:ea typeface="Times New Roman" panose="02020603050405020304" pitchFamily="18" charset="0"/>
              <a:cs typeface="Arial" panose="020B0604020202020204" pitchFamily="34" charset="0"/>
            </a:endParaRPr>
          </a:p>
        </p:txBody>
      </p:sp>
      <p:pic>
        <p:nvPicPr>
          <p:cNvPr id="10" name="Picture 9"/>
          <p:cNvPicPr>
            <a:picLocks noChangeAspect="1"/>
          </p:cNvPicPr>
          <p:nvPr/>
        </p:nvPicPr>
        <p:blipFill>
          <a:blip r:embed="rId5"/>
          <a:stretch>
            <a:fillRect/>
          </a:stretch>
        </p:blipFill>
        <p:spPr>
          <a:xfrm rot="20242324">
            <a:off x="18969" y="253503"/>
            <a:ext cx="1558380" cy="1202609"/>
          </a:xfrm>
          <a:prstGeom prst="rect">
            <a:avLst/>
          </a:prstGeom>
        </p:spPr>
      </p:pic>
      <p:pic>
        <p:nvPicPr>
          <p:cNvPr id="32" name="Picture 31"/>
          <p:cNvPicPr>
            <a:picLocks noChangeAspect="1"/>
          </p:cNvPicPr>
          <p:nvPr/>
        </p:nvPicPr>
        <p:blipFill>
          <a:blip r:embed="rId6"/>
          <a:stretch>
            <a:fillRect/>
          </a:stretch>
        </p:blipFill>
        <p:spPr>
          <a:xfrm>
            <a:off x="15849600" y="451241"/>
            <a:ext cx="1979091" cy="1857921"/>
          </a:xfrm>
          <a:prstGeom prst="rect">
            <a:avLst/>
          </a:prstGeom>
        </p:spPr>
      </p:pic>
      <p:sp>
        <p:nvSpPr>
          <p:cNvPr id="19" name="Oval Callout 18"/>
          <p:cNvSpPr/>
          <p:nvPr/>
        </p:nvSpPr>
        <p:spPr>
          <a:xfrm>
            <a:off x="8159470" y="935921"/>
            <a:ext cx="1822730" cy="930979"/>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p:spTree>
    <p:extLst>
      <p:ext uri="{BB962C8B-B14F-4D97-AF65-F5344CB8AC3E}">
        <p14:creationId xmlns:p14="http://schemas.microsoft.com/office/powerpoint/2010/main" val="4213477597"/>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0">
                                            <p:txEl>
                                              <p:pRg st="0" end="0"/>
                                            </p:txEl>
                                          </p:spTgt>
                                        </p:tgtEl>
                                        <p:attrNameLst>
                                          <p:attrName>style.visibility</p:attrName>
                                        </p:attrNameLst>
                                      </p:cBhvr>
                                      <p:to>
                                        <p:strVal val="visible"/>
                                      </p:to>
                                    </p:set>
                                    <p:animEffect transition="in" filter="randombar(horizontal)">
                                      <p:cBhvr>
                                        <p:cTn id="12" dur="500"/>
                                        <p:tgtEl>
                                          <p:spTgt spid="30">
                                            <p:txEl>
                                              <p:pRg st="0" end="0"/>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30">
                                            <p:txEl>
                                              <p:pRg st="1" end="1"/>
                                            </p:txEl>
                                          </p:spTgt>
                                        </p:tgtEl>
                                        <p:attrNameLst>
                                          <p:attrName>style.visibility</p:attrName>
                                        </p:attrNameLst>
                                      </p:cBhvr>
                                      <p:to>
                                        <p:strVal val="visible"/>
                                      </p:to>
                                    </p:set>
                                    <p:animEffect transition="in" filter="randombar(horizontal)">
                                      <p:cBhvr>
                                        <p:cTn id="15" dur="500"/>
                                        <p:tgtEl>
                                          <p:spTgt spid="3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p:cNvSpPr/>
          <p:nvPr/>
        </p:nvSpPr>
        <p:spPr>
          <a:xfrm>
            <a:off x="2552699" y="2565142"/>
            <a:ext cx="13487400" cy="2578358"/>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55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2. DẤU </a:t>
            </a:r>
            <a:r>
              <a:rPr kumimoji="0" lang="en-US" sz="5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HIỆU NHẬN BIẾT CỦA </a:t>
            </a:r>
            <a:endParaRPr kumimoji="0" lang="en-US" sz="55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55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HÌNH </a:t>
            </a:r>
            <a:r>
              <a:rPr kumimoji="0" lang="en-US" sz="5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BÌNH HÀNH</a:t>
            </a:r>
          </a:p>
        </p:txBody>
      </p:sp>
      <p:sp>
        <p:nvSpPr>
          <p:cNvPr id="12" name="Rounded Rectangle 11"/>
          <p:cNvSpPr/>
          <p:nvPr/>
        </p:nvSpPr>
        <p:spPr>
          <a:xfrm>
            <a:off x="-762001" y="8724900"/>
            <a:ext cx="20116800" cy="3387442"/>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4"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58"/>
              </a:ext>
            </a:extLst>
          </a:blip>
          <a:srcRect/>
          <a:stretch>
            <a:fillRect/>
          </a:stretch>
        </p:blipFill>
        <p:spPr>
          <a:xfrm rot="10800000">
            <a:off x="96119" y="0"/>
            <a:ext cx="3942481" cy="1123607"/>
          </a:xfrm>
          <a:prstGeom prst="rect">
            <a:avLst/>
          </a:prstGeom>
        </p:spPr>
      </p:pic>
      <p:pic>
        <p:nvPicPr>
          <p:cNvPr id="4" name="Picture 3"/>
          <p:cNvPicPr>
            <a:picLocks noChangeAspect="1"/>
          </p:cNvPicPr>
          <p:nvPr/>
        </p:nvPicPr>
        <p:blipFill>
          <a:blip r:embed="rId59"/>
          <a:stretch>
            <a:fillRect/>
          </a:stretch>
        </p:blipFill>
        <p:spPr>
          <a:xfrm>
            <a:off x="6754146" y="7360442"/>
            <a:ext cx="5084505" cy="2767824"/>
          </a:xfrm>
          <a:prstGeom prst="rect">
            <a:avLst/>
          </a:prstGeom>
        </p:spPr>
      </p:pic>
    </p:spTree>
    <p:extLst>
      <p:ext uri="{BB962C8B-B14F-4D97-AF65-F5344CB8AC3E}">
        <p14:creationId xmlns:p14="http://schemas.microsoft.com/office/powerpoint/2010/main" val="39272115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533400" y="571500"/>
            <a:ext cx="19278600" cy="13716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2590800" y="650824"/>
            <a:ext cx="12877800" cy="1131079"/>
          </a:xfrm>
          <a:prstGeom prst="rect">
            <a:avLst/>
          </a:prstGeom>
        </p:spPr>
        <p:txBody>
          <a:bodyPr wrap="square">
            <a:spAutoFit/>
          </a:bodyPr>
          <a:lstStyle/>
          <a:p>
            <a:pPr lvl="0" algn="ctr">
              <a:lnSpc>
                <a:spcPct val="150000"/>
              </a:lnSpc>
              <a:spcBef>
                <a:spcPts val="600"/>
              </a:spcBef>
              <a:spcAft>
                <a:spcPts val="800"/>
              </a:spcAft>
            </a:pPr>
            <a:r>
              <a:rPr lang="en-US" sz="4500" b="1">
                <a:solidFill>
                  <a:srgbClr val="FF0000"/>
                </a:solidFill>
                <a:latin typeface="Arial" panose="020B0604020202020204" pitchFamily="34" charset="0"/>
                <a:ea typeface="Calibri" panose="020F0502020204030204" pitchFamily="34" charset="0"/>
                <a:cs typeface="Arial" panose="020B0604020202020204" pitchFamily="34" charset="0"/>
              </a:rPr>
              <a:t>Dấu hiệu nhận biết hình bình hành </a:t>
            </a:r>
            <a:r>
              <a:rPr lang="en-US" sz="4500" b="1">
                <a:solidFill>
                  <a:srgbClr val="FF0000"/>
                </a:solidFill>
                <a:latin typeface="Arial" panose="020B0604020202020204" pitchFamily="34" charset="0"/>
                <a:ea typeface="Calibri" panose="020F0502020204030204" pitchFamily="34" charset="0"/>
                <a:cs typeface="Arial" panose="020B0604020202020204" pitchFamily="34" charset="0"/>
              </a:rPr>
              <a:t>theo </a:t>
            </a:r>
            <a:r>
              <a:rPr lang="en-US" sz="4500" b="1" smtClean="0">
                <a:solidFill>
                  <a:srgbClr val="FF0000"/>
                </a:solidFill>
                <a:latin typeface="Arial" panose="020B0604020202020204" pitchFamily="34" charset="0"/>
                <a:ea typeface="Calibri" panose="020F0502020204030204" pitchFamily="34" charset="0"/>
                <a:cs typeface="Arial" panose="020B0604020202020204" pitchFamily="34" charset="0"/>
              </a:rPr>
              <a:t>cạnh</a:t>
            </a:r>
            <a:endParaRPr kumimoji="0" lang="vi-VN" sz="45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24" name="Picture 2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5"/>
              </a:ext>
            </a:extLst>
          </a:blip>
          <a:srcRect/>
          <a:stretch>
            <a:fillRect/>
          </a:stretch>
        </p:blipFill>
        <p:spPr>
          <a:xfrm>
            <a:off x="16687800" y="617010"/>
            <a:ext cx="1405113" cy="1317293"/>
          </a:xfrm>
          <a:prstGeom prst="rect">
            <a:avLst/>
          </a:prstGeom>
        </p:spPr>
      </p:pic>
      <p:sp>
        <p:nvSpPr>
          <p:cNvPr id="15" name="TextBox 14"/>
          <p:cNvSpPr txBox="1"/>
          <p:nvPr/>
        </p:nvSpPr>
        <p:spPr>
          <a:xfrm>
            <a:off x="1120707" y="2366308"/>
            <a:ext cx="15430500" cy="1938992"/>
          </a:xfrm>
          <a:prstGeom prst="rect">
            <a:avLst/>
          </a:prstGeom>
          <a:noFill/>
        </p:spPr>
        <p:txBody>
          <a:bodyPr wrap="square" rtlCol="0">
            <a:spAutoFit/>
          </a:bodyPr>
          <a:lstStyle/>
          <a:p>
            <a:pPr lvl="0" algn="just">
              <a:lnSpc>
                <a:spcPct val="150000"/>
              </a:lnSpc>
            </a:pPr>
            <a:r>
              <a:rPr lang="nl-NL" sz="4000">
                <a:latin typeface="Arial" panose="020B0604020202020204" pitchFamily="34" charset="0"/>
                <a:cs typeface="Arial" panose="020B0604020202020204" pitchFamily="34" charset="0"/>
              </a:rPr>
              <a:t>- Nếu một tứ giác có các cạnh đối bằng nhau thì tứ giác đó có là một hình bình hành.</a:t>
            </a:r>
            <a:endParaRPr kumimoji="0" lang="en-US" sz="4000" i="0" u="none" strike="noStrike" kern="1200" cap="none" spc="0" normalizeH="0" baseline="0" noProof="0">
              <a:ln>
                <a:noFill/>
              </a:ln>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4" name="Rounded Rectangular Callout 13"/>
          <p:cNvSpPr/>
          <p:nvPr/>
        </p:nvSpPr>
        <p:spPr>
          <a:xfrm>
            <a:off x="1083232" y="4838700"/>
            <a:ext cx="15985568" cy="4267200"/>
          </a:xfrm>
          <a:prstGeom prst="wedgeRoundRectCallout">
            <a:avLst>
              <a:gd name="adj1" fmla="val -20505"/>
              <a:gd name="adj2" fmla="val 46898"/>
              <a:gd name="adj3" fmla="val 16667"/>
            </a:avLst>
          </a:prstGeom>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p:cNvSpPr/>
          <p:nvPr/>
        </p:nvSpPr>
        <p:spPr>
          <a:xfrm>
            <a:off x="1828800" y="5015448"/>
            <a:ext cx="14248035" cy="3785652"/>
          </a:xfrm>
          <a:prstGeom prst="rect">
            <a:avLst/>
          </a:prstGeom>
        </p:spPr>
        <p:txBody>
          <a:bodyPr wrap="square">
            <a:spAutoFit/>
          </a:bodyPr>
          <a:lstStyle/>
          <a:p>
            <a:pPr algn="just">
              <a:lnSpc>
                <a:spcPct val="150000"/>
              </a:lnSpc>
            </a:pPr>
            <a:r>
              <a:rPr lang="nl-NL" sz="4000" b="1" u="sng">
                <a:solidFill>
                  <a:schemeClr val="bg1"/>
                </a:solidFill>
                <a:latin typeface="Arial" panose="020B0604020202020204" pitchFamily="34" charset="0"/>
                <a:ea typeface="Arial" panose="020B0604020202020204" pitchFamily="34" charset="0"/>
                <a:cs typeface="Arial" panose="020B0604020202020204" pitchFamily="34" charset="0"/>
              </a:rPr>
              <a:t>Định lí 2:</a:t>
            </a:r>
            <a:endParaRPr lang="en-US" sz="4000">
              <a:solidFill>
                <a:schemeClr val="bg1"/>
              </a:solidFill>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nl-NL" sz="4000">
                <a:solidFill>
                  <a:schemeClr val="bg1"/>
                </a:solidFill>
                <a:latin typeface="Arial" panose="020B0604020202020204" pitchFamily="34" charset="0"/>
                <a:ea typeface="Arial" panose="020B0604020202020204" pitchFamily="34" charset="0"/>
                <a:cs typeface="Arial" panose="020B0604020202020204" pitchFamily="34" charset="0"/>
              </a:rPr>
              <a:t>a) Tứ giác có các cạnh đối bằng nhau là một hình bình hành.</a:t>
            </a:r>
            <a:endParaRPr lang="en-US" sz="4000">
              <a:solidFill>
                <a:schemeClr val="bg1"/>
              </a:solidFill>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nl-NL" sz="4000">
                <a:solidFill>
                  <a:schemeClr val="bg1"/>
                </a:solidFill>
                <a:latin typeface="Arial" panose="020B0604020202020204" pitchFamily="34" charset="0"/>
                <a:ea typeface="Arial" panose="020B0604020202020204" pitchFamily="34" charset="0"/>
                <a:cs typeface="Arial" panose="020B0604020202020204" pitchFamily="34" charset="0"/>
              </a:rPr>
              <a:t>b) Tứ giác có một cặp cạnh đối song song và bằng nhau là một hình bình hành.</a:t>
            </a:r>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p:grpSp>
        <p:nvGrpSpPr>
          <p:cNvPr id="17" name="Group 2"/>
          <p:cNvGrpSpPr/>
          <p:nvPr/>
        </p:nvGrpSpPr>
        <p:grpSpPr>
          <a:xfrm>
            <a:off x="-1066800" y="9944100"/>
            <a:ext cx="20834242" cy="1818911"/>
            <a:chOff x="0" y="0"/>
            <a:chExt cx="3762534" cy="328484"/>
          </a:xfrm>
        </p:grpSpPr>
        <p:sp>
          <p:nvSpPr>
            <p:cNvPr id="18"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9" name="Picture 18"/>
          <p:cNvPicPr>
            <a:picLocks noChangeAspect="1"/>
          </p:cNvPicPr>
          <p:nvPr/>
        </p:nvPicPr>
        <p:blipFill>
          <a:blip r:embed="rId46"/>
          <a:stretch>
            <a:fillRect/>
          </a:stretch>
        </p:blipFill>
        <p:spPr>
          <a:xfrm flipH="1">
            <a:off x="16076834" y="7286586"/>
            <a:ext cx="1845288" cy="2886114"/>
          </a:xfrm>
          <a:prstGeom prst="rect">
            <a:avLst/>
          </a:prstGeom>
        </p:spPr>
      </p:pic>
    </p:spTree>
    <p:extLst>
      <p:ext uri="{BB962C8B-B14F-4D97-AF65-F5344CB8AC3E}">
        <p14:creationId xmlns:p14="http://schemas.microsoft.com/office/powerpoint/2010/main" val="2787819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anim calcmode="lin" valueType="num">
                                      <p:cBhvr>
                                        <p:cTn id="15" dur="500" fill="hold"/>
                                        <p:tgtEl>
                                          <p:spTgt spid="15"/>
                                        </p:tgtEl>
                                        <p:attrNameLst>
                                          <p:attrName>ppt_x</p:attrName>
                                        </p:attrNameLst>
                                      </p:cBhvr>
                                      <p:tavLst>
                                        <p:tav tm="0">
                                          <p:val>
                                            <p:strVal val="#ppt_x"/>
                                          </p:val>
                                        </p:tav>
                                        <p:tav tm="100000">
                                          <p:val>
                                            <p:strVal val="#ppt_x"/>
                                          </p:val>
                                        </p:tav>
                                      </p:tavLst>
                                    </p:anim>
                                    <p:anim calcmode="lin" valueType="num">
                                      <p:cBhvr>
                                        <p:cTn id="16"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anim calcmode="lin" valueType="num">
                                      <p:cBhvr>
                                        <p:cTn id="22" dur="500" fill="hold"/>
                                        <p:tgtEl>
                                          <p:spTgt spid="14"/>
                                        </p:tgtEl>
                                        <p:attrNameLst>
                                          <p:attrName>ppt_x</p:attrName>
                                        </p:attrNameLst>
                                      </p:cBhvr>
                                      <p:tavLst>
                                        <p:tav tm="0">
                                          <p:val>
                                            <p:strVal val="#ppt_x"/>
                                          </p:val>
                                        </p:tav>
                                        <p:tav tm="100000">
                                          <p:val>
                                            <p:strVal val="#ppt_x"/>
                                          </p:val>
                                        </p:tav>
                                      </p:tavLst>
                                    </p:anim>
                                    <p:anim calcmode="lin" valueType="num">
                                      <p:cBhvr>
                                        <p:cTn id="23" dur="500" fill="hold"/>
                                        <p:tgtEl>
                                          <p:spTgt spid="14"/>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anim calcmode="lin" valueType="num">
                                      <p:cBhvr>
                                        <p:cTn id="27" dur="500" fill="hold"/>
                                        <p:tgtEl>
                                          <p:spTgt spid="16"/>
                                        </p:tgtEl>
                                        <p:attrNameLst>
                                          <p:attrName>ppt_x</p:attrName>
                                        </p:attrNameLst>
                                      </p:cBhvr>
                                      <p:tavLst>
                                        <p:tav tm="0">
                                          <p:val>
                                            <p:strVal val="#ppt_x"/>
                                          </p:val>
                                        </p:tav>
                                        <p:tav tm="100000">
                                          <p:val>
                                            <p:strVal val="#ppt_x"/>
                                          </p:val>
                                        </p:tav>
                                      </p:tavLst>
                                    </p:anim>
                                    <p:anim calcmode="lin" valueType="num">
                                      <p:cBhvr>
                                        <p:cTn id="28" dur="500" fill="hold"/>
                                        <p:tgtEl>
                                          <p:spTgt spid="16"/>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anim calcmode="lin" valueType="num">
                                      <p:cBhvr>
                                        <p:cTn id="32" dur="500" fill="hold"/>
                                        <p:tgtEl>
                                          <p:spTgt spid="19"/>
                                        </p:tgtEl>
                                        <p:attrNameLst>
                                          <p:attrName>ppt_x</p:attrName>
                                        </p:attrNameLst>
                                      </p:cBhvr>
                                      <p:tavLst>
                                        <p:tav tm="0">
                                          <p:val>
                                            <p:strVal val="#ppt_x"/>
                                          </p:val>
                                        </p:tav>
                                        <p:tav tm="100000">
                                          <p:val>
                                            <p:strVal val="#ppt_x"/>
                                          </p:val>
                                        </p:tav>
                                      </p:tavLst>
                                    </p:anim>
                                    <p:anim calcmode="lin" valueType="num">
                                      <p:cBhvr>
                                        <p:cTn id="33"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p:bldP spid="15" grpId="0"/>
      <p:bldP spid="14" grpId="0" animBg="1"/>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66800" y="-11811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7" name="Picture 6"/>
          <p:cNvPicPr>
            <a:picLocks noChangeAspect="1"/>
          </p:cNvPicPr>
          <p:nvPr/>
        </p:nvPicPr>
        <p:blipFill>
          <a:blip r:embed="rId3"/>
          <a:stretch>
            <a:fillRect/>
          </a:stretch>
        </p:blipFill>
        <p:spPr>
          <a:xfrm>
            <a:off x="16787557" y="923207"/>
            <a:ext cx="994945" cy="1695929"/>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3711553788"/>
              </p:ext>
            </p:extLst>
          </p:nvPr>
        </p:nvGraphicFramePr>
        <p:xfrm>
          <a:off x="8062332" y="3924300"/>
          <a:ext cx="9372600" cy="2606040"/>
        </p:xfrm>
        <a:graphic>
          <a:graphicData uri="http://schemas.openxmlformats.org/drawingml/2006/table">
            <a:tbl>
              <a:tblPr firstRow="1" firstCol="1" bandRow="1"/>
              <a:tblGrid>
                <a:gridCol w="1657452">
                  <a:extLst>
                    <a:ext uri="{9D8B030D-6E8A-4147-A177-3AD203B41FA5}">
                      <a16:colId xmlns:a16="http://schemas.microsoft.com/office/drawing/2014/main" val="428352420"/>
                    </a:ext>
                  </a:extLst>
                </a:gridCol>
                <a:gridCol w="7715148">
                  <a:extLst>
                    <a:ext uri="{9D8B030D-6E8A-4147-A177-3AD203B41FA5}">
                      <a16:colId xmlns:a16="http://schemas.microsoft.com/office/drawing/2014/main" val="3423286859"/>
                    </a:ext>
                  </a:extLst>
                </a:gridCol>
              </a:tblGrid>
              <a:tr h="0">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GT</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Tứ giác ABCD, có:</a:t>
                      </a:r>
                    </a:p>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AB = CD; AD = BC</a:t>
                      </a: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649936"/>
                  </a:ext>
                </a:extLst>
              </a:tr>
              <a:tr h="0">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KL</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Tứ giác ABCD là hình bình hành.</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793523171"/>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606018994"/>
              </p:ext>
            </p:extLst>
          </p:nvPr>
        </p:nvGraphicFramePr>
        <p:xfrm>
          <a:off x="8141030" y="7277100"/>
          <a:ext cx="9144000" cy="2606040"/>
        </p:xfrm>
        <a:graphic>
          <a:graphicData uri="http://schemas.openxmlformats.org/drawingml/2006/table">
            <a:tbl>
              <a:tblPr firstRow="1" firstCol="1" bandRow="1"/>
              <a:tblGrid>
                <a:gridCol w="1617026">
                  <a:extLst>
                    <a:ext uri="{9D8B030D-6E8A-4147-A177-3AD203B41FA5}">
                      <a16:colId xmlns:a16="http://schemas.microsoft.com/office/drawing/2014/main" val="3281033720"/>
                    </a:ext>
                  </a:extLst>
                </a:gridCol>
                <a:gridCol w="7526974">
                  <a:extLst>
                    <a:ext uri="{9D8B030D-6E8A-4147-A177-3AD203B41FA5}">
                      <a16:colId xmlns:a16="http://schemas.microsoft.com/office/drawing/2014/main" val="212492710"/>
                    </a:ext>
                  </a:extLst>
                </a:gridCol>
              </a:tblGrid>
              <a:tr h="0">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GT</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Tứ giác ABCD, có:</a:t>
                      </a:r>
                    </a:p>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AB // CD và AB = CD</a:t>
                      </a: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3387615"/>
                  </a:ext>
                </a:extLst>
              </a:tr>
              <a:tr h="0">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KL</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Tứ giác ABCD là hình bình </a:t>
                      </a:r>
                      <a:r>
                        <a:rPr lang="en-US" sz="3800">
                          <a:effectLst/>
                          <a:latin typeface="Arial" panose="020B0604020202020204" pitchFamily="34" charset="0"/>
                          <a:ea typeface="Arial" panose="020B0604020202020204" pitchFamily="34" charset="0"/>
                          <a:cs typeface="Arial" panose="020B0604020202020204" pitchFamily="34" charset="0"/>
                        </a:rPr>
                        <a:t>hành</a:t>
                      </a:r>
                      <a:r>
                        <a:rPr lang="en-US" sz="3800" smtClean="0">
                          <a:effectLst/>
                          <a:latin typeface="Arial" panose="020B0604020202020204" pitchFamily="34" charset="0"/>
                          <a:ea typeface="Arial" panose="020B0604020202020204" pitchFamily="34" charset="0"/>
                          <a:cs typeface="Arial" panose="020B0604020202020204" pitchFamily="34" charset="0"/>
                        </a:rPr>
                        <a:t>.</a:t>
                      </a:r>
                      <a:endParaRPr lang="en-US" sz="38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500261944"/>
                  </a:ext>
                </a:extLst>
              </a:tr>
            </a:tbl>
          </a:graphicData>
        </a:graphic>
      </p:graphicFrame>
      <p:pic>
        <p:nvPicPr>
          <p:cNvPr id="20" name="Picture 19"/>
          <p:cNvPicPr>
            <a:picLocks noChangeAspect="1"/>
          </p:cNvPicPr>
          <p:nvPr/>
        </p:nvPicPr>
        <p:blipFill>
          <a:blip r:embed="rId4"/>
          <a:stretch>
            <a:fillRect/>
          </a:stretch>
        </p:blipFill>
        <p:spPr>
          <a:xfrm>
            <a:off x="381000" y="3919928"/>
            <a:ext cx="5806990" cy="3428357"/>
          </a:xfrm>
          <a:prstGeom prst="rect">
            <a:avLst/>
          </a:prstGeom>
        </p:spPr>
      </p:pic>
      <p:sp>
        <p:nvSpPr>
          <p:cNvPr id="22" name="Rectangle 21"/>
          <p:cNvSpPr/>
          <p:nvPr/>
        </p:nvSpPr>
        <p:spPr>
          <a:xfrm>
            <a:off x="6705600" y="3992368"/>
            <a:ext cx="752129" cy="677108"/>
          </a:xfrm>
          <a:prstGeom prst="rect">
            <a:avLst/>
          </a:prstGeom>
        </p:spPr>
        <p:txBody>
          <a:bodyPr wrap="none">
            <a:spAutoFit/>
          </a:bodyPr>
          <a:lstStyle/>
          <a:p>
            <a:r>
              <a:rPr lang="en-US" sz="3800" smtClean="0">
                <a:solidFill>
                  <a:prstClr val="black"/>
                </a:solidFill>
                <a:latin typeface="Arial" panose="020B0604020202020204" pitchFamily="34" charset="0"/>
                <a:cs typeface="Arial" panose="020B0604020202020204" pitchFamily="34" charset="0"/>
              </a:rPr>
              <a:t>a) </a:t>
            </a:r>
            <a:endParaRPr lang="en-US"/>
          </a:p>
        </p:txBody>
      </p:sp>
      <p:sp>
        <p:nvSpPr>
          <p:cNvPr id="23" name="Rectangle 22"/>
          <p:cNvSpPr/>
          <p:nvPr/>
        </p:nvSpPr>
        <p:spPr>
          <a:xfrm>
            <a:off x="6781800" y="7368540"/>
            <a:ext cx="752129" cy="677108"/>
          </a:xfrm>
          <a:prstGeom prst="rect">
            <a:avLst/>
          </a:prstGeom>
        </p:spPr>
        <p:txBody>
          <a:bodyPr wrap="none">
            <a:spAutoFit/>
          </a:bodyPr>
          <a:lstStyle/>
          <a:p>
            <a:pPr lvl="0"/>
            <a:r>
              <a:rPr lang="en-US" sz="3800" smtClean="0">
                <a:solidFill>
                  <a:prstClr val="black"/>
                </a:solidFill>
                <a:latin typeface="Arial" panose="020B0604020202020204" pitchFamily="34" charset="0"/>
                <a:cs typeface="Arial" panose="020B0604020202020204" pitchFamily="34" charset="0"/>
              </a:rPr>
              <a:t>b) </a:t>
            </a:r>
            <a:endParaRPr lang="en-US">
              <a:solidFill>
                <a:prstClr val="black"/>
              </a:solidFill>
            </a:endParaRPr>
          </a:p>
        </p:txBody>
      </p:sp>
      <p:pic>
        <p:nvPicPr>
          <p:cNvPr id="24" name="Picture 23"/>
          <p:cNvPicPr>
            <a:picLocks noChangeAspect="1"/>
          </p:cNvPicPr>
          <p:nvPr/>
        </p:nvPicPr>
        <p:blipFill>
          <a:blip r:embed="rId5"/>
          <a:stretch>
            <a:fillRect/>
          </a:stretch>
        </p:blipFill>
        <p:spPr>
          <a:xfrm>
            <a:off x="2362200" y="8801100"/>
            <a:ext cx="1554205" cy="1153879"/>
          </a:xfrm>
          <a:prstGeom prst="rect">
            <a:avLst/>
          </a:prstGeom>
        </p:spPr>
      </p:pic>
      <p:sp>
        <p:nvSpPr>
          <p:cNvPr id="25" name="Rectangle 24"/>
          <p:cNvSpPr/>
          <p:nvPr/>
        </p:nvSpPr>
        <p:spPr>
          <a:xfrm>
            <a:off x="381000" y="800100"/>
            <a:ext cx="11038599" cy="1015663"/>
          </a:xfrm>
          <a:prstGeom prst="rect">
            <a:avLst/>
          </a:prstGeom>
        </p:spPr>
        <p:txBody>
          <a:bodyPr wrap="none">
            <a:spAutoFit/>
          </a:bodyPr>
          <a:lstStyle/>
          <a:p>
            <a:pPr algn="just">
              <a:lnSpc>
                <a:spcPct val="150000"/>
              </a:lnSpc>
              <a:spcAft>
                <a:spcPts val="800"/>
              </a:spcAft>
            </a:pPr>
            <a:r>
              <a:rPr lang="nl-NL" sz="4000" b="1" u="sng" smtClean="0">
                <a:solidFill>
                  <a:srgbClr val="C00000"/>
                </a:solidFill>
                <a:latin typeface="Arial" panose="020B0604020202020204" pitchFamily="34" charset="0"/>
                <a:ea typeface="Calibri" panose="020F0502020204030204" pitchFamily="34" charset="0"/>
                <a:cs typeface="Arial" panose="020B0604020202020204" pitchFamily="34" charset="0"/>
              </a:rPr>
              <a:t>Câu hỏi:</a:t>
            </a:r>
            <a:r>
              <a:rPr lang="nl-NL" sz="4000" b="1" smtClean="0">
                <a:solidFill>
                  <a:srgbClr val="C00000"/>
                </a:solidFill>
                <a:latin typeface="Arial" panose="020B0604020202020204" pitchFamily="34" charset="0"/>
                <a:ea typeface="Calibri" panose="020F0502020204030204" pitchFamily="34" charset="0"/>
                <a:cs typeface="Arial" panose="020B0604020202020204" pitchFamily="34" charset="0"/>
              </a:rPr>
              <a:t> </a:t>
            </a:r>
            <a:r>
              <a:rPr lang="nl-NL" sz="3800" smtClean="0">
                <a:solidFill>
                  <a:srgbClr val="000000"/>
                </a:solidFill>
                <a:latin typeface="Arial" panose="020B0604020202020204" pitchFamily="34" charset="0"/>
                <a:ea typeface="Calibri" panose="020F0502020204030204" pitchFamily="34" charset="0"/>
                <a:cs typeface="Arial" panose="020B0604020202020204" pitchFamily="34" charset="0"/>
              </a:rPr>
              <a:t>Hãy viết giải </a:t>
            </a:r>
            <a:r>
              <a:rPr lang="nl-NL" sz="3800">
                <a:solidFill>
                  <a:srgbClr val="000000"/>
                </a:solidFill>
                <a:latin typeface="Arial" panose="020B0604020202020204" pitchFamily="34" charset="0"/>
                <a:ea typeface="Calibri" panose="020F0502020204030204" pitchFamily="34" charset="0"/>
                <a:cs typeface="Arial" panose="020B0604020202020204" pitchFamily="34" charset="0"/>
              </a:rPr>
              <a:t>thiết, kết luận của Định lí 2.</a:t>
            </a:r>
            <a:endParaRPr lang="en-US" sz="3800">
              <a:effectLst/>
              <a:latin typeface="Arial" panose="020B0604020202020204" pitchFamily="34" charset="0"/>
              <a:ea typeface="Arial" panose="020B0604020202020204" pitchFamily="34" charset="0"/>
              <a:cs typeface="Arial" panose="020B0604020202020204" pitchFamily="34" charset="0"/>
            </a:endParaRPr>
          </a:p>
        </p:txBody>
      </p:sp>
      <p:sp>
        <p:nvSpPr>
          <p:cNvPr id="26" name="Oval Callout 25"/>
          <p:cNvSpPr/>
          <p:nvPr/>
        </p:nvSpPr>
        <p:spPr>
          <a:xfrm>
            <a:off x="8546030" y="2247945"/>
            <a:ext cx="1608582" cy="761955"/>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0518819"/>
      </p:ext>
    </p:extLst>
  </p:cSld>
  <p:clrMapOvr>
    <a:masterClrMapping/>
  </p:clrMapOvr>
  <mc:AlternateContent xmlns:mc="http://schemas.openxmlformats.org/markup-compatibility/2006" xmlns:p14="http://schemas.microsoft.com/office/powerpoint/2010/main">
    <mc:Choice Requires="p14">
      <p:transition spd="med" p14:dur="700">
        <p14:warp dir="in"/>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arn(inVertical)">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up)">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childTnLst>
                          </p:cTn>
                        </p:par>
                        <p:par>
                          <p:cTn id="26" fill="hold">
                            <p:stCondLst>
                              <p:cond delay="500"/>
                            </p:stCondLst>
                            <p:childTnLst>
                              <p:par>
                                <p:cTn id="27" presetID="14" presetClass="entr" presetSubtype="10" fill="hold" grpId="0" nodeType="after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randombar(horizontal)">
                                      <p:cBhvr>
                                        <p:cTn id="29" dur="500"/>
                                        <p:tgtEl>
                                          <p:spTgt spid="23"/>
                                        </p:tgtEl>
                                      </p:cBhvr>
                                    </p:animEffect>
                                  </p:childTnLst>
                                </p:cTn>
                              </p:par>
                              <p:par>
                                <p:cTn id="30" presetID="14" presetClass="entr" presetSubtype="10" fill="hold" nodeType="with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randombar(horizontal)">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5" grpId="0"/>
      <p:bldP spid="2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7"/>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05872" y="114300"/>
            <a:ext cx="1464656" cy="1504044"/>
          </a:xfrm>
          <a:prstGeom prst="rect">
            <a:avLst/>
          </a:prstGeom>
        </p:spPr>
      </p:pic>
      <p:grpSp>
        <p:nvGrpSpPr>
          <p:cNvPr id="20" name="Group 19"/>
          <p:cNvGrpSpPr/>
          <p:nvPr/>
        </p:nvGrpSpPr>
        <p:grpSpPr>
          <a:xfrm>
            <a:off x="5932562" y="647700"/>
            <a:ext cx="6096000" cy="914400"/>
            <a:chOff x="1554480" y="876300"/>
            <a:chExt cx="6096000" cy="1143000"/>
          </a:xfrm>
          <a:solidFill>
            <a:schemeClr val="accent5">
              <a:lumMod val="75000"/>
            </a:schemeClr>
          </a:solidFill>
        </p:grpSpPr>
        <p:sp>
          <p:nvSpPr>
            <p:cNvPr id="21" name="Flowchart: Terminator 20"/>
            <p:cNvSpPr/>
            <p:nvPr/>
          </p:nvSpPr>
          <p:spPr>
            <a:xfrm>
              <a:off x="1554480" y="876300"/>
              <a:ext cx="6096000" cy="1143000"/>
            </a:xfrm>
            <a:prstGeom prst="flowChartTerminator">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2126502" y="987956"/>
              <a:ext cx="4974440" cy="884858"/>
            </a:xfrm>
            <a:prstGeom prst="rect">
              <a:avLst/>
            </a:prstGeom>
            <a:noFill/>
            <a:ln>
              <a:noFill/>
            </a:ln>
          </p:spPr>
          <p:txBody>
            <a:bodyPr wrap="none">
              <a:spAutoFit/>
            </a:bodyPr>
            <a:lstStyle/>
            <a:p>
              <a:pPr algn="ctr"/>
              <a:r>
                <a:rPr lang="en-US" sz="40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Ví</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dụ</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2 </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(SGK </a:t>
              </a:r>
              <a:r>
                <a:rPr lang="en-US" sz="4000" b="1">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b="1" smtClean="0">
                  <a:solidFill>
                    <a:schemeClr val="bg1"/>
                  </a:solidFill>
                  <a:latin typeface="Arial" panose="020B0604020202020204" pitchFamily="34" charset="0"/>
                  <a:ea typeface="Times New Roman" panose="02020603050405020304" pitchFamily="18" charset="0"/>
                  <a:cs typeface="Arial" panose="020B0604020202020204" pitchFamily="34" charset="0"/>
                </a:rPr>
                <a:t>tr59)</a:t>
              </a:r>
              <a:endPar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10" name="Rectangle 9"/>
              <p:cNvSpPr/>
              <p:nvPr/>
            </p:nvSpPr>
            <p:spPr>
              <a:xfrm>
                <a:off x="762001" y="1869672"/>
                <a:ext cx="17297399" cy="1752211"/>
              </a:xfrm>
              <a:prstGeom prst="rect">
                <a:avLst/>
              </a:prstGeom>
            </p:spPr>
            <p:txBody>
              <a:bodyPr wrap="square">
                <a:spAutoFit/>
              </a:bodyPr>
              <a:lstStyle/>
              <a:p>
                <a:pPr>
                  <a:lnSpc>
                    <a:spcPct val="150000"/>
                  </a:lnSpc>
                </a:pPr>
                <a:r>
                  <a:rPr lang="en-US" sz="3800" smtClean="0">
                    <a:latin typeface="Arial" panose="020B0604020202020204" pitchFamily="34" charset="0"/>
                    <a:ea typeface="Calibri" panose="020F0502020204030204" pitchFamily="34" charset="0"/>
                    <a:cs typeface="Times New Roman" panose="02020603050405020304" pitchFamily="18" charset="0"/>
                  </a:rPr>
                  <a:t>Cho hình bình hành </a:t>
                </a:r>
                <a14:m>
                  <m:oMath xmlns:m="http://schemas.openxmlformats.org/officeDocument/2006/math">
                    <m:r>
                      <m:rPr>
                        <m:sty m:val="p"/>
                      </m:rPr>
                      <a:rPr lang="en-US" sz="3800">
                        <a:latin typeface="Cambria Math" panose="02040503050406030204" pitchFamily="18" charset="0"/>
                        <a:ea typeface="Arial" panose="020B0604020202020204" pitchFamily="34" charset="0"/>
                        <a:cs typeface="Arial" panose="020B0604020202020204" pitchFamily="34" charset="0"/>
                      </a:rPr>
                      <m:t>ABCD</m:t>
                    </m:r>
                  </m:oMath>
                </a14:m>
                <a:r>
                  <a:rPr lang="en-US" sz="3800" smtClean="0">
                    <a:latin typeface="Arial" panose="020B0604020202020204" pitchFamily="34" charset="0"/>
                    <a:ea typeface="Calibri" panose="020F0502020204030204" pitchFamily="34" charset="0"/>
                    <a:cs typeface="Times New Roman" panose="02020603050405020304" pitchFamily="18" charset="0"/>
                  </a:rPr>
                  <a:t>. Từ </a:t>
                </a:r>
                <a14:m>
                  <m:oMath xmlns:m="http://schemas.openxmlformats.org/officeDocument/2006/math">
                    <m:r>
                      <m:rPr>
                        <m:sty m:val="p"/>
                      </m:rPr>
                      <a:rPr lang="en-US" sz="3800" i="0" smtClean="0">
                        <a:latin typeface="Cambria Math" panose="02040503050406030204" pitchFamily="18" charset="0"/>
                        <a:ea typeface="Calibri" panose="020F0502020204030204" pitchFamily="34" charset="0"/>
                        <a:cs typeface="Times New Roman" panose="02020603050405020304" pitchFamily="18" charset="0"/>
                      </a:rPr>
                      <m:t>A</m:t>
                    </m:r>
                    <m:r>
                      <a:rPr lang="en-US" sz="3800" i="0" smtClean="0">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3800" i="0" smtClean="0">
                        <a:latin typeface="Cambria Math" panose="02040503050406030204" pitchFamily="18" charset="0"/>
                        <a:ea typeface="Calibri" panose="020F0502020204030204" pitchFamily="34" charset="0"/>
                        <a:cs typeface="Times New Roman" panose="02020603050405020304" pitchFamily="18" charset="0"/>
                      </a:rPr>
                      <m:t>C</m:t>
                    </m:r>
                    <m:r>
                      <a:rPr lang="en-US" sz="3800" i="0" smtClean="0">
                        <a:latin typeface="Cambria Math" panose="02040503050406030204" pitchFamily="18" charset="0"/>
                        <a:ea typeface="Calibri" panose="020F0502020204030204" pitchFamily="34" charset="0"/>
                        <a:cs typeface="Times New Roman" panose="02020603050405020304" pitchFamily="18" charset="0"/>
                      </a:rPr>
                      <m:t> </m:t>
                    </m:r>
                  </m:oMath>
                </a14:m>
                <a:r>
                  <a:rPr lang="en-US" sz="3800" smtClean="0">
                    <a:latin typeface="Arial" panose="020B0604020202020204" pitchFamily="34" charset="0"/>
                    <a:ea typeface="Calibri" panose="020F0502020204030204" pitchFamily="34" charset="0"/>
                    <a:cs typeface="Times New Roman" panose="02020603050405020304" pitchFamily="18" charset="0"/>
                  </a:rPr>
                  <a:t>kẻ </a:t>
                </a:r>
                <a14:m>
                  <m:oMath xmlns:m="http://schemas.openxmlformats.org/officeDocument/2006/math">
                    <m:r>
                      <m:rPr>
                        <m:sty m:val="p"/>
                      </m:rPr>
                      <a:rPr lang="en-US" sz="3800" i="0" smtClean="0">
                        <a:latin typeface="Cambria Math" panose="02040503050406030204" pitchFamily="18" charset="0"/>
                        <a:ea typeface="Calibri" panose="020F0502020204030204" pitchFamily="34" charset="0"/>
                        <a:cs typeface="Times New Roman" panose="02020603050405020304" pitchFamily="18" charset="0"/>
                      </a:rPr>
                      <m:t>AH</m:t>
                    </m:r>
                    <m:r>
                      <a:rPr lang="en-US" sz="3800" i="0" smtClean="0">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3800" i="0" smtClean="0">
                        <a:latin typeface="Cambria Math" panose="02040503050406030204" pitchFamily="18" charset="0"/>
                        <a:ea typeface="Calibri" panose="020F0502020204030204" pitchFamily="34" charset="0"/>
                        <a:cs typeface="Times New Roman" panose="02020603050405020304" pitchFamily="18" charset="0"/>
                      </a:rPr>
                      <m:t>CK</m:t>
                    </m:r>
                    <m:r>
                      <a:rPr lang="en-US" sz="3800" i="0" smtClean="0">
                        <a:latin typeface="Cambria Math" panose="02040503050406030204" pitchFamily="18" charset="0"/>
                        <a:ea typeface="Calibri" panose="020F0502020204030204" pitchFamily="34" charset="0"/>
                        <a:cs typeface="Times New Roman" panose="02020603050405020304" pitchFamily="18" charset="0"/>
                      </a:rPr>
                      <m:t> </m:t>
                    </m:r>
                  </m:oMath>
                </a14:m>
                <a:r>
                  <a:rPr lang="en-US" sz="3800" smtClean="0">
                    <a:latin typeface="Arial" panose="020B0604020202020204" pitchFamily="34" charset="0"/>
                    <a:ea typeface="Calibri" panose="020F0502020204030204" pitchFamily="34" charset="0"/>
                    <a:cs typeface="Times New Roman" panose="02020603050405020304" pitchFamily="18" charset="0"/>
                  </a:rPr>
                  <a:t>cùng vuông góc với </a:t>
                </a:r>
                <a14:m>
                  <m:oMath xmlns:m="http://schemas.openxmlformats.org/officeDocument/2006/math">
                    <m:r>
                      <m:rPr>
                        <m:sty m:val="p"/>
                      </m:rPr>
                      <a:rPr lang="en-US" sz="3800" i="0" smtClean="0">
                        <a:latin typeface="Cambria Math" panose="02040503050406030204" pitchFamily="18" charset="0"/>
                        <a:ea typeface="Calibri" panose="020F0502020204030204" pitchFamily="34" charset="0"/>
                        <a:cs typeface="Times New Roman" panose="02020603050405020304" pitchFamily="18" charset="0"/>
                      </a:rPr>
                      <m:t>BH</m:t>
                    </m:r>
                    <m:r>
                      <a:rPr lang="en-US" sz="3800" b="0" i="1" smtClean="0">
                        <a:latin typeface="Cambria Math" panose="02040503050406030204" pitchFamily="18" charset="0"/>
                        <a:ea typeface="Calibri" panose="020F0502020204030204" pitchFamily="34" charset="0"/>
                        <a:cs typeface="Times New Roman" panose="02020603050405020304" pitchFamily="18" charset="0"/>
                      </a:rPr>
                      <m:t>  </m:t>
                    </m:r>
                    <m:d>
                      <m:dPr>
                        <m:ctrlPr>
                          <a:rPr lang="en-US" sz="3800" i="1">
                            <a:latin typeface="Cambria Math" panose="02040503050406030204" pitchFamily="18" charset="0"/>
                          </a:rPr>
                        </m:ctrlPr>
                      </m:dPr>
                      <m:e>
                        <m:r>
                          <m:rPr>
                            <m:sty m:val="p"/>
                          </m:rPr>
                          <a:rPr lang="en-US" sz="3800">
                            <a:latin typeface="Cambria Math" panose="02040503050406030204" pitchFamily="18" charset="0"/>
                          </a:rPr>
                          <m:t>H</m:t>
                        </m:r>
                        <m:r>
                          <a:rPr lang="en-US" sz="3800">
                            <a:latin typeface="Cambria Math" panose="02040503050406030204" pitchFamily="18" charset="0"/>
                          </a:rPr>
                          <m:t>,</m:t>
                        </m:r>
                        <m:r>
                          <m:rPr>
                            <m:sty m:val="p"/>
                          </m:rPr>
                          <a:rPr lang="en-US" sz="3800">
                            <a:latin typeface="Cambria Math" panose="02040503050406030204" pitchFamily="18" charset="0"/>
                          </a:rPr>
                          <m:t>K</m:t>
                        </m:r>
                        <m:r>
                          <a:rPr lang="en-US" sz="3800">
                            <a:latin typeface="Cambria Math" panose="02040503050406030204" pitchFamily="18" charset="0"/>
                          </a:rPr>
                          <m:t>∈</m:t>
                        </m:r>
                        <m:r>
                          <m:rPr>
                            <m:sty m:val="p"/>
                          </m:rPr>
                          <a:rPr lang="en-US" sz="3800">
                            <a:latin typeface="Cambria Math" panose="02040503050406030204" pitchFamily="18" charset="0"/>
                          </a:rPr>
                          <m:t>BD</m:t>
                        </m:r>
                      </m:e>
                    </m:d>
                  </m:oMath>
                </a14:m>
                <a:r>
                  <a:rPr lang="en-US" sz="3800" smtClean="0">
                    <a:latin typeface="Arial" panose="020B0604020202020204" pitchFamily="34" charset="0"/>
                    <a:ea typeface="Calibri" panose="020F0502020204030204" pitchFamily="34" charset="0"/>
                    <a:cs typeface="Times New Roman" panose="02020603050405020304" pitchFamily="18" charset="0"/>
                  </a:rPr>
                  <a:t> (H.3.31). Chứng minh tứ giác </a:t>
                </a:r>
                <a14:m>
                  <m:oMath xmlns:m="http://schemas.openxmlformats.org/officeDocument/2006/math">
                    <m:r>
                      <m:rPr>
                        <m:sty m:val="p"/>
                      </m:rPr>
                      <a:rPr lang="en-US" sz="3800">
                        <a:latin typeface="Cambria Math" panose="02040503050406030204" pitchFamily="18" charset="0"/>
                        <a:ea typeface="Arial" panose="020B0604020202020204" pitchFamily="34" charset="0"/>
                        <a:cs typeface="Arial" panose="020B0604020202020204" pitchFamily="34" charset="0"/>
                      </a:rPr>
                      <m:t>AHCK</m:t>
                    </m:r>
                  </m:oMath>
                </a14:m>
                <a:r>
                  <a:rPr lang="en-US" sz="3800" smtClean="0">
                    <a:latin typeface="Arial" panose="020B0604020202020204" pitchFamily="34" charset="0"/>
                    <a:ea typeface="Calibri" panose="020F0502020204030204" pitchFamily="34" charset="0"/>
                    <a:cs typeface="Times New Roman" panose="02020603050405020304" pitchFamily="18" charset="0"/>
                  </a:rPr>
                  <a:t> là hình bình hành.</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10" name="Rectangle 9"/>
              <p:cNvSpPr>
                <a:spLocks noRot="1" noChangeAspect="1" noMove="1" noResize="1" noEditPoints="1" noAdjustHandles="1" noChangeArrowheads="1" noChangeShapeType="1" noTextEdit="1"/>
              </p:cNvSpPr>
              <p:nvPr/>
            </p:nvSpPr>
            <p:spPr>
              <a:xfrm>
                <a:off x="762001" y="1869672"/>
                <a:ext cx="17297399" cy="1752211"/>
              </a:xfrm>
              <a:prstGeom prst="rect">
                <a:avLst/>
              </a:prstGeom>
              <a:blipFill>
                <a:blip r:embed="rId14"/>
                <a:stretch>
                  <a:fillRect l="-1163" b="-12195"/>
                </a:stretch>
              </a:blipFill>
            </p:spPr>
            <p:txBody>
              <a:bodyPr/>
              <a:lstStyle/>
              <a:p>
                <a:r>
                  <a:rPr lang="en-US">
                    <a:noFill/>
                  </a:rPr>
                  <a:t> </a:t>
                </a:r>
              </a:p>
            </p:txBody>
          </p:sp>
        </mc:Fallback>
      </mc:AlternateContent>
      <p:sp>
        <p:nvSpPr>
          <p:cNvPr id="23" name="Oval Callout 22"/>
          <p:cNvSpPr/>
          <p:nvPr/>
        </p:nvSpPr>
        <p:spPr>
          <a:xfrm>
            <a:off x="12192000" y="4230300"/>
            <a:ext cx="1600200" cy="878952"/>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800" b="1" dirty="0" smtClean="0">
                <a:solidFill>
                  <a:prstClr val="black"/>
                </a:solidFill>
              </a:rPr>
              <a:t>Giải</a:t>
            </a:r>
            <a:endParaRPr lang="en-US" sz="3800" b="1" dirty="0">
              <a:solidFill>
                <a:prstClr val="black"/>
              </a:solidFill>
            </a:endParaRPr>
          </a:p>
        </p:txBody>
      </p:sp>
      <p:grpSp>
        <p:nvGrpSpPr>
          <p:cNvPr id="40" name="Group 2"/>
          <p:cNvGrpSpPr/>
          <p:nvPr/>
        </p:nvGrpSpPr>
        <p:grpSpPr>
          <a:xfrm>
            <a:off x="-1425317" y="9572989"/>
            <a:ext cx="20834242" cy="1818911"/>
            <a:chOff x="0" y="0"/>
            <a:chExt cx="3762534" cy="328484"/>
          </a:xfrm>
        </p:grpSpPr>
        <p:sp>
          <p:nvSpPr>
            <p:cNvPr id="41"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2" name="Picture 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57200" y="4101504"/>
            <a:ext cx="7271373" cy="3810000"/>
          </a:xfrm>
          <a:prstGeom prst="rect">
            <a:avLst/>
          </a:prstGeom>
        </p:spPr>
      </p:pic>
      <mc:AlternateContent xmlns:mc="http://schemas.openxmlformats.org/markup-compatibility/2006">
        <mc:Choice xmlns:a14="http://schemas.microsoft.com/office/drawing/2010/main" Requires="a14">
          <p:graphicFrame>
            <p:nvGraphicFramePr>
              <p:cNvPr id="24" name="Table 23"/>
              <p:cNvGraphicFramePr>
                <a:graphicFrameLocks noGrp="1"/>
              </p:cNvGraphicFramePr>
              <p:nvPr>
                <p:extLst>
                  <p:ext uri="{D42A27DB-BD31-4B8C-83A1-F6EECF244321}">
                    <p14:modId xmlns:p14="http://schemas.microsoft.com/office/powerpoint/2010/main" val="1314595243"/>
                  </p:ext>
                </p:extLst>
              </p:nvPr>
            </p:nvGraphicFramePr>
            <p:xfrm>
              <a:off x="8077200" y="5755483"/>
              <a:ext cx="9372600" cy="2588417"/>
            </p:xfrm>
            <a:graphic>
              <a:graphicData uri="http://schemas.openxmlformats.org/drawingml/2006/table">
                <a:tbl>
                  <a:tblPr firstRow="1" firstCol="1" bandRow="1"/>
                  <a:tblGrid>
                    <a:gridCol w="1657452">
                      <a:extLst>
                        <a:ext uri="{9D8B030D-6E8A-4147-A177-3AD203B41FA5}">
                          <a16:colId xmlns:a16="http://schemas.microsoft.com/office/drawing/2014/main" val="428352420"/>
                        </a:ext>
                      </a:extLst>
                    </a:gridCol>
                    <a:gridCol w="7715148">
                      <a:extLst>
                        <a:ext uri="{9D8B030D-6E8A-4147-A177-3AD203B41FA5}">
                          <a16:colId xmlns:a16="http://schemas.microsoft.com/office/drawing/2014/main" val="3423286859"/>
                        </a:ext>
                      </a:extLst>
                    </a:gridCol>
                  </a:tblGrid>
                  <a:tr h="1688555">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GT</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3800" smtClean="0">
                              <a:effectLst/>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r>
                                <m:rPr>
                                  <m:sty m:val="p"/>
                                </m:rPr>
                                <a:rPr lang="en-US" sz="3800" i="0" smtClean="0">
                                  <a:effectLst/>
                                  <a:latin typeface="Cambria Math" panose="02040503050406030204" pitchFamily="18" charset="0"/>
                                  <a:ea typeface="Arial" panose="020B0604020202020204" pitchFamily="34" charset="0"/>
                                  <a:cs typeface="Arial" panose="020B0604020202020204" pitchFamily="34" charset="0"/>
                                </a:rPr>
                                <m:t>ABCD</m:t>
                              </m:r>
                            </m:oMath>
                          </a14:m>
                          <a:r>
                            <a:rPr lang="en-US" sz="3800" smtClean="0">
                              <a:effectLst/>
                              <a:latin typeface="Arial" panose="020B0604020202020204" pitchFamily="34" charset="0"/>
                              <a:ea typeface="Arial" panose="020B0604020202020204" pitchFamily="34" charset="0"/>
                              <a:cs typeface="Arial" panose="020B0604020202020204" pitchFamily="34" charset="0"/>
                            </a:rPr>
                            <a:t> là</a:t>
                          </a:r>
                          <a:r>
                            <a:rPr lang="en-US" sz="3800" baseline="0" smtClean="0">
                              <a:effectLst/>
                              <a:latin typeface="Arial" panose="020B0604020202020204" pitchFamily="34" charset="0"/>
                              <a:ea typeface="Arial" panose="020B0604020202020204" pitchFamily="34" charset="0"/>
                              <a:cs typeface="Arial" panose="020B0604020202020204" pitchFamily="34" charset="0"/>
                            </a:rPr>
                            <a:t> hình bình hành;</a:t>
                          </a:r>
                        </a:p>
                        <a:p>
                          <a:pPr algn="just">
                            <a:lnSpc>
                              <a:spcPct val="150000"/>
                            </a:lnSpc>
                            <a:spcAft>
                              <a:spcPts val="0"/>
                            </a:spcAft>
                          </a:pPr>
                          <a:endParaRPr lang="en-US" sz="38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649936"/>
                      </a:ext>
                    </a:extLst>
                  </a:tr>
                  <a:tr h="899862">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KL</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Aft>
                              <a:spcPts val="0"/>
                            </a:spcAft>
                          </a:pPr>
                          <a:r>
                            <a:rPr lang="en-US" sz="3800" baseline="0" smtClean="0">
                              <a:effectLst/>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r>
                                <m:rPr>
                                  <m:sty m:val="p"/>
                                </m:rPr>
                                <a:rPr lang="en-US" sz="3800" i="0" smtClean="0">
                                  <a:effectLst/>
                                  <a:latin typeface="Cambria Math" panose="02040503050406030204" pitchFamily="18" charset="0"/>
                                  <a:ea typeface="Arial" panose="020B0604020202020204" pitchFamily="34" charset="0"/>
                                  <a:cs typeface="Arial" panose="020B0604020202020204" pitchFamily="34" charset="0"/>
                                </a:rPr>
                                <m:t>A</m:t>
                              </m:r>
                              <m:r>
                                <m:rPr>
                                  <m:sty m:val="p"/>
                                </m:rPr>
                                <a:rPr lang="en-US" sz="3800" b="0" i="0" smtClean="0">
                                  <a:effectLst/>
                                  <a:latin typeface="Cambria Math" panose="02040503050406030204" pitchFamily="18" charset="0"/>
                                  <a:ea typeface="Arial" panose="020B0604020202020204" pitchFamily="34" charset="0"/>
                                  <a:cs typeface="Arial" panose="020B0604020202020204" pitchFamily="34" charset="0"/>
                                </a:rPr>
                                <m:t>HCK</m:t>
                              </m:r>
                            </m:oMath>
                          </a14:m>
                          <a:r>
                            <a:rPr lang="en-US" sz="3800" smtClean="0">
                              <a:effectLst/>
                              <a:latin typeface="Arial" panose="020B0604020202020204" pitchFamily="34" charset="0"/>
                              <a:ea typeface="Arial" panose="020B0604020202020204" pitchFamily="34" charset="0"/>
                              <a:cs typeface="Arial" panose="020B0604020202020204" pitchFamily="34" charset="0"/>
                            </a:rPr>
                            <a:t> </a:t>
                          </a:r>
                          <a:r>
                            <a:rPr lang="en-US" sz="3800">
                              <a:effectLst/>
                              <a:latin typeface="Arial" panose="020B0604020202020204" pitchFamily="34" charset="0"/>
                              <a:ea typeface="Arial" panose="020B0604020202020204" pitchFamily="34" charset="0"/>
                              <a:cs typeface="Arial" panose="020B0604020202020204" pitchFamily="34" charset="0"/>
                            </a:rPr>
                            <a:t>là hình bình hành.</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793523171"/>
                      </a:ext>
                    </a:extLst>
                  </a:tr>
                </a:tbl>
              </a:graphicData>
            </a:graphic>
          </p:graphicFrame>
        </mc:Choice>
        <mc:Fallback>
          <p:graphicFrame>
            <p:nvGraphicFramePr>
              <p:cNvPr id="24" name="Table 23"/>
              <p:cNvGraphicFramePr>
                <a:graphicFrameLocks noGrp="1"/>
              </p:cNvGraphicFramePr>
              <p:nvPr>
                <p:extLst>
                  <p:ext uri="{D42A27DB-BD31-4B8C-83A1-F6EECF244321}">
                    <p14:modId xmlns:p14="http://schemas.microsoft.com/office/powerpoint/2010/main" val="1314595243"/>
                  </p:ext>
                </p:extLst>
              </p:nvPr>
            </p:nvGraphicFramePr>
            <p:xfrm>
              <a:off x="8077200" y="5755483"/>
              <a:ext cx="9372600" cy="2588417"/>
            </p:xfrm>
            <a:graphic>
              <a:graphicData uri="http://schemas.openxmlformats.org/drawingml/2006/table">
                <a:tbl>
                  <a:tblPr firstRow="1" firstCol="1" bandRow="1"/>
                  <a:tblGrid>
                    <a:gridCol w="1657452">
                      <a:extLst>
                        <a:ext uri="{9D8B030D-6E8A-4147-A177-3AD203B41FA5}">
                          <a16:colId xmlns:a16="http://schemas.microsoft.com/office/drawing/2014/main" val="428352420"/>
                        </a:ext>
                      </a:extLst>
                    </a:gridCol>
                    <a:gridCol w="7715148">
                      <a:extLst>
                        <a:ext uri="{9D8B030D-6E8A-4147-A177-3AD203B41FA5}">
                          <a16:colId xmlns:a16="http://schemas.microsoft.com/office/drawing/2014/main" val="3423286859"/>
                        </a:ext>
                      </a:extLst>
                    </a:gridCol>
                  </a:tblGrid>
                  <a:tr h="1688555">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GT</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16"/>
                          <a:stretch>
                            <a:fillRect l="-21485" r="-79" b="-62455"/>
                          </a:stretch>
                        </a:blipFill>
                      </a:tcPr>
                    </a:tc>
                    <a:extLst>
                      <a:ext uri="{0D108BD9-81ED-4DB2-BD59-A6C34878D82A}">
                        <a16:rowId xmlns:a16="http://schemas.microsoft.com/office/drawing/2014/main" val="254649936"/>
                      </a:ext>
                    </a:extLst>
                  </a:tr>
                  <a:tr h="899862">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KL</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blipFill>
                          <a:blip r:embed="rId16"/>
                          <a:stretch>
                            <a:fillRect l="-21485" t="-187162" r="-79" b="-16892"/>
                          </a:stretch>
                        </a:blipFill>
                      </a:tcPr>
                    </a:tc>
                    <a:extLst>
                      <a:ext uri="{0D108BD9-81ED-4DB2-BD59-A6C34878D82A}">
                        <a16:rowId xmlns:a16="http://schemas.microsoft.com/office/drawing/2014/main" val="3793523171"/>
                      </a:ext>
                    </a:extLst>
                  </a:tr>
                </a:tbl>
              </a:graphicData>
            </a:graphic>
          </p:graphicFrame>
        </mc:Fallback>
      </mc:AlternateContent>
      <mc:AlternateContent xmlns:mc="http://schemas.openxmlformats.org/markup-compatibility/2006">
        <mc:Choice xmlns:a14="http://schemas.microsoft.com/office/drawing/2010/main" Requires="a14">
          <p:sp>
            <p:nvSpPr>
              <p:cNvPr id="5" name="Rectangle 4"/>
              <p:cNvSpPr/>
              <p:nvPr/>
            </p:nvSpPr>
            <p:spPr>
              <a:xfrm>
                <a:off x="9753600" y="6617012"/>
                <a:ext cx="6626045" cy="677108"/>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m:rPr>
                          <m:sty m:val="p"/>
                        </m:rPr>
                        <a:rPr lang="en-US" sz="3800" i="0">
                          <a:latin typeface="Cambria Math" panose="02040503050406030204" pitchFamily="18" charset="0"/>
                        </a:rPr>
                        <m:t>AH</m:t>
                      </m:r>
                      <m:r>
                        <a:rPr lang="en-US" sz="3800" i="0">
                          <a:latin typeface="Cambria Math" panose="02040503050406030204" pitchFamily="18" charset="0"/>
                        </a:rPr>
                        <m:t>⊥</m:t>
                      </m:r>
                      <m:r>
                        <m:rPr>
                          <m:sty m:val="p"/>
                        </m:rPr>
                        <a:rPr lang="en-US" sz="3800" i="0">
                          <a:latin typeface="Cambria Math" panose="02040503050406030204" pitchFamily="18" charset="0"/>
                        </a:rPr>
                        <m:t>BD</m:t>
                      </m:r>
                      <m:r>
                        <a:rPr lang="en-US" sz="3800" i="0">
                          <a:latin typeface="Cambria Math" panose="02040503050406030204" pitchFamily="18" charset="0"/>
                        </a:rPr>
                        <m:t>,</m:t>
                      </m:r>
                      <m:r>
                        <m:rPr>
                          <m:sty m:val="p"/>
                        </m:rPr>
                        <a:rPr lang="en-US" sz="3800" i="0">
                          <a:latin typeface="Cambria Math" panose="02040503050406030204" pitchFamily="18" charset="0"/>
                        </a:rPr>
                        <m:t>CK</m:t>
                      </m:r>
                      <m:r>
                        <a:rPr lang="en-US" sz="3800" i="0">
                          <a:latin typeface="Cambria Math" panose="02040503050406030204" pitchFamily="18" charset="0"/>
                        </a:rPr>
                        <m:t>⊥</m:t>
                      </m:r>
                      <m:r>
                        <m:rPr>
                          <m:sty m:val="p"/>
                        </m:rPr>
                        <a:rPr lang="en-US" sz="3800" i="0">
                          <a:latin typeface="Cambria Math" panose="02040503050406030204" pitchFamily="18" charset="0"/>
                        </a:rPr>
                        <m:t>BD</m:t>
                      </m:r>
                      <m:r>
                        <m:rPr>
                          <m:nor/>
                        </m:rPr>
                        <a:rPr lang="en-US" sz="3800">
                          <a:latin typeface="Cambria Math" panose="02040503050406030204" pitchFamily="18" charset="0"/>
                        </a:rPr>
                        <m:t> </m:t>
                      </m:r>
                      <m:d>
                        <m:dPr>
                          <m:ctrlPr>
                            <a:rPr lang="en-US" sz="3800">
                              <a:latin typeface="Cambria Math" panose="02040503050406030204" pitchFamily="18" charset="0"/>
                            </a:rPr>
                          </m:ctrlPr>
                        </m:dPr>
                        <m:e>
                          <m:r>
                            <m:rPr>
                              <m:sty m:val="p"/>
                            </m:rPr>
                            <a:rPr lang="en-US" sz="3800" i="0">
                              <a:latin typeface="Cambria Math" panose="02040503050406030204" pitchFamily="18" charset="0"/>
                            </a:rPr>
                            <m:t>H</m:t>
                          </m:r>
                          <m:r>
                            <a:rPr lang="en-US" sz="3800" i="0">
                              <a:latin typeface="Cambria Math" panose="02040503050406030204" pitchFamily="18" charset="0"/>
                            </a:rPr>
                            <m:t>,</m:t>
                          </m:r>
                          <m:r>
                            <m:rPr>
                              <m:sty m:val="p"/>
                            </m:rPr>
                            <a:rPr lang="en-US" sz="3800" i="0">
                              <a:latin typeface="Cambria Math" panose="02040503050406030204" pitchFamily="18" charset="0"/>
                            </a:rPr>
                            <m:t>K</m:t>
                          </m:r>
                          <m:r>
                            <a:rPr lang="en-US" sz="3800" i="0">
                              <a:latin typeface="Cambria Math" panose="02040503050406030204" pitchFamily="18" charset="0"/>
                            </a:rPr>
                            <m:t>∈</m:t>
                          </m:r>
                          <m:r>
                            <m:rPr>
                              <m:sty m:val="p"/>
                            </m:rPr>
                            <a:rPr lang="en-US" sz="3800" i="0">
                              <a:latin typeface="Cambria Math" panose="02040503050406030204" pitchFamily="18" charset="0"/>
                            </a:rPr>
                            <m:t>BD</m:t>
                          </m:r>
                        </m:e>
                      </m:d>
                    </m:oMath>
                  </m:oMathPara>
                </a14:m>
                <a:endParaRPr lang="en-US" sz="3800"/>
              </a:p>
            </p:txBody>
          </p:sp>
        </mc:Choice>
        <mc:Fallback>
          <p:sp>
            <p:nvSpPr>
              <p:cNvPr id="5" name="Rectangle 4"/>
              <p:cNvSpPr>
                <a:spLocks noRot="1" noChangeAspect="1" noMove="1" noResize="1" noEditPoints="1" noAdjustHandles="1" noChangeArrowheads="1" noChangeShapeType="1" noTextEdit="1"/>
              </p:cNvSpPr>
              <p:nvPr/>
            </p:nvSpPr>
            <p:spPr>
              <a:xfrm>
                <a:off x="9753600" y="6617012"/>
                <a:ext cx="6626045" cy="677108"/>
              </a:xfrm>
              <a:prstGeom prst="rect">
                <a:avLst/>
              </a:prstGeom>
              <a:blipFill>
                <a:blip r:embed="rId17"/>
                <a:stretch>
                  <a:fillRect/>
                </a:stretch>
              </a:blipFill>
            </p:spPr>
            <p:txBody>
              <a:bodyPr/>
              <a:lstStyle/>
              <a:p>
                <a:r>
                  <a:rPr lang="en-US">
                    <a:noFill/>
                  </a:rPr>
                  <a:t> </a:t>
                </a:r>
              </a:p>
            </p:txBody>
          </p:sp>
        </mc:Fallback>
      </mc:AlternateContent>
      <p:pic>
        <p:nvPicPr>
          <p:cNvPr id="26" name="Picture 18">
            <a:extLst>
              <a:ext uri="{FF2B5EF4-FFF2-40B4-BE49-F238E27FC236}">
                <a16:creationId xmlns:a16="http://schemas.microsoft.com/office/drawing/2014/main" id="{DD4F2F3D-F518-46CE-A579-47E14EF1E470}"/>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37"/>
              </a:ext>
            </a:extLst>
          </a:blip>
          <a:srcRect/>
          <a:stretch>
            <a:fillRect/>
          </a:stretch>
        </p:blipFill>
        <p:spPr>
          <a:xfrm>
            <a:off x="16383000" y="8496300"/>
            <a:ext cx="1447800" cy="152838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barn(inVertical)">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randombar(horizontal)">
                                      <p:cBhvr>
                                        <p:cTn id="23" dur="500"/>
                                        <p:tgtEl>
                                          <p:spTgt spid="24"/>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randombar(horizontal)">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3" grpId="0" animBg="1"/>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0600" y="100203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5"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05872" y="114300"/>
            <a:ext cx="1464656" cy="1504044"/>
          </a:xfrm>
          <a:prstGeom prst="rect">
            <a:avLst/>
          </a:prstGeom>
        </p:spPr>
      </p:pic>
      <p:sp>
        <p:nvSpPr>
          <p:cNvPr id="17" name="Oval Callout 16"/>
          <p:cNvSpPr/>
          <p:nvPr/>
        </p:nvSpPr>
        <p:spPr>
          <a:xfrm>
            <a:off x="8153400" y="495300"/>
            <a:ext cx="1600200" cy="878952"/>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800" b="1" dirty="0" smtClean="0">
                <a:solidFill>
                  <a:prstClr val="black"/>
                </a:solidFill>
              </a:rPr>
              <a:t>Giải</a:t>
            </a:r>
            <a:endParaRPr lang="en-US" sz="3800" b="1" dirty="0">
              <a:solidFill>
                <a:prstClr val="black"/>
              </a:solidFill>
            </a:endParaRPr>
          </a:p>
        </p:txBody>
      </p:sp>
      <p:pic>
        <p:nvPicPr>
          <p:cNvPr id="18" name="Picture 1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81000" y="1914969"/>
            <a:ext cx="6985224" cy="3660066"/>
          </a:xfrm>
          <a:prstGeom prst="rect">
            <a:avLst/>
          </a:prstGeom>
        </p:spPr>
      </p:pic>
      <p:pic>
        <p:nvPicPr>
          <p:cNvPr id="19" name="Picture 18">
            <a:extLst>
              <a:ext uri="{FF2B5EF4-FFF2-40B4-BE49-F238E27FC236}">
                <a16:creationId xmlns:a16="http://schemas.microsoft.com/office/drawing/2014/main" id="{DD4F2F3D-F518-46CE-A579-47E14EF1E470}"/>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37"/>
              </a:ext>
            </a:extLst>
          </a:blip>
          <a:srcRect/>
          <a:stretch>
            <a:fillRect/>
          </a:stretch>
        </p:blipFill>
        <p:spPr>
          <a:xfrm>
            <a:off x="16306800" y="8491912"/>
            <a:ext cx="1447800" cy="1528388"/>
          </a:xfrm>
          <a:prstGeom prst="rect">
            <a:avLst/>
          </a:prstGeom>
        </p:spPr>
      </p:pic>
      <mc:AlternateContent xmlns:mc="http://schemas.openxmlformats.org/markup-compatibility/2006">
        <mc:Choice xmlns:a14="http://schemas.microsoft.com/office/drawing/2010/main" Requires="a14">
          <p:sp>
            <p:nvSpPr>
              <p:cNvPr id="6" name="Rectangle 5"/>
              <p:cNvSpPr/>
              <p:nvPr/>
            </p:nvSpPr>
            <p:spPr>
              <a:xfrm>
                <a:off x="861934" y="6146677"/>
                <a:ext cx="14960376" cy="3492623"/>
              </a:xfrm>
              <a:prstGeom prst="rect">
                <a:avLst/>
              </a:prstGeom>
            </p:spPr>
            <p:txBody>
              <a:bodyPr wrap="square">
                <a:spAutoFit/>
              </a:bodyPr>
              <a:lstStyle/>
              <a:p>
                <a:pPr>
                  <a:lnSpc>
                    <a:spcPct val="150000"/>
                  </a:lnSpc>
                </a:pPr>
                <a:r>
                  <a:rPr lang="en-US" sz="3800" smtClean="0">
                    <a:latin typeface="Arial" panose="020B0604020202020204" pitchFamily="34" charset="0"/>
                    <a:ea typeface="Calibri" panose="020F0502020204030204" pitchFamily="34" charset="0"/>
                    <a:cs typeface="Arial" panose="020B0604020202020204" pitchFamily="34" charset="0"/>
                  </a:rPr>
                  <a:t>Do đó </a:t>
                </a:r>
                <a14:m>
                  <m:oMath xmlns:m="http://schemas.openxmlformats.org/officeDocument/2006/math">
                    <m:r>
                      <m:rPr>
                        <m:sty m:val="p"/>
                      </m:rPr>
                      <a:rPr lang="en-US" sz="3800" i="0" smtClean="0">
                        <a:latin typeface="Cambria Math" panose="02040503050406030204" pitchFamily="18" charset="0"/>
                        <a:ea typeface="Calibri" panose="020F0502020204030204" pitchFamily="34" charset="0"/>
                        <a:cs typeface="Arial" panose="020B0604020202020204" pitchFamily="34" charset="0"/>
                      </a:rPr>
                      <m:t>AH</m:t>
                    </m:r>
                    <m:r>
                      <a:rPr lang="en-US" sz="3800" i="0" smtClean="0">
                        <a:latin typeface="Cambria Math" panose="02040503050406030204" pitchFamily="18" charset="0"/>
                        <a:ea typeface="Calibri" panose="020F0502020204030204" pitchFamily="34" charset="0"/>
                        <a:cs typeface="Arial" panose="020B0604020202020204" pitchFamily="34" charset="0"/>
                      </a:rPr>
                      <m:t>=</m:t>
                    </m:r>
                    <m:r>
                      <m:rPr>
                        <m:sty m:val="p"/>
                      </m:rPr>
                      <a:rPr lang="en-US" sz="3800" i="0" smtClean="0">
                        <a:latin typeface="Cambria Math" panose="02040503050406030204" pitchFamily="18" charset="0"/>
                        <a:ea typeface="Calibri" panose="020F0502020204030204" pitchFamily="34" charset="0"/>
                        <a:cs typeface="Arial" panose="020B0604020202020204" pitchFamily="34" charset="0"/>
                      </a:rPr>
                      <m:t>CK</m:t>
                    </m:r>
                  </m:oMath>
                </a14:m>
                <a:r>
                  <a:rPr lang="en-US" sz="3800" smtClean="0">
                    <a:latin typeface="Arial" panose="020B0604020202020204" pitchFamily="34" charset="0"/>
                    <a:ea typeface="Calibri" panose="020F0502020204030204" pitchFamily="34" charset="0"/>
                    <a:cs typeface="Arial" panose="020B0604020202020204" pitchFamily="34" charset="0"/>
                  </a:rPr>
                  <a:t>. </a:t>
                </a:r>
              </a:p>
              <a:p>
                <a:pPr>
                  <a:lnSpc>
                    <a:spcPct val="150000"/>
                  </a:lnSpc>
                </a:pPr>
                <a:r>
                  <a:rPr lang="en-US" sz="3800" smtClean="0">
                    <a:latin typeface="Arial" panose="020B0604020202020204" pitchFamily="34" charset="0"/>
                    <a:ea typeface="Calibri" panose="020F0502020204030204" pitchFamily="34" charset="0"/>
                    <a:cs typeface="Arial" panose="020B0604020202020204" pitchFamily="34" charset="0"/>
                  </a:rPr>
                  <a:t>Mặt khác, </a:t>
                </a:r>
                <a14:m>
                  <m:oMath xmlns:m="http://schemas.openxmlformats.org/officeDocument/2006/math">
                    <m:r>
                      <m:rPr>
                        <m:sty m:val="p"/>
                      </m:rPr>
                      <a:rPr lang="en-US" sz="3800" i="0" smtClean="0">
                        <a:latin typeface="Cambria Math" panose="02040503050406030204" pitchFamily="18" charset="0"/>
                        <a:ea typeface="Calibri" panose="020F0502020204030204" pitchFamily="34" charset="0"/>
                        <a:cs typeface="Arial" panose="020B0604020202020204" pitchFamily="34" charset="0"/>
                      </a:rPr>
                      <m:t>AH</m:t>
                    </m:r>
                  </m:oMath>
                </a14:m>
                <a:r>
                  <a:rPr lang="en-US" sz="3800" smtClean="0">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m:rPr>
                        <m:sty m:val="p"/>
                      </m:rPr>
                      <a:rPr lang="en-US" sz="3800" i="0" smtClean="0">
                        <a:latin typeface="Cambria Math" panose="02040503050406030204" pitchFamily="18" charset="0"/>
                        <a:ea typeface="Calibri" panose="020F0502020204030204" pitchFamily="34" charset="0"/>
                        <a:cs typeface="Arial" panose="020B0604020202020204" pitchFamily="34" charset="0"/>
                      </a:rPr>
                      <m:t>CK</m:t>
                    </m:r>
                    <m:r>
                      <a:rPr lang="en-US" sz="3800" i="0" smtClean="0">
                        <a:latin typeface="Cambria Math" panose="02040503050406030204" pitchFamily="18" charset="0"/>
                        <a:ea typeface="Calibri" panose="020F0502020204030204" pitchFamily="34" charset="0"/>
                        <a:cs typeface="Arial" panose="020B0604020202020204" pitchFamily="34" charset="0"/>
                      </a:rPr>
                      <m:t> </m:t>
                    </m:r>
                  </m:oMath>
                </a14:m>
                <a:r>
                  <a:rPr lang="en-US" sz="3800" smtClean="0">
                    <a:latin typeface="Arial" panose="020B0604020202020204" pitchFamily="34" charset="0"/>
                    <a:ea typeface="Calibri" panose="020F0502020204030204" pitchFamily="34" charset="0"/>
                    <a:cs typeface="Arial" panose="020B0604020202020204" pitchFamily="34" charset="0"/>
                  </a:rPr>
                  <a:t>cùng vuông góc với </a:t>
                </a:r>
                <a14:m>
                  <m:oMath xmlns:m="http://schemas.openxmlformats.org/officeDocument/2006/math">
                    <m:r>
                      <m:rPr>
                        <m:sty m:val="p"/>
                      </m:rPr>
                      <a:rPr lang="en-US" sz="3800" i="0" smtClean="0">
                        <a:latin typeface="Cambria Math" panose="02040503050406030204" pitchFamily="18" charset="0"/>
                        <a:ea typeface="Calibri" panose="020F0502020204030204" pitchFamily="34" charset="0"/>
                        <a:cs typeface="Arial" panose="020B0604020202020204" pitchFamily="34" charset="0"/>
                      </a:rPr>
                      <m:t>BD</m:t>
                    </m:r>
                  </m:oMath>
                </a14:m>
                <a:r>
                  <a:rPr lang="en-US" sz="3800" smtClean="0">
                    <a:latin typeface="Arial" panose="020B0604020202020204" pitchFamily="34" charset="0"/>
                    <a:ea typeface="Calibri" panose="020F0502020204030204" pitchFamily="34" charset="0"/>
                    <a:cs typeface="Arial" panose="020B0604020202020204" pitchFamily="34" charset="0"/>
                  </a:rPr>
                  <a:t> nên </a:t>
                </a:r>
                <a14:m>
                  <m:oMath xmlns:m="http://schemas.openxmlformats.org/officeDocument/2006/math">
                    <m:r>
                      <m:rPr>
                        <m:sty m:val="p"/>
                      </m:rPr>
                      <a:rPr lang="en-US" sz="3800" i="0" smtClean="0">
                        <a:latin typeface="Cambria Math" panose="02040503050406030204" pitchFamily="18" charset="0"/>
                        <a:ea typeface="Calibri" panose="020F0502020204030204" pitchFamily="34" charset="0"/>
                        <a:cs typeface="Arial" panose="020B0604020202020204" pitchFamily="34" charset="0"/>
                      </a:rPr>
                      <m:t>AH</m:t>
                    </m:r>
                    <m:r>
                      <a:rPr lang="en-US" sz="3800" i="0" smtClean="0">
                        <a:latin typeface="Cambria Math" panose="02040503050406030204" pitchFamily="18" charset="0"/>
                        <a:ea typeface="Calibri" panose="020F0502020204030204" pitchFamily="34" charset="0"/>
                        <a:cs typeface="Arial" panose="020B0604020202020204" pitchFamily="34" charset="0"/>
                      </a:rPr>
                      <m:t> // </m:t>
                    </m:r>
                    <m:r>
                      <m:rPr>
                        <m:sty m:val="p"/>
                      </m:rPr>
                      <a:rPr lang="en-US" sz="3800" i="0" smtClean="0">
                        <a:latin typeface="Cambria Math" panose="02040503050406030204" pitchFamily="18" charset="0"/>
                        <a:ea typeface="Calibri" panose="020F0502020204030204" pitchFamily="34" charset="0"/>
                        <a:cs typeface="Arial" panose="020B0604020202020204" pitchFamily="34" charset="0"/>
                      </a:rPr>
                      <m:t>CK</m:t>
                    </m:r>
                  </m:oMath>
                </a14:m>
                <a:r>
                  <a:rPr lang="en-US" sz="3800" smtClean="0">
                    <a:latin typeface="Arial" panose="020B0604020202020204" pitchFamily="34" charset="0"/>
                    <a:ea typeface="Calibri" panose="020F0502020204030204" pitchFamily="34" charset="0"/>
                    <a:cs typeface="Arial" panose="020B0604020202020204" pitchFamily="34" charset="0"/>
                  </a:rPr>
                  <a:t>.</a:t>
                </a:r>
              </a:p>
              <a:p>
                <a:pPr>
                  <a:lnSpc>
                    <a:spcPct val="150000"/>
                  </a:lnSpc>
                </a:pPr>
                <a:r>
                  <a:rPr lang="en-US" sz="3800" smtClean="0">
                    <a:latin typeface="Arial" panose="020B0604020202020204" pitchFamily="34" charset="0"/>
                    <a:ea typeface="Calibri" panose="020F0502020204030204" pitchFamily="34" charset="0"/>
                    <a:cs typeface="Arial" panose="020B0604020202020204" pitchFamily="34" charset="0"/>
                  </a:rPr>
                  <a:t>Tứ giác </a:t>
                </a:r>
                <a14:m>
                  <m:oMath xmlns:m="http://schemas.openxmlformats.org/officeDocument/2006/math">
                    <m:r>
                      <m:rPr>
                        <m:sty m:val="p"/>
                      </m:rPr>
                      <a:rPr lang="en-US" sz="3800">
                        <a:latin typeface="Cambria Math" panose="02040503050406030204" pitchFamily="18" charset="0"/>
                        <a:ea typeface="Arial" panose="020B0604020202020204" pitchFamily="34" charset="0"/>
                        <a:cs typeface="Arial" panose="020B0604020202020204" pitchFamily="34" charset="0"/>
                      </a:rPr>
                      <m:t>AHCK</m:t>
                    </m:r>
                    <m:r>
                      <a:rPr lang="en-US" sz="3800" i="1">
                        <a:latin typeface="Cambria Math" panose="02040503050406030204" pitchFamily="18" charset="0"/>
                        <a:ea typeface="Arial" panose="020B0604020202020204" pitchFamily="34" charset="0"/>
                        <a:cs typeface="Arial" panose="020B0604020202020204" pitchFamily="34" charset="0"/>
                      </a:rPr>
                      <m:t> </m:t>
                    </m:r>
                  </m:oMath>
                </a14:m>
                <a:r>
                  <a:rPr lang="en-US" sz="3800" smtClean="0">
                    <a:latin typeface="Arial" panose="020B0604020202020204" pitchFamily="34" charset="0"/>
                    <a:ea typeface="Calibri" panose="020F0502020204030204" pitchFamily="34" charset="0"/>
                    <a:cs typeface="Arial" panose="020B0604020202020204" pitchFamily="34" charset="0"/>
                  </a:rPr>
                  <a:t>có cặp cạnh đối </a:t>
                </a:r>
                <a14:m>
                  <m:oMath xmlns:m="http://schemas.openxmlformats.org/officeDocument/2006/math">
                    <m:r>
                      <m:rPr>
                        <m:sty m:val="p"/>
                      </m:rPr>
                      <a:rPr lang="en-US" sz="3800">
                        <a:latin typeface="Cambria Math" panose="02040503050406030204" pitchFamily="18" charset="0"/>
                        <a:ea typeface="Calibri" panose="020F0502020204030204" pitchFamily="34" charset="0"/>
                        <a:cs typeface="Arial" panose="020B0604020202020204" pitchFamily="34" charset="0"/>
                      </a:rPr>
                      <m:t>AH</m:t>
                    </m:r>
                  </m:oMath>
                </a14:m>
                <a:r>
                  <a:rPr lang="en-US" sz="3800">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m:rPr>
                        <m:sty m:val="p"/>
                      </m:rPr>
                      <a:rPr lang="en-US" sz="3800">
                        <a:latin typeface="Cambria Math" panose="02040503050406030204" pitchFamily="18" charset="0"/>
                        <a:ea typeface="Calibri" panose="020F0502020204030204" pitchFamily="34" charset="0"/>
                        <a:cs typeface="Arial" panose="020B0604020202020204" pitchFamily="34" charset="0"/>
                      </a:rPr>
                      <m:t>CK</m:t>
                    </m:r>
                    <m:r>
                      <a:rPr lang="en-US" sz="3800">
                        <a:latin typeface="Cambria Math" panose="02040503050406030204" pitchFamily="18" charset="0"/>
                        <a:ea typeface="Calibri" panose="020F0502020204030204" pitchFamily="34" charset="0"/>
                        <a:cs typeface="Arial" panose="020B0604020202020204" pitchFamily="34" charset="0"/>
                      </a:rPr>
                      <m:t> </m:t>
                    </m:r>
                  </m:oMath>
                </a14:m>
                <a:r>
                  <a:rPr lang="en-US" sz="3800" smtClean="0">
                    <a:latin typeface="Arial" panose="020B0604020202020204" pitchFamily="34" charset="0"/>
                    <a:ea typeface="Calibri" panose="020F0502020204030204" pitchFamily="34" charset="0"/>
                    <a:cs typeface="Arial" panose="020B0604020202020204" pitchFamily="34" charset="0"/>
                  </a:rPr>
                  <a:t>song song và bằng nhau nên theo Định lí 2, tứ giác </a:t>
                </a:r>
                <a14:m>
                  <m:oMath xmlns:m="http://schemas.openxmlformats.org/officeDocument/2006/math">
                    <m:r>
                      <m:rPr>
                        <m:sty m:val="p"/>
                      </m:rPr>
                      <a:rPr lang="en-US" sz="3800">
                        <a:latin typeface="Cambria Math" panose="02040503050406030204" pitchFamily="18" charset="0"/>
                        <a:ea typeface="Arial" panose="020B0604020202020204" pitchFamily="34" charset="0"/>
                        <a:cs typeface="Arial" panose="020B0604020202020204" pitchFamily="34" charset="0"/>
                      </a:rPr>
                      <m:t>AHCK</m:t>
                    </m:r>
                  </m:oMath>
                </a14:m>
                <a:r>
                  <a:rPr lang="en-US" sz="3800" smtClean="0">
                    <a:latin typeface="Arial" panose="020B0604020202020204" pitchFamily="34" charset="0"/>
                    <a:ea typeface="Calibri" panose="020F0502020204030204" pitchFamily="34" charset="0"/>
                    <a:cs typeface="Arial" panose="020B0604020202020204" pitchFamily="34" charset="0"/>
                  </a:rPr>
                  <a:t> là hình bình hành.</a:t>
                </a:r>
                <a:endParaRPr lang="en-US" sz="3800" dirty="0">
                  <a:latin typeface="Arial" panose="020B0604020202020204" pitchFamily="34" charset="0"/>
                  <a:ea typeface="Calibri" panose="020F050202020403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861934" y="6146677"/>
                <a:ext cx="14960376" cy="3492623"/>
              </a:xfrm>
              <a:prstGeom prst="rect">
                <a:avLst/>
              </a:prstGeom>
              <a:blipFill>
                <a:blip r:embed="rId38"/>
                <a:stretch>
                  <a:fillRect l="-1344" b="-610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Rectangle 7"/>
              <p:cNvSpPr/>
              <p:nvPr/>
            </p:nvSpPr>
            <p:spPr>
              <a:xfrm>
                <a:off x="7772400" y="1838769"/>
                <a:ext cx="9829800" cy="4523931"/>
              </a:xfrm>
              <a:prstGeom prst="rect">
                <a:avLst/>
              </a:prstGeom>
            </p:spPr>
            <p:txBody>
              <a:bodyPr wrap="square">
                <a:spAutoFit/>
              </a:bodyPr>
              <a:lstStyle/>
              <a:p>
                <a:pPr lvl="0" algn="just">
                  <a:lnSpc>
                    <a:spcPct val="150000"/>
                  </a:lnSpc>
                </a:pPr>
                <a: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a:t>Theo giả thiết </a:t>
                </a:r>
                <a14:m>
                  <m:oMath xmlns:m="http://schemas.openxmlformats.org/officeDocument/2006/math">
                    <m:r>
                      <m:rPr>
                        <m:sty m:val="p"/>
                      </m:rPr>
                      <a:rPr lang="en-US" sz="3800">
                        <a:solidFill>
                          <a:prstClr val="black"/>
                        </a:solidFill>
                        <a:latin typeface="Cambria Math" panose="02040503050406030204" pitchFamily="18" charset="0"/>
                        <a:ea typeface="Arial" panose="020B0604020202020204" pitchFamily="34" charset="0"/>
                        <a:cs typeface="Arial" panose="020B0604020202020204" pitchFamily="34" charset="0"/>
                      </a:rPr>
                      <m:t>ABCD</m:t>
                    </m:r>
                  </m:oMath>
                </a14:m>
                <a: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a:t> là hình </a:t>
                </a:r>
                <a: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a:t>bình </a:t>
                </a:r>
                <a: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a:t>hành nên </a:t>
                </a:r>
                <a14:m>
                  <m:oMath xmlns:m="http://schemas.openxmlformats.org/officeDocument/2006/math">
                    <m:r>
                      <m:rPr>
                        <m:sty m:val="p"/>
                      </m:rPr>
                      <a:rPr lang="en-US" sz="380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AD</m:t>
                    </m:r>
                    <m:r>
                      <a:rPr lang="en-US" sz="380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BC</m:t>
                    </m:r>
                    <m:r>
                      <a:rPr lang="en-US" sz="380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oMath>
                </a14:m>
                <a: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a:t>và </a:t>
                </a:r>
                <a14:m>
                  <m:oMath xmlns:m="http://schemas.openxmlformats.org/officeDocument/2006/math">
                    <m:r>
                      <m:rPr>
                        <m:sty m:val="p"/>
                      </m:rPr>
                      <a:rPr lang="en-US" sz="380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AD</m:t>
                    </m:r>
                    <m:r>
                      <a:rPr lang="en-US" sz="380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 </m:t>
                    </m:r>
                    <m:r>
                      <m:rPr>
                        <m:sty m:val="p"/>
                      </m:rPr>
                      <a:rPr lang="en-US" sz="380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BC</m:t>
                    </m:r>
                  </m:oMath>
                </a14:m>
                <a: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a:t>, suy ra </a:t>
                </a:r>
                <a14:m>
                  <m:oMath xmlns:m="http://schemas.openxmlformats.org/officeDocument/2006/math">
                    <m:acc>
                      <m:accPr>
                        <m: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sSub>
                          <m:sSub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𝐷</m:t>
                            </m:r>
                          </m:e>
                          <m:sub>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sub>
                        </m:sSub>
                      </m:e>
                    </m:acc>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sSub>
                          <m:sSub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m:t>
                            </m:r>
                          </m:e>
                          <m:sub>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sub>
                        </m:sSub>
                      </m:e>
                    </m:acc>
                  </m:oMath>
                </a14:m>
                <a:r>
                  <a:rPr lang="en-US" sz="380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(hai góc so le </a:t>
                </a: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trong</a:t>
                </a: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a:t>
                </a:r>
              </a:p>
              <a:p>
                <a:pPr>
                  <a:lnSpc>
                    <a:spcPct val="150000"/>
                  </a:lnSpc>
                </a:pP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Hai tam giác vuông </a:t>
                </a:r>
                <a14:m>
                  <m:oMath xmlns:m="http://schemas.openxmlformats.org/officeDocument/2006/math">
                    <m:r>
                      <m:rPr>
                        <m:sty m:val="p"/>
                      </m:rP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AHD</m:t>
                    </m:r>
                  </m:oMath>
                </a14:m>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m:rPr>
                        <m:sty m:val="p"/>
                      </m:rP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CKB</m:t>
                    </m:r>
                  </m:oMath>
                </a14:m>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có </a:t>
                </a:r>
                <a14:m>
                  <m:oMath xmlns:m="http://schemas.openxmlformats.org/officeDocument/2006/math">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AD</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BC</m:t>
                    </m:r>
                  </m:oMath>
                </a14:m>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sSub>
                          <m:sSub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𝐷</m:t>
                            </m:r>
                          </m:e>
                          <m:sub>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sub>
                        </m:sSub>
                      </m:e>
                    </m:acc>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sSub>
                          <m:sSub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m:t>
                            </m:r>
                          </m:e>
                          <m:sub>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sub>
                        </m:sSub>
                      </m:e>
                    </m:acc>
                  </m:oMath>
                </a14:m>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a:t>
                </a: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cmt</a:t>
                </a: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a:latin typeface="Cambria Math" panose="02040503050406030204" pitchFamily="18" charset="0"/>
                        <a:ea typeface="Calibri" panose="020F0502020204030204" pitchFamily="34" charset="0"/>
                        <a:cs typeface="Arial" panose="020B0604020202020204" pitchFamily="34" charset="0"/>
                      </a:rPr>
                      <m:t>⇒</m:t>
                    </m:r>
                    <m:r>
                      <m:rPr>
                        <m:sty m:val="p"/>
                      </m:rPr>
                      <a:rPr lang="en-US" sz="3800">
                        <a:latin typeface="Cambria Math" panose="02040503050406030204" pitchFamily="18" charset="0"/>
                        <a:ea typeface="Calibri" panose="020F0502020204030204" pitchFamily="34" charset="0"/>
                        <a:cs typeface="Arial" panose="020B0604020202020204" pitchFamily="34" charset="0"/>
                      </a:rPr>
                      <m:t>AHD</m:t>
                    </m:r>
                    <m:r>
                      <a:rPr lang="en-US" sz="3800">
                        <a:latin typeface="Cambria Math" panose="02040503050406030204" pitchFamily="18" charset="0"/>
                        <a:ea typeface="Calibri" panose="020F0502020204030204" pitchFamily="34" charset="0"/>
                        <a:cs typeface="Arial" panose="020B0604020202020204" pitchFamily="34" charset="0"/>
                      </a:rPr>
                      <m:t>=</m:t>
                    </m:r>
                    <m:r>
                      <m:rPr>
                        <m:sty m:val="p"/>
                      </m:rPr>
                      <a:rPr lang="en-US" sz="3800">
                        <a:latin typeface="Cambria Math" panose="02040503050406030204" pitchFamily="18" charset="0"/>
                        <a:ea typeface="Calibri" panose="020F0502020204030204" pitchFamily="34" charset="0"/>
                        <a:cs typeface="Arial" panose="020B0604020202020204" pitchFamily="34" charset="0"/>
                      </a:rPr>
                      <m:t>CKB</m:t>
                    </m:r>
                  </m:oMath>
                </a14:m>
                <a:r>
                  <a:rPr lang="en-US" sz="3800">
                    <a:latin typeface="Arial" panose="020B0604020202020204" pitchFamily="34" charset="0"/>
                    <a:ea typeface="Calibri" panose="020F0502020204030204" pitchFamily="34" charset="0"/>
                    <a:cs typeface="Arial" panose="020B0604020202020204" pitchFamily="34" charset="0"/>
                  </a:rPr>
                  <a:t> </a:t>
                </a:r>
                <a:r>
                  <a:rPr lang="en-US" sz="3800">
                    <a:latin typeface="Arial" panose="020B0604020202020204" pitchFamily="34" charset="0"/>
                    <a:ea typeface="Calibri" panose="020F0502020204030204" pitchFamily="34" charset="0"/>
                    <a:cs typeface="Arial" panose="020B0604020202020204" pitchFamily="34" charset="0"/>
                  </a:rPr>
                  <a:t>(</a:t>
                </a:r>
                <a:r>
                  <a:rPr lang="en-US" sz="3800" smtClean="0">
                    <a:latin typeface="Arial" panose="020B0604020202020204" pitchFamily="34" charset="0"/>
                    <a:ea typeface="Calibri" panose="020F0502020204030204" pitchFamily="34" charset="0"/>
                    <a:cs typeface="Arial" panose="020B0604020202020204" pitchFamily="34" charset="0"/>
                  </a:rPr>
                  <a:t>ch – gn).</a:t>
                </a:r>
                <a:endParaRPr lang="en-US" sz="380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7772400" y="1838769"/>
                <a:ext cx="9829800" cy="4523931"/>
              </a:xfrm>
              <a:prstGeom prst="rect">
                <a:avLst/>
              </a:prstGeom>
              <a:blipFill>
                <a:blip r:embed="rId39"/>
                <a:stretch>
                  <a:fillRect l="-2046" r="-2790" b="-1887"/>
                </a:stretch>
              </a:blipFill>
            </p:spPr>
            <p:txBody>
              <a:bodyPr/>
              <a:lstStyle/>
              <a:p>
                <a:r>
                  <a:rPr lang="en-US">
                    <a:noFill/>
                  </a:rPr>
                  <a:t> </a:t>
                </a:r>
              </a:p>
            </p:txBody>
          </p:sp>
        </mc:Fallback>
      </mc:AlternateContent>
    </p:spTree>
    <p:extLst>
      <p:ext uri="{BB962C8B-B14F-4D97-AF65-F5344CB8AC3E}">
        <p14:creationId xmlns:p14="http://schemas.microsoft.com/office/powerpoint/2010/main" val="745976552"/>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randombar(horizontal)">
                                      <p:cBhvr>
                                        <p:cTn id="15" dur="500"/>
                                        <p:tgtEl>
                                          <p:spTgt spid="8">
                                            <p:txEl>
                                              <p:pRg st="0" end="0"/>
                                            </p:txEl>
                                          </p:spTgt>
                                        </p:tgtEl>
                                      </p:cBhvr>
                                    </p:animEffect>
                                  </p:childTnLst>
                                </p:cTn>
                              </p:par>
                            </p:childTnLst>
                          </p:cTn>
                        </p:par>
                        <p:par>
                          <p:cTn id="16" fill="hold">
                            <p:stCondLst>
                              <p:cond delay="500"/>
                            </p:stCondLst>
                            <p:childTnLst>
                              <p:par>
                                <p:cTn id="17" presetID="22" presetClass="entr" presetSubtype="1" fill="hold" nodeType="after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Effect transition="in" filter="wipe(up)">
                                      <p:cBhvr>
                                        <p:cTn id="19" dur="500"/>
                                        <p:tgtEl>
                                          <p:spTgt spid="8">
                                            <p:txEl>
                                              <p:pRg st="1" end="1"/>
                                            </p:txEl>
                                          </p:spTgt>
                                        </p:tgtEl>
                                      </p:cBhvr>
                                    </p:animEffect>
                                  </p:childTnLst>
                                </p:cTn>
                              </p:par>
                            </p:childTnLst>
                          </p:cTn>
                        </p:par>
                        <p:par>
                          <p:cTn id="20" fill="hold">
                            <p:stCondLst>
                              <p:cond delay="1000"/>
                            </p:stCondLst>
                            <p:childTnLst>
                              <p:par>
                                <p:cTn id="21" presetID="16" presetClass="entr" presetSubtype="21" fill="hold" nodeType="after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barn(inVertical)">
                                      <p:cBhvr>
                                        <p:cTn id="23" dur="500"/>
                                        <p:tgtEl>
                                          <p:spTgt spid="6">
                                            <p:txEl>
                                              <p:pRg st="0" end="0"/>
                                            </p:txEl>
                                          </p:spTgt>
                                        </p:tgtEl>
                                      </p:cBhvr>
                                    </p:animEffect>
                                  </p:childTnLst>
                                </p:cTn>
                              </p:par>
                            </p:childTnLst>
                          </p:cTn>
                        </p:par>
                        <p:par>
                          <p:cTn id="24" fill="hold">
                            <p:stCondLst>
                              <p:cond delay="1500"/>
                            </p:stCondLst>
                            <p:childTnLst>
                              <p:par>
                                <p:cTn id="25" presetID="10" presetClass="entr" presetSubtype="0" fill="hold" nodeType="after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fade">
                                      <p:cBhvr>
                                        <p:cTn id="27" dur="500"/>
                                        <p:tgtEl>
                                          <p:spTgt spid="6">
                                            <p:txEl>
                                              <p:pRg st="1" end="1"/>
                                            </p:txEl>
                                          </p:spTgt>
                                        </p:tgtEl>
                                      </p:cBhvr>
                                    </p:animEffect>
                                  </p:childTnLst>
                                </p:cTn>
                              </p:par>
                            </p:childTnLst>
                          </p:cTn>
                        </p:par>
                        <p:par>
                          <p:cTn id="28" fill="hold">
                            <p:stCondLst>
                              <p:cond delay="2000"/>
                            </p:stCondLst>
                            <p:childTnLst>
                              <p:par>
                                <p:cTn id="29" presetID="42" presetClass="entr" presetSubtype="0" fill="hold" nodeType="after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animEffect transition="in" filter="fade">
                                      <p:cBhvr>
                                        <p:cTn id="31" dur="500"/>
                                        <p:tgtEl>
                                          <p:spTgt spid="6">
                                            <p:txEl>
                                              <p:pRg st="2" end="2"/>
                                            </p:txEl>
                                          </p:spTgt>
                                        </p:tgtEl>
                                      </p:cBhvr>
                                    </p:animEffect>
                                    <p:anim calcmode="lin" valueType="num">
                                      <p:cBhvr>
                                        <p:cTn id="32"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3" dur="5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6095999" y="273001"/>
            <a:ext cx="5988909" cy="124649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5000" b="1" i="0" u="none" strike="noStrike" kern="1200" cap="none" spc="0" normalizeH="0" baseline="0" noProof="0" dirty="0" smtClean="0">
                <a:ln w="0"/>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LUYỆN </a:t>
            </a:r>
            <a:r>
              <a:rPr kumimoji="0" lang="nl-NL" sz="5000" b="1" i="0" u="none" strike="noStrike" kern="1200" cap="none" spc="0" normalizeH="0" baseline="0" noProof="0" smtClean="0">
                <a:ln w="0"/>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TẬP 2</a:t>
            </a:r>
            <a:endParaRPr kumimoji="0" lang="en-US" sz="5000" b="1" i="0" u="none" strike="noStrike" kern="1200" cap="none" spc="0" normalizeH="0" baseline="0" noProof="0" dirty="0">
              <a:ln w="0"/>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2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6633141" y="9486900"/>
            <a:ext cx="2395318" cy="1110556"/>
          </a:xfrm>
          <a:prstGeom prst="rect">
            <a:avLst/>
          </a:prstGeom>
        </p:spPr>
      </p:pic>
      <p:pic>
        <p:nvPicPr>
          <p:cNvPr id="25" name="Picture 7"/>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228600" y="190500"/>
            <a:ext cx="1140469" cy="1160782"/>
          </a:xfrm>
          <a:prstGeom prst="rect">
            <a:avLst/>
          </a:prstGeom>
        </p:spPr>
      </p:pic>
      <p:sp>
        <p:nvSpPr>
          <p:cNvPr id="3" name="Rectangle 2"/>
          <p:cNvSpPr/>
          <p:nvPr/>
        </p:nvSpPr>
        <p:spPr>
          <a:xfrm>
            <a:off x="441754" y="1638300"/>
            <a:ext cx="17297400" cy="1738296"/>
          </a:xfrm>
          <a:prstGeom prst="rect">
            <a:avLst/>
          </a:prstGeom>
        </p:spPr>
        <p:txBody>
          <a:bodyPr wrap="square">
            <a:spAutoFit/>
          </a:bodyPr>
          <a:lstStyle/>
          <a:p>
            <a:pPr lvl="0" algn="just">
              <a:lnSpc>
                <a:spcPct val="150000"/>
              </a:lnSpc>
              <a:spcAft>
                <a:spcPts val="1200"/>
              </a:spcAft>
            </a:pPr>
            <a:r>
              <a:rPr lang="vi-VN" sz="3800">
                <a:solidFill>
                  <a:prstClr val="black"/>
                </a:solidFill>
                <a:ea typeface="Calibri" panose="020F0502020204030204" pitchFamily="34" charset="0"/>
                <a:cs typeface="Times New Roman" panose="02020603050405020304" pitchFamily="18" charset="0"/>
              </a:rPr>
              <a:t>Cho hình bình hành ABCD (AB &gt; BC). Tia phân giác của góc D cắt AB tại E và tia phân giác của góc B cắt CD tại F (</a:t>
            </a:r>
            <a:r>
              <a:rPr lang="vi-VN" sz="3800">
                <a:solidFill>
                  <a:prstClr val="black"/>
                </a:solidFill>
                <a:ea typeface="Calibri" panose="020F0502020204030204" pitchFamily="34" charset="0"/>
                <a:cs typeface="Times New Roman" panose="02020603050405020304" pitchFamily="18" charset="0"/>
              </a:rPr>
              <a:t>H.3.32</a:t>
            </a:r>
            <a:r>
              <a:rPr lang="vi-VN" sz="3800" smtClean="0">
                <a:solidFill>
                  <a:prstClr val="black"/>
                </a:solidFill>
                <a:ea typeface="Calibri" panose="020F0502020204030204" pitchFamily="34" charset="0"/>
                <a:cs typeface="Times New Roman" panose="02020603050405020304" pitchFamily="18" charset="0"/>
              </a:rPr>
              <a:t>).</a:t>
            </a:r>
            <a:endParaRPr lang="vi-VN" sz="3800">
              <a:solidFill>
                <a:prstClr val="black"/>
              </a:solidFill>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31"/>
          <a:stretch>
            <a:fillRect/>
          </a:stretch>
        </p:blipFill>
        <p:spPr>
          <a:xfrm>
            <a:off x="16633141" y="176518"/>
            <a:ext cx="1363624" cy="1101641"/>
          </a:xfrm>
          <a:prstGeom prst="rect">
            <a:avLst/>
          </a:prstGeom>
        </p:spPr>
      </p:pic>
      <p:pic>
        <p:nvPicPr>
          <p:cNvPr id="11" name="Picture 10"/>
          <p:cNvPicPr>
            <a:picLocks noChangeAspect="1"/>
          </p:cNvPicPr>
          <p:nvPr/>
        </p:nvPicPr>
        <p:blipFill>
          <a:blip r:embed="rId32"/>
          <a:stretch>
            <a:fillRect/>
          </a:stretch>
        </p:blipFill>
        <p:spPr>
          <a:xfrm>
            <a:off x="6123946" y="3736737"/>
            <a:ext cx="6116307" cy="4302196"/>
          </a:xfrm>
          <a:prstGeom prst="rect">
            <a:avLst/>
          </a:prstGeom>
        </p:spPr>
      </p:pic>
      <p:sp>
        <p:nvSpPr>
          <p:cNvPr id="13" name="Rectangle 12"/>
          <p:cNvSpPr/>
          <p:nvPr/>
        </p:nvSpPr>
        <p:spPr>
          <a:xfrm>
            <a:off x="533400" y="8097441"/>
            <a:ext cx="17297400" cy="1846659"/>
          </a:xfrm>
          <a:prstGeom prst="rect">
            <a:avLst/>
          </a:prstGeom>
        </p:spPr>
        <p:txBody>
          <a:bodyPr wrap="square">
            <a:spAutoFit/>
          </a:bodyPr>
          <a:lstStyle/>
          <a:p>
            <a:pPr algn="just">
              <a:lnSpc>
                <a:spcPct val="150000"/>
              </a:lnSpc>
            </a:pPr>
            <a:r>
              <a:rPr lang="en-US" sz="3800">
                <a:solidFill>
                  <a:srgbClr val="000000"/>
                </a:solidFill>
                <a:latin typeface="Arial" panose="020B0604020202020204" pitchFamily="34" charset="0"/>
                <a:cs typeface="Arial" panose="020B0604020202020204" pitchFamily="34" charset="0"/>
              </a:rPr>
              <a:t>a) Chứng minh hai tam giác ADE và CBF là những tam giác cân, bằng nhau.</a:t>
            </a:r>
          </a:p>
          <a:p>
            <a:pPr algn="just">
              <a:lnSpc>
                <a:spcPct val="150000"/>
              </a:lnSpc>
            </a:pPr>
            <a:r>
              <a:rPr lang="en-US" sz="3800">
                <a:solidFill>
                  <a:srgbClr val="000000"/>
                </a:solidFill>
                <a:latin typeface="Arial" panose="020B0604020202020204" pitchFamily="34" charset="0"/>
                <a:cs typeface="Arial" panose="020B0604020202020204" pitchFamily="34" charset="0"/>
              </a:rPr>
              <a:t>b) Tứ giác DEBF là hình gì? Tại </a:t>
            </a:r>
            <a:r>
              <a:rPr lang="en-US" sz="3800">
                <a:solidFill>
                  <a:srgbClr val="000000"/>
                </a:solidFill>
                <a:latin typeface="Arial" panose="020B0604020202020204" pitchFamily="34" charset="0"/>
                <a:cs typeface="Arial" panose="020B0604020202020204" pitchFamily="34" charset="0"/>
              </a:rPr>
              <a:t>sao</a:t>
            </a:r>
            <a:r>
              <a:rPr lang="en-US" sz="3800" smtClean="0">
                <a:solidFill>
                  <a:srgbClr val="000000"/>
                </a:solidFill>
                <a:latin typeface="Arial" panose="020B0604020202020204" pitchFamily="34" charset="0"/>
                <a:cs typeface="Arial" panose="020B0604020202020204" pitchFamily="34" charset="0"/>
              </a:rPr>
              <a:t>?</a:t>
            </a:r>
            <a:endParaRPr lang="en-US" sz="3800">
              <a:solidFill>
                <a:srgbClr val="000000"/>
              </a:solidFill>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33"/>
          <a:stretch>
            <a:fillRect/>
          </a:stretch>
        </p:blipFill>
        <p:spPr>
          <a:xfrm flipH="1">
            <a:off x="1905000" y="4595161"/>
            <a:ext cx="1662506" cy="2819578"/>
          </a:xfrm>
          <a:prstGeom prst="rect">
            <a:avLst/>
          </a:prstGeom>
        </p:spPr>
      </p:pic>
    </p:spTree>
    <p:extLst>
      <p:ext uri="{BB962C8B-B14F-4D97-AF65-F5344CB8AC3E}">
        <p14:creationId xmlns:p14="http://schemas.microsoft.com/office/powerpoint/2010/main" val="1862724497"/>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anim calcmode="lin" valueType="num">
                                      <p:cBhvr>
                                        <p:cTn id="12" dur="500" fill="hold"/>
                                        <p:tgtEl>
                                          <p:spTgt spid="3"/>
                                        </p:tgtEl>
                                        <p:attrNameLst>
                                          <p:attrName>ppt_x</p:attrName>
                                        </p:attrNameLst>
                                      </p:cBhvr>
                                      <p:tavLst>
                                        <p:tav tm="0">
                                          <p:val>
                                            <p:strVal val="#ppt_x"/>
                                          </p:val>
                                        </p:tav>
                                        <p:tav tm="100000">
                                          <p:val>
                                            <p:strVal val="#ppt_x"/>
                                          </p:val>
                                        </p:tav>
                                      </p:tavLst>
                                    </p:anim>
                                    <p:anim calcmode="lin" valueType="num">
                                      <p:cBhvr>
                                        <p:cTn id="13" dur="500" fill="hold"/>
                                        <p:tgtEl>
                                          <p:spTgt spid="3"/>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anim calcmode="lin" valueType="num">
                                      <p:cBhvr>
                                        <p:cTn id="17" dur="500" fill="hold"/>
                                        <p:tgtEl>
                                          <p:spTgt spid="11"/>
                                        </p:tgtEl>
                                        <p:attrNameLst>
                                          <p:attrName>ppt_x</p:attrName>
                                        </p:attrNameLst>
                                      </p:cBhvr>
                                      <p:tavLst>
                                        <p:tav tm="0">
                                          <p:val>
                                            <p:strVal val="#ppt_x"/>
                                          </p:val>
                                        </p:tav>
                                        <p:tav tm="100000">
                                          <p:val>
                                            <p:strVal val="#ppt_x"/>
                                          </p:val>
                                        </p:tav>
                                      </p:tavLst>
                                    </p:anim>
                                    <p:anim calcmode="lin" valueType="num">
                                      <p:cBhvr>
                                        <p:cTn id="18" dur="500" fill="hold"/>
                                        <p:tgtEl>
                                          <p:spTgt spid="11"/>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anim calcmode="lin" valueType="num">
                                      <p:cBhvr>
                                        <p:cTn id="22" dur="500" fill="hold"/>
                                        <p:tgtEl>
                                          <p:spTgt spid="13"/>
                                        </p:tgtEl>
                                        <p:attrNameLst>
                                          <p:attrName>ppt_x</p:attrName>
                                        </p:attrNameLst>
                                      </p:cBhvr>
                                      <p:tavLst>
                                        <p:tav tm="0">
                                          <p:val>
                                            <p:strVal val="#ppt_x"/>
                                          </p:val>
                                        </p:tav>
                                        <p:tav tm="100000">
                                          <p:val>
                                            <p:strVal val="#ppt_x"/>
                                          </p:val>
                                        </p:tav>
                                      </p:tavLst>
                                    </p:anim>
                                    <p:anim calcmode="lin" valueType="num">
                                      <p:cBhvr>
                                        <p:cTn id="23"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 grpId="0"/>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6383000" y="6957715"/>
            <a:ext cx="2395318" cy="1110556"/>
          </a:xfrm>
          <a:prstGeom prst="rect">
            <a:avLst/>
          </a:prstGeom>
        </p:spPr>
      </p:pic>
      <p:pic>
        <p:nvPicPr>
          <p:cNvPr id="25" name="Picture 7"/>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228600" y="190500"/>
            <a:ext cx="1140469" cy="1160782"/>
          </a:xfrm>
          <a:prstGeom prst="rect">
            <a:avLst/>
          </a:prstGeom>
        </p:spPr>
      </p:pic>
      <p:sp>
        <p:nvSpPr>
          <p:cNvPr id="17" name="Oval Callout 16"/>
          <p:cNvSpPr/>
          <p:nvPr/>
        </p:nvSpPr>
        <p:spPr>
          <a:xfrm>
            <a:off x="8343900" y="448284"/>
            <a:ext cx="1600200" cy="809016"/>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4" name="Rectangle 3"/>
              <p:cNvSpPr/>
              <p:nvPr/>
            </p:nvSpPr>
            <p:spPr>
              <a:xfrm>
                <a:off x="7535239" y="1692759"/>
                <a:ext cx="11514761" cy="461344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a) Vì ABCD là hình bình hành nên ta có: </a:t>
                </a:r>
                <a14:m>
                  <m:oMath xmlns:m="http://schemas.openxmlformats.org/officeDocument/2006/math">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acc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e>
                    </m:acc>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acc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D</m:t>
                        </m:r>
                      </m:e>
                    </m:acc>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Mà DE và BF là tia phân giác của </a:t>
                </a:r>
                <a14:m>
                  <m:oMath xmlns:m="http://schemas.openxmlformats.org/officeDocument/2006/math">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D</m:t>
                        </m:r>
                      </m:e>
                    </m:acc>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E</m:t>
                        </m:r>
                      </m:e>
                    </m:acc>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a:t>
                </a:r>
                <a:endPar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Nên </a:t>
                </a: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ta có</a:t>
                </a: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acc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ADE</m:t>
                        </m:r>
                      </m:e>
                    </m:acc>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acc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EDF</m:t>
                        </m:r>
                      </m:e>
                    </m:acc>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acc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EBF</m:t>
                        </m:r>
                      </m:e>
                    </m:acc>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acc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FBC</m:t>
                        </m:r>
                      </m:e>
                    </m:acc>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(1)</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Ta </a:t>
                </a: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có: </a:t>
                </a:r>
                <a14:m>
                  <m:oMath xmlns:m="http://schemas.openxmlformats.org/officeDocument/2006/math">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AED</m:t>
                        </m:r>
                      </m:e>
                    </m:acc>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EDF</m:t>
                        </m:r>
                      </m:e>
                    </m:acc>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(so le trong).</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14:m>
                  <m:oMath xmlns:m="http://schemas.openxmlformats.org/officeDocument/2006/math">
                    <m:r>
                      <a:rPr kumimoji="0" lang="en-US" sz="3800" b="0" i="0" u="none" strike="noStrike" kern="1200" cap="none" spc="0" normalizeH="0" baseline="0" noProof="0" smtClean="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AED</m:t>
                        </m:r>
                      </m:e>
                    </m:acc>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ADE</m:t>
                        </m:r>
                      </m:e>
                    </m:acc>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AED</m:t>
                    </m:r>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cân tại A</a:t>
                </a: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7535239" y="1692759"/>
                <a:ext cx="11514761" cy="4613442"/>
              </a:xfrm>
              <a:prstGeom prst="rect">
                <a:avLst/>
              </a:prstGeom>
              <a:blipFill>
                <a:blip r:embed="rId31"/>
                <a:stretch>
                  <a:fillRect l="-1747" b="-1984"/>
                </a:stretch>
              </a:blipFill>
            </p:spPr>
            <p:txBody>
              <a:bodyPr/>
              <a:lstStyle/>
              <a:p>
                <a:r>
                  <a:rPr lang="en-US">
                    <a:noFill/>
                  </a:rPr>
                  <a:t> </a:t>
                </a:r>
              </a:p>
            </p:txBody>
          </p:sp>
        </mc:Fallback>
      </mc:AlternateContent>
      <p:pic>
        <p:nvPicPr>
          <p:cNvPr id="6" name="Picture 5"/>
          <p:cNvPicPr>
            <a:picLocks noChangeAspect="1"/>
          </p:cNvPicPr>
          <p:nvPr/>
        </p:nvPicPr>
        <p:blipFill>
          <a:blip r:embed="rId32"/>
          <a:stretch>
            <a:fillRect/>
          </a:stretch>
        </p:blipFill>
        <p:spPr>
          <a:xfrm>
            <a:off x="16633141" y="176518"/>
            <a:ext cx="1363624" cy="1101641"/>
          </a:xfrm>
          <a:prstGeom prst="rect">
            <a:avLst/>
          </a:prstGeom>
        </p:spPr>
      </p:pic>
      <mc:AlternateContent xmlns:mc="http://schemas.openxmlformats.org/markup-compatibility/2006">
        <mc:Choice xmlns:a14="http://schemas.microsoft.com/office/drawing/2010/main" Requires="a14">
          <p:sp>
            <p:nvSpPr>
              <p:cNvPr id="2" name="Rectangle 1"/>
              <p:cNvSpPr/>
              <p:nvPr/>
            </p:nvSpPr>
            <p:spPr>
              <a:xfrm>
                <a:off x="674070" y="6286500"/>
                <a:ext cx="13722338" cy="3542829"/>
              </a:xfrm>
              <a:prstGeom prst="rect">
                <a:avLst/>
              </a:prstGeom>
            </p:spPr>
            <p:txBody>
              <a:bodyPr wrap="square">
                <a:spAutoFit/>
              </a:bodyPr>
              <a:lstStyle/>
              <a:p>
                <a:pPr algn="just">
                  <a:lnSpc>
                    <a:spcPct val="150000"/>
                  </a:lnSpc>
                </a:pPr>
                <a:r>
                  <a:rPr lang="en-US" sz="3800" smtClean="0">
                    <a:latin typeface="Arial" panose="020B0604020202020204" pitchFamily="34" charset="0"/>
                    <a:ea typeface="Dotum" panose="020B0600000101010101" pitchFamily="34" charset="-127"/>
                    <a:cs typeface="Arial" panose="020B0604020202020204" pitchFamily="34" charset="0"/>
                  </a:rPr>
                  <a:t>Tương </a:t>
                </a:r>
                <a:r>
                  <a:rPr lang="en-US" sz="3800">
                    <a:latin typeface="Arial" panose="020B0604020202020204" pitchFamily="34" charset="0"/>
                    <a:ea typeface="Dotum" panose="020B0600000101010101" pitchFamily="34" charset="-127"/>
                    <a:cs typeface="Arial" panose="020B0604020202020204" pitchFamily="34" charset="0"/>
                  </a:rPr>
                  <a:t>tự ta chứng minh </a:t>
                </a:r>
                <a:r>
                  <a:rPr lang="en-US" sz="3800">
                    <a:latin typeface="Arial" panose="020B0604020202020204" pitchFamily="34" charset="0"/>
                    <a:ea typeface="Dotum" panose="020B0600000101010101" pitchFamily="34" charset="-127"/>
                    <a:cs typeface="Arial" panose="020B0604020202020204" pitchFamily="34" charset="0"/>
                  </a:rPr>
                  <a:t>được</a:t>
                </a:r>
                <a:r>
                  <a:rPr lang="en-US" sz="3800" smtClean="0">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CBF</m:t>
                        </m:r>
                      </m:e>
                    </m:acc>
                    <m:r>
                      <a:rPr lang="en-US" sz="38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CFB</m:t>
                        </m:r>
                      </m:e>
                    </m:acc>
                  </m:oMath>
                </a14:m>
                <a:r>
                  <a:rPr lang="en-US" sz="3800">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800" b="0" i="0"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38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BCF</m:t>
                    </m:r>
                  </m:oMath>
                </a14:m>
                <a:r>
                  <a:rPr lang="en-US" sz="3800">
                    <a:effectLst/>
                    <a:latin typeface="Arial" panose="020B0604020202020204" pitchFamily="34" charset="0"/>
                    <a:ea typeface="Dotum" panose="020B0600000101010101" pitchFamily="34" charset="-127"/>
                    <a:cs typeface="Arial" panose="020B0604020202020204" pitchFamily="34" charset="0"/>
                  </a:rPr>
                  <a:t> cân tại C.</a:t>
                </a:r>
                <a:endParaRPr lang="en-US" sz="3800">
                  <a:effectLst/>
                  <a:latin typeface="Arial" panose="020B0604020202020204" pitchFamily="34" charset="0"/>
                  <a:ea typeface="Arial" panose="020B0604020202020204" pitchFamily="34" charset="0"/>
                  <a:cs typeface="Arial" panose="020B0604020202020204" pitchFamily="34" charset="0"/>
                </a:endParaRPr>
              </a:p>
              <a:p>
                <a:pPr>
                  <a:lnSpc>
                    <a:spcPct val="150000"/>
                  </a:lnSpc>
                </a:pPr>
                <a:r>
                  <a:rPr lang="en-US" sz="3800">
                    <a:effectLst/>
                    <a:latin typeface="Arial" panose="020B0604020202020204" pitchFamily="34" charset="0"/>
                    <a:ea typeface="Dotum" panose="020B0600000101010101" pitchFamily="34" charset="-127"/>
                    <a:cs typeface="Arial" panose="020B0604020202020204" pitchFamily="34" charset="0"/>
                  </a:rPr>
                  <a:t>+ Xét </a:t>
                </a:r>
                <a14:m>
                  <m:oMath xmlns:m="http://schemas.openxmlformats.org/officeDocument/2006/math">
                    <m:r>
                      <a:rPr lang="en-US" sz="38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ADE</m:t>
                    </m:r>
                  </m:oMath>
                </a14:m>
                <a:r>
                  <a:rPr lang="en-US" sz="3800">
                    <a:effectLst/>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r>
                      <a:rPr lang="en-US" sz="38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CBF</m:t>
                    </m:r>
                  </m:oMath>
                </a14:m>
                <a:r>
                  <a:rPr lang="en-US" sz="3800">
                    <a:effectLst/>
                    <a:latin typeface="Arial" panose="020B0604020202020204" pitchFamily="34" charset="0"/>
                    <a:ea typeface="Dotum" panose="020B0600000101010101" pitchFamily="34" charset="-127"/>
                    <a:cs typeface="Arial" panose="020B0604020202020204" pitchFamily="34" charset="0"/>
                  </a:rPr>
                  <a:t> có:</a:t>
                </a:r>
                <a:endParaRPr lang="en-US" sz="3800">
                  <a:effectLst/>
                  <a:latin typeface="Arial" panose="020B0604020202020204" pitchFamily="34" charset="0"/>
                  <a:ea typeface="Arial" panose="020B0604020202020204" pitchFamily="34" charset="0"/>
                  <a:cs typeface="Arial" panose="020B0604020202020204" pitchFamily="34" charset="0"/>
                </a:endParaRPr>
              </a:p>
              <a:p>
                <a:pPr>
                  <a:lnSpc>
                    <a:spcPct val="150000"/>
                  </a:lnSpc>
                </a:pPr>
                <a:r>
                  <a:rPr lang="en-US" sz="3800">
                    <a:effectLst/>
                    <a:latin typeface="Arial" panose="020B0604020202020204" pitchFamily="34" charset="0"/>
                    <a:ea typeface="Dotum" panose="020B0600000101010101" pitchFamily="34" charset="-127"/>
                    <a:cs typeface="Arial" panose="020B0604020202020204" pitchFamily="34" charset="0"/>
                  </a:rPr>
                  <a:t>AD = BC (ABCD là hình bình hành).</a:t>
                </a:r>
                <a:endParaRPr lang="en-US" sz="3800">
                  <a:effectLst/>
                  <a:latin typeface="Arial" panose="020B0604020202020204" pitchFamily="34" charset="0"/>
                  <a:ea typeface="Arial" panose="020B0604020202020204" pitchFamily="34" charset="0"/>
                  <a:cs typeface="Arial" panose="020B0604020202020204" pitchFamily="34" charset="0"/>
                </a:endParaRPr>
              </a:p>
              <a:p>
                <a:pPr>
                  <a:lnSpc>
                    <a:spcPct val="150000"/>
                  </a:lnSpc>
                </a:pPr>
                <a14:m>
                  <m:oMath xmlns:m="http://schemas.openxmlformats.org/officeDocument/2006/math">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AED</m:t>
                        </m:r>
                      </m:e>
                    </m:acc>
                    <m:r>
                      <a:rPr lang="en-US" sz="38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ADE</m:t>
                        </m:r>
                      </m:e>
                    </m:acc>
                    <m:r>
                      <a:rPr lang="en-US" sz="38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CBF</m:t>
                        </m:r>
                      </m:e>
                    </m:acc>
                    <m:r>
                      <a:rPr lang="en-US" sz="380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CFB</m:t>
                        </m:r>
                      </m:e>
                    </m:acc>
                  </m:oMath>
                </a14:m>
                <a:r>
                  <a:rPr lang="en-US" sz="3800">
                    <a:effectLst/>
                    <a:latin typeface="Arial" panose="020B0604020202020204" pitchFamily="34" charset="0"/>
                    <a:ea typeface="Dotum" panose="020B0600000101010101" pitchFamily="34" charset="-127"/>
                    <a:cs typeface="Arial" panose="020B0604020202020204" pitchFamily="34" charset="0"/>
                  </a:rPr>
                  <a:t> </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674070" y="6286500"/>
                <a:ext cx="13722338" cy="3542829"/>
              </a:xfrm>
              <a:prstGeom prst="rect">
                <a:avLst/>
              </a:prstGeom>
              <a:blipFill>
                <a:blip r:embed="rId33"/>
                <a:stretch>
                  <a:fillRect l="-1466"/>
                </a:stretch>
              </a:blipFill>
            </p:spPr>
            <p:txBody>
              <a:bodyPr/>
              <a:lstStyle/>
              <a:p>
                <a:r>
                  <a:rPr lang="en-US">
                    <a:noFill/>
                  </a:rPr>
                  <a:t> </a:t>
                </a:r>
              </a:p>
            </p:txBody>
          </p:sp>
        </mc:Fallback>
      </mc:AlternateContent>
      <p:pic>
        <p:nvPicPr>
          <p:cNvPr id="5" name="Picture 4"/>
          <p:cNvPicPr>
            <a:picLocks noChangeAspect="1"/>
          </p:cNvPicPr>
          <p:nvPr/>
        </p:nvPicPr>
        <p:blipFill>
          <a:blip r:embed="rId34"/>
          <a:stretch>
            <a:fillRect/>
          </a:stretch>
        </p:blipFill>
        <p:spPr>
          <a:xfrm>
            <a:off x="228600" y="1790700"/>
            <a:ext cx="6865451" cy="3735169"/>
          </a:xfrm>
          <a:prstGeom prst="rect">
            <a:avLst/>
          </a:prstGeom>
        </p:spPr>
      </p:pic>
      <p:sp>
        <p:nvSpPr>
          <p:cNvPr id="8" name="Right Brace 7"/>
          <p:cNvSpPr/>
          <p:nvPr/>
        </p:nvSpPr>
        <p:spPr>
          <a:xfrm>
            <a:off x="8610600" y="8057914"/>
            <a:ext cx="685800" cy="1923815"/>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9" name="Rectangle 8"/>
              <p:cNvSpPr/>
              <p:nvPr/>
            </p:nvSpPr>
            <p:spPr>
              <a:xfrm>
                <a:off x="9481918" y="8463285"/>
                <a:ext cx="9144000" cy="969496"/>
              </a:xfrm>
              <a:prstGeom prst="rect">
                <a:avLst/>
              </a:prstGeom>
            </p:spPr>
            <p:txBody>
              <a:bodyPr>
                <a:spAutoFit/>
              </a:bodyPr>
              <a:lstStyle/>
              <a:p>
                <a:pPr>
                  <a:lnSpc>
                    <a:spcPct val="150000"/>
                  </a:lnSpc>
                  <a:spcAft>
                    <a:spcPts val="800"/>
                  </a:spcAft>
                </a:pPr>
                <a14:m>
                  <m:oMath xmlns:m="http://schemas.openxmlformats.org/officeDocument/2006/math">
                    <m:r>
                      <a:rPr lang="en-US" sz="3800" b="0" i="0"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38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ADE</m:t>
                    </m:r>
                  </m:oMath>
                </a14:m>
                <a:r>
                  <a:rPr lang="en-US" sz="3800">
                    <a:effectLst/>
                    <a:latin typeface="Arial" panose="020B0604020202020204" pitchFamily="34" charset="0"/>
                    <a:ea typeface="Dotum" panose="020B0600000101010101" pitchFamily="34" charset="-127"/>
                    <a:cs typeface="Arial" panose="020B0604020202020204" pitchFamily="34" charset="0"/>
                  </a:rPr>
                  <a:t> = </a:t>
                </a:r>
                <a14:m>
                  <m:oMath xmlns:m="http://schemas.openxmlformats.org/officeDocument/2006/math">
                    <m:r>
                      <a:rPr lang="en-US" sz="38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CBF</m:t>
                    </m:r>
                  </m:oMath>
                </a14:m>
                <a:r>
                  <a:rPr lang="en-US" sz="3800">
                    <a:effectLst/>
                    <a:latin typeface="Arial" panose="020B0604020202020204" pitchFamily="34" charset="0"/>
                    <a:ea typeface="Dotum" panose="020B0600000101010101" pitchFamily="34" charset="-127"/>
                    <a:cs typeface="Arial" panose="020B0604020202020204" pitchFamily="34" charset="0"/>
                  </a:rPr>
                  <a:t> (g.c.g)</a:t>
                </a:r>
                <a:r>
                  <a:rPr lang="en-US" sz="3800" smtClean="0">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800" b="0" i="0" smtClean="0">
                        <a:effectLst/>
                        <a:latin typeface="Cambria Math" panose="02040503050406030204" pitchFamily="18" charset="0"/>
                        <a:ea typeface="Dotum" panose="020B0600000101010101" pitchFamily="34" charset="-127"/>
                        <a:cs typeface="Arial" panose="020B0604020202020204" pitchFamily="34" charset="0"/>
                      </a:rPr>
                      <m:t>⇒</m:t>
                    </m:r>
                    <m:r>
                      <m:rPr>
                        <m:sty m:val="p"/>
                      </m:rPr>
                      <a:rPr lang="en-US" sz="3800" i="0" smtClean="0">
                        <a:effectLst/>
                        <a:latin typeface="Cambria Math" panose="02040503050406030204" pitchFamily="18" charset="0"/>
                        <a:ea typeface="Dotum" panose="020B0600000101010101" pitchFamily="34" charset="-127"/>
                        <a:cs typeface="Arial" panose="020B0604020202020204" pitchFamily="34" charset="0"/>
                      </a:rPr>
                      <m:t>ED</m:t>
                    </m:r>
                    <m:r>
                      <a:rPr lang="en-US" sz="3800" i="0" smtClean="0">
                        <a:effectLst/>
                        <a:latin typeface="Cambria Math" panose="02040503050406030204" pitchFamily="18" charset="0"/>
                        <a:ea typeface="Dotum" panose="020B0600000101010101" pitchFamily="34" charset="-127"/>
                        <a:cs typeface="Arial" panose="020B0604020202020204" pitchFamily="34" charset="0"/>
                      </a:rPr>
                      <m:t>=</m:t>
                    </m:r>
                    <m:r>
                      <m:rPr>
                        <m:sty m:val="p"/>
                      </m:rPr>
                      <a:rPr lang="en-US" sz="3800" i="0" smtClean="0">
                        <a:effectLst/>
                        <a:latin typeface="Cambria Math" panose="02040503050406030204" pitchFamily="18" charset="0"/>
                        <a:ea typeface="Dotum" panose="020B0600000101010101" pitchFamily="34" charset="-127"/>
                        <a:cs typeface="Arial" panose="020B0604020202020204" pitchFamily="34" charset="0"/>
                      </a:rPr>
                      <m:t>BF</m:t>
                    </m:r>
                  </m:oMath>
                </a14:m>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9481918" y="8463285"/>
                <a:ext cx="9144000" cy="969496"/>
              </a:xfrm>
              <a:prstGeom prst="rect">
                <a:avLst/>
              </a:prstGeom>
              <a:blipFill>
                <a:blip r:embed="rId35"/>
                <a:stretch>
                  <a:fillRect b="-13836"/>
                </a:stretch>
              </a:blipFill>
            </p:spPr>
            <p:txBody>
              <a:bodyPr/>
              <a:lstStyle/>
              <a:p>
                <a:r>
                  <a:rPr lang="en-US">
                    <a:noFill/>
                  </a:rPr>
                  <a:t> </a:t>
                </a:r>
              </a:p>
            </p:txBody>
          </p:sp>
        </mc:Fallback>
      </mc:AlternateContent>
    </p:spTree>
    <p:extLst>
      <p:ext uri="{BB962C8B-B14F-4D97-AF65-F5344CB8AC3E}">
        <p14:creationId xmlns:p14="http://schemas.microsoft.com/office/powerpoint/2010/main" val="2987632057"/>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fade">
                                      <p:cBhvr>
                                        <p:cTn id="16" dur="500"/>
                                        <p:tgtEl>
                                          <p:spTgt spid="4">
                                            <p:txEl>
                                              <p:pRg st="0" end="0"/>
                                            </p:txEl>
                                          </p:spTgt>
                                        </p:tgtEl>
                                      </p:cBhvr>
                                    </p:animEffect>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wipe(down)">
                                      <p:cBhvr>
                                        <p:cTn id="20" dur="500"/>
                                        <p:tgtEl>
                                          <p:spTgt spid="4">
                                            <p:txEl>
                                              <p:pRg st="1" end="1"/>
                                            </p:txEl>
                                          </p:spTgt>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Effect transition="in" filter="wipe(left)">
                                      <p:cBhvr>
                                        <p:cTn id="24" dur="500"/>
                                        <p:tgtEl>
                                          <p:spTgt spid="4">
                                            <p:txEl>
                                              <p:pRg st="2" end="2"/>
                                            </p:txEl>
                                          </p:spTgt>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500"/>
                                        <p:tgtEl>
                                          <p:spTgt spid="4">
                                            <p:txEl>
                                              <p:pRg st="3" end="3"/>
                                            </p:txEl>
                                          </p:spTgt>
                                        </p:tgtEl>
                                      </p:cBhvr>
                                    </p:animEffect>
                                  </p:childTnLst>
                                </p:cTn>
                              </p:par>
                            </p:childTnLst>
                          </p:cTn>
                        </p:par>
                        <p:par>
                          <p:cTn id="29" fill="hold">
                            <p:stCondLst>
                              <p:cond delay="2000"/>
                            </p:stCondLst>
                            <p:childTnLst>
                              <p:par>
                                <p:cTn id="30" presetID="14" presetClass="entr" presetSubtype="10" fill="hold" nodeType="after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randombar(horizontal)">
                                      <p:cBhvr>
                                        <p:cTn id="32" dur="500"/>
                                        <p:tgtEl>
                                          <p:spTgt spid="4">
                                            <p:txEl>
                                              <p:pRg st="4" end="4"/>
                                            </p:txEl>
                                          </p:spTgt>
                                        </p:tgtEl>
                                      </p:cBhvr>
                                    </p:animEffect>
                                  </p:childTnLst>
                                </p:cTn>
                              </p:par>
                            </p:childTnLst>
                          </p:cTn>
                        </p:par>
                        <p:par>
                          <p:cTn id="33" fill="hold">
                            <p:stCondLst>
                              <p:cond delay="2500"/>
                            </p:stCondLst>
                            <p:childTnLst>
                              <p:par>
                                <p:cTn id="34" presetID="22" presetClass="entr" presetSubtype="1" fill="hold" nodeType="afterEffect">
                                  <p:stCondLst>
                                    <p:cond delay="0"/>
                                  </p:stCondLst>
                                  <p:childTnLst>
                                    <p:set>
                                      <p:cBhvr>
                                        <p:cTn id="35" dur="1" fill="hold">
                                          <p:stCondLst>
                                            <p:cond delay="0"/>
                                          </p:stCondLst>
                                        </p:cTn>
                                        <p:tgtEl>
                                          <p:spTgt spid="2">
                                            <p:txEl>
                                              <p:pRg st="0" end="0"/>
                                            </p:txEl>
                                          </p:spTgt>
                                        </p:tgtEl>
                                        <p:attrNameLst>
                                          <p:attrName>style.visibility</p:attrName>
                                        </p:attrNameLst>
                                      </p:cBhvr>
                                      <p:to>
                                        <p:strVal val="visible"/>
                                      </p:to>
                                    </p:set>
                                    <p:animEffect transition="in" filter="wipe(up)">
                                      <p:cBhvr>
                                        <p:cTn id="36" dur="500"/>
                                        <p:tgtEl>
                                          <p:spTgt spid="2">
                                            <p:txEl>
                                              <p:pRg st="0" end="0"/>
                                            </p:txEl>
                                          </p:spTgt>
                                        </p:tgtEl>
                                      </p:cBhvr>
                                    </p:animEffect>
                                  </p:childTnLst>
                                </p:cTn>
                              </p:par>
                            </p:childTnLst>
                          </p:cTn>
                        </p:par>
                        <p:par>
                          <p:cTn id="37" fill="hold">
                            <p:stCondLst>
                              <p:cond delay="3000"/>
                            </p:stCondLst>
                            <p:childTnLst>
                              <p:par>
                                <p:cTn id="38" presetID="16" presetClass="entr" presetSubtype="21" fill="hold" nodeType="afterEffect">
                                  <p:stCondLst>
                                    <p:cond delay="0"/>
                                  </p:stCondLst>
                                  <p:childTnLst>
                                    <p:set>
                                      <p:cBhvr>
                                        <p:cTn id="39" dur="1" fill="hold">
                                          <p:stCondLst>
                                            <p:cond delay="0"/>
                                          </p:stCondLst>
                                        </p:cTn>
                                        <p:tgtEl>
                                          <p:spTgt spid="2">
                                            <p:txEl>
                                              <p:pRg st="1" end="1"/>
                                            </p:txEl>
                                          </p:spTgt>
                                        </p:tgtEl>
                                        <p:attrNameLst>
                                          <p:attrName>style.visibility</p:attrName>
                                        </p:attrNameLst>
                                      </p:cBhvr>
                                      <p:to>
                                        <p:strVal val="visible"/>
                                      </p:to>
                                    </p:set>
                                    <p:animEffect transition="in" filter="barn(inVertical)">
                                      <p:cBhvr>
                                        <p:cTn id="40" dur="500"/>
                                        <p:tgtEl>
                                          <p:spTgt spid="2">
                                            <p:txEl>
                                              <p:pRg st="1" end="1"/>
                                            </p:txEl>
                                          </p:spTgt>
                                        </p:tgtEl>
                                      </p:cBhvr>
                                    </p:animEffect>
                                  </p:childTnLst>
                                </p:cTn>
                              </p:par>
                            </p:childTnLst>
                          </p:cTn>
                        </p:par>
                        <p:par>
                          <p:cTn id="41" fill="hold">
                            <p:stCondLst>
                              <p:cond delay="3500"/>
                            </p:stCondLst>
                            <p:childTnLst>
                              <p:par>
                                <p:cTn id="42" presetID="10" presetClass="entr" presetSubtype="0" fill="hold" nodeType="afterEffect">
                                  <p:stCondLst>
                                    <p:cond delay="0"/>
                                  </p:stCondLst>
                                  <p:childTnLst>
                                    <p:set>
                                      <p:cBhvr>
                                        <p:cTn id="43" dur="1" fill="hold">
                                          <p:stCondLst>
                                            <p:cond delay="0"/>
                                          </p:stCondLst>
                                        </p:cTn>
                                        <p:tgtEl>
                                          <p:spTgt spid="2">
                                            <p:txEl>
                                              <p:pRg st="2" end="2"/>
                                            </p:txEl>
                                          </p:spTgt>
                                        </p:tgtEl>
                                        <p:attrNameLst>
                                          <p:attrName>style.visibility</p:attrName>
                                        </p:attrNameLst>
                                      </p:cBhvr>
                                      <p:to>
                                        <p:strVal val="visible"/>
                                      </p:to>
                                    </p:set>
                                    <p:animEffect transition="in" filter="fade">
                                      <p:cBhvr>
                                        <p:cTn id="44" dur="500"/>
                                        <p:tgtEl>
                                          <p:spTgt spid="2">
                                            <p:txEl>
                                              <p:pRg st="2" end="2"/>
                                            </p:txEl>
                                          </p:spTgt>
                                        </p:tgtEl>
                                      </p:cBhvr>
                                    </p:animEffect>
                                  </p:childTnLst>
                                </p:cTn>
                              </p:par>
                            </p:childTnLst>
                          </p:cTn>
                        </p:par>
                        <p:par>
                          <p:cTn id="45" fill="hold">
                            <p:stCondLst>
                              <p:cond delay="4000"/>
                            </p:stCondLst>
                            <p:childTnLst>
                              <p:par>
                                <p:cTn id="46" presetID="10" presetClass="entr" presetSubtype="0" fill="hold" nodeType="afterEffect">
                                  <p:stCondLst>
                                    <p:cond delay="0"/>
                                  </p:stCondLst>
                                  <p:childTnLst>
                                    <p:set>
                                      <p:cBhvr>
                                        <p:cTn id="47" dur="1" fill="hold">
                                          <p:stCondLst>
                                            <p:cond delay="0"/>
                                          </p:stCondLst>
                                        </p:cTn>
                                        <p:tgtEl>
                                          <p:spTgt spid="2">
                                            <p:txEl>
                                              <p:pRg st="3" end="3"/>
                                            </p:txEl>
                                          </p:spTgt>
                                        </p:tgtEl>
                                        <p:attrNameLst>
                                          <p:attrName>style.visibility</p:attrName>
                                        </p:attrNameLst>
                                      </p:cBhvr>
                                      <p:to>
                                        <p:strVal val="visible"/>
                                      </p:to>
                                    </p:set>
                                    <p:animEffect transition="in" filter="fade">
                                      <p:cBhvr>
                                        <p:cTn id="48" dur="500"/>
                                        <p:tgtEl>
                                          <p:spTgt spid="2">
                                            <p:txEl>
                                              <p:pRg st="3" end="3"/>
                                            </p:txEl>
                                          </p:spTgt>
                                        </p:tgtEl>
                                      </p:cBhvr>
                                    </p:animEffect>
                                  </p:childTnLst>
                                </p:cTn>
                              </p:par>
                            </p:childTnLst>
                          </p:cTn>
                        </p:par>
                        <p:par>
                          <p:cTn id="49" fill="hold">
                            <p:stCondLst>
                              <p:cond delay="4500"/>
                            </p:stCondLst>
                            <p:childTnLst>
                              <p:par>
                                <p:cTn id="50" presetID="22" presetClass="entr" presetSubtype="8" fill="hold" grpId="0" nodeType="after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wipe(left)">
                                      <p:cBhvr>
                                        <p:cTn id="52" dur="500"/>
                                        <p:tgtEl>
                                          <p:spTgt spid="8"/>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wipe(left)">
                                      <p:cBhvr>
                                        <p:cTn id="5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8" grpId="0" animBg="1"/>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052482" y="9176444"/>
            <a:ext cx="2395318" cy="1110556"/>
          </a:xfrm>
          <a:prstGeom prst="rect">
            <a:avLst/>
          </a:prstGeom>
        </p:spPr>
      </p:pic>
      <p:pic>
        <p:nvPicPr>
          <p:cNvPr id="25" name="Picture 7"/>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228600" y="190500"/>
            <a:ext cx="1140469" cy="1160782"/>
          </a:xfrm>
          <a:prstGeom prst="rect">
            <a:avLst/>
          </a:prstGeom>
        </p:spPr>
      </p:pic>
      <p:sp>
        <p:nvSpPr>
          <p:cNvPr id="17" name="Oval Callout 16"/>
          <p:cNvSpPr/>
          <p:nvPr/>
        </p:nvSpPr>
        <p:spPr>
          <a:xfrm>
            <a:off x="8382000" y="637415"/>
            <a:ext cx="1600200" cy="809016"/>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6" name="Picture 5"/>
          <p:cNvPicPr>
            <a:picLocks noChangeAspect="1"/>
          </p:cNvPicPr>
          <p:nvPr/>
        </p:nvPicPr>
        <p:blipFill>
          <a:blip r:embed="rId31"/>
          <a:stretch>
            <a:fillRect/>
          </a:stretch>
        </p:blipFill>
        <p:spPr>
          <a:xfrm>
            <a:off x="16633141" y="176518"/>
            <a:ext cx="1363624" cy="1101641"/>
          </a:xfrm>
          <a:prstGeom prst="rect">
            <a:avLst/>
          </a:prstGeom>
        </p:spPr>
      </p:pic>
      <p:pic>
        <p:nvPicPr>
          <p:cNvPr id="5" name="Picture 4"/>
          <p:cNvPicPr>
            <a:picLocks noChangeAspect="1"/>
          </p:cNvPicPr>
          <p:nvPr/>
        </p:nvPicPr>
        <p:blipFill>
          <a:blip r:embed="rId32"/>
          <a:stretch>
            <a:fillRect/>
          </a:stretch>
        </p:blipFill>
        <p:spPr>
          <a:xfrm>
            <a:off x="5334000" y="1957658"/>
            <a:ext cx="6865451" cy="3735169"/>
          </a:xfrm>
          <a:prstGeom prst="rect">
            <a:avLst/>
          </a:prstGeom>
        </p:spPr>
      </p:pic>
      <mc:AlternateContent xmlns:mc="http://schemas.openxmlformats.org/markup-compatibility/2006">
        <mc:Choice xmlns:a14="http://schemas.microsoft.com/office/drawing/2010/main" Requires="a14">
          <p:sp>
            <p:nvSpPr>
              <p:cNvPr id="7" name="Rectangle 6"/>
              <p:cNvSpPr/>
              <p:nvPr/>
            </p:nvSpPr>
            <p:spPr>
              <a:xfrm>
                <a:off x="2743200" y="6158335"/>
                <a:ext cx="9144000" cy="3252365"/>
              </a:xfrm>
              <a:prstGeom prst="rect">
                <a:avLst/>
              </a:prstGeom>
            </p:spPr>
            <p:txBody>
              <a:bodyPr>
                <a:spAutoFit/>
              </a:bodyPr>
              <a:lstStyle/>
              <a:p>
                <a:pPr>
                  <a:lnSpc>
                    <a:spcPct val="150000"/>
                  </a:lnSpc>
                  <a:spcBef>
                    <a:spcPts val="600"/>
                  </a:spcBef>
                  <a:spcAft>
                    <a:spcPts val="800"/>
                  </a:spcAft>
                </a:pPr>
                <a:r>
                  <a:rPr lang="en-US" sz="4000">
                    <a:latin typeface="Arial" panose="020B0604020202020204" pitchFamily="34" charset="0"/>
                    <a:ea typeface="Dotum" panose="020B0600000101010101" pitchFamily="34" charset="-127"/>
                    <a:cs typeface="Arial" panose="020B0604020202020204" pitchFamily="34" charset="0"/>
                  </a:rPr>
                  <a:t>b</a:t>
                </a:r>
                <a:r>
                  <a:rPr lang="en-US" sz="4000">
                    <a:latin typeface="Arial" panose="020B0604020202020204" pitchFamily="34" charset="0"/>
                    <a:ea typeface="Dotum" panose="020B0600000101010101" pitchFamily="34" charset="-127"/>
                    <a:cs typeface="Arial" panose="020B0604020202020204" pitchFamily="34" charset="0"/>
                  </a:rPr>
                  <a:t>) </a:t>
                </a:r>
                <a:r>
                  <a:rPr lang="en-US" sz="4000" smtClean="0">
                    <a:effectLst/>
                    <a:latin typeface="Arial" panose="020B0604020202020204" pitchFamily="34" charset="0"/>
                    <a:ea typeface="Dotum" panose="020B0600000101010101" pitchFamily="34" charset="-127"/>
                    <a:cs typeface="Arial" panose="020B0604020202020204" pitchFamily="34" charset="0"/>
                  </a:rPr>
                  <a:t>Ta </a:t>
                </a:r>
                <a:r>
                  <a:rPr lang="en-US" sz="4000">
                    <a:effectLst/>
                    <a:latin typeface="Arial" panose="020B0604020202020204" pitchFamily="34" charset="0"/>
                    <a:ea typeface="Dotum" panose="020B0600000101010101" pitchFamily="34" charset="-127"/>
                    <a:cs typeface="Arial" panose="020B0604020202020204" pitchFamily="34" charset="0"/>
                  </a:rPr>
                  <a:t>có: </a:t>
                </a:r>
                <a14:m>
                  <m:oMath xmlns:m="http://schemas.openxmlformats.org/officeDocument/2006/math">
                    <m:r>
                      <m:rPr>
                        <m:sty m:val="p"/>
                      </m:rPr>
                      <a:rPr lang="en-US" sz="4000">
                        <a:latin typeface="Cambria Math" panose="02040503050406030204" pitchFamily="18" charset="0"/>
                        <a:ea typeface="Dotum" panose="020B0600000101010101" pitchFamily="34" charset="-127"/>
                        <a:cs typeface="Arial" panose="020B0604020202020204" pitchFamily="34" charset="0"/>
                      </a:rPr>
                      <m:t>ED</m:t>
                    </m:r>
                    <m:r>
                      <a:rPr lang="en-US" sz="4000">
                        <a:latin typeface="Cambria Math" panose="02040503050406030204" pitchFamily="18" charset="0"/>
                        <a:ea typeface="Dotum" panose="020B0600000101010101" pitchFamily="34" charset="-127"/>
                        <a:cs typeface="Arial" panose="020B0604020202020204" pitchFamily="34" charset="0"/>
                      </a:rPr>
                      <m:t>=</m:t>
                    </m:r>
                    <m:r>
                      <m:rPr>
                        <m:sty m:val="p"/>
                      </m:rPr>
                      <a:rPr lang="en-US" sz="4000">
                        <a:latin typeface="Cambria Math" panose="02040503050406030204" pitchFamily="18" charset="0"/>
                        <a:ea typeface="Dotum" panose="020B0600000101010101" pitchFamily="34" charset="-127"/>
                        <a:cs typeface="Arial" panose="020B0604020202020204" pitchFamily="34" charset="0"/>
                      </a:rPr>
                      <m:t>BF</m:t>
                    </m:r>
                  </m:oMath>
                </a14:m>
                <a:r>
                  <a:rPr lang="en-US" sz="4000" smtClean="0">
                    <a:effectLst/>
                    <a:latin typeface="Arial" panose="020B0604020202020204" pitchFamily="34" charset="0"/>
                    <a:ea typeface="Dotum" panose="020B0600000101010101" pitchFamily="34" charset="-127"/>
                    <a:cs typeface="Arial" panose="020B0604020202020204" pitchFamily="34" charset="0"/>
                  </a:rPr>
                  <a:t> </a:t>
                </a:r>
                <a:r>
                  <a:rPr lang="en-US" sz="4000">
                    <a:effectLst/>
                    <a:latin typeface="Arial" panose="020B0604020202020204" pitchFamily="34" charset="0"/>
                    <a:ea typeface="Dotum" panose="020B0600000101010101" pitchFamily="34" charset="-127"/>
                    <a:cs typeface="Arial" panose="020B0604020202020204" pitchFamily="34" charset="0"/>
                  </a:rPr>
                  <a:t>(theo câu a)</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Bef>
                    <a:spcPts val="600"/>
                  </a:spcBef>
                  <a:spcAft>
                    <a:spcPts val="800"/>
                  </a:spcAft>
                </a:pPr>
                <a:r>
                  <a:rPr lang="en-US" sz="4000" smtClean="0">
                    <a:effectLst/>
                    <a:latin typeface="Arial" panose="020B0604020202020204" pitchFamily="34" charset="0"/>
                    <a:ea typeface="Dotum" panose="020B0600000101010101" pitchFamily="34" charset="-127"/>
                    <a:cs typeface="Arial" panose="020B0604020202020204" pitchFamily="34" charset="0"/>
                  </a:rPr>
                  <a:t>    Mà </a:t>
                </a:r>
                <a14:m>
                  <m:oMath xmlns:m="http://schemas.openxmlformats.org/officeDocument/2006/math">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𝐴𝐸𝐷</m:t>
                        </m:r>
                      </m:e>
                    </m:acc>
                    <m:r>
                      <a:rPr lang="en-US" sz="40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𝐸𝐷𝐹</m:t>
                        </m:r>
                      </m:e>
                    </m:acc>
                  </m:oMath>
                </a14:m>
                <a:r>
                  <a:rPr lang="en-US" sz="4000">
                    <a:effectLst/>
                    <a:latin typeface="Arial" panose="020B0604020202020204" pitchFamily="34" charset="0"/>
                    <a:ea typeface="Dotum" panose="020B0600000101010101" pitchFamily="34" charset="-127"/>
                    <a:cs typeface="Arial" panose="020B0604020202020204" pitchFamily="34" charset="0"/>
                  </a:rPr>
                  <a:t> (so le trong).</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Bef>
                    <a:spcPts val="600"/>
                  </a:spcBef>
                  <a:spcAft>
                    <a:spcPts val="800"/>
                  </a:spcAft>
                </a:pPr>
                <a:r>
                  <a:rPr lang="en-US" sz="4000" smtClean="0">
                    <a:ea typeface="Dotum" panose="020B0600000101010101" pitchFamily="34" charset="-127"/>
                    <a:cs typeface="Times New Roman" panose="02020603050405020304" pitchFamily="18" charset="0"/>
                  </a:rPr>
                  <a:t>      </a:t>
                </a:r>
                <a14:m>
                  <m:oMath xmlns:m="http://schemas.openxmlformats.org/officeDocument/2006/math">
                    <m:r>
                      <a:rPr lang="en-US" sz="4000">
                        <a:latin typeface="Cambria Math" panose="02040503050406030204" pitchFamily="18" charset="0"/>
                        <a:ea typeface="Dotum" panose="020B0600000101010101" pitchFamily="34" charset="-127"/>
                        <a:cs typeface="Times New Roman" panose="02020603050405020304" pitchFamily="18" charset="0"/>
                      </a:rPr>
                      <m:t>⇒</m:t>
                    </m:r>
                  </m:oMath>
                </a14:m>
                <a:r>
                  <a:rPr lang="en-US" sz="4000" smtClean="0">
                    <a:effectLst/>
                    <a:latin typeface="Arial" panose="020B0604020202020204" pitchFamily="34" charset="0"/>
                    <a:ea typeface="Dotum" panose="020B0600000101010101" pitchFamily="34" charset="-127"/>
                    <a:cs typeface="Arial" panose="020B0604020202020204" pitchFamily="34" charset="0"/>
                  </a:rPr>
                  <a:t> Tứ </a:t>
                </a:r>
                <a:r>
                  <a:rPr lang="en-US" sz="4000">
                    <a:effectLst/>
                    <a:latin typeface="Arial" panose="020B0604020202020204" pitchFamily="34" charset="0"/>
                    <a:ea typeface="Dotum" panose="020B0600000101010101" pitchFamily="34" charset="-127"/>
                    <a:cs typeface="Arial" panose="020B0604020202020204" pitchFamily="34" charset="0"/>
                  </a:rPr>
                  <a:t>giác DEBF là hình bình hành.</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2743200" y="6158335"/>
                <a:ext cx="9144000" cy="3252365"/>
              </a:xfrm>
              <a:prstGeom prst="rect">
                <a:avLst/>
              </a:prstGeom>
              <a:blipFill>
                <a:blip r:embed="rId33"/>
                <a:stretch>
                  <a:fillRect l="-2333" b="-3558"/>
                </a:stretch>
              </a:blipFill>
            </p:spPr>
            <p:txBody>
              <a:bodyPr/>
              <a:lstStyle/>
              <a:p>
                <a:r>
                  <a:rPr lang="en-US">
                    <a:noFill/>
                  </a:rPr>
                  <a:t> </a:t>
                </a:r>
              </a:p>
            </p:txBody>
          </p:sp>
        </mc:Fallback>
      </mc:AlternateContent>
      <p:pic>
        <p:nvPicPr>
          <p:cNvPr id="10" name="Picture 9"/>
          <p:cNvPicPr>
            <a:picLocks noChangeAspect="1"/>
          </p:cNvPicPr>
          <p:nvPr/>
        </p:nvPicPr>
        <p:blipFill>
          <a:blip r:embed="rId34"/>
          <a:stretch>
            <a:fillRect/>
          </a:stretch>
        </p:blipFill>
        <p:spPr>
          <a:xfrm>
            <a:off x="15925800" y="6210300"/>
            <a:ext cx="1831947" cy="3566450"/>
          </a:xfrm>
          <a:prstGeom prst="rect">
            <a:avLst/>
          </a:prstGeom>
        </p:spPr>
      </p:pic>
    </p:spTree>
    <p:extLst>
      <p:ext uri="{BB962C8B-B14F-4D97-AF65-F5344CB8AC3E}">
        <p14:creationId xmlns:p14="http://schemas.microsoft.com/office/powerpoint/2010/main" val="2247913029"/>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fade">
                                      <p:cBhvr>
                                        <p:cTn id="11" dur="500"/>
                                        <p:tgtEl>
                                          <p:spTgt spid="7">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wipe(left)">
                                      <p:cBhvr>
                                        <p:cTn id="15"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4000" y="9958736"/>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9" name="Pentagon 8"/>
          <p:cNvSpPr/>
          <p:nvPr/>
        </p:nvSpPr>
        <p:spPr>
          <a:xfrm>
            <a:off x="6823352" y="371872"/>
            <a:ext cx="4800600" cy="1219200"/>
          </a:xfrm>
          <a:prstGeom prst="homePlate">
            <a:avLst/>
          </a:prstGeom>
          <a:solidFill>
            <a:srgbClr val="FFCC66"/>
          </a:solidFill>
          <a:ln>
            <a:solidFill>
              <a:srgbClr val="E873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THỰC HÀNH 2</a:t>
            </a:r>
            <a:endPar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 name="Picture 3">
            <a:extLst>
              <a:ext uri="{FF2B5EF4-FFF2-40B4-BE49-F238E27FC236}">
                <a16:creationId xmlns:a16="http://schemas.microsoft.com/office/drawing/2014/main" id="{96E85870-286D-4CCC-AA6B-47C2AF4CDE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0198387">
            <a:off x="212315" y="9225998"/>
            <a:ext cx="683278" cy="1004820"/>
          </a:xfrm>
          <a:prstGeom prst="rect">
            <a:avLst/>
          </a:prstGeom>
        </p:spPr>
      </p:pic>
      <p:sp>
        <p:nvSpPr>
          <p:cNvPr id="4" name="Rectangle 3"/>
          <p:cNvSpPr/>
          <p:nvPr/>
        </p:nvSpPr>
        <p:spPr>
          <a:xfrm>
            <a:off x="762517" y="1776717"/>
            <a:ext cx="16922270" cy="3671583"/>
          </a:xfrm>
          <a:prstGeom prst="rect">
            <a:avLst/>
          </a:prstGeom>
        </p:spPr>
        <p:txBody>
          <a:bodyPr wrap="square">
            <a:spAutoFit/>
          </a:bodyPr>
          <a:lstStyle/>
          <a:p>
            <a:pPr lvl="0" algn="just">
              <a:lnSpc>
                <a:spcPct val="150000"/>
              </a:lnSpc>
            </a:pPr>
            <a:r>
              <a:rPr lang="vi-VN" sz="4000">
                <a:solidFill>
                  <a:prstClr val="black"/>
                </a:solidFill>
                <a:ea typeface="Calibri" panose="020F0502020204030204" pitchFamily="34" charset="0"/>
                <a:cs typeface="Times New Roman" panose="02020603050405020304" pitchFamily="18" charset="0"/>
              </a:rPr>
              <a:t>Chia một sợi dây xích thành bốn đoạn: hai đoạn dài bằng nhau, hai đoạn ngắn bằng nhau và đoạn dài, đoạn ngắn xen kẽ nhau. Hỏi khi móc hai đầu mút của sợi dây xích đó lại để được một tứ giác ABCD (có các đỉnh tại các điểm chia) như Hình 3.33 thì tứ giác ABCD là hình gì? Tại </a:t>
            </a:r>
            <a:r>
              <a:rPr lang="vi-VN" sz="4000">
                <a:solidFill>
                  <a:prstClr val="black"/>
                </a:solidFill>
                <a:ea typeface="Calibri" panose="020F0502020204030204" pitchFamily="34" charset="0"/>
                <a:cs typeface="Times New Roman" panose="02020603050405020304" pitchFamily="18" charset="0"/>
              </a:rPr>
              <a:t>sao</a:t>
            </a:r>
            <a:r>
              <a:rPr lang="vi-VN" sz="4000" smtClean="0">
                <a:solidFill>
                  <a:prstClr val="black"/>
                </a:solidFill>
                <a:ea typeface="Calibri" panose="020F0502020204030204" pitchFamily="34" charset="0"/>
                <a:cs typeface="Times New Roman" panose="02020603050405020304" pitchFamily="18" charset="0"/>
              </a:rPr>
              <a:t>?</a:t>
            </a:r>
            <a:endParaRPr lang="vi-VN" sz="4000">
              <a:solidFill>
                <a:prstClr val="black"/>
              </a:solidFill>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10"/>
          <a:stretch>
            <a:fillRect/>
          </a:stretch>
        </p:blipFill>
        <p:spPr>
          <a:xfrm>
            <a:off x="381000" y="274482"/>
            <a:ext cx="1493752" cy="1143178"/>
          </a:xfrm>
          <a:prstGeom prst="rect">
            <a:avLst/>
          </a:prstGeom>
        </p:spPr>
      </p:pic>
      <p:pic>
        <p:nvPicPr>
          <p:cNvPr id="8" name="Picture 7"/>
          <p:cNvPicPr>
            <a:picLocks noChangeAspect="1"/>
          </p:cNvPicPr>
          <p:nvPr/>
        </p:nvPicPr>
        <p:blipFill>
          <a:blip r:embed="rId11"/>
          <a:stretch>
            <a:fillRect/>
          </a:stretch>
        </p:blipFill>
        <p:spPr>
          <a:xfrm>
            <a:off x="16611600" y="371872"/>
            <a:ext cx="1253517" cy="990778"/>
          </a:xfrm>
          <a:prstGeom prst="rect">
            <a:avLst/>
          </a:prstGeom>
        </p:spPr>
      </p:pic>
      <p:pic>
        <p:nvPicPr>
          <p:cNvPr id="11" name="Picture 10"/>
          <p:cNvPicPr>
            <a:picLocks noChangeAspect="1"/>
          </p:cNvPicPr>
          <p:nvPr/>
        </p:nvPicPr>
        <p:blipFill>
          <a:blip r:embed="rId12" cstate="print">
            <a:extLst>
              <a:ext uri="{BEBA8EAE-BF5A-486C-A8C5-ECC9F3942E4B}">
                <a14:imgProps xmlns:a14="http://schemas.microsoft.com/office/drawing/2010/main">
                  <a14:imgLayer r:embed="rId13">
                    <a14:imgEffect>
                      <a14:sharpenSoften amount="50000"/>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5398806" y="5447382"/>
            <a:ext cx="6988629" cy="4420518"/>
          </a:xfrm>
          <a:prstGeom prst="rect">
            <a:avLst/>
          </a:prstGeom>
        </p:spPr>
      </p:pic>
      <p:pic>
        <p:nvPicPr>
          <p:cNvPr id="12" name="Picture 11"/>
          <p:cNvPicPr>
            <a:picLocks noChangeAspect="1"/>
          </p:cNvPicPr>
          <p:nvPr/>
        </p:nvPicPr>
        <p:blipFill>
          <a:blip r:embed="rId14"/>
          <a:stretch>
            <a:fillRect/>
          </a:stretch>
        </p:blipFill>
        <p:spPr>
          <a:xfrm>
            <a:off x="15163800" y="7810500"/>
            <a:ext cx="2280102" cy="2304488"/>
          </a:xfrm>
          <a:prstGeom prst="rect">
            <a:avLst/>
          </a:prstGeom>
        </p:spPr>
      </p:pic>
    </p:spTree>
    <p:extLst>
      <p:ext uri="{BB962C8B-B14F-4D97-AF65-F5344CB8AC3E}">
        <p14:creationId xmlns:p14="http://schemas.microsoft.com/office/powerpoint/2010/main" val="3124807474"/>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anim calcmode="lin" valueType="num">
                                      <p:cBhvr>
                                        <p:cTn id="18" dur="500" fill="hold"/>
                                        <p:tgtEl>
                                          <p:spTgt spid="11"/>
                                        </p:tgtEl>
                                        <p:attrNameLst>
                                          <p:attrName>ppt_x</p:attrName>
                                        </p:attrNameLst>
                                      </p:cBhvr>
                                      <p:tavLst>
                                        <p:tav tm="0">
                                          <p:val>
                                            <p:strVal val="#ppt_x"/>
                                          </p:val>
                                        </p:tav>
                                        <p:tav tm="100000">
                                          <p:val>
                                            <p:strVal val="#ppt_x"/>
                                          </p:val>
                                        </p:tav>
                                      </p:tavLst>
                                    </p:anim>
                                    <p:anim calcmode="lin" valueType="num">
                                      <p:cBhvr>
                                        <p:cTn id="1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914400" y="597240"/>
            <a:ext cx="20574000" cy="721326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2"/>
          <p:cNvGrpSpPr/>
          <p:nvPr/>
        </p:nvGrpSpPr>
        <p:grpSpPr>
          <a:xfrm>
            <a:off x="-1360939" y="97917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3" name="Picture 5"/>
          <p:cNvPicPr>
            <a:picLocks noChangeAspect="1"/>
          </p:cNvPicPr>
          <p:nvPr/>
        </p:nvPicPr>
        <p:blipFill>
          <a:blip r:embed="rId2"/>
          <a:srcRect/>
          <a:stretch>
            <a:fillRect/>
          </a:stretch>
        </p:blipFill>
        <p:spPr>
          <a:xfrm>
            <a:off x="6324600" y="6385084"/>
            <a:ext cx="5867400" cy="3624120"/>
          </a:xfrm>
          <a:prstGeom prst="rect">
            <a:avLst/>
          </a:prstGeom>
        </p:spPr>
      </p:pic>
      <p:sp>
        <p:nvSpPr>
          <p:cNvPr id="9" name="Rectangle 8"/>
          <p:cNvSpPr/>
          <p:nvPr/>
        </p:nvSpPr>
        <p:spPr>
          <a:xfrm>
            <a:off x="1441552" y="1527647"/>
            <a:ext cx="15229260" cy="1710853"/>
          </a:xfrm>
          <a:prstGeom prst="rect">
            <a:avLst/>
          </a:prstGeom>
        </p:spPr>
        <p:txBody>
          <a:bodyPr wrap="square">
            <a:spAutoFit/>
          </a:bodyPr>
          <a:lstStyle/>
          <a:p>
            <a:pPr lvl="0" algn="ctr">
              <a:lnSpc>
                <a:spcPct val="150000"/>
              </a:lnSpc>
              <a:defRPr/>
            </a:pPr>
            <a:r>
              <a:rPr lang="vi-VN" sz="8000" b="1" kern="0">
                <a:solidFill>
                  <a:srgbClr val="FF0000"/>
                </a:solidFill>
              </a:rPr>
              <a:t>CHƯƠNG III. TỨ GIÁC</a:t>
            </a:r>
            <a:endParaRPr lang="en-US" sz="8000" b="1" kern="0" dirty="0">
              <a:solidFill>
                <a:srgbClr val="FF0000"/>
              </a:solidFill>
              <a:latin typeface="Arial" panose="020B0604020202020204" pitchFamily="34" charset="0"/>
              <a:cs typeface="Arial" panose="020B0604020202020204" pitchFamily="34" charset="0"/>
            </a:endParaRPr>
          </a:p>
        </p:txBody>
      </p:sp>
      <p:sp>
        <p:nvSpPr>
          <p:cNvPr id="10" name="Rectangle 9"/>
          <p:cNvSpPr/>
          <p:nvPr/>
        </p:nvSpPr>
        <p:spPr>
          <a:xfrm>
            <a:off x="2514600" y="3762364"/>
            <a:ext cx="13438560" cy="1609736"/>
          </a:xfrm>
          <a:prstGeom prst="rect">
            <a:avLst/>
          </a:prstGeom>
        </p:spPr>
        <p:txBody>
          <a:bodyPr wrap="square">
            <a:spAutoFit/>
          </a:bodyPr>
          <a:lstStyle/>
          <a:p>
            <a:pPr lvl="0" algn="ctr">
              <a:lnSpc>
                <a:spcPct val="150000"/>
              </a:lnSpc>
              <a:defRPr/>
            </a:pPr>
            <a:r>
              <a:rPr lang="vi-VN" sz="7500" b="1" kern="0">
                <a:solidFill>
                  <a:schemeClr val="accent1"/>
                </a:solidFill>
                <a:ea typeface="Calibri" panose="020F0502020204030204" pitchFamily="34" charset="0"/>
                <a:cs typeface="Arial" panose="020B0604020202020204" pitchFamily="34" charset="0"/>
              </a:rPr>
              <a:t>BÀI 12. HÌNH BÌNH HÀNH </a:t>
            </a:r>
            <a:endParaRPr kumimoji="0" lang="en-US" sz="7500" b="1" i="0" u="none" strike="noStrike" kern="0" cap="none" spc="0" normalizeH="0" baseline="0" noProof="0" dirty="0" smtClean="0">
              <a:ln>
                <a:noFill/>
              </a:ln>
              <a:solidFill>
                <a:schemeClr val="accent1"/>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4182119"/>
      </p:ext>
    </p:extLst>
  </p:cSld>
  <p:clrMapOvr>
    <a:masterClrMapping/>
  </p:clrMapOvr>
  <p:transition spd="slow">
    <p:comb/>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4000" y="9958736"/>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0" name="Picture 3">
            <a:extLst>
              <a:ext uri="{FF2B5EF4-FFF2-40B4-BE49-F238E27FC236}">
                <a16:creationId xmlns:a16="http://schemas.microsoft.com/office/drawing/2014/main" id="{96E85870-286D-4CCC-AA6B-47C2AF4CDE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5400000">
            <a:off x="17301670" y="9168136"/>
            <a:ext cx="683278" cy="1004820"/>
          </a:xfrm>
          <a:prstGeom prst="rect">
            <a:avLst/>
          </a:prstGeom>
        </p:spPr>
      </p:pic>
      <p:sp>
        <p:nvSpPr>
          <p:cNvPr id="13" name="Oval Callout 12"/>
          <p:cNvSpPr/>
          <p:nvPr/>
        </p:nvSpPr>
        <p:spPr>
          <a:xfrm>
            <a:off x="2057400" y="854492"/>
            <a:ext cx="1756794" cy="860008"/>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5" name="Rectangle 4"/>
          <p:cNvSpPr/>
          <p:nvPr/>
        </p:nvSpPr>
        <p:spPr>
          <a:xfrm>
            <a:off x="1143000" y="5785339"/>
            <a:ext cx="15849600" cy="3785652"/>
          </a:xfrm>
          <a:prstGeom prst="rect">
            <a:avLst/>
          </a:prstGeom>
        </p:spPr>
        <p:txBody>
          <a:bodyPr wrap="square">
            <a:spAutoFit/>
          </a:bodyPr>
          <a:lstStyle/>
          <a:p>
            <a:pPr marL="571500" lvl="0" indent="-571500" algn="just">
              <a:lnSpc>
                <a:spcPct val="150000"/>
              </a:lnSpc>
              <a:buFont typeface="Arial" panose="020B0604020202020204" pitchFamily="34" charset="0"/>
              <a:buChar char="•"/>
            </a:pPr>
            <a:r>
              <a:rPr lang="vi-VN" sz="4000">
                <a:solidFill>
                  <a:srgbClr val="000000"/>
                </a:solidFill>
                <a:ea typeface="Calibri" panose="020F0502020204030204" pitchFamily="34" charset="0"/>
                <a:cs typeface="Arial" panose="020B0604020202020204" pitchFamily="34" charset="0"/>
              </a:rPr>
              <a:t>Theo định lí 2a: Tứ giác có các cạnh đối bằng nhau là một hình bình hành.</a:t>
            </a:r>
          </a:p>
          <a:p>
            <a:pPr marL="571500" lvl="0" indent="-571500" algn="just">
              <a:lnSpc>
                <a:spcPct val="150000"/>
              </a:lnSpc>
              <a:buFont typeface="Arial" panose="020B0604020202020204" pitchFamily="34" charset="0"/>
              <a:buChar char="•"/>
            </a:pPr>
            <a:r>
              <a:rPr lang="vi-VN" sz="4000">
                <a:solidFill>
                  <a:srgbClr val="000000"/>
                </a:solidFill>
                <a:ea typeface="Calibri" panose="020F0502020204030204" pitchFamily="34" charset="0"/>
                <a:cs typeface="Arial" panose="020B0604020202020204" pitchFamily="34" charset="0"/>
              </a:rPr>
              <a:t>Vì sợi xích có đoạn dài ngắn xen kẽ nhau, hai đoạn dài bằng nhau, hai đoạn ngắn bằng nhau nên tứ giác đó chính là hình bình hành.</a:t>
            </a:r>
          </a:p>
        </p:txBody>
      </p:sp>
      <p:pic>
        <p:nvPicPr>
          <p:cNvPr id="7" name="Picture 6"/>
          <p:cNvPicPr>
            <a:picLocks noChangeAspect="1"/>
          </p:cNvPicPr>
          <p:nvPr/>
        </p:nvPicPr>
        <p:blipFill>
          <a:blip r:embed="rId10"/>
          <a:stretch>
            <a:fillRect/>
          </a:stretch>
        </p:blipFill>
        <p:spPr>
          <a:xfrm rot="20270624">
            <a:off x="-372985" y="4124823"/>
            <a:ext cx="1493752" cy="1143178"/>
          </a:xfrm>
          <a:prstGeom prst="rect">
            <a:avLst/>
          </a:prstGeom>
        </p:spPr>
      </p:pic>
      <p:pic>
        <p:nvPicPr>
          <p:cNvPr id="8" name="Picture 7"/>
          <p:cNvPicPr>
            <a:picLocks noChangeAspect="1"/>
          </p:cNvPicPr>
          <p:nvPr/>
        </p:nvPicPr>
        <p:blipFill>
          <a:blip r:embed="rId11"/>
          <a:stretch>
            <a:fillRect/>
          </a:stretch>
        </p:blipFill>
        <p:spPr>
          <a:xfrm>
            <a:off x="16230600" y="266700"/>
            <a:ext cx="1722312" cy="1361313"/>
          </a:xfrm>
          <a:prstGeom prst="rect">
            <a:avLst/>
          </a:prstGeom>
        </p:spPr>
      </p:pic>
      <p:pic>
        <p:nvPicPr>
          <p:cNvPr id="19" name="Picture 18"/>
          <p:cNvPicPr>
            <a:picLocks noChangeAspect="1"/>
          </p:cNvPicPr>
          <p:nvPr/>
        </p:nvPicPr>
        <p:blipFill>
          <a:blip r:embed="rId12" cstate="print">
            <a:extLst>
              <a:ext uri="{BEBA8EAE-BF5A-486C-A8C5-ECC9F3942E4B}">
                <a14:imgProps xmlns:a14="http://schemas.microsoft.com/office/drawing/2010/main">
                  <a14:imgLayer r:embed="rId13">
                    <a14:imgEffect>
                      <a14:sharpenSoften amount="50000"/>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5883313" y="1628013"/>
            <a:ext cx="6368974" cy="3582318"/>
          </a:xfrm>
          <a:prstGeom prst="rect">
            <a:avLst/>
          </a:prstGeom>
        </p:spPr>
      </p:pic>
    </p:spTree>
    <p:extLst>
      <p:ext uri="{BB962C8B-B14F-4D97-AF65-F5344CB8AC3E}">
        <p14:creationId xmlns:p14="http://schemas.microsoft.com/office/powerpoint/2010/main" val="38118242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up)">
                                      <p:cBhvr>
                                        <p:cTn id="11" dur="500"/>
                                        <p:tgtEl>
                                          <p:spTgt spid="19"/>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6" dur="500"/>
                                        <p:tgtEl>
                                          <p:spTgt spid="5">
                                            <p:txEl>
                                              <p:pRg st="0" end="0"/>
                                            </p:txEl>
                                          </p:spTgt>
                                        </p:tgtEl>
                                      </p:cBhvr>
                                    </p:animEffect>
                                  </p:childTnLst>
                                </p:cTn>
                              </p:par>
                            </p:childTnLst>
                          </p:cTn>
                        </p:par>
                        <p:par>
                          <p:cTn id="17" fill="hold">
                            <p:stCondLst>
                              <p:cond delay="500"/>
                            </p:stCondLst>
                            <p:childTnLst>
                              <p:par>
                                <p:cTn id="18" presetID="42" presetClass="entr" presetSubtype="0" fill="hold" nodeType="after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fade">
                                      <p:cBhvr>
                                        <p:cTn id="20" dur="500"/>
                                        <p:tgtEl>
                                          <p:spTgt spid="5">
                                            <p:txEl>
                                              <p:pRg st="1" end="1"/>
                                            </p:txEl>
                                          </p:spTgt>
                                        </p:tgtEl>
                                      </p:cBhvr>
                                    </p:animEffect>
                                    <p:anim calcmode="lin" valueType="num">
                                      <p:cBhvr>
                                        <p:cTn id="2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2" dur="5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p:cNvSpPr/>
          <p:nvPr/>
        </p:nvSpPr>
        <p:spPr>
          <a:xfrm>
            <a:off x="1257298" y="2378908"/>
            <a:ext cx="16078200" cy="2959358"/>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55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3. </a:t>
            </a:r>
            <a:r>
              <a:rPr kumimoji="0" lang="vi-VN" sz="55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DẤU </a:t>
            </a:r>
            <a:r>
              <a:rPr kumimoji="0" lang="vi-VN" sz="5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HIỆU NHẬN BIẾT HÌNH BÌNH HÀNH THEO GÓC VÀ ĐƯỜNG CHÉO</a:t>
            </a:r>
          </a:p>
        </p:txBody>
      </p:sp>
      <p:sp>
        <p:nvSpPr>
          <p:cNvPr id="12" name="Rounded Rectangle 11"/>
          <p:cNvSpPr/>
          <p:nvPr/>
        </p:nvSpPr>
        <p:spPr>
          <a:xfrm>
            <a:off x="-762001" y="8724900"/>
            <a:ext cx="20116800" cy="3387442"/>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4"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58"/>
              </a:ext>
            </a:extLst>
          </a:blip>
          <a:srcRect/>
          <a:stretch>
            <a:fillRect/>
          </a:stretch>
        </p:blipFill>
        <p:spPr>
          <a:xfrm rot="10800000">
            <a:off x="96119" y="0"/>
            <a:ext cx="3942481" cy="1123607"/>
          </a:xfrm>
          <a:prstGeom prst="rect">
            <a:avLst/>
          </a:prstGeom>
        </p:spPr>
      </p:pic>
      <p:pic>
        <p:nvPicPr>
          <p:cNvPr id="4" name="Picture 3"/>
          <p:cNvPicPr>
            <a:picLocks noChangeAspect="1"/>
          </p:cNvPicPr>
          <p:nvPr/>
        </p:nvPicPr>
        <p:blipFill>
          <a:blip r:embed="rId59"/>
          <a:stretch>
            <a:fillRect/>
          </a:stretch>
        </p:blipFill>
        <p:spPr>
          <a:xfrm>
            <a:off x="6754146" y="7360442"/>
            <a:ext cx="5084505" cy="2767824"/>
          </a:xfrm>
          <a:prstGeom prst="rect">
            <a:avLst/>
          </a:prstGeom>
        </p:spPr>
      </p:pic>
    </p:spTree>
    <p:extLst>
      <p:ext uri="{BB962C8B-B14F-4D97-AF65-F5344CB8AC3E}">
        <p14:creationId xmlns:p14="http://schemas.microsoft.com/office/powerpoint/2010/main" val="810407379"/>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44858" y="190500"/>
            <a:ext cx="17562142" cy="9829799"/>
          </a:xfrm>
          <a:prstGeom prst="rect">
            <a:avLst/>
          </a:prstGeom>
          <a:solidFill>
            <a:schemeClr val="bg1"/>
          </a:solidFill>
          <a:ln w="38100">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685800" y="342900"/>
            <a:ext cx="3200400" cy="969496"/>
          </a:xfrm>
          <a:prstGeom prst="rect">
            <a:avLst/>
          </a:prstGeom>
        </p:spPr>
        <p:txBody>
          <a:bodyPr wrap="square">
            <a:spAutoFit/>
          </a:bodyPr>
          <a:lstStyle/>
          <a:p>
            <a:pPr lvl="0" algn="just">
              <a:lnSpc>
                <a:spcPct val="150000"/>
              </a:lnSpc>
              <a:defRPr/>
            </a:pPr>
            <a:r>
              <a:rPr kumimoji="0" lang="vi-VN" sz="3800" b="1" i="0" u="sng" strike="noStrike" kern="1200" cap="none" spc="0" normalizeH="0" baseline="0" noProof="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Định </a:t>
            </a:r>
            <a:r>
              <a:rPr kumimoji="0" lang="vi-VN" sz="3800" b="1" i="0" u="sng" strike="noStrike" kern="1200" cap="none" spc="0" normalizeH="0" baseline="0" noProof="0" smtClean="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lí</a:t>
            </a:r>
            <a:r>
              <a:rPr kumimoji="0" lang="en-US" sz="3800" b="1" i="0" u="sng" strike="noStrike" kern="1200" cap="none" spc="0" normalizeH="0" baseline="0" noProof="0" smtClean="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 3</a:t>
            </a:r>
            <a:r>
              <a:rPr kumimoji="0" lang="vi-VN" sz="3800" b="1" i="0" u="sng" strike="noStrike" kern="1200" cap="none" spc="0" normalizeH="0" baseline="0" noProof="0" smtClean="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lang="vi-VN" sz="3800">
              <a:solidFill>
                <a:prstClr val="black"/>
              </a:solidFill>
              <a:ea typeface="Times New Roman" panose="02020603050405020304" pitchFamily="18" charset="0"/>
              <a:cs typeface="Arial" panose="020B0604020202020204" pitchFamily="34" charset="0"/>
            </a:endParaRPr>
          </a:p>
        </p:txBody>
      </p:sp>
      <p:pic>
        <p:nvPicPr>
          <p:cNvPr id="17" name="Picture 13">
            <a:extLst>
              <a:ext uri="{FF2B5EF4-FFF2-40B4-BE49-F238E27FC236}">
                <a16:creationId xmlns:a16="http://schemas.microsoft.com/office/drawing/2014/main" id="{26C8D2C3-54BE-421E-5E1F-0555C6AC680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6383000" y="85025"/>
            <a:ext cx="1524000" cy="1524000"/>
          </a:xfrm>
          <a:prstGeom prst="rect">
            <a:avLst/>
          </a:prstGeom>
        </p:spPr>
      </p:pic>
      <p:sp>
        <p:nvSpPr>
          <p:cNvPr id="6" name="Rectangle 2"/>
          <p:cNvSpPr>
            <a:spLocks noChangeArrowheads="1"/>
          </p:cNvSpPr>
          <p:nvPr/>
        </p:nvSpPr>
        <p:spPr bwMode="auto">
          <a:xfrm>
            <a:off x="2438400" y="6572341"/>
            <a:ext cx="18473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graphicFrame>
            <p:nvGraphicFramePr>
              <p:cNvPr id="2" name="Table 1"/>
              <p:cNvGraphicFramePr>
                <a:graphicFrameLocks noGrp="1"/>
              </p:cNvGraphicFramePr>
              <p:nvPr>
                <p:extLst>
                  <p:ext uri="{D42A27DB-BD31-4B8C-83A1-F6EECF244321}">
                    <p14:modId xmlns:p14="http://schemas.microsoft.com/office/powerpoint/2010/main" val="3617544830"/>
                  </p:ext>
                </p:extLst>
              </p:nvPr>
            </p:nvGraphicFramePr>
            <p:xfrm>
              <a:off x="710784" y="2324100"/>
              <a:ext cx="7899816" cy="2496630"/>
            </p:xfrm>
            <a:graphic>
              <a:graphicData uri="http://schemas.openxmlformats.org/drawingml/2006/table">
                <a:tbl>
                  <a:tblPr firstRow="1" firstCol="1" bandRow="1"/>
                  <a:tblGrid>
                    <a:gridCol w="814990">
                      <a:extLst>
                        <a:ext uri="{9D8B030D-6E8A-4147-A177-3AD203B41FA5}">
                          <a16:colId xmlns:a16="http://schemas.microsoft.com/office/drawing/2014/main" val="1737278793"/>
                        </a:ext>
                      </a:extLst>
                    </a:gridCol>
                    <a:gridCol w="7084826">
                      <a:extLst>
                        <a:ext uri="{9D8B030D-6E8A-4147-A177-3AD203B41FA5}">
                          <a16:colId xmlns:a16="http://schemas.microsoft.com/office/drawing/2014/main" val="3213034328"/>
                        </a:ext>
                      </a:extLst>
                    </a:gridCol>
                  </a:tblGrid>
                  <a:tr h="0">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GT</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Tứ giác ABCD, có:</a:t>
                          </a:r>
                        </a:p>
                        <a:p>
                          <a:pPr algn="just">
                            <a:lnSpc>
                              <a:spcPct val="150000"/>
                            </a:lnSpc>
                            <a:spcAft>
                              <a:spcPts val="0"/>
                            </a:spcAft>
                          </a:pPr>
                          <a14:m>
                            <m:oMath xmlns:m="http://schemas.openxmlformats.org/officeDocument/2006/math">
                              <m:acc>
                                <m:accPr>
                                  <m:chr m:val="̂"/>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A</m:t>
                                  </m:r>
                                </m:e>
                              </m:acc>
                              <m:r>
                                <a:rPr lang="en-US" sz="36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C</m:t>
                                  </m:r>
                                </m:e>
                              </m:acc>
                              <m:r>
                                <a:rPr lang="en-US" sz="3600">
                                  <a:effectLst/>
                                  <a:latin typeface="Cambria Math" panose="02040503050406030204" pitchFamily="18" charset="0"/>
                                  <a:ea typeface="Arial" panose="020B0604020202020204" pitchFamily="34" charset="0"/>
                                  <a:cs typeface="Times New Roman" panose="02020603050405020304" pitchFamily="18" charset="0"/>
                                </a:rPr>
                                <m:t>;   </m:t>
                              </m:r>
                              <m:acc>
                                <m:accPr>
                                  <m:chr m:val="̂"/>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B</m:t>
                                  </m:r>
                                </m:e>
                              </m:acc>
                              <m:r>
                                <a:rPr lang="en-US" sz="36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D</m:t>
                                  </m:r>
                                </m:e>
                              </m:acc>
                            </m:oMath>
                          </a14:m>
                          <a:r>
                            <a:rPr lang="en-US" sz="3600">
                              <a:effectLst/>
                              <a:latin typeface="Arial" panose="020B0604020202020204" pitchFamily="34" charset="0"/>
                              <a:ea typeface="Dotum" panose="020B0600000101010101" pitchFamily="34" charset="-127"/>
                              <a:cs typeface="Arial" panose="020B0604020202020204" pitchFamily="34" charset="0"/>
                            </a:rPr>
                            <a:t> </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8259337"/>
                      </a:ext>
                    </a:extLst>
                  </a:tr>
                  <a:tr h="0">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KL</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Tứ giác ABCD là hình bình hành.</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69919714"/>
                      </a:ext>
                    </a:extLst>
                  </a:tr>
                </a:tbl>
              </a:graphicData>
            </a:graphic>
          </p:graphicFrame>
        </mc:Choice>
        <mc:Fallback>
          <p:graphicFrame>
            <p:nvGraphicFramePr>
              <p:cNvPr id="2" name="Table 1"/>
              <p:cNvGraphicFramePr>
                <a:graphicFrameLocks noGrp="1"/>
              </p:cNvGraphicFramePr>
              <p:nvPr>
                <p:extLst>
                  <p:ext uri="{D42A27DB-BD31-4B8C-83A1-F6EECF244321}">
                    <p14:modId xmlns:p14="http://schemas.microsoft.com/office/powerpoint/2010/main" val="3617544830"/>
                  </p:ext>
                </p:extLst>
              </p:nvPr>
            </p:nvGraphicFramePr>
            <p:xfrm>
              <a:off x="710784" y="2324100"/>
              <a:ext cx="7899816" cy="2496630"/>
            </p:xfrm>
            <a:graphic>
              <a:graphicData uri="http://schemas.openxmlformats.org/drawingml/2006/table">
                <a:tbl>
                  <a:tblPr firstRow="1" firstCol="1" bandRow="1"/>
                  <a:tblGrid>
                    <a:gridCol w="814990">
                      <a:extLst>
                        <a:ext uri="{9D8B030D-6E8A-4147-A177-3AD203B41FA5}">
                          <a16:colId xmlns:a16="http://schemas.microsoft.com/office/drawing/2014/main" val="1737278793"/>
                        </a:ext>
                      </a:extLst>
                    </a:gridCol>
                    <a:gridCol w="7084826">
                      <a:extLst>
                        <a:ext uri="{9D8B030D-6E8A-4147-A177-3AD203B41FA5}">
                          <a16:colId xmlns:a16="http://schemas.microsoft.com/office/drawing/2014/main" val="3213034328"/>
                        </a:ext>
                      </a:extLst>
                    </a:gridCol>
                  </a:tblGrid>
                  <a:tr h="1673670">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GT</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18"/>
                          <a:stretch>
                            <a:fillRect l="-11522" r="-86" b="-59273"/>
                          </a:stretch>
                        </a:blipFill>
                      </a:tcPr>
                    </a:tc>
                    <a:extLst>
                      <a:ext uri="{0D108BD9-81ED-4DB2-BD59-A6C34878D82A}">
                        <a16:rowId xmlns:a16="http://schemas.microsoft.com/office/drawing/2014/main" val="3738259337"/>
                      </a:ext>
                    </a:extLst>
                  </a:tr>
                  <a:tr h="822960">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KL</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Tứ giác ABCD là hình bình hành.</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69919714"/>
                      </a:ext>
                    </a:extLst>
                  </a:tr>
                </a:tbl>
              </a:graphicData>
            </a:graphic>
          </p:graphicFrame>
        </mc:Fallback>
      </mc:AlternateContent>
      <mc:AlternateContent xmlns:mc="http://schemas.openxmlformats.org/markup-compatibility/2006">
        <mc:Choice xmlns:a14="http://schemas.microsoft.com/office/drawing/2010/main" Requires="a14">
          <p:graphicFrame>
            <p:nvGraphicFramePr>
              <p:cNvPr id="3" name="Table 2"/>
              <p:cNvGraphicFramePr>
                <a:graphicFrameLocks noGrp="1"/>
              </p:cNvGraphicFramePr>
              <p:nvPr>
                <p:extLst>
                  <p:ext uri="{D42A27DB-BD31-4B8C-83A1-F6EECF244321}">
                    <p14:modId xmlns:p14="http://schemas.microsoft.com/office/powerpoint/2010/main" val="469937188"/>
                  </p:ext>
                </p:extLst>
              </p:nvPr>
            </p:nvGraphicFramePr>
            <p:xfrm>
              <a:off x="743929" y="7348283"/>
              <a:ext cx="8534400" cy="2367217"/>
            </p:xfrm>
            <a:graphic>
              <a:graphicData uri="http://schemas.openxmlformats.org/drawingml/2006/table">
                <a:tbl>
                  <a:tblPr firstRow="1" firstCol="1" bandRow="1"/>
                  <a:tblGrid>
                    <a:gridCol w="990600">
                      <a:extLst>
                        <a:ext uri="{9D8B030D-6E8A-4147-A177-3AD203B41FA5}">
                          <a16:colId xmlns:a16="http://schemas.microsoft.com/office/drawing/2014/main" val="992098657"/>
                        </a:ext>
                      </a:extLst>
                    </a:gridCol>
                    <a:gridCol w="7543800">
                      <a:extLst>
                        <a:ext uri="{9D8B030D-6E8A-4147-A177-3AD203B41FA5}">
                          <a16:colId xmlns:a16="http://schemas.microsoft.com/office/drawing/2014/main" val="2326978646"/>
                        </a:ext>
                      </a:extLst>
                    </a:gridCol>
                  </a:tblGrid>
                  <a:tr h="0">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GT</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Tứ giác ABCD, có:</a:t>
                          </a:r>
                        </a:p>
                        <a:p>
                          <a:pPr algn="just">
                            <a:lnSpc>
                              <a:spcPct val="150000"/>
                            </a:lnSpc>
                            <a:spcAft>
                              <a:spcPts val="0"/>
                            </a:spcAft>
                          </a:pPr>
                          <a14:m>
                            <m:oMath xmlns:m="http://schemas.openxmlformats.org/officeDocument/2006/math">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AC</m:t>
                              </m:r>
                              <m:r>
                                <a:rPr lang="en-US" sz="36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BD</m:t>
                              </m:r>
                              <m:r>
                                <a:rPr lang="en-US" sz="36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O</m:t>
                              </m:r>
                              <m:r>
                                <a:rPr lang="en-US" sz="3600">
                                  <a:effectLst/>
                                  <a:latin typeface="Cambria Math" panose="02040503050406030204" pitchFamily="18" charset="0"/>
                                  <a:ea typeface="Arial" panose="020B0604020202020204" pitchFamily="34" charset="0"/>
                                  <a:cs typeface="Times New Roman" panose="02020603050405020304" pitchFamily="18" charset="0"/>
                                </a:rPr>
                                <m:t>;</m:t>
                              </m:r>
                            </m:oMath>
                          </a14:m>
                          <a:r>
                            <a:rPr lang="en-US" sz="3600">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OA</m:t>
                              </m:r>
                              <m:r>
                                <a:rPr lang="en-US" sz="36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OC</m:t>
                              </m:r>
                              <m:r>
                                <a:rPr lang="en-US" sz="36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OB</m:t>
                              </m:r>
                              <m:r>
                                <a:rPr lang="en-US" sz="36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600">
                                  <a:effectLst/>
                                  <a:latin typeface="Cambria Math" panose="02040503050406030204" pitchFamily="18" charset="0"/>
                                  <a:ea typeface="Arial" panose="020B0604020202020204" pitchFamily="34" charset="0"/>
                                  <a:cs typeface="Times New Roman" panose="02020603050405020304" pitchFamily="18" charset="0"/>
                                </a:rPr>
                                <m:t>OD</m:t>
                              </m:r>
                            </m:oMath>
                          </a14:m>
                          <a:r>
                            <a:rPr lang="en-US" sz="3600">
                              <a:effectLst/>
                              <a:latin typeface="Arial" panose="020B0604020202020204" pitchFamily="34" charset="0"/>
                              <a:ea typeface="Dotum" panose="020B0600000101010101" pitchFamily="34" charset="-127"/>
                              <a:cs typeface="Arial" panose="020B0604020202020204" pitchFamily="34" charset="0"/>
                            </a:rPr>
                            <a:t> </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5767140"/>
                      </a:ext>
                    </a:extLst>
                  </a:tr>
                  <a:tr h="0">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KL</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Tứ giác ABCD là hình bình hành.</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87677800"/>
                      </a:ext>
                    </a:extLst>
                  </a:tr>
                </a:tbl>
              </a:graphicData>
            </a:graphic>
          </p:graphicFrame>
        </mc:Choice>
        <mc:Fallback>
          <p:graphicFrame>
            <p:nvGraphicFramePr>
              <p:cNvPr id="3" name="Table 2"/>
              <p:cNvGraphicFramePr>
                <a:graphicFrameLocks noGrp="1"/>
              </p:cNvGraphicFramePr>
              <p:nvPr>
                <p:extLst>
                  <p:ext uri="{D42A27DB-BD31-4B8C-83A1-F6EECF244321}">
                    <p14:modId xmlns:p14="http://schemas.microsoft.com/office/powerpoint/2010/main" val="469937188"/>
                  </p:ext>
                </p:extLst>
              </p:nvPr>
            </p:nvGraphicFramePr>
            <p:xfrm>
              <a:off x="743929" y="7348283"/>
              <a:ext cx="8534400" cy="2367217"/>
            </p:xfrm>
            <a:graphic>
              <a:graphicData uri="http://schemas.openxmlformats.org/drawingml/2006/table">
                <a:tbl>
                  <a:tblPr firstRow="1" firstCol="1" bandRow="1"/>
                  <a:tblGrid>
                    <a:gridCol w="990600">
                      <a:extLst>
                        <a:ext uri="{9D8B030D-6E8A-4147-A177-3AD203B41FA5}">
                          <a16:colId xmlns:a16="http://schemas.microsoft.com/office/drawing/2014/main" val="992098657"/>
                        </a:ext>
                      </a:extLst>
                    </a:gridCol>
                    <a:gridCol w="7543800">
                      <a:extLst>
                        <a:ext uri="{9D8B030D-6E8A-4147-A177-3AD203B41FA5}">
                          <a16:colId xmlns:a16="http://schemas.microsoft.com/office/drawing/2014/main" val="2326978646"/>
                        </a:ext>
                      </a:extLst>
                    </a:gridCol>
                  </a:tblGrid>
                  <a:tr h="1544257">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GT</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19"/>
                          <a:stretch>
                            <a:fillRect l="-13166" r="-81" b="-64173"/>
                          </a:stretch>
                        </a:blipFill>
                      </a:tcPr>
                    </a:tc>
                    <a:extLst>
                      <a:ext uri="{0D108BD9-81ED-4DB2-BD59-A6C34878D82A}">
                        <a16:rowId xmlns:a16="http://schemas.microsoft.com/office/drawing/2014/main" val="3615767140"/>
                      </a:ext>
                    </a:extLst>
                  </a:tr>
                  <a:tr h="822960">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KL</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Aft>
                              <a:spcPts val="0"/>
                            </a:spcAft>
                          </a:pPr>
                          <a:r>
                            <a:rPr lang="en-US" sz="3600">
                              <a:effectLst/>
                              <a:latin typeface="Arial" panose="020B0604020202020204" pitchFamily="34" charset="0"/>
                              <a:ea typeface="Arial" panose="020B0604020202020204" pitchFamily="34" charset="0"/>
                              <a:cs typeface="Arial" panose="020B0604020202020204" pitchFamily="34" charset="0"/>
                            </a:rPr>
                            <a:t>Tứ giác ABCD là hình bình hành.</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87677800"/>
                      </a:ext>
                    </a:extLst>
                  </a:tr>
                </a:tbl>
              </a:graphicData>
            </a:graphic>
          </p:graphicFrame>
        </mc:Fallback>
      </mc:AlternateContent>
      <p:sp>
        <p:nvSpPr>
          <p:cNvPr id="14" name="Rectangle 13"/>
          <p:cNvSpPr/>
          <p:nvPr/>
        </p:nvSpPr>
        <p:spPr>
          <a:xfrm>
            <a:off x="743929" y="5372100"/>
            <a:ext cx="16764000" cy="1846659"/>
          </a:xfrm>
          <a:prstGeom prst="rect">
            <a:avLst/>
          </a:prstGeom>
        </p:spPr>
        <p:txBody>
          <a:bodyPr wrap="square">
            <a:spAutoFit/>
          </a:bodyPr>
          <a:lstStyle/>
          <a:p>
            <a:pPr lvl="0" algn="just">
              <a:lnSpc>
                <a:spcPct val="150000"/>
              </a:lnSpc>
              <a:defRPr/>
            </a:pPr>
            <a:r>
              <a:rPr lang="vi-VN" sz="3800">
                <a:solidFill>
                  <a:prstClr val="black"/>
                </a:solidFill>
                <a:ea typeface="Times New Roman" panose="02020603050405020304" pitchFamily="18" charset="0"/>
                <a:cs typeface="Arial" panose="020B0604020202020204" pitchFamily="34" charset="0"/>
              </a:rPr>
              <a:t>b) Tứ giác có hai đường chéo cắt nhau tại trung điểm của mỗi đường là một hình bình hành.</a:t>
            </a:r>
            <a:endParaRPr lang="vi-VN" sz="3800">
              <a:solidFill>
                <a:prstClr val="black"/>
              </a:solidFill>
              <a:ea typeface="Times New Roman" panose="02020603050405020304" pitchFamily="18" charset="0"/>
              <a:cs typeface="Arial" panose="020B0604020202020204" pitchFamily="34" charset="0"/>
            </a:endParaRPr>
          </a:p>
        </p:txBody>
      </p:sp>
      <p:sp>
        <p:nvSpPr>
          <p:cNvPr id="15" name="Rectangle 14"/>
          <p:cNvSpPr/>
          <p:nvPr/>
        </p:nvSpPr>
        <p:spPr>
          <a:xfrm>
            <a:off x="702040" y="1181100"/>
            <a:ext cx="14554200" cy="969496"/>
          </a:xfrm>
          <a:prstGeom prst="rect">
            <a:avLst/>
          </a:prstGeom>
        </p:spPr>
        <p:txBody>
          <a:bodyPr wrap="square">
            <a:spAutoFit/>
          </a:bodyPr>
          <a:lstStyle/>
          <a:p>
            <a:pPr lvl="0" algn="just">
              <a:lnSpc>
                <a:spcPct val="150000"/>
              </a:lnSpc>
              <a:defRPr/>
            </a:pPr>
            <a:r>
              <a:rPr lang="vi-VN" sz="3800">
                <a:solidFill>
                  <a:prstClr val="black"/>
                </a:solidFill>
                <a:ea typeface="Times New Roman" panose="02020603050405020304" pitchFamily="18" charset="0"/>
                <a:cs typeface="Arial" panose="020B0604020202020204" pitchFamily="34" charset="0"/>
              </a:rPr>
              <a:t>a) Tứ giác có các góc đối bằng nhau là một hình bình hành.</a:t>
            </a:r>
            <a:endParaRPr lang="vi-VN" sz="3800">
              <a:solidFill>
                <a:prstClr val="black"/>
              </a:solidFill>
              <a:ea typeface="Times New Roman" panose="02020603050405020304" pitchFamily="18" charset="0"/>
              <a:cs typeface="Arial" panose="020B0604020202020204" pitchFamily="34" charset="0"/>
            </a:endParaRPr>
          </a:p>
        </p:txBody>
      </p:sp>
      <p:cxnSp>
        <p:nvCxnSpPr>
          <p:cNvPr id="18" name="Straight Connector 17"/>
          <p:cNvCxnSpPr/>
          <p:nvPr/>
        </p:nvCxnSpPr>
        <p:spPr>
          <a:xfrm>
            <a:off x="703871" y="5219700"/>
            <a:ext cx="16822129"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pic>
        <p:nvPicPr>
          <p:cNvPr id="23" name="Picture 22"/>
          <p:cNvPicPr>
            <a:picLocks noChangeAspect="1"/>
          </p:cNvPicPr>
          <p:nvPr/>
        </p:nvPicPr>
        <p:blipFill>
          <a:blip r:embed="rId20"/>
          <a:stretch>
            <a:fillRect/>
          </a:stretch>
        </p:blipFill>
        <p:spPr>
          <a:xfrm>
            <a:off x="10668000" y="6927802"/>
            <a:ext cx="5472645" cy="2711498"/>
          </a:xfrm>
          <a:prstGeom prst="rect">
            <a:avLst/>
          </a:prstGeom>
        </p:spPr>
      </p:pic>
      <p:pic>
        <p:nvPicPr>
          <p:cNvPr id="25" name="Picture 24"/>
          <p:cNvPicPr>
            <a:picLocks noChangeAspect="1"/>
          </p:cNvPicPr>
          <p:nvPr/>
        </p:nvPicPr>
        <p:blipFill>
          <a:blip r:embed="rId21"/>
          <a:stretch>
            <a:fillRect/>
          </a:stretch>
        </p:blipFill>
        <p:spPr>
          <a:xfrm>
            <a:off x="10668000" y="2080140"/>
            <a:ext cx="5499189" cy="2529960"/>
          </a:xfrm>
          <a:prstGeom prst="rect">
            <a:avLst/>
          </a:prstGeom>
        </p:spPr>
      </p:pic>
      <p:pic>
        <p:nvPicPr>
          <p:cNvPr id="26" name="Picture 25"/>
          <p:cNvPicPr>
            <a:picLocks noChangeAspect="1"/>
          </p:cNvPicPr>
          <p:nvPr/>
        </p:nvPicPr>
        <p:blipFill>
          <a:blip r:embed="rId22"/>
          <a:stretch>
            <a:fillRect/>
          </a:stretch>
        </p:blipFill>
        <p:spPr>
          <a:xfrm>
            <a:off x="16535400" y="8724902"/>
            <a:ext cx="1581462" cy="1447798"/>
          </a:xfrm>
          <a:prstGeom prst="rect">
            <a:avLst/>
          </a:prstGeom>
        </p:spPr>
      </p:pic>
    </p:spTree>
    <p:extLst>
      <p:ext uri="{BB962C8B-B14F-4D97-AF65-F5344CB8AC3E}">
        <p14:creationId xmlns:p14="http://schemas.microsoft.com/office/powerpoint/2010/main" val="1548813553"/>
      </p:ext>
    </p:extLst>
  </p:cSld>
  <p:clrMapOvr>
    <a:masterClrMapping/>
  </p:clrMapOvr>
  <mc:AlternateContent xmlns:mc="http://schemas.openxmlformats.org/markup-compatibility/2006" xmlns:p14="http://schemas.microsoft.com/office/powerpoint/2010/main">
    <mc:Choice Requires="p14">
      <p:transition spd="med" p14:dur="700">
        <p14:warp dir="in"/>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500"/>
                                        <p:tgtEl>
                                          <p:spTgt spid="15"/>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par>
                                <p:cTn id="16" presetID="14" presetClass="entr" presetSubtype="10" fill="hold"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randombar(horizontal)">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anim calcmode="lin" valueType="num">
                                      <p:cBhvr>
                                        <p:cTn id="24" dur="500" fill="hold"/>
                                        <p:tgtEl>
                                          <p:spTgt spid="14"/>
                                        </p:tgtEl>
                                        <p:attrNameLst>
                                          <p:attrName>ppt_x</p:attrName>
                                        </p:attrNameLst>
                                      </p:cBhvr>
                                      <p:tavLst>
                                        <p:tav tm="0">
                                          <p:val>
                                            <p:strVal val="#ppt_x"/>
                                          </p:val>
                                        </p:tav>
                                        <p:tav tm="100000">
                                          <p:val>
                                            <p:strVal val="#ppt_x"/>
                                          </p:val>
                                        </p:tav>
                                      </p:tavLst>
                                    </p:anim>
                                    <p:anim calcmode="lin" valueType="num">
                                      <p:cBhvr>
                                        <p:cTn id="25" dur="500" fill="hold"/>
                                        <p:tgtEl>
                                          <p:spTgt spid="14"/>
                                        </p:tgtEl>
                                        <p:attrNameLst>
                                          <p:attrName>ppt_y</p:attrName>
                                        </p:attrNameLst>
                                      </p:cBhvr>
                                      <p:tavLst>
                                        <p:tav tm="0">
                                          <p:val>
                                            <p:strVal val="#ppt_y+.1"/>
                                          </p:val>
                                        </p:tav>
                                        <p:tav tm="100000">
                                          <p:val>
                                            <p:strVal val="#ppt_y"/>
                                          </p:val>
                                        </p:tav>
                                      </p:tavLst>
                                    </p:anim>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500"/>
                                        <p:tgtEl>
                                          <p:spTgt spid="23"/>
                                        </p:tgtEl>
                                      </p:cBhvr>
                                    </p:animEffect>
                                  </p:childTnLst>
                                </p:cTn>
                              </p:par>
                              <p:par>
                                <p:cTn id="30" presetID="10" presetClass="entr" presetSubtype="0" fill="hold" nodeType="with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055821" y="342900"/>
            <a:ext cx="6096000" cy="914400"/>
            <a:chOff x="1554480" y="876300"/>
            <a:chExt cx="6096000" cy="1143000"/>
          </a:xfrm>
          <a:solidFill>
            <a:schemeClr val="accent5">
              <a:lumMod val="75000"/>
            </a:schemeClr>
          </a:solidFill>
        </p:grpSpPr>
        <p:sp>
          <p:nvSpPr>
            <p:cNvPr id="13" name="Flowchart: Terminator 12"/>
            <p:cNvSpPr/>
            <p:nvPr/>
          </p:nvSpPr>
          <p:spPr>
            <a:xfrm>
              <a:off x="1554480" y="876300"/>
              <a:ext cx="6096000" cy="1143000"/>
            </a:xfrm>
            <a:prstGeom prst="flowChartTerminator">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2126501" y="987956"/>
              <a:ext cx="4974440" cy="884858"/>
            </a:xfrm>
            <a:prstGeom prst="rect">
              <a:avLst/>
            </a:prstGeom>
            <a:noFill/>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Ví</a:t>
              </a: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err="1"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dụ</a:t>
              </a: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3 </a:t>
              </a:r>
              <a:r>
                <a:rPr kumimoji="0" lang="en-US"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(SGK </a:t>
              </a:r>
              <a:r>
                <a:rPr kumimoji="0" lang="en-US" sz="40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tr60)</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22" name="Picture 3">
            <a:extLst>
              <a:ext uri="{FF2B5EF4-FFF2-40B4-BE49-F238E27FC236}">
                <a16:creationId xmlns:a16="http://schemas.microsoft.com/office/drawing/2014/main" id="{96E85870-286D-4CCC-AA6B-47C2AF4CDE6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4750100">
            <a:off x="-111126" y="-116806"/>
            <a:ext cx="1158449" cy="1703601"/>
          </a:xfrm>
          <a:prstGeom prst="rect">
            <a:avLst/>
          </a:prstGeom>
        </p:spPr>
      </p:pic>
      <p:sp>
        <p:nvSpPr>
          <p:cNvPr id="4" name="Rectangle 3"/>
          <p:cNvSpPr/>
          <p:nvPr/>
        </p:nvSpPr>
        <p:spPr>
          <a:xfrm>
            <a:off x="620498" y="1409700"/>
            <a:ext cx="17210302" cy="1846659"/>
          </a:xfrm>
          <a:prstGeom prst="rect">
            <a:avLst/>
          </a:prstGeom>
        </p:spPr>
        <p:txBody>
          <a:bodyPr wrap="square">
            <a:spAutoFit/>
          </a:bodyPr>
          <a:lstStyle/>
          <a:p>
            <a:pPr>
              <a:lnSpc>
                <a:spcPct val="150000"/>
              </a:lnSpc>
            </a:pPr>
            <a:r>
              <a:rPr lang="en-US" sz="3800" smtClean="0">
                <a:latin typeface="Arial" panose="020B0604020202020204" pitchFamily="34" charset="0"/>
                <a:ea typeface="Calibri" panose="020F0502020204030204" pitchFamily="34" charset="0"/>
                <a:cs typeface="Arial" panose="020B0604020202020204" pitchFamily="34" charset="0"/>
              </a:rPr>
              <a:t>Trong ba tứ giác dưới đây, tứ giác nào là hình bình hành, tứ giác nào không là hình bình hành? Vì sao?</a:t>
            </a:r>
            <a:endParaRPr lang="en-US" sz="3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3" name="Picture 2"/>
          <p:cNvPicPr>
            <a:picLocks noChangeAspect="1"/>
          </p:cNvPicPr>
          <p:nvPr/>
        </p:nvPicPr>
        <p:blipFill>
          <a:blip r:embed="rId10">
            <a:extLst>
              <a:ext uri="{BEBA8EAE-BF5A-486C-A8C5-ECC9F3942E4B}">
                <a14:imgProps xmlns:a14="http://schemas.microsoft.com/office/drawing/2010/main">
                  <a14:imgLayer r:embed="rId11">
                    <a14:imgEffect>
                      <a14:sharpenSoften amount="25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971312" y="3314700"/>
            <a:ext cx="14287500" cy="3385109"/>
          </a:xfrm>
          <a:prstGeom prst="rect">
            <a:avLst/>
          </a:prstGeom>
        </p:spPr>
      </p:pic>
      <p:pic>
        <p:nvPicPr>
          <p:cNvPr id="5" name="Picture 4"/>
          <p:cNvPicPr>
            <a:picLocks noChangeAspect="1"/>
          </p:cNvPicPr>
          <p:nvPr/>
        </p:nvPicPr>
        <p:blipFill>
          <a:blip r:embed="rId12"/>
          <a:stretch>
            <a:fillRect/>
          </a:stretch>
        </p:blipFill>
        <p:spPr>
          <a:xfrm>
            <a:off x="16783448" y="3009900"/>
            <a:ext cx="807670" cy="1290360"/>
          </a:xfrm>
          <a:prstGeom prst="rect">
            <a:avLst/>
          </a:prstGeom>
        </p:spPr>
      </p:pic>
      <p:sp>
        <p:nvSpPr>
          <p:cNvPr id="7" name="Down Arrow 6"/>
          <p:cNvSpPr/>
          <p:nvPr/>
        </p:nvSpPr>
        <p:spPr>
          <a:xfrm>
            <a:off x="3200400" y="6743700"/>
            <a:ext cx="381000" cy="533400"/>
          </a:xfrm>
          <a:prstGeom prst="downArrow">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15" name="Rectangle 14"/>
          <p:cNvSpPr/>
          <p:nvPr/>
        </p:nvSpPr>
        <p:spPr>
          <a:xfrm>
            <a:off x="1484224" y="7505700"/>
            <a:ext cx="3773576" cy="875048"/>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pPr>
            <a:r>
              <a:rPr lang="en-US" sz="3800" smtClean="0">
                <a:solidFill>
                  <a:schemeClr val="bg1"/>
                </a:solidFill>
                <a:latin typeface="Arial" panose="020B0604020202020204" pitchFamily="34" charset="0"/>
                <a:ea typeface="Calibri" panose="020F0502020204030204" pitchFamily="34" charset="0"/>
                <a:cs typeface="Arial" panose="020B0604020202020204" pitchFamily="34" charset="0"/>
              </a:rPr>
              <a:t>Hình </a:t>
            </a:r>
            <a:r>
              <a:rPr lang="en-US" sz="3800">
                <a:solidFill>
                  <a:schemeClr val="bg1"/>
                </a:solidFill>
                <a:latin typeface="Arial" panose="020B0604020202020204" pitchFamily="34" charset="0"/>
                <a:ea typeface="Calibri" panose="020F0502020204030204" pitchFamily="34" charset="0"/>
                <a:cs typeface="Arial" panose="020B0604020202020204" pitchFamily="34" charset="0"/>
              </a:rPr>
              <a:t>bình hành</a:t>
            </a:r>
            <a:endParaRPr lang="en-US">
              <a:solidFill>
                <a:schemeClr val="bg1"/>
              </a:solidFill>
            </a:endParaRPr>
          </a:p>
        </p:txBody>
      </p:sp>
      <p:sp>
        <p:nvSpPr>
          <p:cNvPr id="19" name="Down Arrow 18"/>
          <p:cNvSpPr/>
          <p:nvPr/>
        </p:nvSpPr>
        <p:spPr>
          <a:xfrm>
            <a:off x="13507288" y="6738788"/>
            <a:ext cx="381000" cy="533400"/>
          </a:xfrm>
          <a:prstGeom prst="down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20" name="Rectangle 19"/>
          <p:cNvSpPr/>
          <p:nvPr/>
        </p:nvSpPr>
        <p:spPr>
          <a:xfrm>
            <a:off x="11811000" y="7505700"/>
            <a:ext cx="3773576" cy="875048"/>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ctr">
              <a:lnSpc>
                <a:spcPct val="150000"/>
              </a:lnSpc>
            </a:pPr>
            <a:r>
              <a:rPr lang="en-US" sz="3800" smtClean="0">
                <a:solidFill>
                  <a:schemeClr val="bg1"/>
                </a:solidFill>
                <a:latin typeface="Arial" panose="020B0604020202020204" pitchFamily="34" charset="0"/>
                <a:ea typeface="Calibri" panose="020F0502020204030204" pitchFamily="34" charset="0"/>
                <a:cs typeface="Arial" panose="020B0604020202020204" pitchFamily="34" charset="0"/>
              </a:rPr>
              <a:t>Hình </a:t>
            </a:r>
            <a:r>
              <a:rPr lang="en-US" sz="3800">
                <a:solidFill>
                  <a:schemeClr val="bg1"/>
                </a:solidFill>
                <a:latin typeface="Arial" panose="020B0604020202020204" pitchFamily="34" charset="0"/>
                <a:ea typeface="Calibri" panose="020F0502020204030204" pitchFamily="34" charset="0"/>
                <a:cs typeface="Arial" panose="020B0604020202020204" pitchFamily="34" charset="0"/>
              </a:rPr>
              <a:t>bình hành</a:t>
            </a:r>
            <a:endParaRPr lang="en-US">
              <a:solidFill>
                <a:schemeClr val="bg1"/>
              </a:solidFill>
            </a:endParaRPr>
          </a:p>
        </p:txBody>
      </p:sp>
      <p:grpSp>
        <p:nvGrpSpPr>
          <p:cNvPr id="18" name="Group 17"/>
          <p:cNvGrpSpPr/>
          <p:nvPr/>
        </p:nvGrpSpPr>
        <p:grpSpPr>
          <a:xfrm>
            <a:off x="1143000" y="8974604"/>
            <a:ext cx="16044283" cy="969496"/>
            <a:chOff x="948317" y="8972467"/>
            <a:chExt cx="16044283" cy="969496"/>
          </a:xfrm>
        </p:grpSpPr>
        <p:sp>
          <p:nvSpPr>
            <p:cNvPr id="16" name="Rectangle 15"/>
            <p:cNvSpPr/>
            <p:nvPr/>
          </p:nvSpPr>
          <p:spPr>
            <a:xfrm>
              <a:off x="1425314" y="8972467"/>
              <a:ext cx="15567286" cy="969496"/>
            </a:xfrm>
            <a:prstGeom prst="rect">
              <a:avLst/>
            </a:prstGeom>
          </p:spPr>
          <p:txBody>
            <a:bodyPr wrap="square">
              <a:spAutoFit/>
            </a:bodyPr>
            <a:lstStyle/>
            <a:p>
              <a:pPr lvl="0" algn="ctr">
                <a:lnSpc>
                  <a:spcPct val="150000"/>
                </a:lnSpc>
              </a:pPr>
              <a:r>
                <a:rPr lang="en-US" sz="3800">
                  <a:latin typeface="Arial" panose="020B0604020202020204" pitchFamily="34" charset="0"/>
                  <a:ea typeface="Calibri" panose="020F0502020204030204" pitchFamily="34" charset="0"/>
                  <a:cs typeface="Arial" panose="020B0604020202020204" pitchFamily="34" charset="0"/>
                </a:rPr>
                <a:t>Hình b: Không là hình bình hành vì hai góc A và C không bằng nhau</a:t>
              </a:r>
              <a:endParaRPr lang="en-US"/>
            </a:p>
          </p:txBody>
        </p:sp>
        <p:pic>
          <p:nvPicPr>
            <p:cNvPr id="17" name="Picture 16"/>
            <p:cNvPicPr>
              <a:picLocks noChangeAspect="1"/>
            </p:cNvPicPr>
            <p:nvPr/>
          </p:nvPicPr>
          <p:blipFill>
            <a:blip r:embed="rId13"/>
            <a:stretch>
              <a:fillRect/>
            </a:stretch>
          </p:blipFill>
          <p:spPr>
            <a:xfrm rot="16200000" flipH="1" flipV="1">
              <a:off x="979086" y="9138503"/>
              <a:ext cx="698628" cy="760166"/>
            </a:xfrm>
            <a:prstGeom prst="rect">
              <a:avLst/>
            </a:prstGeom>
          </p:spPr>
        </p:pic>
      </p:grpSp>
    </p:spTree>
    <p:extLst>
      <p:ext uri="{BB962C8B-B14F-4D97-AF65-F5344CB8AC3E}">
        <p14:creationId xmlns:p14="http://schemas.microsoft.com/office/powerpoint/2010/main" val="4269709232"/>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up)">
                                      <p:cBhvr>
                                        <p:cTn id="19" dur="500"/>
                                        <p:tgtEl>
                                          <p:spTgt spid="7"/>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up)">
                                      <p:cBhvr>
                                        <p:cTn id="22" dur="500"/>
                                        <p:tgtEl>
                                          <p:spTgt spid="15"/>
                                        </p:tgtEl>
                                      </p:cBhvr>
                                    </p:animEffect>
                                  </p:childTnLst>
                                </p:cTn>
                              </p:par>
                            </p:childTnLst>
                          </p:cTn>
                        </p:par>
                        <p:par>
                          <p:cTn id="23" fill="hold">
                            <p:stCondLst>
                              <p:cond delay="500"/>
                            </p:stCondLst>
                            <p:childTnLst>
                              <p:par>
                                <p:cTn id="24" presetID="22" presetClass="entr" presetSubtype="1" fill="hold" grpId="0" nodeType="after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up)">
                                      <p:cBhvr>
                                        <p:cTn id="26" dur="500"/>
                                        <p:tgtEl>
                                          <p:spTgt spid="19"/>
                                        </p:tgtEl>
                                      </p:cBhvr>
                                    </p:animEffect>
                                  </p:childTnLst>
                                </p:cTn>
                              </p:par>
                              <p:par>
                                <p:cTn id="27" presetID="22" presetClass="entr" presetSubtype="1"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up)">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randombar(horizontal)">
                                      <p:cBhvr>
                                        <p:cTn id="3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15" grpId="0" animBg="1"/>
      <p:bldP spid="19" grpId="0" animBg="1"/>
      <p:bldP spid="2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6095999" y="273001"/>
            <a:ext cx="5988909" cy="124649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5000" b="1" i="0" u="none" strike="noStrike" kern="1200" cap="none" spc="0" normalizeH="0" baseline="0" noProof="0" dirty="0" smtClean="0">
                <a:ln w="0"/>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LUYỆN </a:t>
            </a:r>
            <a:r>
              <a:rPr kumimoji="0" lang="nl-NL" sz="5000" b="1" i="0" u="none" strike="noStrike" kern="1200" cap="none" spc="0" normalizeH="0" baseline="0" noProof="0" smtClean="0">
                <a:ln w="0"/>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TẬP 3</a:t>
            </a:r>
            <a:endParaRPr kumimoji="0" lang="en-US" sz="5000" b="1" i="0" u="none" strike="noStrike" kern="1200" cap="none" spc="0" normalizeH="0" baseline="0" noProof="0" dirty="0">
              <a:ln w="0"/>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2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6633141" y="9486900"/>
            <a:ext cx="2395318" cy="1110556"/>
          </a:xfrm>
          <a:prstGeom prst="rect">
            <a:avLst/>
          </a:prstGeom>
        </p:spPr>
      </p:pic>
      <p:pic>
        <p:nvPicPr>
          <p:cNvPr id="25" name="Picture 7"/>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228600" y="190500"/>
            <a:ext cx="1140469" cy="1160782"/>
          </a:xfrm>
          <a:prstGeom prst="rect">
            <a:avLst/>
          </a:prstGeom>
        </p:spPr>
      </p:pic>
      <p:sp>
        <p:nvSpPr>
          <p:cNvPr id="3" name="Rectangle 2"/>
          <p:cNvSpPr/>
          <p:nvPr/>
        </p:nvSpPr>
        <p:spPr>
          <a:xfrm>
            <a:off x="1087340" y="1562100"/>
            <a:ext cx="16191387" cy="2723823"/>
          </a:xfrm>
          <a:prstGeom prst="rect">
            <a:avLst/>
          </a:prstGeom>
        </p:spPr>
        <p:txBody>
          <a:bodyPr wrap="square">
            <a:spAutoFit/>
          </a:bodyPr>
          <a:lstStyle/>
          <a:p>
            <a:pPr lvl="0" algn="just">
              <a:lnSpc>
                <a:spcPct val="150000"/>
              </a:lnSpc>
              <a:spcAft>
                <a:spcPts val="1200"/>
              </a:spcAft>
            </a:pPr>
            <a:r>
              <a:rPr lang="vi-VN" sz="3800">
                <a:solidFill>
                  <a:prstClr val="black"/>
                </a:solidFill>
                <a:ea typeface="Calibri" panose="020F0502020204030204" pitchFamily="34" charset="0"/>
                <a:cs typeface="Times New Roman" panose="02020603050405020304" pitchFamily="18" charset="0"/>
              </a:rPr>
              <a:t>Cho hai điểm A, B phân biệt và điểm O không nằm trên đường thẳng AB. Gọi A’, B’ là các điểm sao cho O là trung điểm của AA’, BB’. Chứng minh rằng A’B’ = AB và đường thẳng A’B’ song song với đường thẳng </a:t>
            </a:r>
            <a:r>
              <a:rPr lang="vi-VN" sz="3800">
                <a:solidFill>
                  <a:prstClr val="black"/>
                </a:solidFill>
                <a:ea typeface="Calibri" panose="020F0502020204030204" pitchFamily="34" charset="0"/>
                <a:cs typeface="Times New Roman" panose="02020603050405020304" pitchFamily="18" charset="0"/>
              </a:rPr>
              <a:t>AB</a:t>
            </a:r>
            <a:r>
              <a:rPr lang="vi-VN" sz="3800" smtClean="0">
                <a:solidFill>
                  <a:prstClr val="black"/>
                </a:solidFill>
                <a:ea typeface="Calibri" panose="020F0502020204030204" pitchFamily="34" charset="0"/>
                <a:cs typeface="Times New Roman" panose="02020603050405020304" pitchFamily="18" charset="0"/>
              </a:rPr>
              <a:t>.</a:t>
            </a:r>
            <a:endParaRPr lang="vi-VN" sz="3800">
              <a:solidFill>
                <a:prstClr val="black"/>
              </a:solidFill>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31"/>
          <a:stretch>
            <a:fillRect/>
          </a:stretch>
        </p:blipFill>
        <p:spPr>
          <a:xfrm>
            <a:off x="16633141" y="176518"/>
            <a:ext cx="1363624" cy="1101641"/>
          </a:xfrm>
          <a:prstGeom prst="rect">
            <a:avLst/>
          </a:prstGeom>
        </p:spPr>
      </p:pic>
      <p:pic>
        <p:nvPicPr>
          <p:cNvPr id="10" name="Picture 9" descr="A picture containing line, diagram&#10;&#10;Description automatically generated"/>
          <p:cNvPicPr/>
          <p:nvPr/>
        </p:nvPicPr>
        <p:blipFill>
          <a:blip r:embed="rId32"/>
          <a:stretch>
            <a:fillRect/>
          </a:stretch>
        </p:blipFill>
        <p:spPr>
          <a:xfrm>
            <a:off x="798834" y="6058408"/>
            <a:ext cx="6172200" cy="3352292"/>
          </a:xfrm>
          <a:prstGeom prst="rect">
            <a:avLst/>
          </a:prstGeom>
        </p:spPr>
      </p:pic>
      <p:sp>
        <p:nvSpPr>
          <p:cNvPr id="12" name="Oval Callout 11"/>
          <p:cNvSpPr/>
          <p:nvPr/>
        </p:nvSpPr>
        <p:spPr>
          <a:xfrm>
            <a:off x="8290353" y="4686300"/>
            <a:ext cx="1600200" cy="809016"/>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2" name="Table 1"/>
          <p:cNvGraphicFramePr>
            <a:graphicFrameLocks noGrp="1"/>
          </p:cNvGraphicFramePr>
          <p:nvPr>
            <p:extLst>
              <p:ext uri="{D42A27DB-BD31-4B8C-83A1-F6EECF244321}">
                <p14:modId xmlns:p14="http://schemas.microsoft.com/office/powerpoint/2010/main" val="169758689"/>
              </p:ext>
            </p:extLst>
          </p:nvPr>
        </p:nvGraphicFramePr>
        <p:xfrm>
          <a:off x="8001000" y="6210300"/>
          <a:ext cx="8795410" cy="3474720"/>
        </p:xfrm>
        <a:graphic>
          <a:graphicData uri="http://schemas.openxmlformats.org/drawingml/2006/table">
            <a:tbl>
              <a:tblPr firstRow="1" firstCol="1" bandRow="1"/>
              <a:tblGrid>
                <a:gridCol w="1555382">
                  <a:extLst>
                    <a:ext uri="{9D8B030D-6E8A-4147-A177-3AD203B41FA5}">
                      <a16:colId xmlns:a16="http://schemas.microsoft.com/office/drawing/2014/main" val="951313369"/>
                    </a:ext>
                  </a:extLst>
                </a:gridCol>
                <a:gridCol w="7240028">
                  <a:extLst>
                    <a:ext uri="{9D8B030D-6E8A-4147-A177-3AD203B41FA5}">
                      <a16:colId xmlns:a16="http://schemas.microsoft.com/office/drawing/2014/main" val="154195181"/>
                    </a:ext>
                  </a:extLst>
                </a:gridCol>
              </a:tblGrid>
              <a:tr h="0">
                <a:tc>
                  <a:txBody>
                    <a:bodyPr/>
                    <a:lstStyle/>
                    <a:p>
                      <a:pPr algn="ctr">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GT</a:t>
                      </a: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Cho điểm: A, B, A’, B’ phân biệt; O không nằm trên AB.</a:t>
                      </a:r>
                    </a:p>
                    <a:p>
                      <a:pPr algn="just">
                        <a:lnSpc>
                          <a:spcPct val="150000"/>
                        </a:lnSpc>
                        <a:spcAft>
                          <a:spcPts val="0"/>
                        </a:spcAft>
                      </a:pPr>
                      <a:r>
                        <a:rPr lang="en-US" sz="3800">
                          <a:effectLst/>
                          <a:latin typeface="Arial" panose="020B0604020202020204" pitchFamily="34" charset="0"/>
                          <a:ea typeface="Dotum" panose="020B0600000101010101" pitchFamily="34" charset="-127"/>
                          <a:cs typeface="Arial" panose="020B0604020202020204" pitchFamily="34" charset="0"/>
                        </a:rPr>
                        <a:t>O là trung điểm AA’ và BB’.</a:t>
                      </a:r>
                      <a:endParaRPr lang="en-US" sz="38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852194"/>
                  </a:ext>
                </a:extLst>
              </a:tr>
              <a:tr h="0">
                <a:tc>
                  <a:txBody>
                    <a:bodyPr/>
                    <a:lstStyle/>
                    <a:p>
                      <a:pPr algn="ctr">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KL</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A’B’ = AB; A’B’ // AB.</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172380207"/>
                  </a:ext>
                </a:extLst>
              </a:tr>
            </a:tbl>
          </a:graphicData>
        </a:graphic>
      </p:graphicFrame>
      <p:pic>
        <p:nvPicPr>
          <p:cNvPr id="16" name="Picture 15"/>
          <p:cNvPicPr>
            <a:picLocks noChangeAspect="1"/>
          </p:cNvPicPr>
          <p:nvPr/>
        </p:nvPicPr>
        <p:blipFill>
          <a:blip r:embed="rId33"/>
          <a:stretch>
            <a:fillRect/>
          </a:stretch>
        </p:blipFill>
        <p:spPr>
          <a:xfrm flipH="1">
            <a:off x="306420" y="4695989"/>
            <a:ext cx="1027672" cy="1742911"/>
          </a:xfrm>
          <a:prstGeom prst="rect">
            <a:avLst/>
          </a:prstGeom>
        </p:spPr>
      </p:pic>
    </p:spTree>
    <p:extLst>
      <p:ext uri="{BB962C8B-B14F-4D97-AF65-F5344CB8AC3E}">
        <p14:creationId xmlns:p14="http://schemas.microsoft.com/office/powerpoint/2010/main" val="2695975489"/>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up)">
                                      <p:cBhvr>
                                        <p:cTn id="21" dur="500"/>
                                        <p:tgtEl>
                                          <p:spTgt spid="10"/>
                                        </p:tgtEl>
                                      </p:cBhvr>
                                    </p:animEffect>
                                  </p:childTnLst>
                                </p:cTn>
                              </p:par>
                            </p:childTnLst>
                          </p:cTn>
                        </p:par>
                        <p:par>
                          <p:cTn id="22" fill="hold">
                            <p:stCondLst>
                              <p:cond delay="500"/>
                            </p:stCondLst>
                            <p:childTnLst>
                              <p:par>
                                <p:cTn id="23" presetID="14" presetClass="entr" presetSubtype="10" fill="hold"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randombar(horizontal)">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 grpId="0"/>
      <p:bldP spid="1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5921413" y="9105900"/>
            <a:ext cx="2395318" cy="1110556"/>
          </a:xfrm>
          <a:prstGeom prst="rect">
            <a:avLst/>
          </a:prstGeom>
        </p:spPr>
      </p:pic>
      <p:pic>
        <p:nvPicPr>
          <p:cNvPr id="25" name="Picture 7"/>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228600" y="190500"/>
            <a:ext cx="1140469" cy="1160782"/>
          </a:xfrm>
          <a:prstGeom prst="rect">
            <a:avLst/>
          </a:prstGeom>
        </p:spPr>
      </p:pic>
      <p:sp>
        <p:nvSpPr>
          <p:cNvPr id="17" name="Oval Callout 16"/>
          <p:cNvSpPr/>
          <p:nvPr/>
        </p:nvSpPr>
        <p:spPr>
          <a:xfrm>
            <a:off x="8343900" y="495300"/>
            <a:ext cx="1600200" cy="809016"/>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872888" y="5600700"/>
            <a:ext cx="16542224" cy="875048"/>
          </a:xfrm>
          <a:prstGeom prst="rect">
            <a:avLst/>
          </a:prstGeom>
        </p:spPr>
        <p:txBody>
          <a:bodyPr wrap="square">
            <a:spAutoFit/>
          </a:bodyPr>
          <a:lstStyle/>
          <a:p>
            <a:pPr lvl="0" algn="just">
              <a:lnSpc>
                <a:spcPct val="150000"/>
              </a:lnSpc>
            </a:pPr>
            <a:r>
              <a:rPr lang="vi-VN" sz="3800">
                <a:solidFill>
                  <a:prstClr val="black"/>
                </a:solidFill>
                <a:ea typeface="Arial" panose="020B0604020202020204" pitchFamily="34" charset="0"/>
                <a:cs typeface="Arial" panose="020B0604020202020204" pitchFamily="34" charset="0"/>
              </a:rPr>
              <a:t>Xét tứ giác ABA'B' ta có: AA' và BB' là hai đường chéo của tứ giác</a:t>
            </a:r>
            <a:r>
              <a:rPr lang="vi-VN" sz="3800">
                <a:solidFill>
                  <a:prstClr val="black"/>
                </a:solidFill>
                <a:ea typeface="Arial" panose="020B0604020202020204" pitchFamily="34" charset="0"/>
                <a:cs typeface="Arial" panose="020B0604020202020204" pitchFamily="34" charset="0"/>
              </a:rPr>
              <a:t>; </a:t>
            </a:r>
            <a:endParaRPr lang="en-US" sz="3800" smtClean="0">
              <a:solidFill>
                <a:prstClr val="black"/>
              </a:solidFill>
              <a:ea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1"/>
          <a:stretch>
            <a:fillRect/>
          </a:stretch>
        </p:blipFill>
        <p:spPr>
          <a:xfrm>
            <a:off x="16633141" y="176518"/>
            <a:ext cx="1363624" cy="1101641"/>
          </a:xfrm>
          <a:prstGeom prst="rect">
            <a:avLst/>
          </a:prstGeom>
        </p:spPr>
      </p:pic>
      <p:sp>
        <p:nvSpPr>
          <p:cNvPr id="2" name="Rectangle 1"/>
          <p:cNvSpPr/>
          <p:nvPr/>
        </p:nvSpPr>
        <p:spPr>
          <a:xfrm>
            <a:off x="872888" y="7886700"/>
            <a:ext cx="13722338" cy="905056"/>
          </a:xfrm>
          <a:prstGeom prst="rect">
            <a:avLst/>
          </a:prstGeom>
        </p:spPr>
        <p:txBody>
          <a:bodyPr wrap="square">
            <a:spAutoFit/>
          </a:bodyPr>
          <a:lstStyle/>
          <a:p>
            <a:pPr>
              <a:lnSpc>
                <a:spcPct val="150000"/>
              </a:lnSpc>
              <a:spcAft>
                <a:spcPts val="800"/>
              </a:spcAft>
            </a:pPr>
            <a:r>
              <a:rPr lang="en-US" sz="4000">
                <a:latin typeface="Arial" panose="020B0604020202020204" pitchFamily="34" charset="0"/>
                <a:ea typeface="Arial" panose="020B0604020202020204" pitchFamily="34" charset="0"/>
                <a:cs typeface="Arial" panose="020B0604020202020204" pitchFamily="34" charset="0"/>
              </a:rPr>
              <a:t>Từ đó suy ra A'B' = AB và A'B' // AB (định lí 1a).</a:t>
            </a:r>
            <a:endParaRPr lang="en-US" sz="4000">
              <a:effectLst/>
              <a:latin typeface="Arial" panose="020B0604020202020204" pitchFamily="34" charset="0"/>
              <a:ea typeface="Arial" panose="020B0604020202020204" pitchFamily="34" charset="0"/>
              <a:cs typeface="Arial" panose="020B0604020202020204" pitchFamily="34" charset="0"/>
            </a:endParaRPr>
          </a:p>
        </p:txBody>
      </p:sp>
      <p:pic>
        <p:nvPicPr>
          <p:cNvPr id="11" name="Picture 10" descr="A picture containing line, diagram&#10;&#10;Description automatically generated"/>
          <p:cNvPicPr/>
          <p:nvPr/>
        </p:nvPicPr>
        <p:blipFill>
          <a:blip r:embed="rId32"/>
          <a:stretch>
            <a:fillRect/>
          </a:stretch>
        </p:blipFill>
        <p:spPr>
          <a:xfrm>
            <a:off x="5715000" y="1943100"/>
            <a:ext cx="6172200" cy="3352292"/>
          </a:xfrm>
          <a:prstGeom prst="rect">
            <a:avLst/>
          </a:prstGeom>
        </p:spPr>
      </p:pic>
      <p:sp>
        <p:nvSpPr>
          <p:cNvPr id="3" name="Rectangle 2"/>
          <p:cNvSpPr/>
          <p:nvPr/>
        </p:nvSpPr>
        <p:spPr>
          <a:xfrm>
            <a:off x="872888" y="6764804"/>
            <a:ext cx="16805512" cy="969496"/>
          </a:xfrm>
          <a:prstGeom prst="rect">
            <a:avLst/>
          </a:prstGeom>
        </p:spPr>
        <p:txBody>
          <a:bodyPr wrap="square">
            <a:spAutoFit/>
          </a:bodyPr>
          <a:lstStyle/>
          <a:p>
            <a:pPr lvl="0" algn="just">
              <a:lnSpc>
                <a:spcPct val="150000"/>
              </a:lnSpc>
            </a:pPr>
            <a:r>
              <a:rPr lang="vi-VN" sz="3800">
                <a:solidFill>
                  <a:prstClr val="black"/>
                </a:solidFill>
                <a:ea typeface="Arial" panose="020B0604020202020204" pitchFamily="34" charset="0"/>
                <a:cs typeface="Arial" panose="020B0604020202020204" pitchFamily="34" charset="0"/>
              </a:rPr>
              <a:t>O là trung điểm của mỗi đường, suy ra ABA'B' là hình bình hành (định lí 3b).</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3"/>
          <a:stretch>
            <a:fillRect/>
          </a:stretch>
        </p:blipFill>
        <p:spPr>
          <a:xfrm flipH="1">
            <a:off x="16462250" y="3356999"/>
            <a:ext cx="1313644" cy="2223090"/>
          </a:xfrm>
          <a:prstGeom prst="rect">
            <a:avLst/>
          </a:prstGeom>
        </p:spPr>
      </p:pic>
    </p:spTree>
    <p:extLst>
      <p:ext uri="{BB962C8B-B14F-4D97-AF65-F5344CB8AC3E}">
        <p14:creationId xmlns:p14="http://schemas.microsoft.com/office/powerpoint/2010/main" val="1620008107"/>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down)">
                                      <p:cBhvr>
                                        <p:cTn id="16" dur="500"/>
                                        <p:tgtEl>
                                          <p:spTgt spid="4">
                                            <p:txEl>
                                              <p:pRg st="0" end="0"/>
                                            </p:txEl>
                                          </p:spTgt>
                                        </p:tgtEl>
                                      </p:cBhvr>
                                    </p:animEffect>
                                  </p:childTnLst>
                                </p:cTn>
                              </p:par>
                            </p:childTnLst>
                          </p:cTn>
                        </p:par>
                        <p:par>
                          <p:cTn id="17" fill="hold">
                            <p:stCondLst>
                              <p:cond delay="500"/>
                            </p:stCondLst>
                            <p:childTnLst>
                              <p:par>
                                <p:cTn id="18" presetID="14" presetClass="entr" presetSubtype="10" fill="hold" grpId="0"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randombar(horizontal)">
                                      <p:cBhvr>
                                        <p:cTn id="20" dur="500"/>
                                        <p:tgtEl>
                                          <p:spTgt spid="3"/>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4000" y="9958736"/>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9" name="Pentagon 8"/>
          <p:cNvSpPr/>
          <p:nvPr/>
        </p:nvSpPr>
        <p:spPr>
          <a:xfrm>
            <a:off x="6823352" y="571500"/>
            <a:ext cx="4800600" cy="1219200"/>
          </a:xfrm>
          <a:prstGeom prst="homePlate">
            <a:avLst/>
          </a:prstGeom>
          <a:solidFill>
            <a:srgbClr val="FFCC66"/>
          </a:solidFill>
          <a:ln>
            <a:solidFill>
              <a:srgbClr val="E873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VẬN</a:t>
            </a:r>
            <a:r>
              <a:rPr kumimoji="0" lang="en-US" sz="4500" b="1" i="0" u="none" strike="noStrike" kern="1200" cap="none" spc="0" normalizeH="0" noProof="0" smtClean="0">
                <a:ln>
                  <a:noFill/>
                </a:ln>
                <a:solidFill>
                  <a:prstClr val="black"/>
                </a:solidFill>
                <a:effectLst/>
                <a:uLnTx/>
                <a:uFillTx/>
                <a:latin typeface="Arial" panose="020B0604020202020204" pitchFamily="34" charset="0"/>
                <a:ea typeface="+mn-ea"/>
                <a:cs typeface="Arial" panose="020B0604020202020204" pitchFamily="34" charset="0"/>
              </a:rPr>
              <a:t> DỤNG</a:t>
            </a:r>
            <a:endPar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 name="Picture 3">
            <a:extLst>
              <a:ext uri="{FF2B5EF4-FFF2-40B4-BE49-F238E27FC236}">
                <a16:creationId xmlns:a16="http://schemas.microsoft.com/office/drawing/2014/main" id="{96E85870-286D-4CCC-AA6B-47C2AF4CDE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0198387">
            <a:off x="212315" y="9225998"/>
            <a:ext cx="683278" cy="1004820"/>
          </a:xfrm>
          <a:prstGeom prst="rect">
            <a:avLst/>
          </a:prstGeom>
        </p:spPr>
      </p:pic>
      <p:sp>
        <p:nvSpPr>
          <p:cNvPr id="4" name="Rectangle 3"/>
          <p:cNvSpPr/>
          <p:nvPr/>
        </p:nvSpPr>
        <p:spPr>
          <a:xfrm>
            <a:off x="914400" y="2433578"/>
            <a:ext cx="16230083" cy="2862322"/>
          </a:xfrm>
          <a:prstGeom prst="rect">
            <a:avLst/>
          </a:prstGeom>
        </p:spPr>
        <p:txBody>
          <a:bodyPr wrap="square">
            <a:spAutoFit/>
          </a:bodyPr>
          <a:lstStyle/>
          <a:p>
            <a:pPr lvl="0" algn="just">
              <a:lnSpc>
                <a:spcPct val="150000"/>
              </a:lnSpc>
            </a:pPr>
            <a:r>
              <a:rPr lang="vi-VN" sz="4000">
                <a:solidFill>
                  <a:prstClr val="black"/>
                </a:solidFill>
                <a:ea typeface="Calibri" panose="020F0502020204030204" pitchFamily="34" charset="0"/>
                <a:cs typeface="Times New Roman" panose="02020603050405020304" pitchFamily="18" charset="0"/>
              </a:rPr>
              <a:t>Trở lại bài toán mở đầu. Em hãy vẽ hình và nêu cách vẽ con đường cần mở đi qua O sao cho theo con đường đó, hai đoạn đường từ O tới a và tới b bằng </a:t>
            </a:r>
            <a:r>
              <a:rPr lang="vi-VN" sz="4000">
                <a:solidFill>
                  <a:prstClr val="black"/>
                </a:solidFill>
                <a:ea typeface="Calibri" panose="020F0502020204030204" pitchFamily="34" charset="0"/>
                <a:cs typeface="Times New Roman" panose="02020603050405020304" pitchFamily="18" charset="0"/>
              </a:rPr>
              <a:t>nhau</a:t>
            </a:r>
            <a:r>
              <a:rPr lang="vi-VN" sz="4000" smtClean="0">
                <a:solidFill>
                  <a:prstClr val="black"/>
                </a:solidFill>
                <a:ea typeface="Calibri" panose="020F0502020204030204" pitchFamily="34" charset="0"/>
                <a:cs typeface="Times New Roman" panose="02020603050405020304" pitchFamily="18" charset="0"/>
              </a:rPr>
              <a:t>.</a:t>
            </a:r>
            <a:endParaRPr lang="vi-VN" sz="4000">
              <a:solidFill>
                <a:prstClr val="black"/>
              </a:solidFill>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10"/>
          <a:stretch>
            <a:fillRect/>
          </a:stretch>
        </p:blipFill>
        <p:spPr>
          <a:xfrm>
            <a:off x="381000" y="274482"/>
            <a:ext cx="1493752" cy="1143178"/>
          </a:xfrm>
          <a:prstGeom prst="rect">
            <a:avLst/>
          </a:prstGeom>
        </p:spPr>
      </p:pic>
      <p:pic>
        <p:nvPicPr>
          <p:cNvPr id="8" name="Picture 7"/>
          <p:cNvPicPr>
            <a:picLocks noChangeAspect="1"/>
          </p:cNvPicPr>
          <p:nvPr/>
        </p:nvPicPr>
        <p:blipFill>
          <a:blip r:embed="rId11"/>
          <a:stretch>
            <a:fillRect/>
          </a:stretch>
        </p:blipFill>
        <p:spPr>
          <a:xfrm>
            <a:off x="16611600" y="371872"/>
            <a:ext cx="1253517" cy="990778"/>
          </a:xfrm>
          <a:prstGeom prst="rect">
            <a:avLst/>
          </a:prstGeom>
        </p:spPr>
      </p:pic>
      <p:pic>
        <p:nvPicPr>
          <p:cNvPr id="13" name="Picture 12"/>
          <p:cNvPicPr>
            <a:picLocks noChangeAspect="1"/>
          </p:cNvPicPr>
          <p:nvPr/>
        </p:nvPicPr>
        <p:blipFill>
          <a:blip r:embed="rId12">
            <a:extLst>
              <a:ext uri="{BEBA8EAE-BF5A-486C-A8C5-ECC9F3942E4B}">
                <a14:imgProps xmlns:a14="http://schemas.microsoft.com/office/drawing/2010/main">
                  <a14:imgLayer r:embed="rId13">
                    <a14:imgEffect>
                      <a14:sharpenSoften amount="25000"/>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6207071" y="5686430"/>
            <a:ext cx="5372100" cy="3881775"/>
          </a:xfrm>
          <a:prstGeom prst="rect">
            <a:avLst/>
          </a:prstGeom>
        </p:spPr>
      </p:pic>
      <p:pic>
        <p:nvPicPr>
          <p:cNvPr id="5" name="Picture 4"/>
          <p:cNvPicPr>
            <a:picLocks noChangeAspect="1"/>
          </p:cNvPicPr>
          <p:nvPr/>
        </p:nvPicPr>
        <p:blipFill>
          <a:blip r:embed="rId14"/>
          <a:stretch>
            <a:fillRect/>
          </a:stretch>
        </p:blipFill>
        <p:spPr>
          <a:xfrm>
            <a:off x="15138688" y="6730801"/>
            <a:ext cx="1777711" cy="2814425"/>
          </a:xfrm>
          <a:prstGeom prst="rect">
            <a:avLst/>
          </a:prstGeom>
        </p:spPr>
      </p:pic>
    </p:spTree>
    <p:extLst>
      <p:ext uri="{BB962C8B-B14F-4D97-AF65-F5344CB8AC3E}">
        <p14:creationId xmlns:p14="http://schemas.microsoft.com/office/powerpoint/2010/main" val="2385300259"/>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anim calcmode="lin" valueType="num">
                                      <p:cBhvr>
                                        <p:cTn id="18" dur="500" fill="hold"/>
                                        <p:tgtEl>
                                          <p:spTgt spid="13"/>
                                        </p:tgtEl>
                                        <p:attrNameLst>
                                          <p:attrName>ppt_x</p:attrName>
                                        </p:attrNameLst>
                                      </p:cBhvr>
                                      <p:tavLst>
                                        <p:tav tm="0">
                                          <p:val>
                                            <p:strVal val="#ppt_x"/>
                                          </p:val>
                                        </p:tav>
                                        <p:tav tm="100000">
                                          <p:val>
                                            <p:strVal val="#ppt_x"/>
                                          </p:val>
                                        </p:tav>
                                      </p:tavLst>
                                    </p:anim>
                                    <p:anim calcmode="lin" valueType="num">
                                      <p:cBhvr>
                                        <p:cTn id="19"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4000" y="9958736"/>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0" name="Picture 3">
            <a:extLst>
              <a:ext uri="{FF2B5EF4-FFF2-40B4-BE49-F238E27FC236}">
                <a16:creationId xmlns:a16="http://schemas.microsoft.com/office/drawing/2014/main" id="{96E85870-286D-4CCC-AA6B-47C2AF4CDE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0198387">
            <a:off x="212315" y="9225998"/>
            <a:ext cx="683278" cy="1004820"/>
          </a:xfrm>
          <a:prstGeom prst="rect">
            <a:avLst/>
          </a:prstGeom>
        </p:spPr>
      </p:pic>
      <p:pic>
        <p:nvPicPr>
          <p:cNvPr id="7" name="Picture 6"/>
          <p:cNvPicPr>
            <a:picLocks noChangeAspect="1"/>
          </p:cNvPicPr>
          <p:nvPr/>
        </p:nvPicPr>
        <p:blipFill>
          <a:blip r:embed="rId10"/>
          <a:stretch>
            <a:fillRect/>
          </a:stretch>
        </p:blipFill>
        <p:spPr>
          <a:xfrm>
            <a:off x="381000" y="274482"/>
            <a:ext cx="1493752" cy="1143178"/>
          </a:xfrm>
          <a:prstGeom prst="rect">
            <a:avLst/>
          </a:prstGeom>
        </p:spPr>
      </p:pic>
      <p:pic>
        <p:nvPicPr>
          <p:cNvPr id="8" name="Picture 7"/>
          <p:cNvPicPr>
            <a:picLocks noChangeAspect="1"/>
          </p:cNvPicPr>
          <p:nvPr/>
        </p:nvPicPr>
        <p:blipFill>
          <a:blip r:embed="rId11"/>
          <a:stretch>
            <a:fillRect/>
          </a:stretch>
        </p:blipFill>
        <p:spPr>
          <a:xfrm>
            <a:off x="16594440" y="8737630"/>
            <a:ext cx="1253517" cy="990778"/>
          </a:xfrm>
          <a:prstGeom prst="rect">
            <a:avLst/>
          </a:prstGeom>
        </p:spPr>
      </p:pic>
      <p:sp>
        <p:nvSpPr>
          <p:cNvPr id="11" name="Oval Callout 10"/>
          <p:cNvSpPr/>
          <p:nvPr/>
        </p:nvSpPr>
        <p:spPr>
          <a:xfrm>
            <a:off x="8343900" y="495300"/>
            <a:ext cx="1600200" cy="809016"/>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Rectangle 5"/>
          <p:cNvSpPr/>
          <p:nvPr/>
        </p:nvSpPr>
        <p:spPr>
          <a:xfrm>
            <a:off x="304800" y="1638300"/>
            <a:ext cx="17678400" cy="5216813"/>
          </a:xfrm>
          <a:prstGeom prst="rect">
            <a:avLst/>
          </a:prstGeom>
        </p:spPr>
        <p:txBody>
          <a:bodyPr wrap="square">
            <a:spAutoFit/>
          </a:bodyPr>
          <a:lstStyle/>
          <a:p>
            <a:pPr>
              <a:lnSpc>
                <a:spcPct val="150000"/>
              </a:lnSpc>
            </a:pPr>
            <a:r>
              <a:rPr lang="en-US" sz="3700">
                <a:latin typeface="Arial" panose="020B0604020202020204" pitchFamily="34" charset="0"/>
                <a:ea typeface="Arial" panose="020B0604020202020204" pitchFamily="34" charset="0"/>
                <a:cs typeface="Arial" panose="020B0604020202020204" pitchFamily="34" charset="0"/>
              </a:rPr>
              <a:t>- Gọi C là giao điểm của a và b. Lấy điểm D sao cho O là trung điểm của đoạn CD. </a:t>
            </a:r>
          </a:p>
          <a:p>
            <a:pPr>
              <a:lnSpc>
                <a:spcPct val="150000"/>
              </a:lnSpc>
            </a:pPr>
            <a:r>
              <a:rPr lang="en-US" sz="3700">
                <a:latin typeface="Arial" panose="020B0604020202020204" pitchFamily="34" charset="0"/>
                <a:ea typeface="Arial" panose="020B0604020202020204" pitchFamily="34" charset="0"/>
                <a:cs typeface="Arial" panose="020B0604020202020204" pitchFamily="34" charset="0"/>
              </a:rPr>
              <a:t>- Từ D vẽ đường thẳng song song với b, cắt a tại A và đường thẳng song song với a, cắt b tại B.</a:t>
            </a:r>
          </a:p>
          <a:p>
            <a:pPr>
              <a:lnSpc>
                <a:spcPct val="150000"/>
              </a:lnSpc>
            </a:pPr>
            <a:r>
              <a:rPr lang="en-US" sz="3700">
                <a:latin typeface="Arial" panose="020B0604020202020204" pitchFamily="34" charset="0"/>
                <a:ea typeface="Arial" panose="020B0604020202020204" pitchFamily="34" charset="0"/>
                <a:cs typeface="Arial" panose="020B0604020202020204" pitchFamily="34" charset="0"/>
              </a:rPr>
              <a:t>- Ta có CD và AB là hai đường chéo của hình bình hành CADB, chúng cắt nhua tại O nên OA = OB.</a:t>
            </a:r>
          </a:p>
          <a:p>
            <a:pPr>
              <a:lnSpc>
                <a:spcPct val="150000"/>
              </a:lnSpc>
            </a:pPr>
            <a:r>
              <a:rPr lang="en-US" sz="3700" i="1">
                <a:latin typeface="Arial" panose="020B0604020202020204" pitchFamily="34" charset="0"/>
                <a:ea typeface="Arial" panose="020B0604020202020204" pitchFamily="34" charset="0"/>
                <a:cs typeface="Arial" panose="020B0604020202020204" pitchFamily="34" charset="0"/>
              </a:rPr>
              <a:t>Hình minh họa:</a:t>
            </a:r>
            <a:endParaRPr lang="en-US" sz="3700">
              <a:effectLst/>
              <a:latin typeface="Arial" panose="020B0604020202020204" pitchFamily="34" charset="0"/>
              <a:ea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Effect>
                      <a14:saturation sat="200000"/>
                    </a14:imgEffect>
                  </a14:imgLayer>
                </a14:imgProps>
              </a:ext>
            </a:extLst>
          </a:blip>
          <a:stretch>
            <a:fillRect/>
          </a:stretch>
        </p:blipFill>
        <p:spPr>
          <a:xfrm>
            <a:off x="5619527" y="5727659"/>
            <a:ext cx="7048946" cy="4137426"/>
          </a:xfrm>
          <a:prstGeom prst="rect">
            <a:avLst/>
          </a:prstGeom>
        </p:spPr>
      </p:pic>
    </p:spTree>
    <p:extLst>
      <p:ext uri="{BB962C8B-B14F-4D97-AF65-F5344CB8AC3E}">
        <p14:creationId xmlns:p14="http://schemas.microsoft.com/office/powerpoint/2010/main" val="957974724"/>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500" fill="hold"/>
                                        <p:tgtEl>
                                          <p:spTgt spid="12"/>
                                        </p:tgtEl>
                                        <p:attrNameLst>
                                          <p:attrName>ppt_x</p:attrName>
                                        </p:attrNameLst>
                                      </p:cBhvr>
                                      <p:tavLst>
                                        <p:tav tm="0">
                                          <p:val>
                                            <p:strVal val="#ppt_x"/>
                                          </p:val>
                                        </p:tav>
                                        <p:tav tm="100000">
                                          <p:val>
                                            <p:strVal val="#ppt_x"/>
                                          </p:val>
                                        </p:tav>
                                      </p:tavLst>
                                    </p:anim>
                                    <p:anim calcmode="lin" valueType="num">
                                      <p:cBhvr additive="base">
                                        <p:cTn id="1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p:cNvSpPr/>
          <p:nvPr/>
        </p:nvSpPr>
        <p:spPr>
          <a:xfrm>
            <a:off x="3181346" y="2507520"/>
            <a:ext cx="12230102" cy="2959358"/>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7500" b="1" smtClean="0">
                <a:solidFill>
                  <a:prstClr val="black"/>
                </a:solidFill>
                <a:latin typeface="Arial" panose="020B0604020202020204" pitchFamily="34" charset="0"/>
                <a:cs typeface="Arial" panose="020B0604020202020204" pitchFamily="34" charset="0"/>
              </a:rPr>
              <a:t>LUYỆN TẬP</a:t>
            </a:r>
            <a:endParaRPr kumimoji="0" lang="vi-VN" sz="75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2" name="Rounded Rectangle 11"/>
          <p:cNvSpPr/>
          <p:nvPr/>
        </p:nvSpPr>
        <p:spPr>
          <a:xfrm>
            <a:off x="-762001" y="8724900"/>
            <a:ext cx="20116800" cy="3387442"/>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4"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58"/>
              </a:ext>
            </a:extLst>
          </a:blip>
          <a:srcRect/>
          <a:stretch>
            <a:fillRect/>
          </a:stretch>
        </p:blipFill>
        <p:spPr>
          <a:xfrm rot="10800000">
            <a:off x="96119" y="0"/>
            <a:ext cx="3942481" cy="1123607"/>
          </a:xfrm>
          <a:prstGeom prst="rect">
            <a:avLst/>
          </a:prstGeom>
        </p:spPr>
      </p:pic>
      <p:pic>
        <p:nvPicPr>
          <p:cNvPr id="4" name="Picture 3"/>
          <p:cNvPicPr>
            <a:picLocks noChangeAspect="1"/>
          </p:cNvPicPr>
          <p:nvPr/>
        </p:nvPicPr>
        <p:blipFill>
          <a:blip r:embed="rId59"/>
          <a:stretch>
            <a:fillRect/>
          </a:stretch>
        </p:blipFill>
        <p:spPr>
          <a:xfrm>
            <a:off x="6754145" y="7340988"/>
            <a:ext cx="5084505" cy="2767824"/>
          </a:xfrm>
          <a:prstGeom prst="rect">
            <a:avLst/>
          </a:prstGeom>
        </p:spPr>
      </p:pic>
    </p:spTree>
    <p:extLst>
      <p:ext uri="{BB962C8B-B14F-4D97-AF65-F5344CB8AC3E}">
        <p14:creationId xmlns:p14="http://schemas.microsoft.com/office/powerpoint/2010/main" val="2073124907"/>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0" y="3175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15" name="Rounded Rectangle 14"/>
          <p:cNvSpPr/>
          <p:nvPr/>
        </p:nvSpPr>
        <p:spPr>
          <a:xfrm>
            <a:off x="-914400" y="9258300"/>
            <a:ext cx="20040600" cy="14478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13" name="Group 12"/>
          <p:cNvGrpSpPr/>
          <p:nvPr/>
        </p:nvGrpSpPr>
        <p:grpSpPr>
          <a:xfrm>
            <a:off x="5257800" y="658778"/>
            <a:ext cx="8108406" cy="1078910"/>
            <a:chOff x="-4598847" y="178390"/>
            <a:chExt cx="15690559" cy="1078910"/>
          </a:xfrm>
          <a:solidFill>
            <a:schemeClr val="accent5">
              <a:lumMod val="75000"/>
            </a:schemeClr>
          </a:solidFill>
        </p:grpSpPr>
        <p:sp>
          <p:nvSpPr>
            <p:cNvPr id="16" name="Rectangle 15"/>
            <p:cNvSpPr/>
            <p:nvPr/>
          </p:nvSpPr>
          <p:spPr>
            <a:xfrm>
              <a:off x="-4598847" y="190500"/>
              <a:ext cx="14737595" cy="1066800"/>
            </a:xfrm>
            <a:prstGeom prst="rect">
              <a:avLst/>
            </a:prstGeom>
            <a:grpFill/>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7" name="Rectangle 16"/>
            <p:cNvSpPr/>
            <p:nvPr/>
          </p:nvSpPr>
          <p:spPr>
            <a:xfrm>
              <a:off x="-3566667" y="178390"/>
              <a:ext cx="14658379" cy="1002710"/>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algn="just">
                <a:lnSpc>
                  <a:spcPct val="150000"/>
                </a:lnSpc>
                <a:spcAft>
                  <a:spcPts val="800"/>
                </a:spcAft>
              </a:pPr>
              <a:r>
                <a:rPr lang="en-US" sz="45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BÀI TẬP TRẮC NGHIỆM</a:t>
              </a:r>
              <a:endParaRPr lang="en-US" sz="45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p:grpSp>
      <p:sp>
        <p:nvSpPr>
          <p:cNvPr id="19" name="Rectangle 18"/>
          <p:cNvSpPr/>
          <p:nvPr/>
        </p:nvSpPr>
        <p:spPr>
          <a:xfrm>
            <a:off x="1026671" y="2403812"/>
            <a:ext cx="16078200" cy="5940088"/>
          </a:xfrm>
          <a:prstGeom prst="rect">
            <a:avLst/>
          </a:prstGeom>
        </p:spPr>
        <p:txBody>
          <a:bodyPr wrap="square">
            <a:spAutoFit/>
          </a:bodyPr>
          <a:lstStyle/>
          <a:p>
            <a:pPr marR="30480" algn="just">
              <a:lnSpc>
                <a:spcPct val="150000"/>
              </a:lnSpc>
              <a:spcAft>
                <a:spcPts val="0"/>
              </a:spcAft>
            </a:pPr>
            <a:r>
              <a:rPr lang="fr-FR" sz="4000" b="1">
                <a:latin typeface="Arial" panose="020B0604020202020204" pitchFamily="34" charset="0"/>
                <a:ea typeface="Times New Roman" panose="02020603050405020304" pitchFamily="18" charset="0"/>
                <a:cs typeface="Arial" panose="020B0604020202020204" pitchFamily="34" charset="0"/>
              </a:rPr>
              <a:t>Câu 1. </a:t>
            </a:r>
            <a:r>
              <a:rPr lang="fr-FR" sz="4000">
                <a:latin typeface="Arial" panose="020B0604020202020204" pitchFamily="34" charset="0"/>
                <a:ea typeface="Times New Roman" panose="02020603050405020304" pitchFamily="18" charset="0"/>
                <a:cs typeface="Arial" panose="020B0604020202020204" pitchFamily="34" charset="0"/>
              </a:rPr>
              <a:t>Cho hình bình hành ABCD có Â = </a:t>
            </a:r>
            <a:r>
              <a:rPr lang="en-US" sz="4000">
                <a:latin typeface="Arial" panose="020B0604020202020204" pitchFamily="34" charset="0"/>
                <a:ea typeface="Times New Roman" panose="02020603050405020304" pitchFamily="18" charset="0"/>
                <a:cs typeface="Arial" panose="020B0604020202020204" pitchFamily="34" charset="0"/>
              </a:rPr>
              <a:t>α</a:t>
            </a:r>
            <a:r>
              <a:rPr lang="fr-FR" sz="4000">
                <a:latin typeface="Arial" panose="020B0604020202020204" pitchFamily="34" charset="0"/>
                <a:ea typeface="Times New Roman" panose="02020603050405020304" pitchFamily="18" charset="0"/>
                <a:cs typeface="Arial" panose="020B0604020202020204" pitchFamily="34" charset="0"/>
              </a:rPr>
              <a:t> &gt; 90</a:t>
            </a:r>
            <a:r>
              <a:rPr lang="fr-FR" sz="4000" baseline="30000">
                <a:latin typeface="Arial" panose="020B0604020202020204" pitchFamily="34" charset="0"/>
                <a:ea typeface="Times New Roman" panose="02020603050405020304" pitchFamily="18" charset="0"/>
                <a:cs typeface="Arial" panose="020B0604020202020204" pitchFamily="34" charset="0"/>
              </a:rPr>
              <a:t>0</a:t>
            </a:r>
            <a:r>
              <a:rPr lang="fr-FR" sz="4000">
                <a:latin typeface="Arial" panose="020B0604020202020204" pitchFamily="34" charset="0"/>
                <a:ea typeface="Times New Roman" panose="02020603050405020304" pitchFamily="18" charset="0"/>
                <a:cs typeface="Arial" panose="020B0604020202020204" pitchFamily="34" charset="0"/>
              </a:rPr>
              <a:t>. Ở phía ngoài hình bình hành vẽ các tam giác đều ADE, ABF. Tam giác CEF là tam giác gì? Chọn câu trả lời </a:t>
            </a:r>
            <a:r>
              <a:rPr lang="fr-FR" sz="4000" b="1">
                <a:latin typeface="Arial" panose="020B0604020202020204" pitchFamily="34" charset="0"/>
                <a:ea typeface="Times New Roman" panose="02020603050405020304" pitchFamily="18" charset="0"/>
                <a:cs typeface="Arial" panose="020B0604020202020204" pitchFamily="34" charset="0"/>
              </a:rPr>
              <a:t>đúng nhất.</a:t>
            </a:r>
            <a:endParaRPr lang="en-US" sz="3600">
              <a:latin typeface="Arial" panose="020B0604020202020204" pitchFamily="34" charset="0"/>
              <a:ea typeface="Times New Roman" panose="02020603050405020304" pitchFamily="18" charset="0"/>
              <a:cs typeface="Arial" panose="020B0604020202020204" pitchFamily="34" charset="0"/>
            </a:endParaRPr>
          </a:p>
          <a:p>
            <a:pPr marL="742950" indent="-742950" algn="ctr">
              <a:lnSpc>
                <a:spcPct val="250000"/>
              </a:lnSpc>
              <a:spcAft>
                <a:spcPts val="0"/>
              </a:spcAft>
              <a:buAutoNum type="alphaUcPeriod"/>
            </a:pPr>
            <a:r>
              <a:rPr lang="en-US" sz="4000" smtClean="0">
                <a:latin typeface="Arial" panose="020B0604020202020204" pitchFamily="34" charset="0"/>
                <a:ea typeface="Times New Roman" panose="02020603050405020304" pitchFamily="18" charset="0"/>
                <a:cs typeface="Arial" panose="020B0604020202020204" pitchFamily="34" charset="0"/>
              </a:rPr>
              <a:t>Tam </a:t>
            </a:r>
            <a:r>
              <a:rPr lang="en-US" sz="4000">
                <a:latin typeface="Arial" panose="020B0604020202020204" pitchFamily="34" charset="0"/>
                <a:ea typeface="Times New Roman" panose="02020603050405020304" pitchFamily="18" charset="0"/>
                <a:cs typeface="Arial" panose="020B0604020202020204" pitchFamily="34" charset="0"/>
              </a:rPr>
              <a:t>giác </a:t>
            </a:r>
            <a:r>
              <a:rPr lang="en-US" sz="4000">
                <a:latin typeface="Arial" panose="020B0604020202020204" pitchFamily="34" charset="0"/>
                <a:ea typeface="Times New Roman" panose="02020603050405020304" pitchFamily="18" charset="0"/>
                <a:cs typeface="Arial" panose="020B0604020202020204" pitchFamily="34" charset="0"/>
              </a:rPr>
              <a:t> </a:t>
            </a:r>
            <a:r>
              <a:rPr lang="en-US" sz="4000" smtClean="0">
                <a:latin typeface="Arial" panose="020B0604020202020204" pitchFamily="34" charset="0"/>
                <a:ea typeface="Times New Roman" panose="02020603050405020304" pitchFamily="18" charset="0"/>
                <a:cs typeface="Arial" panose="020B0604020202020204" pitchFamily="34" charset="0"/>
              </a:rPr>
              <a:t>		</a:t>
            </a:r>
            <a:r>
              <a:rPr lang="en-US" sz="4000">
                <a:latin typeface="Arial" panose="020B0604020202020204" pitchFamily="34" charset="0"/>
                <a:ea typeface="Times New Roman" panose="02020603050405020304" pitchFamily="18" charset="0"/>
                <a:cs typeface="Arial" panose="020B0604020202020204" pitchFamily="34" charset="0"/>
              </a:rPr>
              <a:t> </a:t>
            </a:r>
            <a:r>
              <a:rPr lang="en-US" sz="4000" smtClean="0">
                <a:latin typeface="Arial" panose="020B0604020202020204" pitchFamily="34" charset="0"/>
                <a:ea typeface="Times New Roman" panose="02020603050405020304" pitchFamily="18" charset="0"/>
                <a:cs typeface="Arial" panose="020B0604020202020204" pitchFamily="34" charset="0"/>
              </a:rPr>
              <a:t>	B</a:t>
            </a:r>
            <a:r>
              <a:rPr lang="en-US" sz="4000">
                <a:latin typeface="Arial" panose="020B0604020202020204" pitchFamily="34" charset="0"/>
                <a:ea typeface="Times New Roman" panose="02020603050405020304" pitchFamily="18" charset="0"/>
                <a:cs typeface="Arial" panose="020B0604020202020204" pitchFamily="34" charset="0"/>
              </a:rPr>
              <a:t>. Tam </a:t>
            </a:r>
            <a:r>
              <a:rPr lang="en-US" sz="4000">
                <a:latin typeface="Arial" panose="020B0604020202020204" pitchFamily="34" charset="0"/>
                <a:ea typeface="Times New Roman" panose="02020603050405020304" pitchFamily="18" charset="0"/>
                <a:cs typeface="Arial" panose="020B0604020202020204" pitchFamily="34" charset="0"/>
              </a:rPr>
              <a:t>giác </a:t>
            </a:r>
            <a:r>
              <a:rPr lang="en-US" sz="4000" smtClean="0">
                <a:latin typeface="Arial" panose="020B0604020202020204" pitchFamily="34" charset="0"/>
                <a:ea typeface="Times New Roman" panose="02020603050405020304" pitchFamily="18" charset="0"/>
                <a:cs typeface="Arial" panose="020B0604020202020204" pitchFamily="34" charset="0"/>
              </a:rPr>
              <a:t>cân</a:t>
            </a:r>
            <a:endParaRPr lang="en-US" sz="3600">
              <a:latin typeface="Arial" panose="020B0604020202020204" pitchFamily="34" charset="0"/>
              <a:ea typeface="Times New Roman" panose="02020603050405020304" pitchFamily="18" charset="0"/>
              <a:cs typeface="Arial" panose="020B0604020202020204" pitchFamily="34" charset="0"/>
            </a:endParaRPr>
          </a:p>
          <a:p>
            <a:pPr>
              <a:lnSpc>
                <a:spcPct val="250000"/>
              </a:lnSpc>
              <a:spcAft>
                <a:spcPts val="0"/>
              </a:spcAft>
            </a:pPr>
            <a:r>
              <a:rPr lang="en-US" sz="3600" smtClean="0">
                <a:latin typeface="Arial" panose="020B0604020202020204" pitchFamily="34" charset="0"/>
                <a:ea typeface="Times New Roman" panose="02020603050405020304" pitchFamily="18" charset="0"/>
                <a:cs typeface="Arial" panose="020B0604020202020204" pitchFamily="34" charset="0"/>
              </a:rPr>
              <a:t> 			     </a:t>
            </a:r>
            <a:r>
              <a:rPr lang="en-US" sz="4000" smtClean="0">
                <a:latin typeface="Arial" panose="020B0604020202020204" pitchFamily="34" charset="0"/>
                <a:ea typeface="Times New Roman" panose="02020603050405020304" pitchFamily="18" charset="0"/>
                <a:cs typeface="Arial" panose="020B0604020202020204" pitchFamily="34" charset="0"/>
              </a:rPr>
              <a:t>C</a:t>
            </a:r>
            <a:r>
              <a:rPr lang="en-US" sz="4000">
                <a:latin typeface="Arial" panose="020B0604020202020204" pitchFamily="34" charset="0"/>
                <a:ea typeface="Times New Roman" panose="02020603050405020304" pitchFamily="18" charset="0"/>
                <a:cs typeface="Arial" panose="020B0604020202020204" pitchFamily="34" charset="0"/>
              </a:rPr>
              <a:t>. Tam </a:t>
            </a:r>
            <a:r>
              <a:rPr lang="en-US" sz="4000">
                <a:latin typeface="Arial" panose="020B0604020202020204" pitchFamily="34" charset="0"/>
                <a:ea typeface="Times New Roman" panose="02020603050405020304" pitchFamily="18" charset="0"/>
                <a:cs typeface="Arial" panose="020B0604020202020204" pitchFamily="34" charset="0"/>
              </a:rPr>
              <a:t>giác </a:t>
            </a:r>
            <a:r>
              <a:rPr lang="en-US" sz="4000" smtClean="0">
                <a:latin typeface="Arial" panose="020B0604020202020204" pitchFamily="34" charset="0"/>
                <a:ea typeface="Times New Roman" panose="02020603050405020304" pitchFamily="18" charset="0"/>
                <a:cs typeface="Arial" panose="020B0604020202020204" pitchFamily="34" charset="0"/>
              </a:rPr>
              <a:t>đều	  	     D</a:t>
            </a:r>
            <a:r>
              <a:rPr lang="en-US" sz="4000">
                <a:latin typeface="Arial" panose="020B0604020202020204" pitchFamily="34" charset="0"/>
                <a:ea typeface="Times New Roman" panose="02020603050405020304" pitchFamily="18" charset="0"/>
                <a:cs typeface="Arial" panose="020B0604020202020204" pitchFamily="34" charset="0"/>
              </a:rPr>
              <a:t>. Tam giác tù</a:t>
            </a:r>
            <a:endParaRPr lang="en-US" sz="360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20" name="Picture 7"/>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2400" y="-193320"/>
            <a:ext cx="1676400" cy="1706259"/>
          </a:xfrm>
          <a:prstGeom prst="rect">
            <a:avLst/>
          </a:prstGeom>
        </p:spPr>
      </p:pic>
      <p:pic>
        <p:nvPicPr>
          <p:cNvPr id="21" name="Picture 2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36"/>
              </a:ext>
            </a:extLst>
          </a:blip>
          <a:srcRect/>
          <a:stretch>
            <a:fillRect/>
          </a:stretch>
        </p:blipFill>
        <p:spPr>
          <a:xfrm>
            <a:off x="15925800" y="8287848"/>
            <a:ext cx="1752600" cy="1283779"/>
          </a:xfrm>
          <a:prstGeom prst="rect">
            <a:avLst/>
          </a:prstGeom>
        </p:spPr>
      </p:pic>
      <p:sp>
        <p:nvSpPr>
          <p:cNvPr id="14" name="Rounded Rectangle 13"/>
          <p:cNvSpPr/>
          <p:nvPr/>
        </p:nvSpPr>
        <p:spPr>
          <a:xfrm>
            <a:off x="4114800" y="7048500"/>
            <a:ext cx="4572000" cy="1139386"/>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6914751"/>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animEffect transition="in" filter="fade">
                                      <p:cBhvr>
                                        <p:cTn id="11" dur="500"/>
                                        <p:tgtEl>
                                          <p:spTgt spid="19">
                                            <p:txEl>
                                              <p:pRg st="0" end="0"/>
                                            </p:txEl>
                                          </p:spTgt>
                                        </p:tgtEl>
                                      </p:cBhvr>
                                    </p:animEffect>
                                    <p:anim calcmode="lin" valueType="num">
                                      <p:cBhvr>
                                        <p:cTn id="12"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13" dur="500" fill="hold"/>
                                        <p:tgtEl>
                                          <p:spTgt spid="19">
                                            <p:txEl>
                                              <p:pRg st="0" end="0"/>
                                            </p:txEl>
                                          </p:spTgt>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9">
                                            <p:txEl>
                                              <p:pRg st="1" end="1"/>
                                            </p:txEl>
                                          </p:spTgt>
                                        </p:tgtEl>
                                        <p:attrNameLst>
                                          <p:attrName>style.visibility</p:attrName>
                                        </p:attrNameLst>
                                      </p:cBhvr>
                                      <p:to>
                                        <p:strVal val="visible"/>
                                      </p:to>
                                    </p:set>
                                    <p:animEffect transition="in" filter="fade">
                                      <p:cBhvr>
                                        <p:cTn id="16" dur="500"/>
                                        <p:tgtEl>
                                          <p:spTgt spid="19">
                                            <p:txEl>
                                              <p:pRg st="1" end="1"/>
                                            </p:txEl>
                                          </p:spTgt>
                                        </p:tgtEl>
                                      </p:cBhvr>
                                    </p:animEffect>
                                    <p:anim calcmode="lin" valueType="num">
                                      <p:cBhvr>
                                        <p:cTn id="17" dur="500" fill="hold"/>
                                        <p:tgtEl>
                                          <p:spTgt spid="19">
                                            <p:txEl>
                                              <p:pRg st="1" end="1"/>
                                            </p:txEl>
                                          </p:spTgt>
                                        </p:tgtEl>
                                        <p:attrNameLst>
                                          <p:attrName>ppt_x</p:attrName>
                                        </p:attrNameLst>
                                      </p:cBhvr>
                                      <p:tavLst>
                                        <p:tav tm="0">
                                          <p:val>
                                            <p:strVal val="#ppt_x"/>
                                          </p:val>
                                        </p:tav>
                                        <p:tav tm="100000">
                                          <p:val>
                                            <p:strVal val="#ppt_x"/>
                                          </p:val>
                                        </p:tav>
                                      </p:tavLst>
                                    </p:anim>
                                    <p:anim calcmode="lin" valueType="num">
                                      <p:cBhvr>
                                        <p:cTn id="18" dur="500" fill="hold"/>
                                        <p:tgtEl>
                                          <p:spTgt spid="19">
                                            <p:txEl>
                                              <p:pRg st="1" end="1"/>
                                            </p:txEl>
                                          </p:spTgt>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19">
                                            <p:txEl>
                                              <p:pRg st="2" end="2"/>
                                            </p:txEl>
                                          </p:spTgt>
                                        </p:tgtEl>
                                        <p:attrNameLst>
                                          <p:attrName>style.visibility</p:attrName>
                                        </p:attrNameLst>
                                      </p:cBhvr>
                                      <p:to>
                                        <p:strVal val="visible"/>
                                      </p:to>
                                    </p:set>
                                    <p:animEffect transition="in" filter="fade">
                                      <p:cBhvr>
                                        <p:cTn id="21" dur="500"/>
                                        <p:tgtEl>
                                          <p:spTgt spid="19">
                                            <p:txEl>
                                              <p:pRg st="2" end="2"/>
                                            </p:txEl>
                                          </p:spTgt>
                                        </p:tgtEl>
                                      </p:cBhvr>
                                    </p:animEffect>
                                    <p:anim calcmode="lin" valueType="num">
                                      <p:cBhvr>
                                        <p:cTn id="22" dur="500" fill="hold"/>
                                        <p:tgtEl>
                                          <p:spTgt spid="19">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1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Terminator 7"/>
          <p:cNvSpPr/>
          <p:nvPr/>
        </p:nvSpPr>
        <p:spPr>
          <a:xfrm>
            <a:off x="4800600" y="571500"/>
            <a:ext cx="9144000" cy="1143000"/>
          </a:xfrm>
          <a:prstGeom prst="flowChartTerminator">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tx1"/>
                </a:solidFill>
                <a:latin typeface="Arial" panose="020B0604020202020204" pitchFamily="34" charset="0"/>
                <a:cs typeface="Arial" panose="020B0604020202020204" pitchFamily="34" charset="0"/>
              </a:rPr>
              <a:t>NỘI DUNG BÀI HỌC</a:t>
            </a:r>
            <a:endParaRPr lang="en-US" sz="6000" b="1">
              <a:solidFill>
                <a:schemeClr val="tx1"/>
              </a:solidFill>
              <a:latin typeface="Arial" panose="020B0604020202020204" pitchFamily="34" charset="0"/>
              <a:cs typeface="Arial" panose="020B0604020202020204" pitchFamily="34" charset="0"/>
            </a:endParaRPr>
          </a:p>
        </p:txBody>
      </p:sp>
      <p:grpSp>
        <p:nvGrpSpPr>
          <p:cNvPr id="2" name="Group 2"/>
          <p:cNvGrpSpPr/>
          <p:nvPr/>
        </p:nvGrpSpPr>
        <p:grpSpPr>
          <a:xfrm>
            <a:off x="533400" y="2400300"/>
            <a:ext cx="6059842" cy="7337676"/>
            <a:chOff x="0" y="-907082"/>
            <a:chExt cx="4667364" cy="7693286"/>
          </a:xfrm>
        </p:grpSpPr>
        <p:sp>
          <p:nvSpPr>
            <p:cNvPr id="3" name="Freeform 3"/>
            <p:cNvSpPr/>
            <p:nvPr/>
          </p:nvSpPr>
          <p:spPr>
            <a:xfrm>
              <a:off x="0" y="-907082"/>
              <a:ext cx="4667364" cy="7693286"/>
            </a:xfrm>
            <a:custGeom>
              <a:avLst/>
              <a:gdLst/>
              <a:ahLst/>
              <a:cxnLst/>
              <a:rect l="l" t="t" r="r" b="b"/>
              <a:pathLst>
                <a:path w="5358564" h="6786204">
                  <a:moveTo>
                    <a:pt x="5234104" y="6786204"/>
                  </a:moveTo>
                  <a:lnTo>
                    <a:pt x="124460" y="6786204"/>
                  </a:lnTo>
                  <a:cubicBezTo>
                    <a:pt x="55880" y="6786204"/>
                    <a:pt x="0" y="6730323"/>
                    <a:pt x="0" y="6661744"/>
                  </a:cubicBezTo>
                  <a:lnTo>
                    <a:pt x="0" y="124460"/>
                  </a:lnTo>
                  <a:cubicBezTo>
                    <a:pt x="0" y="55880"/>
                    <a:pt x="55880" y="0"/>
                    <a:pt x="124460" y="0"/>
                  </a:cubicBezTo>
                  <a:lnTo>
                    <a:pt x="5234105" y="0"/>
                  </a:lnTo>
                  <a:cubicBezTo>
                    <a:pt x="5302684" y="0"/>
                    <a:pt x="5358564" y="55880"/>
                    <a:pt x="5358564" y="124460"/>
                  </a:cubicBezTo>
                  <a:lnTo>
                    <a:pt x="5358564" y="6661744"/>
                  </a:lnTo>
                  <a:cubicBezTo>
                    <a:pt x="5358564" y="6730324"/>
                    <a:pt x="5302684" y="6786204"/>
                    <a:pt x="5234105" y="6786204"/>
                  </a:cubicBezTo>
                  <a:close/>
                </a:path>
              </a:pathLst>
            </a:custGeom>
            <a:solidFill>
              <a:srgbClr val="FFD992"/>
            </a:solidFill>
          </p:spPr>
        </p:sp>
      </p:grpSp>
      <p:pic>
        <p:nvPicPr>
          <p:cNvPr id="9"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652813" y="5482017"/>
            <a:ext cx="5821015" cy="4804983"/>
          </a:xfrm>
          <a:prstGeom prst="rect">
            <a:avLst/>
          </a:prstGeom>
        </p:spPr>
      </p:pic>
      <p:sp>
        <p:nvSpPr>
          <p:cNvPr id="10" name="Pentagon 9"/>
          <p:cNvSpPr/>
          <p:nvPr/>
        </p:nvSpPr>
        <p:spPr>
          <a:xfrm>
            <a:off x="6804297" y="3095315"/>
            <a:ext cx="1560158" cy="1192887"/>
          </a:xfrm>
          <a:prstGeom prst="homePlate">
            <a:avLst/>
          </a:prstGeom>
          <a:solidFill>
            <a:schemeClr val="accent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500" b="1" smtClean="0">
                <a:latin typeface="Arial" panose="020B0604020202020204" pitchFamily="34" charset="0"/>
                <a:cs typeface="Arial" panose="020B0604020202020204" pitchFamily="34" charset="0"/>
              </a:rPr>
              <a:t>1</a:t>
            </a:r>
            <a:endParaRPr lang="en-US" sz="5500" b="1">
              <a:latin typeface="Arial" panose="020B0604020202020204" pitchFamily="34" charset="0"/>
              <a:cs typeface="Arial" panose="020B0604020202020204" pitchFamily="34" charset="0"/>
            </a:endParaRPr>
          </a:p>
        </p:txBody>
      </p:sp>
      <p:sp>
        <p:nvSpPr>
          <p:cNvPr id="7" name="Rectangle 6"/>
          <p:cNvSpPr/>
          <p:nvPr/>
        </p:nvSpPr>
        <p:spPr>
          <a:xfrm>
            <a:off x="8633299" y="3095315"/>
            <a:ext cx="9449001" cy="901593"/>
          </a:xfrm>
          <a:prstGeom prst="rect">
            <a:avLst/>
          </a:prstGeom>
        </p:spPr>
        <p:txBody>
          <a:bodyPr wrap="square">
            <a:spAutoFit/>
          </a:bodyPr>
          <a:lstStyle/>
          <a:p>
            <a:pPr algn="just">
              <a:lnSpc>
                <a:spcPct val="150000"/>
              </a:lnSpc>
            </a:pPr>
            <a:r>
              <a:rPr lang="vi-VN" sz="4000" b="1">
                <a:solidFill>
                  <a:schemeClr val="tx2"/>
                </a:solidFill>
                <a:ea typeface="Times New Roman" panose="02020603050405020304" pitchFamily="18" charset="0"/>
                <a:cs typeface="Arial" panose="020B0604020202020204" pitchFamily="34" charset="0"/>
              </a:rPr>
              <a:t>HÌNH BÌNH HÀNH VÀ TÍNH CHẤT</a:t>
            </a:r>
            <a:endParaRPr lang="en-US" sz="4000" dirty="0">
              <a:solidFill>
                <a:schemeClr val="tx2"/>
              </a:solidFill>
              <a:latin typeface="Arial" panose="020B0604020202020204" pitchFamily="34" charset="0"/>
              <a:cs typeface="Arial" panose="020B0604020202020204" pitchFamily="34" charset="0"/>
            </a:endParaRPr>
          </a:p>
        </p:txBody>
      </p:sp>
      <p:sp>
        <p:nvSpPr>
          <p:cNvPr id="11" name="Pentagon 10"/>
          <p:cNvSpPr/>
          <p:nvPr/>
        </p:nvSpPr>
        <p:spPr>
          <a:xfrm>
            <a:off x="6834277" y="5403370"/>
            <a:ext cx="1560158" cy="1192887"/>
          </a:xfrm>
          <a:prstGeom prst="homePlate">
            <a:avLst/>
          </a:prstGeom>
          <a:solidFill>
            <a:schemeClr val="accent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500" b="1" dirty="0" smtClean="0">
                <a:latin typeface="Arial" panose="020B0604020202020204" pitchFamily="34" charset="0"/>
                <a:cs typeface="Arial" panose="020B0604020202020204" pitchFamily="34" charset="0"/>
              </a:rPr>
              <a:t>2</a:t>
            </a:r>
            <a:endParaRPr lang="en-US" sz="5500" b="1" dirty="0">
              <a:latin typeface="Arial" panose="020B0604020202020204" pitchFamily="34" charset="0"/>
              <a:cs typeface="Arial" panose="020B0604020202020204" pitchFamily="34" charset="0"/>
            </a:endParaRPr>
          </a:p>
        </p:txBody>
      </p:sp>
      <p:sp>
        <p:nvSpPr>
          <p:cNvPr id="12" name="Rectangle 11"/>
          <p:cNvSpPr/>
          <p:nvPr/>
        </p:nvSpPr>
        <p:spPr>
          <a:xfrm>
            <a:off x="8640794" y="4914900"/>
            <a:ext cx="9037606" cy="1938992"/>
          </a:xfrm>
          <a:prstGeom prst="rect">
            <a:avLst/>
          </a:prstGeom>
        </p:spPr>
        <p:txBody>
          <a:bodyPr wrap="square">
            <a:spAutoFit/>
          </a:bodyPr>
          <a:lstStyle/>
          <a:p>
            <a:pPr algn="just">
              <a:lnSpc>
                <a:spcPct val="150000"/>
              </a:lnSpc>
            </a:pPr>
            <a:r>
              <a:rPr lang="vi-VN" sz="4000" b="1">
                <a:solidFill>
                  <a:schemeClr val="tx2"/>
                </a:solidFill>
                <a:ea typeface="Times New Roman" panose="02020603050405020304" pitchFamily="18" charset="0"/>
                <a:cs typeface="Arial" panose="020B0604020202020204" pitchFamily="34" charset="0"/>
              </a:rPr>
              <a:t>DẤU HIỆU NHẬN BIẾT CỦA HÌNH BÌNH HÀNH</a:t>
            </a:r>
            <a:endParaRPr lang="en-US" sz="4000" dirty="0">
              <a:solidFill>
                <a:schemeClr val="tx2"/>
              </a:solidFill>
              <a:latin typeface="Arial" panose="020B0604020202020204" pitchFamily="34" charset="0"/>
              <a:cs typeface="Arial" panose="020B0604020202020204" pitchFamily="34" charset="0"/>
            </a:endParaRPr>
          </a:p>
        </p:txBody>
      </p:sp>
      <p:sp>
        <p:nvSpPr>
          <p:cNvPr id="13" name="Pentagon 12"/>
          <p:cNvSpPr/>
          <p:nvPr/>
        </p:nvSpPr>
        <p:spPr>
          <a:xfrm>
            <a:off x="6834277" y="7734783"/>
            <a:ext cx="1560158" cy="1192887"/>
          </a:xfrm>
          <a:prstGeom prst="homePlate">
            <a:avLst/>
          </a:prstGeom>
          <a:solidFill>
            <a:schemeClr val="accent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500" b="1" smtClean="0">
                <a:latin typeface="Arial" panose="020B0604020202020204" pitchFamily="34" charset="0"/>
                <a:cs typeface="Arial" panose="020B0604020202020204" pitchFamily="34" charset="0"/>
              </a:rPr>
              <a:t>3</a:t>
            </a:r>
            <a:endParaRPr lang="en-US" sz="5500" b="1" dirty="0">
              <a:latin typeface="Arial" panose="020B0604020202020204" pitchFamily="34" charset="0"/>
              <a:cs typeface="Arial" panose="020B0604020202020204" pitchFamily="34" charset="0"/>
            </a:endParaRPr>
          </a:p>
        </p:txBody>
      </p:sp>
      <p:sp>
        <p:nvSpPr>
          <p:cNvPr id="14" name="Rectangle 13"/>
          <p:cNvSpPr/>
          <p:nvPr/>
        </p:nvSpPr>
        <p:spPr>
          <a:xfrm>
            <a:off x="8633299" y="7243108"/>
            <a:ext cx="9197501" cy="1938992"/>
          </a:xfrm>
          <a:prstGeom prst="rect">
            <a:avLst/>
          </a:prstGeom>
        </p:spPr>
        <p:txBody>
          <a:bodyPr wrap="square">
            <a:spAutoFit/>
          </a:bodyPr>
          <a:lstStyle/>
          <a:p>
            <a:pPr algn="just">
              <a:lnSpc>
                <a:spcPct val="150000"/>
              </a:lnSpc>
            </a:pPr>
            <a:r>
              <a:rPr lang="vi-VN" sz="4000" b="1">
                <a:solidFill>
                  <a:schemeClr val="tx2"/>
                </a:solidFill>
                <a:ea typeface="Times New Roman" panose="02020603050405020304" pitchFamily="18" charset="0"/>
                <a:cs typeface="Arial" panose="020B0604020202020204" pitchFamily="34" charset="0"/>
              </a:rPr>
              <a:t>DẤU HIỆU NHẬN BIẾT HÌNH BÌNH HÀNH THEO GÓC VÀ </a:t>
            </a:r>
            <a:r>
              <a:rPr lang="vi-VN" sz="4000" b="1">
                <a:solidFill>
                  <a:schemeClr val="tx2"/>
                </a:solidFill>
                <a:ea typeface="Times New Roman" panose="02020603050405020304" pitchFamily="18" charset="0"/>
                <a:cs typeface="Arial" panose="020B0604020202020204" pitchFamily="34" charset="0"/>
              </a:rPr>
              <a:t>ĐƯỜNG </a:t>
            </a:r>
            <a:r>
              <a:rPr lang="vi-VN" sz="4000" b="1" smtClean="0">
                <a:solidFill>
                  <a:schemeClr val="tx2"/>
                </a:solidFill>
                <a:ea typeface="Times New Roman" panose="02020603050405020304" pitchFamily="18" charset="0"/>
                <a:cs typeface="Arial" panose="020B0604020202020204" pitchFamily="34" charset="0"/>
              </a:rPr>
              <a:t>CHÉO</a:t>
            </a:r>
            <a:endParaRPr lang="en-US" sz="4000" dirty="0">
              <a:solidFill>
                <a:schemeClr val="tx2"/>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arn(inVertical)">
                                      <p:cBhvr>
                                        <p:cTn id="11" dur="500"/>
                                        <p:tgtEl>
                                          <p:spTgt spid="10"/>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par>
                          <p:cTn id="15" fill="hold">
                            <p:stCondLst>
                              <p:cond delay="1000"/>
                            </p:stCondLst>
                            <p:childTnLst>
                              <p:par>
                                <p:cTn id="16" presetID="22" presetClass="entr" presetSubtype="1"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up)">
                                      <p:cBhvr>
                                        <p:cTn id="18" dur="500"/>
                                        <p:tgtEl>
                                          <p:spTgt spid="11"/>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up)">
                                      <p:cBhvr>
                                        <p:cTn id="21" dur="500"/>
                                        <p:tgtEl>
                                          <p:spTgt spid="12"/>
                                        </p:tgtEl>
                                      </p:cBhvr>
                                    </p:animEffect>
                                  </p:childTnLst>
                                </p:cTn>
                              </p:par>
                            </p:childTnLst>
                          </p:cTn>
                        </p:par>
                        <p:par>
                          <p:cTn id="22" fill="hold">
                            <p:stCondLst>
                              <p:cond delay="1500"/>
                            </p:stCondLst>
                            <p:childTnLst>
                              <p:par>
                                <p:cTn id="23" presetID="14" presetClass="entr" presetSubtype="10"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randombar(horizontal)">
                                      <p:cBhvr>
                                        <p:cTn id="25" dur="500"/>
                                        <p:tgtEl>
                                          <p:spTgt spid="13"/>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randombar(horizontal)">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7" grpId="0"/>
      <p:bldP spid="11" grpId="0" animBg="1"/>
      <p:bldP spid="12" grpId="0"/>
      <p:bldP spid="13" grpId="0" animBg="1"/>
      <p:bldP spid="1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0" y="3175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15" name="Rounded Rectangle 14"/>
          <p:cNvSpPr/>
          <p:nvPr/>
        </p:nvSpPr>
        <p:spPr>
          <a:xfrm>
            <a:off x="-914400" y="9258300"/>
            <a:ext cx="20040600" cy="14478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3" name="Group 12"/>
          <p:cNvGrpSpPr/>
          <p:nvPr/>
        </p:nvGrpSpPr>
        <p:grpSpPr>
          <a:xfrm>
            <a:off x="5257800" y="663500"/>
            <a:ext cx="8108406" cy="1078910"/>
            <a:chOff x="-4598847" y="178390"/>
            <a:chExt cx="15690559" cy="1078910"/>
          </a:xfrm>
          <a:solidFill>
            <a:schemeClr val="accent5">
              <a:lumMod val="75000"/>
            </a:schemeClr>
          </a:solidFill>
        </p:grpSpPr>
        <p:sp>
          <p:nvSpPr>
            <p:cNvPr id="16" name="Rectangle 15"/>
            <p:cNvSpPr/>
            <p:nvPr/>
          </p:nvSpPr>
          <p:spPr>
            <a:xfrm>
              <a:off x="-4598847" y="190500"/>
              <a:ext cx="14737595" cy="1066800"/>
            </a:xfrm>
            <a:prstGeom prst="rect">
              <a:avLst/>
            </a:prstGeom>
            <a:grpFill/>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p:cNvSpPr/>
            <p:nvPr/>
          </p:nvSpPr>
          <p:spPr>
            <a:xfrm>
              <a:off x="-3566667" y="178390"/>
              <a:ext cx="14658379" cy="1002710"/>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5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BÀI TẬP TRẮC NGHIỆM</a:t>
              </a:r>
              <a:endParaRPr kumimoji="0" lang="en-US" sz="45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sp>
        <p:nvSpPr>
          <p:cNvPr id="19" name="Rectangle 18"/>
          <p:cNvSpPr/>
          <p:nvPr/>
        </p:nvSpPr>
        <p:spPr>
          <a:xfrm>
            <a:off x="762000" y="2227997"/>
            <a:ext cx="16861745" cy="5734903"/>
          </a:xfrm>
          <a:prstGeom prst="rect">
            <a:avLst/>
          </a:prstGeom>
        </p:spPr>
        <p:txBody>
          <a:bodyPr wrap="square">
            <a:spAutoFit/>
          </a:bodyPr>
          <a:lstStyle/>
          <a:p>
            <a:pPr>
              <a:lnSpc>
                <a:spcPct val="150000"/>
              </a:lnSpc>
              <a:spcBef>
                <a:spcPts val="1200"/>
              </a:spcBef>
              <a:spcAft>
                <a:spcPts val="800"/>
              </a:spcAft>
            </a:pPr>
            <a:r>
              <a:rPr lang="vi-VN" sz="4000" b="1">
                <a:ea typeface="Calibri" panose="020F0502020204030204" pitchFamily="34" charset="0"/>
                <a:cs typeface="Times New Roman" panose="02020603050405020304" pitchFamily="18" charset="0"/>
              </a:rPr>
              <a:t>Câu 2. </a:t>
            </a:r>
            <a:r>
              <a:rPr lang="vi-VN" sz="4000">
                <a:ea typeface="Calibri" panose="020F0502020204030204" pitchFamily="34" charset="0"/>
                <a:cs typeface="Times New Roman" panose="02020603050405020304" pitchFamily="18" charset="0"/>
              </a:rPr>
              <a:t>Hãy chọn câu </a:t>
            </a:r>
            <a:r>
              <a:rPr lang="vi-VN" sz="4000" b="1">
                <a:ea typeface="Calibri" panose="020F0502020204030204" pitchFamily="34" charset="0"/>
                <a:cs typeface="Times New Roman" panose="02020603050405020304" pitchFamily="18" charset="0"/>
              </a:rPr>
              <a:t>sai.</a:t>
            </a:r>
          </a:p>
          <a:p>
            <a:pPr>
              <a:lnSpc>
                <a:spcPct val="150000"/>
              </a:lnSpc>
              <a:spcBef>
                <a:spcPts val="1200"/>
              </a:spcBef>
              <a:spcAft>
                <a:spcPts val="800"/>
              </a:spcAft>
            </a:pPr>
            <a:r>
              <a:rPr lang="vi-VN" sz="4000">
                <a:ea typeface="Calibri" panose="020F0502020204030204" pitchFamily="34" charset="0"/>
                <a:cs typeface="Times New Roman" panose="02020603050405020304" pitchFamily="18" charset="0"/>
              </a:rPr>
              <a:t>A. Hình bình hành có hai đường chéo vuông góc với nhau</a:t>
            </a:r>
          </a:p>
          <a:p>
            <a:pPr>
              <a:lnSpc>
                <a:spcPct val="150000"/>
              </a:lnSpc>
              <a:spcBef>
                <a:spcPts val="1200"/>
              </a:spcBef>
              <a:spcAft>
                <a:spcPts val="800"/>
              </a:spcAft>
            </a:pPr>
            <a:r>
              <a:rPr lang="vi-VN" sz="4000">
                <a:ea typeface="Calibri" panose="020F0502020204030204" pitchFamily="34" charset="0"/>
                <a:cs typeface="Times New Roman" panose="02020603050405020304" pitchFamily="18" charset="0"/>
              </a:rPr>
              <a:t>B. Hình bình hành có hai góc đối bằng nhau</a:t>
            </a:r>
          </a:p>
          <a:p>
            <a:pPr>
              <a:lnSpc>
                <a:spcPct val="150000"/>
              </a:lnSpc>
              <a:spcBef>
                <a:spcPts val="1200"/>
              </a:spcBef>
              <a:spcAft>
                <a:spcPts val="800"/>
              </a:spcAft>
            </a:pPr>
            <a:r>
              <a:rPr lang="vi-VN" sz="4000">
                <a:ea typeface="Calibri" panose="020F0502020204030204" pitchFamily="34" charset="0"/>
                <a:cs typeface="Times New Roman" panose="02020603050405020304" pitchFamily="18" charset="0"/>
              </a:rPr>
              <a:t>C. Hình bình hành có hai đường chéo cắt nhau tại trung điểm mỗi đường</a:t>
            </a:r>
          </a:p>
          <a:p>
            <a:pPr>
              <a:lnSpc>
                <a:spcPct val="150000"/>
              </a:lnSpc>
              <a:spcBef>
                <a:spcPts val="1200"/>
              </a:spcBef>
              <a:spcAft>
                <a:spcPts val="800"/>
              </a:spcAft>
            </a:pPr>
            <a:r>
              <a:rPr lang="vi-VN" sz="4000">
                <a:ea typeface="Calibri" panose="020F0502020204030204" pitchFamily="34" charset="0"/>
                <a:cs typeface="Times New Roman" panose="02020603050405020304" pitchFamily="18" charset="0"/>
              </a:rPr>
              <a:t>D. Hai bình hành có hai cặp cạnh đối song song</a:t>
            </a:r>
            <a:endParaRPr lang="vi-VN" sz="4000">
              <a:ea typeface="Calibri" panose="020F0502020204030204" pitchFamily="34" charset="0"/>
              <a:cs typeface="Times New Roman" panose="02020603050405020304" pitchFamily="18" charset="0"/>
            </a:endParaRPr>
          </a:p>
        </p:txBody>
      </p:sp>
      <p:pic>
        <p:nvPicPr>
          <p:cNvPr id="20" name="Picture 7"/>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2400" y="-193320"/>
            <a:ext cx="1676400" cy="1706259"/>
          </a:xfrm>
          <a:prstGeom prst="rect">
            <a:avLst/>
          </a:prstGeom>
        </p:spPr>
      </p:pic>
      <p:pic>
        <p:nvPicPr>
          <p:cNvPr id="21" name="Picture 2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36"/>
              </a:ext>
            </a:extLst>
          </a:blip>
          <a:srcRect/>
          <a:stretch>
            <a:fillRect/>
          </a:stretch>
        </p:blipFill>
        <p:spPr>
          <a:xfrm>
            <a:off x="15925800" y="8287848"/>
            <a:ext cx="1752600" cy="1283779"/>
          </a:xfrm>
          <a:prstGeom prst="rect">
            <a:avLst/>
          </a:prstGeom>
        </p:spPr>
      </p:pic>
      <p:pic>
        <p:nvPicPr>
          <p:cNvPr id="14" name="Picture 4"/>
          <p:cNvPicPr>
            <a:picLocks noChangeAspect="1"/>
          </p:cNvPicPr>
          <p:nvPr/>
        </p:nvPicPr>
        <p:blipFill>
          <a:blip r:embed="rId37">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109423" y="8590512"/>
            <a:ext cx="1265457" cy="1335575"/>
          </a:xfrm>
          <a:prstGeom prst="rect">
            <a:avLst/>
          </a:prstGeom>
        </p:spPr>
      </p:pic>
      <p:sp>
        <p:nvSpPr>
          <p:cNvPr id="18" name="Rounded Rectangle 17"/>
          <p:cNvSpPr/>
          <p:nvPr/>
        </p:nvSpPr>
        <p:spPr>
          <a:xfrm>
            <a:off x="457200" y="3380339"/>
            <a:ext cx="14020800" cy="1139386"/>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62400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0" y="3175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15" name="Rounded Rectangle 14"/>
          <p:cNvSpPr/>
          <p:nvPr/>
        </p:nvSpPr>
        <p:spPr>
          <a:xfrm>
            <a:off x="-878329" y="9563100"/>
            <a:ext cx="20040600" cy="14478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3" name="Group 12"/>
          <p:cNvGrpSpPr/>
          <p:nvPr/>
        </p:nvGrpSpPr>
        <p:grpSpPr>
          <a:xfrm>
            <a:off x="5334000" y="682024"/>
            <a:ext cx="8108406" cy="1078910"/>
            <a:chOff x="-4598847" y="178390"/>
            <a:chExt cx="15690559" cy="1078910"/>
          </a:xfrm>
          <a:solidFill>
            <a:schemeClr val="accent5">
              <a:lumMod val="75000"/>
            </a:schemeClr>
          </a:solidFill>
        </p:grpSpPr>
        <p:sp>
          <p:nvSpPr>
            <p:cNvPr id="16" name="Rectangle 15"/>
            <p:cNvSpPr/>
            <p:nvPr/>
          </p:nvSpPr>
          <p:spPr>
            <a:xfrm>
              <a:off x="-4598847" y="190500"/>
              <a:ext cx="14737595" cy="1066800"/>
            </a:xfrm>
            <a:prstGeom prst="rect">
              <a:avLst/>
            </a:prstGeom>
            <a:grpFill/>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p:cNvSpPr/>
            <p:nvPr/>
          </p:nvSpPr>
          <p:spPr>
            <a:xfrm>
              <a:off x="-3566667" y="178390"/>
              <a:ext cx="14658379" cy="1002710"/>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5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BÀI TẬP TRẮC NGHIỆM</a:t>
              </a:r>
              <a:endParaRPr kumimoji="0" lang="en-US" sz="45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20" name="Picture 7"/>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2400" y="-193320"/>
            <a:ext cx="1676400" cy="1706259"/>
          </a:xfrm>
          <a:prstGeom prst="rect">
            <a:avLst/>
          </a:prstGeom>
        </p:spPr>
      </p:pic>
      <p:pic>
        <p:nvPicPr>
          <p:cNvPr id="21" name="Picture 2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36"/>
              </a:ext>
            </a:extLst>
          </a:blip>
          <a:srcRect/>
          <a:stretch>
            <a:fillRect/>
          </a:stretch>
        </p:blipFill>
        <p:spPr>
          <a:xfrm>
            <a:off x="15659100" y="8503753"/>
            <a:ext cx="1752600" cy="1283779"/>
          </a:xfrm>
          <a:prstGeom prst="rect">
            <a:avLst/>
          </a:prstGeom>
        </p:spPr>
      </p:pic>
      <p:pic>
        <p:nvPicPr>
          <p:cNvPr id="14" name="Picture 4"/>
          <p:cNvPicPr>
            <a:picLocks noChangeAspect="1"/>
          </p:cNvPicPr>
          <p:nvPr/>
        </p:nvPicPr>
        <p:blipFill>
          <a:blip r:embed="rId37"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154400" y="880512"/>
            <a:ext cx="762000" cy="804222"/>
          </a:xfrm>
          <a:prstGeom prst="rect">
            <a:avLst/>
          </a:prstGeom>
        </p:spPr>
      </p:pic>
      <p:sp>
        <p:nvSpPr>
          <p:cNvPr id="3" name="Rectangle 2"/>
          <p:cNvSpPr/>
          <p:nvPr/>
        </p:nvSpPr>
        <p:spPr>
          <a:xfrm>
            <a:off x="1755006" y="2266909"/>
            <a:ext cx="15799792" cy="6247864"/>
          </a:xfrm>
          <a:prstGeom prst="rect">
            <a:avLst/>
          </a:prstGeom>
        </p:spPr>
        <p:txBody>
          <a:bodyPr wrap="square">
            <a:spAutoFit/>
          </a:bodyPr>
          <a:lstStyle/>
          <a:p>
            <a:pPr>
              <a:lnSpc>
                <a:spcPct val="200000"/>
              </a:lnSpc>
            </a:pPr>
            <a:r>
              <a:rPr lang="en-US" sz="4000" b="1">
                <a:latin typeface="Arial" panose="020B0604020202020204" pitchFamily="34" charset="0"/>
                <a:ea typeface="Calibri" panose="020F0502020204030204" pitchFamily="34" charset="0"/>
                <a:cs typeface="Times New Roman" panose="02020603050405020304" pitchFamily="18" charset="0"/>
              </a:rPr>
              <a:t>Câu 3. </a:t>
            </a:r>
            <a:r>
              <a:rPr lang="en-US" sz="4000">
                <a:latin typeface="Arial" panose="020B0604020202020204" pitchFamily="34" charset="0"/>
                <a:ea typeface="Calibri" panose="020F0502020204030204" pitchFamily="34" charset="0"/>
                <a:cs typeface="Times New Roman" panose="02020603050405020304" pitchFamily="18" charset="0"/>
              </a:rPr>
              <a:t>Hãy chọn câu </a:t>
            </a:r>
            <a:r>
              <a:rPr lang="en-US" sz="4000" b="1">
                <a:latin typeface="Arial" panose="020B0604020202020204" pitchFamily="34" charset="0"/>
                <a:ea typeface="Calibri" panose="020F0502020204030204" pitchFamily="34" charset="0"/>
                <a:cs typeface="Times New Roman" panose="02020603050405020304" pitchFamily="18" charset="0"/>
              </a:rPr>
              <a:t>sai</a:t>
            </a:r>
            <a:r>
              <a:rPr lang="en-US" sz="4000">
                <a:latin typeface="Arial" panose="020B0604020202020204" pitchFamily="34" charset="0"/>
                <a:ea typeface="Calibri" panose="020F0502020204030204" pitchFamily="34" charset="0"/>
                <a:cs typeface="Times New Roman" panose="02020603050405020304" pitchFamily="18" charset="0"/>
              </a:rPr>
              <a:t>:</a:t>
            </a:r>
          </a:p>
          <a:p>
            <a:pPr>
              <a:lnSpc>
                <a:spcPct val="200000"/>
              </a:lnSpc>
            </a:pPr>
            <a:r>
              <a:rPr lang="en-US" sz="4000">
                <a:latin typeface="Arial" panose="020B0604020202020204" pitchFamily="34" charset="0"/>
                <a:ea typeface="Calibri" panose="020F0502020204030204" pitchFamily="34" charset="0"/>
                <a:cs typeface="Times New Roman" panose="02020603050405020304" pitchFamily="18" charset="0"/>
              </a:rPr>
              <a:t>A. Tứ giác có hai cặp cạnh đối song song là hình bình hành</a:t>
            </a:r>
          </a:p>
          <a:p>
            <a:pPr>
              <a:lnSpc>
                <a:spcPct val="200000"/>
              </a:lnSpc>
            </a:pPr>
            <a:r>
              <a:rPr lang="en-US" sz="4000">
                <a:latin typeface="Arial" panose="020B0604020202020204" pitchFamily="34" charset="0"/>
                <a:ea typeface="Calibri" panose="020F0502020204030204" pitchFamily="34" charset="0"/>
                <a:cs typeface="Times New Roman" panose="02020603050405020304" pitchFamily="18" charset="0"/>
              </a:rPr>
              <a:t>B. Hình thang có hai góc kề một đáy bằng nhau là hình bình hành</a:t>
            </a:r>
          </a:p>
          <a:p>
            <a:pPr>
              <a:lnSpc>
                <a:spcPct val="200000"/>
              </a:lnSpc>
            </a:pPr>
            <a:r>
              <a:rPr lang="en-US" sz="4000">
                <a:latin typeface="Arial" panose="020B0604020202020204" pitchFamily="34" charset="0"/>
                <a:ea typeface="Calibri" panose="020F0502020204030204" pitchFamily="34" charset="0"/>
                <a:cs typeface="Times New Roman" panose="02020603050405020304" pitchFamily="18" charset="0"/>
              </a:rPr>
              <a:t>C. Tứ giác có hai cặp cạnh đối bằng nhau là hình bình hành</a:t>
            </a:r>
          </a:p>
          <a:p>
            <a:pPr>
              <a:lnSpc>
                <a:spcPct val="200000"/>
              </a:lnSpc>
            </a:pPr>
            <a:r>
              <a:rPr lang="en-US" sz="4000">
                <a:latin typeface="Arial" panose="020B0604020202020204" pitchFamily="34" charset="0"/>
                <a:ea typeface="Calibri" panose="020F0502020204030204" pitchFamily="34" charset="0"/>
                <a:cs typeface="Times New Roman" panose="02020603050405020304" pitchFamily="18" charset="0"/>
              </a:rPr>
              <a:t>D. Tứ giác có hai cặp góc đối bằng nhau là hình bình hành</a:t>
            </a:r>
            <a:endParaRPr lang="en-US" sz="4000" dirty="0">
              <a:latin typeface="Arial" panose="020B0604020202020204" pitchFamily="34" charset="0"/>
              <a:ea typeface="Calibri" panose="020F0502020204030204" pitchFamily="34" charset="0"/>
              <a:cs typeface="Times New Roman" panose="02020603050405020304" pitchFamily="18" charset="0"/>
            </a:endParaRPr>
          </a:p>
        </p:txBody>
      </p:sp>
      <p:sp>
        <p:nvSpPr>
          <p:cNvPr id="18" name="Rounded Rectangle 17"/>
          <p:cNvSpPr/>
          <p:nvPr/>
        </p:nvSpPr>
        <p:spPr>
          <a:xfrm>
            <a:off x="1524000" y="4918514"/>
            <a:ext cx="15468600" cy="1139386"/>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91052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0" y="3175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15" name="Rounded Rectangle 14"/>
          <p:cNvSpPr/>
          <p:nvPr/>
        </p:nvSpPr>
        <p:spPr>
          <a:xfrm>
            <a:off x="-878329" y="9439880"/>
            <a:ext cx="20040600" cy="14478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3" name="Group 12"/>
          <p:cNvGrpSpPr/>
          <p:nvPr/>
        </p:nvGrpSpPr>
        <p:grpSpPr>
          <a:xfrm>
            <a:off x="5334000" y="682024"/>
            <a:ext cx="8108406" cy="1078910"/>
            <a:chOff x="-4598847" y="178390"/>
            <a:chExt cx="15690559" cy="1078910"/>
          </a:xfrm>
          <a:solidFill>
            <a:schemeClr val="accent5">
              <a:lumMod val="75000"/>
            </a:schemeClr>
          </a:solidFill>
        </p:grpSpPr>
        <p:sp>
          <p:nvSpPr>
            <p:cNvPr id="16" name="Rectangle 15"/>
            <p:cNvSpPr/>
            <p:nvPr/>
          </p:nvSpPr>
          <p:spPr>
            <a:xfrm>
              <a:off x="-4598847" y="190500"/>
              <a:ext cx="14737595" cy="1066800"/>
            </a:xfrm>
            <a:prstGeom prst="rect">
              <a:avLst/>
            </a:prstGeom>
            <a:grpFill/>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p:cNvSpPr/>
            <p:nvPr/>
          </p:nvSpPr>
          <p:spPr>
            <a:xfrm>
              <a:off x="-3566667" y="178390"/>
              <a:ext cx="14658379" cy="1002710"/>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5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BÀI TẬP TRẮC NGHIỆM</a:t>
              </a:r>
              <a:endParaRPr kumimoji="0" lang="en-US" sz="45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20" name="Picture 7"/>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2400" y="-193320"/>
            <a:ext cx="1676400" cy="1706259"/>
          </a:xfrm>
          <a:prstGeom prst="rect">
            <a:avLst/>
          </a:prstGeom>
        </p:spPr>
      </p:pic>
      <p:pic>
        <p:nvPicPr>
          <p:cNvPr id="21" name="Picture 2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36"/>
              </a:ext>
            </a:extLst>
          </a:blip>
          <a:srcRect/>
          <a:stretch>
            <a:fillRect/>
          </a:stretch>
        </p:blipFill>
        <p:spPr>
          <a:xfrm>
            <a:off x="13716000" y="8278531"/>
            <a:ext cx="1752600" cy="1283779"/>
          </a:xfrm>
          <a:prstGeom prst="rect">
            <a:avLst/>
          </a:prstGeom>
        </p:spPr>
      </p:pic>
      <p:pic>
        <p:nvPicPr>
          <p:cNvPr id="14" name="Picture 4"/>
          <p:cNvPicPr>
            <a:picLocks noChangeAspect="1"/>
          </p:cNvPicPr>
          <p:nvPr/>
        </p:nvPicPr>
        <p:blipFill>
          <a:blip r:embed="rId37"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154400" y="880512"/>
            <a:ext cx="762000" cy="804222"/>
          </a:xfrm>
          <a:prstGeom prst="rect">
            <a:avLst/>
          </a:prstGeom>
        </p:spPr>
      </p:pic>
      <p:sp>
        <p:nvSpPr>
          <p:cNvPr id="4" name="Rectangle 3"/>
          <p:cNvSpPr/>
          <p:nvPr/>
        </p:nvSpPr>
        <p:spPr>
          <a:xfrm>
            <a:off x="1280160" y="2240125"/>
            <a:ext cx="15621000" cy="6863417"/>
          </a:xfrm>
          <a:prstGeom prst="rect">
            <a:avLst/>
          </a:prstGeom>
        </p:spPr>
        <p:txBody>
          <a:bodyPr wrap="square">
            <a:spAutoFit/>
          </a:bodyPr>
          <a:lstStyle/>
          <a:p>
            <a:pPr algn="just">
              <a:lnSpc>
                <a:spcPct val="150000"/>
              </a:lnSpc>
            </a:pPr>
            <a:r>
              <a:rPr lang="vi-VN" sz="4000" b="1">
                <a:ea typeface="Times New Roman" panose="02020603050405020304" pitchFamily="18" charset="0"/>
              </a:rPr>
              <a:t>Câu 4. </a:t>
            </a:r>
            <a:r>
              <a:rPr lang="vi-VN" sz="4000">
                <a:ea typeface="Times New Roman" panose="02020603050405020304" pitchFamily="18" charset="0"/>
              </a:rPr>
              <a:t>Điền cụm từ thích hợp vào chỗ trống: “Tứ giác có hai đường chéo … thì tứ giác đó là hình bình hành”.</a:t>
            </a:r>
          </a:p>
          <a:p>
            <a:pPr algn="just">
              <a:lnSpc>
                <a:spcPct val="200000"/>
              </a:lnSpc>
            </a:pPr>
            <a:r>
              <a:rPr lang="vi-VN" sz="4000">
                <a:ea typeface="Times New Roman" panose="02020603050405020304" pitchFamily="18" charset="0"/>
              </a:rPr>
              <a:t>A</a:t>
            </a:r>
            <a:r>
              <a:rPr lang="vi-VN" sz="4000">
                <a:ea typeface="Times New Roman" panose="02020603050405020304" pitchFamily="18" charset="0"/>
              </a:rPr>
              <a:t>. </a:t>
            </a:r>
            <a:r>
              <a:rPr lang="en-US" sz="4000" smtClean="0">
                <a:latin typeface="Arial" panose="020B0604020202020204" pitchFamily="34" charset="0"/>
                <a:ea typeface="Times New Roman" panose="02020603050405020304" pitchFamily="18" charset="0"/>
                <a:cs typeface="Arial" panose="020B0604020202020204" pitchFamily="34" charset="0"/>
              </a:rPr>
              <a:t>B</a:t>
            </a:r>
            <a:r>
              <a:rPr lang="vi-VN" sz="4000" smtClean="0">
                <a:ea typeface="Times New Roman" panose="02020603050405020304" pitchFamily="18" charset="0"/>
              </a:rPr>
              <a:t>ằng </a:t>
            </a:r>
            <a:r>
              <a:rPr lang="vi-VN" sz="4000">
                <a:ea typeface="Times New Roman" panose="02020603050405020304" pitchFamily="18" charset="0"/>
              </a:rPr>
              <a:t>nhau                          </a:t>
            </a:r>
          </a:p>
          <a:p>
            <a:pPr algn="just">
              <a:lnSpc>
                <a:spcPct val="200000"/>
              </a:lnSpc>
            </a:pPr>
            <a:r>
              <a:rPr lang="vi-VN" sz="4000">
                <a:ea typeface="Times New Roman" panose="02020603050405020304" pitchFamily="18" charset="0"/>
              </a:rPr>
              <a:t>B</a:t>
            </a:r>
            <a:r>
              <a:rPr lang="vi-VN" sz="4000">
                <a:ea typeface="Times New Roman" panose="02020603050405020304" pitchFamily="18" charset="0"/>
              </a:rPr>
              <a:t>. </a:t>
            </a:r>
            <a:r>
              <a:rPr lang="en-US" sz="4000" smtClean="0">
                <a:latin typeface="Arial" panose="020B0604020202020204" pitchFamily="34" charset="0"/>
                <a:ea typeface="Times New Roman" panose="02020603050405020304" pitchFamily="18" charset="0"/>
                <a:cs typeface="Arial" panose="020B0604020202020204" pitchFamily="34" charset="0"/>
              </a:rPr>
              <a:t>C</a:t>
            </a:r>
            <a:r>
              <a:rPr lang="vi-VN" sz="4000" smtClean="0">
                <a:ea typeface="Times New Roman" panose="02020603050405020304" pitchFamily="18" charset="0"/>
              </a:rPr>
              <a:t>ắt </a:t>
            </a:r>
            <a:r>
              <a:rPr lang="vi-VN" sz="4000">
                <a:ea typeface="Times New Roman" panose="02020603050405020304" pitchFamily="18" charset="0"/>
              </a:rPr>
              <a:t>nhau</a:t>
            </a:r>
          </a:p>
          <a:p>
            <a:pPr algn="just">
              <a:lnSpc>
                <a:spcPct val="200000"/>
              </a:lnSpc>
            </a:pPr>
            <a:r>
              <a:rPr lang="vi-VN" sz="4000">
                <a:ea typeface="Times New Roman" panose="02020603050405020304" pitchFamily="18" charset="0"/>
              </a:rPr>
              <a:t>C</a:t>
            </a:r>
            <a:r>
              <a:rPr lang="vi-VN" sz="4000">
                <a:ea typeface="Times New Roman" panose="02020603050405020304" pitchFamily="18" charset="0"/>
              </a:rPr>
              <a:t>. </a:t>
            </a:r>
            <a:r>
              <a:rPr lang="en-US" sz="4000" smtClean="0">
                <a:latin typeface="Arial" panose="020B0604020202020204" pitchFamily="34" charset="0"/>
                <a:ea typeface="Times New Roman" panose="02020603050405020304" pitchFamily="18" charset="0"/>
                <a:cs typeface="Arial" panose="020B0604020202020204" pitchFamily="34" charset="0"/>
              </a:rPr>
              <a:t>C</a:t>
            </a:r>
            <a:r>
              <a:rPr lang="vi-VN" sz="4000" smtClean="0">
                <a:ea typeface="Times New Roman" panose="02020603050405020304" pitchFamily="18" charset="0"/>
              </a:rPr>
              <a:t>ắt </a:t>
            </a:r>
            <a:r>
              <a:rPr lang="vi-VN" sz="4000">
                <a:ea typeface="Times New Roman" panose="02020603050405020304" pitchFamily="18" charset="0"/>
              </a:rPr>
              <a:t>nhau tại trung điểm mỗi đường</a:t>
            </a:r>
          </a:p>
          <a:p>
            <a:pPr algn="just">
              <a:lnSpc>
                <a:spcPct val="200000"/>
              </a:lnSpc>
            </a:pPr>
            <a:r>
              <a:rPr lang="vi-VN" sz="4000">
                <a:ea typeface="Times New Roman" panose="02020603050405020304" pitchFamily="18" charset="0"/>
              </a:rPr>
              <a:t>D</a:t>
            </a:r>
            <a:r>
              <a:rPr lang="vi-VN" sz="4000">
                <a:ea typeface="Times New Roman" panose="02020603050405020304" pitchFamily="18" charset="0"/>
              </a:rPr>
              <a:t>. </a:t>
            </a:r>
            <a:r>
              <a:rPr lang="en-US" sz="4000" smtClean="0">
                <a:latin typeface="Arial" panose="020B0604020202020204" pitchFamily="34" charset="0"/>
                <a:ea typeface="Times New Roman" panose="02020603050405020304" pitchFamily="18" charset="0"/>
                <a:cs typeface="Arial" panose="020B0604020202020204" pitchFamily="34" charset="0"/>
              </a:rPr>
              <a:t>S</a:t>
            </a:r>
            <a:r>
              <a:rPr lang="vi-VN" sz="4000" smtClean="0">
                <a:ea typeface="Times New Roman" panose="02020603050405020304" pitchFamily="18" charset="0"/>
              </a:rPr>
              <a:t>ong </a:t>
            </a:r>
            <a:r>
              <a:rPr lang="vi-VN" sz="4000">
                <a:ea typeface="Times New Roman" panose="02020603050405020304" pitchFamily="18" charset="0"/>
              </a:rPr>
              <a:t>song</a:t>
            </a:r>
            <a:endParaRPr lang="vi-VN" sz="4000" dirty="0">
              <a:ea typeface="Times New Roman" panose="02020603050405020304" pitchFamily="18" charset="0"/>
            </a:endParaRPr>
          </a:p>
        </p:txBody>
      </p:sp>
      <p:sp>
        <p:nvSpPr>
          <p:cNvPr id="18" name="Rounded Rectangle 17"/>
          <p:cNvSpPr/>
          <p:nvPr/>
        </p:nvSpPr>
        <p:spPr>
          <a:xfrm>
            <a:off x="838200" y="6667500"/>
            <a:ext cx="9601200" cy="1139386"/>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71057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0" y="3175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15" name="Rounded Rectangle 14"/>
          <p:cNvSpPr/>
          <p:nvPr/>
        </p:nvSpPr>
        <p:spPr>
          <a:xfrm>
            <a:off x="-878329" y="9439880"/>
            <a:ext cx="20040600" cy="14478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3" name="Group 12"/>
          <p:cNvGrpSpPr/>
          <p:nvPr/>
        </p:nvGrpSpPr>
        <p:grpSpPr>
          <a:xfrm>
            <a:off x="5334000" y="682024"/>
            <a:ext cx="8108406" cy="1078910"/>
            <a:chOff x="-4598847" y="178390"/>
            <a:chExt cx="15690559" cy="1078910"/>
          </a:xfrm>
          <a:solidFill>
            <a:schemeClr val="accent5">
              <a:lumMod val="75000"/>
            </a:schemeClr>
          </a:solidFill>
        </p:grpSpPr>
        <p:sp>
          <p:nvSpPr>
            <p:cNvPr id="16" name="Rectangle 15"/>
            <p:cNvSpPr/>
            <p:nvPr/>
          </p:nvSpPr>
          <p:spPr>
            <a:xfrm>
              <a:off x="-4598847" y="190500"/>
              <a:ext cx="14737595" cy="1066800"/>
            </a:xfrm>
            <a:prstGeom prst="rect">
              <a:avLst/>
            </a:prstGeom>
            <a:grpFill/>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p:cNvSpPr/>
            <p:nvPr/>
          </p:nvSpPr>
          <p:spPr>
            <a:xfrm>
              <a:off x="-3566667" y="178390"/>
              <a:ext cx="14658379" cy="1002710"/>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5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BÀI TẬP TRẮC NGHIỆM</a:t>
              </a:r>
              <a:endParaRPr kumimoji="0" lang="en-US" sz="45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20" name="Picture 7"/>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2400" y="-193320"/>
            <a:ext cx="1676400" cy="1706259"/>
          </a:xfrm>
          <a:prstGeom prst="rect">
            <a:avLst/>
          </a:prstGeom>
        </p:spPr>
      </p:pic>
      <p:pic>
        <p:nvPicPr>
          <p:cNvPr id="21" name="Picture 2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36"/>
              </a:ext>
            </a:extLst>
          </a:blip>
          <a:srcRect/>
          <a:stretch>
            <a:fillRect/>
          </a:stretch>
        </p:blipFill>
        <p:spPr>
          <a:xfrm>
            <a:off x="15883643" y="8513626"/>
            <a:ext cx="1752600" cy="1283779"/>
          </a:xfrm>
          <a:prstGeom prst="rect">
            <a:avLst/>
          </a:prstGeom>
        </p:spPr>
      </p:pic>
      <p:pic>
        <p:nvPicPr>
          <p:cNvPr id="14" name="Picture 4"/>
          <p:cNvPicPr>
            <a:picLocks noChangeAspect="1"/>
          </p:cNvPicPr>
          <p:nvPr/>
        </p:nvPicPr>
        <p:blipFill>
          <a:blip r:embed="rId37"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5997943" y="834234"/>
            <a:ext cx="762000" cy="804222"/>
          </a:xfrm>
          <a:prstGeom prst="rect">
            <a:avLst/>
          </a:prstGeom>
        </p:spPr>
      </p:pic>
      <p:sp>
        <p:nvSpPr>
          <p:cNvPr id="4" name="Rectangle 3"/>
          <p:cNvSpPr/>
          <p:nvPr/>
        </p:nvSpPr>
        <p:spPr>
          <a:xfrm>
            <a:off x="874271" y="2213908"/>
            <a:ext cx="16535400" cy="1938992"/>
          </a:xfrm>
          <a:prstGeom prst="rect">
            <a:avLst/>
          </a:prstGeom>
        </p:spPr>
        <p:txBody>
          <a:bodyPr wrap="square">
            <a:spAutoFit/>
          </a:bodyPr>
          <a:lstStyle/>
          <a:p>
            <a:pPr algn="just">
              <a:lnSpc>
                <a:spcPct val="150000"/>
              </a:lnSpc>
              <a:spcAft>
                <a:spcPts val="0"/>
              </a:spcAft>
            </a:pPr>
            <a:r>
              <a:rPr lang="en-US" sz="4000" b="1" dirty="0" err="1">
                <a:latin typeface="Arial" panose="020B0604020202020204" pitchFamily="34" charset="0"/>
                <a:ea typeface="Times New Roman" panose="02020603050405020304" pitchFamily="18" charset="0"/>
              </a:rPr>
              <a:t>Câu</a:t>
            </a:r>
            <a:r>
              <a:rPr lang="en-US" sz="4000" b="1" dirty="0">
                <a:latin typeface="Arial" panose="020B0604020202020204" pitchFamily="34" charset="0"/>
                <a:ea typeface="Times New Roman" panose="02020603050405020304" pitchFamily="18" charset="0"/>
              </a:rPr>
              <a:t> 5</a:t>
            </a:r>
            <a:r>
              <a:rPr lang="en-US" sz="4000" b="1">
                <a:latin typeface="Arial" panose="020B0604020202020204" pitchFamily="34" charset="0"/>
                <a:ea typeface="Times New Roman" panose="02020603050405020304" pitchFamily="18" charset="0"/>
              </a:rPr>
              <a:t>. </a:t>
            </a:r>
            <a:r>
              <a:rPr lang="vi-VN" sz="4000" smtClean="0">
                <a:solidFill>
                  <a:srgbClr val="333333"/>
                </a:solidFill>
                <a:ea typeface="Times New Roman" panose="02020603050405020304" pitchFamily="18" charset="0"/>
              </a:rPr>
              <a:t>Hãy </a:t>
            </a:r>
            <a:r>
              <a:rPr lang="vi-VN" sz="4000">
                <a:solidFill>
                  <a:srgbClr val="333333"/>
                </a:solidFill>
                <a:ea typeface="Times New Roman" panose="02020603050405020304" pitchFamily="18" charset="0"/>
              </a:rPr>
              <a:t>chọn câu đúng. Cho hình bình hành ABCD có các điều kiện như hình vẽ, trong hình có:</a:t>
            </a:r>
            <a:endParaRPr lang="en-US" sz="4000" dirty="0" smtClean="0">
              <a:solidFill>
                <a:srgbClr val="333333"/>
              </a:solidFill>
              <a:latin typeface="Arial" panose="020B0604020202020204" pitchFamily="34" charset="0"/>
              <a:ea typeface="Times New Roman" panose="02020603050405020304" pitchFamily="18" charset="0"/>
            </a:endParaRPr>
          </a:p>
        </p:txBody>
      </p:sp>
      <p:sp>
        <p:nvSpPr>
          <p:cNvPr id="3" name="Rectangle 2"/>
          <p:cNvSpPr/>
          <p:nvPr/>
        </p:nvSpPr>
        <p:spPr>
          <a:xfrm>
            <a:off x="9622423" y="4081592"/>
            <a:ext cx="9144000" cy="4247317"/>
          </a:xfrm>
          <a:prstGeom prst="rect">
            <a:avLst/>
          </a:prstGeom>
        </p:spPr>
        <p:txBody>
          <a:bodyPr>
            <a:spAutoFit/>
          </a:bodyPr>
          <a:lstStyle/>
          <a:p>
            <a:pPr>
              <a:lnSpc>
                <a:spcPct val="150000"/>
              </a:lnSpc>
              <a:spcBef>
                <a:spcPts val="600"/>
              </a:spcBef>
              <a:spcAft>
                <a:spcPts val="600"/>
              </a:spcAft>
            </a:pPr>
            <a:r>
              <a:rPr lang="en-US" sz="4000">
                <a:latin typeface="Arial" panose="020B0604020202020204" pitchFamily="34" charset="0"/>
                <a:ea typeface="Times New Roman" panose="02020603050405020304" pitchFamily="18" charset="0"/>
                <a:cs typeface="Arial" panose="020B0604020202020204" pitchFamily="34" charset="0"/>
              </a:rPr>
              <a:t>A. 3 hình bình hành                           </a:t>
            </a:r>
          </a:p>
          <a:p>
            <a:pPr>
              <a:lnSpc>
                <a:spcPct val="150000"/>
              </a:lnSpc>
              <a:spcBef>
                <a:spcPts val="600"/>
              </a:spcBef>
              <a:spcAft>
                <a:spcPts val="600"/>
              </a:spcAft>
            </a:pPr>
            <a:r>
              <a:rPr lang="en-US" sz="4000">
                <a:latin typeface="Arial" panose="020B0604020202020204" pitchFamily="34" charset="0"/>
                <a:ea typeface="Times New Roman" panose="02020603050405020304" pitchFamily="18" charset="0"/>
                <a:cs typeface="Arial" panose="020B0604020202020204" pitchFamily="34" charset="0"/>
              </a:rPr>
              <a:t>B. 5 hình bình hành</a:t>
            </a:r>
          </a:p>
          <a:p>
            <a:pPr>
              <a:lnSpc>
                <a:spcPct val="150000"/>
              </a:lnSpc>
              <a:spcBef>
                <a:spcPts val="600"/>
              </a:spcBef>
              <a:spcAft>
                <a:spcPts val="600"/>
              </a:spcAft>
            </a:pPr>
            <a:r>
              <a:rPr lang="en-US" sz="4000">
                <a:latin typeface="Arial" panose="020B0604020202020204" pitchFamily="34" charset="0"/>
                <a:ea typeface="Times New Roman" panose="02020603050405020304" pitchFamily="18" charset="0"/>
                <a:cs typeface="Arial" panose="020B0604020202020204" pitchFamily="34" charset="0"/>
              </a:rPr>
              <a:t>C. 4 hình bình hành                           </a:t>
            </a:r>
          </a:p>
          <a:p>
            <a:pPr>
              <a:lnSpc>
                <a:spcPct val="150000"/>
              </a:lnSpc>
              <a:spcBef>
                <a:spcPts val="600"/>
              </a:spcBef>
              <a:spcAft>
                <a:spcPts val="600"/>
              </a:spcAft>
            </a:pPr>
            <a:r>
              <a:rPr lang="en-US" sz="4000">
                <a:latin typeface="Arial" panose="020B0604020202020204" pitchFamily="34" charset="0"/>
                <a:ea typeface="Times New Roman" panose="02020603050405020304" pitchFamily="18" charset="0"/>
                <a:cs typeface="Arial" panose="020B0604020202020204" pitchFamily="34" charset="0"/>
              </a:rPr>
              <a:t>D. 6 hình bình hành</a:t>
            </a:r>
            <a:endParaRPr lang="en-US" sz="400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8" name="Picture 17" descr="Trắc nghiệm Hình bình hành có đáp án"/>
          <p:cNvPicPr/>
          <p:nvPr/>
        </p:nvPicPr>
        <p:blipFill>
          <a:blip r:embed="rId38">
            <a:extLst>
              <a:ext uri="{BEBA8EAE-BF5A-486C-A8C5-ECC9F3942E4B}">
                <a14:imgProps xmlns:a14="http://schemas.microsoft.com/office/drawing/2010/main">
                  <a14:imgLayer r:embed="rId39">
                    <a14:imgEffect>
                      <a14:sharpenSoften amount="50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874271" y="4794859"/>
            <a:ext cx="7315200" cy="3169343"/>
          </a:xfrm>
          <a:prstGeom prst="rect">
            <a:avLst/>
          </a:prstGeom>
          <a:noFill/>
          <a:ln>
            <a:noFill/>
          </a:ln>
        </p:spPr>
      </p:pic>
      <p:sp>
        <p:nvSpPr>
          <p:cNvPr id="19" name="Rounded Rectangle 18"/>
          <p:cNvSpPr/>
          <p:nvPr/>
        </p:nvSpPr>
        <p:spPr>
          <a:xfrm>
            <a:off x="9296400" y="7277100"/>
            <a:ext cx="5181600" cy="1139386"/>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spTree>
    <p:extLst>
      <p:ext uri="{BB962C8B-B14F-4D97-AF65-F5344CB8AC3E}">
        <p14:creationId xmlns:p14="http://schemas.microsoft.com/office/powerpoint/2010/main" val="15116360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438389">
            <a:off x="17660210" y="9024957"/>
            <a:ext cx="1169927" cy="1307845"/>
          </a:xfrm>
          <a:prstGeom prst="rect">
            <a:avLst/>
          </a:prstGeom>
        </p:spPr>
      </p:pic>
      <p:sp>
        <p:nvSpPr>
          <p:cNvPr id="2" name="Rectangle 1"/>
          <p:cNvSpPr/>
          <p:nvPr/>
        </p:nvSpPr>
        <p:spPr>
          <a:xfrm>
            <a:off x="234845" y="7468969"/>
            <a:ext cx="18071432" cy="1363258"/>
          </a:xfrm>
          <a:prstGeom prst="rect">
            <a:avLst/>
          </a:prstGeom>
        </p:spPr>
        <p:txBody>
          <a:bodyPr wrap="square">
            <a:spAutoFit/>
          </a:bodyPr>
          <a:lstStyle/>
          <a:p>
            <a:pPr>
              <a:lnSpc>
                <a:spcPct val="250000"/>
              </a:lnSpc>
            </a:pPr>
            <a:r>
              <a:rPr lang="en-US" sz="4000" smtClean="0">
                <a:latin typeface="Arial" panose="020B0604020202020204" pitchFamily="34" charset="0"/>
                <a:ea typeface="Calibri" panose="020F0502020204030204" pitchFamily="34" charset="0"/>
                <a:cs typeface="Times New Roman" panose="02020603050405020304" pitchFamily="18" charset="0"/>
              </a:rPr>
              <a:t>c</a:t>
            </a:r>
            <a:r>
              <a:rPr lang="en-US" sz="4000">
                <a:latin typeface="Arial" panose="020B0604020202020204" pitchFamily="34" charset="0"/>
                <a:ea typeface="Calibri" panose="020F0502020204030204" pitchFamily="34" charset="0"/>
                <a:cs typeface="Times New Roman" panose="02020603050405020304" pitchFamily="18" charset="0"/>
              </a:rPr>
              <a:t>) Tứ giác có hai cạnh đối nào cũng song song là hình bình </a:t>
            </a:r>
            <a:r>
              <a:rPr lang="en-US" sz="4000">
                <a:latin typeface="Arial" panose="020B0604020202020204" pitchFamily="34" charset="0"/>
                <a:ea typeface="Calibri" panose="020F0502020204030204" pitchFamily="34" charset="0"/>
                <a:cs typeface="Times New Roman" panose="02020603050405020304" pitchFamily="18" charset="0"/>
              </a:rPr>
              <a:t>hành</a:t>
            </a:r>
            <a:r>
              <a:rPr lang="en-US" sz="4000" smtClean="0">
                <a:latin typeface="Arial" panose="020B0604020202020204" pitchFamily="34" charset="0"/>
                <a:ea typeface="Calibri" panose="020F0502020204030204" pitchFamily="34" charset="0"/>
                <a:cs typeface="Times New Roman" panose="02020603050405020304" pitchFamily="18" charset="0"/>
              </a:rPr>
              <a:t>.</a:t>
            </a:r>
            <a:endParaRPr lang="en-US" sz="4000">
              <a:latin typeface="Arial" panose="020B0604020202020204" pitchFamily="34" charset="0"/>
              <a:ea typeface="Calibri" panose="020F0502020204030204" pitchFamily="34" charset="0"/>
              <a:cs typeface="Times New Roman" panose="02020603050405020304" pitchFamily="18" charset="0"/>
            </a:endParaRPr>
          </a:p>
        </p:txBody>
      </p:sp>
      <p:grpSp>
        <p:nvGrpSpPr>
          <p:cNvPr id="10" name="Group 9"/>
          <p:cNvGrpSpPr/>
          <p:nvPr/>
        </p:nvGrpSpPr>
        <p:grpSpPr>
          <a:xfrm>
            <a:off x="234845" y="407285"/>
            <a:ext cx="6096000" cy="1239224"/>
            <a:chOff x="0" y="190500"/>
            <a:chExt cx="6096000" cy="1239224"/>
          </a:xfrm>
        </p:grpSpPr>
        <p:sp>
          <p:nvSpPr>
            <p:cNvPr id="8" name="Pentagon 7"/>
            <p:cNvSpPr/>
            <p:nvPr/>
          </p:nvSpPr>
          <p:spPr>
            <a:xfrm>
              <a:off x="0" y="190500"/>
              <a:ext cx="6096000" cy="1239224"/>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0" b="1" dirty="0">
                <a:solidFill>
                  <a:schemeClr val="tx1"/>
                </a:solidFill>
                <a:latin typeface="Arial" panose="020B0604020202020204" pitchFamily="34" charset="0"/>
                <a:cs typeface="Arial" panose="020B0604020202020204" pitchFamily="34" charset="0"/>
              </a:endParaRPr>
            </a:p>
          </p:txBody>
        </p:sp>
        <p:sp>
          <p:nvSpPr>
            <p:cNvPr id="9" name="Rectangle 8"/>
            <p:cNvSpPr/>
            <p:nvPr/>
          </p:nvSpPr>
          <p:spPr>
            <a:xfrm>
              <a:off x="304800" y="286222"/>
              <a:ext cx="5348515" cy="1015663"/>
            </a:xfrm>
            <a:prstGeom prst="rect">
              <a:avLst/>
            </a:prstGeom>
          </p:spPr>
          <p:txBody>
            <a:bodyPr wrap="none">
              <a:spAutoFit/>
            </a:bodyPr>
            <a:lstStyle/>
            <a:p>
              <a:pPr lvl="0">
                <a:lnSpc>
                  <a:spcPct val="150000"/>
                </a:lnSpc>
              </a:pP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Bài 3.13 (SGK – tr.61)</a:t>
              </a:r>
              <a:endParaRPr lang="en-US" sz="3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grpSp>
      <p:sp>
        <p:nvSpPr>
          <p:cNvPr id="13" name="Rectangle 12"/>
          <p:cNvSpPr/>
          <p:nvPr/>
        </p:nvSpPr>
        <p:spPr>
          <a:xfrm>
            <a:off x="152400" y="1562100"/>
            <a:ext cx="18669000" cy="1299715"/>
          </a:xfrm>
          <a:prstGeom prst="rect">
            <a:avLst/>
          </a:prstGeom>
        </p:spPr>
        <p:txBody>
          <a:bodyPr wrap="square">
            <a:spAutoFit/>
          </a:bodyPr>
          <a:lstStyle/>
          <a:p>
            <a:pPr lvl="0">
              <a:lnSpc>
                <a:spcPct val="250000"/>
              </a:lnSpc>
            </a:pPr>
            <a: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a:t>Trong các khẳng định sau, khẳng định nào đúng, khẳng định nào sai? Vì sao?</a:t>
            </a:r>
            <a:endPar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p:sp>
        <p:nvSpPr>
          <p:cNvPr id="14" name="Rectangle 13"/>
          <p:cNvSpPr/>
          <p:nvPr/>
        </p:nvSpPr>
        <p:spPr>
          <a:xfrm>
            <a:off x="238593" y="3162300"/>
            <a:ext cx="16154400" cy="677108"/>
          </a:xfrm>
          <a:prstGeom prst="rect">
            <a:avLst/>
          </a:prstGeom>
        </p:spPr>
        <p:txBody>
          <a:bodyPr wrap="square">
            <a:spAutoFit/>
          </a:bodyPr>
          <a:lstStyle/>
          <a:p>
            <a: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a:t>a) Hình thang có hai cạnh bên song song là hình bình hành.</a:t>
            </a:r>
            <a:endParaRPr lang="en-US" sz="3800"/>
          </a:p>
        </p:txBody>
      </p:sp>
      <p:sp>
        <p:nvSpPr>
          <p:cNvPr id="15" name="Rectangle 14"/>
          <p:cNvSpPr/>
          <p:nvPr/>
        </p:nvSpPr>
        <p:spPr>
          <a:xfrm>
            <a:off x="234845" y="4991100"/>
            <a:ext cx="15316200" cy="1631216"/>
          </a:xfrm>
          <a:prstGeom prst="rect">
            <a:avLst/>
          </a:prstGeom>
        </p:spPr>
        <p:txBody>
          <a:bodyPr wrap="square">
            <a:spAutoFit/>
          </a:bodyPr>
          <a:lstStyle/>
          <a:p>
            <a:pPr lvl="0">
              <a:lnSpc>
                <a:spcPct val="250000"/>
              </a:lnSpc>
            </a:pPr>
            <a:r>
              <a:rPr lang="en-US" sz="4000">
                <a:solidFill>
                  <a:prstClr val="black"/>
                </a:solidFill>
                <a:latin typeface="Arial" panose="020B0604020202020204" pitchFamily="34" charset="0"/>
                <a:ea typeface="Calibri" panose="020F0502020204030204" pitchFamily="34" charset="0"/>
                <a:cs typeface="Times New Roman" panose="02020603050405020304" pitchFamily="18" charset="0"/>
              </a:rPr>
              <a:t>b) Hình thang có hai cạnh bên bằng nhau là hình bình hành.</a:t>
            </a:r>
            <a:endParaRPr lang="en-US" sz="400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p:sp>
        <p:nvSpPr>
          <p:cNvPr id="16" name="Rectangle 15"/>
          <p:cNvSpPr/>
          <p:nvPr/>
        </p:nvSpPr>
        <p:spPr>
          <a:xfrm>
            <a:off x="457200" y="4152900"/>
            <a:ext cx="14618104" cy="646331"/>
          </a:xfrm>
          <a:prstGeom prst="rect">
            <a:avLst/>
          </a:prstGeom>
        </p:spPr>
        <p:txBody>
          <a:bodyPr wrap="none">
            <a:spAutoFit/>
          </a:bodyPr>
          <a:lstStyle/>
          <a:p>
            <a:r>
              <a:rPr lang="nl-NL" sz="3600" i="1" smtClean="0">
                <a:solidFill>
                  <a:srgbClr val="FF0000"/>
                </a:solidFill>
                <a:latin typeface="Arial" panose="020B0604020202020204" pitchFamily="34" charset="0"/>
                <a:ea typeface="Calibri" panose="020F0502020204030204" pitchFamily="34" charset="0"/>
                <a:cs typeface="Arial" panose="020B0604020202020204" pitchFamily="34" charset="0"/>
              </a:rPr>
              <a:t>Vì </a:t>
            </a:r>
            <a:r>
              <a:rPr lang="nl-NL" sz="3600" i="1">
                <a:solidFill>
                  <a:srgbClr val="FF0000"/>
                </a:solidFill>
                <a:latin typeface="Arial" panose="020B0604020202020204" pitchFamily="34" charset="0"/>
                <a:ea typeface="Calibri" panose="020F0502020204030204" pitchFamily="34" charset="0"/>
                <a:cs typeface="Arial" panose="020B0604020202020204" pitchFamily="34" charset="0"/>
              </a:rPr>
              <a:t>khi đó ta được tứ giác có các cạnh đối song song là hình bình hành </a:t>
            </a:r>
            <a:endParaRPr lang="en-US" sz="3600" i="1">
              <a:solidFill>
                <a:srgbClr val="FF0000"/>
              </a:solidFill>
              <a:latin typeface="Arial" panose="020B0604020202020204" pitchFamily="34" charset="0"/>
              <a:cs typeface="Arial" panose="020B0604020202020204" pitchFamily="34" charset="0"/>
            </a:endParaRPr>
          </a:p>
        </p:txBody>
      </p:sp>
      <p:sp>
        <p:nvSpPr>
          <p:cNvPr id="18" name="Rectangle 17"/>
          <p:cNvSpPr/>
          <p:nvPr/>
        </p:nvSpPr>
        <p:spPr>
          <a:xfrm>
            <a:off x="457200" y="6737985"/>
            <a:ext cx="18657757" cy="646331"/>
          </a:xfrm>
          <a:prstGeom prst="rect">
            <a:avLst/>
          </a:prstGeom>
        </p:spPr>
        <p:txBody>
          <a:bodyPr wrap="square">
            <a:spAutoFit/>
          </a:bodyPr>
          <a:lstStyle/>
          <a:p>
            <a:r>
              <a:rPr lang="en-US" sz="3600" i="1" smtClean="0">
                <a:solidFill>
                  <a:srgbClr val="FF0000"/>
                </a:solidFill>
                <a:latin typeface="Arial" panose="020B0604020202020204" pitchFamily="34" charset="0"/>
                <a:ea typeface="Calibri" panose="020F0502020204030204" pitchFamily="34" charset="0"/>
                <a:cs typeface="Arial" panose="020B0604020202020204" pitchFamily="34" charset="0"/>
              </a:rPr>
              <a:t>V</a:t>
            </a:r>
            <a:r>
              <a:rPr lang="vi-VN" sz="3600" i="1" smtClean="0">
                <a:solidFill>
                  <a:srgbClr val="FF0000"/>
                </a:solidFill>
                <a:ea typeface="Calibri" panose="020F0502020204030204" pitchFamily="34" charset="0"/>
                <a:cs typeface="Arial" panose="020B0604020202020204" pitchFamily="34" charset="0"/>
              </a:rPr>
              <a:t>ì </a:t>
            </a:r>
            <a:r>
              <a:rPr lang="vi-VN" sz="3600" i="1">
                <a:solidFill>
                  <a:srgbClr val="FF0000"/>
                </a:solidFill>
                <a:ea typeface="Calibri" panose="020F0502020204030204" pitchFamily="34" charset="0"/>
                <a:cs typeface="Arial" panose="020B0604020202020204" pitchFamily="34" charset="0"/>
              </a:rPr>
              <a:t>hình thang cân có hai cạnh bên bằng nhau nhưng nó không phải là hình </a:t>
            </a:r>
            <a:r>
              <a:rPr lang="vi-VN" sz="3600" i="1">
                <a:solidFill>
                  <a:srgbClr val="FF0000"/>
                </a:solidFill>
                <a:ea typeface="Calibri" panose="020F0502020204030204" pitchFamily="34" charset="0"/>
                <a:cs typeface="Arial" panose="020B0604020202020204" pitchFamily="34" charset="0"/>
              </a:rPr>
              <a:t>bình </a:t>
            </a:r>
            <a:r>
              <a:rPr lang="vi-VN" sz="3600" i="1" smtClean="0">
                <a:solidFill>
                  <a:srgbClr val="FF0000"/>
                </a:solidFill>
                <a:ea typeface="Calibri" panose="020F0502020204030204" pitchFamily="34" charset="0"/>
                <a:cs typeface="Arial" panose="020B0604020202020204" pitchFamily="34" charset="0"/>
              </a:rPr>
              <a:t>hành</a:t>
            </a:r>
            <a:endParaRPr lang="en-US" sz="3600" i="1">
              <a:solidFill>
                <a:srgbClr val="FF0000"/>
              </a:solidFill>
              <a:latin typeface="Arial" panose="020B0604020202020204" pitchFamily="34" charset="0"/>
              <a:cs typeface="Arial" panose="020B0604020202020204" pitchFamily="34" charset="0"/>
            </a:endParaRPr>
          </a:p>
        </p:txBody>
      </p:sp>
      <p:sp>
        <p:nvSpPr>
          <p:cNvPr id="19" name="Rectangle 18"/>
          <p:cNvSpPr/>
          <p:nvPr/>
        </p:nvSpPr>
        <p:spPr>
          <a:xfrm>
            <a:off x="457199" y="9145369"/>
            <a:ext cx="18657757" cy="646331"/>
          </a:xfrm>
          <a:prstGeom prst="rect">
            <a:avLst/>
          </a:prstGeom>
        </p:spPr>
        <p:txBody>
          <a:bodyPr wrap="square">
            <a:spAutoFit/>
          </a:bodyPr>
          <a:lstStyle/>
          <a:p>
            <a:r>
              <a:rPr lang="en-US" sz="3600" i="1" smtClean="0">
                <a:solidFill>
                  <a:srgbClr val="FF0000"/>
                </a:solidFill>
                <a:latin typeface="Arial" panose="020B0604020202020204" pitchFamily="34" charset="0"/>
                <a:ea typeface="Calibri" panose="020F0502020204030204" pitchFamily="34" charset="0"/>
                <a:cs typeface="Arial" panose="020B0604020202020204" pitchFamily="34" charset="0"/>
              </a:rPr>
              <a:t>V</a:t>
            </a:r>
            <a:r>
              <a:rPr lang="vi-VN" sz="3600" i="1" smtClean="0">
                <a:solidFill>
                  <a:srgbClr val="FF0000"/>
                </a:solidFill>
                <a:ea typeface="Calibri" panose="020F0502020204030204" pitchFamily="34" charset="0"/>
                <a:cs typeface="Arial" panose="020B0604020202020204" pitchFamily="34" charset="0"/>
              </a:rPr>
              <a:t>ì </a:t>
            </a:r>
            <a:r>
              <a:rPr lang="vi-VN" sz="3600" i="1">
                <a:solidFill>
                  <a:srgbClr val="FF0000"/>
                </a:solidFill>
                <a:ea typeface="Calibri" panose="020F0502020204030204" pitchFamily="34" charset="0"/>
                <a:cs typeface="Arial" panose="020B0604020202020204" pitchFamily="34" charset="0"/>
              </a:rPr>
              <a:t>khi đó ta được tứ giác có các cạnh đối song song là hình bình hành </a:t>
            </a:r>
            <a:endParaRPr lang="en-US" sz="3600" i="1">
              <a:solidFill>
                <a:srgbClr val="FF0000"/>
              </a:solidFill>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10"/>
          <a:stretch>
            <a:fillRect/>
          </a:stretch>
        </p:blipFill>
        <p:spPr>
          <a:xfrm>
            <a:off x="16392993" y="342900"/>
            <a:ext cx="1539837" cy="1393186"/>
          </a:xfrm>
          <a:prstGeom prst="rect">
            <a:avLst/>
          </a:prstGeom>
        </p:spPr>
      </p:pic>
      <p:pic>
        <p:nvPicPr>
          <p:cNvPr id="25" name="Picture 24"/>
          <p:cNvPicPr>
            <a:picLocks noChangeAspect="1"/>
          </p:cNvPicPr>
          <p:nvPr/>
        </p:nvPicPr>
        <p:blipFill>
          <a:blip r:embed="rId11"/>
          <a:stretch>
            <a:fillRect/>
          </a:stretch>
        </p:blipFill>
        <p:spPr>
          <a:xfrm>
            <a:off x="13772211" y="3076044"/>
            <a:ext cx="804729" cy="763364"/>
          </a:xfrm>
          <a:prstGeom prst="rect">
            <a:avLst/>
          </a:prstGeom>
        </p:spPr>
      </p:pic>
      <p:pic>
        <p:nvPicPr>
          <p:cNvPr id="26" name="Picture 25"/>
          <p:cNvPicPr>
            <a:picLocks noChangeAspect="1"/>
          </p:cNvPicPr>
          <p:nvPr/>
        </p:nvPicPr>
        <p:blipFill>
          <a:blip r:embed="rId12"/>
          <a:stretch>
            <a:fillRect/>
          </a:stretch>
        </p:blipFill>
        <p:spPr>
          <a:xfrm>
            <a:off x="14174575" y="5573211"/>
            <a:ext cx="811067" cy="741448"/>
          </a:xfrm>
          <a:prstGeom prst="rect">
            <a:avLst/>
          </a:prstGeom>
        </p:spPr>
      </p:pic>
      <p:pic>
        <p:nvPicPr>
          <p:cNvPr id="27" name="Picture 26"/>
          <p:cNvPicPr>
            <a:picLocks noChangeAspect="1"/>
          </p:cNvPicPr>
          <p:nvPr/>
        </p:nvPicPr>
        <p:blipFill>
          <a:blip r:embed="rId11"/>
          <a:stretch>
            <a:fillRect/>
          </a:stretch>
        </p:blipFill>
        <p:spPr>
          <a:xfrm>
            <a:off x="15551045" y="8068863"/>
            <a:ext cx="804729" cy="763364"/>
          </a:xfrm>
          <a:prstGeom prst="rect">
            <a:avLst/>
          </a:prstGeom>
        </p:spPr>
      </p:pic>
    </p:spTree>
    <p:extLst>
      <p:ext uri="{BB962C8B-B14F-4D97-AF65-F5344CB8AC3E}">
        <p14:creationId xmlns:p14="http://schemas.microsoft.com/office/powerpoint/2010/main" val="676109167"/>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anim calcmode="lin" valueType="num">
                                      <p:cBhvr>
                                        <p:cTn id="17" dur="500" fill="hold"/>
                                        <p:tgtEl>
                                          <p:spTgt spid="13"/>
                                        </p:tgtEl>
                                        <p:attrNameLst>
                                          <p:attrName>ppt_x</p:attrName>
                                        </p:attrNameLst>
                                      </p:cBhvr>
                                      <p:tavLst>
                                        <p:tav tm="0">
                                          <p:val>
                                            <p:strVal val="#ppt_x"/>
                                          </p:val>
                                        </p:tav>
                                        <p:tav tm="100000">
                                          <p:val>
                                            <p:strVal val="#ppt_x"/>
                                          </p:val>
                                        </p:tav>
                                      </p:tavLst>
                                    </p:anim>
                                    <p:anim calcmode="lin" valueType="num">
                                      <p:cBhvr>
                                        <p:cTn id="18" dur="500" fill="hold"/>
                                        <p:tgtEl>
                                          <p:spTgt spid="13"/>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anim calcmode="lin" valueType="num">
                                      <p:cBhvr>
                                        <p:cTn id="22" dur="500" fill="hold"/>
                                        <p:tgtEl>
                                          <p:spTgt spid="14"/>
                                        </p:tgtEl>
                                        <p:attrNameLst>
                                          <p:attrName>ppt_x</p:attrName>
                                        </p:attrNameLst>
                                      </p:cBhvr>
                                      <p:tavLst>
                                        <p:tav tm="0">
                                          <p:val>
                                            <p:strVal val="#ppt_x"/>
                                          </p:val>
                                        </p:tav>
                                        <p:tav tm="100000">
                                          <p:val>
                                            <p:strVal val="#ppt_x"/>
                                          </p:val>
                                        </p:tav>
                                      </p:tavLst>
                                    </p:anim>
                                    <p:anim calcmode="lin" valueType="num">
                                      <p:cBhvr>
                                        <p:cTn id="23" dur="500" fill="hold"/>
                                        <p:tgtEl>
                                          <p:spTgt spid="14"/>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anim calcmode="lin" valueType="num">
                                      <p:cBhvr>
                                        <p:cTn id="27" dur="500" fill="hold"/>
                                        <p:tgtEl>
                                          <p:spTgt spid="15"/>
                                        </p:tgtEl>
                                        <p:attrNameLst>
                                          <p:attrName>ppt_x</p:attrName>
                                        </p:attrNameLst>
                                      </p:cBhvr>
                                      <p:tavLst>
                                        <p:tav tm="0">
                                          <p:val>
                                            <p:strVal val="#ppt_x"/>
                                          </p:val>
                                        </p:tav>
                                        <p:tav tm="100000">
                                          <p:val>
                                            <p:strVal val="#ppt_x"/>
                                          </p:val>
                                        </p:tav>
                                      </p:tavLst>
                                    </p:anim>
                                    <p:anim calcmode="lin" valueType="num">
                                      <p:cBhvr>
                                        <p:cTn id="28"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p:cTn id="33" dur="500" fill="hold"/>
                                        <p:tgtEl>
                                          <p:spTgt spid="25"/>
                                        </p:tgtEl>
                                        <p:attrNameLst>
                                          <p:attrName>ppt_w</p:attrName>
                                        </p:attrNameLst>
                                      </p:cBhvr>
                                      <p:tavLst>
                                        <p:tav tm="0">
                                          <p:val>
                                            <p:fltVal val="0"/>
                                          </p:val>
                                        </p:tav>
                                        <p:tav tm="100000">
                                          <p:val>
                                            <p:strVal val="#ppt_w"/>
                                          </p:val>
                                        </p:tav>
                                      </p:tavLst>
                                    </p:anim>
                                    <p:anim calcmode="lin" valueType="num">
                                      <p:cBhvr>
                                        <p:cTn id="34" dur="500" fill="hold"/>
                                        <p:tgtEl>
                                          <p:spTgt spid="25"/>
                                        </p:tgtEl>
                                        <p:attrNameLst>
                                          <p:attrName>ppt_h</p:attrName>
                                        </p:attrNameLst>
                                      </p:cBhvr>
                                      <p:tavLst>
                                        <p:tav tm="0">
                                          <p:val>
                                            <p:fltVal val="0"/>
                                          </p:val>
                                        </p:tav>
                                        <p:tav tm="100000">
                                          <p:val>
                                            <p:strVal val="#ppt_h"/>
                                          </p:val>
                                        </p:tav>
                                      </p:tavLst>
                                    </p:anim>
                                    <p:animEffect transition="in" filter="fade">
                                      <p:cBhvr>
                                        <p:cTn id="35" dur="500"/>
                                        <p:tgtEl>
                                          <p:spTgt spid="25"/>
                                        </p:tgtEl>
                                      </p:cBhvr>
                                    </p:animEffect>
                                  </p:childTnLst>
                                </p:cTn>
                              </p:par>
                            </p:childTnLst>
                          </p:cTn>
                        </p:par>
                        <p:par>
                          <p:cTn id="36" fill="hold">
                            <p:stCondLst>
                              <p:cond delay="500"/>
                            </p:stCondLst>
                            <p:childTnLst>
                              <p:par>
                                <p:cTn id="37" presetID="22" presetClass="entr" presetSubtype="4"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down)">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barn(inVertical)">
                                      <p:cBhvr>
                                        <p:cTn id="44" dur="500"/>
                                        <p:tgtEl>
                                          <p:spTgt spid="26"/>
                                        </p:tgtEl>
                                      </p:cBhvr>
                                    </p:animEffect>
                                  </p:childTnLst>
                                </p:cTn>
                              </p:par>
                            </p:childTnLst>
                          </p:cTn>
                        </p:par>
                        <p:par>
                          <p:cTn id="45" fill="hold">
                            <p:stCondLst>
                              <p:cond delay="500"/>
                            </p:stCondLst>
                            <p:childTnLst>
                              <p:par>
                                <p:cTn id="46" presetID="10" presetClass="entr" presetSubtype="0" fill="hold" grpId="0" nodeType="after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500"/>
                                        <p:tgtEl>
                                          <p:spTgt spid="18"/>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27"/>
                                        </p:tgtEl>
                                        <p:attrNameLst>
                                          <p:attrName>style.visibility</p:attrName>
                                        </p:attrNameLst>
                                      </p:cBhvr>
                                      <p:to>
                                        <p:strVal val="visible"/>
                                      </p:to>
                                    </p:set>
                                    <p:anim calcmode="lin" valueType="num">
                                      <p:cBhvr>
                                        <p:cTn id="53" dur="500" fill="hold"/>
                                        <p:tgtEl>
                                          <p:spTgt spid="27"/>
                                        </p:tgtEl>
                                        <p:attrNameLst>
                                          <p:attrName>ppt_w</p:attrName>
                                        </p:attrNameLst>
                                      </p:cBhvr>
                                      <p:tavLst>
                                        <p:tav tm="0">
                                          <p:val>
                                            <p:fltVal val="0"/>
                                          </p:val>
                                        </p:tav>
                                        <p:tav tm="100000">
                                          <p:val>
                                            <p:strVal val="#ppt_w"/>
                                          </p:val>
                                        </p:tav>
                                      </p:tavLst>
                                    </p:anim>
                                    <p:anim calcmode="lin" valueType="num">
                                      <p:cBhvr>
                                        <p:cTn id="54" dur="500" fill="hold"/>
                                        <p:tgtEl>
                                          <p:spTgt spid="27"/>
                                        </p:tgtEl>
                                        <p:attrNameLst>
                                          <p:attrName>ppt_h</p:attrName>
                                        </p:attrNameLst>
                                      </p:cBhvr>
                                      <p:tavLst>
                                        <p:tav tm="0">
                                          <p:val>
                                            <p:fltVal val="0"/>
                                          </p:val>
                                        </p:tav>
                                        <p:tav tm="100000">
                                          <p:val>
                                            <p:strVal val="#ppt_h"/>
                                          </p:val>
                                        </p:tav>
                                      </p:tavLst>
                                    </p:anim>
                                    <p:animEffect transition="in" filter="fade">
                                      <p:cBhvr>
                                        <p:cTn id="55" dur="500"/>
                                        <p:tgtEl>
                                          <p:spTgt spid="27"/>
                                        </p:tgtEl>
                                      </p:cBhvr>
                                    </p:animEffect>
                                  </p:childTnLst>
                                </p:cTn>
                              </p:par>
                            </p:childTnLst>
                          </p:cTn>
                        </p:par>
                        <p:par>
                          <p:cTn id="56" fill="hold">
                            <p:stCondLst>
                              <p:cond delay="500"/>
                            </p:stCondLst>
                            <p:childTnLst>
                              <p:par>
                                <p:cTn id="57" presetID="14" presetClass="entr" presetSubtype="10"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randombar(horizontal)">
                                      <p:cBhvr>
                                        <p:cTn id="5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P spid="14" grpId="0"/>
      <p:bldP spid="15" grpId="0"/>
      <p:bldP spid="16" grpId="0"/>
      <p:bldP spid="18" grpId="0"/>
      <p:bldP spid="1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304800" y="9715500"/>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459200" y="-611860"/>
            <a:ext cx="1828800" cy="2044390"/>
          </a:xfrm>
          <a:prstGeom prst="rect">
            <a:avLst/>
          </a:prstGeom>
        </p:spPr>
      </p:pic>
      <p:sp>
        <p:nvSpPr>
          <p:cNvPr id="2" name="Rectangle 1"/>
          <p:cNvSpPr/>
          <p:nvPr/>
        </p:nvSpPr>
        <p:spPr>
          <a:xfrm>
            <a:off x="533400" y="1985308"/>
            <a:ext cx="7831112" cy="1938992"/>
          </a:xfrm>
          <a:prstGeom prst="rect">
            <a:avLst/>
          </a:prstGeom>
        </p:spPr>
        <p:txBody>
          <a:bodyPr wrap="square">
            <a:spAutoFit/>
          </a:bodyPr>
          <a:lstStyle/>
          <a:p>
            <a:pPr algn="just">
              <a:lnSpc>
                <a:spcPct val="150000"/>
              </a:lnSpc>
            </a:pPr>
            <a:r>
              <a:rPr lang="en-US" sz="4000">
                <a:latin typeface="Arial" panose="020B0604020202020204" pitchFamily="34" charset="0"/>
                <a:ea typeface="Calibri" panose="020F0502020204030204" pitchFamily="34" charset="0"/>
                <a:cs typeface="Times New Roman" panose="02020603050405020304" pitchFamily="18" charset="0"/>
              </a:rPr>
              <a:t>Tính các góc còn lại của hình bình hành ABCD trong </a:t>
            </a:r>
            <a:r>
              <a:rPr lang="en-US" sz="4000">
                <a:latin typeface="Arial" panose="020B0604020202020204" pitchFamily="34" charset="0"/>
                <a:ea typeface="Calibri" panose="020F0502020204030204" pitchFamily="34" charset="0"/>
                <a:cs typeface="Times New Roman" panose="02020603050405020304" pitchFamily="18" charset="0"/>
              </a:rPr>
              <a:t>Hình </a:t>
            </a:r>
            <a:r>
              <a:rPr lang="en-US" sz="4000" smtClean="0">
                <a:latin typeface="Arial" panose="020B0604020202020204" pitchFamily="34" charset="0"/>
                <a:ea typeface="Calibri" panose="020F0502020204030204" pitchFamily="34" charset="0"/>
                <a:cs typeface="Times New Roman" panose="02020603050405020304" pitchFamily="18" charset="0"/>
              </a:rPr>
              <a:t>3.35</a:t>
            </a:r>
            <a:endParaRPr lang="en-US" sz="4000">
              <a:latin typeface="Arial" panose="020B0604020202020204" pitchFamily="34" charset="0"/>
              <a:ea typeface="Calibri" panose="020F0502020204030204" pitchFamily="34" charset="0"/>
              <a:cs typeface="Times New Roman" panose="02020603050405020304" pitchFamily="18" charset="0"/>
            </a:endParaRPr>
          </a:p>
        </p:txBody>
      </p:sp>
      <p:sp>
        <p:nvSpPr>
          <p:cNvPr id="15" name="Oval Callout 14"/>
          <p:cNvSpPr/>
          <p:nvPr/>
        </p:nvSpPr>
        <p:spPr>
          <a:xfrm>
            <a:off x="12725400" y="1597946"/>
            <a:ext cx="1752600" cy="920288"/>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grpSp>
        <p:nvGrpSpPr>
          <p:cNvPr id="13" name="Group 12"/>
          <p:cNvGrpSpPr/>
          <p:nvPr/>
        </p:nvGrpSpPr>
        <p:grpSpPr>
          <a:xfrm>
            <a:off x="533400" y="354874"/>
            <a:ext cx="6096000" cy="1239224"/>
            <a:chOff x="0" y="190500"/>
            <a:chExt cx="6096000" cy="1239224"/>
          </a:xfrm>
        </p:grpSpPr>
        <p:sp>
          <p:nvSpPr>
            <p:cNvPr id="16" name="Pentagon 15"/>
            <p:cNvSpPr/>
            <p:nvPr/>
          </p:nvSpPr>
          <p:spPr>
            <a:xfrm>
              <a:off x="0" y="190500"/>
              <a:ext cx="6096000" cy="1239224"/>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0" b="1" dirty="0">
                <a:solidFill>
                  <a:schemeClr val="tx1"/>
                </a:solidFill>
                <a:latin typeface="Arial" panose="020B0604020202020204" pitchFamily="34" charset="0"/>
                <a:cs typeface="Arial" panose="020B0604020202020204" pitchFamily="34" charset="0"/>
              </a:endParaRPr>
            </a:p>
          </p:txBody>
        </p:sp>
        <p:sp>
          <p:nvSpPr>
            <p:cNvPr id="17" name="Rectangle 16"/>
            <p:cNvSpPr/>
            <p:nvPr/>
          </p:nvSpPr>
          <p:spPr>
            <a:xfrm>
              <a:off x="304800" y="286222"/>
              <a:ext cx="5348515" cy="1015663"/>
            </a:xfrm>
            <a:prstGeom prst="rect">
              <a:avLst/>
            </a:prstGeom>
          </p:spPr>
          <p:txBody>
            <a:bodyPr wrap="none">
              <a:spAutoFit/>
            </a:bodyPr>
            <a:lstStyle/>
            <a:p>
              <a:pPr lvl="0">
                <a:lnSpc>
                  <a:spcPct val="150000"/>
                </a:lnSpc>
              </a:pP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Bài </a:t>
              </a:r>
              <a:r>
                <a:rPr lang="fr-FR" sz="4000" b="1" smtClean="0">
                  <a:solidFill>
                    <a:srgbClr val="000000"/>
                  </a:solidFill>
                  <a:latin typeface="Arial" panose="020B0604020202020204" pitchFamily="34" charset="0"/>
                  <a:ea typeface="Calibri" panose="020F0502020204030204" pitchFamily="34" charset="0"/>
                  <a:cs typeface="Times New Roman" panose="02020603050405020304" pitchFamily="18" charset="0"/>
                </a:rPr>
                <a:t>3.14 </a:t>
              </a: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(SGK – tr.61)</a:t>
              </a:r>
              <a:endParaRPr lang="en-US" sz="3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grpSp>
      <p:pic>
        <p:nvPicPr>
          <p:cNvPr id="5" name="Picture 4"/>
          <p:cNvPicPr>
            <a:picLocks noChangeAspect="1"/>
          </p:cNvPicPr>
          <p:nvPr/>
        </p:nvPicPr>
        <p:blipFill>
          <a:blip r:embed="rId10">
            <a:extLst>
              <a:ext uri="{BEBA8EAE-BF5A-486C-A8C5-ECC9F3942E4B}">
                <a14:imgProps xmlns:a14="http://schemas.microsoft.com/office/drawing/2010/main">
                  <a14:imgLayer r:embed="rId11">
                    <a14:imgEffect>
                      <a14:sharpenSoften amount="25000"/>
                    </a14:imgEffect>
                    <a14:imgEffect>
                      <a14:saturation sat="200000"/>
                    </a14:imgEffect>
                  </a14:imgLayer>
                </a14:imgProps>
              </a:ext>
            </a:extLst>
          </a:blip>
          <a:stretch>
            <a:fillRect/>
          </a:stretch>
        </p:blipFill>
        <p:spPr>
          <a:xfrm>
            <a:off x="533400" y="4574340"/>
            <a:ext cx="7239000" cy="4370834"/>
          </a:xfrm>
          <a:prstGeom prst="rect">
            <a:avLst/>
          </a:prstGeom>
        </p:spPr>
      </p:pic>
      <mc:AlternateContent xmlns:mc="http://schemas.openxmlformats.org/markup-compatibility/2006">
        <mc:Choice xmlns:a14="http://schemas.microsoft.com/office/drawing/2010/main" Requires="a14">
          <p:sp>
            <p:nvSpPr>
              <p:cNvPr id="6" name="Rectangle 5"/>
              <p:cNvSpPr/>
              <p:nvPr/>
            </p:nvSpPr>
            <p:spPr>
              <a:xfrm>
                <a:off x="9029700" y="3004526"/>
                <a:ext cx="9144000" cy="5644174"/>
              </a:xfrm>
              <a:prstGeom prst="rect">
                <a:avLst/>
              </a:prstGeom>
            </p:spPr>
            <p:txBody>
              <a:bodyPr>
                <a:spAutoFit/>
              </a:bodyPr>
              <a:lstStyle/>
              <a:p>
                <a:pPr>
                  <a:lnSpc>
                    <a:spcPct val="150000"/>
                  </a:lnSpc>
                  <a:spcAft>
                    <a:spcPts val="0"/>
                  </a:spcAft>
                </a:pPr>
                <a:r>
                  <a:rPr lang="fr-FR" sz="4000" smtClean="0">
                    <a:latin typeface="Arial" panose="020B0604020202020204" pitchFamily="34" charset="0"/>
                    <a:ea typeface="Calibri" panose="020F0502020204030204" pitchFamily="34" charset="0"/>
                    <a:cs typeface="Arial" panose="020B0604020202020204" pitchFamily="34" charset="0"/>
                  </a:rPr>
                  <a:t>Ta </a:t>
                </a:r>
                <a:r>
                  <a:rPr lang="fr-FR" sz="4000">
                    <a:latin typeface="Arial" panose="020B0604020202020204" pitchFamily="34" charset="0"/>
                    <a:ea typeface="Calibri" panose="020F0502020204030204" pitchFamily="34" charset="0"/>
                    <a:cs typeface="Arial" panose="020B0604020202020204" pitchFamily="34" charset="0"/>
                  </a:rPr>
                  <a:t>có ABCD là hình bình hành</a:t>
                </a:r>
                <a:r>
                  <a:rPr lang="fr-FR" sz="4000">
                    <a:latin typeface="Arial" panose="020B0604020202020204" pitchFamily="34" charset="0"/>
                    <a:ea typeface="Calibri" panose="020F0502020204030204" pitchFamily="34" charset="0"/>
                    <a:cs typeface="Arial" panose="020B0604020202020204" pitchFamily="34" charset="0"/>
                  </a:rPr>
                  <a:t>, </a:t>
                </a:r>
                <a:r>
                  <a:rPr lang="fr-FR" sz="4000" smtClean="0">
                    <a:latin typeface="Arial" panose="020B0604020202020204" pitchFamily="34" charset="0"/>
                    <a:ea typeface="Calibri" panose="020F0502020204030204" pitchFamily="34" charset="0"/>
                    <a:cs typeface="Arial" panose="020B0604020202020204" pitchFamily="34" charset="0"/>
                  </a:rPr>
                  <a:t>nên: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A</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C</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100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a14:m>
                <a:r>
                  <a:rPr lang="fr-FR" sz="40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B</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D</m:t>
                        </m:r>
                      </m:e>
                    </m:acc>
                  </m:oMath>
                </a14:m>
                <a:r>
                  <a:rPr lang="fr-FR" sz="4000">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0"/>
                  </a:spcAft>
                </a:pPr>
                <a:r>
                  <a:rPr lang="fr-FR" sz="4000" smtClean="0">
                    <a:effectLst/>
                    <a:latin typeface="Arial" panose="020B0604020202020204" pitchFamily="34" charset="0"/>
                    <a:ea typeface="Calibri" panose="020F0502020204030204" pitchFamily="34" charset="0"/>
                    <a:cs typeface="Arial" panose="020B0604020202020204" pitchFamily="34" charset="0"/>
                  </a:rPr>
                  <a:t>Ta </a:t>
                </a:r>
                <a:r>
                  <a:rPr lang="fr-FR" sz="4000">
                    <a:effectLst/>
                    <a:latin typeface="Arial" panose="020B0604020202020204" pitchFamily="34" charset="0"/>
                    <a:ea typeface="Calibri" panose="020F0502020204030204" pitchFamily="34" charset="0"/>
                    <a:cs typeface="Arial" panose="020B0604020202020204" pitchFamily="34" charset="0"/>
                  </a:rPr>
                  <a:t>có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A</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B</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C</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D</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360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a14:m>
                <a:r>
                  <a:rPr lang="fr-FR" sz="4000">
                    <a:effectLst/>
                    <a:latin typeface="Arial" panose="020B0604020202020204" pitchFamily="34" charset="0"/>
                    <a:ea typeface="Calibri" panose="020F0502020204030204" pitchFamily="34" charset="0"/>
                    <a:cs typeface="Arial" panose="020B0604020202020204" pitchFamily="34" charset="0"/>
                  </a:rPr>
                  <a:t> </a:t>
                </a:r>
                <a:endParaRPr lang="fr-FR" sz="4000" smtClean="0">
                  <a:effectLst/>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0"/>
                  </a:spcAft>
                </a:pPr>
                <a14:m>
                  <m:oMathPara xmlns:m="http://schemas.openxmlformats.org/officeDocument/2006/math">
                    <m:oMathParaPr>
                      <m:jc m:val="centerGroup"/>
                    </m:oMathParaPr>
                    <m:oMath xmlns:m="http://schemas.openxmlformats.org/officeDocument/2006/math">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4000" b="0" i="0"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100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100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B</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360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m:oMathPara>
                </a14:m>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0"/>
                  </a:spcAft>
                </a:pPr>
                <a14:m>
                  <m:oMathPara xmlns:m="http://schemas.openxmlformats.org/officeDocument/2006/math">
                    <m:oMathParaPr>
                      <m:jc m:val="centerGroup"/>
                    </m:oMathParaPr>
                    <m:oMath xmlns:m="http://schemas.openxmlformats.org/officeDocument/2006/math">
                      <m:r>
                        <a:rPr lang="en-US" sz="4000" b="0" i="0" smtClean="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B</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D</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360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100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100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num>
                        <m:den>
                          <m:r>
                            <a:rPr lang="fr-FR" sz="4000">
                              <a:effectLst/>
                              <a:latin typeface="Cambria Math" panose="02040503050406030204" pitchFamily="18" charset="0"/>
                              <a:ea typeface="Calibri" panose="020F0502020204030204" pitchFamily="34" charset="0"/>
                              <a:cs typeface="Times New Roman" panose="02020603050405020304" pitchFamily="18" charset="0"/>
                            </a:rPr>
                            <m:t>2</m:t>
                          </m:r>
                        </m:den>
                      </m:f>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80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m:oMathPara>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9029700" y="3004526"/>
                <a:ext cx="9144000" cy="5644174"/>
              </a:xfrm>
              <a:prstGeom prst="rect">
                <a:avLst/>
              </a:prstGeom>
              <a:blipFill>
                <a:blip r:embed="rId12"/>
                <a:stretch>
                  <a:fillRect l="-2333"/>
                </a:stretch>
              </a:blipFill>
            </p:spPr>
            <p:txBody>
              <a:bodyPr/>
              <a:lstStyle/>
              <a:p>
                <a:r>
                  <a:rPr lang="en-US">
                    <a:noFill/>
                  </a:rPr>
                  <a:t> </a:t>
                </a:r>
              </a:p>
            </p:txBody>
          </p:sp>
        </mc:Fallback>
      </mc:AlternateContent>
      <p:cxnSp>
        <p:nvCxnSpPr>
          <p:cNvPr id="8" name="Straight Connector 7"/>
          <p:cNvCxnSpPr/>
          <p:nvPr/>
        </p:nvCxnSpPr>
        <p:spPr>
          <a:xfrm>
            <a:off x="8763000" y="190500"/>
            <a:ext cx="0" cy="9472703"/>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877769"/>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par>
                                <p:cTn id="12" presetID="10"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fade">
                                      <p:cBhvr>
                                        <p:cTn id="24" dur="500"/>
                                        <p:tgtEl>
                                          <p:spTgt spid="6">
                                            <p:txEl>
                                              <p:pRg st="0" end="0"/>
                                            </p:txEl>
                                          </p:spTgt>
                                        </p:tgtEl>
                                      </p:cBhvr>
                                    </p:animEffect>
                                  </p:childTnLst>
                                </p:cTn>
                              </p:par>
                            </p:childTnLst>
                          </p:cTn>
                        </p:par>
                        <p:par>
                          <p:cTn id="25" fill="hold">
                            <p:stCondLst>
                              <p:cond delay="500"/>
                            </p:stCondLst>
                            <p:childTnLst>
                              <p:par>
                                <p:cTn id="26" presetID="22" presetClass="entr" presetSubtype="4" fill="hold" nodeType="after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wipe(down)">
                                      <p:cBhvr>
                                        <p:cTn id="28" dur="500"/>
                                        <p:tgtEl>
                                          <p:spTgt spid="6">
                                            <p:txEl>
                                              <p:pRg st="1" end="1"/>
                                            </p:txEl>
                                          </p:spTgt>
                                        </p:tgtEl>
                                      </p:cBhvr>
                                    </p:animEffect>
                                  </p:childTnLst>
                                </p:cTn>
                              </p:par>
                            </p:childTnLst>
                          </p:cTn>
                        </p:par>
                        <p:par>
                          <p:cTn id="29" fill="hold">
                            <p:stCondLst>
                              <p:cond delay="1000"/>
                            </p:stCondLst>
                            <p:childTnLst>
                              <p:par>
                                <p:cTn id="30" presetID="22" presetClass="entr" presetSubtype="8" fill="hold" nodeType="after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Effect transition="in" filter="wipe(left)">
                                      <p:cBhvr>
                                        <p:cTn id="32" dur="500"/>
                                        <p:tgtEl>
                                          <p:spTgt spid="6">
                                            <p:txEl>
                                              <p:pRg st="2" end="2"/>
                                            </p:txEl>
                                          </p:spTgt>
                                        </p:tgtEl>
                                      </p:cBhvr>
                                    </p:animEffect>
                                  </p:childTnLst>
                                </p:cTn>
                              </p:par>
                            </p:childTnLst>
                          </p:cTn>
                        </p:par>
                        <p:par>
                          <p:cTn id="33" fill="hold">
                            <p:stCondLst>
                              <p:cond delay="1500"/>
                            </p:stCondLst>
                            <p:childTnLst>
                              <p:par>
                                <p:cTn id="34" presetID="10" presetClass="entr" presetSubtype="0" fill="hold" nodeType="afterEffect">
                                  <p:stCondLst>
                                    <p:cond delay="0"/>
                                  </p:stCondLst>
                                  <p:childTnLst>
                                    <p:set>
                                      <p:cBhvr>
                                        <p:cTn id="35" dur="1" fill="hold">
                                          <p:stCondLst>
                                            <p:cond delay="0"/>
                                          </p:stCondLst>
                                        </p:cTn>
                                        <p:tgtEl>
                                          <p:spTgt spid="6">
                                            <p:txEl>
                                              <p:pRg st="3" end="3"/>
                                            </p:txEl>
                                          </p:spTgt>
                                        </p:tgtEl>
                                        <p:attrNameLst>
                                          <p:attrName>style.visibility</p:attrName>
                                        </p:attrNameLst>
                                      </p:cBhvr>
                                      <p:to>
                                        <p:strVal val="visible"/>
                                      </p:to>
                                    </p:set>
                                    <p:animEffect transition="in" filter="fade">
                                      <p:cBhvr>
                                        <p:cTn id="36"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379181" y="10020300"/>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745559">
            <a:off x="17298730" y="8878220"/>
            <a:ext cx="1828800" cy="2044390"/>
          </a:xfrm>
          <a:prstGeom prst="rect">
            <a:avLst/>
          </a:prstGeom>
        </p:spPr>
      </p:pic>
      <p:pic>
        <p:nvPicPr>
          <p:cNvPr id="22" name="Picture 21"/>
          <p:cNvPicPr>
            <a:picLocks noChangeAspect="1"/>
          </p:cNvPicPr>
          <p:nvPr/>
        </p:nvPicPr>
        <p:blipFill>
          <a:blip r:embed="rId10"/>
          <a:srcRect/>
          <a:stretch>
            <a:fillRect/>
          </a:stretch>
        </p:blipFill>
        <p:spPr>
          <a:xfrm>
            <a:off x="16690460" y="342900"/>
            <a:ext cx="1295400" cy="1064927"/>
          </a:xfrm>
          <a:prstGeom prst="rect">
            <a:avLst/>
          </a:prstGeom>
        </p:spPr>
      </p:pic>
      <p:grpSp>
        <p:nvGrpSpPr>
          <p:cNvPr id="13" name="Group 12"/>
          <p:cNvGrpSpPr/>
          <p:nvPr/>
        </p:nvGrpSpPr>
        <p:grpSpPr>
          <a:xfrm>
            <a:off x="1102918" y="399076"/>
            <a:ext cx="6096000" cy="1239224"/>
            <a:chOff x="0" y="190500"/>
            <a:chExt cx="6096000" cy="1239224"/>
          </a:xfrm>
        </p:grpSpPr>
        <p:sp>
          <p:nvSpPr>
            <p:cNvPr id="14" name="Pentagon 13"/>
            <p:cNvSpPr/>
            <p:nvPr/>
          </p:nvSpPr>
          <p:spPr>
            <a:xfrm>
              <a:off x="0" y="190500"/>
              <a:ext cx="6096000" cy="1239224"/>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0" b="1" dirty="0">
                <a:solidFill>
                  <a:schemeClr val="tx1"/>
                </a:solidFill>
                <a:latin typeface="Arial" panose="020B0604020202020204" pitchFamily="34" charset="0"/>
                <a:cs typeface="Arial" panose="020B0604020202020204" pitchFamily="34" charset="0"/>
              </a:endParaRPr>
            </a:p>
          </p:txBody>
        </p:sp>
        <p:sp>
          <p:nvSpPr>
            <p:cNvPr id="15" name="Rectangle 14"/>
            <p:cNvSpPr/>
            <p:nvPr/>
          </p:nvSpPr>
          <p:spPr>
            <a:xfrm>
              <a:off x="228600" y="286222"/>
              <a:ext cx="5348515" cy="1015663"/>
            </a:xfrm>
            <a:prstGeom prst="rect">
              <a:avLst/>
            </a:prstGeom>
          </p:spPr>
          <p:txBody>
            <a:bodyPr wrap="none">
              <a:spAutoFit/>
            </a:bodyPr>
            <a:lstStyle/>
            <a:p>
              <a:pPr lvl="0">
                <a:lnSpc>
                  <a:spcPct val="150000"/>
                </a:lnSpc>
              </a:pP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Bài </a:t>
              </a:r>
              <a:r>
                <a:rPr lang="fr-FR" sz="4000" b="1" smtClean="0">
                  <a:solidFill>
                    <a:srgbClr val="000000"/>
                  </a:solidFill>
                  <a:latin typeface="Arial" panose="020B0604020202020204" pitchFamily="34" charset="0"/>
                  <a:ea typeface="Calibri" panose="020F0502020204030204" pitchFamily="34" charset="0"/>
                  <a:cs typeface="Times New Roman" panose="02020603050405020304" pitchFamily="18" charset="0"/>
                </a:rPr>
                <a:t>3.15 </a:t>
              </a: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(SGK – tr.61)</a:t>
              </a:r>
              <a:endParaRPr lang="en-US" sz="3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grpSp>
      <mc:AlternateContent xmlns:mc="http://schemas.openxmlformats.org/markup-compatibility/2006">
        <mc:Choice xmlns:a14="http://schemas.microsoft.com/office/drawing/2010/main" Requires="a14">
          <p:sp>
            <p:nvSpPr>
              <p:cNvPr id="2" name="Rectangle 1"/>
              <p:cNvSpPr/>
              <p:nvPr/>
            </p:nvSpPr>
            <p:spPr>
              <a:xfrm>
                <a:off x="993260" y="1849801"/>
                <a:ext cx="17373600" cy="1839606"/>
              </a:xfrm>
              <a:prstGeom prst="rect">
                <a:avLst/>
              </a:prstGeom>
            </p:spPr>
            <p:txBody>
              <a:bodyPr wrap="square">
                <a:spAutoFit/>
              </a:bodyPr>
              <a:lstStyle/>
              <a:p>
                <a:pPr>
                  <a:lnSpc>
                    <a:spcPct val="150000"/>
                  </a:lnSpc>
                </a:pPr>
                <a:r>
                  <a:rPr lang="vi-VN" sz="4000" smtClean="0">
                    <a:solidFill>
                      <a:srgbClr val="000000"/>
                    </a:solidFill>
                  </a:rPr>
                  <a:t>Cho hình bình hành </a:t>
                </a:r>
                <a14:m>
                  <m:oMath xmlns:m="http://schemas.openxmlformats.org/officeDocument/2006/math">
                    <m:r>
                      <a:rPr lang="fr-FR" sz="4000" i="1">
                        <a:latin typeface="Cambria Math" panose="02040503050406030204" pitchFamily="18" charset="0"/>
                        <a:ea typeface="Calibri" panose="020F0502020204030204" pitchFamily="34" charset="0"/>
                        <a:cs typeface="Arial" panose="020B0604020202020204" pitchFamily="34" charset="0"/>
                      </a:rPr>
                      <m:t>𝐴𝐵𝐶𝐷</m:t>
                    </m:r>
                  </m:oMath>
                </a14:m>
                <a:r>
                  <a:rPr lang="vi-VN" sz="4000">
                    <a:solidFill>
                      <a:srgbClr val="000000"/>
                    </a:solidFill>
                  </a:rPr>
                  <a:t>. Gọi </a:t>
                </a:r>
                <a14:m>
                  <m:oMath xmlns:m="http://schemas.openxmlformats.org/officeDocument/2006/math">
                    <m:r>
                      <a:rPr lang="fr-FR" sz="4000" i="1">
                        <a:latin typeface="Cambria Math" panose="02040503050406030204" pitchFamily="18" charset="0"/>
                        <a:ea typeface="Calibri" panose="020F0502020204030204" pitchFamily="34" charset="0"/>
                        <a:cs typeface="Arial" panose="020B0604020202020204" pitchFamily="34" charset="0"/>
                      </a:rPr>
                      <m:t>𝐸</m:t>
                    </m:r>
                  </m:oMath>
                </a14:m>
                <a:r>
                  <a:rPr lang="vi-VN" sz="4000">
                    <a:solidFill>
                      <a:srgbClr val="000000"/>
                    </a:solidFill>
                  </a:rPr>
                  <a:t>, </a:t>
                </a:r>
                <a14:m>
                  <m:oMath xmlns:m="http://schemas.openxmlformats.org/officeDocument/2006/math">
                    <m:r>
                      <a:rPr lang="fr-FR" sz="4000" i="1">
                        <a:latin typeface="Cambria Math" panose="02040503050406030204" pitchFamily="18" charset="0"/>
                        <a:ea typeface="Calibri" panose="020F0502020204030204" pitchFamily="34" charset="0"/>
                        <a:cs typeface="Arial" panose="020B0604020202020204" pitchFamily="34" charset="0"/>
                      </a:rPr>
                      <m:t>𝐹</m:t>
                    </m:r>
                  </m:oMath>
                </a14:m>
                <a:r>
                  <a:rPr lang="vi-VN" sz="4000">
                    <a:solidFill>
                      <a:srgbClr val="000000"/>
                    </a:solidFill>
                  </a:rPr>
                  <a:t> lần lượt là trung điểm của </a:t>
                </a:r>
                <a14:m>
                  <m:oMath xmlns:m="http://schemas.openxmlformats.org/officeDocument/2006/math">
                    <m:r>
                      <a:rPr lang="fr-FR" sz="4000" i="1">
                        <a:latin typeface="Cambria Math" panose="02040503050406030204" pitchFamily="18" charset="0"/>
                        <a:ea typeface="Calibri" panose="020F0502020204030204" pitchFamily="34" charset="0"/>
                        <a:cs typeface="Arial" panose="020B0604020202020204" pitchFamily="34" charset="0"/>
                      </a:rPr>
                      <m:t>𝐴𝐵</m:t>
                    </m:r>
                  </m:oMath>
                </a14:m>
                <a:r>
                  <a:rPr lang="vi-VN" sz="4000">
                    <a:solidFill>
                      <a:srgbClr val="000000"/>
                    </a:solidFill>
                  </a:rPr>
                  <a:t>, </a:t>
                </a:r>
                <a14:m>
                  <m:oMath xmlns:m="http://schemas.openxmlformats.org/officeDocument/2006/math">
                    <m:r>
                      <a:rPr lang="fr-FR" sz="4000" i="1">
                        <a:latin typeface="Cambria Math" panose="02040503050406030204" pitchFamily="18" charset="0"/>
                        <a:ea typeface="Calibri" panose="020F0502020204030204" pitchFamily="34" charset="0"/>
                        <a:cs typeface="Arial" panose="020B0604020202020204" pitchFamily="34" charset="0"/>
                      </a:rPr>
                      <m:t>𝐶</m:t>
                    </m:r>
                    <m:r>
                      <a:rPr lang="en-US" sz="4000" b="0" i="1" smtClean="0">
                        <a:latin typeface="Cambria Math" panose="02040503050406030204" pitchFamily="18" charset="0"/>
                        <a:ea typeface="Calibri" panose="020F0502020204030204" pitchFamily="34" charset="0"/>
                        <a:cs typeface="Arial" panose="020B0604020202020204" pitchFamily="34" charset="0"/>
                      </a:rPr>
                      <m:t>𝐷</m:t>
                    </m:r>
                  </m:oMath>
                </a14:m>
                <a:r>
                  <a:rPr lang="vi-VN" sz="4000">
                    <a:solidFill>
                      <a:srgbClr val="000000"/>
                    </a:solidFill>
                  </a:rPr>
                  <a:t>. Chứng minh </a:t>
                </a:r>
                <a14:m>
                  <m:oMath xmlns:m="http://schemas.openxmlformats.org/officeDocument/2006/math">
                    <m:r>
                      <a:rPr lang="fr-FR" sz="4000" i="1">
                        <a:latin typeface="Cambria Math" panose="02040503050406030204" pitchFamily="18" charset="0"/>
                        <a:ea typeface="Calibri" panose="020F0502020204030204" pitchFamily="34" charset="0"/>
                        <a:cs typeface="Arial" panose="020B0604020202020204" pitchFamily="34" charset="0"/>
                      </a:rPr>
                      <m:t>𝐵𝐹</m:t>
                    </m:r>
                    <m:r>
                      <a:rPr lang="en-US" sz="4000" b="0" i="0" smtClean="0">
                        <a:latin typeface="Cambria Math" panose="02040503050406030204" pitchFamily="18" charset="0"/>
                        <a:ea typeface="Calibri" panose="020F0502020204030204" pitchFamily="34" charset="0"/>
                        <a:cs typeface="Arial" panose="020B0604020202020204" pitchFamily="34" charset="0"/>
                      </a:rPr>
                      <m:t>=</m:t>
                    </m:r>
                    <m:r>
                      <a:rPr lang="fr-FR" sz="4000" i="1">
                        <a:latin typeface="Cambria Math" panose="02040503050406030204" pitchFamily="18" charset="0"/>
                        <a:ea typeface="Calibri" panose="020F0502020204030204" pitchFamily="34" charset="0"/>
                        <a:cs typeface="Arial" panose="020B0604020202020204" pitchFamily="34" charset="0"/>
                      </a:rPr>
                      <m:t>𝐷𝐸</m:t>
                    </m:r>
                    <m:r>
                      <a:rPr lang="en-US" sz="4000" b="0" i="0" smtClean="0">
                        <a:latin typeface="Cambria Math" panose="02040503050406030204" pitchFamily="18" charset="0"/>
                        <a:ea typeface="Calibri" panose="020F0502020204030204" pitchFamily="34" charset="0"/>
                        <a:cs typeface="Arial" panose="020B0604020202020204" pitchFamily="34" charset="0"/>
                      </a:rPr>
                      <m:t>.</m:t>
                    </m:r>
                  </m:oMath>
                </a14:m>
                <a:endParaRPr lang="en-US" sz="4000"/>
              </a:p>
            </p:txBody>
          </p:sp>
        </mc:Choice>
        <mc:Fallback>
          <p:sp>
            <p:nvSpPr>
              <p:cNvPr id="2" name="Rectangle 1"/>
              <p:cNvSpPr>
                <a:spLocks noRot="1" noChangeAspect="1" noMove="1" noResize="1" noEditPoints="1" noAdjustHandles="1" noChangeArrowheads="1" noChangeShapeType="1" noTextEdit="1"/>
              </p:cNvSpPr>
              <p:nvPr/>
            </p:nvSpPr>
            <p:spPr>
              <a:xfrm>
                <a:off x="993260" y="1849801"/>
                <a:ext cx="17373600" cy="1839606"/>
              </a:xfrm>
              <a:prstGeom prst="rect">
                <a:avLst/>
              </a:prstGeom>
              <a:blipFill>
                <a:blip r:embed="rId11"/>
                <a:stretch>
                  <a:fillRect l="-1263" b="-12583"/>
                </a:stretch>
              </a:blipFill>
            </p:spPr>
            <p:txBody>
              <a:bodyPr/>
              <a:lstStyle/>
              <a:p>
                <a:r>
                  <a:rPr lang="en-US">
                    <a:noFill/>
                  </a:rPr>
                  <a:t> </a:t>
                </a:r>
              </a:p>
            </p:txBody>
          </p:sp>
        </mc:Fallback>
      </mc:AlternateContent>
      <p:pic>
        <p:nvPicPr>
          <p:cNvPr id="3" name="Picture 2"/>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Effect>
                      <a14:saturation sat="200000"/>
                    </a14:imgEffect>
                  </a14:imgLayer>
                </a14:imgProps>
              </a:ext>
            </a:extLst>
          </a:blip>
          <a:stretch>
            <a:fillRect/>
          </a:stretch>
        </p:blipFill>
        <p:spPr>
          <a:xfrm>
            <a:off x="723084" y="5448300"/>
            <a:ext cx="6565381" cy="3276600"/>
          </a:xfrm>
          <a:prstGeom prst="rect">
            <a:avLst/>
          </a:prstGeom>
        </p:spPr>
      </p:pic>
      <p:sp>
        <p:nvSpPr>
          <p:cNvPr id="16" name="Oval Callout 15"/>
          <p:cNvSpPr/>
          <p:nvPr/>
        </p:nvSpPr>
        <p:spPr>
          <a:xfrm>
            <a:off x="8383819" y="3715724"/>
            <a:ext cx="1752600" cy="920288"/>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mc:AlternateContent xmlns:mc="http://schemas.openxmlformats.org/markup-compatibility/2006">
        <mc:Choice xmlns:a14="http://schemas.microsoft.com/office/drawing/2010/main" Requires="a14">
          <p:sp>
            <p:nvSpPr>
              <p:cNvPr id="7" name="Rectangle 6"/>
              <p:cNvSpPr/>
              <p:nvPr/>
            </p:nvSpPr>
            <p:spPr>
              <a:xfrm>
                <a:off x="8071116" y="5026543"/>
                <a:ext cx="8466944" cy="4708981"/>
              </a:xfrm>
              <a:prstGeom prst="rect">
                <a:avLst/>
              </a:prstGeom>
            </p:spPr>
            <p:txBody>
              <a:bodyPr wrap="square">
                <a:spAutoFit/>
              </a:bodyPr>
              <a:lstStyle/>
              <a:p>
                <a:pPr algn="just">
                  <a:lnSpc>
                    <a:spcPct val="150000"/>
                  </a:lnSpc>
                  <a:spcAft>
                    <a:spcPts val="0"/>
                  </a:spcAft>
                </a:pPr>
                <a:r>
                  <a:rPr lang="fr-FR" sz="4000" smtClean="0">
                    <a:latin typeface="Arial" panose="020B0604020202020204" pitchFamily="34" charset="0"/>
                    <a:ea typeface="Calibri" panose="020F0502020204030204" pitchFamily="34" charset="0"/>
                    <a:cs typeface="Arial" panose="020B0604020202020204" pitchFamily="34" charset="0"/>
                  </a:rPr>
                  <a:t>Ta </a:t>
                </a:r>
                <a:r>
                  <a:rPr lang="fr-FR" sz="4000">
                    <a:latin typeface="Arial" panose="020B0604020202020204" pitchFamily="34" charset="0"/>
                    <a:ea typeface="Calibri" panose="020F0502020204030204" pitchFamily="34" charset="0"/>
                    <a:cs typeface="Arial" panose="020B0604020202020204" pitchFamily="34" charset="0"/>
                  </a:rPr>
                  <a:t>có </a:t>
                </a:r>
                <a14:m>
                  <m:oMath xmlns:m="http://schemas.openxmlformats.org/officeDocument/2006/math">
                    <m:r>
                      <a:rPr lang="fr-FR" sz="4000" i="1" smtClean="0">
                        <a:latin typeface="Cambria Math" panose="02040503050406030204" pitchFamily="18" charset="0"/>
                        <a:ea typeface="Calibri" panose="020F0502020204030204" pitchFamily="34" charset="0"/>
                        <a:cs typeface="Arial" panose="020B0604020202020204" pitchFamily="34" charset="0"/>
                      </a:rPr>
                      <m:t>𝐴𝐵𝐶𝐷</m:t>
                    </m:r>
                  </m:oMath>
                </a14:m>
                <a:r>
                  <a:rPr lang="fr-FR" sz="4000">
                    <a:latin typeface="Arial" panose="020B0604020202020204" pitchFamily="34" charset="0"/>
                    <a:ea typeface="Calibri" panose="020F0502020204030204" pitchFamily="34" charset="0"/>
                    <a:cs typeface="Arial" panose="020B0604020202020204" pitchFamily="34" charset="0"/>
                  </a:rPr>
                  <a:t> là hình bình hành; </a:t>
                </a:r>
                <a14:m>
                  <m:oMath xmlns:m="http://schemas.openxmlformats.org/officeDocument/2006/math">
                    <m:r>
                      <a:rPr lang="fr-FR" sz="4000" i="1" smtClean="0">
                        <a:latin typeface="Cambria Math" panose="02040503050406030204" pitchFamily="18" charset="0"/>
                        <a:ea typeface="Calibri" panose="020F0502020204030204" pitchFamily="34" charset="0"/>
                        <a:cs typeface="Arial" panose="020B0604020202020204" pitchFamily="34" charset="0"/>
                      </a:rPr>
                      <m:t>𝐸</m:t>
                    </m:r>
                  </m:oMath>
                </a14:m>
                <a:r>
                  <a:rPr lang="fr-FR" sz="4000">
                    <a:latin typeface="Arial" panose="020B0604020202020204" pitchFamily="34" charset="0"/>
                    <a:ea typeface="Calibri" panose="020F0502020204030204" pitchFamily="34" charset="0"/>
                    <a:cs typeface="Arial" panose="020B0604020202020204" pitchFamily="34" charset="0"/>
                  </a:rPr>
                  <a:t> là trung điểm </a:t>
                </a:r>
                <a14:m>
                  <m:oMath xmlns:m="http://schemas.openxmlformats.org/officeDocument/2006/math">
                    <m:r>
                      <a:rPr lang="fr-FR" sz="4000" i="1" smtClean="0">
                        <a:latin typeface="Cambria Math" panose="02040503050406030204" pitchFamily="18" charset="0"/>
                        <a:ea typeface="Calibri" panose="020F0502020204030204" pitchFamily="34" charset="0"/>
                        <a:cs typeface="Arial" panose="020B0604020202020204" pitchFamily="34" charset="0"/>
                      </a:rPr>
                      <m:t>𝐴𝐵</m:t>
                    </m:r>
                  </m:oMath>
                </a14:m>
                <a:r>
                  <a:rPr lang="fr-FR" sz="4000">
                    <a:latin typeface="Arial" panose="020B0604020202020204" pitchFamily="34" charset="0"/>
                    <a:ea typeface="Calibri" panose="020F0502020204030204" pitchFamily="34" charset="0"/>
                    <a:cs typeface="Arial" panose="020B0604020202020204" pitchFamily="34" charset="0"/>
                  </a:rPr>
                  <a:t>,</a:t>
                </a:r>
                <a:r>
                  <a:rPr lang="fr-FR" sz="4000" smtClean="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4000" i="1" smtClean="0">
                        <a:latin typeface="Cambria Math" panose="02040503050406030204" pitchFamily="18" charset="0"/>
                        <a:ea typeface="Calibri" panose="020F0502020204030204" pitchFamily="34" charset="0"/>
                        <a:cs typeface="Arial" panose="020B0604020202020204" pitchFamily="34" charset="0"/>
                      </a:rPr>
                      <m:t>𝐹</m:t>
                    </m:r>
                  </m:oMath>
                </a14:m>
                <a:r>
                  <a:rPr lang="fr-FR" sz="4000">
                    <a:latin typeface="Arial" panose="020B0604020202020204" pitchFamily="34" charset="0"/>
                    <a:ea typeface="Calibri" panose="020F0502020204030204" pitchFamily="34" charset="0"/>
                    <a:cs typeface="Arial" panose="020B0604020202020204" pitchFamily="34" charset="0"/>
                  </a:rPr>
                  <a:t> là trung điểm </a:t>
                </a:r>
                <a14:m>
                  <m:oMath xmlns:m="http://schemas.openxmlformats.org/officeDocument/2006/math">
                    <m:r>
                      <a:rPr lang="fr-FR" sz="4000" i="1" smtClean="0">
                        <a:latin typeface="Cambria Math" panose="02040503050406030204" pitchFamily="18" charset="0"/>
                        <a:ea typeface="Calibri" panose="020F0502020204030204" pitchFamily="34" charset="0"/>
                        <a:cs typeface="Arial" panose="020B0604020202020204" pitchFamily="34" charset="0"/>
                      </a:rPr>
                      <m:t>𝐶𝐷</m:t>
                    </m:r>
                  </m:oMath>
                </a14:m>
                <a:r>
                  <a:rPr lang="fr-FR" sz="4000">
                    <a:latin typeface="Arial" panose="020B0604020202020204" pitchFamily="34" charset="0"/>
                    <a:ea typeface="Calibri" panose="020F0502020204030204" pitchFamily="34" charset="0"/>
                    <a:cs typeface="Arial" panose="020B0604020202020204" pitchFamily="34" charset="0"/>
                  </a:rPr>
                  <a:t>.</a:t>
                </a:r>
                <a:endParaRPr lang="en-US" sz="4000">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14:m>
                  <m:oMathPara xmlns:m="http://schemas.openxmlformats.org/officeDocument/2006/math">
                    <m:oMathParaPr>
                      <m:jc m:val="left"/>
                    </m:oMathParaPr>
                    <m:oMath xmlns:m="http://schemas.openxmlformats.org/officeDocument/2006/math">
                      <m:r>
                        <a:rPr lang="en-US" sz="4000" b="0" i="0" smtClean="0">
                          <a:latin typeface="Cambria Math" panose="02040503050406030204" pitchFamily="18" charset="0"/>
                          <a:ea typeface="Calibri" panose="020F0502020204030204" pitchFamily="34" charset="0"/>
                          <a:cs typeface="Arial" panose="020B0604020202020204" pitchFamily="34" charset="0"/>
                        </a:rPr>
                        <m:t>⇒</m:t>
                      </m:r>
                      <m:r>
                        <a:rPr lang="fr-FR" sz="4000" i="1" smtClean="0">
                          <a:latin typeface="Cambria Math" panose="02040503050406030204" pitchFamily="18" charset="0"/>
                          <a:ea typeface="Calibri" panose="020F0502020204030204" pitchFamily="34" charset="0"/>
                          <a:cs typeface="Arial" panose="020B0604020202020204" pitchFamily="34" charset="0"/>
                        </a:rPr>
                        <m:t>𝐸𝐵</m:t>
                      </m:r>
                      <m:r>
                        <a:rPr lang="fr-FR" sz="4000" i="1" smtClean="0">
                          <a:latin typeface="Cambria Math" panose="02040503050406030204" pitchFamily="18" charset="0"/>
                          <a:ea typeface="Calibri" panose="020F0502020204030204" pitchFamily="34" charset="0"/>
                          <a:cs typeface="Arial" panose="020B0604020202020204" pitchFamily="34" charset="0"/>
                        </a:rPr>
                        <m:t>//</m:t>
                      </m:r>
                      <m:r>
                        <a:rPr lang="fr-FR" sz="4000" i="1" smtClean="0">
                          <a:latin typeface="Cambria Math" panose="02040503050406030204" pitchFamily="18" charset="0"/>
                          <a:ea typeface="Calibri" panose="020F0502020204030204" pitchFamily="34" charset="0"/>
                          <a:cs typeface="Arial" panose="020B0604020202020204" pitchFamily="34" charset="0"/>
                        </a:rPr>
                        <m:t>𝐷𝐹</m:t>
                      </m:r>
                      <m:r>
                        <a:rPr lang="en-US" sz="4000" b="0" i="0" smtClean="0">
                          <a:latin typeface="Cambria Math" panose="02040503050406030204" pitchFamily="18" charset="0"/>
                          <a:ea typeface="Calibri" panose="020F0502020204030204" pitchFamily="34" charset="0"/>
                          <a:cs typeface="Arial" panose="020B0604020202020204" pitchFamily="34" charset="0"/>
                        </a:rPr>
                        <m:t>⇒</m:t>
                      </m:r>
                      <m:r>
                        <a:rPr lang="fr-FR" sz="4000" i="1" smtClean="0">
                          <a:latin typeface="Cambria Math" panose="02040503050406030204" pitchFamily="18" charset="0"/>
                          <a:ea typeface="Calibri" panose="020F0502020204030204" pitchFamily="34" charset="0"/>
                          <a:cs typeface="Arial" panose="020B0604020202020204" pitchFamily="34" charset="0"/>
                        </a:rPr>
                        <m:t>𝐴𝐸</m:t>
                      </m:r>
                      <m:r>
                        <a:rPr lang="fr-FR" sz="4000" i="1" smtClean="0">
                          <a:latin typeface="Cambria Math" panose="02040503050406030204" pitchFamily="18" charset="0"/>
                          <a:ea typeface="Calibri" panose="020F0502020204030204" pitchFamily="34" charset="0"/>
                          <a:cs typeface="Arial" panose="020B0604020202020204" pitchFamily="34" charset="0"/>
                        </a:rPr>
                        <m:t>=</m:t>
                      </m:r>
                      <m:r>
                        <a:rPr lang="fr-FR" sz="4000" i="1" smtClean="0">
                          <a:latin typeface="Cambria Math" panose="02040503050406030204" pitchFamily="18" charset="0"/>
                          <a:ea typeface="Calibri" panose="020F0502020204030204" pitchFamily="34" charset="0"/>
                          <a:cs typeface="Arial" panose="020B0604020202020204" pitchFamily="34" charset="0"/>
                        </a:rPr>
                        <m:t>𝐸𝐵</m:t>
                      </m:r>
                      <m:r>
                        <a:rPr lang="fr-FR" sz="4000" i="1" smtClean="0">
                          <a:latin typeface="Cambria Math" panose="02040503050406030204" pitchFamily="18" charset="0"/>
                          <a:ea typeface="Calibri" panose="020F0502020204030204" pitchFamily="34" charset="0"/>
                          <a:cs typeface="Arial" panose="020B0604020202020204" pitchFamily="34" charset="0"/>
                        </a:rPr>
                        <m:t>=</m:t>
                      </m:r>
                      <m:r>
                        <a:rPr lang="fr-FR" sz="4000" i="1" smtClean="0">
                          <a:latin typeface="Cambria Math" panose="02040503050406030204" pitchFamily="18" charset="0"/>
                          <a:ea typeface="Calibri" panose="020F0502020204030204" pitchFamily="34" charset="0"/>
                          <a:cs typeface="Arial" panose="020B0604020202020204" pitchFamily="34" charset="0"/>
                        </a:rPr>
                        <m:t>𝐷𝐹</m:t>
                      </m:r>
                      <m:r>
                        <a:rPr lang="fr-FR" sz="4000" i="1" smtClean="0">
                          <a:latin typeface="Cambria Math" panose="02040503050406030204" pitchFamily="18" charset="0"/>
                          <a:ea typeface="Calibri" panose="020F0502020204030204" pitchFamily="34" charset="0"/>
                          <a:cs typeface="Arial" panose="020B0604020202020204" pitchFamily="34" charset="0"/>
                        </a:rPr>
                        <m:t>=</m:t>
                      </m:r>
                      <m:r>
                        <a:rPr lang="fr-FR" sz="4000" i="1" smtClean="0">
                          <a:latin typeface="Cambria Math" panose="02040503050406030204" pitchFamily="18" charset="0"/>
                          <a:ea typeface="Calibri" panose="020F0502020204030204" pitchFamily="34" charset="0"/>
                          <a:cs typeface="Arial" panose="020B0604020202020204" pitchFamily="34" charset="0"/>
                        </a:rPr>
                        <m:t>𝐹𝐶</m:t>
                      </m:r>
                    </m:oMath>
                  </m:oMathPara>
                </a14:m>
                <a:endParaRPr lang="en-US" sz="4000">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14:m>
                  <m:oMath xmlns:m="http://schemas.openxmlformats.org/officeDocument/2006/math">
                    <m:r>
                      <a:rPr lang="en-US" sz="4000">
                        <a:latin typeface="Cambria Math" panose="02040503050406030204" pitchFamily="18" charset="0"/>
                        <a:ea typeface="Calibri" panose="020F0502020204030204" pitchFamily="34" charset="0"/>
                        <a:cs typeface="Arial" panose="020B0604020202020204" pitchFamily="34" charset="0"/>
                      </a:rPr>
                      <m:t>⇒</m:t>
                    </m:r>
                    <m:r>
                      <a:rPr lang="en-US" sz="4000" i="1">
                        <a:latin typeface="Cambria Math" panose="02040503050406030204" pitchFamily="18" charset="0"/>
                        <a:ea typeface="Calibri" panose="020F0502020204030204" pitchFamily="34" charset="0"/>
                        <a:cs typeface="Arial" panose="020B0604020202020204" pitchFamily="34" charset="0"/>
                      </a:rPr>
                      <m:t> </m:t>
                    </m:r>
                  </m:oMath>
                </a14:m>
                <a:r>
                  <a:rPr lang="fr-FR" sz="4000">
                    <a:latin typeface="Arial" panose="020B0604020202020204" pitchFamily="34" charset="0"/>
                    <a:ea typeface="Calibri" panose="020F0502020204030204" pitchFamily="34" charset="0"/>
                    <a:cs typeface="Arial" panose="020B0604020202020204" pitchFamily="34" charset="0"/>
                  </a:rPr>
                  <a:t>Tứ giác </a:t>
                </a:r>
                <a14:m>
                  <m:oMath xmlns:m="http://schemas.openxmlformats.org/officeDocument/2006/math">
                    <m:r>
                      <a:rPr lang="fr-FR" sz="4000" i="1" smtClean="0">
                        <a:latin typeface="Cambria Math" panose="02040503050406030204" pitchFamily="18" charset="0"/>
                        <a:ea typeface="Calibri" panose="020F0502020204030204" pitchFamily="34" charset="0"/>
                        <a:cs typeface="Arial" panose="020B0604020202020204" pitchFamily="34" charset="0"/>
                      </a:rPr>
                      <m:t>𝐷𝐸𝐵𝐹</m:t>
                    </m:r>
                    <m:r>
                      <a:rPr lang="fr-FR" sz="4000" i="1" smtClean="0">
                        <a:latin typeface="Cambria Math" panose="02040503050406030204" pitchFamily="18" charset="0"/>
                        <a:ea typeface="Calibri" panose="020F0502020204030204" pitchFamily="34" charset="0"/>
                        <a:cs typeface="Arial" panose="020B0604020202020204" pitchFamily="34" charset="0"/>
                      </a:rPr>
                      <m:t> </m:t>
                    </m:r>
                  </m:oMath>
                </a14:m>
                <a:r>
                  <a:rPr lang="fr-FR" sz="4000">
                    <a:latin typeface="Arial" panose="020B0604020202020204" pitchFamily="34" charset="0"/>
                    <a:ea typeface="Calibri" panose="020F0502020204030204" pitchFamily="34" charset="0"/>
                    <a:cs typeface="Arial" panose="020B0604020202020204" pitchFamily="34" charset="0"/>
                  </a:rPr>
                  <a:t>là hình bình </a:t>
                </a:r>
                <a:r>
                  <a:rPr lang="fr-FR" sz="4000">
                    <a:latin typeface="Arial" panose="020B0604020202020204" pitchFamily="34" charset="0"/>
                    <a:ea typeface="Calibri" panose="020F0502020204030204" pitchFamily="34" charset="0"/>
                    <a:cs typeface="Arial" panose="020B0604020202020204" pitchFamily="34" charset="0"/>
                  </a:rPr>
                  <a:t>hành </a:t>
                </a:r>
                <a:endParaRPr lang="fr-FR" sz="4000" smtClean="0">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sz="4000" smtClean="0">
                    <a:latin typeface="Arial" panose="020B0604020202020204" pitchFamily="34" charset="0"/>
                    <a:ea typeface="Calibri" panose="020F0502020204030204" pitchFamily="34" charset="0"/>
                    <a:cs typeface="Arial" panose="020B0604020202020204" pitchFamily="34" charset="0"/>
                  </a:rPr>
                  <a:t>Vậy </a:t>
                </a:r>
                <a14:m>
                  <m:oMath xmlns:m="http://schemas.openxmlformats.org/officeDocument/2006/math">
                    <m:r>
                      <a:rPr lang="fr-FR" sz="4000" i="1" smtClean="0">
                        <a:latin typeface="Cambria Math" panose="02040503050406030204" pitchFamily="18" charset="0"/>
                        <a:ea typeface="Calibri" panose="020F0502020204030204" pitchFamily="34" charset="0"/>
                        <a:cs typeface="Arial" panose="020B0604020202020204" pitchFamily="34" charset="0"/>
                      </a:rPr>
                      <m:t>𝐷𝐸</m:t>
                    </m:r>
                    <m:r>
                      <a:rPr lang="fr-FR" sz="4000" i="1" smtClean="0">
                        <a:latin typeface="Cambria Math" panose="02040503050406030204" pitchFamily="18" charset="0"/>
                        <a:ea typeface="Calibri" panose="020F0502020204030204" pitchFamily="34" charset="0"/>
                        <a:cs typeface="Arial" panose="020B0604020202020204" pitchFamily="34" charset="0"/>
                      </a:rPr>
                      <m:t>=</m:t>
                    </m:r>
                    <m:r>
                      <a:rPr lang="fr-FR" sz="4000" i="1" smtClean="0">
                        <a:latin typeface="Cambria Math" panose="02040503050406030204" pitchFamily="18" charset="0"/>
                        <a:ea typeface="Calibri" panose="020F0502020204030204" pitchFamily="34" charset="0"/>
                        <a:cs typeface="Arial" panose="020B0604020202020204" pitchFamily="34" charset="0"/>
                      </a:rPr>
                      <m:t>𝐵𝐹</m:t>
                    </m:r>
                  </m:oMath>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8071116" y="5026543"/>
                <a:ext cx="8466944" cy="4708981"/>
              </a:xfrm>
              <a:prstGeom prst="rect">
                <a:avLst/>
              </a:prstGeom>
              <a:blipFill>
                <a:blip r:embed="rId14"/>
                <a:stretch>
                  <a:fillRect l="-2520" r="-2592" b="-2332"/>
                </a:stretch>
              </a:blipFill>
            </p:spPr>
            <p:txBody>
              <a:bodyPr/>
              <a:lstStyle/>
              <a:p>
                <a:r>
                  <a:rPr lang="en-US">
                    <a:noFill/>
                  </a:rPr>
                  <a:t> </a:t>
                </a:r>
              </a:p>
            </p:txBody>
          </p:sp>
        </mc:Fallback>
      </mc:AlternateContent>
    </p:spTree>
    <p:extLst>
      <p:ext uri="{BB962C8B-B14F-4D97-AF65-F5344CB8AC3E}">
        <p14:creationId xmlns:p14="http://schemas.microsoft.com/office/powerpoint/2010/main" val="3607411158"/>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barn(inVertical)">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up)">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animEffect transition="in" filter="randombar(horizontal)">
                                      <p:cBhvr>
                                        <p:cTn id="26" dur="500"/>
                                        <p:tgtEl>
                                          <p:spTgt spid="7">
                                            <p:txEl>
                                              <p:pRg st="0" end="0"/>
                                            </p:txEl>
                                          </p:spTgt>
                                        </p:tgtEl>
                                      </p:cBhvr>
                                    </p:animEffect>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7">
                                            <p:txEl>
                                              <p:pRg st="1" end="1"/>
                                            </p:txEl>
                                          </p:spTgt>
                                        </p:tgtEl>
                                        <p:attrNameLst>
                                          <p:attrName>style.visibility</p:attrName>
                                        </p:attrNameLst>
                                      </p:cBhvr>
                                      <p:to>
                                        <p:strVal val="visible"/>
                                      </p:to>
                                    </p:set>
                                    <p:animEffect transition="in" filter="wipe(down)">
                                      <p:cBhvr>
                                        <p:cTn id="30" dur="500"/>
                                        <p:tgtEl>
                                          <p:spTgt spid="7">
                                            <p:txEl>
                                              <p:pRg st="1" end="1"/>
                                            </p:txEl>
                                          </p:spTgt>
                                        </p:tgtEl>
                                      </p:cBhvr>
                                    </p:animEffect>
                                  </p:childTnLst>
                                </p:cTn>
                              </p:par>
                            </p:childTnLst>
                          </p:cTn>
                        </p:par>
                        <p:par>
                          <p:cTn id="31" fill="hold">
                            <p:stCondLst>
                              <p:cond delay="1000"/>
                            </p:stCondLst>
                            <p:childTnLst>
                              <p:par>
                                <p:cTn id="32" presetID="14" presetClass="entr" presetSubtype="10" fill="hold" nodeType="afterEffect">
                                  <p:stCondLst>
                                    <p:cond delay="0"/>
                                  </p:stCondLst>
                                  <p:childTnLst>
                                    <p:set>
                                      <p:cBhvr>
                                        <p:cTn id="33" dur="1" fill="hold">
                                          <p:stCondLst>
                                            <p:cond delay="0"/>
                                          </p:stCondLst>
                                        </p:cTn>
                                        <p:tgtEl>
                                          <p:spTgt spid="7">
                                            <p:txEl>
                                              <p:pRg st="2" end="2"/>
                                            </p:txEl>
                                          </p:spTgt>
                                        </p:tgtEl>
                                        <p:attrNameLst>
                                          <p:attrName>style.visibility</p:attrName>
                                        </p:attrNameLst>
                                      </p:cBhvr>
                                      <p:to>
                                        <p:strVal val="visible"/>
                                      </p:to>
                                    </p:set>
                                    <p:animEffect transition="in" filter="randombar(horizontal)">
                                      <p:cBhvr>
                                        <p:cTn id="34" dur="500"/>
                                        <p:tgtEl>
                                          <p:spTgt spid="7">
                                            <p:txEl>
                                              <p:pRg st="2" end="2"/>
                                            </p:txEl>
                                          </p:spTgt>
                                        </p:tgtEl>
                                      </p:cBhvr>
                                    </p:animEffect>
                                  </p:childTnLst>
                                </p:cTn>
                              </p:par>
                            </p:childTnLst>
                          </p:cTn>
                        </p:par>
                        <p:par>
                          <p:cTn id="35" fill="hold">
                            <p:stCondLst>
                              <p:cond delay="1500"/>
                            </p:stCondLst>
                            <p:childTnLst>
                              <p:par>
                                <p:cTn id="36" presetID="53" presetClass="entr" presetSubtype="16" fill="hold" nodeType="afterEffect">
                                  <p:stCondLst>
                                    <p:cond delay="0"/>
                                  </p:stCondLst>
                                  <p:childTnLst>
                                    <p:set>
                                      <p:cBhvr>
                                        <p:cTn id="37" dur="1" fill="hold">
                                          <p:stCondLst>
                                            <p:cond delay="0"/>
                                          </p:stCondLst>
                                        </p:cTn>
                                        <p:tgtEl>
                                          <p:spTgt spid="7">
                                            <p:txEl>
                                              <p:pRg st="3" end="3"/>
                                            </p:txEl>
                                          </p:spTgt>
                                        </p:tgtEl>
                                        <p:attrNameLst>
                                          <p:attrName>style.visibility</p:attrName>
                                        </p:attrNameLst>
                                      </p:cBhvr>
                                      <p:to>
                                        <p:strVal val="visible"/>
                                      </p:to>
                                    </p:set>
                                    <p:anim calcmode="lin" valueType="num">
                                      <p:cBhvr>
                                        <p:cTn id="38" dur="500" fill="hold"/>
                                        <p:tgtEl>
                                          <p:spTgt spid="7">
                                            <p:txEl>
                                              <p:pRg st="3" end="3"/>
                                            </p:txEl>
                                          </p:spTgt>
                                        </p:tgtEl>
                                        <p:attrNameLst>
                                          <p:attrName>ppt_w</p:attrName>
                                        </p:attrNameLst>
                                      </p:cBhvr>
                                      <p:tavLst>
                                        <p:tav tm="0">
                                          <p:val>
                                            <p:fltVal val="0"/>
                                          </p:val>
                                        </p:tav>
                                        <p:tav tm="100000">
                                          <p:val>
                                            <p:strVal val="#ppt_w"/>
                                          </p:val>
                                        </p:tav>
                                      </p:tavLst>
                                    </p:anim>
                                    <p:anim calcmode="lin" valueType="num">
                                      <p:cBhvr>
                                        <p:cTn id="39" dur="500" fill="hold"/>
                                        <p:tgtEl>
                                          <p:spTgt spid="7">
                                            <p:txEl>
                                              <p:pRg st="3" end="3"/>
                                            </p:txEl>
                                          </p:spTgt>
                                        </p:tgtEl>
                                        <p:attrNameLst>
                                          <p:attrName>ppt_h</p:attrName>
                                        </p:attrNameLst>
                                      </p:cBhvr>
                                      <p:tavLst>
                                        <p:tav tm="0">
                                          <p:val>
                                            <p:fltVal val="0"/>
                                          </p:val>
                                        </p:tav>
                                        <p:tav tm="100000">
                                          <p:val>
                                            <p:strVal val="#ppt_h"/>
                                          </p:val>
                                        </p:tav>
                                      </p:tavLst>
                                    </p:anim>
                                    <p:animEffect transition="in" filter="fade">
                                      <p:cBhvr>
                                        <p:cTn id="40"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304800" y="9410700"/>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4946558">
            <a:off x="-351021" y="7325698"/>
            <a:ext cx="1828800" cy="2044390"/>
          </a:xfrm>
          <a:prstGeom prst="rect">
            <a:avLst/>
          </a:prstGeom>
        </p:spPr>
      </p:pic>
      <p:pic>
        <p:nvPicPr>
          <p:cNvPr id="6" name="Picture 5"/>
          <p:cNvPicPr>
            <a:picLocks noChangeAspect="1"/>
          </p:cNvPicPr>
          <p:nvPr/>
        </p:nvPicPr>
        <p:blipFill>
          <a:blip r:embed="rId10"/>
          <a:stretch>
            <a:fillRect/>
          </a:stretch>
        </p:blipFill>
        <p:spPr>
          <a:xfrm>
            <a:off x="16154400" y="373607"/>
            <a:ext cx="1865384" cy="1721893"/>
          </a:xfrm>
          <a:prstGeom prst="rect">
            <a:avLst/>
          </a:prstGeom>
        </p:spPr>
      </p:pic>
      <p:grpSp>
        <p:nvGrpSpPr>
          <p:cNvPr id="10" name="Group 9"/>
          <p:cNvGrpSpPr/>
          <p:nvPr/>
        </p:nvGrpSpPr>
        <p:grpSpPr>
          <a:xfrm>
            <a:off x="685800" y="770723"/>
            <a:ext cx="6096000" cy="1239224"/>
            <a:chOff x="0" y="190500"/>
            <a:chExt cx="6096000" cy="1239224"/>
          </a:xfrm>
        </p:grpSpPr>
        <p:sp>
          <p:nvSpPr>
            <p:cNvPr id="16" name="Pentagon 15"/>
            <p:cNvSpPr/>
            <p:nvPr/>
          </p:nvSpPr>
          <p:spPr>
            <a:xfrm>
              <a:off x="0" y="190500"/>
              <a:ext cx="6096000" cy="1239224"/>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0" b="1" dirty="0">
                <a:solidFill>
                  <a:schemeClr val="tx1"/>
                </a:solidFill>
                <a:latin typeface="Arial" panose="020B0604020202020204" pitchFamily="34" charset="0"/>
                <a:cs typeface="Arial" panose="020B0604020202020204" pitchFamily="34" charset="0"/>
              </a:endParaRPr>
            </a:p>
          </p:txBody>
        </p:sp>
        <p:sp>
          <p:nvSpPr>
            <p:cNvPr id="17" name="Rectangle 16"/>
            <p:cNvSpPr/>
            <p:nvPr/>
          </p:nvSpPr>
          <p:spPr>
            <a:xfrm>
              <a:off x="228600" y="286222"/>
              <a:ext cx="5348515" cy="1015663"/>
            </a:xfrm>
            <a:prstGeom prst="rect">
              <a:avLst/>
            </a:prstGeom>
          </p:spPr>
          <p:txBody>
            <a:bodyPr wrap="none">
              <a:spAutoFit/>
            </a:bodyPr>
            <a:lstStyle/>
            <a:p>
              <a:pPr lvl="0">
                <a:lnSpc>
                  <a:spcPct val="150000"/>
                </a:lnSpc>
              </a:pP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Bài </a:t>
              </a:r>
              <a:r>
                <a:rPr lang="fr-FR" sz="4000" b="1" smtClean="0">
                  <a:solidFill>
                    <a:srgbClr val="000000"/>
                  </a:solidFill>
                  <a:latin typeface="Arial" panose="020B0604020202020204" pitchFamily="34" charset="0"/>
                  <a:ea typeface="Calibri" panose="020F0502020204030204" pitchFamily="34" charset="0"/>
                  <a:cs typeface="Times New Roman" panose="02020603050405020304" pitchFamily="18" charset="0"/>
                </a:rPr>
                <a:t>3.16 </a:t>
              </a: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(SGK – tr.61)</a:t>
              </a:r>
              <a:endParaRPr lang="en-US" sz="3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grpSp>
      <p:sp>
        <p:nvSpPr>
          <p:cNvPr id="3" name="Rectangle 2"/>
          <p:cNvSpPr/>
          <p:nvPr/>
        </p:nvSpPr>
        <p:spPr>
          <a:xfrm>
            <a:off x="563380" y="2324100"/>
            <a:ext cx="16953984" cy="1839606"/>
          </a:xfrm>
          <a:prstGeom prst="rect">
            <a:avLst/>
          </a:prstGeom>
        </p:spPr>
        <p:txBody>
          <a:bodyPr wrap="square">
            <a:spAutoFit/>
          </a:bodyPr>
          <a:lstStyle/>
          <a:p>
            <a:pPr>
              <a:lnSpc>
                <a:spcPct val="150000"/>
              </a:lnSpc>
            </a:pPr>
            <a:r>
              <a:rPr lang="vi-VN" sz="4000">
                <a:solidFill>
                  <a:srgbClr val="000000"/>
                </a:solidFill>
              </a:rPr>
              <a:t>Trong mỗi trường hợp sau đây, tứ giác nào là hình bình hành, tứ giác nào không là hình bình hành? Vì </a:t>
            </a:r>
            <a:r>
              <a:rPr lang="vi-VN" sz="4000">
                <a:solidFill>
                  <a:srgbClr val="000000"/>
                </a:solidFill>
              </a:rPr>
              <a:t>sao</a:t>
            </a:r>
            <a:r>
              <a:rPr lang="vi-VN" sz="4000" smtClean="0">
                <a:solidFill>
                  <a:srgbClr val="000000"/>
                </a:solidFill>
              </a:rPr>
              <a:t>?</a:t>
            </a:r>
            <a:endParaRPr lang="en-US" sz="4000"/>
          </a:p>
        </p:txBody>
      </p:sp>
      <p:pic>
        <p:nvPicPr>
          <p:cNvPr id="7" name="Pictur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417072" y="4845507"/>
            <a:ext cx="13834855" cy="3631428"/>
          </a:xfrm>
          <a:prstGeom prst="rect">
            <a:avLst/>
          </a:prstGeom>
        </p:spPr>
      </p:pic>
    </p:spTree>
    <p:extLst>
      <p:ext uri="{BB962C8B-B14F-4D97-AF65-F5344CB8AC3E}">
        <p14:creationId xmlns:p14="http://schemas.microsoft.com/office/powerpoint/2010/main" val="2860502019"/>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anim calcmode="lin" valueType="num">
                                      <p:cBhvr>
                                        <p:cTn id="12" dur="500" fill="hold"/>
                                        <p:tgtEl>
                                          <p:spTgt spid="3"/>
                                        </p:tgtEl>
                                        <p:attrNameLst>
                                          <p:attrName>ppt_x</p:attrName>
                                        </p:attrNameLst>
                                      </p:cBhvr>
                                      <p:tavLst>
                                        <p:tav tm="0">
                                          <p:val>
                                            <p:strVal val="#ppt_x"/>
                                          </p:val>
                                        </p:tav>
                                        <p:tav tm="100000">
                                          <p:val>
                                            <p:strVal val="#ppt_x"/>
                                          </p:val>
                                        </p:tav>
                                      </p:tavLst>
                                    </p:anim>
                                    <p:anim calcmode="lin" valueType="num">
                                      <p:cBhvr>
                                        <p:cTn id="13" dur="500" fill="hold"/>
                                        <p:tgtEl>
                                          <p:spTgt spid="3"/>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anim calcmode="lin" valueType="num">
                                      <p:cBhvr>
                                        <p:cTn id="17" dur="500" fill="hold"/>
                                        <p:tgtEl>
                                          <p:spTgt spid="7"/>
                                        </p:tgtEl>
                                        <p:attrNameLst>
                                          <p:attrName>ppt_x</p:attrName>
                                        </p:attrNameLst>
                                      </p:cBhvr>
                                      <p:tavLst>
                                        <p:tav tm="0">
                                          <p:val>
                                            <p:strVal val="#ppt_x"/>
                                          </p:val>
                                        </p:tav>
                                        <p:tav tm="100000">
                                          <p:val>
                                            <p:strVal val="#ppt_x"/>
                                          </p:val>
                                        </p:tav>
                                      </p:tavLst>
                                    </p:anim>
                                    <p:anim calcmode="lin" valueType="num">
                                      <p:cBhvr>
                                        <p:cTn id="18"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43000" y="9715500"/>
            <a:ext cx="20834242" cy="2157663"/>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2" name="Picture 20"/>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38"/>
              </a:ext>
            </a:extLst>
          </a:blip>
          <a:srcRect/>
          <a:stretch>
            <a:fillRect/>
          </a:stretch>
        </p:blipFill>
        <p:spPr>
          <a:xfrm flipH="1">
            <a:off x="15951796" y="7760369"/>
            <a:ext cx="2234008" cy="1905000"/>
          </a:xfrm>
          <a:prstGeom prst="rect">
            <a:avLst/>
          </a:prstGeom>
        </p:spPr>
      </p:pic>
      <p:pic>
        <p:nvPicPr>
          <p:cNvPr id="15" name="Picture 25"/>
          <p:cNvPicPr>
            <a:picLocks noChangeAspect="1"/>
          </p:cNvPicPr>
          <p:nvPr/>
        </p:nvPicPr>
        <p:blipFill>
          <a:blip r:embed="rId39">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6230600" y="290764"/>
            <a:ext cx="1676400" cy="1571624"/>
          </a:xfrm>
          <a:prstGeom prst="rect">
            <a:avLst/>
          </a:prstGeom>
        </p:spPr>
      </p:pic>
      <p:sp>
        <p:nvSpPr>
          <p:cNvPr id="9" name="Oval Callout 8"/>
          <p:cNvSpPr/>
          <p:nvPr/>
        </p:nvSpPr>
        <p:spPr>
          <a:xfrm>
            <a:off x="7810500" y="547047"/>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5" name="Rectangle 4"/>
              <p:cNvSpPr/>
              <p:nvPr/>
            </p:nvSpPr>
            <p:spPr>
              <a:xfrm>
                <a:off x="914400" y="1718761"/>
                <a:ext cx="15544800" cy="7615739"/>
              </a:xfrm>
              <a:prstGeom prst="rect">
                <a:avLst/>
              </a:prstGeom>
            </p:spPr>
            <p:txBody>
              <a:bodyPr wrap="square">
                <a:spAutoFit/>
              </a:bodyPr>
              <a:lstStyle/>
              <a:p>
                <a:pPr marL="571500" indent="-571500">
                  <a:lnSpc>
                    <a:spcPct val="150000"/>
                  </a:lnSpc>
                  <a:spcAft>
                    <a:spcPts val="0"/>
                  </a:spcAft>
                  <a:buFont typeface="Arial" panose="020B0604020202020204" pitchFamily="34" charset="0"/>
                  <a:buChar char="•"/>
                </a:pPr>
                <a:r>
                  <a:rPr lang="fr-FR" sz="4000" smtClean="0">
                    <a:latin typeface="Arial" panose="020B0604020202020204" pitchFamily="34" charset="0"/>
                    <a:ea typeface="Calibri" panose="020F0502020204030204" pitchFamily="34" charset="0"/>
                    <a:cs typeface="Arial" panose="020B0604020202020204" pitchFamily="34" charset="0"/>
                  </a:rPr>
                  <a:t>Hình </a:t>
                </a:r>
                <a:r>
                  <a:rPr lang="fr-FR" sz="4000">
                    <a:latin typeface="Arial" panose="020B0604020202020204" pitchFamily="34" charset="0"/>
                    <a:ea typeface="Calibri" panose="020F0502020204030204" pitchFamily="34" charset="0"/>
                    <a:cs typeface="Arial" panose="020B0604020202020204" pitchFamily="34" charset="0"/>
                  </a:rPr>
                  <a:t>3.36 a là hình </a:t>
                </a:r>
                <a:r>
                  <a:rPr lang="fr-FR" sz="4000">
                    <a:latin typeface="Arial" panose="020B0604020202020204" pitchFamily="34" charset="0"/>
                    <a:ea typeface="Calibri" panose="020F0502020204030204" pitchFamily="34" charset="0"/>
                    <a:cs typeface="Arial" panose="020B0604020202020204" pitchFamily="34" charset="0"/>
                  </a:rPr>
                  <a:t>bình </a:t>
                </a:r>
                <a:r>
                  <a:rPr lang="fr-FR" sz="4000" smtClean="0">
                    <a:latin typeface="Arial" panose="020B0604020202020204" pitchFamily="34" charset="0"/>
                    <a:ea typeface="Calibri" panose="020F0502020204030204" pitchFamily="34" charset="0"/>
                    <a:cs typeface="Arial" panose="020B0604020202020204" pitchFamily="34" charset="0"/>
                  </a:rPr>
                  <a:t>hành, vì</a:t>
                </a:r>
                <a:r>
                  <a:rPr lang="fr-FR" sz="4000">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0"/>
                  </a:spcAft>
                </a:pPr>
                <a:r>
                  <a:rPr lang="fr-FR" sz="4000">
                    <a:effectLst/>
                    <a:latin typeface="Arial" panose="020B0604020202020204" pitchFamily="34" charset="0"/>
                    <a:ea typeface="Calibri" panose="020F0502020204030204" pitchFamily="34" charset="0"/>
                    <a:cs typeface="Arial" panose="020B0604020202020204" pitchFamily="34" charset="0"/>
                  </a:rPr>
                  <a:t>Hai góc đối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A</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C</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100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0"/>
                  </a:spcAft>
                </a:pPr>
                <a:r>
                  <a:rPr lang="fr-FR" sz="4000">
                    <a:effectLst/>
                    <a:latin typeface="Arial" panose="020B0604020202020204" pitchFamily="34" charset="0"/>
                    <a:ea typeface="Calibri" panose="020F0502020204030204" pitchFamily="34" charset="0"/>
                    <a:cs typeface="Arial" panose="020B0604020202020204" pitchFamily="34" charset="0"/>
                  </a:rPr>
                  <a:t>Hai góc đối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B</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D</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360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100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100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80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80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marL="571500" indent="-571500">
                  <a:lnSpc>
                    <a:spcPct val="150000"/>
                  </a:lnSpc>
                  <a:spcAft>
                    <a:spcPts val="0"/>
                  </a:spcAft>
                  <a:buFont typeface="Arial" panose="020B0604020202020204" pitchFamily="34" charset="0"/>
                  <a:buChar char="•"/>
                </a:pPr>
                <a:r>
                  <a:rPr lang="fr-FR" sz="4000" smtClean="0">
                    <a:effectLst/>
                    <a:latin typeface="Arial" panose="020B0604020202020204" pitchFamily="34" charset="0"/>
                    <a:ea typeface="Calibri" panose="020F0502020204030204" pitchFamily="34" charset="0"/>
                    <a:cs typeface="Arial" panose="020B0604020202020204" pitchFamily="34" charset="0"/>
                  </a:rPr>
                  <a:t>Hình </a:t>
                </a:r>
                <a:r>
                  <a:rPr lang="fr-FR" sz="4000">
                    <a:effectLst/>
                    <a:latin typeface="Arial" panose="020B0604020202020204" pitchFamily="34" charset="0"/>
                    <a:ea typeface="Calibri" panose="020F0502020204030204" pitchFamily="34" charset="0"/>
                    <a:cs typeface="Arial" panose="020B0604020202020204" pitchFamily="34" charset="0"/>
                  </a:rPr>
                  <a:t>3.36 b không phải hình bình hành, vì :</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0"/>
                  </a:spcAft>
                </a:pPr>
                <a:r>
                  <a:rPr lang="fr-FR" sz="4000">
                    <a:effectLst/>
                    <a:latin typeface="Arial" panose="020B0604020202020204" pitchFamily="34" charset="0"/>
                    <a:ea typeface="Calibri" panose="020F0502020204030204" pitchFamily="34" charset="0"/>
                    <a:cs typeface="Arial" panose="020B0604020202020204" pitchFamily="34" charset="0"/>
                  </a:rPr>
                  <a:t>Hai góc đối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D</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90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B</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360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75</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75</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90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120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marL="571500" indent="-571500">
                  <a:lnSpc>
                    <a:spcPct val="150000"/>
                  </a:lnSpc>
                  <a:spcAft>
                    <a:spcPts val="0"/>
                  </a:spcAft>
                  <a:buFont typeface="Arial" panose="020B0604020202020204" pitchFamily="34" charset="0"/>
                  <a:buChar char="•"/>
                </a:pPr>
                <a:r>
                  <a:rPr lang="fr-FR" sz="4000" smtClean="0">
                    <a:effectLst/>
                    <a:latin typeface="Arial" panose="020B0604020202020204" pitchFamily="34" charset="0"/>
                    <a:ea typeface="Calibri" panose="020F0502020204030204" pitchFamily="34" charset="0"/>
                    <a:cs typeface="Arial" panose="020B0604020202020204" pitchFamily="34" charset="0"/>
                  </a:rPr>
                  <a:t>Hình </a:t>
                </a:r>
                <a:r>
                  <a:rPr lang="fr-FR" sz="4000">
                    <a:effectLst/>
                    <a:latin typeface="Arial" panose="020B0604020202020204" pitchFamily="34" charset="0"/>
                    <a:ea typeface="Calibri" panose="020F0502020204030204" pitchFamily="34" charset="0"/>
                    <a:cs typeface="Arial" panose="020B0604020202020204" pitchFamily="34" charset="0"/>
                  </a:rPr>
                  <a:t>3.36 c là hình bình hành, vì :</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0"/>
                  </a:spcAft>
                </a:pPr>
                <a:r>
                  <a:rPr lang="fr-FR" sz="4000">
                    <a:effectLst/>
                    <a:latin typeface="Arial" panose="020B0604020202020204" pitchFamily="34" charset="0"/>
                    <a:ea typeface="Calibri" panose="020F0502020204030204" pitchFamily="34" charset="0"/>
                    <a:cs typeface="Arial" panose="020B0604020202020204" pitchFamily="34" charset="0"/>
                  </a:rPr>
                  <a:t>Hai góc đối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B</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D</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110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0"/>
                  </a:spcAft>
                </a:pPr>
                <a:r>
                  <a:rPr lang="fr-FR" sz="4000">
                    <a:effectLst/>
                    <a:latin typeface="Arial" panose="020B0604020202020204" pitchFamily="34" charset="0"/>
                    <a:ea typeface="Calibri" panose="020F0502020204030204" pitchFamily="34" charset="0"/>
                    <a:cs typeface="Arial" panose="020B0604020202020204" pitchFamily="34" charset="0"/>
                  </a:rPr>
                  <a:t>Hai góc đối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A</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C</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360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110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110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70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70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914400" y="1718761"/>
                <a:ext cx="15544800" cy="7615739"/>
              </a:xfrm>
              <a:prstGeom prst="rect">
                <a:avLst/>
              </a:prstGeom>
              <a:blipFill>
                <a:blip r:embed="rId44"/>
                <a:stretch>
                  <a:fillRect l="-1373" b="-881"/>
                </a:stretch>
              </a:blipFill>
            </p:spPr>
            <p:txBody>
              <a:bodyPr/>
              <a:lstStyle/>
              <a:p>
                <a:r>
                  <a:rPr lang="en-US">
                    <a:noFill/>
                  </a:rPr>
                  <a:t> </a:t>
                </a:r>
              </a:p>
            </p:txBody>
          </p:sp>
        </mc:Fallback>
      </mc:AlternateContent>
    </p:spTree>
    <p:extLst>
      <p:ext uri="{BB962C8B-B14F-4D97-AF65-F5344CB8AC3E}">
        <p14:creationId xmlns:p14="http://schemas.microsoft.com/office/powerpoint/2010/main" val="2108128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2" dur="500"/>
                                        <p:tgtEl>
                                          <p:spTgt spid="5">
                                            <p:txEl>
                                              <p:pRg st="0" end="0"/>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5" dur="500"/>
                                        <p:tgtEl>
                                          <p:spTgt spid="5">
                                            <p:txEl>
                                              <p:pRg st="1" end="1"/>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randombar(horizontal)">
                                      <p:cBhvr>
                                        <p:cTn id="18" dur="500"/>
                                        <p:tgtEl>
                                          <p:spTgt spid="5">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animEffect transition="in" filter="fade">
                                      <p:cBhvr>
                                        <p:cTn id="23" dur="500"/>
                                        <p:tgtEl>
                                          <p:spTgt spid="5">
                                            <p:txEl>
                                              <p:pRg st="3" end="3"/>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5">
                                            <p:txEl>
                                              <p:pRg st="4" end="4"/>
                                            </p:txEl>
                                          </p:spTgt>
                                        </p:tgtEl>
                                        <p:attrNameLst>
                                          <p:attrName>style.visibility</p:attrName>
                                        </p:attrNameLst>
                                      </p:cBhvr>
                                      <p:to>
                                        <p:strVal val="visible"/>
                                      </p:to>
                                    </p:set>
                                    <p:animEffect transition="in" filter="fade">
                                      <p:cBhvr>
                                        <p:cTn id="26" dur="500"/>
                                        <p:tgtEl>
                                          <p:spTgt spid="5">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Effect transition="in" filter="fade">
                                      <p:cBhvr>
                                        <p:cTn id="31" dur="500"/>
                                        <p:tgtEl>
                                          <p:spTgt spid="5">
                                            <p:txEl>
                                              <p:pRg st="5" end="5"/>
                                            </p:txEl>
                                          </p:spTgt>
                                        </p:tgtEl>
                                      </p:cBhvr>
                                    </p:animEffect>
                                    <p:anim calcmode="lin" valueType="num">
                                      <p:cBhvr>
                                        <p:cTn id="32"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3" dur="500" fill="hold"/>
                                        <p:tgtEl>
                                          <p:spTgt spid="5">
                                            <p:txEl>
                                              <p:pRg st="5" end="5"/>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5">
                                            <p:txEl>
                                              <p:pRg st="6" end="6"/>
                                            </p:txEl>
                                          </p:spTgt>
                                        </p:tgtEl>
                                        <p:attrNameLst>
                                          <p:attrName>style.visibility</p:attrName>
                                        </p:attrNameLst>
                                      </p:cBhvr>
                                      <p:to>
                                        <p:strVal val="visible"/>
                                      </p:to>
                                    </p:set>
                                    <p:animEffect transition="in" filter="fade">
                                      <p:cBhvr>
                                        <p:cTn id="36" dur="500"/>
                                        <p:tgtEl>
                                          <p:spTgt spid="5">
                                            <p:txEl>
                                              <p:pRg st="6" end="6"/>
                                            </p:txEl>
                                          </p:spTgt>
                                        </p:tgtEl>
                                      </p:cBhvr>
                                    </p:animEffect>
                                    <p:anim calcmode="lin" valueType="num">
                                      <p:cBhvr>
                                        <p:cTn id="37"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38" dur="500" fill="hold"/>
                                        <p:tgtEl>
                                          <p:spTgt spid="5">
                                            <p:txEl>
                                              <p:pRg st="6" end="6"/>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5">
                                            <p:txEl>
                                              <p:pRg st="7" end="7"/>
                                            </p:txEl>
                                          </p:spTgt>
                                        </p:tgtEl>
                                        <p:attrNameLst>
                                          <p:attrName>style.visibility</p:attrName>
                                        </p:attrNameLst>
                                      </p:cBhvr>
                                      <p:to>
                                        <p:strVal val="visible"/>
                                      </p:to>
                                    </p:set>
                                    <p:animEffect transition="in" filter="fade">
                                      <p:cBhvr>
                                        <p:cTn id="41" dur="500"/>
                                        <p:tgtEl>
                                          <p:spTgt spid="5">
                                            <p:txEl>
                                              <p:pRg st="7" end="7"/>
                                            </p:txEl>
                                          </p:spTgt>
                                        </p:tgtEl>
                                      </p:cBhvr>
                                    </p:animEffect>
                                    <p:anim calcmode="lin" valueType="num">
                                      <p:cBhvr>
                                        <p:cTn id="42"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p:cNvSpPr/>
          <p:nvPr/>
        </p:nvSpPr>
        <p:spPr>
          <a:xfrm>
            <a:off x="3181346" y="2507520"/>
            <a:ext cx="12230102" cy="2959358"/>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75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VẬN</a:t>
            </a:r>
            <a:r>
              <a:rPr kumimoji="0" lang="en-US" sz="7500" b="1" i="0" u="none" strike="noStrike" kern="1200" cap="none" spc="0" normalizeH="0" noProof="0" smtClean="0">
                <a:ln>
                  <a:noFill/>
                </a:ln>
                <a:solidFill>
                  <a:prstClr val="black"/>
                </a:solidFill>
                <a:effectLst/>
                <a:uLnTx/>
                <a:uFillTx/>
                <a:latin typeface="Arial" panose="020B0604020202020204" pitchFamily="34" charset="0"/>
                <a:ea typeface="+mn-ea"/>
                <a:cs typeface="Arial" panose="020B0604020202020204" pitchFamily="34" charset="0"/>
              </a:rPr>
              <a:t> DỤNG</a:t>
            </a:r>
            <a:endParaRPr kumimoji="0" lang="vi-VN" sz="7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 name="Rounded Rectangle 11"/>
          <p:cNvSpPr/>
          <p:nvPr/>
        </p:nvSpPr>
        <p:spPr>
          <a:xfrm>
            <a:off x="-762001" y="8724900"/>
            <a:ext cx="20116800" cy="3387442"/>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4"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58"/>
              </a:ext>
            </a:extLst>
          </a:blip>
          <a:srcRect/>
          <a:stretch>
            <a:fillRect/>
          </a:stretch>
        </p:blipFill>
        <p:spPr>
          <a:xfrm rot="10800000">
            <a:off x="96119" y="0"/>
            <a:ext cx="3942481" cy="1123607"/>
          </a:xfrm>
          <a:prstGeom prst="rect">
            <a:avLst/>
          </a:prstGeom>
        </p:spPr>
      </p:pic>
      <p:pic>
        <p:nvPicPr>
          <p:cNvPr id="4" name="Picture 3"/>
          <p:cNvPicPr>
            <a:picLocks noChangeAspect="1"/>
          </p:cNvPicPr>
          <p:nvPr/>
        </p:nvPicPr>
        <p:blipFill>
          <a:blip r:embed="rId59"/>
          <a:stretch>
            <a:fillRect/>
          </a:stretch>
        </p:blipFill>
        <p:spPr>
          <a:xfrm>
            <a:off x="6754145" y="7340988"/>
            <a:ext cx="5084505" cy="2767824"/>
          </a:xfrm>
          <a:prstGeom prst="rect">
            <a:avLst/>
          </a:prstGeom>
        </p:spPr>
      </p:pic>
    </p:spTree>
    <p:extLst>
      <p:ext uri="{BB962C8B-B14F-4D97-AF65-F5344CB8AC3E}">
        <p14:creationId xmlns:p14="http://schemas.microsoft.com/office/powerpoint/2010/main" val="3457993636"/>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p:cNvSpPr/>
          <p:nvPr/>
        </p:nvSpPr>
        <p:spPr>
          <a:xfrm>
            <a:off x="2552699" y="2565142"/>
            <a:ext cx="13487400" cy="2121158"/>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5500" b="1" smtClean="0">
                <a:solidFill>
                  <a:prstClr val="black"/>
                </a:solidFill>
                <a:latin typeface="Arial" panose="020B0604020202020204" pitchFamily="34" charset="0"/>
                <a:cs typeface="Arial" panose="020B0604020202020204" pitchFamily="34" charset="0"/>
              </a:rPr>
              <a:t>1. HÌNH </a:t>
            </a:r>
            <a:r>
              <a:rPr lang="en-US" sz="5500" b="1">
                <a:solidFill>
                  <a:prstClr val="black"/>
                </a:solidFill>
                <a:latin typeface="Arial" panose="020B0604020202020204" pitchFamily="34" charset="0"/>
                <a:cs typeface="Arial" panose="020B0604020202020204" pitchFamily="34" charset="0"/>
              </a:rPr>
              <a:t>BÌNH HÀNH VÀ </a:t>
            </a:r>
            <a:r>
              <a:rPr lang="en-US" sz="5500" b="1">
                <a:solidFill>
                  <a:prstClr val="black"/>
                </a:solidFill>
                <a:latin typeface="Arial" panose="020B0604020202020204" pitchFamily="34" charset="0"/>
                <a:cs typeface="Arial" panose="020B0604020202020204" pitchFamily="34" charset="0"/>
              </a:rPr>
              <a:t>TÍNH </a:t>
            </a:r>
            <a:r>
              <a:rPr lang="en-US" sz="5500" b="1" smtClean="0">
                <a:solidFill>
                  <a:prstClr val="black"/>
                </a:solidFill>
                <a:latin typeface="Arial" panose="020B0604020202020204" pitchFamily="34" charset="0"/>
                <a:cs typeface="Arial" panose="020B0604020202020204" pitchFamily="34" charset="0"/>
              </a:rPr>
              <a:t>CHẤT</a:t>
            </a:r>
            <a:endParaRPr lang="en-US" sz="5500" b="1">
              <a:solidFill>
                <a:prstClr val="black"/>
              </a:solidFill>
              <a:latin typeface="Arial" panose="020B0604020202020204" pitchFamily="34" charset="0"/>
              <a:cs typeface="Arial" panose="020B0604020202020204" pitchFamily="34" charset="0"/>
            </a:endParaRPr>
          </a:p>
        </p:txBody>
      </p:sp>
      <p:sp>
        <p:nvSpPr>
          <p:cNvPr id="12" name="Rounded Rectangle 11"/>
          <p:cNvSpPr/>
          <p:nvPr/>
        </p:nvSpPr>
        <p:spPr>
          <a:xfrm>
            <a:off x="-762001" y="8724900"/>
            <a:ext cx="20116800" cy="3387442"/>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4"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58"/>
              </a:ext>
            </a:extLst>
          </a:blip>
          <a:srcRect/>
          <a:stretch>
            <a:fillRect/>
          </a:stretch>
        </p:blipFill>
        <p:spPr>
          <a:xfrm rot="10800000">
            <a:off x="96119" y="0"/>
            <a:ext cx="3942481" cy="1123607"/>
          </a:xfrm>
          <a:prstGeom prst="rect">
            <a:avLst/>
          </a:prstGeom>
        </p:spPr>
      </p:pic>
      <p:pic>
        <p:nvPicPr>
          <p:cNvPr id="4" name="Picture 3"/>
          <p:cNvPicPr>
            <a:picLocks noChangeAspect="1"/>
          </p:cNvPicPr>
          <p:nvPr/>
        </p:nvPicPr>
        <p:blipFill>
          <a:blip r:embed="rId59"/>
          <a:stretch>
            <a:fillRect/>
          </a:stretch>
        </p:blipFill>
        <p:spPr>
          <a:xfrm>
            <a:off x="6754146" y="7360442"/>
            <a:ext cx="5084505" cy="2767824"/>
          </a:xfrm>
          <a:prstGeom prst="rect">
            <a:avLst/>
          </a:prstGeom>
        </p:spPr>
      </p:pic>
    </p:spTree>
    <p:extLst>
      <p:ext uri="{BB962C8B-B14F-4D97-AF65-F5344CB8AC3E}">
        <p14:creationId xmlns:p14="http://schemas.microsoft.com/office/powerpoint/2010/main" val="261406690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2108077"/>
            <a:ext cx="17513968" cy="3492623"/>
          </a:xfrm>
          <a:prstGeom prst="rect">
            <a:avLst/>
          </a:prstGeom>
        </p:spPr>
        <p:txBody>
          <a:bodyPr wrap="square">
            <a:spAutoFit/>
          </a:bodyPr>
          <a:lstStyle/>
          <a:p>
            <a:pPr algn="just">
              <a:lnSpc>
                <a:spcPct val="150000"/>
              </a:lnSpc>
            </a:pPr>
            <a:r>
              <a:rPr lang="vi-VN" sz="3800">
                <a:ea typeface="Calibri" panose="020F0502020204030204" pitchFamily="34" charset="0"/>
                <a:cs typeface="Times New Roman" panose="02020603050405020304" pitchFamily="18" charset="0"/>
              </a:rPr>
              <a:t>Cho hình bình hành ABCD. Gọi E, F lần lượt là trung điểm của các cạnh AB, CD. Chứng minh </a:t>
            </a:r>
            <a:r>
              <a:rPr lang="vi-VN" sz="3800">
                <a:ea typeface="Calibri" panose="020F0502020204030204" pitchFamily="34" charset="0"/>
                <a:cs typeface="Times New Roman" panose="02020603050405020304" pitchFamily="18" charset="0"/>
              </a:rPr>
              <a:t>rằng</a:t>
            </a:r>
            <a:r>
              <a:rPr lang="vi-VN" sz="3800" smtClean="0">
                <a:ea typeface="Calibri" panose="020F0502020204030204" pitchFamily="34" charset="0"/>
                <a:cs typeface="Times New Roman" panose="02020603050405020304" pitchFamily="18" charset="0"/>
              </a:rPr>
              <a:t>:</a:t>
            </a:r>
            <a:endParaRPr lang="vi-VN" sz="3800">
              <a:ea typeface="Calibri" panose="020F0502020204030204" pitchFamily="34" charset="0"/>
              <a:cs typeface="Times New Roman" panose="02020603050405020304" pitchFamily="18" charset="0"/>
            </a:endParaRPr>
          </a:p>
          <a:p>
            <a:pPr algn="just">
              <a:lnSpc>
                <a:spcPct val="150000"/>
              </a:lnSpc>
            </a:pPr>
            <a:r>
              <a:rPr lang="vi-VN" sz="3800">
                <a:ea typeface="Calibri" panose="020F0502020204030204" pitchFamily="34" charset="0"/>
                <a:cs typeface="Times New Roman" panose="02020603050405020304" pitchFamily="18" charset="0"/>
              </a:rPr>
              <a:t>a) Hai tứ giác AEFD, AECF là những hình bình </a:t>
            </a:r>
            <a:r>
              <a:rPr lang="vi-VN" sz="3800">
                <a:ea typeface="Calibri" panose="020F0502020204030204" pitchFamily="34" charset="0"/>
                <a:cs typeface="Times New Roman" panose="02020603050405020304" pitchFamily="18" charset="0"/>
              </a:rPr>
              <a:t>hành</a:t>
            </a:r>
            <a:r>
              <a:rPr lang="vi-VN" sz="3800" smtClean="0">
                <a:ea typeface="Calibri" panose="020F0502020204030204" pitchFamily="34" charset="0"/>
                <a:cs typeface="Times New Roman" panose="02020603050405020304" pitchFamily="18" charset="0"/>
              </a:rPr>
              <a:t>;</a:t>
            </a:r>
            <a:endParaRPr lang="vi-VN" sz="3800">
              <a:ea typeface="Calibri" panose="020F0502020204030204" pitchFamily="34" charset="0"/>
              <a:cs typeface="Times New Roman" panose="02020603050405020304" pitchFamily="18" charset="0"/>
            </a:endParaRPr>
          </a:p>
          <a:p>
            <a:pPr algn="just">
              <a:lnSpc>
                <a:spcPct val="150000"/>
              </a:lnSpc>
            </a:pPr>
            <a:r>
              <a:rPr lang="vi-VN" sz="3800">
                <a:ea typeface="Calibri" panose="020F0502020204030204" pitchFamily="34" charset="0"/>
                <a:cs typeface="Times New Roman" panose="02020603050405020304" pitchFamily="18" charset="0"/>
              </a:rPr>
              <a:t>b) EF = AD, AF = </a:t>
            </a:r>
            <a:r>
              <a:rPr lang="vi-VN" sz="3800">
                <a:ea typeface="Calibri" panose="020F0502020204030204" pitchFamily="34" charset="0"/>
                <a:cs typeface="Times New Roman" panose="02020603050405020304" pitchFamily="18" charset="0"/>
              </a:rPr>
              <a:t>EC</a:t>
            </a:r>
            <a:r>
              <a:rPr lang="vi-VN" sz="3800" smtClean="0">
                <a:ea typeface="Calibri" panose="020F0502020204030204" pitchFamily="34" charset="0"/>
                <a:cs typeface="Times New Roman" panose="02020603050405020304" pitchFamily="18" charset="0"/>
              </a:rPr>
              <a:t>.</a:t>
            </a:r>
            <a:endParaRPr lang="vi-VN" sz="3800">
              <a:ea typeface="Calibri" panose="020F0502020204030204" pitchFamily="34" charset="0"/>
              <a:cs typeface="Times New Roman" panose="02020603050405020304" pitchFamily="18" charset="0"/>
            </a:endParaRPr>
          </a:p>
        </p:txBody>
      </p:sp>
      <p:grpSp>
        <p:nvGrpSpPr>
          <p:cNvPr id="7" name="Group 6"/>
          <p:cNvGrpSpPr/>
          <p:nvPr/>
        </p:nvGrpSpPr>
        <p:grpSpPr>
          <a:xfrm>
            <a:off x="381000" y="475276"/>
            <a:ext cx="6096000" cy="1239224"/>
            <a:chOff x="0" y="190500"/>
            <a:chExt cx="6096000" cy="1239224"/>
          </a:xfrm>
        </p:grpSpPr>
        <p:sp>
          <p:nvSpPr>
            <p:cNvPr id="9" name="Pentagon 8"/>
            <p:cNvSpPr/>
            <p:nvPr/>
          </p:nvSpPr>
          <p:spPr>
            <a:xfrm>
              <a:off x="0" y="190500"/>
              <a:ext cx="6096000" cy="1239224"/>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0" b="1" dirty="0">
                <a:solidFill>
                  <a:schemeClr val="tx1"/>
                </a:solidFill>
                <a:latin typeface="Arial" panose="020B0604020202020204" pitchFamily="34" charset="0"/>
                <a:cs typeface="Arial" panose="020B0604020202020204" pitchFamily="34" charset="0"/>
              </a:endParaRPr>
            </a:p>
          </p:txBody>
        </p:sp>
        <p:sp>
          <p:nvSpPr>
            <p:cNvPr id="11" name="Rectangle 10"/>
            <p:cNvSpPr/>
            <p:nvPr/>
          </p:nvSpPr>
          <p:spPr>
            <a:xfrm>
              <a:off x="228600" y="286222"/>
              <a:ext cx="5348515" cy="1015663"/>
            </a:xfrm>
            <a:prstGeom prst="rect">
              <a:avLst/>
            </a:prstGeom>
          </p:spPr>
          <p:txBody>
            <a:bodyPr wrap="none">
              <a:spAutoFit/>
            </a:bodyPr>
            <a:lstStyle/>
            <a:p>
              <a:pPr lvl="0">
                <a:lnSpc>
                  <a:spcPct val="150000"/>
                </a:lnSpc>
              </a:pP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Bài </a:t>
              </a:r>
              <a:r>
                <a:rPr lang="fr-FR" sz="4000" b="1" smtClean="0">
                  <a:solidFill>
                    <a:srgbClr val="000000"/>
                  </a:solidFill>
                  <a:latin typeface="Arial" panose="020B0604020202020204" pitchFamily="34" charset="0"/>
                  <a:ea typeface="Calibri" panose="020F0502020204030204" pitchFamily="34" charset="0"/>
                  <a:cs typeface="Times New Roman" panose="02020603050405020304" pitchFamily="18" charset="0"/>
                </a:rPr>
                <a:t>3.17 </a:t>
              </a: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(SGK – tr.61)</a:t>
              </a:r>
              <a:endParaRPr lang="en-US" sz="3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5" name="Picture 14"/>
          <p:cNvPicPr>
            <a:picLocks noChangeAspect="1"/>
          </p:cNvPicPr>
          <p:nvPr/>
        </p:nvPicPr>
        <p:blipFill>
          <a:blip r:embed="rId3"/>
          <a:stretch>
            <a:fillRect/>
          </a:stretch>
        </p:blipFill>
        <p:spPr>
          <a:xfrm>
            <a:off x="6013784" y="5761420"/>
            <a:ext cx="6248400" cy="4021959"/>
          </a:xfrm>
          <a:prstGeom prst="rect">
            <a:avLst/>
          </a:prstGeom>
        </p:spPr>
      </p:pic>
      <p:pic>
        <p:nvPicPr>
          <p:cNvPr id="5" name="Picture 4"/>
          <p:cNvPicPr>
            <a:picLocks noChangeAspect="1"/>
          </p:cNvPicPr>
          <p:nvPr/>
        </p:nvPicPr>
        <p:blipFill>
          <a:blip r:embed="rId4"/>
          <a:stretch>
            <a:fillRect/>
          </a:stretch>
        </p:blipFill>
        <p:spPr>
          <a:xfrm>
            <a:off x="15858728" y="6959554"/>
            <a:ext cx="2036240" cy="3036071"/>
          </a:xfrm>
          <a:prstGeom prst="rect">
            <a:avLst/>
          </a:prstGeom>
        </p:spPr>
      </p:pic>
      <p:pic>
        <p:nvPicPr>
          <p:cNvPr id="6" name="Picture 5"/>
          <p:cNvPicPr>
            <a:picLocks noChangeAspect="1"/>
          </p:cNvPicPr>
          <p:nvPr/>
        </p:nvPicPr>
        <p:blipFill>
          <a:blip r:embed="rId5"/>
          <a:stretch>
            <a:fillRect/>
          </a:stretch>
        </p:blipFill>
        <p:spPr>
          <a:xfrm>
            <a:off x="16306800" y="153545"/>
            <a:ext cx="1791925" cy="1433116"/>
          </a:xfrm>
          <a:prstGeom prst="rect">
            <a:avLst/>
          </a:prstGeom>
        </p:spPr>
      </p:pic>
      <p:sp>
        <p:nvSpPr>
          <p:cNvPr id="16" name="Rounded Rectangle 15"/>
          <p:cNvSpPr/>
          <p:nvPr/>
        </p:nvSpPr>
        <p:spPr>
          <a:xfrm>
            <a:off x="-1066800" y="9944100"/>
            <a:ext cx="20116800" cy="3387442"/>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7"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rot="21411569">
            <a:off x="-588059" y="8896603"/>
            <a:ext cx="2395318" cy="1110556"/>
          </a:xfrm>
          <a:prstGeom prst="rect">
            <a:avLst/>
          </a:prstGeom>
        </p:spPr>
      </p:pic>
    </p:spTree>
    <p:extLst>
      <p:ext uri="{BB962C8B-B14F-4D97-AF65-F5344CB8AC3E}">
        <p14:creationId xmlns:p14="http://schemas.microsoft.com/office/powerpoint/2010/main" val="1376016740"/>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anim calcmode="lin" valueType="num">
                                      <p:cBhvr>
                                        <p:cTn id="12" dur="500" fill="hold"/>
                                        <p:tgtEl>
                                          <p:spTgt spid="3"/>
                                        </p:tgtEl>
                                        <p:attrNameLst>
                                          <p:attrName>ppt_x</p:attrName>
                                        </p:attrNameLst>
                                      </p:cBhvr>
                                      <p:tavLst>
                                        <p:tav tm="0">
                                          <p:val>
                                            <p:strVal val="#ppt_x"/>
                                          </p:val>
                                        </p:tav>
                                        <p:tav tm="100000">
                                          <p:val>
                                            <p:strVal val="#ppt_x"/>
                                          </p:val>
                                        </p:tav>
                                      </p:tavLst>
                                    </p:anim>
                                    <p:anim calcmode="lin" valueType="num">
                                      <p:cBhvr>
                                        <p:cTn id="13"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up)">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459200" y="-611860"/>
            <a:ext cx="1828800" cy="2044390"/>
          </a:xfrm>
          <a:prstGeom prst="rect">
            <a:avLst/>
          </a:prstGeom>
        </p:spPr>
      </p:pic>
      <p:sp>
        <p:nvSpPr>
          <p:cNvPr id="9" name="Oval Callout 8"/>
          <p:cNvSpPr/>
          <p:nvPr/>
        </p:nvSpPr>
        <p:spPr>
          <a:xfrm>
            <a:off x="8229600" y="748526"/>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14" name="Rectangle 13"/>
              <p:cNvSpPr/>
              <p:nvPr/>
            </p:nvSpPr>
            <p:spPr>
              <a:xfrm>
                <a:off x="7017482" y="2124511"/>
                <a:ext cx="10668000" cy="6232475"/>
              </a:xfrm>
              <a:prstGeom prst="rect">
                <a:avLst/>
              </a:prstGeom>
            </p:spPr>
            <p:txBody>
              <a:bodyPr wrap="square">
                <a:spAutoFit/>
              </a:bodyPr>
              <a:lstStyle/>
              <a:p>
                <a:pPr marL="742950" marR="0" lvl="0" indent="-742950" algn="l" defTabSz="914400" rtl="0" eaLnBrk="1" fontAlgn="auto" latinLnBrk="0" hangingPunct="1">
                  <a:lnSpc>
                    <a:spcPct val="150000"/>
                  </a:lnSpc>
                  <a:spcBef>
                    <a:spcPts val="0"/>
                  </a:spcBef>
                  <a:spcAft>
                    <a:spcPts val="0"/>
                  </a:spcAft>
                  <a:buClrTx/>
                  <a:buSzTx/>
                  <a:buFontTx/>
                  <a:buAutoNum type="alphaLcParenR"/>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Ta </a:t>
                </a: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có ABCD là hình bình hành </a:t>
                </a:r>
                <a14:m>
                  <m:oMath xmlns:m="http://schemas.openxmlformats.org/officeDocument/2006/math">
                    <m:r>
                      <a:rPr kumimoji="0" lang="en-US" sz="38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𝐴𝐵</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 </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𝐶𝐷</m:t>
                    </m:r>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endPar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Mà </a:t>
                </a: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 và F là trung điểm của AB và CD.</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38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𝐴𝐸</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 </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𝐶𝐹</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𝐸𝐵</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 </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𝐷𝐹</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 </a:t>
                </a:r>
                <a14:m>
                  <m:oMath xmlns:m="http://schemas.openxmlformats.org/officeDocument/2006/math">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𝐴𝐸</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𝐸𝐵</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𝐶𝐹</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𝐹𝐵</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oMath>
                </a14:m>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Xét tứ giác AEFD có: </a:t>
                </a:r>
                <a14:m>
                  <m:oMath xmlns:m="http://schemas.openxmlformats.org/officeDocument/2006/math">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𝐴𝐸</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 </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𝐷𝐹</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 </a:t>
                </a:r>
                <a14:m>
                  <m:oMath xmlns:m="http://schemas.openxmlformats.org/officeDocument/2006/math">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𝐴𝐸</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𝐷𝐹</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oMath>
                </a14:m>
                <a:endPar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oMath>
                </a14:m>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AEFD là hình bình hành.</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Xét tứ giác AECF có: </a:t>
                </a:r>
                <a14:m>
                  <m:oMath xmlns:m="http://schemas.openxmlformats.org/officeDocument/2006/math">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𝐴𝐸</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 </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𝐶𝐹</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 </a:t>
                </a:r>
                <a14:m>
                  <m:oMath xmlns:m="http://schemas.openxmlformats.org/officeDocument/2006/math">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𝐴𝐸</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𝐶𝐹</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oMath>
                </a14:m>
                <a:endPar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lvl="0">
                  <a:lnSpc>
                    <a:spcPct val="150000"/>
                  </a:lnSpc>
                </a:pPr>
                <a14:m>
                  <m:oMath xmlns:m="http://schemas.openxmlformats.org/officeDocument/2006/math">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AECF là hình bình hành</a:t>
                </a: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14" name="Rectangle 13"/>
              <p:cNvSpPr>
                <a:spLocks noRot="1" noChangeAspect="1" noMove="1" noResize="1" noEditPoints="1" noAdjustHandles="1" noChangeArrowheads="1" noChangeShapeType="1" noTextEdit="1"/>
              </p:cNvSpPr>
              <p:nvPr/>
            </p:nvSpPr>
            <p:spPr>
              <a:xfrm>
                <a:off x="7017482" y="2124511"/>
                <a:ext cx="10668000" cy="6232475"/>
              </a:xfrm>
              <a:prstGeom prst="rect">
                <a:avLst/>
              </a:prstGeom>
              <a:blipFill>
                <a:blip r:embed="rId10"/>
                <a:stretch>
                  <a:fillRect l="-1886" b="-1272"/>
                </a:stretch>
              </a:blipFill>
            </p:spPr>
            <p:txBody>
              <a:bodyPr/>
              <a:lstStyle/>
              <a:p>
                <a:r>
                  <a:rPr lang="en-US">
                    <a:noFill/>
                  </a:rPr>
                  <a:t> </a:t>
                </a:r>
              </a:p>
            </p:txBody>
          </p:sp>
        </mc:Fallback>
      </mc:AlternateContent>
      <p:pic>
        <p:nvPicPr>
          <p:cNvPr id="15" name="Picture 14"/>
          <p:cNvPicPr>
            <a:picLocks noChangeAspect="1"/>
          </p:cNvPicPr>
          <p:nvPr/>
        </p:nvPicPr>
        <p:blipFill>
          <a:blip r:embed="rId11"/>
          <a:stretch>
            <a:fillRect/>
          </a:stretch>
        </p:blipFill>
        <p:spPr>
          <a:xfrm>
            <a:off x="381000" y="2400300"/>
            <a:ext cx="6248400" cy="4021959"/>
          </a:xfrm>
          <a:prstGeom prst="rect">
            <a:avLst/>
          </a:prstGeom>
        </p:spPr>
      </p:pic>
      <p:sp>
        <p:nvSpPr>
          <p:cNvPr id="7" name="Rounded Rectangle 6"/>
          <p:cNvSpPr/>
          <p:nvPr/>
        </p:nvSpPr>
        <p:spPr>
          <a:xfrm>
            <a:off x="-533400" y="9350701"/>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rot="21411569">
            <a:off x="16487823" y="8557192"/>
            <a:ext cx="2395318" cy="1110556"/>
          </a:xfrm>
          <a:prstGeom prst="rect">
            <a:avLst/>
          </a:prstGeom>
        </p:spPr>
      </p:pic>
      <p:pic>
        <p:nvPicPr>
          <p:cNvPr id="2" name="Picture 1"/>
          <p:cNvPicPr>
            <a:picLocks noChangeAspect="1"/>
          </p:cNvPicPr>
          <p:nvPr/>
        </p:nvPicPr>
        <p:blipFill>
          <a:blip r:embed="rId30"/>
          <a:stretch>
            <a:fillRect/>
          </a:stretch>
        </p:blipFill>
        <p:spPr>
          <a:xfrm>
            <a:off x="1905000" y="7886700"/>
            <a:ext cx="2057400" cy="1645433"/>
          </a:xfrm>
          <a:prstGeom prst="rect">
            <a:avLst/>
          </a:prstGeom>
        </p:spPr>
      </p:pic>
    </p:spTree>
    <p:extLst>
      <p:ext uri="{BB962C8B-B14F-4D97-AF65-F5344CB8AC3E}">
        <p14:creationId xmlns:p14="http://schemas.microsoft.com/office/powerpoint/2010/main" val="925070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4">
                                            <p:txEl>
                                              <p:pRg st="0" end="0"/>
                                            </p:txEl>
                                          </p:spTgt>
                                        </p:tgtEl>
                                        <p:attrNameLst>
                                          <p:attrName>style.visibility</p:attrName>
                                        </p:attrNameLst>
                                      </p:cBhvr>
                                      <p:to>
                                        <p:strVal val="visible"/>
                                      </p:to>
                                    </p:set>
                                    <p:animEffect transition="in" filter="fade">
                                      <p:cBhvr>
                                        <p:cTn id="16" dur="500"/>
                                        <p:tgtEl>
                                          <p:spTgt spid="14">
                                            <p:txEl>
                                              <p:pRg st="0" end="0"/>
                                            </p:txEl>
                                          </p:spTgt>
                                        </p:tgtEl>
                                      </p:cBhvr>
                                    </p:animEffect>
                                    <p:anim calcmode="lin" valueType="num">
                                      <p:cBhvr>
                                        <p:cTn id="17"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8" dur="5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4">
                                            <p:txEl>
                                              <p:pRg st="1" end="1"/>
                                            </p:txEl>
                                          </p:spTgt>
                                        </p:tgtEl>
                                        <p:attrNameLst>
                                          <p:attrName>style.visibility</p:attrName>
                                        </p:attrNameLst>
                                      </p:cBhvr>
                                      <p:to>
                                        <p:strVal val="visible"/>
                                      </p:to>
                                    </p:set>
                                    <p:animEffect transition="in" filter="wipe(left)">
                                      <p:cBhvr>
                                        <p:cTn id="22" dur="500"/>
                                        <p:tgtEl>
                                          <p:spTgt spid="14">
                                            <p:txEl>
                                              <p:pRg st="1" end="1"/>
                                            </p:txEl>
                                          </p:spTgt>
                                        </p:tgtEl>
                                      </p:cBhvr>
                                    </p:animEffect>
                                  </p:childTnLst>
                                </p:cTn>
                              </p:par>
                            </p:childTnLst>
                          </p:cTn>
                        </p:par>
                        <p:par>
                          <p:cTn id="23" fill="hold">
                            <p:stCondLst>
                              <p:cond delay="1000"/>
                            </p:stCondLst>
                            <p:childTnLst>
                              <p:par>
                                <p:cTn id="24" presetID="10" presetClass="entr" presetSubtype="0" fill="hold" nodeType="afterEffect">
                                  <p:stCondLst>
                                    <p:cond delay="0"/>
                                  </p:stCondLst>
                                  <p:childTnLst>
                                    <p:set>
                                      <p:cBhvr>
                                        <p:cTn id="25" dur="1" fill="hold">
                                          <p:stCondLst>
                                            <p:cond delay="0"/>
                                          </p:stCondLst>
                                        </p:cTn>
                                        <p:tgtEl>
                                          <p:spTgt spid="14">
                                            <p:txEl>
                                              <p:pRg st="2" end="2"/>
                                            </p:txEl>
                                          </p:spTgt>
                                        </p:tgtEl>
                                        <p:attrNameLst>
                                          <p:attrName>style.visibility</p:attrName>
                                        </p:attrNameLst>
                                      </p:cBhvr>
                                      <p:to>
                                        <p:strVal val="visible"/>
                                      </p:to>
                                    </p:set>
                                    <p:animEffect transition="in" filter="fade">
                                      <p:cBhvr>
                                        <p:cTn id="26" dur="500"/>
                                        <p:tgtEl>
                                          <p:spTgt spid="14">
                                            <p:txEl>
                                              <p:pRg st="2" end="2"/>
                                            </p:txEl>
                                          </p:spTgt>
                                        </p:tgtEl>
                                      </p:cBhvr>
                                    </p:animEffect>
                                  </p:childTnLst>
                                </p:cTn>
                              </p:par>
                            </p:childTnLst>
                          </p:cTn>
                        </p:par>
                        <p:par>
                          <p:cTn id="27" fill="hold">
                            <p:stCondLst>
                              <p:cond delay="1500"/>
                            </p:stCondLst>
                            <p:childTnLst>
                              <p:par>
                                <p:cTn id="28" presetID="14" presetClass="entr" presetSubtype="10" fill="hold" nodeType="afterEffect">
                                  <p:stCondLst>
                                    <p:cond delay="0"/>
                                  </p:stCondLst>
                                  <p:childTnLst>
                                    <p:set>
                                      <p:cBhvr>
                                        <p:cTn id="29" dur="1" fill="hold">
                                          <p:stCondLst>
                                            <p:cond delay="0"/>
                                          </p:stCondLst>
                                        </p:cTn>
                                        <p:tgtEl>
                                          <p:spTgt spid="14">
                                            <p:txEl>
                                              <p:pRg st="3" end="3"/>
                                            </p:txEl>
                                          </p:spTgt>
                                        </p:tgtEl>
                                        <p:attrNameLst>
                                          <p:attrName>style.visibility</p:attrName>
                                        </p:attrNameLst>
                                      </p:cBhvr>
                                      <p:to>
                                        <p:strVal val="visible"/>
                                      </p:to>
                                    </p:set>
                                    <p:animEffect transition="in" filter="randombar(horizontal)">
                                      <p:cBhvr>
                                        <p:cTn id="30" dur="500"/>
                                        <p:tgtEl>
                                          <p:spTgt spid="14">
                                            <p:txEl>
                                              <p:pRg st="3" end="3"/>
                                            </p:txEl>
                                          </p:spTgt>
                                        </p:tgtEl>
                                      </p:cBhvr>
                                    </p:animEffect>
                                  </p:childTnLst>
                                </p:cTn>
                              </p:par>
                            </p:childTnLst>
                          </p:cTn>
                        </p:par>
                        <p:par>
                          <p:cTn id="31" fill="hold">
                            <p:stCondLst>
                              <p:cond delay="2000"/>
                            </p:stCondLst>
                            <p:childTnLst>
                              <p:par>
                                <p:cTn id="32" presetID="42" presetClass="entr" presetSubtype="0" fill="hold" nodeType="afterEffect">
                                  <p:stCondLst>
                                    <p:cond delay="0"/>
                                  </p:stCondLst>
                                  <p:childTnLst>
                                    <p:set>
                                      <p:cBhvr>
                                        <p:cTn id="33" dur="1" fill="hold">
                                          <p:stCondLst>
                                            <p:cond delay="0"/>
                                          </p:stCondLst>
                                        </p:cTn>
                                        <p:tgtEl>
                                          <p:spTgt spid="14">
                                            <p:txEl>
                                              <p:pRg st="4" end="4"/>
                                            </p:txEl>
                                          </p:spTgt>
                                        </p:tgtEl>
                                        <p:attrNameLst>
                                          <p:attrName>style.visibility</p:attrName>
                                        </p:attrNameLst>
                                      </p:cBhvr>
                                      <p:to>
                                        <p:strVal val="visible"/>
                                      </p:to>
                                    </p:set>
                                    <p:animEffect transition="in" filter="fade">
                                      <p:cBhvr>
                                        <p:cTn id="34" dur="500"/>
                                        <p:tgtEl>
                                          <p:spTgt spid="14">
                                            <p:txEl>
                                              <p:pRg st="4" end="4"/>
                                            </p:txEl>
                                          </p:spTgt>
                                        </p:tgtEl>
                                      </p:cBhvr>
                                    </p:animEffect>
                                    <p:anim calcmode="lin" valueType="num">
                                      <p:cBhvr>
                                        <p:cTn id="35" dur="500" fill="hold"/>
                                        <p:tgtEl>
                                          <p:spTgt spid="14">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4">
                                            <p:txEl>
                                              <p:pRg st="4" end="4"/>
                                            </p:txEl>
                                          </p:spTgt>
                                        </p:tgtEl>
                                        <p:attrNameLst>
                                          <p:attrName>ppt_y</p:attrName>
                                        </p:attrNameLst>
                                      </p:cBhvr>
                                      <p:tavLst>
                                        <p:tav tm="0">
                                          <p:val>
                                            <p:strVal val="#ppt_y+.1"/>
                                          </p:val>
                                        </p:tav>
                                        <p:tav tm="100000">
                                          <p:val>
                                            <p:strVal val="#ppt_y"/>
                                          </p:val>
                                        </p:tav>
                                      </p:tavLst>
                                    </p:anim>
                                  </p:childTnLst>
                                </p:cTn>
                              </p:par>
                            </p:childTnLst>
                          </p:cTn>
                        </p:par>
                        <p:par>
                          <p:cTn id="37" fill="hold">
                            <p:stCondLst>
                              <p:cond delay="2500"/>
                            </p:stCondLst>
                            <p:childTnLst>
                              <p:par>
                                <p:cTn id="38" presetID="10" presetClass="entr" presetSubtype="0" fill="hold" nodeType="afterEffect">
                                  <p:stCondLst>
                                    <p:cond delay="0"/>
                                  </p:stCondLst>
                                  <p:childTnLst>
                                    <p:set>
                                      <p:cBhvr>
                                        <p:cTn id="39" dur="1" fill="hold">
                                          <p:stCondLst>
                                            <p:cond delay="0"/>
                                          </p:stCondLst>
                                        </p:cTn>
                                        <p:tgtEl>
                                          <p:spTgt spid="14">
                                            <p:txEl>
                                              <p:pRg st="5" end="5"/>
                                            </p:txEl>
                                          </p:spTgt>
                                        </p:tgtEl>
                                        <p:attrNameLst>
                                          <p:attrName>style.visibility</p:attrName>
                                        </p:attrNameLst>
                                      </p:cBhvr>
                                      <p:to>
                                        <p:strVal val="visible"/>
                                      </p:to>
                                    </p:set>
                                    <p:animEffect transition="in" filter="fade">
                                      <p:cBhvr>
                                        <p:cTn id="40" dur="500"/>
                                        <p:tgtEl>
                                          <p:spTgt spid="14">
                                            <p:txEl>
                                              <p:pRg st="5" end="5"/>
                                            </p:txEl>
                                          </p:spTgt>
                                        </p:tgtEl>
                                      </p:cBhvr>
                                    </p:animEffect>
                                  </p:childTnLst>
                                </p:cTn>
                              </p:par>
                            </p:childTnLst>
                          </p:cTn>
                        </p:par>
                        <p:par>
                          <p:cTn id="41" fill="hold">
                            <p:stCondLst>
                              <p:cond delay="3000"/>
                            </p:stCondLst>
                            <p:childTnLst>
                              <p:par>
                                <p:cTn id="42" presetID="22" presetClass="entr" presetSubtype="8" fill="hold" nodeType="afterEffect">
                                  <p:stCondLst>
                                    <p:cond delay="0"/>
                                  </p:stCondLst>
                                  <p:childTnLst>
                                    <p:set>
                                      <p:cBhvr>
                                        <p:cTn id="43" dur="1" fill="hold">
                                          <p:stCondLst>
                                            <p:cond delay="0"/>
                                          </p:stCondLst>
                                        </p:cTn>
                                        <p:tgtEl>
                                          <p:spTgt spid="14">
                                            <p:txEl>
                                              <p:pRg st="6" end="6"/>
                                            </p:txEl>
                                          </p:spTgt>
                                        </p:tgtEl>
                                        <p:attrNameLst>
                                          <p:attrName>style.visibility</p:attrName>
                                        </p:attrNameLst>
                                      </p:cBhvr>
                                      <p:to>
                                        <p:strVal val="visible"/>
                                      </p:to>
                                    </p:set>
                                    <p:animEffect transition="in" filter="wipe(left)">
                                      <p:cBhvr>
                                        <p:cTn id="44" dur="500"/>
                                        <p:tgtEl>
                                          <p:spTgt spid="1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459200" y="-611860"/>
            <a:ext cx="1828800" cy="2044390"/>
          </a:xfrm>
          <a:prstGeom prst="rect">
            <a:avLst/>
          </a:prstGeom>
        </p:spPr>
      </p:pic>
      <p:sp>
        <p:nvSpPr>
          <p:cNvPr id="9" name="Oval Callout 8"/>
          <p:cNvSpPr/>
          <p:nvPr/>
        </p:nvSpPr>
        <p:spPr>
          <a:xfrm>
            <a:off x="8229600" y="748526"/>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Rectangle 13"/>
          <p:cNvSpPr/>
          <p:nvPr/>
        </p:nvSpPr>
        <p:spPr>
          <a:xfrm>
            <a:off x="7391400" y="2290819"/>
            <a:ext cx="10668000" cy="4985339"/>
          </a:xfrm>
          <a:prstGeom prst="rect">
            <a:avLst/>
          </a:prstGeom>
        </p:spPr>
        <p:txBody>
          <a:bodyPr wrap="square">
            <a:spAutoFit/>
          </a:bodyPr>
          <a:lstStyle/>
          <a:p>
            <a:pPr lvl="0">
              <a:lnSpc>
                <a:spcPct val="150000"/>
              </a:lnSpc>
              <a:spcBef>
                <a:spcPts val="1200"/>
              </a:spcBef>
              <a:spcAft>
                <a:spcPts val="1200"/>
              </a:spcAft>
            </a:pP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b) </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a:p>
            <a:pPr marL="571500" lvl="0" indent="-571500">
              <a:lnSpc>
                <a:spcPct val="150000"/>
              </a:lnSpc>
              <a:spcBef>
                <a:spcPts val="1200"/>
              </a:spcBef>
              <a:spcAft>
                <a:spcPts val="1200"/>
              </a:spcAft>
              <a:buFont typeface="Arial" panose="020B0604020202020204" pitchFamily="34" charset="0"/>
              <a:buChar char="•"/>
            </a:pP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Ta </a:t>
            </a: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có AEFD là hình bình hành (theo câu a) nên EF = AD (tính chất hình bình hành).</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a:p>
            <a:pPr marL="571500" lvl="0" indent="-571500">
              <a:lnSpc>
                <a:spcPct val="150000"/>
              </a:lnSpc>
              <a:spcBef>
                <a:spcPts val="1200"/>
              </a:spcBef>
              <a:spcAft>
                <a:spcPts val="1200"/>
              </a:spcAft>
              <a:buFont typeface="Arial" panose="020B0604020202020204" pitchFamily="34" charset="0"/>
              <a:buChar char="•"/>
            </a:pP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Ta </a:t>
            </a: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có AECF là hình bình hành (theo câu a) nên AF = EC (tính chất hình bình hành).</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p:txBody>
      </p:sp>
      <p:pic>
        <p:nvPicPr>
          <p:cNvPr id="15" name="Picture 14"/>
          <p:cNvPicPr>
            <a:picLocks noChangeAspect="1"/>
          </p:cNvPicPr>
          <p:nvPr/>
        </p:nvPicPr>
        <p:blipFill>
          <a:blip r:embed="rId10"/>
          <a:stretch>
            <a:fillRect/>
          </a:stretch>
        </p:blipFill>
        <p:spPr>
          <a:xfrm>
            <a:off x="381000" y="2400300"/>
            <a:ext cx="6248400" cy="4021959"/>
          </a:xfrm>
          <a:prstGeom prst="rect">
            <a:avLst/>
          </a:prstGeom>
        </p:spPr>
      </p:pic>
      <p:sp>
        <p:nvSpPr>
          <p:cNvPr id="7" name="Rounded Rectangle 6"/>
          <p:cNvSpPr/>
          <p:nvPr/>
        </p:nvSpPr>
        <p:spPr>
          <a:xfrm>
            <a:off x="-533400" y="9350701"/>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10"/>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rot="21411569">
            <a:off x="16487823" y="8557192"/>
            <a:ext cx="2395318" cy="1110556"/>
          </a:xfrm>
          <a:prstGeom prst="rect">
            <a:avLst/>
          </a:prstGeom>
        </p:spPr>
      </p:pic>
      <p:pic>
        <p:nvPicPr>
          <p:cNvPr id="2" name="Picture 1"/>
          <p:cNvPicPr>
            <a:picLocks noChangeAspect="1"/>
          </p:cNvPicPr>
          <p:nvPr/>
        </p:nvPicPr>
        <p:blipFill>
          <a:blip r:embed="rId30"/>
          <a:stretch>
            <a:fillRect/>
          </a:stretch>
        </p:blipFill>
        <p:spPr>
          <a:xfrm>
            <a:off x="1905000" y="7886700"/>
            <a:ext cx="2057400" cy="1645433"/>
          </a:xfrm>
          <a:prstGeom prst="rect">
            <a:avLst/>
          </a:prstGeom>
        </p:spPr>
      </p:pic>
    </p:spTree>
    <p:extLst>
      <p:ext uri="{BB962C8B-B14F-4D97-AF65-F5344CB8AC3E}">
        <p14:creationId xmlns:p14="http://schemas.microsoft.com/office/powerpoint/2010/main" val="1439707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animEffect transition="in" filter="randombar(horizontal)">
                                      <p:cBhvr>
                                        <p:cTn id="11" dur="500"/>
                                        <p:tgtEl>
                                          <p:spTgt spid="14">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animEffect transition="in" filter="fade">
                                      <p:cBhvr>
                                        <p:cTn id="15"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0" y="3175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15" name="Rounded Rectangle 14"/>
          <p:cNvSpPr/>
          <p:nvPr/>
        </p:nvSpPr>
        <p:spPr>
          <a:xfrm>
            <a:off x="-948872" y="9867900"/>
            <a:ext cx="20040600" cy="14478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0" name="Picture 7"/>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2400" y="-193320"/>
            <a:ext cx="1676400" cy="1706259"/>
          </a:xfrm>
          <a:prstGeom prst="rect">
            <a:avLst/>
          </a:prstGeom>
        </p:spPr>
      </p:pic>
      <p:pic>
        <p:nvPicPr>
          <p:cNvPr id="14" name="Picture 24"/>
          <p:cNvPicPr>
            <a:picLocks noChangeAspect="1"/>
          </p:cNvPicPr>
          <p:nvPr/>
        </p:nvPicPr>
        <p:blipFill>
          <a:blip r:embed="rId14"/>
          <a:srcRect/>
          <a:stretch>
            <a:fillRect/>
          </a:stretch>
        </p:blipFill>
        <p:spPr>
          <a:xfrm>
            <a:off x="15468600" y="8191500"/>
            <a:ext cx="2017486" cy="1510594"/>
          </a:xfrm>
          <a:prstGeom prst="rect">
            <a:avLst/>
          </a:prstGeom>
        </p:spPr>
      </p:pic>
      <p:grpSp>
        <p:nvGrpSpPr>
          <p:cNvPr id="10" name="Group 9"/>
          <p:cNvGrpSpPr/>
          <p:nvPr/>
        </p:nvGrpSpPr>
        <p:grpSpPr>
          <a:xfrm>
            <a:off x="6172200" y="551476"/>
            <a:ext cx="6096000" cy="1239224"/>
            <a:chOff x="0" y="190500"/>
            <a:chExt cx="6096000" cy="1239224"/>
          </a:xfrm>
        </p:grpSpPr>
        <p:sp>
          <p:nvSpPr>
            <p:cNvPr id="11" name="Pentagon 10"/>
            <p:cNvSpPr/>
            <p:nvPr/>
          </p:nvSpPr>
          <p:spPr>
            <a:xfrm>
              <a:off x="0" y="190500"/>
              <a:ext cx="6096000" cy="1239224"/>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0" b="1" dirty="0">
                <a:solidFill>
                  <a:schemeClr val="tx1"/>
                </a:solidFill>
                <a:latin typeface="Arial" panose="020B0604020202020204" pitchFamily="34" charset="0"/>
                <a:cs typeface="Arial" panose="020B0604020202020204" pitchFamily="34" charset="0"/>
              </a:endParaRPr>
            </a:p>
          </p:txBody>
        </p:sp>
        <p:sp>
          <p:nvSpPr>
            <p:cNvPr id="12" name="Rectangle 11"/>
            <p:cNvSpPr/>
            <p:nvPr/>
          </p:nvSpPr>
          <p:spPr>
            <a:xfrm>
              <a:off x="228600" y="286222"/>
              <a:ext cx="5348515" cy="1015663"/>
            </a:xfrm>
            <a:prstGeom prst="rect">
              <a:avLst/>
            </a:prstGeom>
          </p:spPr>
          <p:txBody>
            <a:bodyPr wrap="none">
              <a:spAutoFit/>
            </a:bodyPr>
            <a:lstStyle/>
            <a:p>
              <a:pPr lvl="0">
                <a:lnSpc>
                  <a:spcPct val="150000"/>
                </a:lnSpc>
              </a:pP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Bài </a:t>
              </a:r>
              <a:r>
                <a:rPr lang="fr-FR" sz="4000" b="1" smtClean="0">
                  <a:solidFill>
                    <a:srgbClr val="000000"/>
                  </a:solidFill>
                  <a:latin typeface="Arial" panose="020B0604020202020204" pitchFamily="34" charset="0"/>
                  <a:ea typeface="Calibri" panose="020F0502020204030204" pitchFamily="34" charset="0"/>
                  <a:cs typeface="Times New Roman" panose="02020603050405020304" pitchFamily="18" charset="0"/>
                </a:rPr>
                <a:t>3.18 </a:t>
              </a: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(SGK – tr.61)</a:t>
              </a:r>
              <a:endParaRPr lang="en-US" sz="3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grpSp>
      <p:sp>
        <p:nvSpPr>
          <p:cNvPr id="3" name="Rectangle 2"/>
          <p:cNvSpPr/>
          <p:nvPr/>
        </p:nvSpPr>
        <p:spPr>
          <a:xfrm>
            <a:off x="1182914" y="2119848"/>
            <a:ext cx="15922172" cy="3785652"/>
          </a:xfrm>
          <a:prstGeom prst="rect">
            <a:avLst/>
          </a:prstGeom>
        </p:spPr>
        <p:txBody>
          <a:bodyPr wrap="square">
            <a:spAutoFit/>
          </a:bodyPr>
          <a:lstStyle/>
          <a:p>
            <a:pPr algn="just">
              <a:lnSpc>
                <a:spcPct val="150000"/>
              </a:lnSpc>
            </a:pPr>
            <a:r>
              <a:rPr lang="vi-VN" sz="4000">
                <a:solidFill>
                  <a:srgbClr val="000000"/>
                </a:solidFill>
              </a:rPr>
              <a:t>Gọi O là giao điểm của hai đường chéo của hình bình hành ABCD. Một đường thẳng đi qua O lần lượt cắt các cạnh AB, CD của hình bình hành tại hai điểm M, N. Chứng minh ∆OAM = ∆OCN. Từ đó suy ra tứ giác MBND là hình bình </a:t>
            </a:r>
            <a:r>
              <a:rPr lang="vi-VN" sz="4000">
                <a:solidFill>
                  <a:srgbClr val="000000"/>
                </a:solidFill>
              </a:rPr>
              <a:t>hành</a:t>
            </a:r>
            <a:r>
              <a:rPr lang="vi-VN" sz="4000" smtClean="0">
                <a:solidFill>
                  <a:srgbClr val="000000"/>
                </a:solidFill>
              </a:rPr>
              <a:t>.</a:t>
            </a:r>
            <a:endParaRPr lang="vi-VN" sz="4000">
              <a:solidFill>
                <a:srgbClr val="000000"/>
              </a:solidFill>
            </a:endParaRPr>
          </a:p>
        </p:txBody>
      </p:sp>
      <p:pic>
        <p:nvPicPr>
          <p:cNvPr id="4" name="Picture 3"/>
          <p:cNvPicPr>
            <a:picLocks noChangeAspect="1"/>
          </p:cNvPicPr>
          <p:nvPr/>
        </p:nvPicPr>
        <p:blipFill>
          <a:blip r:embed="rId15">
            <a:extLst>
              <a:ext uri="{BEBA8EAE-BF5A-486C-A8C5-ECC9F3942E4B}">
                <a14:imgProps xmlns:a14="http://schemas.microsoft.com/office/drawing/2010/main">
                  <a14:imgLayer r:embed="rId16">
                    <a14:imgEffect>
                      <a14:sharpenSoften amount="50000"/>
                    </a14:imgEffect>
                    <a14:imgEffect>
                      <a14:saturation sat="200000"/>
                    </a14:imgEffect>
                  </a14:imgLayer>
                </a14:imgProps>
              </a:ext>
            </a:extLst>
          </a:blip>
          <a:stretch>
            <a:fillRect/>
          </a:stretch>
        </p:blipFill>
        <p:spPr>
          <a:xfrm>
            <a:off x="6061528" y="5981700"/>
            <a:ext cx="6019800" cy="3813714"/>
          </a:xfrm>
          <a:prstGeom prst="rect">
            <a:avLst/>
          </a:prstGeom>
        </p:spPr>
      </p:pic>
    </p:spTree>
    <p:extLst>
      <p:ext uri="{BB962C8B-B14F-4D97-AF65-F5344CB8AC3E}">
        <p14:creationId xmlns:p14="http://schemas.microsoft.com/office/powerpoint/2010/main" val="3104251907"/>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up)">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0" y="3175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15" name="Rounded Rectangle 14"/>
          <p:cNvSpPr/>
          <p:nvPr/>
        </p:nvSpPr>
        <p:spPr>
          <a:xfrm>
            <a:off x="-609600" y="9258300"/>
            <a:ext cx="20040600" cy="14478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0" name="Picture 7"/>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2400" y="-193320"/>
            <a:ext cx="1676400" cy="1706259"/>
          </a:xfrm>
          <a:prstGeom prst="rect">
            <a:avLst/>
          </a:prstGeom>
        </p:spPr>
      </p:pic>
      <p:sp>
        <p:nvSpPr>
          <p:cNvPr id="10" name="Oval Callout 9"/>
          <p:cNvSpPr/>
          <p:nvPr/>
        </p:nvSpPr>
        <p:spPr>
          <a:xfrm>
            <a:off x="7664346" y="508433"/>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11" name="Rectangle 10"/>
              <p:cNvSpPr/>
              <p:nvPr/>
            </p:nvSpPr>
            <p:spPr>
              <a:xfrm>
                <a:off x="8324538" y="1770766"/>
                <a:ext cx="9144000" cy="861133"/>
              </a:xfrm>
              <a:prstGeom prst="rect">
                <a:avLst/>
              </a:prstGeom>
            </p:spPr>
            <p:txBody>
              <a:bodyPr>
                <a:spAutoFit/>
              </a:bodyPr>
              <a:lstStyle/>
              <a:p>
                <a:pPr>
                  <a:lnSpc>
                    <a:spcPct val="150000"/>
                  </a:lnSpc>
                  <a:spcAft>
                    <a:spcPts val="0"/>
                  </a:spcAft>
                </a:pPr>
                <a:r>
                  <a:rPr lang="en-US" sz="3800" smtClean="0">
                    <a:latin typeface="Arial" panose="020B0604020202020204" pitchFamily="34" charset="0"/>
                    <a:ea typeface="Calibri" panose="020F0502020204030204" pitchFamily="34" charset="0"/>
                    <a:cs typeface="Arial" panose="020B0604020202020204" pitchFamily="34" charset="0"/>
                  </a:rPr>
                  <a:t>Xét </a:t>
                </a:r>
                <a14:m>
                  <m:oMath xmlns:m="http://schemas.openxmlformats.org/officeDocument/2006/math">
                    <m:r>
                      <a:rPr lang="en-US" sz="38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OAM</m:t>
                    </m:r>
                  </m:oMath>
                </a14:m>
                <a:r>
                  <a:rPr lang="en-US" sz="38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en-US" sz="38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OCN</m:t>
                    </m:r>
                  </m:oMath>
                </a14:m>
                <a:r>
                  <a:rPr lang="en-US" sz="3800">
                    <a:effectLst/>
                    <a:latin typeface="Arial" panose="020B0604020202020204" pitchFamily="34" charset="0"/>
                    <a:ea typeface="Calibri" panose="020F0502020204030204" pitchFamily="34" charset="0"/>
                    <a:cs typeface="Arial" panose="020B0604020202020204" pitchFamily="34" charset="0"/>
                  </a:rPr>
                  <a:t> </a:t>
                </a:r>
                <a:r>
                  <a:rPr lang="en-US" sz="3800">
                    <a:effectLst/>
                    <a:latin typeface="Arial" panose="020B0604020202020204" pitchFamily="34" charset="0"/>
                    <a:ea typeface="Calibri" panose="020F0502020204030204" pitchFamily="34" charset="0"/>
                    <a:cs typeface="Arial" panose="020B0604020202020204" pitchFamily="34" charset="0"/>
                  </a:rPr>
                  <a:t>có</a:t>
                </a:r>
                <a:r>
                  <a:rPr lang="en-US" sz="3800" smtClean="0">
                    <a:effectLst/>
                    <a:latin typeface="Arial" panose="020B0604020202020204" pitchFamily="34" charset="0"/>
                    <a:ea typeface="Calibri" panose="020F0502020204030204" pitchFamily="34" charset="0"/>
                    <a:cs typeface="Arial" panose="020B0604020202020204" pitchFamily="34" charset="0"/>
                  </a:rPr>
                  <a:t>:</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1" name="Rectangle 10"/>
              <p:cNvSpPr>
                <a:spLocks noRot="1" noChangeAspect="1" noMove="1" noResize="1" noEditPoints="1" noAdjustHandles="1" noChangeArrowheads="1" noChangeShapeType="1" noTextEdit="1"/>
              </p:cNvSpPr>
              <p:nvPr/>
            </p:nvSpPr>
            <p:spPr>
              <a:xfrm>
                <a:off x="8324538" y="1770766"/>
                <a:ext cx="9144000" cy="861133"/>
              </a:xfrm>
              <a:prstGeom prst="rect">
                <a:avLst/>
              </a:prstGeom>
              <a:blipFill>
                <a:blip r:embed="rId14"/>
                <a:stretch>
                  <a:fillRect l="-2200" b="-27465"/>
                </a:stretch>
              </a:blipFill>
            </p:spPr>
            <p:txBody>
              <a:bodyPr/>
              <a:lstStyle/>
              <a:p>
                <a:r>
                  <a:rPr lang="en-US">
                    <a:noFill/>
                  </a:rPr>
                  <a:t> </a:t>
                </a:r>
              </a:p>
            </p:txBody>
          </p:sp>
        </mc:Fallback>
      </mc:AlternateContent>
      <p:pic>
        <p:nvPicPr>
          <p:cNvPr id="12" name="Picture 11"/>
          <p:cNvPicPr>
            <a:picLocks noChangeAspect="1"/>
          </p:cNvPicPr>
          <p:nvPr/>
        </p:nvPicPr>
        <p:blipFill>
          <a:blip r:embed="rId15">
            <a:extLst>
              <a:ext uri="{BEBA8EAE-BF5A-486C-A8C5-ECC9F3942E4B}">
                <a14:imgProps xmlns:a14="http://schemas.microsoft.com/office/drawing/2010/main">
                  <a14:imgLayer r:embed="rId16">
                    <a14:imgEffect>
                      <a14:sharpenSoften amount="50000"/>
                    </a14:imgEffect>
                    <a14:imgEffect>
                      <a14:saturation sat="200000"/>
                    </a14:imgEffect>
                  </a14:imgLayer>
                </a14:imgProps>
              </a:ext>
            </a:extLst>
          </a:blip>
          <a:stretch>
            <a:fillRect/>
          </a:stretch>
        </p:blipFill>
        <p:spPr>
          <a:xfrm>
            <a:off x="1134350" y="2015586"/>
            <a:ext cx="6019800" cy="3813714"/>
          </a:xfrm>
          <a:prstGeom prst="rect">
            <a:avLst/>
          </a:prstGeom>
        </p:spPr>
      </p:pic>
      <mc:AlternateContent xmlns:mc="http://schemas.openxmlformats.org/markup-compatibility/2006">
        <mc:Choice xmlns:a14="http://schemas.microsoft.com/office/drawing/2010/main" Requires="a14">
          <p:sp>
            <p:nvSpPr>
              <p:cNvPr id="3" name="Rectangle 2"/>
              <p:cNvSpPr/>
              <p:nvPr/>
            </p:nvSpPr>
            <p:spPr>
              <a:xfrm>
                <a:off x="8324538" y="5113347"/>
                <a:ext cx="9144000" cy="3600986"/>
              </a:xfrm>
              <a:prstGeom prst="rect">
                <a:avLst/>
              </a:prstGeom>
            </p:spPr>
            <p:txBody>
              <a:bodyPr>
                <a:spAutoFit/>
              </a:bodyPr>
              <a:lstStyle/>
              <a:p>
                <a:pPr lvl="0">
                  <a:lnSpc>
                    <a:spcPct val="150000"/>
                  </a:lnSpc>
                </a:pPr>
                <a:endPar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endParaRPr>
              </a:p>
              <a:p>
                <a:pPr lvl="0" algn="just">
                  <a:lnSpc>
                    <a:spcPct val="150000"/>
                  </a:lnSpc>
                </a:pP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Mà </a:t>
                </a: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AB = CD </a:t>
                </a:r>
                <a14:m>
                  <m:oMath xmlns:m="http://schemas.openxmlformats.org/officeDocument/2006/math">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MB = ND.</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pP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Ta </a:t>
                </a: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có: BM // DN và BM = DN</a:t>
                </a:r>
                <a:r>
                  <a:rPr lang="en-US" sz="3800">
                    <a:solidFill>
                      <a:prstClr val="black"/>
                    </a:solidFill>
                    <a:ea typeface="Calibri" panose="020F0502020204030204" pitchFamily="34" charset="0"/>
                    <a:cs typeface="Times New Roman" panose="02020603050405020304" pitchFamily="18" charset="0"/>
                  </a:rPr>
                  <a:t> </a:t>
                </a:r>
                <a:endParaRPr lang="en-US" sz="3800" smtClean="0">
                  <a:solidFill>
                    <a:prstClr val="black"/>
                  </a:solidFill>
                  <a:ea typeface="Calibri" panose="020F0502020204030204" pitchFamily="34" charset="0"/>
                  <a:cs typeface="Times New Roman" panose="02020603050405020304" pitchFamily="18" charset="0"/>
                </a:endParaRPr>
              </a:p>
              <a:p>
                <a:pPr lvl="0" algn="just">
                  <a:lnSpc>
                    <a:spcPct val="150000"/>
                  </a:lnSpc>
                </a:pPr>
                <a14:m>
                  <m:oMath xmlns:m="http://schemas.openxmlformats.org/officeDocument/2006/math">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T</a:t>
                </a: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ứ </a:t>
                </a: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giác MBND là hình bình </a:t>
                </a: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hành</a:t>
                </a: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 </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8324538" y="5113347"/>
                <a:ext cx="9144000" cy="3600986"/>
              </a:xfrm>
              <a:prstGeom prst="rect">
                <a:avLst/>
              </a:prstGeom>
              <a:blipFill>
                <a:blip r:embed="rId17"/>
                <a:stretch>
                  <a:fillRect l="-2200" b="-270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Rectangle 3"/>
              <p:cNvSpPr/>
              <p:nvPr/>
            </p:nvSpPr>
            <p:spPr>
              <a:xfrm>
                <a:off x="8305800" y="2950203"/>
                <a:ext cx="6408613" cy="1959254"/>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d>
                        <m:dPr>
                          <m:begChr m:val="{"/>
                          <m:end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eqArr>
                            <m:eqArr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eqArrPr>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OA</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OC</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e>
                            <m:e>
                              <m:acc>
                                <m:accPr>
                                  <m: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AOM</m:t>
                                  </m:r>
                                </m:e>
                              </m:acc>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CON</m:t>
                                  </m:r>
                                </m:e>
                              </m:acc>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đố</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i</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 đỉ</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nh</m:t>
                                  </m:r>
                                </m:e>
                              </m:d>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e>
                            <m:e>
                              <m:acc>
                                <m:accPr>
                                  <m: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MAO</m:t>
                                  </m:r>
                                </m:e>
                              </m:acc>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NOC</m:t>
                                  </m:r>
                                </m:e>
                              </m:acc>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so</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le</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trong</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e>
                          </m:eqArr>
                        </m:e>
                      </m:d>
                    </m:oMath>
                  </m:oMathPara>
                </a14:m>
                <a:endParaRPr lang="en-US"/>
              </a:p>
            </p:txBody>
          </p:sp>
        </mc:Choice>
        <mc:Fallback>
          <p:sp>
            <p:nvSpPr>
              <p:cNvPr id="4" name="Rectangle 3"/>
              <p:cNvSpPr>
                <a:spLocks noRot="1" noChangeAspect="1" noMove="1" noResize="1" noEditPoints="1" noAdjustHandles="1" noChangeArrowheads="1" noChangeShapeType="1" noTextEdit="1"/>
              </p:cNvSpPr>
              <p:nvPr/>
            </p:nvSpPr>
            <p:spPr>
              <a:xfrm>
                <a:off x="8305800" y="2950203"/>
                <a:ext cx="6408613" cy="1959254"/>
              </a:xfrm>
              <a:prstGeom prst="rect">
                <a:avLst/>
              </a:prstGeom>
              <a:blipFill>
                <a:blip r:embed="rId1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8324538" y="4991100"/>
                <a:ext cx="5334217" cy="969496"/>
              </a:xfrm>
              <a:prstGeom prst="rect">
                <a:avLst/>
              </a:prstGeom>
            </p:spPr>
            <p:txBody>
              <a:bodyPr wrap="none">
                <a:spAutoFit/>
              </a:bodyPr>
              <a:lstStyle/>
              <a:p>
                <a:pPr lvl="0">
                  <a:lnSpc>
                    <a:spcPct val="150000"/>
                  </a:lnSpc>
                </a:pPr>
                <a14:m>
                  <m:oMath xmlns:m="http://schemas.openxmlformats.org/officeDocument/2006/math">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OAM</m:t>
                    </m:r>
                  </m:oMath>
                </a14:m>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OCN</m:t>
                    </m:r>
                  </m:oMath>
                </a14:m>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(g.c.g)</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8324538" y="4991100"/>
                <a:ext cx="5334217" cy="969496"/>
              </a:xfrm>
              <a:prstGeom prst="rect">
                <a:avLst/>
              </a:prstGeom>
              <a:blipFill>
                <a:blip r:embed="rId19"/>
                <a:stretch>
                  <a:fillRect r="-2743" b="-1320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13843418" y="5197254"/>
                <a:ext cx="2650854" cy="677108"/>
              </a:xfrm>
              <a:prstGeom prst="rect">
                <a:avLst/>
              </a:prstGeom>
            </p:spPr>
            <p:txBody>
              <a:bodyPr wrap="none">
                <a:spAutoFit/>
              </a:bodyPr>
              <a:lstStyle/>
              <a:p>
                <a14:m>
                  <m:oMath xmlns:m="http://schemas.openxmlformats.org/officeDocument/2006/math">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AM = AN</a:t>
                </a:r>
                <a:endParaRPr lang="en-US"/>
              </a:p>
            </p:txBody>
          </p:sp>
        </mc:Choice>
        <mc:Fallback>
          <p:sp>
            <p:nvSpPr>
              <p:cNvPr id="7" name="Rectangle 6"/>
              <p:cNvSpPr>
                <a:spLocks noRot="1" noChangeAspect="1" noMove="1" noResize="1" noEditPoints="1" noAdjustHandles="1" noChangeArrowheads="1" noChangeShapeType="1" noTextEdit="1"/>
              </p:cNvSpPr>
              <p:nvPr/>
            </p:nvSpPr>
            <p:spPr>
              <a:xfrm>
                <a:off x="13843418" y="5197254"/>
                <a:ext cx="2650854" cy="677108"/>
              </a:xfrm>
              <a:prstGeom prst="rect">
                <a:avLst/>
              </a:prstGeom>
              <a:blipFill>
                <a:blip r:embed="rId20"/>
                <a:stretch>
                  <a:fillRect t="-17117" r="-6437" b="-33333"/>
                </a:stretch>
              </a:blipFill>
            </p:spPr>
            <p:txBody>
              <a:bodyPr/>
              <a:lstStyle/>
              <a:p>
                <a:r>
                  <a:rPr lang="en-US">
                    <a:noFill/>
                  </a:rPr>
                  <a:t> </a:t>
                </a:r>
              </a:p>
            </p:txBody>
          </p:sp>
        </mc:Fallback>
      </mc:AlternateContent>
      <p:pic>
        <p:nvPicPr>
          <p:cNvPr id="14" name="Picture 13"/>
          <p:cNvPicPr>
            <a:picLocks noChangeAspect="1"/>
          </p:cNvPicPr>
          <p:nvPr/>
        </p:nvPicPr>
        <p:blipFill>
          <a:blip r:embed="rId21"/>
          <a:stretch>
            <a:fillRect/>
          </a:stretch>
        </p:blipFill>
        <p:spPr>
          <a:xfrm>
            <a:off x="2895600" y="7817675"/>
            <a:ext cx="2057400" cy="1793316"/>
          </a:xfrm>
          <a:prstGeom prst="rect">
            <a:avLst/>
          </a:prstGeom>
        </p:spPr>
      </p:pic>
    </p:spTree>
    <p:extLst>
      <p:ext uri="{BB962C8B-B14F-4D97-AF65-F5344CB8AC3E}">
        <p14:creationId xmlns:p14="http://schemas.microsoft.com/office/powerpoint/2010/main" val="1676704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1">
                                            <p:txEl>
                                              <p:pRg st="0" end="0"/>
                                            </p:txEl>
                                          </p:spTgt>
                                        </p:tgtEl>
                                        <p:attrNameLst>
                                          <p:attrName>style.visibility</p:attrName>
                                        </p:attrNameLst>
                                      </p:cBhvr>
                                      <p:to>
                                        <p:strVal val="visible"/>
                                      </p:to>
                                    </p:set>
                                    <p:animEffect transition="in" filter="wipe(down)">
                                      <p:cBhvr>
                                        <p:cTn id="16" dur="500"/>
                                        <p:tgtEl>
                                          <p:spTgt spid="11">
                                            <p:txEl>
                                              <p:pRg st="0" end="0"/>
                                            </p:txEl>
                                          </p:spTgt>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left)">
                                      <p:cBhvr>
                                        <p:cTn id="24" dur="500"/>
                                        <p:tgtEl>
                                          <p:spTgt spid="5"/>
                                        </p:tgtEl>
                                      </p:cBhvr>
                                    </p:animEffect>
                                  </p:childTnLst>
                                </p:cTn>
                              </p:par>
                            </p:childTnLst>
                          </p:cTn>
                        </p:par>
                        <p:par>
                          <p:cTn id="25" fill="hold">
                            <p:stCondLst>
                              <p:cond delay="1500"/>
                            </p:stCondLst>
                            <p:childTnLst>
                              <p:par>
                                <p:cTn id="26" presetID="53" presetClass="entr" presetSubtype="16"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3">
                                            <p:txEl>
                                              <p:pRg st="1" end="1"/>
                                            </p:txEl>
                                          </p:spTgt>
                                        </p:tgtEl>
                                        <p:attrNameLst>
                                          <p:attrName>style.visibility</p:attrName>
                                        </p:attrNameLst>
                                      </p:cBhvr>
                                      <p:to>
                                        <p:strVal val="visible"/>
                                      </p:to>
                                    </p:set>
                                    <p:animEffect transition="in" filter="fade">
                                      <p:cBhvr>
                                        <p:cTn id="34" dur="500"/>
                                        <p:tgtEl>
                                          <p:spTgt spid="3">
                                            <p:txEl>
                                              <p:pRg st="1" end="1"/>
                                            </p:txEl>
                                          </p:spTgt>
                                        </p:tgtEl>
                                      </p:cBhvr>
                                    </p:animEffect>
                                  </p:childTnLst>
                                </p:cTn>
                              </p:par>
                            </p:childTnLst>
                          </p:cTn>
                        </p:par>
                        <p:par>
                          <p:cTn id="35" fill="hold">
                            <p:stCondLst>
                              <p:cond delay="2500"/>
                            </p:stCondLst>
                            <p:childTnLst>
                              <p:par>
                                <p:cTn id="36" presetID="14" presetClass="entr" presetSubtype="10" fill="hold" nodeType="afterEffect">
                                  <p:stCondLst>
                                    <p:cond delay="0"/>
                                  </p:stCondLst>
                                  <p:childTnLst>
                                    <p:set>
                                      <p:cBhvr>
                                        <p:cTn id="37" dur="1" fill="hold">
                                          <p:stCondLst>
                                            <p:cond delay="0"/>
                                          </p:stCondLst>
                                        </p:cTn>
                                        <p:tgtEl>
                                          <p:spTgt spid="3">
                                            <p:txEl>
                                              <p:pRg st="2" end="2"/>
                                            </p:txEl>
                                          </p:spTgt>
                                        </p:tgtEl>
                                        <p:attrNameLst>
                                          <p:attrName>style.visibility</p:attrName>
                                        </p:attrNameLst>
                                      </p:cBhvr>
                                      <p:to>
                                        <p:strVal val="visible"/>
                                      </p:to>
                                    </p:set>
                                    <p:animEffect transition="in" filter="randombar(horizontal)">
                                      <p:cBhvr>
                                        <p:cTn id="38" dur="500"/>
                                        <p:tgtEl>
                                          <p:spTgt spid="3">
                                            <p:txEl>
                                              <p:pRg st="2" end="2"/>
                                            </p:txEl>
                                          </p:spTgt>
                                        </p:tgtEl>
                                      </p:cBhvr>
                                    </p:animEffect>
                                  </p:childTnLst>
                                </p:cTn>
                              </p:par>
                            </p:childTnLst>
                          </p:cTn>
                        </p:par>
                        <p:par>
                          <p:cTn id="39" fill="hold">
                            <p:stCondLst>
                              <p:cond delay="3000"/>
                            </p:stCondLst>
                            <p:childTnLst>
                              <p:par>
                                <p:cTn id="40" presetID="14" presetClass="entr" presetSubtype="10" fill="hold" nodeType="after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4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p:bldP spid="5" grpId="0"/>
      <p:bldP spid="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ounded Rectangle 31"/>
          <p:cNvSpPr/>
          <p:nvPr/>
        </p:nvSpPr>
        <p:spPr>
          <a:xfrm>
            <a:off x="-457200" y="9258300"/>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30" name="Group 2"/>
          <p:cNvGrpSpPr/>
          <p:nvPr/>
        </p:nvGrpSpPr>
        <p:grpSpPr>
          <a:xfrm>
            <a:off x="-1179379" y="-102314"/>
            <a:ext cx="20834242" cy="2157663"/>
            <a:chOff x="0" y="0"/>
            <a:chExt cx="3762534" cy="328484"/>
          </a:xfrm>
        </p:grpSpPr>
        <p:sp>
          <p:nvSpPr>
            <p:cNvPr id="31"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8" name="TextBox 7"/>
          <p:cNvSpPr txBox="1"/>
          <p:nvPr/>
        </p:nvSpPr>
        <p:spPr>
          <a:xfrm>
            <a:off x="3962400" y="794649"/>
            <a:ext cx="10820400" cy="1015663"/>
          </a:xfrm>
          <a:prstGeom prst="rect">
            <a:avLst/>
          </a:prstGeom>
          <a:noFill/>
        </p:spPr>
        <p:txBody>
          <a:bodyPr wrap="square" rtlCol="0">
            <a:spAutoFit/>
          </a:bodyPr>
          <a:lstStyle/>
          <a:p>
            <a:pPr algn="ctr"/>
            <a:r>
              <a:rPr lang="en-US" sz="6000" b="1" dirty="0" smtClean="0">
                <a:solidFill>
                  <a:srgbClr val="FF0000"/>
                </a:solidFill>
                <a:latin typeface="Arial" panose="020B0604020202020204" pitchFamily="34" charset="0"/>
                <a:cs typeface="Arial" panose="020B0604020202020204" pitchFamily="34" charset="0"/>
              </a:rPr>
              <a:t>HƯỚNG DẪN VỀ NHÀ</a:t>
            </a:r>
            <a:endParaRPr lang="en-US" sz="6000" b="1" dirty="0">
              <a:solidFill>
                <a:srgbClr val="FF0000"/>
              </a:solidFill>
              <a:latin typeface="Arial" panose="020B0604020202020204" pitchFamily="34" charset="0"/>
              <a:cs typeface="Arial" panose="020B0604020202020204" pitchFamily="34" charset="0"/>
            </a:endParaRPr>
          </a:p>
        </p:txBody>
      </p:sp>
      <p:pic>
        <p:nvPicPr>
          <p:cNvPr id="17"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190131" y="0"/>
            <a:ext cx="1828800" cy="2044390"/>
          </a:xfrm>
          <a:prstGeom prst="rect">
            <a:avLst/>
          </a:prstGeom>
        </p:spPr>
      </p:pic>
      <p:grpSp>
        <p:nvGrpSpPr>
          <p:cNvPr id="7" name="Group 6"/>
          <p:cNvGrpSpPr/>
          <p:nvPr/>
        </p:nvGrpSpPr>
        <p:grpSpPr>
          <a:xfrm>
            <a:off x="533400" y="3166028"/>
            <a:ext cx="5411428" cy="5024436"/>
            <a:chOff x="924909" y="3568797"/>
            <a:chExt cx="5411428" cy="4241703"/>
          </a:xfrm>
        </p:grpSpPr>
        <p:grpSp>
          <p:nvGrpSpPr>
            <p:cNvPr id="9" name="Group 3"/>
            <p:cNvGrpSpPr/>
            <p:nvPr/>
          </p:nvGrpSpPr>
          <p:grpSpPr>
            <a:xfrm>
              <a:off x="924909" y="3568797"/>
              <a:ext cx="5411428" cy="4241703"/>
              <a:chOff x="0" y="0"/>
              <a:chExt cx="3183193" cy="3101958"/>
            </a:xfrm>
          </p:grpSpPr>
          <p:sp>
            <p:nvSpPr>
              <p:cNvPr id="11" name="Freeform 4"/>
              <p:cNvSpPr/>
              <p:nvPr/>
            </p:nvSpPr>
            <p:spPr>
              <a:xfrm>
                <a:off x="10160" y="16510"/>
                <a:ext cx="3160333" cy="3074018"/>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12" name="Freeform 5"/>
              <p:cNvSpPr/>
              <p:nvPr/>
            </p:nvSpPr>
            <p:spPr>
              <a:xfrm>
                <a:off x="-3810" y="0"/>
                <a:ext cx="3189543" cy="3100688"/>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10" name="Rectangle 9"/>
            <p:cNvSpPr/>
            <p:nvPr/>
          </p:nvSpPr>
          <p:spPr>
            <a:xfrm>
              <a:off x="1118771" y="4786715"/>
              <a:ext cx="4796230" cy="1636926"/>
            </a:xfrm>
            <a:prstGeom prst="rect">
              <a:avLst/>
            </a:prstGeom>
          </p:spPr>
          <p:txBody>
            <a:bodyPr wrap="square">
              <a:spAutoFit/>
            </a:bodyPr>
            <a:lstStyle/>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Ghi </a:t>
              </a:r>
              <a:r>
                <a:rPr lang="pt-BR" sz="4000" kern="0">
                  <a:latin typeface="Arial"/>
                  <a:ea typeface="Calibri" panose="020F0502020204030204" pitchFamily="34" charset="0"/>
                  <a:cs typeface="Times New Roman" panose="02020603050405020304" pitchFamily="18" charset="0"/>
                  <a:sym typeface="Arial"/>
                </a:rPr>
                <a:t>nhớ </a:t>
              </a:r>
              <a:endParaRPr lang="pt-BR" sz="4000" kern="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kiến </a:t>
              </a:r>
              <a:r>
                <a:rPr lang="pt-BR" sz="4000" kern="0">
                  <a:latin typeface="Arial"/>
                  <a:ea typeface="Calibri" panose="020F0502020204030204" pitchFamily="34" charset="0"/>
                  <a:cs typeface="Times New Roman" panose="02020603050405020304" pitchFamily="18" charset="0"/>
                  <a:sym typeface="Arial"/>
                </a:rPr>
                <a:t>thức trong bài. </a:t>
              </a:r>
            </a:p>
          </p:txBody>
        </p:sp>
      </p:grpSp>
      <p:grpSp>
        <p:nvGrpSpPr>
          <p:cNvPr id="13" name="Group 12"/>
          <p:cNvGrpSpPr/>
          <p:nvPr/>
        </p:nvGrpSpPr>
        <p:grpSpPr>
          <a:xfrm>
            <a:off x="6423301" y="3188603"/>
            <a:ext cx="5422223" cy="5001862"/>
            <a:chOff x="6840639" y="3553166"/>
            <a:chExt cx="5422223" cy="5001862"/>
          </a:xfrm>
        </p:grpSpPr>
        <p:grpSp>
          <p:nvGrpSpPr>
            <p:cNvPr id="14" name="Group 3"/>
            <p:cNvGrpSpPr/>
            <p:nvPr/>
          </p:nvGrpSpPr>
          <p:grpSpPr>
            <a:xfrm>
              <a:off x="6840639" y="3553166"/>
              <a:ext cx="5422223" cy="5001862"/>
              <a:chOff x="-3810" y="-1"/>
              <a:chExt cx="3189543" cy="3657863"/>
            </a:xfrm>
          </p:grpSpPr>
          <p:sp>
            <p:nvSpPr>
              <p:cNvPr id="20" name="Freeform 4"/>
              <p:cNvSpPr/>
              <p:nvPr/>
            </p:nvSpPr>
            <p:spPr>
              <a:xfrm>
                <a:off x="10160" y="16510"/>
                <a:ext cx="3160333" cy="364135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21" name="Freeform 5"/>
              <p:cNvSpPr/>
              <p:nvPr/>
            </p:nvSpPr>
            <p:spPr>
              <a:xfrm>
                <a:off x="-3810" y="-1"/>
                <a:ext cx="3189543" cy="365786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16" name="Rectangle 15"/>
            <p:cNvSpPr/>
            <p:nvPr/>
          </p:nvSpPr>
          <p:spPr>
            <a:xfrm>
              <a:off x="7275338" y="4962947"/>
              <a:ext cx="4360209" cy="1938992"/>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Hoàn </a:t>
              </a:r>
              <a:r>
                <a:rPr lang="pt-BR" sz="4000" kern="0">
                  <a:latin typeface="Arial"/>
                  <a:ea typeface="Calibri" panose="020F0502020204030204" pitchFamily="34" charset="0"/>
                  <a:cs typeface="Times New Roman" panose="02020603050405020304" pitchFamily="18" charset="0"/>
                  <a:sym typeface="Arial"/>
                </a:rPr>
                <a:t>thành các bài tập trong SBT. </a:t>
              </a:r>
            </a:p>
          </p:txBody>
        </p:sp>
      </p:grpSp>
      <p:grpSp>
        <p:nvGrpSpPr>
          <p:cNvPr id="22" name="Group 21"/>
          <p:cNvGrpSpPr/>
          <p:nvPr/>
        </p:nvGrpSpPr>
        <p:grpSpPr>
          <a:xfrm>
            <a:off x="12302970" y="3162300"/>
            <a:ext cx="5448131" cy="5013608"/>
            <a:chOff x="12618786" y="3479846"/>
            <a:chExt cx="5448131" cy="4709752"/>
          </a:xfrm>
        </p:grpSpPr>
        <p:grpSp>
          <p:nvGrpSpPr>
            <p:cNvPr id="23" name="Group 3"/>
            <p:cNvGrpSpPr/>
            <p:nvPr/>
          </p:nvGrpSpPr>
          <p:grpSpPr>
            <a:xfrm>
              <a:off x="12644694" y="3479846"/>
              <a:ext cx="5422223" cy="4709752"/>
              <a:chOff x="-3810" y="0"/>
              <a:chExt cx="3189543" cy="3444242"/>
            </a:xfrm>
          </p:grpSpPr>
          <p:sp>
            <p:nvSpPr>
              <p:cNvPr id="25" name="Freeform 4"/>
              <p:cNvSpPr/>
              <p:nvPr/>
            </p:nvSpPr>
            <p:spPr>
              <a:xfrm>
                <a:off x="10160" y="16510"/>
                <a:ext cx="3160333" cy="342773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26" name="Freeform 5"/>
              <p:cNvSpPr/>
              <p:nvPr/>
            </p:nvSpPr>
            <p:spPr>
              <a:xfrm>
                <a:off x="-3810" y="0"/>
                <a:ext cx="3189543" cy="344424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24" name="Rectangle 23"/>
            <p:cNvSpPr/>
            <p:nvPr/>
          </p:nvSpPr>
          <p:spPr>
            <a:xfrm>
              <a:off x="12618786" y="4828894"/>
              <a:ext cx="5369731" cy="1821477"/>
            </a:xfrm>
            <a:prstGeom prst="rect">
              <a:avLst/>
            </a:prstGeom>
          </p:spPr>
          <p:txBody>
            <a:bodyPr wrap="square">
              <a:spAutoFit/>
            </a:bodyPr>
            <a:lstStyle/>
            <a:p>
              <a:pPr algn="ctr">
                <a:lnSpc>
                  <a:spcPct val="150000"/>
                </a:lnSpc>
                <a:buClr>
                  <a:srgbClr val="000000"/>
                </a:buClr>
                <a:buFont typeface="Arial"/>
                <a:buNone/>
              </a:pPr>
              <a:r>
                <a:rPr lang="vi-VN" sz="4000" kern="0" smtClean="0">
                  <a:latin typeface="Arial"/>
                  <a:ea typeface="Calibri" panose="020F0502020204030204" pitchFamily="34" charset="0"/>
                  <a:cs typeface="Times New Roman" panose="02020603050405020304" pitchFamily="18" charset="0"/>
                  <a:sym typeface="Arial"/>
                </a:rPr>
                <a:t>Chuẩn </a:t>
              </a:r>
              <a:r>
                <a:rPr lang="vi-VN" sz="4000" kern="0" dirty="0">
                  <a:latin typeface="Arial"/>
                  <a:ea typeface="Calibri" panose="020F0502020204030204" pitchFamily="34" charset="0"/>
                  <a:cs typeface="Times New Roman" panose="02020603050405020304" pitchFamily="18" charset="0"/>
                  <a:sym typeface="Arial"/>
                </a:rPr>
                <a:t>bị trước </a:t>
              </a:r>
              <a:endParaRPr lang="en-US" sz="4000" kern="0" dirty="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vi-VN" sz="4000" b="1" kern="0" smtClean="0">
                  <a:latin typeface="Arial"/>
                  <a:ea typeface="Calibri" panose="020F0502020204030204" pitchFamily="34" charset="0"/>
                  <a:cs typeface="Times New Roman" panose="02020603050405020304" pitchFamily="18" charset="0"/>
                  <a:sym typeface="Arial"/>
                </a:rPr>
                <a:t>Luyện </a:t>
              </a:r>
              <a:r>
                <a:rPr lang="vi-VN" sz="4000" b="1" kern="0">
                  <a:latin typeface="Arial"/>
                  <a:ea typeface="Calibri" panose="020F0502020204030204" pitchFamily="34" charset="0"/>
                  <a:cs typeface="Times New Roman" panose="02020603050405020304" pitchFamily="18" charset="0"/>
                  <a:sym typeface="Arial"/>
                </a:rPr>
                <a:t>tập </a:t>
              </a:r>
              <a:r>
                <a:rPr lang="vi-VN" sz="4000" b="1" kern="0" smtClean="0">
                  <a:latin typeface="Arial"/>
                  <a:ea typeface="Calibri" panose="020F0502020204030204" pitchFamily="34" charset="0"/>
                  <a:cs typeface="Times New Roman" panose="02020603050405020304" pitchFamily="18" charset="0"/>
                  <a:sym typeface="Arial"/>
                </a:rPr>
                <a:t>chung</a:t>
              </a:r>
              <a:r>
                <a:rPr lang="en-US" sz="4000" b="1" kern="0" smtClean="0">
                  <a:latin typeface="Arial"/>
                  <a:ea typeface="Calibri" panose="020F0502020204030204" pitchFamily="34" charset="0"/>
                  <a:cs typeface="Times New Roman" panose="02020603050405020304" pitchFamily="18" charset="0"/>
                  <a:sym typeface="Arial"/>
                </a:rPr>
                <a:t>.</a:t>
              </a:r>
              <a:endParaRPr lang="pt-BR" sz="4000" b="1" kern="0" dirty="0">
                <a:latin typeface="Arial"/>
                <a:ea typeface="Calibri" panose="020F0502020204030204" pitchFamily="34" charset="0"/>
                <a:cs typeface="Times New Roman" panose="02020603050405020304" pitchFamily="18" charset="0"/>
                <a:sym typeface="Arial"/>
              </a:endParaRPr>
            </a:p>
          </p:txBody>
        </p:sp>
      </p:grpSp>
      <p:pic>
        <p:nvPicPr>
          <p:cNvPr id="29" name="Picture 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3414105">
            <a:off x="592992" y="8431452"/>
            <a:ext cx="1472227" cy="164578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14:doors dir="ver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par>
                          <p:cTn id="18" fill="hold">
                            <p:stCondLst>
                              <p:cond delay="1000"/>
                            </p:stCondLst>
                            <p:childTnLst>
                              <p:par>
                                <p:cTn id="19" presetID="16" presetClass="entr" presetSubtype="21"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barn(inVertical)">
                                      <p:cBhvr>
                                        <p:cTn id="21" dur="500"/>
                                        <p:tgtEl>
                                          <p:spTgt spid="13"/>
                                        </p:tgtEl>
                                      </p:cBhvr>
                                    </p:animEffect>
                                  </p:childTnLst>
                                </p:cTn>
                              </p:par>
                            </p:childTnLst>
                          </p:cTn>
                        </p:par>
                        <p:par>
                          <p:cTn id="22" fill="hold">
                            <p:stCondLst>
                              <p:cond delay="1500"/>
                            </p:stCondLst>
                            <p:childTnLst>
                              <p:par>
                                <p:cTn id="23" presetID="14" presetClass="entr" presetSubtype="10" fill="hold"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randombar(horizontal)">
                                      <p:cBhvr>
                                        <p:cTn id="2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13383902" cy="6786204"/>
          </a:xfrm>
        </p:grpSpPr>
        <p:sp>
          <p:nvSpPr>
            <p:cNvPr id="3" name="Freeform 3"/>
            <p:cNvSpPr/>
            <p:nvPr/>
          </p:nvSpPr>
          <p:spPr>
            <a:xfrm>
              <a:off x="0" y="0"/>
              <a:ext cx="13383902" cy="6786204"/>
            </a:xfrm>
            <a:custGeom>
              <a:avLst/>
              <a:gdLst/>
              <a:ahLst/>
              <a:cxnLst/>
              <a:rect l="l" t="t" r="r" b="b"/>
              <a:pathLst>
                <a:path w="13383902" h="6786204">
                  <a:moveTo>
                    <a:pt x="13259442" y="6786204"/>
                  </a:moveTo>
                  <a:lnTo>
                    <a:pt x="124460" y="6786204"/>
                  </a:lnTo>
                  <a:cubicBezTo>
                    <a:pt x="55880" y="6786204"/>
                    <a:pt x="0" y="6730323"/>
                    <a:pt x="0" y="6661744"/>
                  </a:cubicBezTo>
                  <a:lnTo>
                    <a:pt x="0" y="124460"/>
                  </a:lnTo>
                  <a:cubicBezTo>
                    <a:pt x="0" y="55880"/>
                    <a:pt x="55880" y="0"/>
                    <a:pt x="124460" y="0"/>
                  </a:cubicBezTo>
                  <a:lnTo>
                    <a:pt x="13259442" y="0"/>
                  </a:lnTo>
                  <a:cubicBezTo>
                    <a:pt x="13328022" y="0"/>
                    <a:pt x="13383902" y="55880"/>
                    <a:pt x="13383902" y="124460"/>
                  </a:cubicBezTo>
                  <a:lnTo>
                    <a:pt x="13383902" y="6661744"/>
                  </a:lnTo>
                  <a:cubicBezTo>
                    <a:pt x="13383902" y="6730324"/>
                    <a:pt x="13328022" y="6786204"/>
                    <a:pt x="13259442" y="6786204"/>
                  </a:cubicBezTo>
                  <a:close/>
                </a:path>
              </a:pathLst>
            </a:custGeom>
            <a:solidFill>
              <a:srgbClr val="FFD992"/>
            </a:solidFill>
          </p:spPr>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6815930" y="4876685"/>
            <a:ext cx="4656140" cy="4656140"/>
          </a:xfrm>
          <a:prstGeom prst="rect">
            <a:avLst/>
          </a:prstGeom>
        </p:spPr>
      </p:pic>
      <p:sp>
        <p:nvSpPr>
          <p:cNvPr id="5" name="TextBox 5"/>
          <p:cNvSpPr txBox="1"/>
          <p:nvPr/>
        </p:nvSpPr>
        <p:spPr>
          <a:xfrm>
            <a:off x="1317346" y="1844637"/>
            <a:ext cx="15653307" cy="3032048"/>
          </a:xfrm>
          <a:prstGeom prst="rect">
            <a:avLst/>
          </a:prstGeom>
        </p:spPr>
        <p:txBody>
          <a:bodyPr lIns="0" tIns="0" rIns="0" bIns="0" rtlCol="0" anchor="t">
            <a:spAutoFit/>
          </a:bodyPr>
          <a:lstStyle/>
          <a:p>
            <a:pPr algn="ctr">
              <a:lnSpc>
                <a:spcPct val="150000"/>
              </a:lnSpc>
            </a:pPr>
            <a:r>
              <a:rPr lang="en-US" sz="7000" b="1" dirty="0" smtClean="0">
                <a:latin typeface="Arial" panose="020B0604020202020204" pitchFamily="34" charset="0"/>
                <a:cs typeface="Arial" panose="020B0604020202020204" pitchFamily="34" charset="0"/>
              </a:rPr>
              <a:t>CẢM ƠN CÁC EM ĐÃ CHÚ Ý </a:t>
            </a:r>
          </a:p>
          <a:p>
            <a:pPr algn="ctr">
              <a:lnSpc>
                <a:spcPct val="150000"/>
              </a:lnSpc>
            </a:pPr>
            <a:r>
              <a:rPr lang="en-US" sz="7000" b="1" dirty="0" smtClean="0">
                <a:latin typeface="Arial" panose="020B0604020202020204" pitchFamily="34" charset="0"/>
                <a:cs typeface="Arial" panose="020B0604020202020204" pitchFamily="34" charset="0"/>
              </a:rPr>
              <a:t>LẮNG NGHE BÀI GIẢNG!</a:t>
            </a:r>
            <a:endParaRPr lang="en-US" sz="7000" b="1" dirty="0">
              <a:latin typeface="Arial" panose="020B0604020202020204" pitchFamily="34" charset="0"/>
              <a:cs typeface="Arial" panose="020B0604020202020204" pitchFamily="34" charset="0"/>
            </a:endParaRPr>
          </a:p>
        </p:txBody>
      </p:sp>
      <p:pic>
        <p:nvPicPr>
          <p:cNvPr id="6"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609600" y="7256464"/>
            <a:ext cx="2286000" cy="2825393"/>
          </a:xfrm>
          <a:prstGeom prst="rect">
            <a:avLst/>
          </a:prstGeom>
        </p:spPr>
      </p:pic>
      <p:pic>
        <p:nvPicPr>
          <p:cNvPr id="7"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4443767" y="6974840"/>
            <a:ext cx="3709883" cy="310955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533400" y="275497"/>
            <a:ext cx="19278600" cy="13716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3352800" y="366140"/>
            <a:ext cx="11506200" cy="1002710"/>
          </a:xfrm>
          <a:prstGeom prst="rect">
            <a:avLst/>
          </a:prstGeom>
        </p:spPr>
        <p:txBody>
          <a:bodyPr wrap="square">
            <a:spAutoFit/>
          </a:bodyPr>
          <a:lstStyle/>
          <a:p>
            <a:pPr algn="ctr">
              <a:lnSpc>
                <a:spcPct val="150000"/>
              </a:lnSpc>
              <a:spcBef>
                <a:spcPts val="600"/>
              </a:spcBef>
              <a:spcAft>
                <a:spcPts val="800"/>
              </a:spcAft>
            </a:pPr>
            <a:r>
              <a:rPr lang="en-US" sz="4500" b="1">
                <a:solidFill>
                  <a:srgbClr val="FF0000"/>
                </a:solidFill>
                <a:latin typeface="Arial" panose="020B0604020202020204" pitchFamily="34" charset="0"/>
                <a:ea typeface="Calibri" panose="020F0502020204030204" pitchFamily="34" charset="0"/>
                <a:cs typeface="Arial" panose="020B0604020202020204" pitchFamily="34" charset="0"/>
              </a:rPr>
              <a:t>Khái niệm hình bình hành</a:t>
            </a:r>
            <a:endParaRPr lang="vi-VN" sz="4500" b="1" dirty="0">
              <a:solidFill>
                <a:srgbClr val="FF0000"/>
              </a:solidFill>
              <a:ea typeface="Calibri" panose="020F0502020204030204" pitchFamily="34" charset="0"/>
              <a:cs typeface="Arial" panose="020B0604020202020204" pitchFamily="34" charset="0"/>
            </a:endParaRPr>
          </a:p>
        </p:txBody>
      </p:sp>
      <p:pic>
        <p:nvPicPr>
          <p:cNvPr id="24" name="Picture 2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5"/>
              </a:ext>
            </a:extLst>
          </a:blip>
          <a:srcRect/>
          <a:stretch>
            <a:fillRect/>
          </a:stretch>
        </p:blipFill>
        <p:spPr>
          <a:xfrm>
            <a:off x="16687800" y="321007"/>
            <a:ext cx="1405113" cy="1317293"/>
          </a:xfrm>
          <a:prstGeom prst="rect">
            <a:avLst/>
          </a:prstGeom>
        </p:spPr>
      </p:pic>
      <p:sp>
        <p:nvSpPr>
          <p:cNvPr id="15" name="TextBox 14"/>
          <p:cNvSpPr txBox="1"/>
          <p:nvPr/>
        </p:nvSpPr>
        <p:spPr>
          <a:xfrm>
            <a:off x="342900" y="1946977"/>
            <a:ext cx="17526000" cy="1938992"/>
          </a:xfrm>
          <a:prstGeom prst="rect">
            <a:avLst/>
          </a:prstGeom>
          <a:noFill/>
        </p:spPr>
        <p:txBody>
          <a:bodyPr wrap="square" rtlCol="0">
            <a:spAutoFit/>
          </a:bodyPr>
          <a:lstStyle/>
          <a:p>
            <a:pPr algn="just">
              <a:lnSpc>
                <a:spcPct val="150000"/>
              </a:lnSpc>
            </a:pPr>
            <a:r>
              <a:rPr lang="nl-NL" sz="4000" b="1" dirty="0" smtClean="0">
                <a:solidFill>
                  <a:srgbClr val="C00000"/>
                </a:solidFill>
                <a:latin typeface="Arial" panose="020B0604020202020204" pitchFamily="34" charset="0"/>
                <a:cs typeface="Arial" panose="020B0604020202020204" pitchFamily="34" charset="0"/>
              </a:rPr>
              <a:t>HĐ 1</a:t>
            </a:r>
            <a:r>
              <a:rPr lang="nl-NL" sz="4000" b="1" smtClean="0">
                <a:solidFill>
                  <a:srgbClr val="C00000"/>
                </a:solidFill>
                <a:latin typeface="Arial" panose="020B0604020202020204" pitchFamily="34" charset="0"/>
                <a:cs typeface="Arial" panose="020B0604020202020204" pitchFamily="34" charset="0"/>
              </a:rPr>
              <a:t>: </a:t>
            </a:r>
            <a:r>
              <a:rPr lang="en-US" sz="4000">
                <a:solidFill>
                  <a:srgbClr val="000000"/>
                </a:solidFill>
                <a:latin typeface="Arial" panose="020B0604020202020204" pitchFamily="34" charset="0"/>
                <a:ea typeface="Calibri" panose="020F0502020204030204" pitchFamily="34" charset="0"/>
                <a:cs typeface="Times New Roman" panose="02020603050405020304" pitchFamily="18" charset="0"/>
              </a:rPr>
              <a:t>Trong Hình 3.28, có một hình bình hành. Đó là hình nào? Em có thể giải thích tại sao </a:t>
            </a:r>
            <a:r>
              <a:rPr lang="en-US" sz="4000">
                <a:solidFill>
                  <a:srgbClr val="000000"/>
                </a:solidFill>
                <a:latin typeface="Arial" panose="020B0604020202020204" pitchFamily="34" charset="0"/>
                <a:ea typeface="Calibri" panose="020F0502020204030204" pitchFamily="34" charset="0"/>
                <a:cs typeface="Times New Roman" panose="02020603050405020304" pitchFamily="18" charset="0"/>
              </a:rPr>
              <a:t>không</a:t>
            </a:r>
            <a:r>
              <a:rPr lang="en-US" sz="4000" smtClean="0">
                <a:solidFill>
                  <a:srgbClr val="000000"/>
                </a:solidFill>
                <a:latin typeface="Arial" panose="020B0604020202020204" pitchFamily="34" charset="0"/>
                <a:ea typeface="Calibri" panose="020F0502020204030204" pitchFamily="34" charset="0"/>
                <a:cs typeface="Times New Roman" panose="02020603050405020304" pitchFamily="18" charset="0"/>
              </a:rPr>
              <a:t>?</a:t>
            </a:r>
            <a:endParaRPr lang="en-US" sz="4000">
              <a:solidFill>
                <a:srgbClr val="000000"/>
              </a:solidFill>
              <a:latin typeface="Arial" panose="020B0604020202020204" pitchFamily="34" charset="0"/>
              <a:ea typeface="Calibri" panose="020F0502020204030204" pitchFamily="34" charset="0"/>
              <a:cs typeface="Times New Roman" panose="02020603050405020304" pitchFamily="18" charset="0"/>
            </a:endParaRPr>
          </a:p>
        </p:txBody>
      </p:sp>
      <p:grpSp>
        <p:nvGrpSpPr>
          <p:cNvPr id="4" name="Group 3"/>
          <p:cNvGrpSpPr/>
          <p:nvPr/>
        </p:nvGrpSpPr>
        <p:grpSpPr>
          <a:xfrm>
            <a:off x="2762175" y="4078358"/>
            <a:ext cx="12782625" cy="3884542"/>
            <a:chOff x="1371600" y="4522990"/>
            <a:chExt cx="13232079" cy="4492307"/>
          </a:xfrm>
        </p:grpSpPr>
        <p:pic>
          <p:nvPicPr>
            <p:cNvPr id="2" name="Picture 1"/>
            <p:cNvPicPr>
              <a:picLocks noChangeAspect="1"/>
            </p:cNvPicPr>
            <p:nvPr/>
          </p:nvPicPr>
          <p:blipFill>
            <a:blip r:embed="rId46">
              <a:extLst>
                <a:ext uri="{BEBA8EAE-BF5A-486C-A8C5-ECC9F3942E4B}">
                  <a14:imgProps xmlns:a14="http://schemas.microsoft.com/office/drawing/2010/main">
                    <a14:imgLayer r:embed="rId47">
                      <a14:imgEffect>
                        <a14:sharpenSoften amount="25000"/>
                      </a14:imgEffect>
                      <a14:imgEffect>
                        <a14:saturation sat="200000"/>
                      </a14:imgEffect>
                    </a14:imgLayer>
                  </a14:imgProps>
                </a:ext>
              </a:extLst>
            </a:blip>
            <a:stretch>
              <a:fillRect/>
            </a:stretch>
          </p:blipFill>
          <p:spPr>
            <a:xfrm>
              <a:off x="1371600" y="4522990"/>
              <a:ext cx="7449436" cy="4479191"/>
            </a:xfrm>
            <a:prstGeom prst="rect">
              <a:avLst/>
            </a:prstGeom>
          </p:spPr>
        </p:pic>
        <p:pic>
          <p:nvPicPr>
            <p:cNvPr id="3" name="Picture 2"/>
            <p:cNvPicPr>
              <a:picLocks noChangeAspect="1"/>
            </p:cNvPicPr>
            <p:nvPr/>
          </p:nvPicPr>
          <p:blipFill>
            <a:blip r:embed="rId48">
              <a:extLst>
                <a:ext uri="{BEBA8EAE-BF5A-486C-A8C5-ECC9F3942E4B}">
                  <a14:imgProps xmlns:a14="http://schemas.microsoft.com/office/drawing/2010/main">
                    <a14:imgLayer r:embed="rId49">
                      <a14:imgEffect>
                        <a14:sharpenSoften amount="25000"/>
                      </a14:imgEffect>
                      <a14:imgEffect>
                        <a14:saturation sat="200000"/>
                      </a14:imgEffect>
                    </a14:imgLayer>
                  </a14:imgProps>
                </a:ext>
              </a:extLst>
            </a:blip>
            <a:stretch>
              <a:fillRect/>
            </a:stretch>
          </p:blipFill>
          <p:spPr>
            <a:xfrm>
              <a:off x="9753600" y="4915659"/>
              <a:ext cx="4850079" cy="4099638"/>
            </a:xfrm>
            <a:prstGeom prst="rect">
              <a:avLst/>
            </a:prstGeom>
          </p:spPr>
        </p:pic>
      </p:grpSp>
      <p:sp>
        <p:nvSpPr>
          <p:cNvPr id="5" name="Rectangle 4"/>
          <p:cNvSpPr/>
          <p:nvPr/>
        </p:nvSpPr>
        <p:spPr>
          <a:xfrm>
            <a:off x="1170199" y="8115300"/>
            <a:ext cx="16584401" cy="1824923"/>
          </a:xfrm>
          <a:prstGeom prst="rect">
            <a:avLst/>
          </a:prstGeom>
        </p:spPr>
        <p:txBody>
          <a:bodyPr wrap="square">
            <a:spAutoFit/>
          </a:bodyPr>
          <a:lstStyle/>
          <a:p>
            <a:pPr algn="just">
              <a:lnSpc>
                <a:spcPct val="150000"/>
              </a:lnSpc>
              <a:spcAft>
                <a:spcPts val="800"/>
              </a:spcAft>
            </a:pPr>
            <a:r>
              <a:rPr lang="en-US" sz="4000">
                <a:latin typeface="Arial" panose="020B0604020202020204" pitchFamily="34" charset="0"/>
                <a:ea typeface="Arial" panose="020B0604020202020204" pitchFamily="34" charset="0"/>
                <a:cs typeface="Arial" panose="020B0604020202020204" pitchFamily="34" charset="0"/>
              </a:rPr>
              <a:t>Hình 3.28 c) là hình bình hành, vì có hai hai cặp cạnh đối song song </a:t>
            </a:r>
            <a:r>
              <a:rPr lang="en-US" sz="4000">
                <a:latin typeface="Arial" panose="020B0604020202020204" pitchFamily="34" charset="0"/>
                <a:ea typeface="Arial" panose="020B0604020202020204" pitchFamily="34" charset="0"/>
                <a:cs typeface="Arial" panose="020B0604020202020204" pitchFamily="34" charset="0"/>
              </a:rPr>
              <a:t>với </a:t>
            </a:r>
            <a:r>
              <a:rPr lang="en-US" sz="4000" smtClean="0">
                <a:latin typeface="Arial" panose="020B0604020202020204" pitchFamily="34" charset="0"/>
                <a:ea typeface="Arial" panose="020B0604020202020204" pitchFamily="34" charset="0"/>
                <a:cs typeface="Arial" panose="020B0604020202020204" pitchFamily="34" charset="0"/>
              </a:rPr>
              <a:t>nhau:  AB </a:t>
            </a:r>
            <a:r>
              <a:rPr lang="en-US" sz="4000">
                <a:latin typeface="Arial" panose="020B0604020202020204" pitchFamily="34" charset="0"/>
                <a:ea typeface="Arial" panose="020B0604020202020204" pitchFamily="34" charset="0"/>
                <a:cs typeface="Arial" panose="020B0604020202020204" pitchFamily="34" charset="0"/>
              </a:rPr>
              <a:t>// CD; AD // BC.</a:t>
            </a:r>
            <a:endParaRPr lang="en-US" sz="4000">
              <a:effectLst/>
              <a:latin typeface="Arial" panose="020B0604020202020204" pitchFamily="34" charset="0"/>
              <a:ea typeface="Arial" panose="020B0604020202020204" pitchFamily="34" charset="0"/>
              <a:cs typeface="Arial" panose="020B0604020202020204" pitchFamily="34" charset="0"/>
            </a:endParaRPr>
          </a:p>
        </p:txBody>
      </p:sp>
      <p:sp>
        <p:nvSpPr>
          <p:cNvPr id="6" name="Right Arrow 5"/>
          <p:cNvSpPr/>
          <p:nvPr/>
        </p:nvSpPr>
        <p:spPr>
          <a:xfrm>
            <a:off x="457200" y="8465820"/>
            <a:ext cx="6096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50"/>
          <a:stretch>
            <a:fillRect/>
          </a:stretch>
        </p:blipFill>
        <p:spPr>
          <a:xfrm rot="20977493">
            <a:off x="882814" y="4686819"/>
            <a:ext cx="959768" cy="1428840"/>
          </a:xfrm>
          <a:prstGeom prst="rect">
            <a:avLst/>
          </a:prstGeom>
        </p:spPr>
      </p:pic>
    </p:spTree>
    <p:extLst>
      <p:ext uri="{BB962C8B-B14F-4D97-AF65-F5344CB8AC3E}">
        <p14:creationId xmlns:p14="http://schemas.microsoft.com/office/powerpoint/2010/main" val="1819647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anim calcmode="lin" valueType="num">
                                      <p:cBhvr>
                                        <p:cTn id="16" dur="500" fill="hold"/>
                                        <p:tgtEl>
                                          <p:spTgt spid="15"/>
                                        </p:tgtEl>
                                        <p:attrNameLst>
                                          <p:attrName>ppt_x</p:attrName>
                                        </p:attrNameLst>
                                      </p:cBhvr>
                                      <p:tavLst>
                                        <p:tav tm="0">
                                          <p:val>
                                            <p:strVal val="#ppt_x"/>
                                          </p:val>
                                        </p:tav>
                                        <p:tav tm="100000">
                                          <p:val>
                                            <p:strVal val="#ppt_x"/>
                                          </p:val>
                                        </p:tav>
                                      </p:tavLst>
                                    </p:anim>
                                    <p:anim calcmode="lin" valueType="num">
                                      <p:cBhvr>
                                        <p:cTn id="17" dur="500" fill="hold"/>
                                        <p:tgtEl>
                                          <p:spTgt spid="15"/>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anim calcmode="lin" valueType="num">
                                      <p:cBhvr>
                                        <p:cTn id="21" dur="500" fill="hold"/>
                                        <p:tgtEl>
                                          <p:spTgt spid="7"/>
                                        </p:tgtEl>
                                        <p:attrNameLst>
                                          <p:attrName>ppt_x</p:attrName>
                                        </p:attrNameLst>
                                      </p:cBhvr>
                                      <p:tavLst>
                                        <p:tav tm="0">
                                          <p:val>
                                            <p:strVal val="#ppt_x"/>
                                          </p:val>
                                        </p:tav>
                                        <p:tav tm="100000">
                                          <p:val>
                                            <p:strVal val="#ppt_x"/>
                                          </p:val>
                                        </p:tav>
                                      </p:tavLst>
                                    </p:anim>
                                    <p:anim calcmode="lin" valueType="num">
                                      <p:cBhvr>
                                        <p:cTn id="22" dur="500" fill="hold"/>
                                        <p:tgtEl>
                                          <p:spTgt spid="7"/>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anim calcmode="lin" valueType="num">
                                      <p:cBhvr>
                                        <p:cTn id="26" dur="500" fill="hold"/>
                                        <p:tgtEl>
                                          <p:spTgt spid="4"/>
                                        </p:tgtEl>
                                        <p:attrNameLst>
                                          <p:attrName>ppt_x</p:attrName>
                                        </p:attrNameLst>
                                      </p:cBhvr>
                                      <p:tavLst>
                                        <p:tav tm="0">
                                          <p:val>
                                            <p:strVal val="#ppt_x"/>
                                          </p:val>
                                        </p:tav>
                                        <p:tav tm="100000">
                                          <p:val>
                                            <p:strVal val="#ppt_x"/>
                                          </p:val>
                                        </p:tav>
                                      </p:tavLst>
                                    </p:anim>
                                    <p:anim calcmode="lin" valueType="num">
                                      <p:cBhvr>
                                        <p:cTn id="27"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wipe(left)">
                                      <p:cBhvr>
                                        <p:cTn id="3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p:bldP spid="15" grpId="0"/>
      <p:bldP spid="5" grpId="0"/>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82621" y="47989"/>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10" name="Rectangle 9"/>
          <p:cNvSpPr/>
          <p:nvPr/>
        </p:nvSpPr>
        <p:spPr>
          <a:xfrm>
            <a:off x="7010400" y="266700"/>
            <a:ext cx="4648200" cy="1306255"/>
          </a:xfrm>
          <a:prstGeom prst="rect">
            <a:avLst/>
          </a:prstGeom>
        </p:spPr>
        <p:txBody>
          <a:bodyPr wrap="square">
            <a:spAutoFit/>
          </a:bodyPr>
          <a:lstStyle/>
          <a:p>
            <a:pPr algn="just">
              <a:lnSpc>
                <a:spcPct val="150000"/>
              </a:lnSpc>
              <a:spcBef>
                <a:spcPts val="600"/>
              </a:spcBef>
              <a:spcAft>
                <a:spcPts val="800"/>
              </a:spcAft>
              <a:tabLst>
                <a:tab pos="360045" algn="l"/>
                <a:tab pos="720090" algn="l"/>
              </a:tabLst>
            </a:pPr>
            <a:r>
              <a:rPr lang="en-US" sz="6000" b="1" dirty="0" smtClean="0">
                <a:solidFill>
                  <a:srgbClr val="FF0000"/>
                </a:solidFill>
                <a:effectLst/>
                <a:latin typeface="Arial" panose="020B0604020202020204" pitchFamily="34" charset="0"/>
                <a:ea typeface="Calibri" panose="020F0502020204030204" pitchFamily="34" charset="0"/>
                <a:cs typeface="Arial" panose="020B0604020202020204" pitchFamily="34" charset="0"/>
              </a:rPr>
              <a:t>KẾT LUẬN</a:t>
            </a:r>
            <a:endParaRPr lang="en-US" sz="60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1" name="Rounded Rectangular Callout 10"/>
          <p:cNvSpPr/>
          <p:nvPr/>
        </p:nvSpPr>
        <p:spPr>
          <a:xfrm>
            <a:off x="1676400" y="2628900"/>
            <a:ext cx="14782800" cy="2209800"/>
          </a:xfrm>
          <a:prstGeom prst="wedgeRoundRectCallout">
            <a:avLst>
              <a:gd name="adj1" fmla="val -20505"/>
              <a:gd name="adj2" fmla="val 46898"/>
              <a:gd name="adj3" fmla="val 16667"/>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pic>
        <p:nvPicPr>
          <p:cNvPr id="13" name="Picture 6"/>
          <p:cNvPicPr>
            <a:picLocks noChangeAspect="1"/>
          </p:cNvPicPr>
          <p:nvPr/>
        </p:nvPicPr>
        <p:blipFill>
          <a:blip r:embed="rId3"/>
          <a:srcRect/>
          <a:stretch>
            <a:fillRect/>
          </a:stretch>
        </p:blipFill>
        <p:spPr>
          <a:xfrm flipH="1">
            <a:off x="4294845" y="5600700"/>
            <a:ext cx="2715555" cy="4246589"/>
          </a:xfrm>
          <a:prstGeom prst="rect">
            <a:avLst/>
          </a:prstGeom>
        </p:spPr>
      </p:pic>
      <p:pic>
        <p:nvPicPr>
          <p:cNvPr id="15" name="Picture 2">
            <a:extLst>
              <a:ext uri="{FF2B5EF4-FFF2-40B4-BE49-F238E27FC236}">
                <a16:creationId xmlns:a16="http://schemas.microsoft.com/office/drawing/2014/main" id="{DDC3A8FF-83CB-4F64-8638-2434EDC2CB42}"/>
              </a:ext>
            </a:extLst>
          </p:cNvPr>
          <p:cNvPicPr>
            <a:picLocks noChangeAspect="1"/>
          </p:cNvPicPr>
          <p:nvPr/>
        </p:nvPicPr>
        <p:blipFill>
          <a:blip r:embed="rId4" cstate="print">
            <a:extLst>
              <a:ext uri="{BEBA8EAE-BF5A-486C-A8C5-ECC9F3942E4B}">
                <a14:imgProps xmlns:a14="http://schemas.microsoft.com/office/drawing/2010/main">
                  <a14:imgLayer r:embed="rId5">
                    <a14:imgEffect>
                      <a14:sharpenSoften amount="50000"/>
                    </a14:imgEffect>
                    <a14:imgEffect>
                      <a14:saturation sat="20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526798" y="1062416"/>
            <a:ext cx="1073402" cy="1185484"/>
          </a:xfrm>
          <a:prstGeom prst="rect">
            <a:avLst/>
          </a:prstGeom>
        </p:spPr>
      </p:pic>
      <p:sp>
        <p:nvSpPr>
          <p:cNvPr id="12" name="Rectangle 11"/>
          <p:cNvSpPr/>
          <p:nvPr/>
        </p:nvSpPr>
        <p:spPr>
          <a:xfrm>
            <a:off x="2255867" y="3146975"/>
            <a:ext cx="14796501" cy="1131079"/>
          </a:xfrm>
          <a:prstGeom prst="rect">
            <a:avLst/>
          </a:prstGeom>
        </p:spPr>
        <p:txBody>
          <a:bodyPr wrap="square">
            <a:spAutoFit/>
          </a:bodyPr>
          <a:lstStyle/>
          <a:p>
            <a:pPr algn="just">
              <a:lnSpc>
                <a:spcPct val="150000"/>
              </a:lnSpc>
              <a:spcAft>
                <a:spcPts val="600"/>
              </a:spcAft>
            </a:pPr>
            <a:r>
              <a:rPr lang="vi-VN" sz="4500" b="1">
                <a:solidFill>
                  <a:schemeClr val="bg1"/>
                </a:solidFill>
                <a:ea typeface="Times New Roman" panose="02020603050405020304" pitchFamily="18" charset="0"/>
                <a:cs typeface="Arial" panose="020B0604020202020204" pitchFamily="34" charset="0"/>
              </a:rPr>
              <a:t>Hình </a:t>
            </a:r>
            <a:r>
              <a:rPr lang="vi-VN" sz="4500" b="1">
                <a:solidFill>
                  <a:schemeClr val="bg1"/>
                </a:solidFill>
                <a:ea typeface="Times New Roman" panose="02020603050405020304" pitchFamily="18" charset="0"/>
                <a:cs typeface="Arial" panose="020B0604020202020204" pitchFamily="34" charset="0"/>
              </a:rPr>
              <a:t>bình </a:t>
            </a:r>
            <a:r>
              <a:rPr lang="vi-VN" sz="4500" b="1" smtClean="0">
                <a:solidFill>
                  <a:schemeClr val="bg1"/>
                </a:solidFill>
                <a:ea typeface="Times New Roman" panose="02020603050405020304" pitchFamily="18" charset="0"/>
                <a:cs typeface="Arial" panose="020B0604020202020204" pitchFamily="34" charset="0"/>
              </a:rPr>
              <a:t>hành</a:t>
            </a:r>
            <a:r>
              <a:rPr lang="en-US" sz="4500" b="1" smtClean="0">
                <a:solidFill>
                  <a:schemeClr val="bg1"/>
                </a:solidFill>
                <a:ea typeface="Times New Roman" panose="02020603050405020304" pitchFamily="18" charset="0"/>
                <a:cs typeface="Arial" panose="020B0604020202020204" pitchFamily="34" charset="0"/>
              </a:rPr>
              <a:t> </a:t>
            </a:r>
            <a:r>
              <a:rPr lang="vi-VN" sz="4500" smtClean="0">
                <a:solidFill>
                  <a:schemeClr val="bg1"/>
                </a:solidFill>
                <a:ea typeface="Times New Roman" panose="02020603050405020304" pitchFamily="18" charset="0"/>
                <a:cs typeface="Arial" panose="020B0604020202020204" pitchFamily="34" charset="0"/>
              </a:rPr>
              <a:t>là </a:t>
            </a:r>
            <a:r>
              <a:rPr lang="vi-VN" sz="4500">
                <a:solidFill>
                  <a:schemeClr val="bg1"/>
                </a:solidFill>
                <a:ea typeface="Times New Roman" panose="02020603050405020304" pitchFamily="18" charset="0"/>
                <a:cs typeface="Arial" panose="020B0604020202020204" pitchFamily="34" charset="0"/>
              </a:rPr>
              <a:t>tứ giác có các cạnh đối song song.</a:t>
            </a:r>
            <a:endParaRPr lang="vi-VN" sz="4500" dirty="0">
              <a:solidFill>
                <a:schemeClr val="bg1"/>
              </a:solidFill>
              <a:ea typeface="Times New Roman" panose="02020603050405020304" pitchFamily="18" charset="0"/>
              <a:cs typeface="Arial" panose="020B0604020202020204" pitchFamily="34" charset="0"/>
            </a:endParaRPr>
          </a:p>
        </p:txBody>
      </p:sp>
      <p:sp>
        <p:nvSpPr>
          <p:cNvPr id="6" name="Parallelogram 5"/>
          <p:cNvSpPr/>
          <p:nvPr/>
        </p:nvSpPr>
        <p:spPr>
          <a:xfrm>
            <a:off x="8686800" y="6809594"/>
            <a:ext cx="4876800" cy="1828800"/>
          </a:xfrm>
          <a:prstGeom prst="parallelogram">
            <a:avLst>
              <a:gd name="adj" fmla="val 37729"/>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7" name="Picture 6"/>
          <p:cNvPicPr>
            <a:picLocks noChangeAspect="1"/>
          </p:cNvPicPr>
          <p:nvPr/>
        </p:nvPicPr>
        <p:blipFill>
          <a:blip r:embed="rId8"/>
          <a:stretch>
            <a:fillRect/>
          </a:stretch>
        </p:blipFill>
        <p:spPr>
          <a:xfrm>
            <a:off x="16840200" y="8151360"/>
            <a:ext cx="994945" cy="1695929"/>
          </a:xfrm>
          <a:prstGeom prst="rect">
            <a:avLst/>
          </a:prstGeom>
        </p:spPr>
      </p:pic>
    </p:spTree>
    <p:extLst>
      <p:ext uri="{BB962C8B-B14F-4D97-AF65-F5344CB8AC3E}">
        <p14:creationId xmlns:p14="http://schemas.microsoft.com/office/powerpoint/2010/main" val="3317175462"/>
      </p:ext>
    </p:extLst>
  </p:cSld>
  <p:clrMapOvr>
    <a:masterClrMapping/>
  </p:clrMapOvr>
  <mc:AlternateContent xmlns:mc="http://schemas.openxmlformats.org/markup-compatibility/2006" xmlns:p14="http://schemas.microsoft.com/office/powerpoint/2010/main">
    <mc:Choice Requires="p14">
      <p:transition spd="med" p14:dur="700">
        <p14:warp dir="in"/>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anim calcmode="lin" valueType="num">
                                      <p:cBhvr>
                                        <p:cTn id="12" dur="500" fill="hold"/>
                                        <p:tgtEl>
                                          <p:spTgt spid="13"/>
                                        </p:tgtEl>
                                        <p:attrNameLst>
                                          <p:attrName>ppt_x</p:attrName>
                                        </p:attrNameLst>
                                      </p:cBhvr>
                                      <p:tavLst>
                                        <p:tav tm="0">
                                          <p:val>
                                            <p:strVal val="#ppt_x"/>
                                          </p:val>
                                        </p:tav>
                                        <p:tav tm="100000">
                                          <p:val>
                                            <p:strVal val="#ppt_x"/>
                                          </p:val>
                                        </p:tav>
                                      </p:tavLst>
                                    </p:anim>
                                    <p:anim calcmode="lin" valueType="num">
                                      <p:cBhvr>
                                        <p:cTn id="13" dur="500" fill="hold"/>
                                        <p:tgtEl>
                                          <p:spTgt spid="13"/>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anim calcmode="lin" valueType="num">
                                      <p:cBhvr>
                                        <p:cTn id="17" dur="500" fill="hold"/>
                                        <p:tgtEl>
                                          <p:spTgt spid="11"/>
                                        </p:tgtEl>
                                        <p:attrNameLst>
                                          <p:attrName>ppt_x</p:attrName>
                                        </p:attrNameLst>
                                      </p:cBhvr>
                                      <p:tavLst>
                                        <p:tav tm="0">
                                          <p:val>
                                            <p:strVal val="#ppt_x"/>
                                          </p:val>
                                        </p:tav>
                                        <p:tav tm="100000">
                                          <p:val>
                                            <p:strVal val="#ppt_x"/>
                                          </p:val>
                                        </p:tav>
                                      </p:tavLst>
                                    </p:anim>
                                    <p:anim calcmode="lin" valueType="num">
                                      <p:cBhvr>
                                        <p:cTn id="18" dur="500" fill="hold"/>
                                        <p:tgtEl>
                                          <p:spTgt spid="11"/>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anim calcmode="lin" valueType="num">
                                      <p:cBhvr>
                                        <p:cTn id="22" dur="500" fill="hold"/>
                                        <p:tgtEl>
                                          <p:spTgt spid="12"/>
                                        </p:tgtEl>
                                        <p:attrNameLst>
                                          <p:attrName>ppt_x</p:attrName>
                                        </p:attrNameLst>
                                      </p:cBhvr>
                                      <p:tavLst>
                                        <p:tav tm="0">
                                          <p:val>
                                            <p:strVal val="#ppt_x"/>
                                          </p:val>
                                        </p:tav>
                                        <p:tav tm="100000">
                                          <p:val>
                                            <p:strVal val="#ppt_x"/>
                                          </p:val>
                                        </p:tav>
                                      </p:tavLst>
                                    </p:anim>
                                    <p:anim calcmode="lin" valueType="num">
                                      <p:cBhvr>
                                        <p:cTn id="23" dur="500" fill="hold"/>
                                        <p:tgtEl>
                                          <p:spTgt spid="12"/>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anim calcmode="lin" valueType="num">
                                      <p:cBhvr>
                                        <p:cTn id="27" dur="500" fill="hold"/>
                                        <p:tgtEl>
                                          <p:spTgt spid="6"/>
                                        </p:tgtEl>
                                        <p:attrNameLst>
                                          <p:attrName>ppt_x</p:attrName>
                                        </p:attrNameLst>
                                      </p:cBhvr>
                                      <p:tavLst>
                                        <p:tav tm="0">
                                          <p:val>
                                            <p:strVal val="#ppt_x"/>
                                          </p:val>
                                        </p:tav>
                                        <p:tav tm="100000">
                                          <p:val>
                                            <p:strVal val="#ppt_x"/>
                                          </p:val>
                                        </p:tav>
                                      </p:tavLst>
                                    </p:anim>
                                    <p:anim calcmode="lin" valueType="num">
                                      <p:cBhvr>
                                        <p:cTn id="28"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36558" y="98679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grpSp>
        <p:nvGrpSpPr>
          <p:cNvPr id="12" name="Group 11"/>
          <p:cNvGrpSpPr/>
          <p:nvPr/>
        </p:nvGrpSpPr>
        <p:grpSpPr>
          <a:xfrm>
            <a:off x="5932562" y="571500"/>
            <a:ext cx="6096000" cy="914400"/>
            <a:chOff x="1554480" y="876300"/>
            <a:chExt cx="6096000" cy="1143000"/>
          </a:xfrm>
          <a:solidFill>
            <a:schemeClr val="accent5">
              <a:lumMod val="75000"/>
            </a:schemeClr>
          </a:solidFill>
        </p:grpSpPr>
        <p:sp>
          <p:nvSpPr>
            <p:cNvPr id="13" name="Flowchart: Terminator 12"/>
            <p:cNvSpPr/>
            <p:nvPr/>
          </p:nvSpPr>
          <p:spPr>
            <a:xfrm>
              <a:off x="1554480" y="876300"/>
              <a:ext cx="6096000" cy="1143000"/>
            </a:xfrm>
            <a:prstGeom prst="flowChartTerminator">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126502" y="987956"/>
              <a:ext cx="4974440" cy="884858"/>
            </a:xfrm>
            <a:prstGeom prst="rect">
              <a:avLst/>
            </a:prstGeom>
            <a:noFill/>
            <a:ln>
              <a:noFill/>
            </a:ln>
          </p:spPr>
          <p:txBody>
            <a:bodyPr wrap="none">
              <a:spAutoFit/>
            </a:bodyPr>
            <a:lstStyle/>
            <a:p>
              <a:pPr algn="ctr"/>
              <a:r>
                <a:rPr lang="en-US" sz="40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Ví</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dụ</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1 </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(SGK </a:t>
              </a:r>
              <a:r>
                <a:rPr lang="en-US" sz="4000" b="1">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b="1" smtClean="0">
                  <a:solidFill>
                    <a:schemeClr val="bg1"/>
                  </a:solidFill>
                  <a:latin typeface="Arial" panose="020B0604020202020204" pitchFamily="34" charset="0"/>
                  <a:ea typeface="Times New Roman" panose="02020603050405020304" pitchFamily="18" charset="0"/>
                  <a:cs typeface="Arial" panose="020B0604020202020204" pitchFamily="34" charset="0"/>
                </a:rPr>
                <a:t>tr57)</a:t>
              </a:r>
              <a:endPar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p:txBody>
        </p:sp>
      </p:grpSp>
      <p:pic>
        <p:nvPicPr>
          <p:cNvPr id="22" name="Picture 3">
            <a:extLst>
              <a:ext uri="{FF2B5EF4-FFF2-40B4-BE49-F238E27FC236}">
                <a16:creationId xmlns:a16="http://schemas.microsoft.com/office/drawing/2014/main" id="{96E85870-286D-4CCC-AA6B-47C2AF4CDE6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5814792">
            <a:off x="653335" y="-136159"/>
            <a:ext cx="1158449" cy="1703601"/>
          </a:xfrm>
          <a:prstGeom prst="rect">
            <a:avLst/>
          </a:prstGeom>
        </p:spPr>
      </p:pic>
      <p:pic>
        <p:nvPicPr>
          <p:cNvPr id="23" name="Picture 25"/>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43"/>
              </a:ext>
            </a:extLst>
          </a:blip>
          <a:srcRect/>
          <a:stretch>
            <a:fillRect/>
          </a:stretch>
        </p:blipFill>
        <p:spPr>
          <a:xfrm>
            <a:off x="16535400" y="233983"/>
            <a:ext cx="1507867" cy="1413625"/>
          </a:xfrm>
          <a:prstGeom prst="rect">
            <a:avLst/>
          </a:prstGeom>
        </p:spPr>
      </p:pic>
      <p:sp>
        <p:nvSpPr>
          <p:cNvPr id="7" name="Rectangle 6"/>
          <p:cNvSpPr/>
          <p:nvPr/>
        </p:nvSpPr>
        <p:spPr>
          <a:xfrm>
            <a:off x="1193534" y="1870777"/>
            <a:ext cx="15574057" cy="1824923"/>
          </a:xfrm>
          <a:prstGeom prst="rect">
            <a:avLst/>
          </a:prstGeom>
        </p:spPr>
        <p:txBody>
          <a:bodyPr wrap="square">
            <a:spAutoFit/>
          </a:bodyPr>
          <a:lstStyle/>
          <a:p>
            <a:pPr algn="just">
              <a:lnSpc>
                <a:spcPct val="150000"/>
              </a:lnSpc>
            </a:pPr>
            <a:r>
              <a:rPr lang="en-US" sz="4000" smtClean="0">
                <a:latin typeface="Arial" panose="020B0604020202020204" pitchFamily="34" charset="0"/>
                <a:ea typeface="Calibri" panose="020F0502020204030204" pitchFamily="34" charset="0"/>
                <a:cs typeface="Arial" panose="020B0604020202020204" pitchFamily="34" charset="0"/>
              </a:rPr>
              <a:t>Trong hình 3.29 cho tứ giác ABCD và ba góc bằng nhau. Tứ giác ABCD có là hình bình hành không? Tại sao?</a:t>
            </a:r>
            <a:endParaRPr lang="en-US" sz="4000" dirty="0">
              <a:latin typeface="Arial" panose="020B0604020202020204" pitchFamily="34" charset="0"/>
              <a:ea typeface="Calibri" panose="020F0502020204030204" pitchFamily="34" charset="0"/>
              <a:cs typeface="Arial" panose="020B0604020202020204" pitchFamily="34" charset="0"/>
            </a:endParaRPr>
          </a:p>
        </p:txBody>
      </p:sp>
      <p:sp>
        <p:nvSpPr>
          <p:cNvPr id="15" name="Oval Callout 14"/>
          <p:cNvSpPr/>
          <p:nvPr/>
        </p:nvSpPr>
        <p:spPr>
          <a:xfrm>
            <a:off x="11479024" y="3973083"/>
            <a:ext cx="1752600" cy="789417"/>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p:pic>
        <p:nvPicPr>
          <p:cNvPr id="11" name="Picture 10"/>
          <p:cNvPicPr>
            <a:picLocks noChangeAspect="1"/>
          </p:cNvPicPr>
          <p:nvPr/>
        </p:nvPicPr>
        <p:blipFill>
          <a:blip r:embed="rId44"/>
          <a:stretch>
            <a:fillRect/>
          </a:stretch>
        </p:blipFill>
        <p:spPr>
          <a:xfrm>
            <a:off x="914400" y="4164697"/>
            <a:ext cx="6078239" cy="4560203"/>
          </a:xfrm>
          <a:prstGeom prst="rect">
            <a:avLst/>
          </a:prstGeom>
        </p:spPr>
      </p:pic>
      <mc:AlternateContent xmlns:mc="http://schemas.openxmlformats.org/markup-compatibility/2006">
        <mc:Choice xmlns:a14="http://schemas.microsoft.com/office/drawing/2010/main" Requires="a14">
          <p:sp>
            <p:nvSpPr>
              <p:cNvPr id="17" name="Rectangle 16"/>
              <p:cNvSpPr/>
              <p:nvPr/>
            </p:nvSpPr>
            <p:spPr>
              <a:xfrm>
                <a:off x="7696200" y="5051748"/>
                <a:ext cx="9753600" cy="4739952"/>
              </a:xfrm>
              <a:prstGeom prst="rect">
                <a:avLst/>
              </a:prstGeom>
            </p:spPr>
            <p:txBody>
              <a:bodyPr wrap="square">
                <a:spAutoFit/>
              </a:bodyPr>
              <a:lstStyle/>
              <a:p>
                <a:pPr>
                  <a:lnSpc>
                    <a:spcPct val="150000"/>
                  </a:lnSpc>
                </a:pPr>
                <a:r>
                  <a:rPr lang="en-US" sz="4000" smtClean="0">
                    <a:solidFill>
                      <a:prstClr val="black"/>
                    </a:solidFill>
                    <a:latin typeface="Arial" panose="020B0604020202020204" pitchFamily="34" charset="0"/>
                    <a:ea typeface="Calibri" panose="020F0502020204030204" pitchFamily="34" charset="0"/>
                    <a:cs typeface="Arial" panose="020B0604020202020204" pitchFamily="34" charset="0"/>
                  </a:rPr>
                  <a:t>Ta có </a:t>
                </a:r>
                <a14:m>
                  <m:oMath xmlns:m="http://schemas.openxmlformats.org/officeDocument/2006/math">
                    <m:acc>
                      <m:accPr>
                        <m:chr m:val="̂"/>
                        <m:ctrlPr>
                          <a:rPr lang="en-US" sz="4000" i="1" smtClean="0">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𝑥𝐷𝐴</m:t>
                        </m:r>
                      </m:e>
                    </m:acc>
                    <m:r>
                      <m:rPr>
                        <m:nor/>
                      </m:rPr>
                      <a:rPr lang="en-US" sz="4000" b="0" i="0" smtClean="0">
                        <a:solidFill>
                          <a:prstClr val="black"/>
                        </a:solidFill>
                        <a:latin typeface="Arial" panose="020B0604020202020204" pitchFamily="34" charset="0"/>
                        <a:ea typeface="Calibri" panose="020F0502020204030204" pitchFamily="34" charset="0"/>
                        <a:cs typeface="Arial" panose="020B0604020202020204" pitchFamily="34" charset="0"/>
                      </a:rPr>
                      <m:t> = </m:t>
                    </m:r>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𝐷𝐴</m:t>
                        </m:r>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𝐵</m:t>
                        </m:r>
                      </m:e>
                    </m:acc>
                  </m:oMath>
                </a14:m>
                <a:r>
                  <a:rPr lang="en-US" sz="4000" smtClean="0">
                    <a:latin typeface="Arial" panose="020B0604020202020204" pitchFamily="34" charset="0"/>
                    <a:cs typeface="Arial" panose="020B0604020202020204" pitchFamily="34" charset="0"/>
                  </a:rPr>
                  <a:t> </a:t>
                </a:r>
                <a:r>
                  <a:rPr lang="en-US" sz="4000" smtClean="0">
                    <a:latin typeface="Arial" panose="020B0604020202020204" pitchFamily="34" charset="0"/>
                    <a:cs typeface="Arial" panose="020B0604020202020204" pitchFamily="34" charset="0"/>
                  </a:rPr>
                  <a:t>và chúng ở vị trí so le trong nên </a:t>
                </a:r>
                <a14:m>
                  <m:oMath xmlns:m="http://schemas.openxmlformats.org/officeDocument/2006/math">
                    <m:r>
                      <a:rPr lang="en-US" sz="4000" i="1" smtClean="0">
                        <a:latin typeface="Cambria Math" panose="02040503050406030204" pitchFamily="18" charset="0"/>
                        <a:cs typeface="Arial" panose="020B0604020202020204" pitchFamily="34" charset="0"/>
                      </a:rPr>
                      <m:t>𝐴𝐵</m:t>
                    </m:r>
                    <m:r>
                      <a:rPr lang="en-US" sz="4000" i="1" smtClean="0">
                        <a:latin typeface="Cambria Math" panose="02040503050406030204" pitchFamily="18" charset="0"/>
                        <a:cs typeface="Arial" panose="020B0604020202020204" pitchFamily="34" charset="0"/>
                      </a:rPr>
                      <m:t>//</m:t>
                    </m:r>
                    <m:r>
                      <a:rPr lang="en-US" sz="4000" i="1" smtClean="0">
                        <a:latin typeface="Cambria Math" panose="02040503050406030204" pitchFamily="18" charset="0"/>
                        <a:cs typeface="Arial" panose="020B0604020202020204" pitchFamily="34" charset="0"/>
                      </a:rPr>
                      <m:t>𝐶𝐷</m:t>
                    </m:r>
                  </m:oMath>
                </a14:m>
                <a:r>
                  <a:rPr lang="en-US" sz="4000" smtClean="0">
                    <a:latin typeface="Arial" panose="020B0604020202020204" pitchFamily="34" charset="0"/>
                    <a:cs typeface="Arial" panose="020B0604020202020204" pitchFamily="34" charset="0"/>
                  </a:rPr>
                  <a:t>.</a:t>
                </a:r>
              </a:p>
              <a:p>
                <a:pPr>
                  <a:lnSpc>
                    <a:spcPct val="150000"/>
                  </a:lnSpc>
                </a:pPr>
                <a:r>
                  <a:rPr lang="en-US" sz="4000" smtClean="0">
                    <a:latin typeface="Arial" panose="020B0604020202020204" pitchFamily="34" charset="0"/>
                    <a:cs typeface="Arial" panose="020B0604020202020204" pitchFamily="34" charset="0"/>
                  </a:rPr>
                  <a:t>Tương tự, </a:t>
                </a:r>
                <a14:m>
                  <m:oMath xmlns:m="http://schemas.openxmlformats.org/officeDocument/2006/math">
                    <m:r>
                      <a:rPr lang="en-US" sz="4000" i="1" smtClean="0">
                        <a:latin typeface="Cambria Math" panose="02040503050406030204" pitchFamily="18" charset="0"/>
                        <a:cs typeface="Arial" panose="020B0604020202020204" pitchFamily="34" charset="0"/>
                      </a:rPr>
                      <m:t>𝐴𝐷</m:t>
                    </m:r>
                    <m:r>
                      <a:rPr lang="en-US" sz="4000" i="1" smtClean="0">
                        <a:latin typeface="Cambria Math" panose="02040503050406030204" pitchFamily="18" charset="0"/>
                        <a:cs typeface="Arial" panose="020B0604020202020204" pitchFamily="34" charset="0"/>
                      </a:rPr>
                      <m:t>//</m:t>
                    </m:r>
                    <m:r>
                      <a:rPr lang="en-US" sz="4000" i="1" smtClean="0">
                        <a:latin typeface="Cambria Math" panose="02040503050406030204" pitchFamily="18" charset="0"/>
                        <a:cs typeface="Arial" panose="020B0604020202020204" pitchFamily="34" charset="0"/>
                      </a:rPr>
                      <m:t>𝐶𝐵</m:t>
                    </m:r>
                  </m:oMath>
                </a14:m>
                <a:r>
                  <a:rPr lang="en-US" sz="4000" smtClean="0">
                    <a:latin typeface="Arial" panose="020B0604020202020204" pitchFamily="34" charset="0"/>
                    <a:cs typeface="Arial" panose="020B0604020202020204" pitchFamily="34" charset="0"/>
                  </a:rPr>
                  <a:t>.</a:t>
                </a:r>
              </a:p>
              <a:p>
                <a:pPr>
                  <a:lnSpc>
                    <a:spcPct val="150000"/>
                  </a:lnSpc>
                </a:pPr>
                <a:r>
                  <a:rPr lang="en-US" sz="4000" smtClean="0">
                    <a:latin typeface="Arial" panose="020B0604020202020204" pitchFamily="34" charset="0"/>
                    <a:cs typeface="Arial" panose="020B0604020202020204" pitchFamily="34" charset="0"/>
                  </a:rPr>
                  <a:t>Vậy theo định nghĩa, tứ giác ABCD là hình bình hành.</a:t>
                </a:r>
                <a:endParaRPr lang="en-US" sz="4000">
                  <a:latin typeface="Arial" panose="020B0604020202020204" pitchFamily="34" charset="0"/>
                  <a:cs typeface="Arial" panose="020B0604020202020204" pitchFamily="34" charset="0"/>
                </a:endParaRPr>
              </a:p>
            </p:txBody>
          </p:sp>
        </mc:Choice>
        <mc:Fallback>
          <p:sp>
            <p:nvSpPr>
              <p:cNvPr id="17" name="Rectangle 16"/>
              <p:cNvSpPr>
                <a:spLocks noRot="1" noChangeAspect="1" noMove="1" noResize="1" noEditPoints="1" noAdjustHandles="1" noChangeArrowheads="1" noChangeShapeType="1" noTextEdit="1"/>
              </p:cNvSpPr>
              <p:nvPr/>
            </p:nvSpPr>
            <p:spPr>
              <a:xfrm>
                <a:off x="7696200" y="5051748"/>
                <a:ext cx="9753600" cy="4739952"/>
              </a:xfrm>
              <a:prstGeom prst="rect">
                <a:avLst/>
              </a:prstGeom>
              <a:blipFill>
                <a:blip r:embed="rId45"/>
                <a:stretch>
                  <a:fillRect l="-2250" r="-3375" b="-2317"/>
                </a:stretch>
              </a:blipFill>
            </p:spPr>
            <p:txBody>
              <a:bodyPr/>
              <a:lstStyle/>
              <a:p>
                <a:r>
                  <a:rPr lang="en-US">
                    <a:noFill/>
                  </a:rPr>
                  <a:t> </a:t>
                </a:r>
              </a:p>
            </p:txBody>
          </p:sp>
        </mc:Fallback>
      </mc:AlternateContent>
      <p:pic>
        <p:nvPicPr>
          <p:cNvPr id="18" name="Picture 17"/>
          <p:cNvPicPr>
            <a:picLocks noChangeAspect="1"/>
          </p:cNvPicPr>
          <p:nvPr/>
        </p:nvPicPr>
        <p:blipFill>
          <a:blip r:embed="rId46"/>
          <a:stretch>
            <a:fillRect/>
          </a:stretch>
        </p:blipFill>
        <p:spPr>
          <a:xfrm rot="10951864">
            <a:off x="342275" y="8862050"/>
            <a:ext cx="1754319" cy="1714674"/>
          </a:xfrm>
          <a:prstGeom prst="rect">
            <a:avLst/>
          </a:prstGeom>
        </p:spPr>
      </p:pic>
    </p:spTree>
    <p:extLst>
      <p:ext uri="{BB962C8B-B14F-4D97-AF65-F5344CB8AC3E}">
        <p14:creationId xmlns:p14="http://schemas.microsoft.com/office/powerpoint/2010/main" val="1461869878"/>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randombar(horizontal)">
                                      <p:cBhvr>
                                        <p:cTn id="11" dur="500"/>
                                        <p:tgtEl>
                                          <p:spTgt spid="7"/>
                                        </p:tgtEl>
                                      </p:cBhvr>
                                    </p:animEffect>
                                  </p:childTnLst>
                                </p:cTn>
                              </p:par>
                              <p:par>
                                <p:cTn id="12" presetID="14" presetClass="entr" presetSubtype="10" fill="hold"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randombar(horizont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7">
                                            <p:txEl>
                                              <p:pRg st="0" end="0"/>
                                            </p:txEl>
                                          </p:spTgt>
                                        </p:tgtEl>
                                        <p:attrNameLst>
                                          <p:attrName>style.visibility</p:attrName>
                                        </p:attrNameLst>
                                      </p:cBhvr>
                                      <p:to>
                                        <p:strVal val="visible"/>
                                      </p:to>
                                    </p:set>
                                    <p:animEffect transition="in" filter="fade">
                                      <p:cBhvr>
                                        <p:cTn id="24" dur="500"/>
                                        <p:tgtEl>
                                          <p:spTgt spid="17">
                                            <p:txEl>
                                              <p:pRg st="0" end="0"/>
                                            </p:txEl>
                                          </p:spTgt>
                                        </p:tgtEl>
                                      </p:cBhvr>
                                    </p:animEffect>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17">
                                            <p:txEl>
                                              <p:pRg st="1" end="1"/>
                                            </p:txEl>
                                          </p:spTgt>
                                        </p:tgtEl>
                                        <p:attrNameLst>
                                          <p:attrName>style.visibility</p:attrName>
                                        </p:attrNameLst>
                                      </p:cBhvr>
                                      <p:to>
                                        <p:strVal val="visible"/>
                                      </p:to>
                                    </p:set>
                                    <p:animEffect transition="in" filter="wipe(left)">
                                      <p:cBhvr>
                                        <p:cTn id="28" dur="500"/>
                                        <p:tgtEl>
                                          <p:spTgt spid="17">
                                            <p:txEl>
                                              <p:pRg st="1" end="1"/>
                                            </p:txEl>
                                          </p:spTgt>
                                        </p:tgtEl>
                                      </p:cBhvr>
                                    </p:animEffect>
                                  </p:childTnLst>
                                </p:cTn>
                              </p:par>
                            </p:childTnLst>
                          </p:cTn>
                        </p:par>
                        <p:par>
                          <p:cTn id="29" fill="hold">
                            <p:stCondLst>
                              <p:cond delay="1000"/>
                            </p:stCondLst>
                            <p:childTnLst>
                              <p:par>
                                <p:cTn id="30" presetID="16" presetClass="entr" presetSubtype="21" fill="hold" nodeType="afterEffect">
                                  <p:stCondLst>
                                    <p:cond delay="0"/>
                                  </p:stCondLst>
                                  <p:childTnLst>
                                    <p:set>
                                      <p:cBhvr>
                                        <p:cTn id="31" dur="1" fill="hold">
                                          <p:stCondLst>
                                            <p:cond delay="0"/>
                                          </p:stCondLst>
                                        </p:cTn>
                                        <p:tgtEl>
                                          <p:spTgt spid="17">
                                            <p:txEl>
                                              <p:pRg st="2" end="2"/>
                                            </p:txEl>
                                          </p:spTgt>
                                        </p:tgtEl>
                                        <p:attrNameLst>
                                          <p:attrName>style.visibility</p:attrName>
                                        </p:attrNameLst>
                                      </p:cBhvr>
                                      <p:to>
                                        <p:strVal val="visible"/>
                                      </p:to>
                                    </p:set>
                                    <p:animEffect transition="in" filter="barn(inVertical)">
                                      <p:cBhvr>
                                        <p:cTn id="32" dur="5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4000" y="9958736"/>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9" name="Pentagon 8"/>
          <p:cNvSpPr/>
          <p:nvPr/>
        </p:nvSpPr>
        <p:spPr>
          <a:xfrm>
            <a:off x="6823352" y="371872"/>
            <a:ext cx="4800600" cy="1219200"/>
          </a:xfrm>
          <a:prstGeom prst="homePlate">
            <a:avLst/>
          </a:prstGeom>
          <a:solidFill>
            <a:srgbClr val="FFCC66"/>
          </a:solidFill>
          <a:ln>
            <a:solidFill>
              <a:srgbClr val="E873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THỰC HÀNH </a:t>
            </a:r>
            <a:r>
              <a:rPr kumimoji="0" lang="en-US" sz="45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1</a:t>
            </a:r>
            <a:endPar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 name="Picture 3">
            <a:extLst>
              <a:ext uri="{FF2B5EF4-FFF2-40B4-BE49-F238E27FC236}">
                <a16:creationId xmlns:a16="http://schemas.microsoft.com/office/drawing/2014/main" id="{96E85870-286D-4CCC-AA6B-47C2AF4CDE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0198387">
            <a:off x="212315" y="9225998"/>
            <a:ext cx="683278" cy="1004820"/>
          </a:xfrm>
          <a:prstGeom prst="rect">
            <a:avLst/>
          </a:prstGeom>
        </p:spPr>
      </p:pic>
      <mc:AlternateContent xmlns:mc="http://schemas.openxmlformats.org/markup-compatibility/2006">
        <mc:Choice xmlns:a14="http://schemas.microsoft.com/office/drawing/2010/main" Requires="a14">
          <p:sp>
            <p:nvSpPr>
              <p:cNvPr id="4" name="Rectangle 3"/>
              <p:cNvSpPr/>
              <p:nvPr/>
            </p:nvSpPr>
            <p:spPr>
              <a:xfrm>
                <a:off x="685800" y="1761134"/>
                <a:ext cx="16922270" cy="274825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40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Vẽ hình bình hành, biết hai cạnh liên tiếp bằng 3 cm, 4 cm và góc xen giữa hai cạnh đó bằng </a:t>
                </a:r>
                <a14:m>
                  <m:oMath xmlns:m="http://schemas.openxmlformats.org/officeDocument/2006/math">
                    <m:r>
                      <a:rPr kumimoji="0" lang="vi-VN" sz="4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60</m:t>
                    </m:r>
                    <m:r>
                      <a:rPr kumimoji="0" lang="vi-VN"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m:t>
                    </m:r>
                  </m:oMath>
                </a14:m>
                <a:r>
                  <a:rPr kumimoji="0" lang="vi-VN" sz="40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Hãy mô tả cách vẽ và giải thích tại sao hình vẽ được là hình bình hành</a:t>
                </a:r>
                <a:r>
                  <a:rPr kumimoji="0" lang="vi-VN" sz="40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t>
                </a:r>
                <a:endParaRPr kumimoji="0" lang="vi-VN" sz="40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685800" y="1761134"/>
                <a:ext cx="16922270" cy="2748253"/>
              </a:xfrm>
              <a:prstGeom prst="rect">
                <a:avLst/>
              </a:prstGeom>
              <a:blipFill>
                <a:blip r:embed="rId10"/>
                <a:stretch>
                  <a:fillRect l="-1297" r="-1297" b="-8647"/>
                </a:stretch>
              </a:blipFill>
            </p:spPr>
            <p:txBody>
              <a:bodyPr/>
              <a:lstStyle/>
              <a:p>
                <a:r>
                  <a:rPr lang="en-US">
                    <a:noFill/>
                  </a:rPr>
                  <a:t> </a:t>
                </a:r>
              </a:p>
            </p:txBody>
          </p:sp>
        </mc:Fallback>
      </mc:AlternateContent>
      <p:sp>
        <p:nvSpPr>
          <p:cNvPr id="13" name="Oval Callout 12"/>
          <p:cNvSpPr/>
          <p:nvPr/>
        </p:nvSpPr>
        <p:spPr>
          <a:xfrm>
            <a:off x="8016821" y="4483932"/>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5" name="Rectangle 4"/>
              <p:cNvSpPr/>
              <p:nvPr/>
            </p:nvSpPr>
            <p:spPr>
              <a:xfrm>
                <a:off x="712033" y="5670278"/>
                <a:ext cx="11784767" cy="3816622"/>
              </a:xfrm>
              <a:prstGeom prst="rect">
                <a:avLst/>
              </a:prstGeom>
            </p:spPr>
            <p:txBody>
              <a:bodyPr wrap="square">
                <a:spAutoFit/>
              </a:bodyPr>
              <a:lstStyle/>
              <a:p>
                <a:pPr marL="571500" marR="0" lvl="0" indent="-571500" algn="just" defTabSz="914400" rtl="0" eaLnBrk="1" fontAlgn="auto" latinLnBrk="0" hangingPunct="1">
                  <a:lnSpc>
                    <a:spcPct val="150000"/>
                  </a:lnSpc>
                  <a:spcBef>
                    <a:spcPts val="0"/>
                  </a:spcBef>
                  <a:buClrTx/>
                  <a:buSzTx/>
                  <a:buFont typeface="Arial" panose="020B0604020202020204" pitchFamily="34" charset="0"/>
                  <a:buChar char="•"/>
                  <a:tabLst/>
                  <a:defRPr/>
                </a:pPr>
                <a:r>
                  <a:rPr kumimoji="0" lang="nl-NL" sz="4000" b="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Kẻ </a:t>
                </a:r>
                <a:r>
                  <a:rPr kumimoji="0" lang="nl-NL" sz="4000" b="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cạnh AB có độ dài bằng 3cm. </a:t>
                </a:r>
                <a:endParaRPr kumimoji="0" lang="nl-NL" sz="4000" b="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571500" marR="0" lvl="0" indent="-571500" algn="just" defTabSz="914400" rtl="0" eaLnBrk="1" fontAlgn="auto" latinLnBrk="0" hangingPunct="1">
                  <a:lnSpc>
                    <a:spcPct val="150000"/>
                  </a:lnSpc>
                  <a:spcBef>
                    <a:spcPts val="0"/>
                  </a:spcBef>
                  <a:buClrTx/>
                  <a:buSzTx/>
                  <a:buFont typeface="Arial" panose="020B0604020202020204" pitchFamily="34" charset="0"/>
                  <a:buChar char="•"/>
                  <a:tabLst/>
                  <a:defRPr/>
                </a:pPr>
                <a:r>
                  <a:rPr kumimoji="0" lang="nl-NL" sz="4000" b="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Đặt </a:t>
                </a:r>
                <a:r>
                  <a:rPr kumimoji="0" lang="nl-NL" sz="4000" b="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tâm của thước đo góc trùng với điểm A, đường kẻ 0º trùng với đoạn AB, và xác định </a:t>
                </a:r>
                <a14:m>
                  <m:oMath xmlns:m="http://schemas.openxmlformats.org/officeDocument/2006/math">
                    <m:acc>
                      <m:accPr>
                        <m:chr m:val="̂"/>
                        <m:ctrlPr>
                          <a:rPr kumimoji="0" lang="en-US" sz="4000" b="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m:rPr>
                            <m:sty m:val="p"/>
                          </m:rPr>
                          <a:rPr kumimoji="0" lang="en-US" sz="40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BAD</m:t>
                        </m:r>
                      </m:e>
                    </m:acc>
                    <m:r>
                      <a:rPr kumimoji="0" lang="nl-NL" sz="40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4000" b="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nl-NL" sz="40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60</m:t>
                        </m:r>
                      </m:e>
                      <m:sup>
                        <m:r>
                          <m:rPr>
                            <m:sty m:val="p"/>
                          </m:rPr>
                          <a:rPr kumimoji="0" lang="en-US" sz="40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o</m:t>
                        </m:r>
                      </m:sup>
                    </m:sSup>
                    <m:r>
                      <a:rPr kumimoji="0" lang="en-US" sz="40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oMath>
                </a14:m>
                <a:r>
                  <a:rPr kumimoji="0" lang="nl-NL" sz="4000" b="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sao cho </a:t>
                </a:r>
                <a:r>
                  <a:rPr kumimoji="0" lang="nl-NL" sz="4000" b="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AD = 4cm</a:t>
                </a:r>
                <a:r>
                  <a:rPr kumimoji="0" lang="nl-NL" sz="4000" b="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4000" b="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712033" y="5670278"/>
                <a:ext cx="11784767" cy="3816622"/>
              </a:xfrm>
              <a:prstGeom prst="rect">
                <a:avLst/>
              </a:prstGeom>
              <a:blipFill>
                <a:blip r:embed="rId11"/>
                <a:stretch>
                  <a:fillRect l="-1655" r="-1811" b="-2716"/>
                </a:stretch>
              </a:blipFill>
            </p:spPr>
            <p:txBody>
              <a:bodyPr/>
              <a:lstStyle/>
              <a:p>
                <a:r>
                  <a:rPr lang="en-US">
                    <a:noFill/>
                  </a:rPr>
                  <a:t> </a:t>
                </a:r>
              </a:p>
            </p:txBody>
          </p:sp>
        </mc:Fallback>
      </mc:AlternateContent>
      <p:pic>
        <p:nvPicPr>
          <p:cNvPr id="6" name="Picture 5"/>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Effect>
                      <a14:saturation sat="200000"/>
                    </a14:imgEffect>
                    <a14:imgEffect>
                      <a14:brightnessContrast contrast="-20000"/>
                    </a14:imgEffect>
                  </a14:imgLayer>
                </a14:imgProps>
              </a:ext>
            </a:extLst>
          </a:blip>
          <a:stretch>
            <a:fillRect/>
          </a:stretch>
        </p:blipFill>
        <p:spPr>
          <a:xfrm>
            <a:off x="13335000" y="5424450"/>
            <a:ext cx="4068513" cy="4367250"/>
          </a:xfrm>
          <a:prstGeom prst="rect">
            <a:avLst/>
          </a:prstGeom>
        </p:spPr>
      </p:pic>
      <p:pic>
        <p:nvPicPr>
          <p:cNvPr id="7" name="Picture 6"/>
          <p:cNvPicPr>
            <a:picLocks noChangeAspect="1"/>
          </p:cNvPicPr>
          <p:nvPr/>
        </p:nvPicPr>
        <p:blipFill>
          <a:blip r:embed="rId14"/>
          <a:stretch>
            <a:fillRect/>
          </a:stretch>
        </p:blipFill>
        <p:spPr>
          <a:xfrm>
            <a:off x="381000" y="274482"/>
            <a:ext cx="1493752" cy="1143178"/>
          </a:xfrm>
          <a:prstGeom prst="rect">
            <a:avLst/>
          </a:prstGeom>
        </p:spPr>
      </p:pic>
      <p:pic>
        <p:nvPicPr>
          <p:cNvPr id="8" name="Picture 7"/>
          <p:cNvPicPr>
            <a:picLocks noChangeAspect="1"/>
          </p:cNvPicPr>
          <p:nvPr/>
        </p:nvPicPr>
        <p:blipFill>
          <a:blip r:embed="rId15"/>
          <a:stretch>
            <a:fillRect/>
          </a:stretch>
        </p:blipFill>
        <p:spPr>
          <a:xfrm>
            <a:off x="16611600" y="371872"/>
            <a:ext cx="1253517" cy="990778"/>
          </a:xfrm>
          <a:prstGeom prst="rect">
            <a:avLst/>
          </a:prstGeom>
        </p:spPr>
      </p:pic>
    </p:spTree>
    <p:extLst>
      <p:ext uri="{BB962C8B-B14F-4D97-AF65-F5344CB8AC3E}">
        <p14:creationId xmlns:p14="http://schemas.microsoft.com/office/powerpoint/2010/main" val="3607043948"/>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500"/>
                                        <p:tgtEl>
                                          <p:spTgt spid="5">
                                            <p:txEl>
                                              <p:pRg st="0" end="0"/>
                                            </p:txEl>
                                          </p:spTgt>
                                        </p:tgtEl>
                                      </p:cBhvr>
                                    </p:animEffect>
                                  </p:childTnLst>
                                </p:cTn>
                              </p:par>
                            </p:childTnLst>
                          </p:cTn>
                        </p:par>
                        <p:par>
                          <p:cTn id="23" fill="hold">
                            <p:stCondLst>
                              <p:cond delay="500"/>
                            </p:stCondLst>
                            <p:childTnLst>
                              <p:par>
                                <p:cTn id="24" presetID="14" presetClass="entr" presetSubtype="10" fill="hold" nodeType="after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animEffect transition="in" filter="randombar(horizontal)">
                                      <p:cBhvr>
                                        <p:cTn id="26" dur="500"/>
                                        <p:tgtEl>
                                          <p:spTgt spid="5">
                                            <p:txEl>
                                              <p:pRg st="1" end="1"/>
                                            </p:txEl>
                                          </p:spTgt>
                                        </p:tgtEl>
                                      </p:cBhvr>
                                    </p:animEffect>
                                  </p:childTnLst>
                                </p:cTn>
                              </p:par>
                            </p:childTnLst>
                          </p:cTn>
                        </p:par>
                        <p:par>
                          <p:cTn id="27" fill="hold">
                            <p:stCondLst>
                              <p:cond delay="1000"/>
                            </p:stCondLst>
                            <p:childTnLst>
                              <p:par>
                                <p:cTn id="28" presetID="42" presetClass="entr" presetSubtype="0"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anim calcmode="lin" valueType="num">
                                      <p:cBhvr>
                                        <p:cTn id="31" dur="500" fill="hold"/>
                                        <p:tgtEl>
                                          <p:spTgt spid="6"/>
                                        </p:tgtEl>
                                        <p:attrNameLst>
                                          <p:attrName>ppt_x</p:attrName>
                                        </p:attrNameLst>
                                      </p:cBhvr>
                                      <p:tavLst>
                                        <p:tav tm="0">
                                          <p:val>
                                            <p:strVal val="#ppt_x"/>
                                          </p:val>
                                        </p:tav>
                                        <p:tav tm="100000">
                                          <p:val>
                                            <p:strVal val="#ppt_x"/>
                                          </p:val>
                                        </p:tav>
                                      </p:tavLst>
                                    </p:anim>
                                    <p:anim calcmode="lin" valueType="num">
                                      <p:cBhvr>
                                        <p:cTn id="32"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p:bldP spid="1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2180</TotalTime>
  <Words>2740</Words>
  <PresentationFormat>Custom</PresentationFormat>
  <Paragraphs>334</Paragraphs>
  <Slides>56</Slides>
  <Notes>34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56</vt:i4>
      </vt:variant>
    </vt:vector>
  </HeadingPairs>
  <TitlesOfParts>
    <vt:vector size="63" baseType="lpstr">
      <vt:lpstr>Arial</vt:lpstr>
      <vt:lpstr>Cambria Math</vt:lpstr>
      <vt:lpstr>Calibri</vt:lpstr>
      <vt:lpstr>Times New Roman</vt:lpstr>
      <vt:lpstr>Londrina Solid</vt:lpstr>
      <vt:lpstr>Dotum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tailieugiaovien.edu.vn</dc:creator>
  <dcterms:created xsi:type="dcterms:W3CDTF">2006-08-16T00:00:00Z</dcterms:created>
  <dcterms:modified xsi:type="dcterms:W3CDTF">2023-07-10T16:05:06Z</dcterms:modified>
  <dc:identifier>DAFKAZ1_Ljc</dc:identifier>
</cp:coreProperties>
</file>