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1107" r:id="rId2"/>
    <p:sldId id="1030" r:id="rId3"/>
    <p:sldId id="1039" r:id="rId4"/>
    <p:sldId id="1088" r:id="rId5"/>
    <p:sldId id="1087" r:id="rId6"/>
    <p:sldId id="994" r:id="rId7"/>
    <p:sldId id="852" r:id="rId8"/>
    <p:sldId id="1089" r:id="rId9"/>
    <p:sldId id="1090" r:id="rId10"/>
    <p:sldId id="1091" r:id="rId11"/>
    <p:sldId id="1092" r:id="rId12"/>
    <p:sldId id="1078" r:id="rId13"/>
    <p:sldId id="1093" r:id="rId14"/>
    <p:sldId id="1094" r:id="rId15"/>
    <p:sldId id="1079" r:id="rId16"/>
    <p:sldId id="1095" r:id="rId17"/>
    <p:sldId id="1096" r:id="rId18"/>
    <p:sldId id="1097" r:id="rId19"/>
    <p:sldId id="1098" r:id="rId20"/>
    <p:sldId id="1099" r:id="rId21"/>
    <p:sldId id="1083" r:id="rId22"/>
    <p:sldId id="1106" r:id="rId23"/>
    <p:sldId id="985" r:id="rId24"/>
    <p:sldId id="986" r:id="rId25"/>
    <p:sldId id="1100" r:id="rId26"/>
    <p:sldId id="1101" r:id="rId27"/>
    <p:sldId id="1057" r:id="rId28"/>
    <p:sldId id="1102" r:id="rId29"/>
    <p:sldId id="1084" r:id="rId30"/>
    <p:sldId id="1103" r:id="rId31"/>
    <p:sldId id="1104" r:id="rId32"/>
    <p:sldId id="1105" r:id="rId33"/>
    <p:sldId id="723" r:id="rId34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E8867AD-EF16-4402-9E9E-3FA5D933B004}">
          <p14:sldIdLst>
            <p14:sldId id="1107"/>
            <p14:sldId id="1030"/>
            <p14:sldId id="1039"/>
            <p14:sldId id="1088"/>
            <p14:sldId id="1087"/>
            <p14:sldId id="994"/>
            <p14:sldId id="852"/>
            <p14:sldId id="1089"/>
            <p14:sldId id="1090"/>
            <p14:sldId id="1091"/>
            <p14:sldId id="1092"/>
            <p14:sldId id="1078"/>
            <p14:sldId id="1093"/>
            <p14:sldId id="1094"/>
            <p14:sldId id="1079"/>
            <p14:sldId id="1095"/>
            <p14:sldId id="1096"/>
            <p14:sldId id="1097"/>
            <p14:sldId id="1098"/>
            <p14:sldId id="1099"/>
            <p14:sldId id="1083"/>
            <p14:sldId id="1106"/>
            <p14:sldId id="985"/>
            <p14:sldId id="986"/>
            <p14:sldId id="1100"/>
            <p14:sldId id="1101"/>
            <p14:sldId id="1057"/>
            <p14:sldId id="1102"/>
            <p14:sldId id="1084"/>
            <p14:sldId id="1103"/>
            <p14:sldId id="1104"/>
            <p14:sldId id="1105"/>
            <p14:sldId id="72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3D13"/>
    <a:srgbClr val="FEF5E6"/>
    <a:srgbClr val="FAF0F0"/>
    <a:srgbClr val="F2EFF5"/>
    <a:srgbClr val="DEE7CF"/>
    <a:srgbClr val="DEF4F6"/>
    <a:srgbClr val="F5E4E3"/>
    <a:srgbClr val="1D5E75"/>
    <a:srgbClr val="255997"/>
    <a:srgbClr val="FDED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84" autoAdjust="0"/>
    <p:restoredTop sz="94057" autoAdjust="0"/>
  </p:normalViewPr>
  <p:slideViewPr>
    <p:cSldViewPr>
      <p:cViewPr varScale="1">
        <p:scale>
          <a:sx n="108" d="100"/>
          <a:sy n="108" d="100"/>
        </p:scale>
        <p:origin x="726" y="96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8553F7-B9DF-40E4-9460-D9E3E4AC60BE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6F3B7D-E3BB-4AF2-97E7-41990B2248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573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951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951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951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951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951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951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951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9518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95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9518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4328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F3B7D-E3BB-4AF2-97E7-41990B22480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1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1894-28B8-4005-BA35-73238799DD5F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6FD8-449D-4F0F-BCDD-5B30A88EA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431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1894-28B8-4005-BA35-73238799DD5F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6FD8-449D-4F0F-BCDD-5B30A88EA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964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06374"/>
            <a:ext cx="2742486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06374"/>
            <a:ext cx="802431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1894-28B8-4005-BA35-73238799DD5F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6FD8-449D-4F0F-BCDD-5B30A88EA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447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1894-28B8-4005-BA35-73238799DD5F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6FD8-449D-4F0F-BCDD-5B30A88EA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28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1894-28B8-4005-BA35-73238799DD5F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6FD8-449D-4F0F-BCDD-5B30A88EA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837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200151"/>
            <a:ext cx="5383398" cy="339407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200151"/>
            <a:ext cx="5383398" cy="339407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1894-28B8-4005-BA35-73238799DD5F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6FD8-449D-4F0F-BCDD-5B30A88EA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785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274637"/>
            <a:ext cx="10969943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6" y="1535113"/>
            <a:ext cx="5387630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6" y="2174875"/>
            <a:ext cx="5387630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1894-28B8-4005-BA35-73238799DD5F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6FD8-449D-4F0F-BCDD-5B30A88EA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921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1894-28B8-4005-BA35-73238799DD5F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6FD8-449D-4F0F-BCDD-5B30A88EA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311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1894-28B8-4005-BA35-73238799DD5F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6FD8-449D-4F0F-BCDD-5B30A88EA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025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3" y="273049"/>
            <a:ext cx="4010039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2"/>
            <a:ext cx="6813892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3" y="1435102"/>
            <a:ext cx="4010039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1894-28B8-4005-BA35-73238799DD5F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6FD8-449D-4F0F-BCDD-5B30A88EA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91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1894-28B8-4005-BA35-73238799DD5F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6FD8-449D-4F0F-BCDD-5B30A88EA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877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7"/>
            <a:ext cx="10969943" cy="1143000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11894-28B8-4005-BA35-73238799DD5F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E06FD8-449D-4F0F-BCDD-5B30A88EA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303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8987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13" Type="http://schemas.openxmlformats.org/officeDocument/2006/relationships/image" Target="../media/image20.wmf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7.png"/><Relationship Id="rId12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11" Type="http://schemas.openxmlformats.org/officeDocument/2006/relationships/image" Target="../media/image19.wmf"/><Relationship Id="rId10" Type="http://schemas.openxmlformats.org/officeDocument/2006/relationships/oleObject" Target="../embeddings/oleObject1.bin"/><Relationship Id="rId4" Type="http://schemas.openxmlformats.org/officeDocument/2006/relationships/image" Target="../media/image6.png"/><Relationship Id="rId9" Type="http://schemas.openxmlformats.org/officeDocument/2006/relationships/image" Target="../media/image22.emf"/><Relationship Id="rId1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1.png"/><Relationship Id="rId7" Type="http://schemas.openxmlformats.org/officeDocument/2006/relationships/image" Target="../media/image24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9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emf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emf"/><Relationship Id="rId5" Type="http://schemas.microsoft.com/office/2007/relationships/hdphoto" Target="../media/hdphoto1.wdp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5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7" Type="http://schemas.openxmlformats.org/officeDocument/2006/relationships/image" Target="../media/image38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8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2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hyperlink" Target="https://sites.google.com/view/giaoandientu-doanhtuan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8.emf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emf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675;p42">
            <a:extLst>
              <a:ext uri="{FF2B5EF4-FFF2-40B4-BE49-F238E27FC236}">
                <a16:creationId xmlns:a16="http://schemas.microsoft.com/office/drawing/2014/main" id="{C3004974-9EEB-492A-8996-57D3EB3D5B9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60612" y="1135401"/>
            <a:ext cx="6034914" cy="116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vi-VN" sz="4100" b="1" dirty="0">
                <a:latin typeface="+mn-lt"/>
              </a:rPr>
              <a:t>CHƯƠNG III: TỨ GIÁC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4A6052C-AF52-416A-BAE3-47C096625B6E}"/>
              </a:ext>
            </a:extLst>
          </p:cNvPr>
          <p:cNvSpPr/>
          <p:nvPr/>
        </p:nvSpPr>
        <p:spPr>
          <a:xfrm>
            <a:off x="2436812" y="2438400"/>
            <a:ext cx="6595147" cy="1824923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lvl="0" algn="ctr" defTabSz="457200">
              <a:lnSpc>
                <a:spcPct val="150000"/>
              </a:lnSpc>
              <a:buClrTx/>
              <a:defRPr/>
            </a:pPr>
            <a:r>
              <a:rPr lang="vi-VN" sz="4000" b="1" dirty="0">
                <a:solidFill>
                  <a:schemeClr val="accent1">
                    <a:lumMod val="75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 14: HÌNH THOI VÀ HÌNH VUÔNG </a:t>
            </a:r>
            <a:endParaRPr lang="en-US" sz="4000" b="1" dirty="0">
              <a:solidFill>
                <a:schemeClr val="accent1">
                  <a:lumMod val="75000"/>
                </a:schemeClr>
              </a:solidFill>
              <a:highlight>
                <a:srgbClr val="FFFF00"/>
              </a:highlight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519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812" y="2590800"/>
            <a:ext cx="1268614" cy="302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455612" y="3048000"/>
                <a:ext cx="7239000" cy="8761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a) Tứ giác ABCD là hình bình hành vì có các góc đối </a:t>
                </a:r>
                <a:br>
                  <a:rPr lang="en-US" sz="2200" b="1">
                    <a:latin typeface="Arial" pitchFamily="34" charset="0"/>
                    <a:cs typeface="Arial" pitchFamily="34" charset="0"/>
                  </a:rPr>
                </a:br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     bằng nhau : 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6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accPr>
                      <m:e>
                        <m:r>
                          <a:rPr lang="en-US" sz="2600" b="1" i="1" smtClean="0">
                            <a:latin typeface="Cambria Math"/>
                            <a:cs typeface="Arial" pitchFamily="34" charset="0"/>
                          </a:rPr>
                          <m:t>𝑨</m:t>
                        </m:r>
                      </m:e>
                    </m:acc>
                    <m:r>
                      <a:rPr lang="en-US" sz="2600" b="1" i="1" smtClean="0">
                        <a:latin typeface="Cambria Math"/>
                        <a:cs typeface="Arial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6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accPr>
                      <m:e>
                        <m:r>
                          <a:rPr lang="en-US" sz="2600" b="1" i="1" smtClean="0">
                            <a:latin typeface="Cambria Math"/>
                            <a:cs typeface="Arial" pitchFamily="34" charset="0"/>
                          </a:rPr>
                          <m:t>𝑪</m:t>
                        </m:r>
                      </m:e>
                    </m:acc>
                  </m:oMath>
                </a14:m>
                <a:r>
                  <a:rPr lang="en-US" sz="2600" b="1">
                    <a:latin typeface="Arial" pitchFamily="34" charset="0"/>
                    <a:cs typeface="Arial" pitchFamily="34" charset="0"/>
                  </a:rPr>
                  <a:t>  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6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accPr>
                      <m:e>
                        <m:r>
                          <a:rPr lang="en-US" sz="2600" b="1" i="1" smtClean="0">
                            <a:latin typeface="Cambria Math"/>
                            <a:cs typeface="Arial" pitchFamily="34" charset="0"/>
                          </a:rPr>
                          <m:t>𝑩</m:t>
                        </m:r>
                      </m:e>
                    </m:acc>
                    <m:r>
                      <a:rPr lang="en-US" sz="2600" b="1" i="1" smtClean="0">
                        <a:latin typeface="Cambria Math"/>
                        <a:cs typeface="Arial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6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accPr>
                      <m:e>
                        <m:r>
                          <a:rPr lang="en-US" sz="2600" b="1" i="1" smtClean="0">
                            <a:latin typeface="Cambria Math"/>
                            <a:cs typeface="Arial" pitchFamily="34" charset="0"/>
                          </a:rPr>
                          <m:t>𝑫</m:t>
                        </m:r>
                      </m:e>
                    </m:acc>
                  </m:oMath>
                </a14:m>
                <a:endParaRPr lang="en-US" sz="2600" b="1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612" y="3048000"/>
                <a:ext cx="7239000" cy="876137"/>
              </a:xfrm>
              <a:prstGeom prst="rect">
                <a:avLst/>
              </a:prstGeom>
              <a:blipFill rotWithShape="1">
                <a:blip r:embed="rId7"/>
                <a:stretch>
                  <a:fillRect l="-1095" t="-3472" r="-1095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/>
          <p:cNvSpPr txBox="1"/>
          <p:nvPr/>
        </p:nvSpPr>
        <p:spPr>
          <a:xfrm>
            <a:off x="789142" y="3940925"/>
            <a:ext cx="72501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>
                <a:latin typeface="Arial" pitchFamily="34" charset="0"/>
                <a:cs typeface="Arial" pitchFamily="34" charset="0"/>
              </a:rPr>
              <a:t>Mặt khác , ta lại có hai cạnh kề AB và BC bằng nhau </a:t>
            </a:r>
            <a:endParaRPr lang="en-US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AutoShape 4"/>
          <p:cNvSpPr>
            <a:spLocks noChangeArrowheads="1"/>
          </p:cNvSpPr>
          <p:nvPr/>
        </p:nvSpPr>
        <p:spPr bwMode="gray">
          <a:xfrm>
            <a:off x="447214" y="95249"/>
            <a:ext cx="2446798" cy="43815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121899" tIns="60949" rIns="121899" bIns="60949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1  . HÌNH THOI</a:t>
            </a:r>
            <a:endParaRPr lang="vi-VN" sz="19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27012" y="609600"/>
            <a:ext cx="52578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Dấu hiệu nhận biết hình thoi.</a:t>
            </a:r>
            <a:endParaRPr lang="vi-VN" sz="26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8185149" y="2456151"/>
            <a:ext cx="3714750" cy="4260343"/>
            <a:chOff x="8289924" y="2456151"/>
            <a:chExt cx="3714750" cy="4260343"/>
          </a:xfrm>
        </p:grpSpPr>
        <p:sp>
          <p:nvSpPr>
            <p:cNvPr id="33" name="TextBox 32"/>
            <p:cNvSpPr txBox="1"/>
            <p:nvPr/>
          </p:nvSpPr>
          <p:spPr>
            <a:xfrm>
              <a:off x="9142412" y="6377940"/>
              <a:ext cx="133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600" b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Hình 3.50</a:t>
              </a:r>
            </a:p>
          </p:txBody>
        </p:sp>
        <p:pic>
          <p:nvPicPr>
            <p:cNvPr id="185347" name="Picture 3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89924" y="2456151"/>
              <a:ext cx="3714750" cy="18790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5348" name="Picture 4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04212" y="4114800"/>
              <a:ext cx="3614738" cy="22631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aphicFrame>
          <p:nvGraphicFramePr>
            <p:cNvPr id="2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25724096"/>
                </p:ext>
              </p:extLst>
            </p:nvPr>
          </p:nvGraphicFramePr>
          <p:xfrm>
            <a:off x="11428412" y="3492473"/>
            <a:ext cx="286349" cy="327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5415" name="Equation" r:id="rId10" imgW="177480" imgH="203040" progId="Equation.DSMT4">
                    <p:embed/>
                  </p:oleObj>
                </mc:Choice>
                <mc:Fallback>
                  <p:oleObj name="Equation" r:id="rId10" imgW="177480" imgH="20304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11428412" y="3492473"/>
                          <a:ext cx="286349" cy="32725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8769781"/>
                </p:ext>
              </p:extLst>
            </p:nvPr>
          </p:nvGraphicFramePr>
          <p:xfrm>
            <a:off x="11199812" y="5733920"/>
            <a:ext cx="285750" cy="3270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5416" name="Equation" r:id="rId12" imgW="177480" imgH="203040" progId="Equation.DSMT4">
                    <p:embed/>
                  </p:oleObj>
                </mc:Choice>
                <mc:Fallback>
                  <p:oleObj name="Equation" r:id="rId12" imgW="177480" imgH="203040" progId="Equation.DSMT4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199812" y="5733920"/>
                          <a:ext cx="285750" cy="3270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4" name="TextBox 33"/>
          <p:cNvSpPr txBox="1"/>
          <p:nvPr/>
        </p:nvSpPr>
        <p:spPr>
          <a:xfrm>
            <a:off x="789142" y="4428962"/>
            <a:ext cx="72501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>
                <a:latin typeface="Arial" pitchFamily="34" charset="0"/>
                <a:cs typeface="Arial" pitchFamily="34" charset="0"/>
              </a:rPr>
              <a:t>Do đó, tứ giác ABCD là hình thoi.</a:t>
            </a:r>
            <a:endParaRPr lang="en-US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83261" y="5030926"/>
            <a:ext cx="72501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>
                <a:latin typeface="Arial" pitchFamily="34" charset="0"/>
                <a:cs typeface="Arial" pitchFamily="34" charset="0"/>
              </a:rPr>
              <a:t>b) Tứ giác MNPQ không phải là hình thoi vì hai cạnh </a:t>
            </a:r>
            <a:br>
              <a:rPr lang="en-US" sz="2200" b="1">
                <a:latin typeface="Arial" pitchFamily="34" charset="0"/>
                <a:cs typeface="Arial" pitchFamily="34" charset="0"/>
              </a:rPr>
            </a:br>
            <a:r>
              <a:rPr lang="en-US" sz="2200" b="1">
                <a:latin typeface="Arial" pitchFamily="34" charset="0"/>
                <a:cs typeface="Arial" pitchFamily="34" charset="0"/>
              </a:rPr>
              <a:t>     kề MN và NP không bằng nhau.</a:t>
            </a:r>
            <a:endParaRPr lang="en-US" b="1">
              <a:latin typeface="Arial" pitchFamily="34" charset="0"/>
              <a:cs typeface="Arial" pitchFamily="34" charset="0"/>
            </a:endParaRPr>
          </a:p>
        </p:txBody>
      </p:sp>
      <p:pic>
        <p:nvPicPr>
          <p:cNvPr id="185406" name="Picture 6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2" y="1073150"/>
            <a:ext cx="11845925" cy="197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0988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5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7" grpId="0"/>
      <p:bldP spid="34" grpId="0"/>
      <p:bldP spid="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447214" y="4114800"/>
            <a:ext cx="11201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v"/>
            </a:pPr>
            <a:r>
              <a:rPr lang="en-US" sz="2200" b="1">
                <a:latin typeface="Arial" pitchFamily="34" charset="0"/>
                <a:cs typeface="Arial" pitchFamily="34" charset="0"/>
              </a:rPr>
              <a:t>Hình 3.51a : </a:t>
            </a:r>
            <a:r>
              <a:rPr lang="vi-VN" sz="2200" b="1">
                <a:latin typeface="Arial" pitchFamily="34" charset="0"/>
                <a:cs typeface="Arial" pitchFamily="34" charset="0"/>
              </a:rPr>
              <a:t>Tứ giác đã cho có hai đường chéo cắt nhau tại trung điểm của mỗi đường và chúng vuông góc với nhau nên tứ giác đó là hình thoi.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" name="Picture 4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2" y="3763293"/>
            <a:ext cx="1395474" cy="33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447214" y="4876800"/>
                <a:ext cx="11362198" cy="471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just">
                  <a:buFont typeface="Wingdings" pitchFamily="2" charset="2"/>
                  <a:buChar char="v"/>
                </a:pPr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Hình 3.51b : Vì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b="1" i="1" smtClean="0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latin typeface="Cambria Math"/>
                                <a:cs typeface="Arial" pitchFamily="34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b="1" i="1" smtClean="0">
                                <a:latin typeface="Cambria Math"/>
                                <a:cs typeface="Arial" pitchFamily="34" charset="0"/>
                              </a:rPr>
                              <m:t>𝟏</m:t>
                            </m:r>
                          </m:sub>
                        </m:sSub>
                      </m:e>
                    </m:acc>
                    <m:r>
                      <a:rPr lang="en-US" b="1" i="1" smtClean="0">
                        <a:latin typeface="Cambria Math"/>
                        <a:cs typeface="Arial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b="1" i="1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latin typeface="Cambria Math"/>
                                <a:cs typeface="Arial" pitchFamily="34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b="1" i="1">
                                <a:latin typeface="Cambria Math"/>
                                <a:cs typeface="Arial" pitchFamily="34" charset="0"/>
                              </a:rPr>
                              <m:t>𝟏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b="1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b="1">
                    <a:latin typeface="Arial" pitchFamily="34" charset="0"/>
                    <a:cs typeface="Arial" pitchFamily="34" charset="0"/>
                  </a:rPr>
                  <a:t>, mà hai góc này ở vị trí so le trong nên AB // CD.</a:t>
                </a: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214" y="4876800"/>
                <a:ext cx="11362198" cy="471283"/>
              </a:xfrm>
              <a:prstGeom prst="rect">
                <a:avLst/>
              </a:prstGeom>
              <a:blipFill rotWithShape="1">
                <a:blip r:embed="rId6"/>
                <a:stretch>
                  <a:fillRect l="-536" t="-7792" b="-298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AutoShape 4"/>
          <p:cNvSpPr>
            <a:spLocks noChangeArrowheads="1"/>
          </p:cNvSpPr>
          <p:nvPr/>
        </p:nvSpPr>
        <p:spPr bwMode="gray">
          <a:xfrm>
            <a:off x="447214" y="95249"/>
            <a:ext cx="2446798" cy="43815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121899" tIns="60949" rIns="121899" bIns="60949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1  . HÌNH THOI</a:t>
            </a:r>
            <a:endParaRPr lang="vi-VN" sz="19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27012" y="609600"/>
            <a:ext cx="52578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Dấu hiệu nhận biết hình thoi.</a:t>
            </a:r>
            <a:endParaRPr lang="vi-VN" sz="26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665412" y="1914525"/>
            <a:ext cx="8443628" cy="2015206"/>
            <a:chOff x="3022884" y="2057400"/>
            <a:chExt cx="8443628" cy="2015206"/>
          </a:xfrm>
        </p:grpSpPr>
        <p:sp>
          <p:nvSpPr>
            <p:cNvPr id="21" name="TextBox 20"/>
            <p:cNvSpPr txBox="1"/>
            <p:nvPr/>
          </p:nvSpPr>
          <p:spPr>
            <a:xfrm>
              <a:off x="10133012" y="2884154"/>
              <a:ext cx="1333500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600" b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Hình 3.51</a:t>
              </a:r>
            </a:p>
          </p:txBody>
        </p:sp>
        <p:pic>
          <p:nvPicPr>
            <p:cNvPr id="186372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2884" y="2057400"/>
              <a:ext cx="6911529" cy="20152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7" name="TextBox 26"/>
          <p:cNvSpPr txBox="1"/>
          <p:nvPr/>
        </p:nvSpPr>
        <p:spPr>
          <a:xfrm>
            <a:off x="794726" y="5380209"/>
            <a:ext cx="110908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>
                <a:latin typeface="Arial" pitchFamily="34" charset="0"/>
                <a:cs typeface="Arial" pitchFamily="34" charset="0"/>
              </a:rPr>
              <a:t>Mà AB = CD nên tứ giác ABCD là hình bình hành.</a:t>
            </a:r>
            <a:endParaRPr lang="en-US" b="1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794726" y="5843222"/>
                <a:ext cx="11090886" cy="4726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Mặt khác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1800" b="1" i="1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1800" b="1" i="1">
                                <a:latin typeface="Cambria Math"/>
                                <a:cs typeface="Arial" pitchFamily="34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sz="1800" b="1" i="1">
                                <a:latin typeface="Cambria Math"/>
                                <a:cs typeface="Arial" pitchFamily="34" charset="0"/>
                              </a:rPr>
                              <m:t>𝟏</m:t>
                            </m:r>
                          </m:sub>
                        </m:sSub>
                      </m:e>
                    </m:acc>
                    <m:r>
                      <a:rPr lang="en-US" sz="1800" b="1" i="1" smtClean="0">
                        <a:latin typeface="Cambria Math"/>
                        <a:cs typeface="Arial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000" b="1" i="1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latin typeface="Cambria Math"/>
                                <a:cs typeface="Arial" pitchFamily="34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sz="2000" b="1" i="1" smtClean="0"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b="1">
                    <a:latin typeface="Arial" pitchFamily="34" charset="0"/>
                    <a:cs typeface="Arial" pitchFamily="34" charset="0"/>
                  </a:rPr>
                  <a:t> hay DB là tia phân giác của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accPr>
                      <m:e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𝑨𝑫𝑪</m:t>
                        </m:r>
                      </m:e>
                    </m:acc>
                  </m:oMath>
                </a14:m>
                <a:r>
                  <a:rPr lang="en-US" b="1">
                    <a:latin typeface="Arial" pitchFamily="34" charset="0"/>
                    <a:cs typeface="Arial" pitchFamily="34" charset="0"/>
                  </a:rPr>
                  <a:t> . Do đó ABCD là hình thoi.</a:t>
                </a: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726" y="5843222"/>
                <a:ext cx="11090886" cy="472630"/>
              </a:xfrm>
              <a:prstGeom prst="rect">
                <a:avLst/>
              </a:prstGeom>
              <a:blipFill rotWithShape="1">
                <a:blip r:embed="rId8"/>
                <a:stretch>
                  <a:fillRect l="-659" t="-6494" b="-311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440077" y="6329158"/>
            <a:ext cx="1136219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v"/>
            </a:pPr>
            <a:r>
              <a:rPr lang="en-US" sz="2200" b="1">
                <a:latin typeface="Arial" pitchFamily="34" charset="0"/>
                <a:cs typeface="Arial" pitchFamily="34" charset="0"/>
              </a:rPr>
              <a:t>Tứ giác trong Hình 3.51c không phải là hình thoi vì các cạnh không bằng nhau.</a:t>
            </a:r>
            <a:endParaRPr lang="en-US" b="1">
              <a:latin typeface="Arial" pitchFamily="34" charset="0"/>
              <a:cs typeface="Arial" pitchFamily="34" charset="0"/>
            </a:endParaRPr>
          </a:p>
        </p:txBody>
      </p:sp>
      <p:pic>
        <p:nvPicPr>
          <p:cNvPr id="192514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7" y="1057944"/>
            <a:ext cx="11668125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3329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2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4" grpId="0"/>
      <p:bldP spid="27" grpId="0"/>
      <p:bldP spid="28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4"/>
          <p:cNvSpPr>
            <a:spLocks noChangeArrowheads="1"/>
          </p:cNvSpPr>
          <p:nvPr/>
        </p:nvSpPr>
        <p:spPr bwMode="gray">
          <a:xfrm>
            <a:off x="447214" y="95249"/>
            <a:ext cx="2827798" cy="43815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121899" tIns="60949" rIns="121899" bIns="60949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1  . HÌNH VUÔNG</a:t>
            </a:r>
            <a:endParaRPr lang="vi-VN" sz="19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27012" y="609600"/>
            <a:ext cx="7391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Khái niệm và tính chất của  hình vuông.</a:t>
            </a:r>
            <a:endParaRPr lang="vi-VN" sz="26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77874" y="1238071"/>
            <a:ext cx="73913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v"/>
            </a:pPr>
            <a:r>
              <a:rPr lang="en-US" b="1">
                <a:latin typeface="Arial" pitchFamily="34" charset="0"/>
                <a:cs typeface="Arial" pitchFamily="34" charset="0"/>
              </a:rPr>
              <a:t>Tứ giác ABCD trong Hình 3.52 có bốn góc vuông và bốn cạnh bằng nhau, ta gọi tứ giác đó là một hình vuông.</a:t>
            </a:r>
            <a:endParaRPr lang="en-US" sz="28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990012" y="564148"/>
            <a:ext cx="2419350" cy="2746206"/>
            <a:chOff x="8990012" y="354419"/>
            <a:chExt cx="2419350" cy="2746206"/>
          </a:xfrm>
        </p:grpSpPr>
        <p:pic>
          <p:nvPicPr>
            <p:cNvPr id="186371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0012" y="354419"/>
              <a:ext cx="2419350" cy="2695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8" name="TextBox 27"/>
            <p:cNvSpPr txBox="1"/>
            <p:nvPr/>
          </p:nvSpPr>
          <p:spPr>
            <a:xfrm>
              <a:off x="9532937" y="2762071"/>
              <a:ext cx="133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600" b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Hình 3.52</a:t>
              </a:r>
            </a:p>
          </p:txBody>
        </p:sp>
      </p:grpSp>
      <p:pic>
        <p:nvPicPr>
          <p:cNvPr id="1935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6" y="3409156"/>
            <a:ext cx="10925175" cy="134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086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3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4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923" y="2408732"/>
            <a:ext cx="1268613" cy="302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569912" y="2819400"/>
            <a:ext cx="73913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v"/>
            </a:pPr>
            <a:r>
              <a:rPr lang="vi-VN" sz="2200" b="1">
                <a:latin typeface="Arial" pitchFamily="34" charset="0"/>
                <a:cs typeface="Arial" pitchFamily="34" charset="0"/>
              </a:rPr>
              <a:t>Hình vuông cũng là hình thoi, hình chữ nhật.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98512" y="3317289"/>
            <a:ext cx="73533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Mà hình chữ nhật có hai đường chéo bằng nhau còn hình thoi có hai đường chéo vuông góc với nhau.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47216" y="1143001"/>
            <a:ext cx="11400298" cy="1066799"/>
            <a:chOff x="447216" y="1143001"/>
            <a:chExt cx="11400298" cy="1066799"/>
          </a:xfrm>
        </p:grpSpPr>
        <p:sp>
          <p:nvSpPr>
            <p:cNvPr id="17" name="Rounded Rectangle 16"/>
            <p:cNvSpPr/>
            <p:nvPr/>
          </p:nvSpPr>
          <p:spPr>
            <a:xfrm>
              <a:off x="447216" y="1143001"/>
              <a:ext cx="11400298" cy="1066799"/>
            </a:xfrm>
            <a:prstGeom prst="roundRect">
              <a:avLst>
                <a:gd name="adj" fmla="val 3662"/>
              </a:avLst>
            </a:prstGeom>
            <a:solidFill>
              <a:srgbClr val="E5F3F7"/>
            </a:solidFill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 sz="180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038350" y="1241048"/>
              <a:ext cx="9542462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2600" b="1">
                  <a:latin typeface="Arial" pitchFamily="34" charset="0"/>
                  <a:cs typeface="Arial" pitchFamily="34" charset="0"/>
                </a:rPr>
                <a:t>Hãy giải thích tại sao hai đường chéo của hình vuông bằng nhau và vuông góc với nhau.</a:t>
              </a:r>
              <a:endParaRPr lang="en-US" sz="2600" b="1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612" y="1219200"/>
              <a:ext cx="1591694" cy="7817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6" name="AutoShape 4"/>
          <p:cNvSpPr>
            <a:spLocks noChangeArrowheads="1"/>
          </p:cNvSpPr>
          <p:nvPr/>
        </p:nvSpPr>
        <p:spPr bwMode="gray">
          <a:xfrm>
            <a:off x="447214" y="95249"/>
            <a:ext cx="2827798" cy="43815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121899" tIns="60949" rIns="121899" bIns="60949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1  . HÌNH VUÔNG</a:t>
            </a:r>
            <a:endParaRPr lang="vi-VN" sz="19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27012" y="609600"/>
            <a:ext cx="7391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Tính chất về </a:t>
            </a:r>
            <a:r>
              <a:rPr lang="vi-VN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đường chéo</a:t>
            </a: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của  hình vuông.</a:t>
            </a:r>
            <a:endParaRPr lang="vi-VN" sz="26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96924" y="4153733"/>
            <a:ext cx="73533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Do đó, hai đường chéo của hình vuông bằng nhau và vuông góc với nhau.</a:t>
            </a:r>
          </a:p>
        </p:txBody>
      </p:sp>
      <p:pic>
        <p:nvPicPr>
          <p:cNvPr id="18739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7612" y="2256174"/>
            <a:ext cx="2419350" cy="269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815974" y="5486400"/>
            <a:ext cx="10764838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v"/>
            </a:pPr>
            <a:r>
              <a:rPr lang="en-US" sz="22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Chú ý</a:t>
            </a:r>
            <a:r>
              <a:rPr lang="en-US" sz="2200" b="1">
                <a:latin typeface="Arial" pitchFamily="34" charset="0"/>
                <a:cs typeface="Arial" pitchFamily="34" charset="0"/>
              </a:rPr>
              <a:t> : Hình vuông cũng là hình chữ nhật, hình thoi nên nó có tất cả các tính chất của hình chữ nhật và hình thoi.</a:t>
            </a:r>
            <a:endParaRPr lang="vi-VN" sz="2200" b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356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7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2" grpId="0"/>
      <p:bldP spid="28" grpId="0"/>
      <p:bldP spid="29" grpId="0"/>
      <p:bldP spid="3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utoShape 4"/>
          <p:cNvSpPr>
            <a:spLocks noChangeArrowheads="1"/>
          </p:cNvSpPr>
          <p:nvPr/>
        </p:nvSpPr>
        <p:spPr bwMode="gray">
          <a:xfrm>
            <a:off x="447214" y="95249"/>
            <a:ext cx="2827798" cy="43815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121899" tIns="60949" rIns="121899" bIns="60949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1  . HÌNH VUÔNG</a:t>
            </a:r>
            <a:endParaRPr lang="vi-VN" sz="19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27012" y="609600"/>
            <a:ext cx="7391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Tính chất về </a:t>
            </a:r>
            <a:r>
              <a:rPr lang="vi-VN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đường chéo</a:t>
            </a: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của  hình vuông.</a:t>
            </a:r>
            <a:endParaRPr lang="vi-VN" sz="26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212" y="3200400"/>
            <a:ext cx="2419350" cy="269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13" y="1102043"/>
            <a:ext cx="10974387" cy="227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003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1217612" y="5867400"/>
            <a:ext cx="9711238" cy="86177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v"/>
            </a:pPr>
            <a:r>
              <a:rPr lang="en-US" sz="2600" b="1" i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Chú ý </a:t>
            </a:r>
            <a:r>
              <a:rPr lang="en-US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b="1">
                <a:latin typeface="Arial" pitchFamily="34" charset="0"/>
                <a:cs typeface="Arial" pitchFamily="34" charset="0"/>
              </a:rPr>
              <a:t>Hình thoi có một góc vuông là hình vuông</a:t>
            </a:r>
            <a:br>
              <a:rPr lang="en-US" b="1">
                <a:latin typeface="Arial" pitchFamily="34" charset="0"/>
                <a:cs typeface="Arial" pitchFamily="34" charset="0"/>
              </a:rPr>
            </a:br>
            <a:r>
              <a:rPr lang="en-US" b="1">
                <a:latin typeface="Arial" pitchFamily="34" charset="0"/>
                <a:cs typeface="Arial" pitchFamily="34" charset="0"/>
              </a:rPr>
              <a:t>	     Hình thoi có hai </a:t>
            </a:r>
            <a:r>
              <a:rPr lang="vi-VN" b="1">
                <a:latin typeface="Arial" pitchFamily="34" charset="0"/>
                <a:cs typeface="Arial" pitchFamily="34" charset="0"/>
              </a:rPr>
              <a:t>đường chéo</a:t>
            </a:r>
            <a:r>
              <a:rPr lang="en-US" b="1">
                <a:latin typeface="Arial" pitchFamily="34" charset="0"/>
                <a:cs typeface="Arial" pitchFamily="34" charset="0"/>
              </a:rPr>
              <a:t> bằng nhau là hình vuông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AutoShape 4"/>
          <p:cNvSpPr>
            <a:spLocks noChangeArrowheads="1"/>
          </p:cNvSpPr>
          <p:nvPr/>
        </p:nvSpPr>
        <p:spPr bwMode="gray">
          <a:xfrm>
            <a:off x="447214" y="95249"/>
            <a:ext cx="2827798" cy="43815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121899" tIns="60949" rIns="121899" bIns="60949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1  . HÌNH VUÔNG</a:t>
            </a:r>
            <a:endParaRPr lang="vi-VN" sz="19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7012" y="609600"/>
            <a:ext cx="7391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Dấu hiệu nhận biết hình vuông.</a:t>
            </a:r>
            <a:endParaRPr lang="vi-VN" sz="26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183" y="3429000"/>
            <a:ext cx="2199409" cy="2450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558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2" y="1143000"/>
            <a:ext cx="10998200" cy="255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5798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5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447214" y="1143000"/>
            <a:ext cx="11057541" cy="1219200"/>
            <a:chOff x="836611" y="836861"/>
            <a:chExt cx="11057541" cy="1219200"/>
          </a:xfrm>
        </p:grpSpPr>
        <p:sp>
          <p:nvSpPr>
            <p:cNvPr id="19" name="Rounded Rectangle 18"/>
            <p:cNvSpPr/>
            <p:nvPr/>
          </p:nvSpPr>
          <p:spPr>
            <a:xfrm>
              <a:off x="836611" y="836861"/>
              <a:ext cx="11057541" cy="1219200"/>
            </a:xfrm>
            <a:prstGeom prst="roundRect">
              <a:avLst>
                <a:gd name="adj" fmla="val 3662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 sz="180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277444" y="944493"/>
              <a:ext cx="983918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 algn="just">
                <a:buFont typeface="Wingdings" pitchFamily="2" charset="2"/>
                <a:buChar char="v"/>
              </a:pPr>
              <a:r>
                <a:rPr lang="en-US" sz="2800" b="1" i="1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Câu hỏi </a:t>
              </a:r>
              <a:r>
                <a:rPr lang="en-US" sz="2800" b="1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: </a:t>
              </a:r>
              <a:r>
                <a:rPr lang="vi-VN" sz="2800" b="1">
                  <a:latin typeface="Arial" pitchFamily="34" charset="0"/>
                  <a:cs typeface="Arial" pitchFamily="34" charset="0"/>
                </a:rPr>
                <a:t>Hãy viết giả thiết, kết luận của câu </a:t>
              </a:r>
              <a:r>
                <a:rPr lang="en-US" sz="2800" b="1">
                  <a:latin typeface="Arial" pitchFamily="34" charset="0"/>
                  <a:cs typeface="Arial" pitchFamily="34" charset="0"/>
                </a:rPr>
                <a:t>a</a:t>
              </a:r>
              <a:r>
                <a:rPr lang="vi-VN" sz="2800" b="1">
                  <a:latin typeface="Arial" pitchFamily="34" charset="0"/>
                  <a:cs typeface="Arial" pitchFamily="34" charset="0"/>
                </a:rPr>
                <a:t> trong </a:t>
              </a:r>
              <a:br>
                <a:rPr lang="en-US" sz="2800" b="1">
                  <a:latin typeface="Arial" pitchFamily="34" charset="0"/>
                  <a:cs typeface="Arial" pitchFamily="34" charset="0"/>
                </a:rPr>
              </a:br>
              <a:r>
                <a:rPr lang="en-US" sz="2800" b="1">
                  <a:latin typeface="Arial" pitchFamily="34" charset="0"/>
                  <a:cs typeface="Arial" pitchFamily="34" charset="0"/>
                </a:rPr>
                <a:t>	          </a:t>
              </a:r>
              <a:r>
                <a:rPr lang="vi-VN" sz="2800" b="1">
                  <a:latin typeface="Arial" pitchFamily="34" charset="0"/>
                  <a:cs typeface="Arial" pitchFamily="34" charset="0"/>
                </a:rPr>
                <a:t>Định lí </a:t>
              </a:r>
              <a:r>
                <a:rPr lang="en-US" sz="2800" b="1">
                  <a:latin typeface="Arial" pitchFamily="34" charset="0"/>
                  <a:cs typeface="Arial" pitchFamily="34" charset="0"/>
                </a:rPr>
                <a:t>4</a:t>
              </a:r>
              <a:r>
                <a:rPr lang="vi-VN" sz="2800" b="1">
                  <a:latin typeface="Arial" pitchFamily="34" charset="0"/>
                  <a:cs typeface="Arial" pitchFamily="34" charset="0"/>
                </a:rPr>
                <a:t>.</a:t>
              </a:r>
              <a:endParaRPr lang="en-US" sz="28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2" name="Picture 4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883" y="2582368"/>
            <a:ext cx="1268613" cy="302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AutoShape 4"/>
          <p:cNvSpPr>
            <a:spLocks noChangeArrowheads="1"/>
          </p:cNvSpPr>
          <p:nvPr/>
        </p:nvSpPr>
        <p:spPr bwMode="gray">
          <a:xfrm>
            <a:off x="447214" y="95249"/>
            <a:ext cx="2827798" cy="43815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121899" tIns="60949" rIns="121899" bIns="60949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1  . HÌNH VUÔNG</a:t>
            </a:r>
            <a:endParaRPr lang="vi-VN" sz="19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7012" y="609600"/>
            <a:ext cx="7391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Dấu hiệu nhận biết hình vuông.</a:t>
            </a:r>
            <a:endParaRPr lang="vi-VN" sz="26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94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812" y="3048000"/>
            <a:ext cx="5184958" cy="1303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944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1812" y="2582367"/>
            <a:ext cx="2419350" cy="269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7826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9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542" y="4632692"/>
            <a:ext cx="1268614" cy="302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TextBox 34"/>
          <p:cNvSpPr txBox="1"/>
          <p:nvPr/>
        </p:nvSpPr>
        <p:spPr>
          <a:xfrm>
            <a:off x="523414" y="5029200"/>
            <a:ext cx="112859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>
                <a:latin typeface="Arial" pitchFamily="34" charset="0"/>
                <a:cs typeface="Arial" pitchFamily="34" charset="0"/>
              </a:rPr>
              <a:t>a) Tứ giác ABCD là hình chữ nhật ví có ba góc vuông mà AD = DC nên  ABCD là </a:t>
            </a:r>
            <a:br>
              <a:rPr lang="en-US" sz="2200" b="1">
                <a:latin typeface="Arial" pitchFamily="34" charset="0"/>
                <a:cs typeface="Arial" pitchFamily="34" charset="0"/>
              </a:rPr>
            </a:br>
            <a:r>
              <a:rPr lang="en-US" sz="2200" b="1">
                <a:latin typeface="Arial" pitchFamily="34" charset="0"/>
                <a:cs typeface="Arial" pitchFamily="34" charset="0"/>
              </a:rPr>
              <a:t>     hình vuông .</a:t>
            </a:r>
            <a:endParaRPr lang="en-US" sz="26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AutoShape 4"/>
          <p:cNvSpPr>
            <a:spLocks noChangeArrowheads="1"/>
          </p:cNvSpPr>
          <p:nvPr/>
        </p:nvSpPr>
        <p:spPr bwMode="gray">
          <a:xfrm>
            <a:off x="447214" y="95249"/>
            <a:ext cx="2827798" cy="43815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121899" tIns="60949" rIns="121899" bIns="60949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1  . HÌNH VUÔNG</a:t>
            </a:r>
            <a:endParaRPr lang="vi-VN" sz="19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27012" y="609600"/>
            <a:ext cx="7391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Dấu hiệu nhận biết hình vuông.</a:t>
            </a:r>
            <a:endParaRPr lang="vi-VN" sz="26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23414" y="5834738"/>
            <a:ext cx="112859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>
                <a:latin typeface="Arial" pitchFamily="34" charset="0"/>
                <a:cs typeface="Arial" pitchFamily="34" charset="0"/>
              </a:rPr>
              <a:t>b) Tứ giác MNPQ có hai </a:t>
            </a:r>
            <a:r>
              <a:rPr lang="vi-VN" sz="2200" b="1">
                <a:latin typeface="Arial" pitchFamily="34" charset="0"/>
                <a:cs typeface="Arial" pitchFamily="34" charset="0"/>
              </a:rPr>
              <a:t>đường chéo</a:t>
            </a:r>
            <a:r>
              <a:rPr lang="en-US" sz="2200" b="1">
                <a:latin typeface="Arial" pitchFamily="34" charset="0"/>
                <a:cs typeface="Arial" pitchFamily="34" charset="0"/>
              </a:rPr>
              <a:t> MP và NQ không bằng nhau nên nó </a:t>
            </a:r>
            <a:br>
              <a:rPr lang="en-US" sz="2200" b="1">
                <a:latin typeface="Arial" pitchFamily="34" charset="0"/>
                <a:cs typeface="Arial" pitchFamily="34" charset="0"/>
              </a:rPr>
            </a:br>
            <a:r>
              <a:rPr lang="en-US" sz="2200" b="1">
                <a:latin typeface="Arial" pitchFamily="34" charset="0"/>
                <a:cs typeface="Arial" pitchFamily="34" charset="0"/>
              </a:rPr>
              <a:t>     không phải là hình chữ nhật. Do đó tứ giác MNPQ không phải là hình vuông.</a:t>
            </a:r>
            <a:endParaRPr lang="en-US" sz="2600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894012" y="2228850"/>
            <a:ext cx="6979385" cy="2489567"/>
            <a:chOff x="2894012" y="2228850"/>
            <a:chExt cx="6979385" cy="2489567"/>
          </a:xfrm>
        </p:grpSpPr>
        <p:pic>
          <p:nvPicPr>
            <p:cNvPr id="190467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357"/>
            <a:stretch/>
          </p:blipFill>
          <p:spPr bwMode="auto">
            <a:xfrm>
              <a:off x="2894012" y="2286000"/>
              <a:ext cx="2416190" cy="2432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5" name="TextBox 24"/>
            <p:cNvSpPr txBox="1"/>
            <p:nvPr/>
          </p:nvSpPr>
          <p:spPr>
            <a:xfrm>
              <a:off x="5637212" y="3275781"/>
              <a:ext cx="133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600" b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Hình 3.53</a:t>
              </a:r>
            </a:p>
          </p:txBody>
        </p:sp>
        <p:pic>
          <p:nvPicPr>
            <p:cNvPr id="31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/>
            <a:stretch/>
          </p:blipFill>
          <p:spPr bwMode="auto">
            <a:xfrm>
              <a:off x="7389812" y="2228850"/>
              <a:ext cx="2483585" cy="2432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966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2" y="1092518"/>
            <a:ext cx="11845925" cy="197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2867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447214" y="4869359"/>
            <a:ext cx="11201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v"/>
            </a:pPr>
            <a:r>
              <a:rPr lang="en-US" sz="2200" b="1">
                <a:latin typeface="Arial" pitchFamily="34" charset="0"/>
                <a:cs typeface="Arial" pitchFamily="34" charset="0"/>
              </a:rPr>
              <a:t>Hình 3.54a : </a:t>
            </a:r>
            <a:r>
              <a:rPr lang="vi-VN" sz="2200" b="1">
                <a:latin typeface="Arial" pitchFamily="34" charset="0"/>
                <a:cs typeface="Arial" pitchFamily="34" charset="0"/>
              </a:rPr>
              <a:t>Tứ giác ABCD có hai đường chéo bằng nhau và cắt nhau tại trung điểm của mỗi đường</a:t>
            </a:r>
            <a:r>
              <a:rPr lang="en-US" sz="2200" b="1">
                <a:latin typeface="Arial" pitchFamily="34" charset="0"/>
                <a:cs typeface="Arial" pitchFamily="34" charset="0"/>
              </a:rPr>
              <a:t>, nên nó là hình chữ nhật.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" name="Picture 4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012" y="4495800"/>
            <a:ext cx="1268613" cy="302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AutoShape 4"/>
          <p:cNvSpPr>
            <a:spLocks noChangeArrowheads="1"/>
          </p:cNvSpPr>
          <p:nvPr/>
        </p:nvSpPr>
        <p:spPr bwMode="gray">
          <a:xfrm>
            <a:off x="447214" y="95249"/>
            <a:ext cx="2827798" cy="43815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121899" tIns="60949" rIns="121899" bIns="60949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1  . HÌNH VUÔNG</a:t>
            </a:r>
            <a:endParaRPr lang="vi-VN" sz="19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7012" y="609600"/>
            <a:ext cx="7391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Dấu hiệu nhận biết hình vuông.</a:t>
            </a:r>
            <a:endParaRPr lang="vi-VN" sz="26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150636" y="2383612"/>
            <a:ext cx="6982376" cy="2188388"/>
            <a:chOff x="3150636" y="2383612"/>
            <a:chExt cx="6982376" cy="2188388"/>
          </a:xfrm>
        </p:grpSpPr>
        <p:sp>
          <p:nvSpPr>
            <p:cNvPr id="24" name="TextBox 23"/>
            <p:cNvSpPr txBox="1"/>
            <p:nvPr/>
          </p:nvSpPr>
          <p:spPr>
            <a:xfrm>
              <a:off x="7085012" y="3869323"/>
              <a:ext cx="133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600" b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Hình 3.54</a:t>
              </a:r>
            </a:p>
          </p:txBody>
        </p:sp>
        <p:pic>
          <p:nvPicPr>
            <p:cNvPr id="191491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0636" y="2383612"/>
              <a:ext cx="6982376" cy="21883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9" name="TextBox 28"/>
          <p:cNvSpPr txBox="1"/>
          <p:nvPr/>
        </p:nvSpPr>
        <p:spPr>
          <a:xfrm>
            <a:off x="718526" y="5710908"/>
            <a:ext cx="109300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Mà AB = BC nên tứ giác ABCD là hình vuông.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18526" y="6213902"/>
            <a:ext cx="1093008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100" b="1">
                <a:latin typeface="Arial" pitchFamily="34" charset="0"/>
                <a:cs typeface="Arial" pitchFamily="34" charset="0"/>
              </a:rPr>
              <a:t>Ta dùng dấu hiệu nhận biết: </a:t>
            </a:r>
            <a:r>
              <a:rPr lang="vi-VN" sz="21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Hình chữ nhật có hai cạnh kề bằng nhau là hình vuông.</a:t>
            </a:r>
            <a:endParaRPr lang="en-US" sz="21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763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51" y="1102043"/>
            <a:ext cx="11668125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3347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7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9" grpId="0"/>
      <p:bldP spid="3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47214" y="4154984"/>
                <a:ext cx="11201400" cy="810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just">
                  <a:buFont typeface="Wingdings" pitchFamily="2" charset="2"/>
                  <a:buChar char="v"/>
                </a:pPr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Hình 3.54b : </a:t>
                </a:r>
                <a:r>
                  <a:rPr lang="vi-VN" sz="2200" b="1">
                    <a:latin typeface="Arial" pitchFamily="34" charset="0"/>
                    <a:cs typeface="Arial" pitchFamily="34" charset="0"/>
                  </a:rPr>
                  <a:t>Tứ giác EFGH có hai đường chéo cắt nhau tại trung điểm P của mỗi đường</a:t>
                </a:r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 và 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accPr>
                      <m:e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𝑭</m:t>
                        </m:r>
                      </m:e>
                    </m:acc>
                    <m:r>
                      <a:rPr lang="en-US" b="1" i="1" smtClean="0">
                        <a:latin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𝟒𝟓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en-US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sSup>
                      <m:sSupPr>
                        <m:ctrlPr>
                          <a:rPr lang="en-US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/>
                            <a:cs typeface="Arial" pitchFamily="34" charset="0"/>
                          </a:rPr>
                          <m:t>𝟒𝟓</m:t>
                        </m:r>
                      </m:e>
                      <m:sup>
                        <m:r>
                          <a:rPr lang="en-US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en-US" b="1" i="1" smtClean="0">
                        <a:latin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en-US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𝟗𝟎</m:t>
                        </m:r>
                      </m:e>
                      <m:sup>
                        <m:r>
                          <a:rPr lang="en-US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b="1">
                    <a:latin typeface="Arial" pitchFamily="34" charset="0"/>
                    <a:cs typeface="Arial" pitchFamily="34" charset="0"/>
                  </a:rPr>
                  <a:t>nên nó là hình chữ nhật.</a:t>
                </a: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214" y="4154984"/>
                <a:ext cx="11201400" cy="810094"/>
              </a:xfrm>
              <a:prstGeom prst="rect">
                <a:avLst/>
              </a:prstGeom>
              <a:blipFill rotWithShape="1">
                <a:blip r:embed="rId5"/>
                <a:stretch>
                  <a:fillRect l="-544" t="-3788" r="-707" b="-143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Picture 4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012" y="3735986"/>
            <a:ext cx="1268613" cy="302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3150636" y="1440637"/>
            <a:ext cx="6982376" cy="2188388"/>
            <a:chOff x="3150636" y="2383612"/>
            <a:chExt cx="6982376" cy="2188388"/>
          </a:xfrm>
        </p:grpSpPr>
        <p:sp>
          <p:nvSpPr>
            <p:cNvPr id="24" name="TextBox 23"/>
            <p:cNvSpPr txBox="1"/>
            <p:nvPr/>
          </p:nvSpPr>
          <p:spPr>
            <a:xfrm>
              <a:off x="7085012" y="3869323"/>
              <a:ext cx="133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600" b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Hình 3.54</a:t>
              </a:r>
            </a:p>
          </p:txBody>
        </p:sp>
        <p:pic>
          <p:nvPicPr>
            <p:cNvPr id="191491" name="Picture 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0636" y="2383612"/>
              <a:ext cx="6982376" cy="21883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9" name="TextBox 28"/>
          <p:cNvSpPr txBox="1"/>
          <p:nvPr/>
        </p:nvSpPr>
        <p:spPr>
          <a:xfrm>
            <a:off x="718526" y="5043187"/>
            <a:ext cx="109300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Hình chữ nhật EFGH có đường chéo FH là đường phân giác của góc F  nên tứ giác EFGH là hình vuông.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18526" y="5890736"/>
            <a:ext cx="109300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100" b="1">
                <a:latin typeface="Arial" pitchFamily="34" charset="0"/>
                <a:cs typeface="Arial" pitchFamily="34" charset="0"/>
              </a:rPr>
              <a:t>Ta dùng dấu hiệu nhận biết: </a:t>
            </a:r>
            <a:r>
              <a:rPr lang="vi-VN" sz="21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Hình chữ nhật có một đường chéo là đường phân giác của một góc là</a:t>
            </a:r>
            <a:r>
              <a:rPr lang="en-US" sz="21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21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hình vuông.</a:t>
            </a:r>
            <a:endParaRPr lang="en-US" sz="21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865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0" y="152400"/>
            <a:ext cx="11668125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1346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9" grpId="0"/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60375" y="838201"/>
            <a:ext cx="8605837" cy="1904999"/>
            <a:chOff x="460375" y="840612"/>
            <a:chExt cx="8605837" cy="1904999"/>
          </a:xfrm>
        </p:grpSpPr>
        <p:sp>
          <p:nvSpPr>
            <p:cNvPr id="3" name="Rounded Rectangle 2"/>
            <p:cNvSpPr/>
            <p:nvPr/>
          </p:nvSpPr>
          <p:spPr>
            <a:xfrm>
              <a:off x="460375" y="840612"/>
              <a:ext cx="8605837" cy="1904999"/>
            </a:xfrm>
            <a:prstGeom prst="roundRect">
              <a:avLst>
                <a:gd name="adj" fmla="val 4061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952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08012" y="916811"/>
              <a:ext cx="8229600" cy="1692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000" b="1">
                  <a:latin typeface="Arial" pitchFamily="34" charset="0"/>
                  <a:cs typeface="Arial" pitchFamily="34" charset="0"/>
                </a:rPr>
                <a:t>      </a:t>
              </a:r>
              <a:r>
                <a:rPr lang="vi-VN" sz="2600" b="1">
                  <a:latin typeface="Arial" pitchFamily="34" charset="0"/>
                  <a:cs typeface="Arial" pitchFamily="34" charset="0"/>
                </a:rPr>
                <a:t>Lấy một tờ giấy, gấp làm tư tạo ra một góc vuông O, đánh dấu hai điểm A, B trên hai cạnh góc vuông rồi cắt chéotheo đoạn thẳng AB (H.3.46a). Sau khi mở tờ giấy ra, ta được một tứ giác.</a:t>
              </a:r>
            </a:p>
          </p:txBody>
        </p:sp>
      </p:grpSp>
      <p:sp>
        <p:nvSpPr>
          <p:cNvPr id="4" name="AutoShape 2" descr="Cơ cấu dân số theo giới là gì? Công thức tính và Ý nghĩ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" y="78224"/>
            <a:ext cx="2720181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9294812" y="664071"/>
            <a:ext cx="2324100" cy="4822329"/>
            <a:chOff x="9447212" y="302121"/>
            <a:chExt cx="2324100" cy="4822329"/>
          </a:xfrm>
        </p:grpSpPr>
        <p:sp>
          <p:nvSpPr>
            <p:cNvPr id="16" name="TextBox 15"/>
            <p:cNvSpPr txBox="1"/>
            <p:nvPr/>
          </p:nvSpPr>
          <p:spPr>
            <a:xfrm>
              <a:off x="9929018" y="2614523"/>
              <a:ext cx="1333500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600" b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Hình 3.46</a:t>
              </a:r>
            </a:p>
          </p:txBody>
        </p:sp>
        <p:pic>
          <p:nvPicPr>
            <p:cNvPr id="180227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845"/>
            <a:stretch/>
          </p:blipFill>
          <p:spPr bwMode="auto">
            <a:xfrm>
              <a:off x="9447212" y="302121"/>
              <a:ext cx="2297113" cy="227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79"/>
            <a:stretch/>
          </p:blipFill>
          <p:spPr bwMode="auto">
            <a:xfrm>
              <a:off x="9582150" y="2847975"/>
              <a:ext cx="2189162" cy="227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873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518" y="3181350"/>
            <a:ext cx="7321550" cy="207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6214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7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447214" y="4154984"/>
            <a:ext cx="11201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v"/>
            </a:pPr>
            <a:r>
              <a:rPr lang="en-US" sz="2200" b="1">
                <a:latin typeface="Arial" pitchFamily="34" charset="0"/>
                <a:cs typeface="Arial" pitchFamily="34" charset="0"/>
              </a:rPr>
              <a:t>Hình 3.54c : </a:t>
            </a:r>
            <a:r>
              <a:rPr lang="vi-VN" sz="2200" b="1">
                <a:latin typeface="Arial" pitchFamily="34" charset="0"/>
                <a:cs typeface="Arial" pitchFamily="34" charset="0"/>
              </a:rPr>
              <a:t>Tứ giác IJKL có hai đường chéo IK và JL bằng nhau và cắt nhau tại trung điểm Q của mỗi đường</a:t>
            </a:r>
            <a:r>
              <a:rPr lang="en-US" sz="2200" b="1">
                <a:latin typeface="Arial" pitchFamily="34" charset="0"/>
                <a:cs typeface="Arial" pitchFamily="34" charset="0"/>
              </a:rPr>
              <a:t> nên nó là hình chữ nhật.</a:t>
            </a:r>
          </a:p>
        </p:txBody>
      </p:sp>
      <p:pic>
        <p:nvPicPr>
          <p:cNvPr id="25" name="Picture 4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012" y="3735986"/>
            <a:ext cx="1268613" cy="302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3150636" y="1440637"/>
            <a:ext cx="6982376" cy="2188388"/>
            <a:chOff x="3150636" y="2383612"/>
            <a:chExt cx="6982376" cy="2188388"/>
          </a:xfrm>
        </p:grpSpPr>
        <p:pic>
          <p:nvPicPr>
            <p:cNvPr id="191491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0636" y="2383612"/>
              <a:ext cx="6982376" cy="21883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4" name="TextBox 23"/>
            <p:cNvSpPr txBox="1"/>
            <p:nvPr/>
          </p:nvSpPr>
          <p:spPr>
            <a:xfrm>
              <a:off x="7085012" y="3869323"/>
              <a:ext cx="133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600" b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Hình 3.54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718526" y="5043187"/>
            <a:ext cx="109300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>
                <a:latin typeface="Arial" pitchFamily="34" charset="0"/>
                <a:cs typeface="Arial" pitchFamily="34" charset="0"/>
              </a:rPr>
              <a:t>Hình chữ nhật có </a:t>
            </a:r>
            <a:r>
              <a:rPr lang="vi-VN" sz="2200" b="1">
                <a:latin typeface="Arial" pitchFamily="34" charset="0"/>
                <a:cs typeface="Arial" pitchFamily="34" charset="0"/>
              </a:rPr>
              <a:t> IK ⊥ JL nên tứ giác IJKL là hình vuông.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18526" y="5638800"/>
            <a:ext cx="1093008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100" b="1">
                <a:latin typeface="Arial" pitchFamily="34" charset="0"/>
                <a:cs typeface="Arial" pitchFamily="34" charset="0"/>
              </a:rPr>
              <a:t>D</a:t>
            </a:r>
            <a:r>
              <a:rPr lang="vi-VN" sz="2100" b="1">
                <a:latin typeface="Arial" pitchFamily="34" charset="0"/>
                <a:cs typeface="Arial" pitchFamily="34" charset="0"/>
              </a:rPr>
              <a:t>ấu hiệu nhận biết: </a:t>
            </a:r>
            <a:r>
              <a:rPr lang="vi-VN" sz="21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Hình chữ nhật có </a:t>
            </a:r>
            <a:r>
              <a:rPr lang="en-US" sz="21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vi-VN" sz="21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đường chéo vuông góc là hình vuông.</a:t>
            </a:r>
            <a:endParaRPr lang="en-US" sz="21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968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" y="152400"/>
            <a:ext cx="11668125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0954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9" grpId="0"/>
      <p:bldP spid="3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4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812" y="2782468"/>
            <a:ext cx="1395474" cy="33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27013" y="3200400"/>
            <a:ext cx="8686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vi-VN" sz="2200" b="1">
                <a:latin typeface="Arial" pitchFamily="34" charset="0"/>
                <a:cs typeface="Arial" pitchFamily="34" charset="0"/>
              </a:rPr>
              <a:t>Trong trường hợp a</a:t>
            </a:r>
            <a:r>
              <a:rPr lang="en-US" sz="2200" b="1">
                <a:latin typeface="Arial" pitchFamily="34" charset="0"/>
                <a:cs typeface="Arial" pitchFamily="34" charset="0"/>
              </a:rPr>
              <a:t> </a:t>
            </a:r>
            <a:r>
              <a:rPr lang="vi-VN" sz="2200" b="1">
                <a:latin typeface="Arial" pitchFamily="34" charset="0"/>
                <a:cs typeface="Arial" pitchFamily="34" charset="0"/>
              </a:rPr>
              <a:t>:</a:t>
            </a:r>
            <a:r>
              <a:rPr lang="en-US" sz="2200" b="1">
                <a:latin typeface="Arial" pitchFamily="34" charset="0"/>
                <a:cs typeface="Arial" pitchFamily="34" charset="0"/>
              </a:rPr>
              <a:t> </a:t>
            </a:r>
            <a:r>
              <a:rPr lang="vi-VN" sz="2200" b="1">
                <a:latin typeface="Arial" pitchFamily="34" charset="0"/>
                <a:cs typeface="Arial" pitchFamily="34" charset="0"/>
              </a:rPr>
              <a:t>Khi gấp làm tư tạo ra một góc vuông O, đánh dấu hai điểm A, B trên hai cạnh góc vuông thì tạo ra tứ giác có bốn cạnh bằng nhau và đều bằng cạnh AB.</a:t>
            </a:r>
          </a:p>
        </p:txBody>
      </p:sp>
      <p:sp>
        <p:nvSpPr>
          <p:cNvPr id="21" name="AutoShape 4"/>
          <p:cNvSpPr>
            <a:spLocks noChangeArrowheads="1"/>
          </p:cNvSpPr>
          <p:nvPr/>
        </p:nvSpPr>
        <p:spPr bwMode="gray">
          <a:xfrm>
            <a:off x="447214" y="95249"/>
            <a:ext cx="3894598" cy="43815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121899" tIns="60949" rIns="121899" bIns="60949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3  . DẤU HIỆU NHẬN BIẾT </a:t>
            </a:r>
            <a:endParaRPr lang="vi-VN" sz="19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7012" y="609600"/>
            <a:ext cx="61722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Dấu hiệu nhận biết hình thang cân. </a:t>
            </a:r>
            <a:endParaRPr lang="vi-VN" sz="26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9429750" y="2524125"/>
            <a:ext cx="2324100" cy="4324350"/>
            <a:chOff x="9447212" y="701884"/>
            <a:chExt cx="2324100" cy="4324350"/>
          </a:xfrm>
        </p:grpSpPr>
        <p:pic>
          <p:nvPicPr>
            <p:cNvPr id="18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845"/>
            <a:stretch/>
          </p:blipFill>
          <p:spPr bwMode="auto">
            <a:xfrm>
              <a:off x="9447212" y="701884"/>
              <a:ext cx="2297113" cy="227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2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79"/>
            <a:stretch/>
          </p:blipFill>
          <p:spPr bwMode="auto">
            <a:xfrm>
              <a:off x="9582150" y="2749759"/>
              <a:ext cx="2189162" cy="227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5" name="TextBox 24"/>
          <p:cNvSpPr txBox="1"/>
          <p:nvPr/>
        </p:nvSpPr>
        <p:spPr>
          <a:xfrm>
            <a:off x="531812" y="4343400"/>
            <a:ext cx="8382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Khi đó, </a:t>
            </a:r>
            <a:r>
              <a:rPr lang="vi-VN" sz="22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tứ giác ABCD là hình thoi.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27012" y="4800600"/>
            <a:ext cx="8686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vi-VN" sz="2200" b="1">
                <a:latin typeface="Arial" pitchFamily="34" charset="0"/>
                <a:cs typeface="Arial" pitchFamily="34" charset="0"/>
              </a:rPr>
              <a:t>Trong trường hợp </a:t>
            </a:r>
            <a:r>
              <a:rPr lang="en-US" sz="2200" b="1">
                <a:latin typeface="Arial" pitchFamily="34" charset="0"/>
                <a:cs typeface="Arial" pitchFamily="34" charset="0"/>
              </a:rPr>
              <a:t>b </a:t>
            </a:r>
            <a:r>
              <a:rPr lang="vi-VN" sz="2200" b="1">
                <a:latin typeface="Arial" pitchFamily="34" charset="0"/>
                <a:cs typeface="Arial" pitchFamily="34" charset="0"/>
              </a:rPr>
              <a:t>:</a:t>
            </a:r>
            <a:r>
              <a:rPr lang="en-US" sz="2200" b="1">
                <a:latin typeface="Arial" pitchFamily="34" charset="0"/>
                <a:cs typeface="Arial" pitchFamily="34" charset="0"/>
              </a:rPr>
              <a:t> </a:t>
            </a:r>
            <a:r>
              <a:rPr lang="vi-VN" sz="2200" b="1">
                <a:latin typeface="Arial" pitchFamily="34" charset="0"/>
                <a:cs typeface="Arial" pitchFamily="34" charset="0"/>
              </a:rPr>
              <a:t>Khi gấp làm tư tạo ra một góc vuông O, đánh dấu hai điểm A, B trên hai cạnh góc vuông. Nếu OA = OB thì hai đường chéo của tứ giác bằng nhau, vuông góc với nhau và cắt nhau tại trung điểm của mỗi đường.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31813" y="6248400"/>
            <a:ext cx="8382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Khi đó, </a:t>
            </a:r>
            <a:r>
              <a:rPr lang="vi-VN" sz="22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tứ giác ABCD là hình </a:t>
            </a:r>
            <a:r>
              <a:rPr lang="en-US" sz="22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vuông</a:t>
            </a:r>
            <a:r>
              <a:rPr lang="vi-VN" sz="22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20070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1102043"/>
            <a:ext cx="11942763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215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0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5" grpId="0"/>
      <p:bldP spid="27" grpId="0"/>
      <p:bldP spid="2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70012" y="130314"/>
            <a:ext cx="922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itchFamily="2" charset="2"/>
              <a:buChar char="v"/>
            </a:pPr>
            <a:r>
              <a:rPr lang="en-US" sz="2000" b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Để có cả bộ Giáo án Pp Toán 8 – KNTT , xin liên hệ :</a:t>
            </a:r>
          </a:p>
          <a:p>
            <a:pPr algn="ctr"/>
            <a:r>
              <a:rPr lang="en-US" sz="2000" b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Đỗ Anh Tuấn  - Zalo : 0918.790.615</a:t>
            </a:r>
            <a:endParaRPr lang="vi-VN" sz="2000" b="1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68424" y="936486"/>
            <a:ext cx="922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Thầy (cô) có thể tham khảo trước nội dung các bài giảng tại đây :</a:t>
            </a:r>
            <a:endParaRPr lang="en-US" sz="2000" b="1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000" b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vi-VN" sz="2000" b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  <a:hlinkClick r:id="rId2"/>
              </a:rPr>
              <a:t>https://sites.google.com/view/giaoandientu-doanhtuan</a:t>
            </a:r>
            <a:endParaRPr lang="en-US" sz="2000" b="1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000" b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</a:t>
            </a:r>
            <a:r>
              <a:rPr lang="en-US" sz="1600" b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(copy đường link và dán vào trình duyệt</a:t>
            </a:r>
            <a:r>
              <a:rPr lang="en-US" sz="2000" b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)</a:t>
            </a:r>
            <a:endParaRPr lang="vi-VN" sz="2000" b="1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41412" y="1981200"/>
            <a:ext cx="922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800" b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Tất cả bài giảng đều do một người soạn ( Đỗ Anh Tuấn) nên chất lượng đồng đều từ bài đầu đến bài cuối.</a:t>
            </a:r>
            <a:endParaRPr lang="vi-VN" sz="1800" b="1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41412" y="2675572"/>
            <a:ext cx="10439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800" b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Bài giảng được thực hiện công phu và đầy đủ các bài tập và luyện tập 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Đặt biệt là phân môn Hình học </a:t>
            </a:r>
            <a:r>
              <a:rPr lang="en-US" sz="1800" b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 các hình vẽ được vẽ chuẩn xác và rõ nét hơn cả SGK ( Đây là điểm khác biệt lớn của bộ Giáo án này )</a:t>
            </a:r>
            <a:br>
              <a:rPr lang="en-US" sz="1800" b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sz="1800" b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Tất cả bài tập Hình học đều có hình minh hoạ đầy đủ , giúp việc dạy học dễ dàng .</a:t>
            </a:r>
            <a:endParaRPr lang="vi-VN" sz="1800" b="1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812" y="4143375"/>
            <a:ext cx="3134328" cy="2020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3919" y="4038600"/>
            <a:ext cx="3004705" cy="2034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298207" y="6135469"/>
            <a:ext cx="34115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(Hình vẽ của bộ Giáo án)</a:t>
            </a:r>
            <a:br>
              <a:rPr lang="en-US" sz="1600" b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sz="1600" b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Bài Hình thoi</a:t>
            </a:r>
            <a:endParaRPr lang="vi-VN" sz="1600" b="1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66012" y="6135469"/>
            <a:ext cx="34115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(Hình copy từ SGK)</a:t>
            </a:r>
          </a:p>
          <a:p>
            <a:pPr algn="ctr"/>
            <a:r>
              <a:rPr lang="en-US" sz="1600" b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Bài Hình thoi</a:t>
            </a:r>
            <a:endParaRPr lang="vi-VN" sz="1600" b="1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667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74" y="1219200"/>
            <a:ext cx="7772400" cy="3990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40983" y="5638800"/>
            <a:ext cx="1746254" cy="1354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774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51212" y="6292970"/>
            <a:ext cx="533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 Bản full sẽ có hiệu ứng trình chiếu từng bước một)</a:t>
            </a:r>
            <a:endParaRPr lang="vi-VN" sz="2000" b="1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95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122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75212" y="6257352"/>
            <a:ext cx="533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 Bản full sẽ có hiệu ứng trình chiếu từng bước một)</a:t>
            </a:r>
            <a:endParaRPr lang="vi-VN" sz="2000" b="1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288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948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75212" y="6257352"/>
            <a:ext cx="533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 Bản full sẽ có hiệu ứng trình chiếu từng bước một)</a:t>
            </a:r>
            <a:endParaRPr lang="vi-VN" sz="2000" b="1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995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3554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4"/>
          <p:cNvSpPr>
            <a:spLocks noChangeArrowheads="1"/>
          </p:cNvSpPr>
          <p:nvPr/>
        </p:nvSpPr>
        <p:spPr bwMode="gray">
          <a:xfrm>
            <a:off x="447214" y="95249"/>
            <a:ext cx="2446798" cy="43815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121899" tIns="60949" rIns="121899" bIns="60949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1  . HÌNH THOI</a:t>
            </a:r>
            <a:endParaRPr lang="vi-VN" sz="19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27012" y="609600"/>
            <a:ext cx="7391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Khái niệm hình thoi và tính chất của nó.</a:t>
            </a:r>
            <a:endParaRPr lang="vi-VN" sz="26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08012" y="1347193"/>
            <a:ext cx="69221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>
                <a:latin typeface="Arial" pitchFamily="34" charset="0"/>
                <a:cs typeface="Arial" pitchFamily="34" charset="0"/>
              </a:rPr>
              <a:t>Trong Hình 3.47, tứ giác ABCD có các cạnh AB, BC, CD, DA bằng nhau , nó là một hình thoi.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7686675" y="619125"/>
            <a:ext cx="3551237" cy="2352675"/>
            <a:chOff x="7686675" y="619125"/>
            <a:chExt cx="3551237" cy="2352675"/>
          </a:xfrm>
        </p:grpSpPr>
        <p:pic>
          <p:nvPicPr>
            <p:cNvPr id="181251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86675" y="619125"/>
              <a:ext cx="3181350" cy="2352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7" name="TextBox 26"/>
            <p:cNvSpPr txBox="1"/>
            <p:nvPr/>
          </p:nvSpPr>
          <p:spPr>
            <a:xfrm>
              <a:off x="9904412" y="2438400"/>
              <a:ext cx="1333500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600" b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Hình 3.47</a:t>
              </a:r>
            </a:p>
          </p:txBody>
        </p:sp>
      </p:grpSp>
      <p:pic>
        <p:nvPicPr>
          <p:cNvPr id="1884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12" y="3276600"/>
            <a:ext cx="10925175" cy="134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7680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88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60812" y="6426629"/>
            <a:ext cx="533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 Bản full sẽ có hiệu ứng trình chiếu từng bước một)</a:t>
            </a:r>
            <a:endParaRPr lang="vi-VN" sz="2000" b="1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900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75212" y="6257352"/>
            <a:ext cx="533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 Bản full sẽ có hiệu ứng trình chiếu từng bước một)</a:t>
            </a:r>
            <a:endParaRPr lang="vi-VN" sz="2000" b="1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500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0513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13"/>
          <p:cNvSpPr/>
          <p:nvPr/>
        </p:nvSpPr>
        <p:spPr>
          <a:xfrm>
            <a:off x="-812588" y="492632"/>
            <a:ext cx="5463146" cy="5892800"/>
          </a:xfrm>
          <a:custGeom>
            <a:avLst/>
            <a:gdLst/>
            <a:ahLst/>
            <a:cxnLst/>
            <a:rect l="l" t="t" r="r" b="b"/>
            <a:pathLst>
              <a:path w="4098427" h="4419600">
                <a:moveTo>
                  <a:pt x="0" y="0"/>
                </a:moveTo>
                <a:lnTo>
                  <a:pt x="4098427" y="0"/>
                </a:lnTo>
                <a:lnTo>
                  <a:pt x="2588032" y="4419600"/>
                </a:lnTo>
                <a:lnTo>
                  <a:pt x="0" y="441960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en-US"/>
          </a:p>
        </p:txBody>
      </p:sp>
      <p:sp>
        <p:nvSpPr>
          <p:cNvPr id="45" name="Rectangle 15"/>
          <p:cNvSpPr/>
          <p:nvPr/>
        </p:nvSpPr>
        <p:spPr>
          <a:xfrm rot="1132070">
            <a:off x="3697390" y="-2084"/>
            <a:ext cx="1915577" cy="6882235"/>
          </a:xfrm>
          <a:custGeom>
            <a:avLst/>
            <a:gdLst/>
            <a:ahLst/>
            <a:cxnLst/>
            <a:rect l="l" t="t" r="r" b="b"/>
            <a:pathLst>
              <a:path w="1437057" h="5161676">
                <a:moveTo>
                  <a:pt x="1437057" y="0"/>
                </a:moveTo>
                <a:lnTo>
                  <a:pt x="1437057" y="4670563"/>
                </a:lnTo>
                <a:lnTo>
                  <a:pt x="0" y="5161676"/>
                </a:lnTo>
                <a:lnTo>
                  <a:pt x="0" y="491114"/>
                </a:lnTo>
                <a:close/>
              </a:path>
            </a:pathLst>
          </a:custGeom>
          <a:gradFill>
            <a:gsLst>
              <a:gs pos="0">
                <a:schemeClr val="tx1">
                  <a:alpha val="40000"/>
                </a:schemeClr>
              </a:gs>
              <a:gs pos="100000">
                <a:schemeClr val="bg1">
                  <a:alpha val="35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en-US"/>
          </a:p>
        </p:txBody>
      </p:sp>
      <p:sp>
        <p:nvSpPr>
          <p:cNvPr id="46" name="Rectangle 15"/>
          <p:cNvSpPr/>
          <p:nvPr/>
        </p:nvSpPr>
        <p:spPr>
          <a:xfrm rot="1132070">
            <a:off x="5733438" y="-2084"/>
            <a:ext cx="1915577" cy="6882235"/>
          </a:xfrm>
          <a:custGeom>
            <a:avLst/>
            <a:gdLst/>
            <a:ahLst/>
            <a:cxnLst/>
            <a:rect l="l" t="t" r="r" b="b"/>
            <a:pathLst>
              <a:path w="1437057" h="5161676">
                <a:moveTo>
                  <a:pt x="1437057" y="0"/>
                </a:moveTo>
                <a:lnTo>
                  <a:pt x="1437057" y="4670563"/>
                </a:lnTo>
                <a:lnTo>
                  <a:pt x="0" y="5161676"/>
                </a:lnTo>
                <a:lnTo>
                  <a:pt x="0" y="491114"/>
                </a:lnTo>
                <a:close/>
              </a:path>
            </a:pathLst>
          </a:custGeom>
          <a:gradFill>
            <a:gsLst>
              <a:gs pos="0">
                <a:schemeClr val="tx1">
                  <a:alpha val="20000"/>
                </a:schemeClr>
              </a:gs>
              <a:gs pos="100000">
                <a:schemeClr val="bg1">
                  <a:alpha val="35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0809" y="2743200"/>
            <a:ext cx="812588" cy="812800"/>
          </a:xfrm>
          <a:prstGeom prst="rect">
            <a:avLst/>
          </a:prstGeom>
          <a:noFill/>
          <a:ln w="50800">
            <a:solidFill>
              <a:schemeClr val="bg1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813398" y="2489200"/>
            <a:ext cx="0" cy="5080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16200000">
            <a:off x="9813398" y="2489268"/>
            <a:ext cx="0" cy="50786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3" t="17982" r="12601" b="22046"/>
          <a:stretch/>
        </p:blipFill>
        <p:spPr bwMode="auto">
          <a:xfrm>
            <a:off x="1167199" y="869115"/>
            <a:ext cx="1660188" cy="297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1" t="11198" r="6916" b="28723"/>
          <a:stretch/>
        </p:blipFill>
        <p:spPr bwMode="auto">
          <a:xfrm>
            <a:off x="1115994" y="1219200"/>
            <a:ext cx="2507896" cy="333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5" t="19121" r="17589" b="20906"/>
          <a:stretch/>
        </p:blipFill>
        <p:spPr bwMode="auto">
          <a:xfrm>
            <a:off x="990697" y="1018100"/>
            <a:ext cx="542890" cy="349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3244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6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6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6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4"/>
          <p:cNvSpPr>
            <a:spLocks noChangeArrowheads="1"/>
          </p:cNvSpPr>
          <p:nvPr/>
        </p:nvSpPr>
        <p:spPr bwMode="gray">
          <a:xfrm>
            <a:off x="447214" y="95249"/>
            <a:ext cx="2446798" cy="43815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121899" tIns="60949" rIns="121899" bIns="60949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1  . HÌNH THOI</a:t>
            </a:r>
            <a:endParaRPr lang="vi-VN" sz="19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27012" y="609600"/>
            <a:ext cx="7391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Khái niệm hình thoi và tính chất của nó.</a:t>
            </a:r>
            <a:endParaRPr lang="vi-VN" sz="26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447214" y="1143000"/>
            <a:ext cx="11057541" cy="1578352"/>
            <a:chOff x="836611" y="836861"/>
            <a:chExt cx="11057541" cy="1578352"/>
          </a:xfrm>
        </p:grpSpPr>
        <p:sp>
          <p:nvSpPr>
            <p:cNvPr id="19" name="Rounded Rectangle 18"/>
            <p:cNvSpPr/>
            <p:nvPr/>
          </p:nvSpPr>
          <p:spPr>
            <a:xfrm>
              <a:off x="836611" y="836861"/>
              <a:ext cx="11057541" cy="1578352"/>
            </a:xfrm>
            <a:prstGeom prst="roundRect">
              <a:avLst>
                <a:gd name="adj" fmla="val 3662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 sz="180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911827" y="944493"/>
              <a:ext cx="1075372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 algn="just">
                <a:buFont typeface="Wingdings" pitchFamily="2" charset="2"/>
                <a:buChar char="v"/>
              </a:pPr>
              <a:r>
                <a:rPr lang="en-US" sz="2800" b="1" i="1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Câu hỏi </a:t>
              </a:r>
              <a:r>
                <a:rPr lang="en-US" sz="2800" b="1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: </a:t>
              </a:r>
              <a:r>
                <a:rPr lang="vi-VN" sz="2800" b="1">
                  <a:latin typeface="Arial" pitchFamily="34" charset="0"/>
                  <a:cs typeface="Arial" pitchFamily="34" charset="0"/>
                </a:rPr>
                <a:t>Hình thoi có phải là hình bình hành không? </a:t>
              </a:r>
              <a:br>
                <a:rPr lang="en-US" sz="2800" b="1">
                  <a:latin typeface="Arial" pitchFamily="34" charset="0"/>
                  <a:cs typeface="Arial" pitchFamily="34" charset="0"/>
                </a:rPr>
              </a:br>
              <a:r>
                <a:rPr lang="vi-VN" sz="2800" b="1">
                  <a:latin typeface="Arial" pitchFamily="34" charset="0"/>
                  <a:cs typeface="Arial" pitchFamily="34" charset="0"/>
                </a:rPr>
                <a:t>Nếu có, từ tính chất đã biết của hình bình hành, hãy suy ra những tính chất tương ứng của hình thoi.</a:t>
              </a:r>
              <a:endParaRPr lang="en-US" sz="28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812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812" y="2869703"/>
            <a:ext cx="3181350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277" y="2895600"/>
            <a:ext cx="1268613" cy="302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03213" y="3276600"/>
            <a:ext cx="7848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v"/>
            </a:pPr>
            <a:r>
              <a:rPr lang="vi-VN" sz="2200" b="1">
                <a:latin typeface="Arial" pitchFamily="34" charset="0"/>
                <a:cs typeface="Arial" pitchFamily="34" charset="0"/>
              </a:rPr>
              <a:t>Hình thoi có bốn cạnh bằng nhau nên ta suy ra hai cặp cạnh đối bằng nhau.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4064" y="4046041"/>
            <a:ext cx="75077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Do đó hình thoi cũng là hình bình hành.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4064" y="4492942"/>
            <a:ext cx="75077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Ta suy ra tính chất hình thoi dựa vào tính chất của hình bình hành như sau: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4064" y="5278397"/>
            <a:ext cx="75077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- Hình thoi có hai góc đối bằng nhau.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4064" y="5725298"/>
            <a:ext cx="75077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- Hình thoi có các cặp cạnh đối song song.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44064" y="6172200"/>
            <a:ext cx="103271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- Hình thoi có hai đường chéo cắt nhau tại trung điểm của mỗi đường.</a:t>
            </a:r>
          </a:p>
        </p:txBody>
      </p:sp>
    </p:spTree>
    <p:extLst>
      <p:ext uri="{BB962C8B-B14F-4D97-AF65-F5344CB8AC3E}">
        <p14:creationId xmlns:p14="http://schemas.microsoft.com/office/powerpoint/2010/main" val="323021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1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6" grpId="0"/>
      <p:bldP spid="17" grpId="0"/>
      <p:bldP spid="18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4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752" y="2971800"/>
            <a:ext cx="1268613" cy="302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558799" y="3329226"/>
            <a:ext cx="65411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a) Vì tứ giác ABCD là hình thoi nên AB = AD.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47216" y="1143001"/>
            <a:ext cx="11400298" cy="1676399"/>
            <a:chOff x="447216" y="1143001"/>
            <a:chExt cx="11400298" cy="1676399"/>
          </a:xfrm>
        </p:grpSpPr>
        <p:sp>
          <p:nvSpPr>
            <p:cNvPr id="17" name="Rounded Rectangle 16"/>
            <p:cNvSpPr/>
            <p:nvPr/>
          </p:nvSpPr>
          <p:spPr>
            <a:xfrm>
              <a:off x="447216" y="1143001"/>
              <a:ext cx="11400298" cy="1676399"/>
            </a:xfrm>
            <a:prstGeom prst="roundRect">
              <a:avLst>
                <a:gd name="adj" fmla="val 3662"/>
              </a:avLst>
            </a:prstGeom>
            <a:solidFill>
              <a:srgbClr val="E5F3F7"/>
            </a:solidFill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 sz="180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038350" y="1241048"/>
              <a:ext cx="9542462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2200" b="1">
                  <a:latin typeface="Arial" pitchFamily="34" charset="0"/>
                  <a:cs typeface="Arial" pitchFamily="34" charset="0"/>
                </a:rPr>
                <a:t>Cho hình thoi ABCD có </a:t>
              </a:r>
              <a:r>
                <a:rPr lang="en-US" sz="2200" b="1">
                  <a:latin typeface="Arial" pitchFamily="34" charset="0"/>
                  <a:cs typeface="Arial" pitchFamily="34" charset="0"/>
                </a:rPr>
                <a:t>2</a:t>
              </a:r>
              <a:r>
                <a:rPr lang="vi-VN" sz="2200" b="1">
                  <a:latin typeface="Arial" pitchFamily="34" charset="0"/>
                  <a:cs typeface="Arial" pitchFamily="34" charset="0"/>
                </a:rPr>
                <a:t> đường chéo AC, BD cắt nhau tại O (H.3.48).</a:t>
              </a:r>
              <a:endParaRPr lang="en-US" sz="2200" b="1">
                <a:latin typeface="Arial" pitchFamily="34" charset="0"/>
                <a:cs typeface="Arial" pitchFamily="34" charset="0"/>
              </a:endParaRPr>
            </a:p>
            <a:p>
              <a:pPr marL="457200" indent="-457200" algn="just">
                <a:buAutoNum type="alphaLcParenR"/>
              </a:pPr>
              <a:r>
                <a:rPr lang="pt-BR" sz="2200" b="1">
                  <a:latin typeface="Arial" pitchFamily="34" charset="0"/>
                  <a:cs typeface="Arial" pitchFamily="34" charset="0"/>
                </a:rPr>
                <a:t>Tam giác ABD có cân tại A không?</a:t>
              </a:r>
            </a:p>
            <a:p>
              <a:pPr marL="457200" indent="-457200" algn="just">
                <a:buAutoNum type="alphaLcParenR"/>
              </a:pPr>
              <a:r>
                <a:rPr lang="vi-VN" sz="2200" b="1">
                  <a:latin typeface="Arial" pitchFamily="34" charset="0"/>
                  <a:cs typeface="Arial" pitchFamily="34" charset="0"/>
                </a:rPr>
                <a:t>AC có vuông góc với BD không và AC có là đường phân giác của góc A không? Vì sao?</a:t>
              </a:r>
              <a:endParaRPr lang="en-US" sz="2200" b="1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20939" name="Picture 10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1812" y="1231020"/>
              <a:ext cx="1600200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5" name="AutoShape 4"/>
          <p:cNvSpPr>
            <a:spLocks noChangeArrowheads="1"/>
          </p:cNvSpPr>
          <p:nvPr/>
        </p:nvSpPr>
        <p:spPr bwMode="gray">
          <a:xfrm>
            <a:off x="447214" y="95249"/>
            <a:ext cx="2446798" cy="43815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121899" tIns="60949" rIns="121899" bIns="60949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1  . HÌNH THOI</a:t>
            </a:r>
            <a:endParaRPr lang="vi-VN" sz="19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7012" y="609600"/>
            <a:ext cx="78486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Tính chất về hai </a:t>
            </a:r>
            <a:r>
              <a:rPr lang="vi-VN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đường chéo</a:t>
            </a: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của hình thoi.</a:t>
            </a:r>
            <a:endParaRPr lang="vi-VN" sz="26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8704262" y="2819400"/>
            <a:ext cx="3181350" cy="2567404"/>
            <a:chOff x="8169274" y="2943225"/>
            <a:chExt cx="3181350" cy="2567404"/>
          </a:xfrm>
        </p:grpSpPr>
        <p:pic>
          <p:nvPicPr>
            <p:cNvPr id="182274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69274" y="2943225"/>
              <a:ext cx="3181350" cy="2390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TextBox 22"/>
            <p:cNvSpPr txBox="1"/>
            <p:nvPr/>
          </p:nvSpPr>
          <p:spPr>
            <a:xfrm>
              <a:off x="9218612" y="5172075"/>
              <a:ext cx="133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600" b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Hình 3.48</a:t>
              </a: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827578" y="3760113"/>
            <a:ext cx="65411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200" b="1">
                <a:latin typeface="Arial" pitchFamily="34" charset="0"/>
                <a:cs typeface="Arial" pitchFamily="34" charset="0"/>
              </a:rPr>
              <a:t>Suy ra ∆ABD có cân tại A.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11664" y="4145875"/>
            <a:ext cx="76576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b) Vì tứ giác ABCD là hình thoi nên AB = BC = CD = DA.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27578" y="4560212"/>
            <a:ext cx="65411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200" b="1">
                <a:latin typeface="Arial" pitchFamily="34" charset="0"/>
                <a:cs typeface="Arial" pitchFamily="34" charset="0"/>
              </a:rPr>
              <a:t>Xét ∆ABC và ∆ADC có : AB = AD , BC = CD , cạnh chung AC nên  ∆ABC = ∆ADC (c.c.c)</a:t>
            </a:r>
            <a:endParaRPr lang="en-US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27578" y="5329653"/>
                <a:ext cx="9915034" cy="4723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s-ES" sz="2200" b="1">
                    <a:latin typeface="Arial" pitchFamily="34" charset="0"/>
                    <a:cs typeface="Arial" pitchFamily="34" charset="0"/>
                  </a:rPr>
                  <a:t>Suy ra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s-ES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s-ES" b="1" i="1" smtClean="0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latin typeface="Cambria Math"/>
                                <a:cs typeface="Arial" pitchFamily="34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b="1" i="1" smtClean="0">
                                <a:latin typeface="Cambria Math"/>
                                <a:cs typeface="Arial" pitchFamily="34" charset="0"/>
                              </a:rPr>
                              <m:t>𝟏</m:t>
                            </m:r>
                          </m:sub>
                        </m:sSub>
                      </m:e>
                    </m:acc>
                    <m:r>
                      <a:rPr lang="en-US" b="1" i="1" smtClean="0">
                        <a:latin typeface="Cambria Math"/>
                        <a:cs typeface="Arial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s-ES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s-ES" b="1" i="1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latin typeface="Cambria Math"/>
                                <a:cs typeface="Arial" pitchFamily="34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b="1" i="1" smtClean="0"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b="1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vi-VN" b="1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vi-VN" b="1">
                    <a:latin typeface="Arial" pitchFamily="34" charset="0"/>
                    <a:cs typeface="Arial" pitchFamily="34" charset="0"/>
                  </a:rPr>
                  <a:t>(hai góc tương ứng)</a:t>
                </a:r>
                <a:r>
                  <a:rPr lang="en-US" b="1">
                    <a:latin typeface="Arial" pitchFamily="34" charset="0"/>
                    <a:cs typeface="Arial" pitchFamily="34" charset="0"/>
                  </a:rPr>
                  <a:t> vậy AO là đường phân giác</a:t>
                </a: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78" y="5329653"/>
                <a:ext cx="9915034" cy="472373"/>
              </a:xfrm>
              <a:prstGeom prst="rect">
                <a:avLst/>
              </a:prstGeom>
              <a:blipFill rotWithShape="1">
                <a:blip r:embed="rId6"/>
                <a:stretch>
                  <a:fillRect l="-800" t="-7692" b="-282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/>
          <p:cNvSpPr txBox="1"/>
          <p:nvPr/>
        </p:nvSpPr>
        <p:spPr>
          <a:xfrm>
            <a:off x="827578" y="5765227"/>
            <a:ext cx="1113423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Tam giác ABD cân tại A có AO là đường phân giác nên AO cũng là đường cao.</a:t>
            </a:r>
            <a:endParaRPr lang="en-US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27578" y="6210503"/>
            <a:ext cx="1113423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200" b="1">
                <a:latin typeface="Arial" pitchFamily="34" charset="0"/>
                <a:cs typeface="Arial" pitchFamily="34" charset="0"/>
              </a:rPr>
              <a:t>Vậy AC vuông góc với BD và AC là đường phân giác của góc A.</a:t>
            </a:r>
            <a:endParaRPr lang="en-US" b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549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9" grpId="0"/>
      <p:bldP spid="25" grpId="0"/>
      <p:bldP spid="27" grpId="0"/>
      <p:bldP spid="28" grpId="0"/>
      <p:bldP spid="29" grpId="0"/>
      <p:bldP spid="30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utoShape 4"/>
          <p:cNvSpPr>
            <a:spLocks noChangeArrowheads="1"/>
          </p:cNvSpPr>
          <p:nvPr/>
        </p:nvSpPr>
        <p:spPr bwMode="gray">
          <a:xfrm>
            <a:off x="447214" y="95249"/>
            <a:ext cx="2446798" cy="43815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121899" tIns="60949" rIns="121899" bIns="60949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1  . HÌNH THOI</a:t>
            </a:r>
            <a:endParaRPr lang="vi-VN" sz="19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7012" y="609600"/>
            <a:ext cx="78486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Tính chất về hai </a:t>
            </a:r>
            <a:r>
              <a:rPr lang="vi-VN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đường chéo</a:t>
            </a: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của hình thoi.</a:t>
            </a:r>
            <a:endParaRPr lang="vi-VN" sz="26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427" name="Picture 6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955" y="3124200"/>
            <a:ext cx="3181350" cy="239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94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38" y="1207294"/>
            <a:ext cx="10779125" cy="1963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8246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3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4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594" y="2766000"/>
            <a:ext cx="1395474" cy="33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608012" y="3256823"/>
            <a:ext cx="69355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>
                <a:latin typeface="Arial" pitchFamily="34" charset="0"/>
                <a:cs typeface="Arial" pitchFamily="34" charset="0"/>
              </a:rPr>
              <a:t>a) Vì hai </a:t>
            </a:r>
            <a:r>
              <a:rPr lang="vi-VN" b="1">
                <a:latin typeface="Arial" pitchFamily="34" charset="0"/>
                <a:cs typeface="Arial" pitchFamily="34" charset="0"/>
              </a:rPr>
              <a:t>đường tròn</a:t>
            </a:r>
            <a:r>
              <a:rPr lang="en-US" b="1">
                <a:latin typeface="Arial" pitchFamily="34" charset="0"/>
                <a:cs typeface="Arial" pitchFamily="34" charset="0"/>
              </a:rPr>
              <a:t> tâm A và C có cùng bán kính, cắt nhau tại B, D nên AB = AD = CD = CB</a:t>
            </a:r>
          </a:p>
        </p:txBody>
      </p:sp>
      <p:sp>
        <p:nvSpPr>
          <p:cNvPr id="14" name="AutoShape 4"/>
          <p:cNvSpPr>
            <a:spLocks noChangeArrowheads="1"/>
          </p:cNvSpPr>
          <p:nvPr/>
        </p:nvSpPr>
        <p:spPr bwMode="gray">
          <a:xfrm>
            <a:off x="447214" y="95249"/>
            <a:ext cx="2446798" cy="43815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121899" tIns="60949" rIns="121899" bIns="60949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1  . HÌNH THOI</a:t>
            </a:r>
            <a:endParaRPr lang="vi-VN" sz="19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7012" y="609600"/>
            <a:ext cx="78486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Tính chất về hai </a:t>
            </a:r>
            <a:r>
              <a:rPr lang="vi-VN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đường chéo</a:t>
            </a: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của hình thoi.</a:t>
            </a:r>
            <a:endParaRPr lang="vi-VN" sz="26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7979496" y="2922002"/>
            <a:ext cx="3792682" cy="2369552"/>
            <a:chOff x="8036646" y="2922002"/>
            <a:chExt cx="3792682" cy="2369552"/>
          </a:xfrm>
        </p:grpSpPr>
        <p:sp>
          <p:nvSpPr>
            <p:cNvPr id="19" name="TextBox 18"/>
            <p:cNvSpPr txBox="1"/>
            <p:nvPr/>
          </p:nvSpPr>
          <p:spPr>
            <a:xfrm>
              <a:off x="9371012" y="4953000"/>
              <a:ext cx="133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600" b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Hình 3.49</a:t>
              </a:r>
            </a:p>
          </p:txBody>
        </p:sp>
        <p:pic>
          <p:nvPicPr>
            <p:cNvPr id="170006" name="Picture 2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36646" y="2922002"/>
              <a:ext cx="3792682" cy="2095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3" name="TextBox 22"/>
          <p:cNvSpPr txBox="1"/>
          <p:nvPr/>
        </p:nvSpPr>
        <p:spPr>
          <a:xfrm>
            <a:off x="608012" y="4186535"/>
            <a:ext cx="7011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>
                <a:latin typeface="Arial" pitchFamily="34" charset="0"/>
                <a:cs typeface="Arial" pitchFamily="34" charset="0"/>
              </a:rPr>
              <a:t>Vậy theo định nghĩa, tứ giác ABCD là hình thoi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08012" y="4706778"/>
                <a:ext cx="69355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b="1">
                    <a:latin typeface="Arial" pitchFamily="34" charset="0"/>
                    <a:cs typeface="Arial" pitchFamily="34" charset="0"/>
                  </a:rPr>
                  <a:t>b) Từ câu a và theo định lí 1 ta có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𝑨𝑪</m:t>
                    </m:r>
                    <m:r>
                      <a:rPr lang="en-US" b="1" i="1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⊥</m:t>
                    </m:r>
                  </m:oMath>
                </a14:m>
                <a:r>
                  <a:rPr lang="en-US" b="1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BD </a:t>
                </a: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012" y="4706778"/>
                <a:ext cx="6935526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1407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046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3" y="1102043"/>
            <a:ext cx="11863387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570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0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3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utoShape 4"/>
          <p:cNvSpPr>
            <a:spLocks noChangeArrowheads="1"/>
          </p:cNvSpPr>
          <p:nvPr/>
        </p:nvSpPr>
        <p:spPr bwMode="gray">
          <a:xfrm>
            <a:off x="447214" y="95249"/>
            <a:ext cx="2446798" cy="43815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121899" tIns="60949" rIns="121899" bIns="60949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1  . HÌNH THOI</a:t>
            </a:r>
            <a:endParaRPr lang="vi-VN" sz="19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7012" y="609600"/>
            <a:ext cx="78486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Dấu hiệu nhận biết hình thoi.</a:t>
            </a:r>
            <a:endParaRPr lang="vi-VN" sz="26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33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745" y="4075747"/>
            <a:ext cx="3499485" cy="2629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14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4" y="1176337"/>
            <a:ext cx="10779125" cy="293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111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1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3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447214" y="1143000"/>
            <a:ext cx="11057541" cy="1219200"/>
            <a:chOff x="836611" y="836861"/>
            <a:chExt cx="11057541" cy="1219200"/>
          </a:xfrm>
        </p:grpSpPr>
        <p:sp>
          <p:nvSpPr>
            <p:cNvPr id="19" name="Rounded Rectangle 18"/>
            <p:cNvSpPr/>
            <p:nvPr/>
          </p:nvSpPr>
          <p:spPr>
            <a:xfrm>
              <a:off x="836611" y="836861"/>
              <a:ext cx="11057541" cy="1219200"/>
            </a:xfrm>
            <a:prstGeom prst="roundRect">
              <a:avLst>
                <a:gd name="adj" fmla="val 3662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 sz="180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277444" y="944493"/>
              <a:ext cx="983918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 algn="just">
                <a:buFont typeface="Wingdings" pitchFamily="2" charset="2"/>
                <a:buChar char="v"/>
              </a:pPr>
              <a:r>
                <a:rPr lang="en-US" sz="2800" b="1" i="1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Câu hỏi </a:t>
              </a:r>
              <a:r>
                <a:rPr lang="en-US" sz="2800" b="1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: </a:t>
              </a:r>
              <a:r>
                <a:rPr lang="vi-VN" sz="2800" b="1">
                  <a:latin typeface="Arial" pitchFamily="34" charset="0"/>
                  <a:cs typeface="Arial" pitchFamily="34" charset="0"/>
                </a:rPr>
                <a:t>Hãy viết giả thiết, kết luận của câu c trong </a:t>
              </a:r>
              <a:br>
                <a:rPr lang="en-US" sz="2800" b="1">
                  <a:latin typeface="Arial" pitchFamily="34" charset="0"/>
                  <a:cs typeface="Arial" pitchFamily="34" charset="0"/>
                </a:rPr>
              </a:br>
              <a:r>
                <a:rPr lang="en-US" sz="2800" b="1">
                  <a:latin typeface="Arial" pitchFamily="34" charset="0"/>
                  <a:cs typeface="Arial" pitchFamily="34" charset="0"/>
                </a:rPr>
                <a:t>	          </a:t>
              </a:r>
              <a:r>
                <a:rPr lang="vi-VN" sz="2800" b="1">
                  <a:latin typeface="Arial" pitchFamily="34" charset="0"/>
                  <a:cs typeface="Arial" pitchFamily="34" charset="0"/>
                </a:rPr>
                <a:t>Định lí 2.</a:t>
              </a:r>
              <a:endParaRPr lang="en-US" sz="28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2" name="Picture 4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883" y="2582368"/>
            <a:ext cx="1268613" cy="302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AutoShape 4"/>
          <p:cNvSpPr>
            <a:spLocks noChangeArrowheads="1"/>
          </p:cNvSpPr>
          <p:nvPr/>
        </p:nvSpPr>
        <p:spPr bwMode="gray">
          <a:xfrm>
            <a:off x="447214" y="95249"/>
            <a:ext cx="2446798" cy="43815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121899" tIns="60949" rIns="121899" bIns="60949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1  . HÌNH THOI</a:t>
            </a:r>
            <a:endParaRPr lang="vi-VN" sz="19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7012" y="609600"/>
            <a:ext cx="78486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2600" b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Dấu hiệu nhận biết hình thoi.</a:t>
            </a:r>
            <a:endParaRPr lang="vi-VN" sz="2600" b="1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612" y="3048000"/>
            <a:ext cx="5121821" cy="1293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2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967" y="2381250"/>
            <a:ext cx="3124200" cy="240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49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4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4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44335</TotalTime>
  <Words>1739</Words>
  <Application>Microsoft Office PowerPoint</Application>
  <PresentationFormat>Custom</PresentationFormat>
  <Paragraphs>149</Paragraphs>
  <Slides>33</Slides>
  <Notes>31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</vt:lpstr>
      <vt:lpstr>Calibri</vt:lpstr>
      <vt:lpstr>Cambria Math</vt:lpstr>
      <vt:lpstr>Wingdings</vt:lpstr>
      <vt:lpstr>Office Theme</vt:lpstr>
      <vt:lpstr>Equation</vt:lpstr>
      <vt:lpstr>CHƯƠNG III: TỨ GIÁC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Phienbanmoi.com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Administrator</cp:lastModifiedBy>
  <cp:revision>2836</cp:revision>
  <dcterms:created xsi:type="dcterms:W3CDTF">2021-08-04T05:24:17Z</dcterms:created>
  <dcterms:modified xsi:type="dcterms:W3CDTF">2023-11-17T06:20:22Z</dcterms:modified>
</cp:coreProperties>
</file>