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1063" r:id="rId2"/>
    <p:sldId id="1030" r:id="rId3"/>
    <p:sldId id="994" r:id="rId4"/>
    <p:sldId id="1048" r:id="rId5"/>
    <p:sldId id="1049" r:id="rId6"/>
    <p:sldId id="970" r:id="rId7"/>
    <p:sldId id="1039" r:id="rId8"/>
    <p:sldId id="1050" r:id="rId9"/>
    <p:sldId id="1051" r:id="rId10"/>
    <p:sldId id="1052" r:id="rId11"/>
    <p:sldId id="852" r:id="rId12"/>
    <p:sldId id="1053" r:id="rId13"/>
    <p:sldId id="1054" r:id="rId14"/>
    <p:sldId id="1055" r:id="rId15"/>
    <p:sldId id="1056" r:id="rId16"/>
    <p:sldId id="1057" r:id="rId17"/>
    <p:sldId id="1042" r:id="rId18"/>
    <p:sldId id="985" r:id="rId19"/>
    <p:sldId id="986" r:id="rId20"/>
    <p:sldId id="1058" r:id="rId21"/>
    <p:sldId id="1043" r:id="rId22"/>
    <p:sldId id="1059" r:id="rId23"/>
    <p:sldId id="1044" r:id="rId24"/>
    <p:sldId id="1060" r:id="rId25"/>
    <p:sldId id="1061" r:id="rId26"/>
    <p:sldId id="723" r:id="rId27"/>
    <p:sldId id="1062" r:id="rId2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8867AD-EF16-4402-9E9E-3FA5D933B004}">
          <p14:sldIdLst>
            <p14:sldId id="1063"/>
            <p14:sldId id="1030"/>
            <p14:sldId id="994"/>
            <p14:sldId id="1048"/>
            <p14:sldId id="1049"/>
            <p14:sldId id="970"/>
            <p14:sldId id="1039"/>
            <p14:sldId id="1050"/>
            <p14:sldId id="1051"/>
            <p14:sldId id="1052"/>
            <p14:sldId id="852"/>
            <p14:sldId id="1053"/>
            <p14:sldId id="1054"/>
            <p14:sldId id="1055"/>
            <p14:sldId id="1056"/>
            <p14:sldId id="1057"/>
            <p14:sldId id="1042"/>
            <p14:sldId id="985"/>
            <p14:sldId id="986"/>
            <p14:sldId id="1058"/>
            <p14:sldId id="1043"/>
            <p14:sldId id="1059"/>
            <p14:sldId id="1044"/>
            <p14:sldId id="1060"/>
            <p14:sldId id="1061"/>
            <p14:sldId id="723"/>
            <p14:sldId id="10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D13"/>
    <a:srgbClr val="FEF5E6"/>
    <a:srgbClr val="FAF0F0"/>
    <a:srgbClr val="F2EFF5"/>
    <a:srgbClr val="DEE7CF"/>
    <a:srgbClr val="DEF4F6"/>
    <a:srgbClr val="F5E4E3"/>
    <a:srgbClr val="1D5E75"/>
    <a:srgbClr val="255997"/>
    <a:srgbClr val="FDE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4" autoAdjust="0"/>
    <p:restoredTop sz="94057" autoAdjust="0"/>
  </p:normalViewPr>
  <p:slideViewPr>
    <p:cSldViewPr>
      <p:cViewPr varScale="1">
        <p:scale>
          <a:sx n="108" d="100"/>
          <a:sy n="108" d="100"/>
        </p:scale>
        <p:origin x="726" y="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92.wmf"/><Relationship Id="rId5" Type="http://schemas.openxmlformats.org/officeDocument/2006/relationships/image" Target="../media/image91.wmf"/><Relationship Id="rId4" Type="http://schemas.openxmlformats.org/officeDocument/2006/relationships/image" Target="../media/image9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4" Type="http://schemas.openxmlformats.org/officeDocument/2006/relationships/image" Target="../media/image101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Relationship Id="rId5" Type="http://schemas.openxmlformats.org/officeDocument/2006/relationships/image" Target="../media/image106.wmf"/><Relationship Id="rId4" Type="http://schemas.openxmlformats.org/officeDocument/2006/relationships/image" Target="../media/image10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09.wmf"/><Relationship Id="rId1" Type="http://schemas.openxmlformats.org/officeDocument/2006/relationships/image" Target="../media/image108.wmf"/><Relationship Id="rId6" Type="http://schemas.openxmlformats.org/officeDocument/2006/relationships/image" Target="../media/image113.wmf"/><Relationship Id="rId5" Type="http://schemas.openxmlformats.org/officeDocument/2006/relationships/image" Target="../media/image112.wmf"/><Relationship Id="rId4" Type="http://schemas.openxmlformats.org/officeDocument/2006/relationships/image" Target="../media/image11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wmf"/><Relationship Id="rId2" Type="http://schemas.openxmlformats.org/officeDocument/2006/relationships/image" Target="../media/image116.wmf"/><Relationship Id="rId1" Type="http://schemas.openxmlformats.org/officeDocument/2006/relationships/image" Target="../media/image1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553F7-B9DF-40E4-9460-D9E3E4AC60BE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F3B7D-E3BB-4AF2-97E7-41990B224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73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60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32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3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6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4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2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3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7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21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1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25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7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7"/>
            <a:ext cx="10969943" cy="1143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0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8987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0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42.png"/><Relationship Id="rId5" Type="http://schemas.openxmlformats.org/officeDocument/2006/relationships/image" Target="../media/image43.png"/><Relationship Id="rId10" Type="http://schemas.openxmlformats.org/officeDocument/2006/relationships/image" Target="../media/image41.emf"/><Relationship Id="rId4" Type="http://schemas.openxmlformats.org/officeDocument/2006/relationships/image" Target="../media/image17.png"/><Relationship Id="rId9" Type="http://schemas.openxmlformats.org/officeDocument/2006/relationships/image" Target="../media/image4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image" Target="../media/image47.emf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png"/><Relationship Id="rId11" Type="http://schemas.openxmlformats.org/officeDocument/2006/relationships/oleObject" Target="../embeddings/oleObject24.bin"/><Relationship Id="rId5" Type="http://schemas.openxmlformats.org/officeDocument/2006/relationships/image" Target="../media/image46.png"/><Relationship Id="rId10" Type="http://schemas.openxmlformats.org/officeDocument/2006/relationships/image" Target="../media/image44.wmf"/><Relationship Id="rId4" Type="http://schemas.openxmlformats.org/officeDocument/2006/relationships/image" Target="../media/image48.png"/><Relationship Id="rId9" Type="http://schemas.openxmlformats.org/officeDocument/2006/relationships/oleObject" Target="../embeddings/oleObject2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52.w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4.emf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1.wmf"/><Relationship Id="rId20" Type="http://schemas.openxmlformats.org/officeDocument/2006/relationships/image" Target="../media/image53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24.png"/><Relationship Id="rId11" Type="http://schemas.openxmlformats.org/officeDocument/2006/relationships/oleObject" Target="../embeddings/oleObject26.bin"/><Relationship Id="rId5" Type="http://schemas.openxmlformats.org/officeDocument/2006/relationships/image" Target="../media/image23.png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48.wmf"/><Relationship Id="rId19" Type="http://schemas.openxmlformats.org/officeDocument/2006/relationships/oleObject" Target="../embeddings/oleObject30.bin"/><Relationship Id="rId4" Type="http://schemas.openxmlformats.org/officeDocument/2006/relationships/image" Target="../media/image22.png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5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58.w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62.emf"/><Relationship Id="rId12" Type="http://schemas.openxmlformats.org/officeDocument/2006/relationships/oleObject" Target="../embeddings/oleObject33.bin"/><Relationship Id="rId17" Type="http://schemas.openxmlformats.org/officeDocument/2006/relationships/image" Target="../media/image6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5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5.png"/><Relationship Id="rId11" Type="http://schemas.openxmlformats.org/officeDocument/2006/relationships/image" Target="../media/image57.wmf"/><Relationship Id="rId5" Type="http://schemas.openxmlformats.org/officeDocument/2006/relationships/image" Target="../media/image61.png"/><Relationship Id="rId15" Type="http://schemas.openxmlformats.org/officeDocument/2006/relationships/image" Target="../media/image59.wmf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24.png"/><Relationship Id="rId9" Type="http://schemas.openxmlformats.org/officeDocument/2006/relationships/image" Target="../media/image56.wmf"/><Relationship Id="rId14" Type="http://schemas.openxmlformats.org/officeDocument/2006/relationships/oleObject" Target="../embeddings/oleObject34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8.png"/><Relationship Id="rId5" Type="http://schemas.openxmlformats.org/officeDocument/2006/relationships/image" Target="../media/image61.png"/><Relationship Id="rId4" Type="http://schemas.openxmlformats.org/officeDocument/2006/relationships/image" Target="../media/image10.png"/><Relationship Id="rId9" Type="http://schemas.openxmlformats.org/officeDocument/2006/relationships/image" Target="../media/image63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0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42.png"/><Relationship Id="rId5" Type="http://schemas.openxmlformats.org/officeDocument/2006/relationships/image" Target="../media/image70.png"/><Relationship Id="rId10" Type="http://schemas.openxmlformats.org/officeDocument/2006/relationships/image" Target="../media/image65.emf"/><Relationship Id="rId4" Type="http://schemas.openxmlformats.org/officeDocument/2006/relationships/image" Target="../media/image17.png"/><Relationship Id="rId9" Type="http://schemas.openxmlformats.org/officeDocument/2006/relationships/image" Target="../media/image6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13" Type="http://schemas.openxmlformats.org/officeDocument/2006/relationships/image" Target="../media/image73.emf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6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2.png"/><Relationship Id="rId11" Type="http://schemas.openxmlformats.org/officeDocument/2006/relationships/oleObject" Target="../embeddings/oleObject40.bin"/><Relationship Id="rId5" Type="http://schemas.openxmlformats.org/officeDocument/2006/relationships/image" Target="../media/image71.png"/><Relationship Id="rId10" Type="http://schemas.openxmlformats.org/officeDocument/2006/relationships/image" Target="../media/image68.wmf"/><Relationship Id="rId4" Type="http://schemas.openxmlformats.org/officeDocument/2006/relationships/image" Target="../media/image10.png"/><Relationship Id="rId9" Type="http://schemas.openxmlformats.org/officeDocument/2006/relationships/oleObject" Target="../embeddings/oleObject3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76.wmf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9.png"/><Relationship Id="rId12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8.png"/><Relationship Id="rId11" Type="http://schemas.openxmlformats.org/officeDocument/2006/relationships/image" Target="../media/image75.wmf"/><Relationship Id="rId5" Type="http://schemas.openxmlformats.org/officeDocument/2006/relationships/image" Target="../media/image77.png"/><Relationship Id="rId10" Type="http://schemas.openxmlformats.org/officeDocument/2006/relationships/oleObject" Target="../embeddings/oleObject42.bin"/><Relationship Id="rId4" Type="http://schemas.openxmlformats.org/officeDocument/2006/relationships/image" Target="../media/image10.png"/><Relationship Id="rId9" Type="http://schemas.openxmlformats.org/officeDocument/2006/relationships/image" Target="../media/image7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13" Type="http://schemas.openxmlformats.org/officeDocument/2006/relationships/image" Target="../media/image82.wm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84.png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2.png"/><Relationship Id="rId11" Type="http://schemas.openxmlformats.org/officeDocument/2006/relationships/image" Target="../media/image81.wmf"/><Relationship Id="rId5" Type="http://schemas.openxmlformats.org/officeDocument/2006/relationships/image" Target="../media/image10.png"/><Relationship Id="rId15" Type="http://schemas.openxmlformats.org/officeDocument/2006/relationships/image" Target="../media/image83.w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89.png"/><Relationship Id="rId9" Type="http://schemas.openxmlformats.org/officeDocument/2006/relationships/image" Target="../media/image86.emf"/><Relationship Id="rId14" Type="http://schemas.openxmlformats.org/officeDocument/2006/relationships/oleObject" Target="../embeddings/oleObject4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90.wmf"/><Relationship Id="rId3" Type="http://schemas.openxmlformats.org/officeDocument/2006/relationships/notesSlide" Target="../notesSlides/notesSlide20.xml"/><Relationship Id="rId21" Type="http://schemas.openxmlformats.org/officeDocument/2006/relationships/oleObject" Target="../embeddings/oleObject52.bin"/><Relationship Id="rId7" Type="http://schemas.openxmlformats.org/officeDocument/2006/relationships/image" Target="../media/image84.png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9.wmf"/><Relationship Id="rId20" Type="http://schemas.openxmlformats.org/officeDocument/2006/relationships/image" Target="../media/image91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2.png"/><Relationship Id="rId11" Type="http://schemas.openxmlformats.org/officeDocument/2006/relationships/oleObject" Target="../embeddings/oleObject47.bin"/><Relationship Id="rId5" Type="http://schemas.openxmlformats.org/officeDocument/2006/relationships/image" Target="../media/image10.png"/><Relationship Id="rId15" Type="http://schemas.openxmlformats.org/officeDocument/2006/relationships/oleObject" Target="../embeddings/oleObject49.bin"/><Relationship Id="rId10" Type="http://schemas.openxmlformats.org/officeDocument/2006/relationships/image" Target="../media/image86.emf"/><Relationship Id="rId19" Type="http://schemas.openxmlformats.org/officeDocument/2006/relationships/oleObject" Target="../embeddings/oleObject51.bin"/><Relationship Id="rId4" Type="http://schemas.openxmlformats.org/officeDocument/2006/relationships/image" Target="../media/image89.png"/><Relationship Id="rId9" Type="http://schemas.openxmlformats.org/officeDocument/2006/relationships/image" Target="../media/image85.emf"/><Relationship Id="rId14" Type="http://schemas.openxmlformats.org/officeDocument/2006/relationships/image" Target="../media/image88.wmf"/><Relationship Id="rId22" Type="http://schemas.openxmlformats.org/officeDocument/2006/relationships/image" Target="../media/image92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13" Type="http://schemas.openxmlformats.org/officeDocument/2006/relationships/oleObject" Target="../embeddings/oleObject55.bin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96.emf"/><Relationship Id="rId12" Type="http://schemas.openxmlformats.org/officeDocument/2006/relationships/image" Target="../media/image9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4.png"/><Relationship Id="rId11" Type="http://schemas.openxmlformats.org/officeDocument/2006/relationships/oleObject" Target="../embeddings/oleObject54.bin"/><Relationship Id="rId5" Type="http://schemas.openxmlformats.org/officeDocument/2006/relationships/image" Target="../media/image22.png"/><Relationship Id="rId10" Type="http://schemas.openxmlformats.org/officeDocument/2006/relationships/image" Target="../media/image93.wmf"/><Relationship Id="rId4" Type="http://schemas.openxmlformats.org/officeDocument/2006/relationships/image" Target="../media/image10.png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95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13" Type="http://schemas.openxmlformats.org/officeDocument/2006/relationships/image" Target="../media/image109.png"/><Relationship Id="rId18" Type="http://schemas.openxmlformats.org/officeDocument/2006/relationships/image" Target="../media/image110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96.emf"/><Relationship Id="rId12" Type="http://schemas.openxmlformats.org/officeDocument/2006/relationships/image" Target="../media/image99.wmf"/><Relationship Id="rId17" Type="http://schemas.openxmlformats.org/officeDocument/2006/relationships/image" Target="../media/image10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9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4.png"/><Relationship Id="rId11" Type="http://schemas.openxmlformats.org/officeDocument/2006/relationships/oleObject" Target="../embeddings/oleObject57.bin"/><Relationship Id="rId5" Type="http://schemas.openxmlformats.org/officeDocument/2006/relationships/image" Target="../media/image22.png"/><Relationship Id="rId15" Type="http://schemas.openxmlformats.org/officeDocument/2006/relationships/image" Target="../media/image100.wmf"/><Relationship Id="rId10" Type="http://schemas.openxmlformats.org/officeDocument/2006/relationships/image" Target="../media/image98.wmf"/><Relationship Id="rId4" Type="http://schemas.openxmlformats.org/officeDocument/2006/relationships/image" Target="../media/image10.png"/><Relationship Id="rId9" Type="http://schemas.openxmlformats.org/officeDocument/2006/relationships/oleObject" Target="../embeddings/oleObject56.bin"/><Relationship Id="rId14" Type="http://schemas.openxmlformats.org/officeDocument/2006/relationships/oleObject" Target="../embeddings/oleObject5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e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106.wmf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16.png"/><Relationship Id="rId12" Type="http://schemas.openxmlformats.org/officeDocument/2006/relationships/image" Target="../media/image103.wmf"/><Relationship Id="rId17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5.w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4.png"/><Relationship Id="rId11" Type="http://schemas.openxmlformats.org/officeDocument/2006/relationships/oleObject" Target="../embeddings/oleObject61.bin"/><Relationship Id="rId5" Type="http://schemas.openxmlformats.org/officeDocument/2006/relationships/image" Target="../media/image22.png"/><Relationship Id="rId15" Type="http://schemas.openxmlformats.org/officeDocument/2006/relationships/oleObject" Target="../embeddings/oleObject63.bin"/><Relationship Id="rId10" Type="http://schemas.openxmlformats.org/officeDocument/2006/relationships/image" Target="../media/image102.wmf"/><Relationship Id="rId4" Type="http://schemas.openxmlformats.org/officeDocument/2006/relationships/image" Target="../media/image10.png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104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wmf"/><Relationship Id="rId13" Type="http://schemas.openxmlformats.org/officeDocument/2006/relationships/image" Target="../media/image110.wmf"/><Relationship Id="rId18" Type="http://schemas.openxmlformats.org/officeDocument/2006/relationships/oleObject" Target="../embeddings/oleObject70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65.bin"/><Relationship Id="rId12" Type="http://schemas.openxmlformats.org/officeDocument/2006/relationships/oleObject" Target="../embeddings/oleObject67.bin"/><Relationship Id="rId17" Type="http://schemas.openxmlformats.org/officeDocument/2006/relationships/image" Target="../media/image11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9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4.png"/><Relationship Id="rId11" Type="http://schemas.openxmlformats.org/officeDocument/2006/relationships/image" Target="../media/image109.wmf"/><Relationship Id="rId5" Type="http://schemas.openxmlformats.org/officeDocument/2006/relationships/image" Target="../media/image22.png"/><Relationship Id="rId15" Type="http://schemas.openxmlformats.org/officeDocument/2006/relationships/image" Target="../media/image111.wmf"/><Relationship Id="rId10" Type="http://schemas.openxmlformats.org/officeDocument/2006/relationships/oleObject" Target="../embeddings/oleObject66.bin"/><Relationship Id="rId19" Type="http://schemas.openxmlformats.org/officeDocument/2006/relationships/image" Target="../media/image113.wmf"/><Relationship Id="rId4" Type="http://schemas.openxmlformats.org/officeDocument/2006/relationships/image" Target="../media/image10.png"/><Relationship Id="rId9" Type="http://schemas.openxmlformats.org/officeDocument/2006/relationships/image" Target="../media/image114.emf"/><Relationship Id="rId14" Type="http://schemas.openxmlformats.org/officeDocument/2006/relationships/oleObject" Target="../embeddings/oleObject68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13" Type="http://schemas.openxmlformats.org/officeDocument/2006/relationships/image" Target="../media/image117.wmf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18.png"/><Relationship Id="rId12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84.png"/><Relationship Id="rId11" Type="http://schemas.openxmlformats.org/officeDocument/2006/relationships/image" Target="../media/image116.wmf"/><Relationship Id="rId5" Type="http://schemas.openxmlformats.org/officeDocument/2006/relationships/image" Target="../media/image22.png"/><Relationship Id="rId10" Type="http://schemas.openxmlformats.org/officeDocument/2006/relationships/oleObject" Target="../embeddings/oleObject72.bin"/><Relationship Id="rId4" Type="http://schemas.openxmlformats.org/officeDocument/2006/relationships/image" Target="../media/image24.png"/><Relationship Id="rId9" Type="http://schemas.openxmlformats.org/officeDocument/2006/relationships/image" Target="../media/image11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emf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1.emf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6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23.png"/><Relationship Id="rId10" Type="http://schemas.openxmlformats.org/officeDocument/2006/relationships/image" Target="../media/image19.wmf"/><Relationship Id="rId4" Type="http://schemas.openxmlformats.org/officeDocument/2006/relationships/image" Target="../media/image22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8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27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9.bin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34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4.png"/><Relationship Id="rId12" Type="http://schemas.openxmlformats.org/officeDocument/2006/relationships/image" Target="../media/image31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.wmf"/><Relationship Id="rId20" Type="http://schemas.openxmlformats.org/officeDocument/2006/relationships/image" Target="../media/image35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png"/><Relationship Id="rId11" Type="http://schemas.openxmlformats.org/officeDocument/2006/relationships/oleObject" Target="../embeddings/oleObject13.bin"/><Relationship Id="rId5" Type="http://schemas.openxmlformats.org/officeDocument/2006/relationships/image" Target="../media/image23.png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36.png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22.png"/><Relationship Id="rId9" Type="http://schemas.openxmlformats.org/officeDocument/2006/relationships/image" Target="../media/image30.wmf"/><Relationship Id="rId14" Type="http://schemas.openxmlformats.org/officeDocument/2006/relationships/image" Target="../media/image3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oleObject" Target="../embeddings/oleObject20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4.png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png"/><Relationship Id="rId11" Type="http://schemas.openxmlformats.org/officeDocument/2006/relationships/oleObject" Target="../embeddings/oleObject19.bin"/><Relationship Id="rId5" Type="http://schemas.openxmlformats.org/officeDocument/2006/relationships/image" Target="../media/image23.png"/><Relationship Id="rId10" Type="http://schemas.openxmlformats.org/officeDocument/2006/relationships/image" Target="../media/image36.png"/><Relationship Id="rId4" Type="http://schemas.openxmlformats.org/officeDocument/2006/relationships/image" Target="../media/image22.png"/><Relationship Id="rId9" Type="http://schemas.openxmlformats.org/officeDocument/2006/relationships/image" Target="../media/image37.wmf"/><Relationship Id="rId14" Type="http://schemas.openxmlformats.org/officeDocument/2006/relationships/image" Target="../media/image3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84612" y="2221681"/>
            <a:ext cx="5562600" cy="1031972"/>
          </a:xfrm>
          <a:prstGeom prst="roundRect">
            <a:avLst>
              <a:gd name="adj" fmla="val 12012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12" y="2008860"/>
            <a:ext cx="1623579" cy="145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8" r="7195" b="18406"/>
          <a:stretch/>
        </p:blipFill>
        <p:spPr bwMode="auto">
          <a:xfrm>
            <a:off x="4329400" y="2203273"/>
            <a:ext cx="4328103" cy="10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321" y="1232428"/>
            <a:ext cx="5126182" cy="77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35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212" y="6096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Định lí Thalès trong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66987" y="1142941"/>
            <a:ext cx="10902450" cy="1772750"/>
            <a:chOff x="684212" y="4800600"/>
            <a:chExt cx="10902450" cy="1772750"/>
          </a:xfrm>
        </p:grpSpPr>
        <p:sp>
          <p:nvSpPr>
            <p:cNvPr id="30" name="Rounded Rectangle 29"/>
            <p:cNvSpPr/>
            <p:nvPr/>
          </p:nvSpPr>
          <p:spPr>
            <a:xfrm>
              <a:off x="684212" y="4800600"/>
              <a:ext cx="10668000" cy="1600259"/>
            </a:xfrm>
            <a:prstGeom prst="roundRect">
              <a:avLst>
                <a:gd name="adj" fmla="val 3662"/>
              </a:avLst>
            </a:prstGeom>
            <a:solidFill>
              <a:srgbClr val="FDEDD3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77638" y="4955797"/>
              <a:ext cx="929640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itchFamily="2" charset="2"/>
                <a:buChar char="v"/>
              </a:pPr>
              <a:r>
                <a:rPr lang="en-US" sz="2600" b="1">
                  <a:latin typeface="Arial" pitchFamily="34" charset="0"/>
                  <a:cs typeface="Arial" pitchFamily="34" charset="0"/>
                </a:rPr>
                <a:t>Nếu một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đường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song song với một cạnh của tam giác và cắt hai cạnh còn lại thì nó định ra trên hai cạnh đó những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đoạn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tương ứng tỉ lệ.</a:t>
              </a:r>
              <a:endPara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361612" y="5257859"/>
              <a:ext cx="1225050" cy="1315491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1274762" y="3411378"/>
            <a:ext cx="5654113" cy="1333500"/>
            <a:chOff x="1206499" y="3276600"/>
            <a:chExt cx="5654113" cy="133350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370012" y="3810000"/>
              <a:ext cx="5410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903412" y="3276600"/>
              <a:ext cx="0" cy="13335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979612" y="3331488"/>
                  <a:ext cx="4881000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∆</m:t>
                      </m:r>
                    </m:oMath>
                  </a14:m>
                  <a:r>
                    <a:rPr lang="en-US" sz="2200" b="1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ABC , B’C’ // BC </a:t>
                  </a:r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𝑨𝑩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;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𝑨𝑪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</m:oMath>
                  </a14:m>
                  <a:endParaRPr lang="en-US" sz="22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9612" y="3331488"/>
                  <a:ext cx="4881000" cy="43088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25" t="-7143" b="-3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8" name="Object 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044525290"/>
                    </p:ext>
                  </p:extLst>
                </p:nvPr>
              </p:nvGraphicFramePr>
              <p:xfrm>
                <a:off x="2132012" y="3906765"/>
                <a:ext cx="4182341" cy="697057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37249" name="Equation" r:id="rId6" imgW="2361960" imgH="393480" progId="Equation.DSMT4">
                        <p:embed/>
                      </p:oleObj>
                    </mc:Choice>
                    <mc:Fallback>
                      <p:oleObj name="Equation" r:id="rId6" imgW="2361960" imgH="393480" progId="Equation.DSMT4">
                        <p:embed/>
                        <p:pic>
                          <p:nvPicPr>
                            <p:cNvPr id="0" name="Object 3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132012" y="3906765"/>
                              <a:ext cx="4182341" cy="69705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8" name="Object 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044525290"/>
                    </p:ext>
                  </p:extLst>
                </p:nvPr>
              </p:nvGraphicFramePr>
              <p:xfrm>
                <a:off x="2132012" y="3906765"/>
                <a:ext cx="4182341" cy="697057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37245" name="Equation" r:id="rId8" imgW="2361960" imgH="393480" progId="Equation.DSMT4">
                        <p:embed/>
                      </p:oleObj>
                    </mc:Choice>
                    <mc:Fallback>
                      <p:oleObj name="Equation" r:id="rId8" imgW="2361960" imgH="393480" progId="Equation.DSMT4">
                        <p:embed/>
                        <p:pic>
                          <p:nvPicPr>
                            <p:cNvPr id="0" name="Object 3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132012" y="3906765"/>
                              <a:ext cx="4182341" cy="69705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45" name="TextBox 44"/>
            <p:cNvSpPr txBox="1"/>
            <p:nvPr/>
          </p:nvSpPr>
          <p:spPr>
            <a:xfrm>
              <a:off x="1255712" y="3317557"/>
              <a:ext cx="647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i="0">
                  <a:solidFill>
                    <a:srgbClr val="C00000"/>
                  </a:solidFill>
                  <a:latin typeface="+mj-lt"/>
                  <a:ea typeface="Cambria Math"/>
                  <a:cs typeface="Arial" pitchFamily="34" charset="0"/>
                </a:rPr>
                <a:t>GT</a:t>
              </a:r>
              <a:endParaRPr lang="en-US" sz="2600" b="1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206499" y="3943350"/>
              <a:ext cx="647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i="0">
                  <a:solidFill>
                    <a:srgbClr val="C00000"/>
                  </a:solidFill>
                  <a:latin typeface="+mj-lt"/>
                  <a:ea typeface="Cambria Math"/>
                  <a:cs typeface="Arial" pitchFamily="34" charset="0"/>
                </a:rPr>
                <a:t>KL</a:t>
              </a:r>
              <a:endParaRPr lang="en-US" sz="2600" b="1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37223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612" y="2763291"/>
            <a:ext cx="340995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0983" y="5638800"/>
            <a:ext cx="1746254" cy="13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7484" y="1143000"/>
            <a:ext cx="11628128" cy="1307213"/>
            <a:chOff x="257484" y="745148"/>
            <a:chExt cx="11628128" cy="1307213"/>
          </a:xfrm>
        </p:grpSpPr>
        <p:sp>
          <p:nvSpPr>
            <p:cNvPr id="8" name="Rounded Rectangle 7"/>
            <p:cNvSpPr/>
            <p:nvPr/>
          </p:nvSpPr>
          <p:spPr>
            <a:xfrm>
              <a:off x="1742930" y="780473"/>
              <a:ext cx="10142682" cy="1107675"/>
            </a:xfrm>
            <a:prstGeom prst="roundRect">
              <a:avLst>
                <a:gd name="adj" fmla="val 2887"/>
              </a:avLst>
            </a:prstGeom>
            <a:gradFill flip="none" rotWithShape="1">
              <a:gsLst>
                <a:gs pos="0">
                  <a:srgbClr val="CDE0C9">
                    <a:shade val="30000"/>
                    <a:satMod val="115000"/>
                  </a:srgbClr>
                </a:gs>
                <a:gs pos="35000">
                  <a:srgbClr val="CDE0C9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2360612" y="1029372"/>
                  <a:ext cx="9296400" cy="553976"/>
                </a:xfrm>
                <a:prstGeom prst="rect">
                  <a:avLst/>
                </a:prstGeom>
                <a:noFill/>
              </p:spPr>
              <p:txBody>
                <a:bodyPr wrap="square" lIns="121899" tIns="60949" rIns="121899" bIns="60949" rtlCol="0">
                  <a:spAutoFit/>
                </a:bodyPr>
                <a:lstStyle/>
                <a:p>
                  <a:r>
                    <a:rPr lang="en-US" sz="2800" b="1">
                      <a:latin typeface="Arial" pitchFamily="34" charset="0"/>
                      <a:cs typeface="Arial" pitchFamily="34" charset="0"/>
                    </a:rPr>
                    <a:t>Tính độ dài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a14:m>
                  <a:r>
                    <a:rPr lang="en-US" sz="2800" b="1">
                      <a:latin typeface="Arial" pitchFamily="34" charset="0"/>
                      <a:cs typeface="Arial" pitchFamily="34" charset="0"/>
                    </a:rPr>
                    <a:t> trong Hình 4.5 , biết MN // EF.</a:t>
                  </a:r>
                  <a:endParaRPr lang="vi-VN" sz="2800" b="1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0612" y="1029372"/>
                  <a:ext cx="9296400" cy="553976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984" t="-7692" b="-274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589"/>
            <a:stretch/>
          </p:blipFill>
          <p:spPr bwMode="auto">
            <a:xfrm>
              <a:off x="257484" y="745148"/>
              <a:ext cx="1378775" cy="1307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8" name="Picture 4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2" y="2466939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836612" y="2895600"/>
            <a:ext cx="75735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2200" b="1">
                <a:latin typeface="Arial" pitchFamily="34" charset="0"/>
                <a:cs typeface="Arial" pitchFamily="34" charset="0"/>
              </a:rPr>
              <a:t>Xét tam giác DEF có MN // EF nên theo định lí Thales , ta có 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6011258"/>
              </p:ext>
            </p:extLst>
          </p:nvPr>
        </p:nvGraphicFramePr>
        <p:xfrm>
          <a:off x="2863086" y="3647859"/>
          <a:ext cx="1547813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43" name="Equation" r:id="rId7" imgW="723600" imgH="419040" progId="Equation.DSMT4">
                  <p:embed/>
                </p:oleObj>
              </mc:Choice>
              <mc:Fallback>
                <p:oleObj name="Equation" r:id="rId7" imgW="7236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086" y="3647859"/>
                        <a:ext cx="1547813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2208212" y="4897102"/>
            <a:ext cx="970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Hay 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691811"/>
              </p:ext>
            </p:extLst>
          </p:nvPr>
        </p:nvGraphicFramePr>
        <p:xfrm>
          <a:off x="3028561" y="4576030"/>
          <a:ext cx="956945" cy="986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44" name="Equation" r:id="rId9" imgW="406080" imgH="419040" progId="Equation.DSMT4">
                  <p:embed/>
                </p:oleObj>
              </mc:Choice>
              <mc:Fallback>
                <p:oleObj name="Equation" r:id="rId9" imgW="4060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561" y="4576030"/>
                        <a:ext cx="956945" cy="9866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3212" y="6096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Định lí Thalès trong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92367" y="4897102"/>
            <a:ext cx="15036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Suy ra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885974"/>
              </p:ext>
            </p:extLst>
          </p:nvPr>
        </p:nvGraphicFramePr>
        <p:xfrm>
          <a:off x="5514975" y="4619626"/>
          <a:ext cx="2005013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45" name="Equation" r:id="rId11" imgW="850680" imgH="419040" progId="Equation.DSMT4">
                  <p:embed/>
                </p:oleObj>
              </mc:Choice>
              <mc:Fallback>
                <p:oleObj name="Equation" r:id="rId11" imgW="8506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4975" y="4619626"/>
                        <a:ext cx="2005013" cy="985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8380412" y="2524320"/>
            <a:ext cx="3117273" cy="2352480"/>
            <a:chOff x="8320376" y="2730359"/>
            <a:chExt cx="3117273" cy="2352480"/>
          </a:xfrm>
        </p:grpSpPr>
        <p:sp>
          <p:nvSpPr>
            <p:cNvPr id="38" name="TextBox 37"/>
            <p:cNvSpPr txBox="1"/>
            <p:nvPr/>
          </p:nvSpPr>
          <p:spPr>
            <a:xfrm>
              <a:off x="9212262" y="4744285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4.5</a:t>
              </a:r>
            </a:p>
          </p:txBody>
        </p:sp>
        <p:pic>
          <p:nvPicPr>
            <p:cNvPr id="35670" name="Picture 85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0376" y="2730359"/>
              <a:ext cx="3117273" cy="2320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570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6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0812" y="1143000"/>
            <a:ext cx="11582401" cy="1481229"/>
            <a:chOff x="150812" y="766671"/>
            <a:chExt cx="11582401" cy="1481229"/>
          </a:xfrm>
        </p:grpSpPr>
        <p:sp>
          <p:nvSpPr>
            <p:cNvPr id="8" name="Rounded Rectangle 7"/>
            <p:cNvSpPr/>
            <p:nvPr/>
          </p:nvSpPr>
          <p:spPr>
            <a:xfrm>
              <a:off x="1979613" y="845287"/>
              <a:ext cx="9753600" cy="911984"/>
            </a:xfrm>
            <a:prstGeom prst="roundRect">
              <a:avLst>
                <a:gd name="adj" fmla="val 5381"/>
              </a:avLst>
            </a:prstGeom>
            <a:solidFill>
              <a:srgbClr val="F2EFF5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92514" y="974695"/>
              <a:ext cx="7848637" cy="553976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pPr algn="just"/>
              <a:r>
                <a:rPr lang="vi-VN" sz="2800" b="1">
                  <a:latin typeface="Arial" pitchFamily="34" charset="0"/>
                  <a:cs typeface="Arial" pitchFamily="34" charset="0"/>
                </a:rPr>
                <a:t>Tìm các độ dài x, y trong Hình 4.6.).</a:t>
              </a:r>
              <a:endParaRPr lang="en-US" sz="28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812" y="766671"/>
              <a:ext cx="1697706" cy="1481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718526" y="1172170"/>
              <a:ext cx="5908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67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.VnCentury SchoolbookH" pitchFamily="34" charset="0"/>
                </a:rPr>
                <a:t>3</a:t>
              </a:r>
              <a:endParaRPr lang="en-US" sz="60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endParaRPr>
            </a:p>
          </p:txBody>
        </p:sp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4" y="1070239"/>
              <a:ext cx="1319140" cy="480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1841795" y="2513991"/>
            <a:ext cx="6492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a) Áp dụng định lí Thalès vào ∆ABC, ta có: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3" y="2209800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841795" y="4473641"/>
            <a:ext cx="6254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b) Ta có: PQ = PF + QF = 5 + 3,5 = 8,5 (đvđd).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3212" y="6096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Định lí Thalès trong tam giác.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535882" y="2286000"/>
            <a:ext cx="3109401" cy="4421017"/>
            <a:chOff x="8535882" y="2389122"/>
            <a:chExt cx="3109401" cy="4421017"/>
          </a:xfrm>
        </p:grpSpPr>
        <p:sp>
          <p:nvSpPr>
            <p:cNvPr id="30" name="TextBox 29"/>
            <p:cNvSpPr txBox="1"/>
            <p:nvPr/>
          </p:nvSpPr>
          <p:spPr>
            <a:xfrm>
              <a:off x="10281620" y="4540597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4.6</a:t>
              </a:r>
            </a:p>
          </p:txBody>
        </p:sp>
        <p:pic>
          <p:nvPicPr>
            <p:cNvPr id="138242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5882" y="2389122"/>
              <a:ext cx="3109401" cy="2062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8244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6212" y="4495800"/>
              <a:ext cx="2093925" cy="2314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2847974" y="2944878"/>
            <a:ext cx="3313412" cy="827424"/>
            <a:chOff x="2847974" y="2944878"/>
            <a:chExt cx="3313412" cy="827424"/>
          </a:xfrm>
        </p:grpSpPr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3534043"/>
                </p:ext>
              </p:extLst>
            </p:nvPr>
          </p:nvGraphicFramePr>
          <p:xfrm>
            <a:off x="2847974" y="2944878"/>
            <a:ext cx="1408112" cy="766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97" name="Equation" r:id="rId9" imgW="723600" imgH="393480" progId="Equation.DSMT4">
                    <p:embed/>
                  </p:oleObj>
                </mc:Choice>
                <mc:Fallback>
                  <p:oleObj name="Equation" r:id="rId9" imgW="7236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7974" y="2944878"/>
                          <a:ext cx="1408112" cy="766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58607806"/>
                </p:ext>
              </p:extLst>
            </p:nvPr>
          </p:nvGraphicFramePr>
          <p:xfrm>
            <a:off x="5172374" y="3005539"/>
            <a:ext cx="989012" cy="766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98" name="Equation" r:id="rId11" imgW="507960" imgH="393480" progId="Equation.DSMT4">
                    <p:embed/>
                  </p:oleObj>
                </mc:Choice>
                <mc:Fallback>
                  <p:oleObj name="Equation" r:id="rId11" imgW="50796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2374" y="3005539"/>
                          <a:ext cx="989012" cy="766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TextBox 38"/>
            <p:cNvSpPr txBox="1"/>
            <p:nvPr/>
          </p:nvSpPr>
          <p:spPr>
            <a:xfrm>
              <a:off x="4418012" y="3097278"/>
              <a:ext cx="7464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hay</a:t>
              </a:r>
              <a:endPara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675075" y="3706878"/>
            <a:ext cx="4866148" cy="766763"/>
            <a:chOff x="2675075" y="3706878"/>
            <a:chExt cx="4866148" cy="766763"/>
          </a:xfrm>
        </p:grpSpPr>
        <p:sp>
          <p:nvSpPr>
            <p:cNvPr id="32" name="TextBox 31"/>
            <p:cNvSpPr txBox="1"/>
            <p:nvPr/>
          </p:nvSpPr>
          <p:spPr>
            <a:xfrm>
              <a:off x="2675075" y="3855646"/>
              <a:ext cx="14928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Suy ra</a:t>
              </a:r>
              <a:endPara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3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672989"/>
                </p:ext>
              </p:extLst>
            </p:nvPr>
          </p:nvGraphicFramePr>
          <p:xfrm>
            <a:off x="3819523" y="3706878"/>
            <a:ext cx="2076450" cy="766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99" name="Equation" r:id="rId13" imgW="1066680" imgH="393480" progId="Equation.DSMT4">
                    <p:embed/>
                  </p:oleObj>
                </mc:Choice>
                <mc:Fallback>
                  <p:oleObj name="Equation" r:id="rId13" imgW="10666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9523" y="3706878"/>
                          <a:ext cx="2076450" cy="766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" name="TextBox 39"/>
            <p:cNvSpPr txBox="1"/>
            <p:nvPr/>
          </p:nvSpPr>
          <p:spPr>
            <a:xfrm>
              <a:off x="6048373" y="3836596"/>
              <a:ext cx="14928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(đvđd)</a:t>
              </a:r>
              <a:endPara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2192634" y="4926078"/>
            <a:ext cx="6492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Áp dụng định lí Thalès vào ∆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PHQ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, ta có: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54324" y="5357084"/>
            <a:ext cx="3273425" cy="817562"/>
            <a:chOff x="2854324" y="5357084"/>
            <a:chExt cx="3273425" cy="817562"/>
          </a:xfrm>
        </p:grpSpPr>
        <p:graphicFrame>
          <p:nvGraphicFramePr>
            <p:cNvPr id="42" name="Object 4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3221217"/>
                </p:ext>
              </p:extLst>
            </p:nvPr>
          </p:nvGraphicFramePr>
          <p:xfrm>
            <a:off x="2854324" y="5358671"/>
            <a:ext cx="1333500" cy="815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400" name="Equation" r:id="rId15" imgW="685800" imgH="419040" progId="Equation.DSMT4">
                    <p:embed/>
                  </p:oleObj>
                </mc:Choice>
                <mc:Fallback>
                  <p:oleObj name="Equation" r:id="rId15" imgW="68580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4324" y="5358671"/>
                          <a:ext cx="1333500" cy="8159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94301213"/>
                </p:ext>
              </p:extLst>
            </p:nvPr>
          </p:nvGraphicFramePr>
          <p:xfrm>
            <a:off x="5114924" y="5357084"/>
            <a:ext cx="1012825" cy="815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401" name="Equation" r:id="rId17" imgW="520560" imgH="419040" progId="Equation.DSMT4">
                    <p:embed/>
                  </p:oleObj>
                </mc:Choice>
                <mc:Fallback>
                  <p:oleObj name="Equation" r:id="rId17" imgW="52056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4924" y="5357084"/>
                          <a:ext cx="1012825" cy="8159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Box 43"/>
            <p:cNvSpPr txBox="1"/>
            <p:nvPr/>
          </p:nvSpPr>
          <p:spPr>
            <a:xfrm>
              <a:off x="4371973" y="5510735"/>
              <a:ext cx="7464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hay</a:t>
              </a:r>
              <a:endPara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79670" y="6070666"/>
            <a:ext cx="4604353" cy="766762"/>
            <a:chOff x="2479670" y="6070666"/>
            <a:chExt cx="4604353" cy="766762"/>
          </a:xfrm>
        </p:grpSpPr>
        <p:sp>
          <p:nvSpPr>
            <p:cNvPr id="45" name="TextBox 44"/>
            <p:cNvSpPr txBox="1"/>
            <p:nvPr/>
          </p:nvSpPr>
          <p:spPr>
            <a:xfrm>
              <a:off x="2479670" y="6218980"/>
              <a:ext cx="14928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Suy ra</a:t>
              </a:r>
              <a:endPara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6" name="Object 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67757220"/>
                </p:ext>
              </p:extLst>
            </p:nvPr>
          </p:nvGraphicFramePr>
          <p:xfrm>
            <a:off x="3609973" y="6070666"/>
            <a:ext cx="1878013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402" name="Equation" r:id="rId19" imgW="965160" imgH="393480" progId="Equation.DSMT4">
                    <p:embed/>
                  </p:oleObj>
                </mc:Choice>
                <mc:Fallback>
                  <p:oleObj name="Equation" r:id="rId19" imgW="96516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9973" y="6070666"/>
                          <a:ext cx="1878013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" name="TextBox 46"/>
            <p:cNvSpPr txBox="1"/>
            <p:nvPr/>
          </p:nvSpPr>
          <p:spPr>
            <a:xfrm>
              <a:off x="5591173" y="6199930"/>
              <a:ext cx="14928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(đvđd)</a:t>
              </a:r>
              <a:endPara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175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4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212" y="6096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Định lí Thalès đảo.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99" y="3659192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14376" y="4171950"/>
            <a:ext cx="171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000" b="1">
                <a:latin typeface="Arial" pitchFamily="34" charset="0"/>
                <a:cs typeface="Arial" pitchFamily="34" charset="0"/>
              </a:rPr>
              <a:t>Ta có :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96160" y="1135895"/>
            <a:ext cx="11451354" cy="2445506"/>
            <a:chOff x="396160" y="1143001"/>
            <a:chExt cx="11451354" cy="2445506"/>
          </a:xfrm>
        </p:grpSpPr>
        <p:sp>
          <p:nvSpPr>
            <p:cNvPr id="19" name="Rounded Rectangle 18"/>
            <p:cNvSpPr/>
            <p:nvPr/>
          </p:nvSpPr>
          <p:spPr>
            <a:xfrm>
              <a:off x="447216" y="1143001"/>
              <a:ext cx="11400298" cy="2445506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79613" y="1230124"/>
              <a:ext cx="9753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>
                  <a:latin typeface="Arial" pitchFamily="34" charset="0"/>
                  <a:cs typeface="Arial" pitchFamily="34" charset="0"/>
                </a:rPr>
                <a:t>Cho ∆ABC có AB = 6 cm, AC = 9 cm. Trên cạnh AB lấy điểm B’, trên cạnh AC lấy điểm C’ sao cho AB’ = 4 cm, AC’ = 6 cm</a:t>
              </a:r>
              <a:endParaRPr lang="en-US" sz="20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926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160" y="1186436"/>
              <a:ext cx="1583452" cy="710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684211" y="1893343"/>
                  <a:ext cx="11049001" cy="16380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+ So sánh các tỉ số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den>
                      </m:f>
                    </m:oMath>
                  </a14:m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sz="2800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den>
                      </m:f>
                    </m:oMath>
                  </a14:m>
                  <a:br>
                    <a:rPr lang="en-US" sz="2800" b="1">
                      <a:latin typeface="Arial" pitchFamily="34" charset="0"/>
                      <a:cs typeface="Arial" pitchFamily="34" charset="0"/>
                    </a:rPr>
                  </a:b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+ Vẽ </a:t>
                  </a:r>
                  <a:r>
                    <a:rPr lang="vi-VN" sz="2000" b="1">
                      <a:latin typeface="Arial" pitchFamily="34" charset="0"/>
                      <a:cs typeface="Arial" pitchFamily="34" charset="0"/>
                    </a:rPr>
                    <a:t>đường thẳng</a:t>
                  </a: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a đi qua B’ và song song với BC, </a:t>
                  </a:r>
                  <a:r>
                    <a:rPr lang="vi-VN" sz="2000" b="1">
                      <a:latin typeface="Arial" pitchFamily="34" charset="0"/>
                      <a:cs typeface="Arial" pitchFamily="34" charset="0"/>
                    </a:rPr>
                    <a:t>đường thẳng</a:t>
                  </a: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a cắt AC tại C”. Tính độ dài </a:t>
                  </a:r>
                  <a:r>
                    <a:rPr lang="vi-VN" sz="2000" b="1">
                      <a:latin typeface="Arial" pitchFamily="34" charset="0"/>
                      <a:cs typeface="Arial" pitchFamily="34" charset="0"/>
                    </a:rPr>
                    <a:t>đoạn thẳng</a:t>
                  </a: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AC”</a:t>
                  </a:r>
                  <a:br>
                    <a:rPr lang="en-US" sz="2000" b="1">
                      <a:latin typeface="Arial" pitchFamily="34" charset="0"/>
                      <a:cs typeface="Arial" pitchFamily="34" charset="0"/>
                    </a:rPr>
                  </a:b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+ Nhận xét gì về hai điểm C’, C” và hai </a:t>
                  </a:r>
                  <a:r>
                    <a:rPr lang="vi-VN" sz="2000" b="1">
                      <a:latin typeface="Arial" pitchFamily="34" charset="0"/>
                      <a:cs typeface="Arial" pitchFamily="34" charset="0"/>
                    </a:rPr>
                    <a:t>đường thẳng</a:t>
                  </a: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B’C’ , BC ?</a:t>
                  </a: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211" y="1893343"/>
                  <a:ext cx="11049001" cy="1638013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552" r="-165" b="-59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/>
          <p:cNvGrpSpPr/>
          <p:nvPr/>
        </p:nvGrpSpPr>
        <p:grpSpPr>
          <a:xfrm>
            <a:off x="8885303" y="3661220"/>
            <a:ext cx="2865372" cy="2340095"/>
            <a:chOff x="8885303" y="3661220"/>
            <a:chExt cx="2865372" cy="2340095"/>
          </a:xfrm>
        </p:grpSpPr>
        <p:pic>
          <p:nvPicPr>
            <p:cNvPr id="139268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5303" y="3661220"/>
              <a:ext cx="2865372" cy="2109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9599612" y="5662761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4.7</a:t>
              </a:r>
            </a:p>
          </p:txBody>
        </p: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509497"/>
              </p:ext>
            </p:extLst>
          </p:nvPr>
        </p:nvGraphicFramePr>
        <p:xfrm>
          <a:off x="2267775" y="4043363"/>
          <a:ext cx="158115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67" name="Equation" r:id="rId8" imgW="812520" imgH="393480" progId="Equation.DSMT4">
                  <p:embed/>
                </p:oleObj>
              </mc:Choice>
              <mc:Fallback>
                <p:oleObj name="Equation" r:id="rId8" imgW="812520" imgH="3934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75" y="4043363"/>
                        <a:ext cx="158115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997568"/>
              </p:ext>
            </p:extLst>
          </p:nvPr>
        </p:nvGraphicFramePr>
        <p:xfrm>
          <a:off x="4061650" y="4056063"/>
          <a:ext cx="177800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68" name="Equation" r:id="rId10" imgW="914400" imgH="393480" progId="Equation.DSMT4">
                  <p:embed/>
                </p:oleObj>
              </mc:Choice>
              <mc:Fallback>
                <p:oleObj name="Equation" r:id="rId10" imgW="9144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1650" y="4056063"/>
                        <a:ext cx="177800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1090795" y="4857750"/>
            <a:ext cx="1392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>
                <a:latin typeface="Arial" pitchFamily="34" charset="0"/>
                <a:cs typeface="Arial" pitchFamily="34" charset="0"/>
              </a:rPr>
              <a:t>Do đó :</a:t>
            </a: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2501309"/>
              </p:ext>
            </p:extLst>
          </p:nvPr>
        </p:nvGraphicFramePr>
        <p:xfrm>
          <a:off x="2423350" y="4800600"/>
          <a:ext cx="145732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69" name="Equation" r:id="rId12" imgW="749160" imgH="393480" progId="Equation.DSMT4">
                  <p:embed/>
                </p:oleObj>
              </mc:Choice>
              <mc:Fallback>
                <p:oleObj name="Equation" r:id="rId12" imgW="7491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350" y="4800600"/>
                        <a:ext cx="145732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531812" y="5567511"/>
            <a:ext cx="8335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000" b="1">
                <a:latin typeface="Arial" pitchFamily="34" charset="0"/>
                <a:cs typeface="Arial" pitchFamily="34" charset="0"/>
              </a:rPr>
              <a:t>Đường thẳng a đi qua B’ và song song với BC, đường thẳng qua a cắt AC tại điểm C’’ nên B’C’’ // BC.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12812" y="6275397"/>
            <a:ext cx="6827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>
                <a:latin typeface="Arial" pitchFamily="34" charset="0"/>
                <a:cs typeface="Arial" pitchFamily="34" charset="0"/>
              </a:rPr>
              <a:t>Áp dụng định lí Thalès vào ∆ABC, ta có: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071381" y="6096000"/>
            <a:ext cx="3489180" cy="716107"/>
            <a:chOff x="2866597" y="2960621"/>
            <a:chExt cx="3489180" cy="716107"/>
          </a:xfrm>
        </p:grpSpPr>
        <p:graphicFrame>
          <p:nvGraphicFramePr>
            <p:cNvPr id="3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2834990"/>
                </p:ext>
              </p:extLst>
            </p:nvPr>
          </p:nvGraphicFramePr>
          <p:xfrm>
            <a:off x="2866597" y="2979671"/>
            <a:ext cx="1369580" cy="6970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70" name="Equation" r:id="rId14" imgW="774360" imgH="393480" progId="Equation.DSMT4">
                    <p:embed/>
                  </p:oleObj>
                </mc:Choice>
                <mc:Fallback>
                  <p:oleObj name="Equation" r:id="rId14" imgW="77436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6597" y="2979671"/>
                          <a:ext cx="1369580" cy="6970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" name="Object 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08173432"/>
                </p:ext>
              </p:extLst>
            </p:nvPr>
          </p:nvGraphicFramePr>
          <p:xfrm>
            <a:off x="5277720" y="2960621"/>
            <a:ext cx="1078057" cy="6970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71" name="Equation" r:id="rId16" imgW="609480" imgH="393480" progId="Equation.DSMT4">
                    <p:embed/>
                  </p:oleObj>
                </mc:Choice>
                <mc:Fallback>
                  <p:oleObj name="Equation" r:id="rId16" imgW="6094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7720" y="2960621"/>
                          <a:ext cx="1078057" cy="6970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Box 40"/>
            <p:cNvSpPr txBox="1"/>
            <p:nvPr/>
          </p:nvSpPr>
          <p:spPr>
            <a:xfrm>
              <a:off x="4418012" y="3097278"/>
              <a:ext cx="7464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>
                  <a:latin typeface="Arial" pitchFamily="34" charset="0"/>
                  <a:cs typeface="Arial" pitchFamily="34" charset="0"/>
                </a:rPr>
                <a:t>hay</a:t>
              </a:r>
              <a:endParaRPr lang="en-US" sz="20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642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4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212" y="6096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Định lí Thalès đảo.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303" y="3672637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96160" y="1135895"/>
            <a:ext cx="11451354" cy="2445506"/>
            <a:chOff x="396160" y="1143001"/>
            <a:chExt cx="11451354" cy="2445506"/>
          </a:xfrm>
        </p:grpSpPr>
        <p:sp>
          <p:nvSpPr>
            <p:cNvPr id="19" name="Rounded Rectangle 18"/>
            <p:cNvSpPr/>
            <p:nvPr/>
          </p:nvSpPr>
          <p:spPr>
            <a:xfrm>
              <a:off x="447216" y="1143001"/>
              <a:ext cx="11400298" cy="2445506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79613" y="1230124"/>
              <a:ext cx="9753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>
                  <a:latin typeface="Arial" pitchFamily="34" charset="0"/>
                  <a:cs typeface="Arial" pitchFamily="34" charset="0"/>
                </a:rPr>
                <a:t>Cho ∆ABC có AB = 6 cm, AC = 9 cm. Trên cạnh AB lấy điểm B’, trên cạnh AC lấy điểm C’ sao cho AB’ = 4 cm, AC’ = 6 cm</a:t>
              </a:r>
              <a:endParaRPr lang="en-US" sz="20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926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160" y="1186436"/>
              <a:ext cx="1583452" cy="710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684211" y="1950493"/>
                  <a:ext cx="11049001" cy="16380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+ So sánh các tỉ số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den>
                      </m:f>
                    </m:oMath>
                  </a14:m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sz="2800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den>
                      </m:f>
                    </m:oMath>
                  </a14:m>
                  <a:br>
                    <a:rPr lang="en-US" sz="2800" b="1">
                      <a:latin typeface="Arial" pitchFamily="34" charset="0"/>
                      <a:cs typeface="Arial" pitchFamily="34" charset="0"/>
                    </a:rPr>
                  </a:b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+ Vẽ </a:t>
                  </a:r>
                  <a:r>
                    <a:rPr lang="vi-VN" sz="2000" b="1">
                      <a:latin typeface="Arial" pitchFamily="34" charset="0"/>
                      <a:cs typeface="Arial" pitchFamily="34" charset="0"/>
                    </a:rPr>
                    <a:t>đường thẳng</a:t>
                  </a: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a đi qua B’ và song song với BC, </a:t>
                  </a:r>
                  <a:r>
                    <a:rPr lang="vi-VN" sz="2000" b="1">
                      <a:latin typeface="Arial" pitchFamily="34" charset="0"/>
                      <a:cs typeface="Arial" pitchFamily="34" charset="0"/>
                    </a:rPr>
                    <a:t>đường thẳng</a:t>
                  </a: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a cắt AC tại C”. Tính độ dài </a:t>
                  </a:r>
                  <a:r>
                    <a:rPr lang="vi-VN" sz="2000" b="1">
                      <a:latin typeface="Arial" pitchFamily="34" charset="0"/>
                      <a:cs typeface="Arial" pitchFamily="34" charset="0"/>
                    </a:rPr>
                    <a:t>đoạn thẳng</a:t>
                  </a: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AC”</a:t>
                  </a:r>
                  <a:br>
                    <a:rPr lang="en-US" sz="2000" b="1">
                      <a:latin typeface="Arial" pitchFamily="34" charset="0"/>
                      <a:cs typeface="Arial" pitchFamily="34" charset="0"/>
                    </a:rPr>
                  </a:b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+ Nhận xét gì về hai điểm C’, C” và hai </a:t>
                  </a:r>
                  <a:r>
                    <a:rPr lang="vi-VN" sz="2000" b="1">
                      <a:latin typeface="Arial" pitchFamily="34" charset="0"/>
                      <a:cs typeface="Arial" pitchFamily="34" charset="0"/>
                    </a:rPr>
                    <a:t>đường thẳng</a:t>
                  </a:r>
                  <a:r>
                    <a:rPr lang="en-US" sz="2000" b="1">
                      <a:latin typeface="Arial" pitchFamily="34" charset="0"/>
                      <a:cs typeface="Arial" pitchFamily="34" charset="0"/>
                    </a:rPr>
                    <a:t> B’C’ , BC ?</a:t>
                  </a: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211" y="1950493"/>
                  <a:ext cx="11049001" cy="1638013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552" r="-165" b="-59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/>
          <p:cNvGrpSpPr/>
          <p:nvPr/>
        </p:nvGrpSpPr>
        <p:grpSpPr>
          <a:xfrm>
            <a:off x="8885303" y="3661220"/>
            <a:ext cx="2865372" cy="2340095"/>
            <a:chOff x="8885303" y="3661220"/>
            <a:chExt cx="2865372" cy="2340095"/>
          </a:xfrm>
        </p:grpSpPr>
        <p:pic>
          <p:nvPicPr>
            <p:cNvPr id="139268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5303" y="3661220"/>
              <a:ext cx="2865372" cy="2109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9599612" y="5662761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4.7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999835" y="4045237"/>
            <a:ext cx="1392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>
                <a:latin typeface="Arial" pitchFamily="34" charset="0"/>
                <a:cs typeface="Arial" pitchFamily="34" charset="0"/>
              </a:rPr>
              <a:t>Suy ra :</a:t>
            </a: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89765"/>
              </p:ext>
            </p:extLst>
          </p:nvPr>
        </p:nvGraphicFramePr>
        <p:xfrm>
          <a:off x="2374609" y="3886200"/>
          <a:ext cx="2370138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09" name="Equation" r:id="rId8" imgW="1218960" imgH="393480" progId="Equation.DSMT4">
                  <p:embed/>
                </p:oleObj>
              </mc:Choice>
              <mc:Fallback>
                <p:oleObj name="Equation" r:id="rId8" imgW="12189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609" y="3886200"/>
                        <a:ext cx="2370138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673098" y="4572000"/>
            <a:ext cx="6827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>
                <a:latin typeface="Arial" pitchFamily="34" charset="0"/>
                <a:cs typeface="Arial" pitchFamily="34" charset="0"/>
              </a:rPr>
              <a:t>Trên cạnh AC lấy điểm C’ sao cho AC’ = 6 cm.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3098" y="4963210"/>
            <a:ext cx="7581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>
                <a:latin typeface="Arial" pitchFamily="34" charset="0"/>
                <a:cs typeface="Arial" pitchFamily="34" charset="0"/>
              </a:rPr>
              <a:t>Đường thẳng a đi qua B’ và song song với BC, đường thẳng qua a cắt AC tại điểm C’’ nên điểm C’’ nằm trên cạnh AC sao cho AC’’ = 6 cm.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3098" y="5943600"/>
            <a:ext cx="6827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>
                <a:latin typeface="Arial" pitchFamily="34" charset="0"/>
                <a:cs typeface="Arial" pitchFamily="34" charset="0"/>
              </a:rPr>
              <a:t>Do đó, hai điểm C’, C’’ trùng nhau.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3098" y="6343710"/>
            <a:ext cx="111633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>
                <a:latin typeface="Arial" pitchFamily="34" charset="0"/>
                <a:cs typeface="Arial" pitchFamily="34" charset="0"/>
              </a:rPr>
              <a:t>Vì hai điểm C’, C’’ trùng nhau mà B’C’’ // BC nên B’C’ // BC.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37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9" grpId="0"/>
      <p:bldP spid="30" grpId="0"/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212" y="6096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Định lí Thalès đảo.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66987" y="1142941"/>
            <a:ext cx="10902450" cy="1981259"/>
            <a:chOff x="684212" y="4800600"/>
            <a:chExt cx="10902450" cy="1981259"/>
          </a:xfrm>
        </p:grpSpPr>
        <p:sp>
          <p:nvSpPr>
            <p:cNvPr id="30" name="Rounded Rectangle 29"/>
            <p:cNvSpPr/>
            <p:nvPr/>
          </p:nvSpPr>
          <p:spPr>
            <a:xfrm>
              <a:off x="684212" y="4800600"/>
              <a:ext cx="10668000" cy="1847968"/>
            </a:xfrm>
            <a:prstGeom prst="roundRect">
              <a:avLst>
                <a:gd name="adj" fmla="val 3662"/>
              </a:avLst>
            </a:prstGeom>
            <a:solidFill>
              <a:srgbClr val="FDEDD3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53837" y="4927222"/>
              <a:ext cx="9296400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itchFamily="2" charset="2"/>
                <a:buChar char="v"/>
              </a:pPr>
              <a:r>
                <a:rPr lang="en-US" sz="2600" b="1">
                  <a:latin typeface="Arial" pitchFamily="34" charset="0"/>
                  <a:cs typeface="Arial" pitchFamily="34" charset="0"/>
                </a:rPr>
                <a:t>Nếu một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đường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cắt hai cạnh của một tam giác và định ra trên hai cạnh này những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đoạn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tương ứng với tỉ lệ thì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đường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đó song song với cạnh còn lại của tam giác .</a:t>
              </a:r>
              <a:endPara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361612" y="5466368"/>
              <a:ext cx="1225050" cy="1315491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1274762" y="3411378"/>
            <a:ext cx="5654113" cy="1236822"/>
            <a:chOff x="1206499" y="3276600"/>
            <a:chExt cx="5654113" cy="1236822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370012" y="3980022"/>
              <a:ext cx="5410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903412" y="3276600"/>
              <a:ext cx="0" cy="12368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979612" y="3302760"/>
                  <a:ext cx="4881000" cy="6010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∆</m:t>
                      </m:r>
                    </m:oMath>
                  </a14:m>
                  <a:r>
                    <a:rPr lang="en-US" sz="2200" b="1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ABC ,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</m:e>
                        <m:sup>
                          <m:r>
                            <a:rPr lang="en-US" sz="2200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200" b="1" i="1">
                          <a:latin typeface="Cambria Math"/>
                          <a:ea typeface="Cambria Math"/>
                          <a:cs typeface="Arial" pitchFamily="34" charset="0"/>
                        </a:rPr>
                        <m:t>∈</m:t>
                      </m:r>
                      <m:r>
                        <a:rPr lang="en-US" sz="2200" b="1" i="1">
                          <a:latin typeface="Cambria Math"/>
                          <a:ea typeface="Cambria Math"/>
                          <a:cs typeface="Arial" pitchFamily="34" charset="0"/>
                        </a:rPr>
                        <m:t>𝑨𝑩</m:t>
                      </m:r>
                      <m:r>
                        <a:rPr lang="en-US" sz="2200" b="1" i="1">
                          <a:latin typeface="Cambria Math"/>
                          <a:ea typeface="Cambria Math"/>
                          <a:cs typeface="Arial" pitchFamily="34" charset="0"/>
                        </a:rPr>
                        <m:t>;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2200" b="1" i="1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200" b="1" i="1">
                          <a:latin typeface="Cambria Math"/>
                          <a:ea typeface="Cambria Math"/>
                          <a:cs typeface="Arial" pitchFamily="34" charset="0"/>
                        </a:rPr>
                        <m:t>∈</m:t>
                      </m:r>
                      <m:r>
                        <a:rPr lang="en-US" sz="2200" b="1" i="1">
                          <a:latin typeface="Cambria Math"/>
                          <a:ea typeface="Cambria Math"/>
                          <a:cs typeface="Arial" pitchFamily="34" charset="0"/>
                        </a:rPr>
                        <m:t>𝑨𝑪</m:t>
                      </m:r>
                    </m:oMath>
                  </a14:m>
                  <a:r>
                    <a:rPr lang="en-US" sz="2200" b="1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sz="2200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sz="2200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sz="2200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sz="2200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den>
                      </m:f>
                    </m:oMath>
                  </a14:m>
                  <a:endParaRPr lang="en-US" sz="22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9612" y="3302760"/>
                  <a:ext cx="4881000" cy="60106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8" name="Object 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271158141"/>
                    </p:ext>
                  </p:extLst>
                </p:nvPr>
              </p:nvGraphicFramePr>
              <p:xfrm>
                <a:off x="2293785" y="4154804"/>
                <a:ext cx="1360329" cy="345758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41334" name="Equation" r:id="rId6" imgW="698400" imgH="177480" progId="Equation.DSMT4">
                        <p:embed/>
                      </p:oleObj>
                    </mc:Choice>
                    <mc:Fallback>
                      <p:oleObj name="Equation" r:id="rId6" imgW="698400" imgH="17748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93785" y="4154804"/>
                              <a:ext cx="1360329" cy="34575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8" name="Object 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271158141"/>
                    </p:ext>
                  </p:extLst>
                </p:nvPr>
              </p:nvGraphicFramePr>
              <p:xfrm>
                <a:off x="2293785" y="4154804"/>
                <a:ext cx="1360329" cy="345758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41330" name="Equation" r:id="rId8" imgW="698400" imgH="177480" progId="Equation.DSMT4">
                        <p:embed/>
                      </p:oleObj>
                    </mc:Choice>
                    <mc:Fallback>
                      <p:oleObj name="Equation" r:id="rId8" imgW="698400" imgH="17748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93785" y="4154804"/>
                              <a:ext cx="1360329" cy="34575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45" name="TextBox 44"/>
            <p:cNvSpPr txBox="1"/>
            <p:nvPr/>
          </p:nvSpPr>
          <p:spPr>
            <a:xfrm>
              <a:off x="1255712" y="3317557"/>
              <a:ext cx="647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i="0">
                  <a:solidFill>
                    <a:srgbClr val="C00000"/>
                  </a:solidFill>
                  <a:latin typeface="+mj-lt"/>
                  <a:ea typeface="Cambria Math"/>
                  <a:cs typeface="Arial" pitchFamily="34" charset="0"/>
                </a:rPr>
                <a:t>GT</a:t>
              </a:r>
              <a:endParaRPr lang="en-US" sz="2600" b="1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206499" y="4020979"/>
              <a:ext cx="6477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i="0">
                  <a:solidFill>
                    <a:srgbClr val="C00000"/>
                  </a:solidFill>
                  <a:latin typeface="+mj-lt"/>
                  <a:ea typeface="Cambria Math"/>
                  <a:cs typeface="Arial" pitchFamily="34" charset="0"/>
                </a:rPr>
                <a:t>KL</a:t>
              </a:r>
              <a:endParaRPr lang="en-US" sz="2600" b="1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4131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315" y="3048000"/>
            <a:ext cx="2970068" cy="232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0983" y="5638800"/>
            <a:ext cx="1746254" cy="13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419" y="2486025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525744" y="2904191"/>
            <a:ext cx="5116475" cy="501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latin typeface="Arial" pitchFamily="34" charset="0"/>
                <a:cs typeface="Arial" pitchFamily="34" charset="0"/>
              </a:rPr>
              <a:t>Trong tam giác DEF, ta có 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50376" y="1089172"/>
            <a:ext cx="11735236" cy="1523605"/>
            <a:chOff x="150376" y="1089172"/>
            <a:chExt cx="11735236" cy="1523605"/>
          </a:xfrm>
        </p:grpSpPr>
        <p:sp>
          <p:nvSpPr>
            <p:cNvPr id="8" name="Rounded Rectangle 7"/>
            <p:cNvSpPr/>
            <p:nvPr/>
          </p:nvSpPr>
          <p:spPr>
            <a:xfrm>
              <a:off x="1742930" y="1196949"/>
              <a:ext cx="10142682" cy="1165251"/>
            </a:xfrm>
            <a:prstGeom prst="roundRect">
              <a:avLst>
                <a:gd name="adj" fmla="val 2887"/>
              </a:avLst>
            </a:prstGeom>
            <a:gradFill flip="none" rotWithShape="1">
              <a:gsLst>
                <a:gs pos="0">
                  <a:srgbClr val="CDE0C9">
                    <a:shade val="30000"/>
                    <a:satMod val="115000"/>
                  </a:srgbClr>
                </a:gs>
                <a:gs pos="35000">
                  <a:srgbClr val="CDE0C9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lin ang="18900000" scaled="1"/>
              <a:tileRect/>
            </a:gra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32012" y="1399837"/>
              <a:ext cx="9753600" cy="553976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pPr algn="just"/>
              <a:r>
                <a:rPr lang="en-US" sz="2800" b="1">
                  <a:latin typeface="Arial" pitchFamily="34" charset="0"/>
                  <a:cs typeface="Arial" pitchFamily="34" charset="0"/>
                </a:rPr>
                <a:t>Quan sát Hình 4.8 . Chứng minh rằng MN // EF .</a:t>
              </a:r>
              <a:endParaRPr lang="vi-VN" sz="3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93" t="12538" r="16345" b="11211"/>
            <a:stretch/>
          </p:blipFill>
          <p:spPr>
            <a:xfrm>
              <a:off x="150376" y="1089172"/>
              <a:ext cx="1515280" cy="1523605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578154" y="1520894"/>
              <a:ext cx="635687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spc="67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.VnCentury SchoolbookH" pitchFamily="34" charset="0"/>
                </a:rPr>
                <a:t>2</a:t>
              </a:r>
            </a:p>
          </p:txBody>
        </p:sp>
        <p:pic>
          <p:nvPicPr>
            <p:cNvPr id="24" name="Picture 2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52" b="33102"/>
            <a:stretch/>
          </p:blipFill>
          <p:spPr bwMode="auto">
            <a:xfrm>
              <a:off x="212503" y="1399837"/>
              <a:ext cx="1313241" cy="3477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3212" y="6096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Định lí Thales đảo.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456316"/>
              </p:ext>
            </p:extLst>
          </p:nvPr>
        </p:nvGraphicFramePr>
        <p:xfrm>
          <a:off x="2894012" y="3424238"/>
          <a:ext cx="163195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92" name="Equation" r:id="rId7" imgW="838080" imgH="393480" progId="Equation.DSMT4">
                  <p:embed/>
                </p:oleObj>
              </mc:Choice>
              <mc:Fallback>
                <p:oleObj name="Equation" r:id="rId7" imgW="83808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4012" y="3424238"/>
                        <a:ext cx="163195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624909"/>
              </p:ext>
            </p:extLst>
          </p:nvPr>
        </p:nvGraphicFramePr>
        <p:xfrm>
          <a:off x="4722812" y="3405188"/>
          <a:ext cx="1978025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93" name="Equation" r:id="rId9" imgW="1015920" imgH="393480" progId="Equation.DSMT4">
                  <p:embed/>
                </p:oleObj>
              </mc:Choice>
              <mc:Fallback>
                <p:oleObj name="Equation" r:id="rId9" imgW="10159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2812" y="3405188"/>
                        <a:ext cx="1978025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92298" y="5298757"/>
            <a:ext cx="63357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>
                <a:latin typeface="Arial" pitchFamily="34" charset="0"/>
                <a:cs typeface="Arial" pitchFamily="34" charset="0"/>
              </a:rPr>
              <a:t>Vì nên MN // EF </a:t>
            </a:r>
            <a:r>
              <a:rPr lang="en-US" b="1">
                <a:latin typeface="Arial" pitchFamily="34" charset="0"/>
                <a:cs typeface="Arial" pitchFamily="34" charset="0"/>
              </a:rPr>
              <a:t>(Theo định lí đảo Thales)</a:t>
            </a:r>
            <a:endParaRPr lang="en-US" sz="26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236788" y="4414838"/>
            <a:ext cx="2562224" cy="766762"/>
            <a:chOff x="2236788" y="4414838"/>
            <a:chExt cx="2562224" cy="766762"/>
          </a:xfrm>
        </p:grpSpPr>
        <p:sp>
          <p:nvSpPr>
            <p:cNvPr id="21" name="TextBox 20"/>
            <p:cNvSpPr txBox="1"/>
            <p:nvPr/>
          </p:nvSpPr>
          <p:spPr>
            <a:xfrm>
              <a:off x="2236788" y="4518191"/>
              <a:ext cx="761999" cy="501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600" b="1">
                  <a:latin typeface="Arial" pitchFamily="34" charset="0"/>
                  <a:cs typeface="Arial" pitchFamily="34" charset="0"/>
                </a:rPr>
                <a:t>Vì</a:t>
              </a:r>
            </a:p>
          </p:txBody>
        </p:sp>
        <p:graphicFrame>
          <p:nvGraphicFramePr>
            <p:cNvPr id="29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99556466"/>
                </p:ext>
              </p:extLst>
            </p:nvPr>
          </p:nvGraphicFramePr>
          <p:xfrm>
            <a:off x="2846387" y="4414838"/>
            <a:ext cx="1952625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4" name="Equation" r:id="rId11" imgW="1002960" imgH="393480" progId="Equation.DSMT4">
                    <p:embed/>
                  </p:oleObj>
                </mc:Choice>
                <mc:Fallback>
                  <p:oleObj name="Equation" r:id="rId11" imgW="100296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6387" y="4414838"/>
                          <a:ext cx="1952625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4"/>
          <p:cNvGrpSpPr/>
          <p:nvPr/>
        </p:nvGrpSpPr>
        <p:grpSpPr>
          <a:xfrm>
            <a:off x="8304212" y="2486025"/>
            <a:ext cx="3038475" cy="2702927"/>
            <a:chOff x="8304212" y="2486025"/>
            <a:chExt cx="3038475" cy="2702927"/>
          </a:xfrm>
        </p:grpSpPr>
        <p:pic>
          <p:nvPicPr>
            <p:cNvPr id="142340" name="Picture 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212" y="2486025"/>
              <a:ext cx="3038475" cy="2533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9156699" y="4850398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867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2164638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08550" y="2674441"/>
            <a:ext cx="7130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Hai cạnh AC và BD thuộc hai bờ của con sông nên AC // BD, áp dụng định lí Thalès, ta có: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4137" y="762000"/>
            <a:ext cx="11857143" cy="1569076"/>
            <a:chOff x="84137" y="685800"/>
            <a:chExt cx="11857143" cy="1569076"/>
          </a:xfrm>
        </p:grpSpPr>
        <p:sp>
          <p:nvSpPr>
            <p:cNvPr id="14" name="Rounded Rectangle 13"/>
            <p:cNvSpPr/>
            <p:nvPr/>
          </p:nvSpPr>
          <p:spPr>
            <a:xfrm>
              <a:off x="1987550" y="783825"/>
              <a:ext cx="9953730" cy="1121176"/>
            </a:xfrm>
            <a:prstGeom prst="roundRect">
              <a:avLst>
                <a:gd name="adj" fmla="val 4169"/>
              </a:avLst>
            </a:prstGeom>
            <a:solidFill>
              <a:srgbClr val="ECEADC"/>
            </a:solidFill>
            <a:ln w="952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46913" y="940701"/>
              <a:ext cx="8652899" cy="553976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pPr algn="just"/>
              <a:r>
                <a:rPr lang="vi-VN" sz="2800" b="1">
                  <a:latin typeface="Arial" pitchFamily="34" charset="0"/>
                  <a:cs typeface="Arial" pitchFamily="34" charset="0"/>
                </a:rPr>
                <a:t>Em hãy trả lời câu hỏi trong tình huống mở đầu.</a:t>
              </a:r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37" y="685800"/>
              <a:ext cx="1806542" cy="1569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82" y="1111605"/>
              <a:ext cx="1369451" cy="69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1" name="AutoShape 4"/>
          <p:cNvSpPr>
            <a:spLocks noChangeArrowheads="1"/>
          </p:cNvSpPr>
          <p:nvPr/>
        </p:nvSpPr>
        <p:spPr bwMode="gray">
          <a:xfrm>
            <a:off x="447214" y="95249"/>
            <a:ext cx="5189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2  . ĐỊNH LÍ THALES TRONG TAM GIÁC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3940" name="Picture 3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2" y="2164638"/>
            <a:ext cx="3065318" cy="334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2462213" y="3578225"/>
            <a:ext cx="3467100" cy="742950"/>
            <a:chOff x="2968198" y="2957446"/>
            <a:chExt cx="3467100" cy="742950"/>
          </a:xfrm>
        </p:grpSpPr>
        <p:graphicFrame>
          <p:nvGraphicFramePr>
            <p:cNvPr id="27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0358548"/>
                </p:ext>
              </p:extLst>
            </p:nvPr>
          </p:nvGraphicFramePr>
          <p:xfrm>
            <a:off x="2968198" y="2957446"/>
            <a:ext cx="1166812" cy="742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90" name="Equation" r:id="rId8" imgW="660240" imgH="419040" progId="Equation.DSMT4">
                    <p:embed/>
                  </p:oleObj>
                </mc:Choice>
                <mc:Fallback>
                  <p:oleObj name="Equation" r:id="rId8" imgW="66024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8198" y="2957446"/>
                          <a:ext cx="1166812" cy="7429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73149678"/>
                </p:ext>
              </p:extLst>
            </p:nvPr>
          </p:nvGraphicFramePr>
          <p:xfrm>
            <a:off x="5200223" y="2960621"/>
            <a:ext cx="1235075" cy="696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91" name="Equation" r:id="rId10" imgW="698400" imgH="393480" progId="Equation.DSMT4">
                    <p:embed/>
                  </p:oleObj>
                </mc:Choice>
                <mc:Fallback>
                  <p:oleObj name="Equation" r:id="rId10" imgW="6984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0223" y="2960621"/>
                          <a:ext cx="1235075" cy="6969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TextBox 28"/>
            <p:cNvSpPr txBox="1"/>
            <p:nvPr/>
          </p:nvSpPr>
          <p:spPr>
            <a:xfrm>
              <a:off x="4314397" y="3097278"/>
              <a:ext cx="7464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>
                  <a:latin typeface="Arial" pitchFamily="34" charset="0"/>
                  <a:cs typeface="Arial" pitchFamily="34" charset="0"/>
                </a:rPr>
                <a:t>hay</a:t>
              </a:r>
              <a:endParaRPr lang="en-US" sz="20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752071" y="4395133"/>
            <a:ext cx="4231505" cy="815398"/>
            <a:chOff x="1752071" y="4395133"/>
            <a:chExt cx="4231505" cy="815398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90700702"/>
                </p:ext>
              </p:extLst>
            </p:nvPr>
          </p:nvGraphicFramePr>
          <p:xfrm>
            <a:off x="2970212" y="4395133"/>
            <a:ext cx="3013364" cy="8153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92" name="Equation" r:id="rId12" imgW="1549080" imgH="419040" progId="Equation.DSMT4">
                    <p:embed/>
                  </p:oleObj>
                </mc:Choice>
                <mc:Fallback>
                  <p:oleObj name="Equation" r:id="rId12" imgW="1549080" imgH="419040" progId="Equation.DSMT4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0212" y="4395133"/>
                          <a:ext cx="3013364" cy="8153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Box 29"/>
            <p:cNvSpPr txBox="1"/>
            <p:nvPr/>
          </p:nvSpPr>
          <p:spPr>
            <a:xfrm>
              <a:off x="1752071" y="4572000"/>
              <a:ext cx="13266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b="1">
                  <a:latin typeface="Arial" pitchFamily="34" charset="0"/>
                  <a:cs typeface="Arial" pitchFamily="34" charset="0"/>
                </a:rPr>
                <a:t>Suy ra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111248" y="5305425"/>
            <a:ext cx="6827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b="1">
                <a:latin typeface="Arial" pitchFamily="34" charset="0"/>
                <a:cs typeface="Arial" pitchFamily="34" charset="0"/>
              </a:rPr>
              <a:t>Vậy khoảng cách giữa C và D bằng </a:t>
            </a:r>
            <a:r>
              <a:rPr lang="vi-VN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375 m</a:t>
            </a:r>
            <a:r>
              <a:rPr lang="vi-VN" b="1">
                <a:latin typeface="Arial" pitchFamily="34" charset="0"/>
                <a:cs typeface="Arial" pitchFamily="34" charset="0"/>
              </a:rPr>
              <a:t>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00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4" y="1219200"/>
            <a:ext cx="7772400" cy="3990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0983" y="5638800"/>
            <a:ext cx="1746254" cy="13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7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373389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436812" y="402848"/>
                <a:ext cx="89154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600" b="1">
                    <a:latin typeface="Arial" pitchFamily="34" charset="0"/>
                    <a:cs typeface="Arial" pitchFamily="34" charset="0"/>
                  </a:rPr>
                  <a:t>Tìm độ dài </a:t>
                </a:r>
                <a14:m>
                  <m:oMath xmlns:m="http://schemas.openxmlformats.org/officeDocument/2006/math">
                    <m:r>
                      <a:rPr lang="vi-VN" sz="26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vi-VN" sz="2600" b="1" i="1" smtClean="0"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vi-VN" sz="26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vi-VN" sz="2600" b="1" i="1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vi-VN" sz="2600" b="1">
                    <a:latin typeface="Arial" pitchFamily="34" charset="0"/>
                    <a:cs typeface="Arial" pitchFamily="34" charset="0"/>
                  </a:rPr>
                  <a:t>trong Hình 4.9 (làm tròn kết quả đến chữ số thập phân thứ nhất).</a:t>
                </a: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812" y="402848"/>
                <a:ext cx="8915400" cy="892552"/>
              </a:xfrm>
              <a:prstGeom prst="rect">
                <a:avLst/>
              </a:prstGeom>
              <a:blipFill rotWithShape="1">
                <a:blip r:embed="rId4"/>
                <a:stretch>
                  <a:fillRect l="-1231" t="-6122" r="-1984" b="-15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11" y="1818772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4.1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522412" y="2133600"/>
            <a:ext cx="2874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4.9a 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609012" y="1600200"/>
            <a:ext cx="3013364" cy="5166863"/>
            <a:chOff x="8609012" y="1600200"/>
            <a:chExt cx="3013364" cy="5166863"/>
          </a:xfrm>
        </p:grpSpPr>
        <p:pic>
          <p:nvPicPr>
            <p:cNvPr id="82837" name="Picture 91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9012" y="4038600"/>
              <a:ext cx="3013364" cy="2389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2838" name="Picture 91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0004" y="1600200"/>
              <a:ext cx="2762250" cy="2424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9447212" y="6428509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4.9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827212" y="2615623"/>
            <a:ext cx="617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Vì HK // QE nên áp dụng định lí Thalès, ta có: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665412" y="3200400"/>
            <a:ext cx="3630613" cy="949325"/>
            <a:chOff x="2665412" y="3200400"/>
            <a:chExt cx="3630613" cy="949325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12773401"/>
                </p:ext>
              </p:extLst>
            </p:nvPr>
          </p:nvGraphicFramePr>
          <p:xfrm>
            <a:off x="2665412" y="3200400"/>
            <a:ext cx="1466850" cy="949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86" name="Equation" r:id="rId10" imgW="685800" imgH="444240" progId="Equation.DSMT4">
                    <p:embed/>
                  </p:oleObj>
                </mc:Choice>
                <mc:Fallback>
                  <p:oleObj name="Equation" r:id="rId10" imgW="685800" imgH="444240" progId="Equation.DSMT4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5412" y="3200400"/>
                          <a:ext cx="1466850" cy="949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3084970"/>
                </p:ext>
              </p:extLst>
            </p:nvPr>
          </p:nvGraphicFramePr>
          <p:xfrm>
            <a:off x="5426075" y="3227388"/>
            <a:ext cx="869950" cy="895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87" name="Equation" r:id="rId12" imgW="406080" imgH="419040" progId="Equation.DSMT4">
                    <p:embed/>
                  </p:oleObj>
                </mc:Choice>
                <mc:Fallback>
                  <p:oleObj name="Equation" r:id="rId12" imgW="40608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6075" y="3227388"/>
                          <a:ext cx="869950" cy="895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" name="TextBox 49"/>
            <p:cNvSpPr txBox="1"/>
            <p:nvPr/>
          </p:nvSpPr>
          <p:spPr>
            <a:xfrm>
              <a:off x="4341812" y="3400425"/>
              <a:ext cx="9659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hay :</a:t>
              </a:r>
              <a:endParaRPr lang="vi-VN" sz="22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284412" y="4187368"/>
            <a:ext cx="4561548" cy="895350"/>
            <a:chOff x="2284412" y="4187368"/>
            <a:chExt cx="4561548" cy="895350"/>
          </a:xfrm>
        </p:grpSpPr>
        <p:sp>
          <p:nvSpPr>
            <p:cNvPr id="51" name="TextBox 50"/>
            <p:cNvSpPr txBox="1"/>
            <p:nvPr/>
          </p:nvSpPr>
          <p:spPr>
            <a:xfrm>
              <a:off x="2284412" y="4419600"/>
              <a:ext cx="12192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Suy ra</a:t>
              </a:r>
              <a:endParaRPr lang="vi-VN" sz="2200" b="1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2" name="Object 5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1526198"/>
                </p:ext>
              </p:extLst>
            </p:nvPr>
          </p:nvGraphicFramePr>
          <p:xfrm>
            <a:off x="3431380" y="4187368"/>
            <a:ext cx="1820863" cy="895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88" name="Equation" r:id="rId14" imgW="850680" imgH="419040" progId="Equation.DSMT4">
                    <p:embed/>
                  </p:oleObj>
                </mc:Choice>
                <mc:Fallback>
                  <p:oleObj name="Equation" r:id="rId14" imgW="85068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1380" y="4187368"/>
                          <a:ext cx="1820863" cy="895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" name="TextBox 52"/>
            <p:cNvSpPr txBox="1"/>
            <p:nvPr/>
          </p:nvSpPr>
          <p:spPr>
            <a:xfrm>
              <a:off x="5353110" y="4419883"/>
              <a:ext cx="14928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(đvđd)</a:t>
              </a:r>
              <a:endPara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9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0375" y="838201"/>
            <a:ext cx="7996237" cy="2666999"/>
            <a:chOff x="460375" y="840612"/>
            <a:chExt cx="7996237" cy="2666999"/>
          </a:xfrm>
        </p:grpSpPr>
        <p:sp>
          <p:nvSpPr>
            <p:cNvPr id="3" name="Rounded Rectangle 2"/>
            <p:cNvSpPr/>
            <p:nvPr/>
          </p:nvSpPr>
          <p:spPr>
            <a:xfrm>
              <a:off x="460375" y="840612"/>
              <a:ext cx="7996237" cy="2666999"/>
            </a:xfrm>
            <a:prstGeom prst="roundRect">
              <a:avLst>
                <a:gd name="adj" fmla="val 4061"/>
              </a:avLst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8012" y="993011"/>
              <a:ext cx="75438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>
                  <a:latin typeface="Arial" pitchFamily="34" charset="0"/>
                  <a:cs typeface="Arial" pitchFamily="34" charset="0"/>
                </a:rPr>
                <a:t>      </a:t>
              </a:r>
              <a:r>
                <a:rPr lang="vi-VN" b="1">
                  <a:latin typeface="Arial" pitchFamily="34" charset="0"/>
                  <a:cs typeface="Arial" pitchFamily="34" charset="0"/>
                </a:rPr>
                <a:t>Cây cầu AB bắc qua một con sông có chiều rộng 300 m. Để đo khoảng cách giữa hai điểm C và D trên hai bờ con sông, người ta chọn một điểm E trên đường thẳng AB sao cho ba điểm E, C, D thẳng hàng. Trên mặt đất, người ta đo được </a:t>
              </a:r>
              <a:r>
                <a:rPr lang="vi-VN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AE = 400 m, EC = 500 m</a:t>
              </a:r>
              <a:r>
                <a:rPr lang="vi-VN" b="1">
                  <a:latin typeface="Arial" pitchFamily="34" charset="0"/>
                  <a:cs typeface="Arial" pitchFamily="34" charset="0"/>
                </a:rPr>
                <a:t>. </a:t>
              </a:r>
              <a:endParaRPr lang="vi-VN" sz="28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AutoShape 2" descr="Cơ cấu dân số theo giới là gì? Công thức tính và Ý nghĩ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208212" y="4141202"/>
            <a:ext cx="7543800" cy="1999292"/>
            <a:chOff x="-677468" y="3202317"/>
            <a:chExt cx="7543800" cy="1999292"/>
          </a:xfrm>
        </p:grpSpPr>
        <p:sp>
          <p:nvSpPr>
            <p:cNvPr id="20" name="AutoShape 26"/>
            <p:cNvSpPr>
              <a:spLocks noChangeArrowheads="1"/>
            </p:cNvSpPr>
            <p:nvPr/>
          </p:nvSpPr>
          <p:spPr bwMode="auto">
            <a:xfrm>
              <a:off x="-677468" y="3202317"/>
              <a:ext cx="6640619" cy="1742186"/>
            </a:xfrm>
            <a:prstGeom prst="cloudCallout">
              <a:avLst>
                <a:gd name="adj1" fmla="val 15297"/>
                <a:gd name="adj2" fmla="val 12005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9" tIns="45715" rIns="91429" bIns="45715"/>
            <a:lstStyle/>
            <a:p>
              <a:pPr algn="ctr" eaLnBrk="1" hangingPunct="1"/>
              <a:endParaRPr lang="en-US" altLang="en-US" sz="2400" dirty="0"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426536" y="3677609"/>
              <a:ext cx="622606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500" b="1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Theo em, người ta tính khoảng cách giữa C và D như thế nào?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212371" y="3365132"/>
              <a:ext cx="1653961" cy="1836477"/>
            </a:xfrm>
            <a:prstGeom prst="rect">
              <a:avLst/>
            </a:prstGeom>
          </p:spPr>
        </p:pic>
      </p:grp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" y="78224"/>
            <a:ext cx="2720181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8586786" y="533400"/>
            <a:ext cx="3375026" cy="3607802"/>
            <a:chOff x="8550275" y="533400"/>
            <a:chExt cx="3375026" cy="3607802"/>
          </a:xfrm>
        </p:grpSpPr>
        <p:pic>
          <p:nvPicPr>
            <p:cNvPr id="130050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78"/>
            <a:stretch/>
          </p:blipFill>
          <p:spPr bwMode="auto">
            <a:xfrm>
              <a:off x="8550275" y="533400"/>
              <a:ext cx="3375026" cy="3438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9609138" y="3802648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9447212" y="3429000"/>
              <a:ext cx="23622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9563101" y="3317974"/>
              <a:ext cx="2170111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9447212" y="3200400"/>
              <a:ext cx="23622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9447212" y="3048000"/>
              <a:ext cx="23622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9447212" y="2895600"/>
              <a:ext cx="23622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9447212" y="2743200"/>
              <a:ext cx="23622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9371012" y="2590800"/>
              <a:ext cx="23622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621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373389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436812" y="402848"/>
                <a:ext cx="89154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600" b="1">
                    <a:latin typeface="Arial" pitchFamily="34" charset="0"/>
                    <a:cs typeface="Arial" pitchFamily="34" charset="0"/>
                  </a:rPr>
                  <a:t>Tìm độ dài </a:t>
                </a:r>
                <a14:m>
                  <m:oMath xmlns:m="http://schemas.openxmlformats.org/officeDocument/2006/math">
                    <m:r>
                      <a:rPr lang="vi-VN" sz="26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vi-VN" sz="2600" b="1" i="1" smtClean="0"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vi-VN" sz="2600" b="1" i="1" smtClean="0"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vi-VN" sz="2600" b="1" i="1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vi-VN" sz="2600" b="1">
                    <a:latin typeface="Arial" pitchFamily="34" charset="0"/>
                    <a:cs typeface="Arial" pitchFamily="34" charset="0"/>
                  </a:rPr>
                  <a:t>trong Hình 4.9 (làm tròn kết quả đến chữ số thập phân thứ nhất).</a:t>
                </a: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812" y="402848"/>
                <a:ext cx="8915400" cy="892552"/>
              </a:xfrm>
              <a:prstGeom prst="rect">
                <a:avLst/>
              </a:prstGeom>
              <a:blipFill rotWithShape="1">
                <a:blip r:embed="rId4"/>
                <a:stretch>
                  <a:fillRect l="-1231" t="-6122" r="-1984" b="-15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11" y="1676400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4.1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60135" y="2143628"/>
                <a:ext cx="7086600" cy="78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Wingdings" pitchFamily="2" charset="2"/>
                  <a:buChar char="v"/>
                </a:pPr>
                <a:r>
                  <a:rPr lang="en-US" sz="2200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Hình 4.9b 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Vì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𝑨𝑴𝑵</m:t>
                        </m:r>
                      </m:e>
                    </m:acc>
                    <m:r>
                      <a:rPr lang="en-US" sz="2200" b="1" i="1">
                        <a:latin typeface="Cambria Math"/>
                        <a:cs typeface="Arial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𝑨𝑩𝑪</m:t>
                        </m:r>
                      </m:e>
                    </m:acc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mà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𝑨𝑴𝑵</m:t>
                        </m:r>
                      </m:e>
                    </m:acc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𝑨𝑩𝑪</m:t>
                        </m:r>
                      </m:e>
                    </m:acc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là hai góc đồng vị nên MN // BC.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35" y="2143628"/>
                <a:ext cx="7086600" cy="780855"/>
              </a:xfrm>
              <a:prstGeom prst="rect">
                <a:avLst/>
              </a:prstGeom>
              <a:blipFill rotWithShape="1">
                <a:blip r:embed="rId8"/>
                <a:stretch>
                  <a:fillRect l="-947" t="-3125" r="-9552" b="-14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8609012" y="1600200"/>
            <a:ext cx="3013364" cy="5166863"/>
            <a:chOff x="8609012" y="1600200"/>
            <a:chExt cx="3013364" cy="5166863"/>
          </a:xfrm>
        </p:grpSpPr>
        <p:pic>
          <p:nvPicPr>
            <p:cNvPr id="82837" name="Picture 91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9012" y="4038600"/>
              <a:ext cx="3013364" cy="2389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2838" name="Picture 91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0004" y="1600200"/>
              <a:ext cx="2762250" cy="2424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9447212" y="6428509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4.9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370012" y="2895600"/>
            <a:ext cx="617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200" b="1">
                <a:latin typeface="Arial" pitchFamily="34" charset="0"/>
                <a:cs typeface="Arial" pitchFamily="34" charset="0"/>
              </a:rPr>
              <a:t>Ta có AB = AM + BM = y + 6,5.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62225" y="3657600"/>
            <a:ext cx="4294187" cy="949325"/>
            <a:chOff x="2638425" y="3199703"/>
            <a:chExt cx="4294187" cy="949325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9602036"/>
                </p:ext>
              </p:extLst>
            </p:nvPr>
          </p:nvGraphicFramePr>
          <p:xfrm>
            <a:off x="2638425" y="3226691"/>
            <a:ext cx="1522413" cy="895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54" name="Equation" r:id="rId11" imgW="711000" imgH="419040" progId="Equation.DSMT4">
                    <p:embed/>
                  </p:oleObj>
                </mc:Choice>
                <mc:Fallback>
                  <p:oleObj name="Equation" r:id="rId11" imgW="71100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8425" y="3226691"/>
                          <a:ext cx="1522413" cy="895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5223723"/>
                </p:ext>
              </p:extLst>
            </p:nvPr>
          </p:nvGraphicFramePr>
          <p:xfrm>
            <a:off x="5246687" y="3199703"/>
            <a:ext cx="1685925" cy="949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55" name="Equation" r:id="rId13" imgW="787320" imgH="444240" progId="Equation.DSMT4">
                    <p:embed/>
                  </p:oleObj>
                </mc:Choice>
                <mc:Fallback>
                  <p:oleObj name="Equation" r:id="rId13" imgW="787320" imgH="4442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6687" y="3199703"/>
                          <a:ext cx="1685925" cy="949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" name="TextBox 49"/>
            <p:cNvSpPr txBox="1"/>
            <p:nvPr/>
          </p:nvSpPr>
          <p:spPr>
            <a:xfrm>
              <a:off x="4341812" y="3400425"/>
              <a:ext cx="9659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hay :</a:t>
              </a:r>
              <a:endParaRPr lang="vi-VN" sz="22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755005" y="5927725"/>
            <a:ext cx="4561548" cy="895350"/>
            <a:chOff x="2284412" y="4187368"/>
            <a:chExt cx="4561548" cy="895350"/>
          </a:xfrm>
        </p:grpSpPr>
        <p:sp>
          <p:nvSpPr>
            <p:cNvPr id="51" name="TextBox 50"/>
            <p:cNvSpPr txBox="1"/>
            <p:nvPr/>
          </p:nvSpPr>
          <p:spPr>
            <a:xfrm>
              <a:off x="2284412" y="4419600"/>
              <a:ext cx="12192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Suy ra</a:t>
              </a:r>
              <a:endParaRPr lang="vi-VN" sz="2200" b="1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2" name="Object 5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92735739"/>
                </p:ext>
              </p:extLst>
            </p:nvPr>
          </p:nvGraphicFramePr>
          <p:xfrm>
            <a:off x="3404370" y="4187368"/>
            <a:ext cx="1874837" cy="895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56" name="Equation" r:id="rId15" imgW="876240" imgH="419040" progId="Equation.DSMT4">
                    <p:embed/>
                  </p:oleObj>
                </mc:Choice>
                <mc:Fallback>
                  <p:oleObj name="Equation" r:id="rId15" imgW="87624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4370" y="4187368"/>
                          <a:ext cx="1874837" cy="895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" name="TextBox 52"/>
            <p:cNvSpPr txBox="1"/>
            <p:nvPr/>
          </p:nvSpPr>
          <p:spPr>
            <a:xfrm>
              <a:off x="5353110" y="4419883"/>
              <a:ext cx="14928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(đvđd)</a:t>
              </a:r>
              <a:endPara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70012" y="3340002"/>
            <a:ext cx="617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Áp dụng định lí Thalès, ta có: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755005" y="4649907"/>
            <a:ext cx="3272607" cy="469443"/>
            <a:chOff x="2284412" y="4419600"/>
            <a:chExt cx="3272607" cy="469443"/>
          </a:xfrm>
        </p:grpSpPr>
        <p:sp>
          <p:nvSpPr>
            <p:cNvPr id="25" name="TextBox 24"/>
            <p:cNvSpPr txBox="1"/>
            <p:nvPr/>
          </p:nvSpPr>
          <p:spPr>
            <a:xfrm>
              <a:off x="2284412" y="4419600"/>
              <a:ext cx="12192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Suy ra</a:t>
              </a:r>
              <a:endParaRPr lang="vi-VN" sz="2200" b="1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7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26109587"/>
                </p:ext>
              </p:extLst>
            </p:nvPr>
          </p:nvGraphicFramePr>
          <p:xfrm>
            <a:off x="3410719" y="4455656"/>
            <a:ext cx="2146300" cy="433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57" name="Equation" r:id="rId17" imgW="1002960" imgH="203040" progId="Equation.DSMT4">
                    <p:embed/>
                  </p:oleObj>
                </mc:Choice>
                <mc:Fallback>
                  <p:oleObj name="Equation" r:id="rId17" imgW="100296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0719" y="4455656"/>
                          <a:ext cx="2146300" cy="4333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8109408"/>
              </p:ext>
            </p:extLst>
          </p:nvPr>
        </p:nvGraphicFramePr>
        <p:xfrm>
          <a:off x="3078163" y="5160963"/>
          <a:ext cx="182086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8" name="Equation" r:id="rId19" imgW="850680" imgH="203040" progId="Equation.DSMT4">
                  <p:embed/>
                </p:oleObj>
              </mc:Choice>
              <mc:Fallback>
                <p:oleObj name="Equation" r:id="rId19" imgW="8506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8163" y="5160963"/>
                        <a:ext cx="1820862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740546"/>
              </p:ext>
            </p:extLst>
          </p:nvPr>
        </p:nvGraphicFramePr>
        <p:xfrm>
          <a:off x="3808412" y="5622925"/>
          <a:ext cx="108743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9" name="Equation" r:id="rId21" imgW="507960" imgH="203040" progId="Equation.DSMT4">
                  <p:embed/>
                </p:oleObj>
              </mc:Choice>
              <mc:Fallback>
                <p:oleObj name="Equation" r:id="rId21" imgW="50796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8412" y="5622925"/>
                        <a:ext cx="1087438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457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8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373389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436812" y="368608"/>
            <a:ext cx="9220200" cy="926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>
                <a:latin typeface="Arial" pitchFamily="34" charset="0"/>
                <a:cs typeface="Arial" pitchFamily="34" charset="0"/>
              </a:rPr>
              <a:t>Tìm các cặp đường thẳng song song trong Hình 4.10 và giải thích tại sao chúng song song với nhau.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11" y="1765047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4.2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8312649" y="1676400"/>
            <a:ext cx="3307773" cy="4730959"/>
            <a:chOff x="8312649" y="1676400"/>
            <a:chExt cx="3307773" cy="4730959"/>
          </a:xfrm>
        </p:grpSpPr>
        <p:sp>
          <p:nvSpPr>
            <p:cNvPr id="28" name="TextBox 27"/>
            <p:cNvSpPr txBox="1"/>
            <p:nvPr/>
          </p:nvSpPr>
          <p:spPr>
            <a:xfrm>
              <a:off x="9299785" y="6068805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4.10</a:t>
              </a:r>
            </a:p>
          </p:txBody>
        </p:sp>
        <p:pic>
          <p:nvPicPr>
            <p:cNvPr id="125139" name="Picture 21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2649" y="1676400"/>
              <a:ext cx="3307773" cy="2156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5140" name="Picture 21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8399" y="3745297"/>
              <a:ext cx="3022023" cy="2277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1522412" y="2057400"/>
            <a:ext cx="2874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4.10a 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88776" y="2690476"/>
            <a:ext cx="129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Ta có : 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022987"/>
              </p:ext>
            </p:extLst>
          </p:nvPr>
        </p:nvGraphicFramePr>
        <p:xfrm>
          <a:off x="3221037" y="2459038"/>
          <a:ext cx="119697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78" name="Equation" r:id="rId9" imgW="558720" imgH="419040" progId="Equation.DSMT4">
                  <p:embed/>
                </p:oleObj>
              </mc:Choice>
              <mc:Fallback>
                <p:oleObj name="Equation" r:id="rId9" imgW="558720" imgH="41904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037" y="2459038"/>
                        <a:ext cx="1196975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430606"/>
              </p:ext>
            </p:extLst>
          </p:nvPr>
        </p:nvGraphicFramePr>
        <p:xfrm>
          <a:off x="4570412" y="2445544"/>
          <a:ext cx="2230437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79" name="Equation" r:id="rId11" imgW="1041120" imgH="431640" progId="Equation.DSMT4">
                  <p:embed/>
                </p:oleObj>
              </mc:Choice>
              <mc:Fallback>
                <p:oleObj name="Equation" r:id="rId11" imgW="10411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0412" y="2445544"/>
                        <a:ext cx="2230437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2208212" y="3742460"/>
            <a:ext cx="129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Suy ra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39259"/>
              </p:ext>
            </p:extLst>
          </p:nvPr>
        </p:nvGraphicFramePr>
        <p:xfrm>
          <a:off x="3275012" y="3511021"/>
          <a:ext cx="1550988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80" name="Equation" r:id="rId13" imgW="723600" imgH="419040" progId="Equation.DSMT4">
                  <p:embed/>
                </p:oleObj>
              </mc:Choice>
              <mc:Fallback>
                <p:oleObj name="Equation" r:id="rId13" imgW="7236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012" y="3511021"/>
                        <a:ext cx="1550988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2206624" y="4572000"/>
            <a:ext cx="4268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Nên theo định lí Thales đảo ta suy ra </a:t>
            </a: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EF // NP</a:t>
            </a:r>
            <a:endParaRPr lang="vi-VN" sz="22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76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2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226811"/>
            <a:ext cx="9716445" cy="1373389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436812" y="368608"/>
            <a:ext cx="9220200" cy="926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>
                <a:latin typeface="Arial" pitchFamily="34" charset="0"/>
                <a:cs typeface="Arial" pitchFamily="34" charset="0"/>
              </a:rPr>
              <a:t>Tìm các cặp đường thẳng song song trong Hình 4.10 và giải thích tại sao chúng song song với nhau.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11" y="1765047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4.2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8312649" y="1676400"/>
            <a:ext cx="3307773" cy="4730959"/>
            <a:chOff x="8312649" y="1676400"/>
            <a:chExt cx="3307773" cy="4730959"/>
          </a:xfrm>
        </p:grpSpPr>
        <p:sp>
          <p:nvSpPr>
            <p:cNvPr id="28" name="TextBox 27"/>
            <p:cNvSpPr txBox="1"/>
            <p:nvPr/>
          </p:nvSpPr>
          <p:spPr>
            <a:xfrm>
              <a:off x="9299785" y="6068805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4.10</a:t>
              </a:r>
            </a:p>
          </p:txBody>
        </p:sp>
        <p:pic>
          <p:nvPicPr>
            <p:cNvPr id="125139" name="Picture 21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2649" y="1676400"/>
              <a:ext cx="3307773" cy="2156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5140" name="Picture 21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8399" y="3745297"/>
              <a:ext cx="3022023" cy="2277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1522412" y="2057400"/>
            <a:ext cx="2874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4.10b 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88776" y="2690476"/>
            <a:ext cx="129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Ta có : 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376977"/>
              </p:ext>
            </p:extLst>
          </p:nvPr>
        </p:nvGraphicFramePr>
        <p:xfrm>
          <a:off x="3198812" y="2459038"/>
          <a:ext cx="182245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1" name="Equation" r:id="rId9" imgW="850680" imgH="419040" progId="Equation.DSMT4">
                  <p:embed/>
                </p:oleObj>
              </mc:Choice>
              <mc:Fallback>
                <p:oleObj name="Equation" r:id="rId9" imgW="8506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812" y="2459038"/>
                        <a:ext cx="1822450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544762"/>
              </p:ext>
            </p:extLst>
          </p:nvPr>
        </p:nvGraphicFramePr>
        <p:xfrm>
          <a:off x="5256212" y="2432050"/>
          <a:ext cx="21494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2" name="Equation" r:id="rId11" imgW="1002960" imgH="444240" progId="Equation.DSMT4">
                  <p:embed/>
                </p:oleObj>
              </mc:Choice>
              <mc:Fallback>
                <p:oleObj name="Equation" r:id="rId11" imgW="100296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212" y="2432050"/>
                        <a:ext cx="2149475" cy="947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208212" y="3501272"/>
                <a:ext cx="5638800" cy="616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𝑯𝑭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𝑲𝑭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≠</m:t>
                    </m:r>
                    <m:f>
                      <m:f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>
                            <a:latin typeface="Cambria Math"/>
                            <a:cs typeface="Arial" pitchFamily="34" charset="0"/>
                          </a:rPr>
                          <m:t>𝑯</m:t>
                        </m:r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𝑴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𝑴𝑸</m:t>
                        </m:r>
                      </m:den>
                    </m:f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nên MF không song song KQ</a:t>
                </a:r>
                <a:endParaRPr lang="vi-VN" sz="22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212" y="3501272"/>
                <a:ext cx="5638800" cy="616707"/>
              </a:xfrm>
              <a:prstGeom prst="rect">
                <a:avLst/>
              </a:prstGeom>
              <a:blipFill rotWithShape="1">
                <a:blip r:embed="rId13"/>
                <a:stretch>
                  <a:fillRect l="-1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062910" y="4376405"/>
            <a:ext cx="129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Ta có : 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342619"/>
              </p:ext>
            </p:extLst>
          </p:nvPr>
        </p:nvGraphicFramePr>
        <p:xfrm>
          <a:off x="3119438" y="4144210"/>
          <a:ext cx="1931987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3" name="Equation" r:id="rId14" imgW="901440" imgH="419040" progId="Equation.DSMT4">
                  <p:embed/>
                </p:oleObj>
              </mc:Choice>
              <mc:Fallback>
                <p:oleObj name="Equation" r:id="rId14" imgW="90144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9438" y="4144210"/>
                        <a:ext cx="1931987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096887"/>
              </p:ext>
            </p:extLst>
          </p:nvPr>
        </p:nvGraphicFramePr>
        <p:xfrm>
          <a:off x="5272088" y="4144210"/>
          <a:ext cx="206692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4" name="Equation" r:id="rId16" imgW="965160" imgH="419040" progId="Equation.DSMT4">
                  <p:embed/>
                </p:oleObj>
              </mc:Choice>
              <mc:Fallback>
                <p:oleObj name="Equation" r:id="rId16" imgW="96516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088" y="4144210"/>
                        <a:ext cx="2066925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178048" y="5181600"/>
                <a:ext cx="5973763" cy="918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𝑴𝑸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𝑴𝑯</m:t>
                        </m:r>
                      </m:den>
                    </m:f>
                    <m:r>
                      <a:rPr lang="en-US" sz="22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𝑬𝑸</m:t>
                        </m:r>
                      </m:num>
                      <m:den>
                        <m:r>
                          <a:rPr lang="en-US" sz="2200" b="1" i="1" smtClean="0">
                            <a:latin typeface="Cambria Math"/>
                            <a:cs typeface="Arial" pitchFamily="34" charset="0"/>
                          </a:rPr>
                          <m:t>𝑬𝑲</m:t>
                        </m:r>
                      </m:den>
                    </m:f>
                  </m:oMath>
                </a14:m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  n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ên theo định lí Thales đảo ta </a:t>
                </a:r>
                <a:br>
                  <a:rPr lang="en-US" sz="2200" b="1">
                    <a:latin typeface="Arial" pitchFamily="34" charset="0"/>
                    <a:cs typeface="Arial" pitchFamily="34" charset="0"/>
                  </a:rPr>
                </a:b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                    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suy ra 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ME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 // 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HK</a:t>
                </a:r>
                <a:endParaRPr lang="vi-VN" sz="22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048" y="5181600"/>
                <a:ext cx="5973763" cy="918328"/>
              </a:xfrm>
              <a:prstGeom prst="rect">
                <a:avLst/>
              </a:prstGeom>
              <a:blipFill rotWithShape="1">
                <a:blip r:embed="rId18"/>
                <a:stretch>
                  <a:fillRect l="-1224" r="-1429" b="-12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521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2" grpId="0"/>
      <p:bldP spid="20" grpId="0"/>
      <p:bldP spid="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160136"/>
            <a:ext cx="9973514" cy="1678189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208211" y="218896"/>
            <a:ext cx="96774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b="1">
                <a:latin typeface="Arial" pitchFamily="34" charset="0"/>
                <a:cs typeface="Arial" pitchFamily="34" charset="0"/>
              </a:rPr>
              <a:t>Cho ∆ABC, từ điểm D trên cạnh BC, kẻ đường thẳng song song với AB cắt AC tại F và kẻ đường thẳng song song với AC cắt AB tại E.</a:t>
            </a: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822" y="1971441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148522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628083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4.3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79212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106423" y="2438400"/>
            <a:ext cx="48547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Áp dụng định lí Thalès, ta có: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11224" y="3035412"/>
            <a:ext cx="2514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Vì DE // AC nên 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13012" y="979858"/>
                <a:ext cx="9342437" cy="71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Chứng minh rằng </a:t>
                </a:r>
                <a:r>
                  <a:rPr lang="en-US" sz="2800" b="1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cs typeface="Arial" pitchFamily="34" charset="0"/>
                          </a:rPr>
                          <m:t>𝑨𝑬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  <a:cs typeface="Arial" pitchFamily="34" charset="0"/>
                          </a:rPr>
                          <m:t>𝑨𝑩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𝑨𝑬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𝑨𝑩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endParaRPr lang="vi-VN" sz="28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012" y="979858"/>
                <a:ext cx="9342437" cy="711477"/>
              </a:xfrm>
              <a:prstGeom prst="rect">
                <a:avLst/>
              </a:prstGeom>
              <a:blipFill rotWithShape="1">
                <a:blip r:embed="rId7"/>
                <a:stretch>
                  <a:fillRect l="-783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2" y="1956435"/>
            <a:ext cx="3625215" cy="247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36592"/>
              </p:ext>
            </p:extLst>
          </p:nvPr>
        </p:nvGraphicFramePr>
        <p:xfrm>
          <a:off x="4859148" y="2845089"/>
          <a:ext cx="1285875" cy="812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8" name="Equation" r:id="rId9" imgW="660240" imgH="419040" progId="Equation.DSMT4">
                  <p:embed/>
                </p:oleObj>
              </mc:Choice>
              <mc:Fallback>
                <p:oleObj name="Equation" r:id="rId9" imgW="66024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148" y="2845089"/>
                        <a:ext cx="1285875" cy="812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2411223" y="3891861"/>
            <a:ext cx="2514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Vì DF // AC nên 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617061"/>
              </p:ext>
            </p:extLst>
          </p:nvPr>
        </p:nvGraphicFramePr>
        <p:xfrm>
          <a:off x="4846449" y="3702050"/>
          <a:ext cx="131127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9" name="Equation" r:id="rId11" imgW="672840" imgH="419040" progId="Equation.DSMT4">
                  <p:embed/>
                </p:oleObj>
              </mc:Choice>
              <mc:Fallback>
                <p:oleObj name="Equation" r:id="rId11" imgW="67284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6449" y="3702050"/>
                        <a:ext cx="1311275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411224" y="4789151"/>
            <a:ext cx="1371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Khi đó 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6405276"/>
              </p:ext>
            </p:extLst>
          </p:nvPr>
        </p:nvGraphicFramePr>
        <p:xfrm>
          <a:off x="3668523" y="4598987"/>
          <a:ext cx="274637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60" name="Equation" r:id="rId13" imgW="1409400" imgH="419040" progId="Equation.DSMT4">
                  <p:embed/>
                </p:oleObj>
              </mc:Choice>
              <mc:Fallback>
                <p:oleObj name="Equation" r:id="rId13" imgW="14094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8523" y="4598987"/>
                        <a:ext cx="2746375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8665771"/>
              </p:ext>
            </p:extLst>
          </p:nvPr>
        </p:nvGraphicFramePr>
        <p:xfrm>
          <a:off x="6380162" y="4598987"/>
          <a:ext cx="116205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61" name="Equation" r:id="rId15" imgW="596880" imgH="419040" progId="Equation.DSMT4">
                  <p:embed/>
                </p:oleObj>
              </mc:Choice>
              <mc:Fallback>
                <p:oleObj name="Equation" r:id="rId15" imgW="5968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0162" y="4598987"/>
                        <a:ext cx="116205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2982723" y="5715000"/>
            <a:ext cx="1371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Vậy 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174041"/>
              </p:ext>
            </p:extLst>
          </p:nvPr>
        </p:nvGraphicFramePr>
        <p:xfrm>
          <a:off x="3884612" y="5524836"/>
          <a:ext cx="1658937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62" name="Equation" r:id="rId17" imgW="850680" imgH="419040" progId="Equation.DSMT4">
                  <p:embed/>
                </p:oleObj>
              </mc:Choice>
              <mc:Fallback>
                <p:oleObj name="Equation" r:id="rId17" imgW="8506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12" y="5524836"/>
                        <a:ext cx="1658937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4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1" grpId="0"/>
      <p:bldP spid="25" grpId="0"/>
      <p:bldP spid="29" grpId="0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160137"/>
            <a:ext cx="9973514" cy="1440064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208211" y="218896"/>
            <a:ext cx="96774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b="1">
                <a:latin typeface="Arial" pitchFamily="34" charset="0"/>
                <a:cs typeface="Arial" pitchFamily="34" charset="0"/>
              </a:rPr>
              <a:t>Cho ∆ABC có trọng tâm G. Vẽ đường thẳng d qua G và song song với AB, d cắt BC tại điểm M. </a:t>
            </a:r>
            <a:endParaRPr lang="en-US" sz="2200" b="1">
              <a:latin typeface="Arial" pitchFamily="34" charset="0"/>
              <a:cs typeface="Arial" pitchFamily="34" charset="0"/>
            </a:endParaRPr>
          </a:p>
          <a:p>
            <a:r>
              <a:rPr lang="en-US" sz="2200" b="1">
                <a:latin typeface="Arial" pitchFamily="34" charset="0"/>
                <a:cs typeface="Arial" pitchFamily="34" charset="0"/>
              </a:rPr>
              <a:t>        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Chứng minh rằng 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: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822" y="1742841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76200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555761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4.4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06890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628670" y="2209800"/>
            <a:ext cx="6408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Lấy D là trung điểm của cạnh BC.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Khi đó, AD là đường trung tuyến của tam giác ABC.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37383" y="3040559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Vì G là trọng tâm của tam giác ABC nên điểm G nằm trên cạnh AD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609242"/>
              </p:ext>
            </p:extLst>
          </p:nvPr>
        </p:nvGraphicFramePr>
        <p:xfrm>
          <a:off x="5641021" y="701474"/>
          <a:ext cx="14589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77" name="Equation" r:id="rId7" imgW="749160" imgH="419040" progId="Equation.DSMT4">
                  <p:embed/>
                </p:oleObj>
              </mc:Choice>
              <mc:Fallback>
                <p:oleObj name="Equation" r:id="rId7" imgW="74916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1021" y="701474"/>
                        <a:ext cx="1458912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643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687" y="1754862"/>
            <a:ext cx="359092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937383" y="3721100"/>
            <a:ext cx="4383913" cy="813256"/>
            <a:chOff x="1937383" y="3721100"/>
            <a:chExt cx="4383913" cy="813256"/>
          </a:xfrm>
        </p:grpSpPr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78362876"/>
                </p:ext>
              </p:extLst>
            </p:nvPr>
          </p:nvGraphicFramePr>
          <p:xfrm>
            <a:off x="3046412" y="3721556"/>
            <a:ext cx="1063625" cy="812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78" name="Equation" r:id="rId10" imgW="545760" imgH="419040" progId="Equation.DSMT4">
                    <p:embed/>
                  </p:oleObj>
                </mc:Choice>
                <mc:Fallback>
                  <p:oleObj name="Equation" r:id="rId10" imgW="54576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6412" y="3721556"/>
                          <a:ext cx="1063625" cy="812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" name="Group 2"/>
            <p:cNvGrpSpPr/>
            <p:nvPr/>
          </p:nvGrpSpPr>
          <p:grpSpPr>
            <a:xfrm>
              <a:off x="1937383" y="3721100"/>
              <a:ext cx="4383913" cy="812800"/>
              <a:chOff x="1937383" y="3721100"/>
              <a:chExt cx="4383913" cy="812800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1937383" y="3912513"/>
                <a:ext cx="438391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Ta có :                 hay</a:t>
                </a:r>
                <a:endParaRPr lang="vi-VN" sz="2200" b="1"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28" name="Object 2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22865176"/>
                  </p:ext>
                </p:extLst>
              </p:nvPr>
            </p:nvGraphicFramePr>
            <p:xfrm>
              <a:off x="4729163" y="3721100"/>
              <a:ext cx="1458912" cy="812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6479" name="Equation" r:id="rId12" imgW="749160" imgH="419040" progId="Equation.DSMT4">
                      <p:embed/>
                    </p:oleObj>
                  </mc:Choice>
                  <mc:Fallback>
                    <p:oleObj name="Equation" r:id="rId12" imgW="749160" imgH="4190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9163" y="3721100"/>
                            <a:ext cx="1458912" cy="8128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34" name="TextBox 33"/>
          <p:cNvSpPr txBox="1"/>
          <p:nvPr/>
        </p:nvSpPr>
        <p:spPr>
          <a:xfrm>
            <a:off x="1935794" y="4648200"/>
            <a:ext cx="5791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Vì MG // AB, theo định lí Thalès, ta suy ra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3167300"/>
              </p:ext>
            </p:extLst>
          </p:nvPr>
        </p:nvGraphicFramePr>
        <p:xfrm>
          <a:off x="7792081" y="4457243"/>
          <a:ext cx="1855787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0" name="Equation" r:id="rId14" imgW="952200" imgH="419040" progId="Equation.DSMT4">
                  <p:embed/>
                </p:oleObj>
              </mc:Choice>
              <mc:Fallback>
                <p:oleObj name="Equation" r:id="rId14" imgW="952200" imgH="419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2081" y="4457243"/>
                        <a:ext cx="1855787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1905630" y="5296357"/>
            <a:ext cx="28933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Ta có BD = CD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 nên</a:t>
            </a:r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115600"/>
              </p:ext>
            </p:extLst>
          </p:nvPr>
        </p:nvGraphicFramePr>
        <p:xfrm>
          <a:off x="4646612" y="5105400"/>
          <a:ext cx="269716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1" name="Equation" r:id="rId16" imgW="1384200" imgH="419040" progId="Equation.DSMT4">
                  <p:embed/>
                </p:oleObj>
              </mc:Choice>
              <mc:Fallback>
                <p:oleObj name="Equation" r:id="rId16" imgW="13842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6612" y="5105400"/>
                        <a:ext cx="2697162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905630" y="5905043"/>
            <a:ext cx="4112582" cy="812800"/>
            <a:chOff x="1905630" y="5905043"/>
            <a:chExt cx="4112582" cy="812800"/>
          </a:xfrm>
        </p:grpSpPr>
        <p:sp>
          <p:nvSpPr>
            <p:cNvPr id="37" name="TextBox 36"/>
            <p:cNvSpPr txBox="1"/>
            <p:nvPr/>
          </p:nvSpPr>
          <p:spPr>
            <a:xfrm>
              <a:off x="1905630" y="6096000"/>
              <a:ext cx="411258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Do đó :                      (đpcm)</a:t>
              </a:r>
              <a:endParaRPr lang="vi-VN" sz="2200" b="1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4073981"/>
                </p:ext>
              </p:extLst>
            </p:nvPr>
          </p:nvGraphicFramePr>
          <p:xfrm>
            <a:off x="3122612" y="5905043"/>
            <a:ext cx="1460500" cy="812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82" name="Equation" r:id="rId18" imgW="749160" imgH="419040" progId="Equation.DSMT4">
                    <p:embed/>
                  </p:oleObj>
                </mc:Choice>
                <mc:Fallback>
                  <p:oleObj name="Equation" r:id="rId18" imgW="74916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2612" y="5905043"/>
                          <a:ext cx="1460500" cy="812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2914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1" grpId="0"/>
      <p:bldP spid="34" grpId="0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2064498" y="160136"/>
            <a:ext cx="9973514" cy="1689975"/>
          </a:xfrm>
          <a:prstGeom prst="roundRect">
            <a:avLst>
              <a:gd name="adj" fmla="val 5364"/>
            </a:avLst>
          </a:prstGeom>
          <a:gradFill flip="none" rotWithShape="1">
            <a:gsLst>
              <a:gs pos="0">
                <a:srgbClr val="94B0B7"/>
              </a:gs>
              <a:gs pos="100000">
                <a:schemeClr val="bg1"/>
              </a:gs>
            </a:gsLst>
            <a:lin ang="18900000" scaled="1"/>
            <a:tileRect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208211" y="218896"/>
            <a:ext cx="96774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>
                <a:latin typeface="Arial" pitchFamily="34" charset="0"/>
                <a:cs typeface="Arial" pitchFamily="34" charset="0"/>
              </a:rPr>
              <a:t>Để đo khoảng cách giữa hai vị trí B và E ở hai bên bờ sông, bác An chọn ba vị trí A, F, C cùng nằm ở một bên bờ sông sao cho ba điểm C, E, B thẳng hàng, ba điểm C, F, A thẳng hàng và AB // EF (H.4.11). </a:t>
            </a:r>
            <a:endParaRPr lang="en-US" sz="2000" b="1">
              <a:latin typeface="Arial" pitchFamily="34" charset="0"/>
              <a:cs typeface="Arial" pitchFamily="34" charset="0"/>
            </a:endParaRPr>
          </a:p>
          <a:p>
            <a:r>
              <a:rPr lang="vi-VN" sz="2000" b="1">
                <a:latin typeface="Arial" pitchFamily="34" charset="0"/>
                <a:cs typeface="Arial" pitchFamily="34" charset="0"/>
              </a:rPr>
              <a:t>Sau đó bác An đo được AF = 40 m, FC = 20 m, EC = 30 m. Hỏi khoảng cách giữa hai vị trí B và E bằng bao nhiêu?</a:t>
            </a:r>
          </a:p>
        </p:txBody>
      </p:sp>
      <p:pic>
        <p:nvPicPr>
          <p:cNvPr id="44" name="Picture 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2" y="1983878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76200"/>
            <a:ext cx="186747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52560" y="555761"/>
            <a:ext cx="10151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rPr>
              <a:t>4.5</a:t>
            </a:r>
            <a:endParaRPr lang="en-US" sz="54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Century SchoolbookH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3" y="306890"/>
            <a:ext cx="130714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912813" y="2362200"/>
            <a:ext cx="655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Theo đề bài, ba điểm C, E, B thẳng hàng, ba điểm C, F, A thẳng hàng và AB // EF, </a:t>
            </a:r>
            <a:br>
              <a:rPr lang="en-US" sz="2200" b="1">
                <a:latin typeface="Arial" pitchFamily="34" charset="0"/>
                <a:cs typeface="Arial" pitchFamily="34" charset="0"/>
              </a:rPr>
            </a:br>
            <a:r>
              <a:rPr lang="en-US" sz="2200" b="1">
                <a:latin typeface="Arial" pitchFamily="34" charset="0"/>
                <a:cs typeface="Arial" pitchFamily="34" charset="0"/>
              </a:rPr>
              <a:t>A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p dụng định lí Thalès, ta có: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04043" y="5067757"/>
            <a:ext cx="7760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Vậy khoảng cách giữa hai vị trí B và E bằng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60m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35794" y="4534357"/>
            <a:ext cx="1186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Suy ra 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151812" y="1983878"/>
            <a:ext cx="3657600" cy="2664322"/>
            <a:chOff x="8304212" y="1983878"/>
            <a:chExt cx="3657600" cy="2664322"/>
          </a:xfrm>
        </p:grpSpPr>
        <p:pic>
          <p:nvPicPr>
            <p:cNvPr id="147458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212" y="1983878"/>
              <a:ext cx="3657600" cy="2295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9675812" y="4309646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4.11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436812" y="3451921"/>
            <a:ext cx="3516944" cy="856057"/>
            <a:chOff x="2436812" y="3451921"/>
            <a:chExt cx="3516944" cy="856057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68641313"/>
                </p:ext>
              </p:extLst>
            </p:nvPr>
          </p:nvGraphicFramePr>
          <p:xfrm>
            <a:off x="2436812" y="3495178"/>
            <a:ext cx="1287463" cy="812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475" name="Equation" r:id="rId8" imgW="660240" imgH="419040" progId="Equation.DSMT4">
                    <p:embed/>
                  </p:oleObj>
                </mc:Choice>
                <mc:Fallback>
                  <p:oleObj name="Equation" r:id="rId8" imgW="66024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6812" y="3495178"/>
                          <a:ext cx="1287463" cy="812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TextBox 26"/>
            <p:cNvSpPr txBox="1"/>
            <p:nvPr/>
          </p:nvSpPr>
          <p:spPr>
            <a:xfrm>
              <a:off x="3873362" y="3642878"/>
              <a:ext cx="9659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b="1">
                  <a:latin typeface="Arial" pitchFamily="34" charset="0"/>
                  <a:cs typeface="Arial" pitchFamily="34" charset="0"/>
                </a:rPr>
                <a:t>hay :</a:t>
              </a:r>
              <a:endParaRPr lang="vi-VN" sz="2200" b="1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9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9218389"/>
                </p:ext>
              </p:extLst>
            </p:nvPr>
          </p:nvGraphicFramePr>
          <p:xfrm>
            <a:off x="4790118" y="3451921"/>
            <a:ext cx="1163638" cy="812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476" name="Equation" r:id="rId10" imgW="596880" imgH="419040" progId="Equation.DSMT4">
                    <p:embed/>
                  </p:oleObj>
                </mc:Choice>
                <mc:Fallback>
                  <p:oleObj name="Equation" r:id="rId10" imgW="59688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0118" y="3451921"/>
                          <a:ext cx="1163638" cy="812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416166"/>
              </p:ext>
            </p:extLst>
          </p:nvPr>
        </p:nvGraphicFramePr>
        <p:xfrm>
          <a:off x="3081583" y="4343400"/>
          <a:ext cx="254952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7" name="Equation" r:id="rId12" imgW="1307880" imgH="419040" progId="Equation.DSMT4">
                  <p:embed/>
                </p:oleObj>
              </mc:Choice>
              <mc:Fallback>
                <p:oleObj name="Equation" r:id="rId12" imgW="13078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1583" y="4343400"/>
                        <a:ext cx="2549525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315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1" grpId="0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3"/>
          <p:cNvSpPr/>
          <p:nvPr/>
        </p:nvSpPr>
        <p:spPr>
          <a:xfrm>
            <a:off x="-812588" y="492632"/>
            <a:ext cx="5463146" cy="5892800"/>
          </a:xfrm>
          <a:custGeom>
            <a:avLst/>
            <a:gdLst/>
            <a:ahLst/>
            <a:cxnLst/>
            <a:rect l="l" t="t" r="r" b="b"/>
            <a:pathLst>
              <a:path w="4098427" h="4419600">
                <a:moveTo>
                  <a:pt x="0" y="0"/>
                </a:moveTo>
                <a:lnTo>
                  <a:pt x="4098427" y="0"/>
                </a:lnTo>
                <a:lnTo>
                  <a:pt x="2588032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5" name="Rectangle 15"/>
          <p:cNvSpPr/>
          <p:nvPr/>
        </p:nvSpPr>
        <p:spPr>
          <a:xfrm rot="1132070">
            <a:off x="3697390" y="-2084"/>
            <a:ext cx="1915577" cy="6882235"/>
          </a:xfrm>
          <a:custGeom>
            <a:avLst/>
            <a:gdLst/>
            <a:ahLst/>
            <a:cxnLst/>
            <a:rect l="l" t="t" r="r" b="b"/>
            <a:pathLst>
              <a:path w="1437057" h="5161676">
                <a:moveTo>
                  <a:pt x="1437057" y="0"/>
                </a:moveTo>
                <a:lnTo>
                  <a:pt x="1437057" y="4670563"/>
                </a:lnTo>
                <a:lnTo>
                  <a:pt x="0" y="5161676"/>
                </a:lnTo>
                <a:lnTo>
                  <a:pt x="0" y="491114"/>
                </a:lnTo>
                <a:close/>
              </a:path>
            </a:pathLst>
          </a:cu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3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6" name="Rectangle 15"/>
          <p:cNvSpPr/>
          <p:nvPr/>
        </p:nvSpPr>
        <p:spPr>
          <a:xfrm rot="1132070">
            <a:off x="5733438" y="-2084"/>
            <a:ext cx="1915577" cy="6882235"/>
          </a:xfrm>
          <a:custGeom>
            <a:avLst/>
            <a:gdLst/>
            <a:ahLst/>
            <a:cxnLst/>
            <a:rect l="l" t="t" r="r" b="b"/>
            <a:pathLst>
              <a:path w="1437057" h="5161676">
                <a:moveTo>
                  <a:pt x="1437057" y="0"/>
                </a:moveTo>
                <a:lnTo>
                  <a:pt x="1437057" y="4670563"/>
                </a:lnTo>
                <a:lnTo>
                  <a:pt x="0" y="5161676"/>
                </a:lnTo>
                <a:lnTo>
                  <a:pt x="0" y="491114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bg1">
                  <a:alpha val="3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0809" y="2743200"/>
            <a:ext cx="812588" cy="812800"/>
          </a:xfrm>
          <a:prstGeom prst="rect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813398" y="2489200"/>
            <a:ext cx="0" cy="50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>
            <a:off x="9813398" y="2489268"/>
            <a:ext cx="0" cy="50786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3" t="17982" r="12601" b="22046"/>
          <a:stretch/>
        </p:blipFill>
        <p:spPr bwMode="auto">
          <a:xfrm>
            <a:off x="1167199" y="869115"/>
            <a:ext cx="1660188" cy="29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t="11198" r="6916" b="28723"/>
          <a:stretch/>
        </p:blipFill>
        <p:spPr bwMode="auto">
          <a:xfrm>
            <a:off x="1115994" y="1219200"/>
            <a:ext cx="2507896" cy="33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5" t="19121" r="17589" b="20906"/>
          <a:stretch/>
        </p:blipFill>
        <p:spPr bwMode="auto">
          <a:xfrm>
            <a:off x="990697" y="1018100"/>
            <a:ext cx="542890" cy="34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24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2400"/>
            <a:ext cx="12199938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810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3665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ĐOẠN THẲNG TỈ LỆ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5920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Tỉ số của hai đoạn thẳng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7216" y="1143001"/>
            <a:ext cx="11400298" cy="1676400"/>
            <a:chOff x="447216" y="1086762"/>
            <a:chExt cx="11400298" cy="1676400"/>
          </a:xfrm>
        </p:grpSpPr>
        <p:sp>
          <p:nvSpPr>
            <p:cNvPr id="17" name="Rounded Rectangle 16"/>
            <p:cNvSpPr/>
            <p:nvPr/>
          </p:nvSpPr>
          <p:spPr>
            <a:xfrm>
              <a:off x="447216" y="1086762"/>
              <a:ext cx="11400298" cy="1676400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055812" y="1182011"/>
                  <a:ext cx="9791700" cy="14938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600" b="1">
                      <a:latin typeface="Arial" pitchFamily="34" charset="0"/>
                      <a:cs typeface="Arial" pitchFamily="34" charset="0"/>
                    </a:rPr>
                    <a:t>Cho các </a:t>
                  </a:r>
                  <a:r>
                    <a:rPr lang="vi-VN" sz="2600" b="1">
                      <a:latin typeface="Arial" pitchFamily="34" charset="0"/>
                      <a:cs typeface="Arial" pitchFamily="34" charset="0"/>
                    </a:rPr>
                    <a:t>đoạn thẳng</a:t>
                  </a:r>
                  <a:r>
                    <a:rPr lang="en-US" sz="2600" b="1">
                      <a:latin typeface="Arial" pitchFamily="34" charset="0"/>
                      <a:cs typeface="Arial" pitchFamily="34" charset="0"/>
                    </a:rPr>
                    <a:t> như Hình 4.2 . </a:t>
                  </a:r>
                </a:p>
                <a:p>
                  <a:r>
                    <a:rPr lang="vi-VN" sz="2600" b="1">
                      <a:latin typeface="Arial" pitchFamily="34" charset="0"/>
                      <a:cs typeface="Arial" pitchFamily="34" charset="0"/>
                    </a:rPr>
                    <a:t>Hãy tìm độ dài của hai đoạn thẳng AB và CD nếu chọn đoạn MN làm đơn vị độ dài. Với các độ dài đó hãy tính tỉ số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2600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/>
                              <a:cs typeface="Arial" pitchFamily="34" charset="0"/>
                            </a:rPr>
                            <m:t>𝑪𝑫</m:t>
                          </m:r>
                        </m:den>
                      </m:f>
                    </m:oMath>
                  </a14:m>
                  <a:endParaRPr lang="en-US" sz="2600" b="1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5812" y="1182011"/>
                  <a:ext cx="9791700" cy="149380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059" t="-3673" b="-12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0" t="8129" r="23873" b="34426"/>
            <a:stretch/>
          </p:blipFill>
          <p:spPr bwMode="auto">
            <a:xfrm>
              <a:off x="608012" y="1168890"/>
              <a:ext cx="1382420" cy="426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4" name="Picture 4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598" y="2943725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20722" y="3352800"/>
            <a:ext cx="5602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b="1">
                <a:latin typeface="Arial" pitchFamily="34" charset="0"/>
                <a:cs typeface="Arial" pitchFamily="34" charset="0"/>
              </a:rPr>
              <a:t>Chọn đoạn MN làm đơn vị độ dài thì MN = 1 (đvđd).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692900" y="3096706"/>
            <a:ext cx="5495925" cy="1780094"/>
            <a:chOff x="6692900" y="3096706"/>
            <a:chExt cx="5495925" cy="1780094"/>
          </a:xfrm>
        </p:grpSpPr>
        <p:pic>
          <p:nvPicPr>
            <p:cNvPr id="131077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2900" y="3096706"/>
              <a:ext cx="5495925" cy="138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8761412" y="4538246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4.2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38223" y="4267200"/>
            <a:ext cx="5284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itchFamily="34" charset="0"/>
                <a:cs typeface="Arial" pitchFamily="34" charset="0"/>
              </a:rPr>
              <a:t>Khi đó, AB = 2 </a:t>
            </a:r>
            <a:r>
              <a:rPr lang="vi-VN" b="1">
                <a:latin typeface="Arial" pitchFamily="34" charset="0"/>
                <a:cs typeface="Arial" pitchFamily="34" charset="0"/>
              </a:rPr>
              <a:t>(đvđd)</a:t>
            </a:r>
            <a:r>
              <a:rPr lang="en-US" b="1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b="1">
                <a:latin typeface="Arial" pitchFamily="34" charset="0"/>
                <a:cs typeface="Arial" pitchFamily="34" charset="0"/>
              </a:rPr>
              <a:t>             CD = 6</a:t>
            </a:r>
            <a:r>
              <a:rPr lang="vi-VN" b="1">
                <a:latin typeface="Arial" pitchFamily="34" charset="0"/>
                <a:cs typeface="Arial" pitchFamily="34" charset="0"/>
              </a:rPr>
              <a:t> (đvđd).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46160" y="5359799"/>
            <a:ext cx="139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itchFamily="34" charset="0"/>
                <a:cs typeface="Arial" pitchFamily="34" charset="0"/>
              </a:rPr>
              <a:t>Do đó 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78191"/>
              </p:ext>
            </p:extLst>
          </p:nvPr>
        </p:nvGraphicFramePr>
        <p:xfrm>
          <a:off x="2284411" y="5168664"/>
          <a:ext cx="1660639" cy="843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15" name="Equation" r:id="rId8" imgW="774360" imgH="393480" progId="Equation.DSMT4">
                  <p:embed/>
                </p:oleObj>
              </mc:Choice>
              <mc:Fallback>
                <p:oleObj name="Equation" r:id="rId8" imgW="7743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84411" y="5168664"/>
                        <a:ext cx="1660639" cy="843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82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3665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ĐOẠN THẲNG TỈ LỆ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5920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Tỉ số của hai đoạn thẳng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598" y="2943725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20722" y="3352800"/>
            <a:ext cx="5602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b="1">
                <a:latin typeface="Arial" pitchFamily="34" charset="0"/>
                <a:cs typeface="Arial" pitchFamily="34" charset="0"/>
              </a:rPr>
              <a:t>Đo độ dài các đoạn thẳng, ta được: AB = 3 cm; CD = 9 cm.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692900" y="3096706"/>
            <a:ext cx="5495925" cy="1780094"/>
            <a:chOff x="6692900" y="3096706"/>
            <a:chExt cx="5495925" cy="1780094"/>
          </a:xfrm>
        </p:grpSpPr>
        <p:pic>
          <p:nvPicPr>
            <p:cNvPr id="131077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2900" y="3096706"/>
              <a:ext cx="5495925" cy="138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8761412" y="4538246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4.2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141412" y="4503630"/>
            <a:ext cx="139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itchFamily="34" charset="0"/>
                <a:cs typeface="Arial" pitchFamily="34" charset="0"/>
              </a:rPr>
              <a:t>Khi đó 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009842"/>
              </p:ext>
            </p:extLst>
          </p:nvPr>
        </p:nvGraphicFramePr>
        <p:xfrm>
          <a:off x="2504959" y="4312495"/>
          <a:ext cx="1660639" cy="843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32" name="Equation" r:id="rId6" imgW="774360" imgH="393480" progId="Equation.DSMT4">
                  <p:embed/>
                </p:oleObj>
              </mc:Choice>
              <mc:Fallback>
                <p:oleObj name="Equation" r:id="rId6" imgW="7743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04959" y="4312495"/>
                        <a:ext cx="1660639" cy="843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447214" y="1143001"/>
            <a:ext cx="11400300" cy="1676400"/>
            <a:chOff x="447214" y="1143001"/>
            <a:chExt cx="11400300" cy="1676400"/>
          </a:xfrm>
        </p:grpSpPr>
        <p:sp>
          <p:nvSpPr>
            <p:cNvPr id="17" name="Rounded Rectangle 16"/>
            <p:cNvSpPr/>
            <p:nvPr/>
          </p:nvSpPr>
          <p:spPr>
            <a:xfrm>
              <a:off x="447216" y="1143001"/>
              <a:ext cx="11400298" cy="1676400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055812" y="1238250"/>
                  <a:ext cx="9791700" cy="14938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600" b="1">
                      <a:latin typeface="Arial" pitchFamily="34" charset="0"/>
                      <a:cs typeface="Arial" pitchFamily="34" charset="0"/>
                    </a:rPr>
                    <a:t>Cho các </a:t>
                  </a:r>
                  <a:r>
                    <a:rPr lang="vi-VN" sz="2600" b="1">
                      <a:latin typeface="Arial" pitchFamily="34" charset="0"/>
                      <a:cs typeface="Arial" pitchFamily="34" charset="0"/>
                    </a:rPr>
                    <a:t>đoạn thẳng</a:t>
                  </a:r>
                  <a:r>
                    <a:rPr lang="en-US" sz="2600" b="1">
                      <a:latin typeface="Arial" pitchFamily="34" charset="0"/>
                      <a:cs typeface="Arial" pitchFamily="34" charset="0"/>
                    </a:rPr>
                    <a:t> như Hình 4.2 . </a:t>
                  </a:r>
                </a:p>
                <a:p>
                  <a:r>
                    <a:rPr lang="vi-VN" sz="2600" b="1">
                      <a:latin typeface="Arial" pitchFamily="34" charset="0"/>
                      <a:cs typeface="Arial" pitchFamily="34" charset="0"/>
                    </a:rPr>
                    <a:t>Dùng thước thẳng, đo độ dài hai đoạn thẳng AB và CD (đơn vị: cm) rồi dùng kết quả vừa đo để tính tỉ số</a:t>
                  </a:r>
                  <a14:m>
                    <m:oMath xmlns:m="http://schemas.openxmlformats.org/officeDocument/2006/math">
                      <m:r>
                        <a:rPr lang="en-US" sz="2600" b="1" i="0" smtClean="0">
                          <a:latin typeface="Cambria Math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vi-VN" sz="2600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/>
                              <a:cs typeface="Arial" pitchFamily="34" charset="0"/>
                            </a:rPr>
                            <m:t>𝑪𝑫</m:t>
                          </m:r>
                        </m:den>
                      </m:f>
                    </m:oMath>
                  </a14:m>
                  <a:endParaRPr lang="en-US" sz="2600" b="1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5812" y="1238250"/>
                  <a:ext cx="9791700" cy="149380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1059" t="-3673" r="-125" b="-12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32098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214" y="1212158"/>
              <a:ext cx="1686639" cy="710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0618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3665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ĐOẠN THẲNG TỈ LỆ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5920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Tỉ số của hai đoạn thẳng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435" y="2514600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4612" y="2971800"/>
                <a:ext cx="6248399" cy="1158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Wingdings" pitchFamily="2" charset="2"/>
                  <a:buChar char="v"/>
                </a:pPr>
                <a:r>
                  <a:rPr lang="en-US" b="1">
                    <a:latin typeface="Arial" pitchFamily="34" charset="0"/>
                    <a:cs typeface="Arial" pitchFamily="34" charset="0"/>
                  </a:rPr>
                  <a:t>Tỉ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𝑨𝑩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𝑪𝑫</m:t>
                        </m:r>
                      </m:den>
                    </m:f>
                  </m:oMath>
                </a14:m>
                <a:r>
                  <a:rPr lang="en-US" b="1">
                    <a:latin typeface="Arial" pitchFamily="34" charset="0"/>
                    <a:cs typeface="Arial" pitchFamily="34" charset="0"/>
                  </a:rPr>
                  <a:t> t</a:t>
                </a:r>
                <a:r>
                  <a:rPr lang="vi-VN" b="1">
                    <a:latin typeface="Arial" pitchFamily="34" charset="0"/>
                    <a:cs typeface="Arial" pitchFamily="34" charset="0"/>
                  </a:rPr>
                  <a:t>ìm được ở Hoạt động 1 và Hoạt động 2 bằng nhau và đều bằng</a:t>
                </a:r>
                <a:r>
                  <a:rPr lang="vi-VN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2" y="2971800"/>
                <a:ext cx="6248399" cy="1158266"/>
              </a:xfrm>
              <a:prstGeom prst="rect">
                <a:avLst/>
              </a:prstGeom>
              <a:blipFill rotWithShape="1">
                <a:blip r:embed="rId4"/>
                <a:stretch>
                  <a:fillRect l="-1268" r="-1561" b="-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6692900" y="2514600"/>
            <a:ext cx="5495925" cy="1780094"/>
            <a:chOff x="6692900" y="3096706"/>
            <a:chExt cx="5495925" cy="1780094"/>
          </a:xfrm>
        </p:grpSpPr>
        <p:pic>
          <p:nvPicPr>
            <p:cNvPr id="131077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2900" y="3096706"/>
              <a:ext cx="5495925" cy="138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8761412" y="4538246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47216" y="1143001"/>
            <a:ext cx="11400298" cy="1219199"/>
            <a:chOff x="447216" y="1143001"/>
            <a:chExt cx="11400298" cy="1219199"/>
          </a:xfrm>
        </p:grpSpPr>
        <p:sp>
          <p:nvSpPr>
            <p:cNvPr id="17" name="Rounded Rectangle 16"/>
            <p:cNvSpPr/>
            <p:nvPr/>
          </p:nvSpPr>
          <p:spPr>
            <a:xfrm>
              <a:off x="447216" y="1143001"/>
              <a:ext cx="11400298" cy="1219199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55812" y="1238250"/>
              <a:ext cx="979170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>
                  <a:latin typeface="Arial" pitchFamily="34" charset="0"/>
                  <a:cs typeface="Arial" pitchFamily="34" charset="0"/>
                </a:rPr>
                <a:t>Cho các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đoạn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như Hình 4.2 . </a:t>
              </a:r>
            </a:p>
            <a:p>
              <a:r>
                <a:rPr lang="vi-VN" sz="2600" b="1">
                  <a:latin typeface="Arial" pitchFamily="34" charset="0"/>
                  <a:cs typeface="Arial" pitchFamily="34" charset="0"/>
                </a:rPr>
                <a:t>So sánh hai tỉ số tìm được trong hai hoạt động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1 và 2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.</a:t>
              </a:r>
              <a:endParaRPr lang="en-US" sz="26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3122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347" y="1208882"/>
              <a:ext cx="1583452" cy="710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871786" y="4972050"/>
            <a:ext cx="10902450" cy="1355631"/>
            <a:chOff x="836612" y="836861"/>
            <a:chExt cx="10902450" cy="1355631"/>
          </a:xfrm>
        </p:grpSpPr>
        <p:sp>
          <p:nvSpPr>
            <p:cNvPr id="19" name="Rounded Rectangle 18"/>
            <p:cNvSpPr/>
            <p:nvPr/>
          </p:nvSpPr>
          <p:spPr>
            <a:xfrm>
              <a:off x="836612" y="836861"/>
              <a:ext cx="10668000" cy="1219200"/>
            </a:xfrm>
            <a:prstGeom prst="roundRect">
              <a:avLst>
                <a:gd name="adj" fmla="val 3662"/>
              </a:avLst>
            </a:prstGeom>
            <a:solidFill>
              <a:srgbClr val="FDEDD3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30038" y="1011109"/>
              <a:ext cx="929640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Font typeface="Wingdings" pitchFamily="2" charset="2"/>
                <a:buChar char="v"/>
              </a:pPr>
              <a:r>
                <a:rPr lang="en-US" sz="26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Tỉ số của hai </a:t>
              </a:r>
              <a:r>
                <a:rPr lang="vi-VN" sz="26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đoạn thẳng</a:t>
              </a:r>
              <a:r>
                <a:rPr lang="en-US" sz="26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là tỉ số độ dài của chúng theo cùng một đơn vị đo.</a:t>
              </a:r>
              <a:endPara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14012" y="877001"/>
              <a:ext cx="1225050" cy="13154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29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0812" y="1143000"/>
            <a:ext cx="11582401" cy="1481229"/>
            <a:chOff x="150812" y="766671"/>
            <a:chExt cx="11582401" cy="1481229"/>
          </a:xfrm>
        </p:grpSpPr>
        <p:sp>
          <p:nvSpPr>
            <p:cNvPr id="8" name="Rounded Rectangle 7"/>
            <p:cNvSpPr/>
            <p:nvPr/>
          </p:nvSpPr>
          <p:spPr>
            <a:xfrm>
              <a:off x="1979613" y="769087"/>
              <a:ext cx="9753600" cy="1397202"/>
            </a:xfrm>
            <a:prstGeom prst="roundRect">
              <a:avLst>
                <a:gd name="adj" fmla="val 5381"/>
              </a:avLst>
            </a:prstGeom>
            <a:solidFill>
              <a:srgbClr val="F2EFF5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60575" y="842871"/>
              <a:ext cx="9372637" cy="1323417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pPr algn="just"/>
              <a:r>
                <a:rPr lang="vi-VN" sz="2600" b="1">
                  <a:latin typeface="Arial" pitchFamily="34" charset="0"/>
                  <a:cs typeface="Arial" pitchFamily="34" charset="0"/>
                </a:rPr>
                <a:t>Tìm tỉ số của các đoạn thẳng có độ dài như sau:</a:t>
              </a:r>
              <a:endParaRPr lang="en-US" sz="2600" b="1">
                <a:latin typeface="Arial" pitchFamily="34" charset="0"/>
                <a:cs typeface="Arial" pitchFamily="34" charset="0"/>
              </a:endParaRPr>
            </a:p>
            <a:p>
              <a:pPr marL="514350" indent="-514350" algn="just">
                <a:buAutoNum type="alphaLcParenR"/>
              </a:pPr>
              <a:r>
                <a:rPr lang="pt-BR" sz="2600" b="1">
                  <a:latin typeface="Arial" pitchFamily="34" charset="0"/>
                  <a:cs typeface="Arial" pitchFamily="34" charset="0"/>
                </a:rPr>
                <a:t>MN = 3 cm và PQ = 9 cm.</a:t>
              </a:r>
            </a:p>
            <a:p>
              <a:pPr marL="514350" indent="-514350" algn="just">
                <a:buAutoNum type="alphaLcParenR"/>
              </a:pPr>
              <a:r>
                <a:rPr lang="vi-VN" sz="2600" b="1">
                  <a:latin typeface="Arial" pitchFamily="34" charset="0"/>
                  <a:cs typeface="Arial" pitchFamily="34" charset="0"/>
                </a:rPr>
                <a:t>EF = 25 cm và HK = 10 dm.</a:t>
              </a:r>
            </a:p>
          </p:txBody>
        </p:sp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812" y="766671"/>
              <a:ext cx="1697706" cy="1481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718526" y="1172170"/>
              <a:ext cx="5908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67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.VnCentury SchoolbookH" pitchFamily="34" charset="0"/>
                </a:rPr>
                <a:t>1</a:t>
              </a:r>
              <a:endParaRPr lang="en-US" sz="60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endParaRPr>
            </a:p>
          </p:txBody>
        </p:sp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4" y="1070239"/>
              <a:ext cx="1319140" cy="480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2280213" y="3048000"/>
            <a:ext cx="75735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a) Tỉ số của các đoạn thẳng được tính như sau: 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991" y="2667000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3665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ĐOẠN THẲNG TỈ LỆ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5920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Tỉ số của hai đoạn thẳng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071038"/>
              </p:ext>
            </p:extLst>
          </p:nvPr>
        </p:nvGraphicFramePr>
        <p:xfrm>
          <a:off x="3778249" y="3581400"/>
          <a:ext cx="1582738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68" name="Equation" r:id="rId7" imgW="812520" imgH="419040" progId="Equation.DSMT4">
                  <p:embed/>
                </p:oleObj>
              </mc:Choice>
              <mc:Fallback>
                <p:oleObj name="Equation" r:id="rId7" imgW="812520" imgH="419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49" y="3581400"/>
                        <a:ext cx="1582738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4009952"/>
              </p:ext>
            </p:extLst>
          </p:nvPr>
        </p:nvGraphicFramePr>
        <p:xfrm>
          <a:off x="5591175" y="3605213"/>
          <a:ext cx="1730375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69" name="Equation" r:id="rId9" imgW="888840" imgH="393480" progId="Equation.DSMT4">
                  <p:embed/>
                </p:oleObj>
              </mc:Choice>
              <mc:Fallback>
                <p:oleObj name="Equation" r:id="rId9" imgW="8888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175" y="3605213"/>
                        <a:ext cx="1730375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360575" y="4498062"/>
            <a:ext cx="75735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b) Đổi 10 dm = 100 cm.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60575" y="4942998"/>
            <a:ext cx="75735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Tỉ số của các đoạn thẳng được tính như sau: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449662"/>
              </p:ext>
            </p:extLst>
          </p:nvPr>
        </p:nvGraphicFramePr>
        <p:xfrm>
          <a:off x="3684588" y="5557837"/>
          <a:ext cx="1830387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70" name="Equation" r:id="rId11" imgW="939600" imgH="393480" progId="Equation.DSMT4">
                  <p:embed/>
                </p:oleObj>
              </mc:Choice>
              <mc:Fallback>
                <p:oleObj name="Equation" r:id="rId11" imgW="9396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8" y="5557837"/>
                        <a:ext cx="1830387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862459"/>
              </p:ext>
            </p:extLst>
          </p:nvPr>
        </p:nvGraphicFramePr>
        <p:xfrm>
          <a:off x="5856288" y="5548312"/>
          <a:ext cx="2001837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71" name="Equation" r:id="rId13" imgW="1028520" imgH="393480" progId="Equation.DSMT4">
                  <p:embed/>
                </p:oleObj>
              </mc:Choice>
              <mc:Fallback>
                <p:oleObj name="Equation" r:id="rId13" imgW="1028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6288" y="5548312"/>
                        <a:ext cx="2001837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185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447214" y="1135380"/>
            <a:ext cx="6942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200" b="1">
                <a:latin typeface="Arial" pitchFamily="34" charset="0"/>
                <a:cs typeface="Arial" pitchFamily="34" charset="0"/>
              </a:rPr>
              <a:t>Cho bốn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đoạn thẳng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AB, CD, A’B’, C’D’ (H 4.3)</a:t>
            </a:r>
            <a:br>
              <a:rPr lang="en-US" sz="2200" b="1">
                <a:latin typeface="Arial" pitchFamily="34" charset="0"/>
                <a:cs typeface="Arial" pitchFamily="34" charset="0"/>
              </a:rPr>
            </a:br>
            <a:r>
              <a:rPr lang="en-US" sz="2200" b="1">
                <a:latin typeface="Arial" pitchFamily="34" charset="0"/>
                <a:cs typeface="Arial" pitchFamily="34" charset="0"/>
              </a:rPr>
              <a:t>Ta thấy 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3384247"/>
              </p:ext>
            </p:extLst>
          </p:nvPr>
        </p:nvGraphicFramePr>
        <p:xfrm>
          <a:off x="2033337" y="1835735"/>
          <a:ext cx="1195388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07" name="Equation" r:id="rId4" imgW="558720" imgH="419040" progId="Equation.DSMT4">
                  <p:embed/>
                </p:oleObj>
              </mc:Choice>
              <mc:Fallback>
                <p:oleObj name="Equation" r:id="rId4" imgW="558720" imgH="41904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337" y="1835735"/>
                        <a:ext cx="1195388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945100" y="3020795"/>
            <a:ext cx="2482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Ta có tỉ lệ thức 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AutoShape 4"/>
          <p:cNvSpPr>
            <a:spLocks noChangeArrowheads="1"/>
          </p:cNvSpPr>
          <p:nvPr/>
        </p:nvSpPr>
        <p:spPr bwMode="gray">
          <a:xfrm>
            <a:off x="447214" y="95249"/>
            <a:ext cx="3665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ĐOẠN THẲNG TỈ LỆ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212" y="609600"/>
            <a:ext cx="3429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Đoạn thẳng tỉ lệ 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1783873"/>
              </p:ext>
            </p:extLst>
          </p:nvPr>
        </p:nvGraphicFramePr>
        <p:xfrm>
          <a:off x="3271043" y="2788563"/>
          <a:ext cx="1684337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08" name="Equation" r:id="rId6" imgW="787320" imgH="419040" progId="Equation.DSMT4">
                  <p:embed/>
                </p:oleObj>
              </mc:Choice>
              <mc:Fallback>
                <p:oleObj name="Equation" r:id="rId6" imgW="78732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043" y="2788563"/>
                        <a:ext cx="1684337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914936" y="3836313"/>
            <a:ext cx="70082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Khi đó, ta nói AB và CD tỉ lệ với A’B’ và C’D’.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4212" y="4572000"/>
            <a:ext cx="10902450" cy="1965751"/>
            <a:chOff x="684212" y="4800600"/>
            <a:chExt cx="10902450" cy="1965751"/>
          </a:xfrm>
        </p:grpSpPr>
        <p:sp>
          <p:nvSpPr>
            <p:cNvPr id="36" name="Rounded Rectangle 35"/>
            <p:cNvSpPr/>
            <p:nvPr/>
          </p:nvSpPr>
          <p:spPr>
            <a:xfrm>
              <a:off x="684212" y="4800600"/>
              <a:ext cx="10668000" cy="1752600"/>
            </a:xfrm>
            <a:prstGeom prst="roundRect">
              <a:avLst>
                <a:gd name="adj" fmla="val 3662"/>
              </a:avLst>
            </a:prstGeom>
            <a:solidFill>
              <a:srgbClr val="FDEDD3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77638" y="4898648"/>
              <a:ext cx="929640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itchFamily="2" charset="2"/>
                <a:buChar char="v"/>
              </a:pPr>
              <a:r>
                <a:rPr lang="en-US" sz="2600" b="1">
                  <a:latin typeface="Arial" pitchFamily="34" charset="0"/>
                  <a:cs typeface="Arial" pitchFamily="34" charset="0"/>
                </a:rPr>
                <a:t>Hai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đoạn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AB và CD gọi là tỉ lệ với hai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đoạn thẳng</a:t>
              </a:r>
              <a:r>
                <a:rPr lang="en-US" sz="2600" b="1">
                  <a:latin typeface="Arial" pitchFamily="34" charset="0"/>
                  <a:cs typeface="Arial" pitchFamily="34" charset="0"/>
                </a:rPr>
                <a:t> A’B’ và C’D’ nếu có tỉ lệ thức :</a:t>
              </a:r>
              <a:br>
                <a:rPr lang="en-US" sz="2600" b="1">
                  <a:latin typeface="Arial" pitchFamily="34" charset="0"/>
                  <a:cs typeface="Arial" pitchFamily="34" charset="0"/>
                </a:rPr>
              </a:br>
              <a:r>
                <a:rPr lang="en-US" sz="2600" b="1">
                  <a:latin typeface="Arial" pitchFamily="34" charset="0"/>
                  <a:cs typeface="Arial" pitchFamily="34" charset="0"/>
                </a:rPr>
                <a:t>                                          hay</a:t>
              </a:r>
              <a:endPara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361612" y="5450860"/>
              <a:ext cx="1225050" cy="1315491"/>
            </a:xfrm>
            <a:prstGeom prst="rect">
              <a:avLst/>
            </a:prstGeom>
          </p:spPr>
        </p:pic>
        <p:graphicFrame>
          <p:nvGraphicFramePr>
            <p:cNvPr id="3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033962"/>
                </p:ext>
              </p:extLst>
            </p:nvPr>
          </p:nvGraphicFramePr>
          <p:xfrm>
            <a:off x="3503973" y="5638800"/>
            <a:ext cx="1531215" cy="8139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1109" name="Equation" r:id="rId9" imgW="787320" imgH="419040" progId="Equation.DSMT4">
                    <p:embed/>
                  </p:oleObj>
                </mc:Choice>
                <mc:Fallback>
                  <p:oleObj name="Equation" r:id="rId9" imgW="78732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3973" y="5638800"/>
                          <a:ext cx="1531215" cy="8139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" name="Object 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7202863"/>
                </p:ext>
              </p:extLst>
            </p:nvPr>
          </p:nvGraphicFramePr>
          <p:xfrm>
            <a:off x="6084888" y="5605463"/>
            <a:ext cx="1704975" cy="814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1110" name="Equation" r:id="rId10" imgW="876240" imgH="419040" progId="Equation.DSMT4">
                    <p:embed/>
                  </p:oleObj>
                </mc:Choice>
                <mc:Fallback>
                  <p:oleObj name="Equation" r:id="rId10" imgW="87624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84888" y="5605463"/>
                          <a:ext cx="1704975" cy="8143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920662"/>
              </p:ext>
            </p:extLst>
          </p:nvPr>
        </p:nvGraphicFramePr>
        <p:xfrm>
          <a:off x="3296988" y="1835735"/>
          <a:ext cx="222885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11" name="Equation" r:id="rId12" imgW="1041120" imgH="419040" progId="Equation.DSMT4">
                  <p:embed/>
                </p:oleObj>
              </mc:Choice>
              <mc:Fallback>
                <p:oleObj name="Equation" r:id="rId12" imgW="104112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6988" y="1835735"/>
                        <a:ext cx="222885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7485062" y="1078498"/>
            <a:ext cx="3867150" cy="2748379"/>
            <a:chOff x="7485062" y="1078498"/>
            <a:chExt cx="3867150" cy="2748379"/>
          </a:xfrm>
        </p:grpSpPr>
        <p:sp>
          <p:nvSpPr>
            <p:cNvPr id="19" name="TextBox 18"/>
            <p:cNvSpPr txBox="1"/>
            <p:nvPr/>
          </p:nvSpPr>
          <p:spPr>
            <a:xfrm>
              <a:off x="8840538" y="3488323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4.3</a:t>
              </a:r>
            </a:p>
          </p:txBody>
        </p:sp>
        <p:pic>
          <p:nvPicPr>
            <p:cNvPr id="120976" name="Picture 14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5062" y="1078498"/>
              <a:ext cx="3867150" cy="2409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768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0812" y="1143000"/>
            <a:ext cx="11582401" cy="1524000"/>
            <a:chOff x="150812" y="766671"/>
            <a:chExt cx="11582401" cy="1524000"/>
          </a:xfrm>
        </p:grpSpPr>
        <p:sp>
          <p:nvSpPr>
            <p:cNvPr id="8" name="Rounded Rectangle 7"/>
            <p:cNvSpPr/>
            <p:nvPr/>
          </p:nvSpPr>
          <p:spPr>
            <a:xfrm>
              <a:off x="1979613" y="769087"/>
              <a:ext cx="9753600" cy="1521584"/>
            </a:xfrm>
            <a:prstGeom prst="roundRect">
              <a:avLst>
                <a:gd name="adj" fmla="val 5381"/>
              </a:avLst>
            </a:prstGeom>
            <a:solidFill>
              <a:srgbClr val="F2EFF5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51050" y="785721"/>
              <a:ext cx="9372637" cy="800197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pPr algn="just"/>
              <a:r>
                <a:rPr lang="vi-VN" sz="2200" b="1">
                  <a:latin typeface="Arial" pitchFamily="34" charset="0"/>
                  <a:cs typeface="Arial" pitchFamily="34" charset="0"/>
                </a:rPr>
                <a:t>Cho tam giác ABC và một điểm B’ nằm trên cạnh AB. Qua điểm B’, ta vẽ một đường thẳng song song với BC, cắt AC tại C’ (H.4.4).</a:t>
              </a:r>
              <a:endParaRPr lang="en-US" sz="22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812" y="766671"/>
              <a:ext cx="1697706" cy="1481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718526" y="1172170"/>
              <a:ext cx="5908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67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.VnCentury SchoolbookH" pitchFamily="34" charset="0"/>
                </a:rPr>
                <a:t>2</a:t>
              </a:r>
              <a:endParaRPr lang="en-US" sz="60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endParaRPr>
            </a:p>
          </p:txBody>
        </p:sp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4" y="1070239"/>
              <a:ext cx="1319140" cy="480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360576" y="1604871"/>
                  <a:ext cx="9372637" cy="656568"/>
                </a:xfrm>
                <a:prstGeom prst="rect">
                  <a:avLst/>
                </a:prstGeom>
                <a:noFill/>
              </p:spPr>
              <p:txBody>
                <a:bodyPr wrap="square" lIns="121899" tIns="60949" rIns="121899" bIns="60949" rtlCol="0">
                  <a:spAutoFit/>
                </a:bodyPr>
                <a:lstStyle/>
                <a:p>
                  <a:pPr algn="just"/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a)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den>
                      </m:f>
                    </m:oMath>
                  </a14:m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den>
                      </m:f>
                    </m:oMath>
                  </a14:m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	         b)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</m:den>
                      </m:f>
                    </m:oMath>
                  </a14:m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𝑨𝑪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den>
                      </m:f>
                    </m:oMath>
                  </a14:m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		 c)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den>
                      </m:f>
                    </m:oMath>
                  </a14:m>
                  <a:r>
                    <a:rPr lang="en-US" b="1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𝑨𝑪</m:t>
                          </m:r>
                        </m:den>
                      </m:f>
                    </m:oMath>
                  </a14:m>
                  <a:endParaRPr lang="vi-VN" sz="2200" b="1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0576" y="1604871"/>
                  <a:ext cx="9372637" cy="65656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455" b="-9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TextBox 21"/>
          <p:cNvSpPr txBox="1"/>
          <p:nvPr/>
        </p:nvSpPr>
        <p:spPr>
          <a:xfrm>
            <a:off x="531812" y="3365749"/>
            <a:ext cx="327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a) Từ hình vẽ ta thấy 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2" y="2818307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324880"/>
              </p:ext>
            </p:extLst>
          </p:nvPr>
        </p:nvGraphicFramePr>
        <p:xfrm>
          <a:off x="3775347" y="3271838"/>
          <a:ext cx="158115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39" name="Equation" r:id="rId8" imgW="812520" imgH="393480" progId="Equation.DSMT4">
                  <p:embed/>
                </p:oleObj>
              </mc:Choice>
              <mc:Fallback>
                <p:oleObj name="Equation" r:id="rId8" imgW="812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347" y="3271838"/>
                        <a:ext cx="158115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AutoShape 4"/>
          <p:cNvSpPr>
            <a:spLocks noChangeArrowheads="1"/>
          </p:cNvSpPr>
          <p:nvPr/>
        </p:nvSpPr>
        <p:spPr bwMode="gray">
          <a:xfrm>
            <a:off x="447214" y="95249"/>
            <a:ext cx="3665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ĐOẠN THẲNG TỈ LỆ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3212" y="609600"/>
            <a:ext cx="3429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Đoạn thẳng tỉ lệ 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219510" y="2819400"/>
            <a:ext cx="3361302" cy="2936438"/>
            <a:chOff x="8199948" y="2942202"/>
            <a:chExt cx="3361302" cy="2936438"/>
          </a:xfrm>
        </p:grpSpPr>
        <p:pic>
          <p:nvPicPr>
            <p:cNvPr id="135172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9948" y="2942202"/>
              <a:ext cx="3361302" cy="24560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9142412" y="5540086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4.4</a:t>
              </a:r>
            </a:p>
          </p:txBody>
        </p:sp>
      </p:grpSp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838610"/>
              </p:ext>
            </p:extLst>
          </p:nvPr>
        </p:nvGraphicFramePr>
        <p:xfrm>
          <a:off x="5475287" y="3197811"/>
          <a:ext cx="182880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40" name="Equation" r:id="rId11" imgW="939600" imgH="393480" progId="Equation.DSMT4">
                  <p:embed/>
                </p:oleObj>
              </mc:Choice>
              <mc:Fallback>
                <p:oleObj name="Equation" r:id="rId11" imgW="9396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5287" y="3197811"/>
                        <a:ext cx="182880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999664" y="4278987"/>
            <a:ext cx="1492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Do đó : 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172054"/>
              </p:ext>
            </p:extLst>
          </p:nvPr>
        </p:nvGraphicFramePr>
        <p:xfrm>
          <a:off x="2164555" y="4184267"/>
          <a:ext cx="1458913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41" name="Equation" r:id="rId13" imgW="749160" imgH="393480" progId="Equation.DSMT4">
                  <p:embed/>
                </p:oleObj>
              </mc:Choice>
              <mc:Fallback>
                <p:oleObj name="Equation" r:id="rId13" imgW="7491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4555" y="4184267"/>
                        <a:ext cx="1458913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531812" y="5029200"/>
            <a:ext cx="327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b) Từ hình vẽ ta thấy 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389561"/>
              </p:ext>
            </p:extLst>
          </p:nvPr>
        </p:nvGraphicFramePr>
        <p:xfrm>
          <a:off x="3687763" y="4913313"/>
          <a:ext cx="1630362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42" name="Equation" r:id="rId15" imgW="838080" imgH="393480" progId="Equation.DSMT4">
                  <p:embed/>
                </p:oleObj>
              </mc:Choice>
              <mc:Fallback>
                <p:oleObj name="Equation" r:id="rId15" imgW="8380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4913313"/>
                        <a:ext cx="1630362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7025515"/>
              </p:ext>
            </p:extLst>
          </p:nvPr>
        </p:nvGraphicFramePr>
        <p:xfrm>
          <a:off x="5387975" y="4840288"/>
          <a:ext cx="1878013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43" name="Equation" r:id="rId17" imgW="965160" imgH="393480" progId="Equation.DSMT4">
                  <p:embed/>
                </p:oleObj>
              </mc:Choice>
              <mc:Fallback>
                <p:oleObj name="Equation" r:id="rId17" imgW="9651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7975" y="4840288"/>
                        <a:ext cx="1878013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1078245" y="5971990"/>
            <a:ext cx="1492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Do đó : 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511147"/>
              </p:ext>
            </p:extLst>
          </p:nvPr>
        </p:nvGraphicFramePr>
        <p:xfrm>
          <a:off x="2206625" y="5876925"/>
          <a:ext cx="153352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44" name="Equation" r:id="rId19" imgW="787320" imgH="393480" progId="Equation.DSMT4">
                  <p:embed/>
                </p:oleObj>
              </mc:Choice>
              <mc:Fallback>
                <p:oleObj name="Equation" r:id="rId19" imgW="7873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25" y="5876925"/>
                        <a:ext cx="153352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66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2" grpId="0"/>
      <p:bldP spid="34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0812" y="1143000"/>
            <a:ext cx="11582401" cy="1524000"/>
            <a:chOff x="150812" y="766671"/>
            <a:chExt cx="11582401" cy="1524000"/>
          </a:xfrm>
        </p:grpSpPr>
        <p:sp>
          <p:nvSpPr>
            <p:cNvPr id="8" name="Rounded Rectangle 7"/>
            <p:cNvSpPr/>
            <p:nvPr/>
          </p:nvSpPr>
          <p:spPr>
            <a:xfrm>
              <a:off x="1979613" y="769087"/>
              <a:ext cx="9753600" cy="1521584"/>
            </a:xfrm>
            <a:prstGeom prst="roundRect">
              <a:avLst>
                <a:gd name="adj" fmla="val 5381"/>
              </a:avLst>
            </a:prstGeom>
            <a:solidFill>
              <a:srgbClr val="F2EFF5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51050" y="785721"/>
              <a:ext cx="9372637" cy="800197"/>
            </a:xfrm>
            <a:prstGeom prst="rect">
              <a:avLst/>
            </a:prstGeom>
            <a:noFill/>
          </p:spPr>
          <p:txBody>
            <a:bodyPr wrap="square" lIns="121899" tIns="60949" rIns="121899" bIns="60949" rtlCol="0">
              <a:spAutoFit/>
            </a:bodyPr>
            <a:lstStyle/>
            <a:p>
              <a:pPr algn="just"/>
              <a:r>
                <a:rPr lang="vi-VN" sz="2200" b="1">
                  <a:latin typeface="Arial" pitchFamily="34" charset="0"/>
                  <a:cs typeface="Arial" pitchFamily="34" charset="0"/>
                </a:rPr>
                <a:t>Cho tam giác ABC và một điểm B’ nằm trên cạnh AB. Qua điểm B’, ta vẽ một đường thẳng song song với BC, cắt AC tại C’ (H.4.4).</a:t>
              </a:r>
              <a:endParaRPr lang="en-US" sz="22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812" y="766671"/>
              <a:ext cx="1697706" cy="1481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718526" y="1172170"/>
              <a:ext cx="5908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67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.VnCentury SchoolbookH" pitchFamily="34" charset="0"/>
                </a:rPr>
                <a:t>2</a:t>
              </a:r>
              <a:endParaRPr lang="en-US" sz="6000" b="1" spc="67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Century SchoolbookH" pitchFamily="34" charset="0"/>
              </a:endParaRPr>
            </a:p>
          </p:txBody>
        </p:sp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4" y="1070239"/>
              <a:ext cx="1319140" cy="480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360576" y="1604871"/>
                  <a:ext cx="9372637" cy="656568"/>
                </a:xfrm>
                <a:prstGeom prst="rect">
                  <a:avLst/>
                </a:prstGeom>
                <a:noFill/>
              </p:spPr>
              <p:txBody>
                <a:bodyPr wrap="square" lIns="121899" tIns="60949" rIns="121899" bIns="60949" rtlCol="0">
                  <a:spAutoFit/>
                </a:bodyPr>
                <a:lstStyle/>
                <a:p>
                  <a:pPr algn="just"/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a)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den>
                      </m:f>
                    </m:oMath>
                  </a14:m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den>
                      </m:f>
                    </m:oMath>
                  </a14:m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	         b)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</m:den>
                      </m:f>
                    </m:oMath>
                  </a14:m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𝑨𝑪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den>
                      </m:f>
                    </m:oMath>
                  </a14:m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		 c)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𝑨𝑩</m:t>
                          </m:r>
                        </m:den>
                      </m:f>
                    </m:oMath>
                  </a14:m>
                  <a:r>
                    <a:rPr lang="en-US" b="1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200" b="1">
                      <a:latin typeface="Arial" pitchFamily="34" charset="0"/>
                      <a:cs typeface="Arial" pitchFamily="34" charset="0"/>
                    </a:rPr>
                    <a:t>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  <m:r>
                            <a:rPr lang="en-US" b="1" i="1" smtClean="0"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𝑨𝑪</m:t>
                          </m:r>
                        </m:den>
                      </m:f>
                    </m:oMath>
                  </a14:m>
                  <a:endParaRPr lang="vi-VN" sz="2200" b="1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0576" y="1604871"/>
                  <a:ext cx="9372637" cy="65656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455" b="-9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TextBox 21"/>
          <p:cNvSpPr txBox="1"/>
          <p:nvPr/>
        </p:nvSpPr>
        <p:spPr>
          <a:xfrm>
            <a:off x="531812" y="3365749"/>
            <a:ext cx="327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c) Từ hình vẽ ta thấy 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2" y="2818307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289235"/>
              </p:ext>
            </p:extLst>
          </p:nvPr>
        </p:nvGraphicFramePr>
        <p:xfrm>
          <a:off x="3762375" y="3271838"/>
          <a:ext cx="160655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80" name="Equation" r:id="rId8" imgW="825480" imgH="393480" progId="Equation.DSMT4">
                  <p:embed/>
                </p:oleObj>
              </mc:Choice>
              <mc:Fallback>
                <p:oleObj name="Equation" r:id="rId8" imgW="8254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375" y="3271838"/>
                        <a:ext cx="160655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AutoShape 4"/>
          <p:cNvSpPr>
            <a:spLocks noChangeArrowheads="1"/>
          </p:cNvSpPr>
          <p:nvPr/>
        </p:nvSpPr>
        <p:spPr bwMode="gray">
          <a:xfrm>
            <a:off x="447214" y="95249"/>
            <a:ext cx="36659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ĐOẠN THẲNG TỈ LỆ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3212" y="609600"/>
            <a:ext cx="3429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Đoạn thẳng tỉ lệ 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199948" y="2895600"/>
            <a:ext cx="3361302" cy="2936438"/>
            <a:chOff x="8199948" y="2942202"/>
            <a:chExt cx="3361302" cy="2936438"/>
          </a:xfrm>
        </p:grpSpPr>
        <p:pic>
          <p:nvPicPr>
            <p:cNvPr id="135172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9948" y="2942202"/>
              <a:ext cx="3361302" cy="24560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9142412" y="5540086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4.4</a:t>
              </a:r>
            </a:p>
          </p:txBody>
        </p:sp>
      </p:grpSp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330169"/>
              </p:ext>
            </p:extLst>
          </p:nvPr>
        </p:nvGraphicFramePr>
        <p:xfrm>
          <a:off x="5464175" y="3197225"/>
          <a:ext cx="1852613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81" name="Equation" r:id="rId11" imgW="952200" imgH="393480" progId="Equation.DSMT4">
                  <p:embed/>
                </p:oleObj>
              </mc:Choice>
              <mc:Fallback>
                <p:oleObj name="Equation" r:id="rId11" imgW="9522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4175" y="3197225"/>
                        <a:ext cx="1852613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999664" y="4278987"/>
            <a:ext cx="1492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Do đó : 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652093"/>
              </p:ext>
            </p:extLst>
          </p:nvPr>
        </p:nvGraphicFramePr>
        <p:xfrm>
          <a:off x="2127250" y="4184650"/>
          <a:ext cx="153352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82" name="Equation" r:id="rId13" imgW="787320" imgH="393480" progId="Equation.DSMT4">
                  <p:embed/>
                </p:oleObj>
              </mc:Choice>
              <mc:Fallback>
                <p:oleObj name="Equation" r:id="rId13" imgW="7873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0" y="4184650"/>
                        <a:ext cx="153352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36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43024</TotalTime>
  <Words>2021</Words>
  <Application>Microsoft Office PowerPoint</Application>
  <PresentationFormat>Custom</PresentationFormat>
  <Paragraphs>211</Paragraphs>
  <Slides>27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.VnCentury SchoolbookH</vt:lpstr>
      <vt:lpstr>Arial</vt:lpstr>
      <vt:lpstr>Calibri</vt:lpstr>
      <vt:lpstr>Cambria Math</vt:lpstr>
      <vt:lpstr>Symbol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Phienbanmoi.com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2737</cp:revision>
  <dcterms:created xsi:type="dcterms:W3CDTF">2021-08-04T05:24:17Z</dcterms:created>
  <dcterms:modified xsi:type="dcterms:W3CDTF">2023-11-17T06:30:12Z</dcterms:modified>
</cp:coreProperties>
</file>