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1070" r:id="rId2"/>
    <p:sldId id="1030" r:id="rId3"/>
    <p:sldId id="1062" r:id="rId4"/>
    <p:sldId id="1063" r:id="rId5"/>
    <p:sldId id="994" r:id="rId6"/>
    <p:sldId id="1064" r:id="rId7"/>
    <p:sldId id="1052" r:id="rId8"/>
    <p:sldId id="1065" r:id="rId9"/>
    <p:sldId id="852" r:id="rId10"/>
    <p:sldId id="970" r:id="rId11"/>
    <p:sldId id="1042" r:id="rId12"/>
    <p:sldId id="985" r:id="rId13"/>
    <p:sldId id="986" r:id="rId14"/>
    <p:sldId id="1066" r:id="rId15"/>
    <p:sldId id="1058" r:id="rId16"/>
    <p:sldId id="1067" r:id="rId17"/>
    <p:sldId id="1068" r:id="rId18"/>
    <p:sldId id="1069" r:id="rId19"/>
    <p:sldId id="723" r:id="rId20"/>
    <p:sldId id="1047" r:id="rId21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8867AD-EF16-4402-9E9E-3FA5D933B004}">
          <p14:sldIdLst>
            <p14:sldId id="1070"/>
            <p14:sldId id="1030"/>
            <p14:sldId id="1062"/>
            <p14:sldId id="1063"/>
            <p14:sldId id="994"/>
            <p14:sldId id="1064"/>
            <p14:sldId id="1052"/>
            <p14:sldId id="1065"/>
            <p14:sldId id="852"/>
            <p14:sldId id="970"/>
            <p14:sldId id="1042"/>
            <p14:sldId id="985"/>
            <p14:sldId id="986"/>
            <p14:sldId id="1066"/>
            <p14:sldId id="1058"/>
            <p14:sldId id="1067"/>
            <p14:sldId id="1068"/>
            <p14:sldId id="1069"/>
            <p14:sldId id="723"/>
            <p14:sldId id="104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D13"/>
    <a:srgbClr val="FEF5E6"/>
    <a:srgbClr val="FAF0F0"/>
    <a:srgbClr val="F2EFF5"/>
    <a:srgbClr val="DEE7CF"/>
    <a:srgbClr val="DEF4F6"/>
    <a:srgbClr val="F5E4E3"/>
    <a:srgbClr val="1D5E75"/>
    <a:srgbClr val="255997"/>
    <a:srgbClr val="FDE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4" autoAdjust="0"/>
    <p:restoredTop sz="94057" autoAdjust="0"/>
  </p:normalViewPr>
  <p:slideViewPr>
    <p:cSldViewPr>
      <p:cViewPr varScale="1">
        <p:scale>
          <a:sx n="108" d="100"/>
          <a:sy n="108" d="100"/>
        </p:scale>
        <p:origin x="726" y="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553F7-B9DF-40E4-9460-D9E3E4AC60BE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F3B7D-E3BB-4AF2-97E7-41990B224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7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91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32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3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6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4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3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7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21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1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25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7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7"/>
            <a:ext cx="10969943" cy="1143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0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8987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6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45.pn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4.png"/><Relationship Id="rId4" Type="http://schemas.openxmlformats.org/officeDocument/2006/relationships/image" Target="../media/image13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45.pn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oleObject" Target="../embeddings/oleObject4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5.png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1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4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24.png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58.png"/><Relationship Id="rId4" Type="http://schemas.openxmlformats.org/officeDocument/2006/relationships/image" Target="../media/image13.png"/><Relationship Id="rId9" Type="http://schemas.openxmlformats.org/officeDocument/2006/relationships/image" Target="../media/image57.png"/><Relationship Id="rId14" Type="http://schemas.openxmlformats.org/officeDocument/2006/relationships/image" Target="../media/image4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9.png"/><Relationship Id="rId5" Type="http://schemas.openxmlformats.org/officeDocument/2006/relationships/image" Target="../media/image25.png"/><Relationship Id="rId10" Type="http://schemas.openxmlformats.org/officeDocument/2006/relationships/image" Target="../media/image18.emf"/><Relationship Id="rId4" Type="http://schemas.openxmlformats.org/officeDocument/2006/relationships/image" Target="../media/image7.png"/><Relationship Id="rId9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418012" y="2379614"/>
            <a:ext cx="6019799" cy="1031972"/>
          </a:xfrm>
          <a:prstGeom prst="roundRect">
            <a:avLst>
              <a:gd name="adj" fmla="val 12012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9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12" y="1673193"/>
            <a:ext cx="5126182" cy="77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2" y="2286000"/>
            <a:ext cx="1623579" cy="145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848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" r="8809" b="22763"/>
          <a:stretch/>
        </p:blipFill>
        <p:spPr bwMode="auto">
          <a:xfrm>
            <a:off x="4869028" y="2449625"/>
            <a:ext cx="5117765" cy="89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75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1585" y="1123950"/>
            <a:ext cx="11531628" cy="1346572"/>
            <a:chOff x="201585" y="747621"/>
            <a:chExt cx="11531628" cy="1346572"/>
          </a:xfrm>
        </p:grpSpPr>
        <p:sp>
          <p:nvSpPr>
            <p:cNvPr id="8" name="Rounded Rectangle 7"/>
            <p:cNvSpPr/>
            <p:nvPr/>
          </p:nvSpPr>
          <p:spPr>
            <a:xfrm>
              <a:off x="1979613" y="769087"/>
              <a:ext cx="9753600" cy="1216784"/>
            </a:xfrm>
            <a:prstGeom prst="roundRect">
              <a:avLst>
                <a:gd name="adj" fmla="val 5381"/>
              </a:avLst>
            </a:prstGeom>
            <a:solidFill>
              <a:srgbClr val="F2EFF5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4412" y="910164"/>
              <a:ext cx="9372637" cy="923307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vi-VN" sz="2600" b="1">
                  <a:latin typeface="Arial" pitchFamily="34" charset="0"/>
                  <a:cs typeface="Arial" pitchFamily="34" charset="0"/>
                </a:rPr>
                <a:t>Cho tam giác ABC cân tại A, D và E lần lượt là trung điểm của AB, AC. Tứ giác DECB là hình gì? Tại sao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981" y="747621"/>
              <a:ext cx="1543369" cy="1346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585" y="1175668"/>
              <a:ext cx="1596159" cy="581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70012" y="2971800"/>
                <a:ext cx="6096001" cy="473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Wingdings" pitchFamily="2" charset="2"/>
                  <a:buChar char="v"/>
                </a:pP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Tam giác ABC cân tại A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</m:acc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𝑪</m:t>
                        </m:r>
                      </m:e>
                    </m:acc>
                  </m:oMath>
                </a14:m>
                <a:endParaRPr lang="en-US" sz="28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12" y="2971800"/>
                <a:ext cx="6096001" cy="473976"/>
              </a:xfrm>
              <a:prstGeom prst="rect">
                <a:avLst/>
              </a:prstGeom>
              <a:blipFill rotWithShape="1">
                <a:blip r:embed="rId5"/>
                <a:stretch>
                  <a:fillRect l="-1100" b="-24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604" y="2580182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AutoShape 4"/>
          <p:cNvSpPr>
            <a:spLocks noChangeArrowheads="1"/>
          </p:cNvSpPr>
          <p:nvPr/>
        </p:nvSpPr>
        <p:spPr bwMode="gray">
          <a:xfrm>
            <a:off x="447214" y="95249"/>
            <a:ext cx="68663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TÍNH CHẤT </a:t>
            </a:r>
            <a:r>
              <a:rPr lang="vi-VN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98612" y="3502926"/>
            <a:ext cx="6478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Vì D và E lần lượt là trung điểm của AB, AC nên DE là đường trung bình của tam giác ABC.</a:t>
            </a:r>
            <a:endParaRPr lang="en-US" sz="28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98611" y="4272367"/>
            <a:ext cx="6478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Suy ra DE // BC nên tứ giác DECB là hình thang.</a:t>
            </a:r>
            <a:endParaRPr lang="en-US" sz="28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598611" y="5047165"/>
                <a:ext cx="723900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Hình thang DECB có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20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</m:acc>
                    <m:r>
                      <a:rPr lang="en-US" sz="2000" b="1" i="1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Arial" pitchFamily="34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nên là </a:t>
                </a:r>
                <a:r>
                  <a:rPr lang="en-US" sz="2200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hình thang cân  </a:t>
                </a:r>
                <a:endParaRPr lang="en-US" sz="28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611" y="5047165"/>
                <a:ext cx="7239001" cy="430887"/>
              </a:xfrm>
              <a:prstGeom prst="rect">
                <a:avLst/>
              </a:prstGeom>
              <a:blipFill rotWithShape="1">
                <a:blip r:embed="rId7"/>
                <a:stretch>
                  <a:fillRect l="-1010" t="-7042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4306" name="Picture 16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12" y="2624732"/>
            <a:ext cx="32861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85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2164638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08550" y="2674441"/>
            <a:ext cx="71305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Trong tam giác ABC có D, E lần lượt là trung điểm của AB và AC nên D ∈ AB; E ∈ AC và AD = BD; AE = EC.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4137" y="762000"/>
            <a:ext cx="11857143" cy="1569076"/>
            <a:chOff x="84137" y="685800"/>
            <a:chExt cx="11857143" cy="1569076"/>
          </a:xfrm>
        </p:grpSpPr>
        <p:sp>
          <p:nvSpPr>
            <p:cNvPr id="14" name="Rounded Rectangle 13"/>
            <p:cNvSpPr/>
            <p:nvPr/>
          </p:nvSpPr>
          <p:spPr>
            <a:xfrm>
              <a:off x="1987550" y="783825"/>
              <a:ext cx="9953730" cy="1121176"/>
            </a:xfrm>
            <a:prstGeom prst="roundRect">
              <a:avLst>
                <a:gd name="adj" fmla="val 4169"/>
              </a:avLst>
            </a:prstGeom>
            <a:solidFill>
              <a:srgbClr val="ECEADC"/>
            </a:solidFill>
            <a:ln w="952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46913" y="940701"/>
              <a:ext cx="8652899" cy="553976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vi-VN" sz="2800" b="1">
                  <a:latin typeface="Arial" pitchFamily="34" charset="0"/>
                  <a:cs typeface="Arial" pitchFamily="34" charset="0"/>
                </a:rPr>
                <a:t>Em hãy trả lời câu hỏi trong tình huống mở đầu.</a:t>
              </a:r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37" y="685800"/>
              <a:ext cx="1806542" cy="1569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82" y="1111605"/>
              <a:ext cx="1369451" cy="69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1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11248" y="3912513"/>
            <a:ext cx="68278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Suy ra DE là đường trung bình của tam giác ABC.</a:t>
            </a:r>
            <a:endParaRPr lang="en-US" sz="22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4021" name="Picture 1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612" y="2164638"/>
            <a:ext cx="3352800" cy="29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11248" y="4495800"/>
                <a:ext cx="7345364" cy="579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𝑫𝑬</m:t>
                    </m:r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𝑩𝑪</m:t>
                    </m:r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suy ra </a:t>
                </a:r>
                <a:r>
                  <a:rPr lang="fr-FR" sz="2200" b="1">
                    <a:latin typeface="Arial" pitchFamily="34" charset="0"/>
                    <a:cs typeface="Arial" pitchFamily="34" charset="0"/>
                  </a:rPr>
                  <a:t>BC = 2DE = 2 . 500 = </a:t>
                </a:r>
                <a:r>
                  <a:rPr lang="fr-FR" sz="2200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1000</a:t>
                </a:r>
                <a:r>
                  <a:rPr lang="fr-FR" sz="2200" b="1">
                    <a:latin typeface="Arial" pitchFamily="34" charset="0"/>
                    <a:cs typeface="Arial" pitchFamily="34" charset="0"/>
                  </a:rPr>
                  <a:t>(m)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248" y="4495800"/>
                <a:ext cx="7345364" cy="579774"/>
              </a:xfrm>
              <a:prstGeom prst="rect">
                <a:avLst/>
              </a:prstGeom>
              <a:blipFill rotWithShape="1">
                <a:blip r:embed="rId7"/>
                <a:stretch>
                  <a:fillRect l="-996" b="-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200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4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4" y="1219200"/>
            <a:ext cx="7772400" cy="3990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0983" y="5638800"/>
            <a:ext cx="1746254" cy="13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7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3733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465020" y="515555"/>
                <a:ext cx="8915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800" b="1">
                    <a:latin typeface="Arial" pitchFamily="34" charset="0"/>
                    <a:cs typeface="Arial" pitchFamily="34" charset="0"/>
                  </a:rPr>
                  <a:t>Tính các độ dài </a:t>
                </a:r>
                <a14:m>
                  <m:oMath xmlns:m="http://schemas.openxmlformats.org/officeDocument/2006/math"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vi-VN" sz="2800" b="1">
                    <a:latin typeface="Arial" pitchFamily="34" charset="0"/>
                    <a:cs typeface="Arial" pitchFamily="34" charset="0"/>
                  </a:rPr>
                  <a:t>trong Hình 4.18.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020" y="515555"/>
                <a:ext cx="89154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367"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11" y="1818772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4.6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84212" y="2133600"/>
            <a:ext cx="2874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4.18a 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89012" y="2615623"/>
            <a:ext cx="701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Ta có: DH = HF, H ∈ DF nên H là trung điểm của DF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456612" y="1676400"/>
            <a:ext cx="3429000" cy="4833488"/>
            <a:chOff x="8380412" y="1676400"/>
            <a:chExt cx="3429000" cy="4833488"/>
          </a:xfrm>
        </p:grpSpPr>
        <p:sp>
          <p:nvSpPr>
            <p:cNvPr id="31" name="TextBox 30"/>
            <p:cNvSpPr txBox="1"/>
            <p:nvPr/>
          </p:nvSpPr>
          <p:spPr>
            <a:xfrm>
              <a:off x="9428162" y="6171334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4.18</a:t>
              </a:r>
            </a:p>
          </p:txBody>
        </p:sp>
        <p:pic>
          <p:nvPicPr>
            <p:cNvPr id="82916" name="Picture 99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0412" y="1676400"/>
              <a:ext cx="3429000" cy="2424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2920" name="Picture 100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3299" y="3962400"/>
              <a:ext cx="2981325" cy="2219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968374" y="3200400"/>
            <a:ext cx="701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EK = KF, K ∈ EF nên K là trung điểm của EF.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8374" y="3746956"/>
            <a:ext cx="71834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Xét tam giác DEF có H, K lần lượt là trung điểm của DF, EF nên HK là đường trung bình của tam giác DEF.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68374" y="4854952"/>
                <a:ext cx="7183438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𝑯𝑲</m:t>
                    </m:r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𝑫𝑬</m:t>
                    </m:r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endParaRPr lang="vi-VN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374" y="4854952"/>
                <a:ext cx="7183438" cy="624082"/>
              </a:xfrm>
              <a:prstGeom prst="rect">
                <a:avLst/>
              </a:prstGeom>
              <a:blipFill rotWithShape="1">
                <a:blip r:embed="rId9"/>
                <a:stretch>
                  <a:fillRect l="-1104" b="-3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968374" y="5530361"/>
            <a:ext cx="7183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 x = 2HK = 2 . 3 =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.</a:t>
            </a:r>
            <a:endParaRPr lang="vi-VN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9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  <p:bldP spid="27" grpId="0"/>
      <p:bldP spid="28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3733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465020" y="515555"/>
                <a:ext cx="8915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800" b="1">
                    <a:latin typeface="Arial" pitchFamily="34" charset="0"/>
                    <a:cs typeface="Arial" pitchFamily="34" charset="0"/>
                  </a:rPr>
                  <a:t>Tính các độ dài </a:t>
                </a:r>
                <a14:m>
                  <m:oMath xmlns:m="http://schemas.openxmlformats.org/officeDocument/2006/math"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vi-VN" sz="2800" b="1" i="1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vi-VN" sz="2800" b="1">
                    <a:latin typeface="Arial" pitchFamily="34" charset="0"/>
                    <a:cs typeface="Arial" pitchFamily="34" charset="0"/>
                  </a:rPr>
                  <a:t>trong Hình 4.18.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020" y="515555"/>
                <a:ext cx="89154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367"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11" y="1818772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4.6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989012" y="2180095"/>
            <a:ext cx="2874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4.18b 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273174" y="2662118"/>
            <a:ext cx="701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Vì MN ⊥ AB, AC ⊥ AB nên MN // AC.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456612" y="1676400"/>
            <a:ext cx="3429000" cy="4833488"/>
            <a:chOff x="8380412" y="1676400"/>
            <a:chExt cx="3429000" cy="4833488"/>
          </a:xfrm>
        </p:grpSpPr>
        <p:sp>
          <p:nvSpPr>
            <p:cNvPr id="31" name="TextBox 30"/>
            <p:cNvSpPr txBox="1"/>
            <p:nvPr/>
          </p:nvSpPr>
          <p:spPr>
            <a:xfrm>
              <a:off x="9428162" y="6171334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4.18</a:t>
              </a:r>
            </a:p>
          </p:txBody>
        </p:sp>
        <p:pic>
          <p:nvPicPr>
            <p:cNvPr id="82916" name="Picture 99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0412" y="1676400"/>
              <a:ext cx="3429000" cy="2424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2920" name="Picture 100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3299" y="3962400"/>
              <a:ext cx="2981325" cy="2219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1273174" y="3222367"/>
            <a:ext cx="701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Mà M là trung điểm của AB (vì AM = BM = 3)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73174" y="3782616"/>
            <a:ext cx="7183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Suy ra MN là đường trung bình của tam giác ABC.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73174" y="4342865"/>
            <a:ext cx="7183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 N là trung điểm của BC nên y = NC = BN = 5.</a:t>
            </a:r>
            <a:endParaRPr lang="vi-VN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73174" y="4903113"/>
            <a:ext cx="7183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200" b="1">
                <a:latin typeface="Arial" pitchFamily="34" charset="0"/>
                <a:cs typeface="Arial" pitchFamily="34" charset="0"/>
              </a:rPr>
              <a:t>Vậy x = 6; y = 5.</a:t>
            </a:r>
            <a:endParaRPr lang="vi-VN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53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  <p:bldP spid="27" grpId="0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719464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436812" y="304800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>
                <a:latin typeface="Arial" pitchFamily="34" charset="0"/>
                <a:cs typeface="Arial" pitchFamily="34" charset="0"/>
              </a:rPr>
              <a:t>Cho tam giác ABC. Gọi M, N, P lần lượt là trung điểm của các cạnh AB, AC, BC.</a:t>
            </a:r>
            <a:endParaRPr lang="en-US" b="1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lphaLcParenR"/>
            </a:pPr>
            <a:r>
              <a:rPr lang="vi-VN" b="1">
                <a:latin typeface="Arial" pitchFamily="34" charset="0"/>
                <a:cs typeface="Arial" pitchFamily="34" charset="0"/>
              </a:rPr>
              <a:t>Chứng minh tứ giác BMNC là hình thang.</a:t>
            </a:r>
            <a:endParaRPr lang="en-US" b="1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lphaLcParenR"/>
            </a:pPr>
            <a:r>
              <a:rPr lang="vi-VN" b="1">
                <a:latin typeface="Arial" pitchFamily="34" charset="0"/>
                <a:cs typeface="Arial" pitchFamily="34" charset="0"/>
              </a:rPr>
              <a:t>Tứ giác MNPB là hình gì? Tại sao?</a:t>
            </a: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12" y="2069265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4.7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034760" y="2514600"/>
            <a:ext cx="708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a) Vì M, N lần lượt là trung điểm của các cạnh AB, AC nên MN là đường trung bình của tam giác ABC suy ra MN // BC.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34760" y="3644816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Tứ giác BMNC có MN // BC nên tứ giác BMNC là hình thang (đpcm).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4760" y="4436477"/>
            <a:ext cx="71008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b) Vì N, P lần lượt là trung điểm của các cạnh AC, BC nên NP là đường trung bình của tam giác ABC suy ra NP // AB hay NP // MB.</a:t>
            </a:r>
          </a:p>
        </p:txBody>
      </p:sp>
      <p:pic>
        <p:nvPicPr>
          <p:cNvPr id="143521" name="Picture 16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05" y="2065246"/>
            <a:ext cx="326707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034760" y="5566693"/>
            <a:ext cx="102158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Tứ giác MNPB có MN // BP (do MN // BC); BM // NP (chứng minh trên).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4760" y="6019800"/>
            <a:ext cx="102158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đó, tứ giác MNPB là hình bình hành.</a:t>
            </a:r>
          </a:p>
        </p:txBody>
      </p:sp>
    </p:spTree>
    <p:extLst>
      <p:ext uri="{BB962C8B-B14F-4D97-AF65-F5344CB8AC3E}">
        <p14:creationId xmlns:p14="http://schemas.microsoft.com/office/powerpoint/2010/main" val="190457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  <p:bldP spid="23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719464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84412" y="304800"/>
            <a:ext cx="929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>
                <a:latin typeface="Arial" pitchFamily="34" charset="0"/>
                <a:cs typeface="Arial" pitchFamily="34" charset="0"/>
              </a:rPr>
              <a:t>Cho tam giác ABC có trung tuyến AM. Lấy điểm D và E trên cạnh AB sao cho AD = DE = EB và D nằm giữa hai điểm A, E.</a:t>
            </a:r>
            <a:endParaRPr lang="en-US" b="1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lphaLcParenR"/>
            </a:pPr>
            <a:r>
              <a:rPr lang="pt-BR" b="1">
                <a:latin typeface="Arial" pitchFamily="34" charset="0"/>
                <a:cs typeface="Arial" pitchFamily="34" charset="0"/>
              </a:rPr>
              <a:t>Chứng minh DC // EM.</a:t>
            </a:r>
          </a:p>
          <a:p>
            <a:pPr marL="457200" indent="-457200">
              <a:buAutoNum type="alphaLcParenR"/>
            </a:pPr>
            <a:r>
              <a:rPr lang="vi-VN" b="1">
                <a:latin typeface="Arial" pitchFamily="34" charset="0"/>
                <a:cs typeface="Arial" pitchFamily="34" charset="0"/>
              </a:rPr>
              <a:t>DC cắt AM tại I. Chứng minh I là trung điểm của AM.</a:t>
            </a: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12" y="2069265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4.8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60412" y="2514600"/>
            <a:ext cx="708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a) Vì AM là đường trung tuyến của tam giác ABC nên M là trung điểm của BC.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0412" y="3307298"/>
            <a:ext cx="708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Ta có BE = DE và E ∈ BD nên E là trung điểm của BD.</a:t>
            </a:r>
          </a:p>
        </p:txBody>
      </p:sp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204" y="2069265"/>
            <a:ext cx="362902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74674" y="4099996"/>
            <a:ext cx="6874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Xét tam giác BCD có E, M lần lượt là trung điểm của BD, BC nên EM là đường trung bình của tam giác BCD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5787" y="5231249"/>
            <a:ext cx="6874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 DC // EM (tính chất đường trung bình).</a:t>
            </a:r>
          </a:p>
        </p:txBody>
      </p:sp>
    </p:spTree>
    <p:extLst>
      <p:ext uri="{BB962C8B-B14F-4D97-AF65-F5344CB8AC3E}">
        <p14:creationId xmlns:p14="http://schemas.microsoft.com/office/powerpoint/2010/main" val="76519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719464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84412" y="304800"/>
            <a:ext cx="929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>
                <a:latin typeface="Arial" pitchFamily="34" charset="0"/>
                <a:cs typeface="Arial" pitchFamily="34" charset="0"/>
              </a:rPr>
              <a:t>Cho tam giác ABC có trung tuyến AM. Lấy điểm D và E trên cạnh AB sao cho AD = DE = EB và D nằm giữa hai điểm A, E.</a:t>
            </a:r>
            <a:endParaRPr lang="en-US" b="1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lphaLcParenR"/>
            </a:pPr>
            <a:r>
              <a:rPr lang="pt-BR" b="1">
                <a:latin typeface="Arial" pitchFamily="34" charset="0"/>
                <a:cs typeface="Arial" pitchFamily="34" charset="0"/>
              </a:rPr>
              <a:t>Chứng minh DC // EM.</a:t>
            </a:r>
          </a:p>
          <a:p>
            <a:pPr marL="457200" indent="-457200">
              <a:buAutoNum type="alphaLcParenR"/>
            </a:pPr>
            <a:r>
              <a:rPr lang="vi-VN" b="1">
                <a:latin typeface="Arial" pitchFamily="34" charset="0"/>
                <a:cs typeface="Arial" pitchFamily="34" charset="0"/>
              </a:rPr>
              <a:t>DC cắt AM tại I. Chứng minh I là trung điểm của AM.</a:t>
            </a: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12" y="2069265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4.8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60412" y="2514600"/>
            <a:ext cx="7413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b) Ta có D là trung điểm của AE (vì AD = DE, D ∈ AE).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22073" y="3048000"/>
            <a:ext cx="6801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>
                <a:latin typeface="Arial" pitchFamily="34" charset="0"/>
                <a:cs typeface="Arial" pitchFamily="34" charset="0"/>
              </a:rPr>
              <a:t>Mà DI // EM (vì DC // EM).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2" y="2085975"/>
            <a:ext cx="362902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22073" y="3581400"/>
            <a:ext cx="66598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 DI là đường trung bình của tam giác AEM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2073" y="4114800"/>
            <a:ext cx="66598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Suy ra I là trung điểm của AM.</a:t>
            </a:r>
          </a:p>
        </p:txBody>
      </p:sp>
    </p:spTree>
    <p:extLst>
      <p:ext uri="{BB962C8B-B14F-4D97-AF65-F5344CB8AC3E}">
        <p14:creationId xmlns:p14="http://schemas.microsoft.com/office/powerpoint/2010/main" val="66548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86784" y="226811"/>
            <a:ext cx="9716445" cy="14495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84412" y="304800"/>
            <a:ext cx="9296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>
                <a:latin typeface="Arial" pitchFamily="34" charset="0"/>
                <a:cs typeface="Arial" pitchFamily="34" charset="0"/>
              </a:rPr>
              <a:t>Cho hình chữ nhật ABCD có AC cắt BD tại O. Gọi H, K lần lượt là trung điểm của AB, AD. </a:t>
            </a:r>
            <a:endParaRPr lang="en-US" sz="2600" b="1">
              <a:latin typeface="Arial" pitchFamily="34" charset="0"/>
              <a:cs typeface="Arial" pitchFamily="34" charset="0"/>
            </a:endParaRPr>
          </a:p>
          <a:p>
            <a:r>
              <a:rPr lang="vi-VN" sz="2600" b="1">
                <a:latin typeface="Arial" pitchFamily="34" charset="0"/>
                <a:cs typeface="Arial" pitchFamily="34" charset="0"/>
              </a:rPr>
              <a:t>Chứng minh tứ giác AHOK là hình chữ nhật.</a:t>
            </a: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12" y="1814762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4.9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2303" y="2219325"/>
                <a:ext cx="7454709" cy="1118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Wingdings" pitchFamily="2" charset="2"/>
                  <a:buChar char="v"/>
                </a:pP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Vì ABCD là hình chữ nhật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𝑩𝑨𝑫</m:t>
                        </m:r>
                      </m:e>
                    </m:acc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và hai 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đường chéo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AC, BD bằng nhau và cắt nhau tại trung điểm O của mỗi đường</a:t>
                </a:r>
                <a:endParaRPr lang="vi-VN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03" y="2219325"/>
                <a:ext cx="7454709" cy="1118191"/>
              </a:xfrm>
              <a:prstGeom prst="rect">
                <a:avLst/>
              </a:prstGeom>
              <a:blipFill rotWithShape="1">
                <a:blip r:embed="rId7"/>
                <a:stretch>
                  <a:fillRect l="-818" t="-2186" r="-1145" b="-10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760412" y="3343249"/>
            <a:ext cx="708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Suy ra AB ⊥ AD; O là trung điểm của AC và BD.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0412" y="3779869"/>
            <a:ext cx="6874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Vì O, H lần lượt là trung điểm của BD và AB nên OH là đường trung bình của tam giác ABD</a:t>
            </a:r>
          </a:p>
        </p:txBody>
      </p:sp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937" y="1777874"/>
            <a:ext cx="334327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0412" y="4555043"/>
                <a:ext cx="9753600" cy="441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Suy ra OH // AD mà AB ⊥ AD nên OH ⊥ AB hay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𝑨𝑯𝑶</m:t>
                        </m:r>
                      </m:e>
                    </m:acc>
                    <m:r>
                      <a:rPr lang="en-US" sz="2200" b="1" i="1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:endParaRPr lang="vi-VN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12" y="4555043"/>
                <a:ext cx="9753600" cy="441083"/>
              </a:xfrm>
              <a:prstGeom prst="rect">
                <a:avLst/>
              </a:prstGeom>
              <a:blipFill rotWithShape="1">
                <a:blip r:embed="rId9"/>
                <a:stretch>
                  <a:fillRect l="-813" t="-6849" b="-26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60412" y="5001859"/>
                <a:ext cx="9753600" cy="441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Tương tự, ta chứng minh được: OK ⊥ AD hay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latin typeface="Cambria Math"/>
                        <a:cs typeface="Arial" pitchFamily="34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𝑨𝑲𝑶</m:t>
                        </m:r>
                      </m:e>
                    </m:acc>
                    <m:r>
                      <a:rPr lang="en-US" sz="2200" b="1" i="1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:endParaRPr lang="vi-VN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12" y="5001859"/>
                <a:ext cx="9753600" cy="441083"/>
              </a:xfrm>
              <a:prstGeom prst="rect">
                <a:avLst/>
              </a:prstGeom>
              <a:blipFill rotWithShape="1">
                <a:blip r:embed="rId10"/>
                <a:stretch>
                  <a:fillRect l="-813" t="-6944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72349" y="5448677"/>
            <a:ext cx="1512063" cy="441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Ta có : 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099682"/>
              </p:ext>
            </p:extLst>
          </p:nvPr>
        </p:nvGraphicFramePr>
        <p:xfrm>
          <a:off x="1942312" y="5431590"/>
          <a:ext cx="3847300" cy="404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90" name="Equation" r:id="rId11" imgW="2171520" imgH="228600" progId="Equation.DSMT4">
                  <p:embed/>
                </p:oleObj>
              </mc:Choice>
              <mc:Fallback>
                <p:oleObj name="Equation" r:id="rId11" imgW="21715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942312" y="5431590"/>
                        <a:ext cx="3847300" cy="4049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000440"/>
              </p:ext>
            </p:extLst>
          </p:nvPr>
        </p:nvGraphicFramePr>
        <p:xfrm>
          <a:off x="2506662" y="5870710"/>
          <a:ext cx="328295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91" name="Equation" r:id="rId13" imgW="1854000" imgH="228600" progId="Equation.DSMT4">
                  <p:embed/>
                </p:oleObj>
              </mc:Choice>
              <mc:Fallback>
                <p:oleObj name="Equation" r:id="rId13" imgW="1854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506662" y="5870710"/>
                        <a:ext cx="3282950" cy="404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29355"/>
              </p:ext>
            </p:extLst>
          </p:nvPr>
        </p:nvGraphicFramePr>
        <p:xfrm>
          <a:off x="2955925" y="6303128"/>
          <a:ext cx="2833687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92" name="Equation" r:id="rId15" imgW="1600200" imgH="228600" progId="Equation.DSMT4">
                  <p:embed/>
                </p:oleObj>
              </mc:Choice>
              <mc:Fallback>
                <p:oleObj name="Equation" r:id="rId15" imgW="16002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955925" y="6303128"/>
                        <a:ext cx="2833687" cy="404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087299" y="6324977"/>
            <a:ext cx="5645913" cy="441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đó, tứ giác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AHOK là hình chữ nhật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610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  <p:bldP spid="15" grpId="0"/>
      <p:bldP spid="17" grpId="0"/>
      <p:bldP spid="18" grpId="0"/>
      <p:bldP spid="19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3"/>
          <p:cNvSpPr/>
          <p:nvPr/>
        </p:nvSpPr>
        <p:spPr>
          <a:xfrm>
            <a:off x="-812588" y="492632"/>
            <a:ext cx="5463146" cy="5892800"/>
          </a:xfrm>
          <a:custGeom>
            <a:avLst/>
            <a:gdLst/>
            <a:ahLst/>
            <a:cxnLst/>
            <a:rect l="l" t="t" r="r" b="b"/>
            <a:pathLst>
              <a:path w="4098427" h="4419600">
                <a:moveTo>
                  <a:pt x="0" y="0"/>
                </a:moveTo>
                <a:lnTo>
                  <a:pt x="4098427" y="0"/>
                </a:lnTo>
                <a:lnTo>
                  <a:pt x="2588032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5" name="Rectangle 15"/>
          <p:cNvSpPr/>
          <p:nvPr/>
        </p:nvSpPr>
        <p:spPr>
          <a:xfrm rot="1132070">
            <a:off x="3697390" y="-2084"/>
            <a:ext cx="1915577" cy="6882235"/>
          </a:xfrm>
          <a:custGeom>
            <a:avLst/>
            <a:gdLst/>
            <a:ahLst/>
            <a:cxnLst/>
            <a:rect l="l" t="t" r="r" b="b"/>
            <a:pathLst>
              <a:path w="1437057" h="5161676">
                <a:moveTo>
                  <a:pt x="1437057" y="0"/>
                </a:moveTo>
                <a:lnTo>
                  <a:pt x="1437057" y="4670563"/>
                </a:lnTo>
                <a:lnTo>
                  <a:pt x="0" y="5161676"/>
                </a:lnTo>
                <a:lnTo>
                  <a:pt x="0" y="491114"/>
                </a:lnTo>
                <a:close/>
              </a:path>
            </a:pathLst>
          </a:cu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3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6" name="Rectangle 15"/>
          <p:cNvSpPr/>
          <p:nvPr/>
        </p:nvSpPr>
        <p:spPr>
          <a:xfrm rot="1132070">
            <a:off x="5733438" y="-2084"/>
            <a:ext cx="1915577" cy="6882235"/>
          </a:xfrm>
          <a:custGeom>
            <a:avLst/>
            <a:gdLst/>
            <a:ahLst/>
            <a:cxnLst/>
            <a:rect l="l" t="t" r="r" b="b"/>
            <a:pathLst>
              <a:path w="1437057" h="5161676">
                <a:moveTo>
                  <a:pt x="1437057" y="0"/>
                </a:moveTo>
                <a:lnTo>
                  <a:pt x="1437057" y="4670563"/>
                </a:lnTo>
                <a:lnTo>
                  <a:pt x="0" y="5161676"/>
                </a:lnTo>
                <a:lnTo>
                  <a:pt x="0" y="491114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bg1">
                  <a:alpha val="3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0809" y="2743200"/>
            <a:ext cx="812588" cy="812800"/>
          </a:xfrm>
          <a:prstGeom prst="rect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813398" y="2489200"/>
            <a:ext cx="0" cy="50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>
            <a:off x="9813398" y="2489268"/>
            <a:ext cx="0" cy="50786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3" t="17982" r="12601" b="22046"/>
          <a:stretch/>
        </p:blipFill>
        <p:spPr bwMode="auto">
          <a:xfrm>
            <a:off x="1167199" y="869115"/>
            <a:ext cx="1660188" cy="29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t="11198" r="6916" b="28723"/>
          <a:stretch/>
        </p:blipFill>
        <p:spPr bwMode="auto">
          <a:xfrm>
            <a:off x="1115994" y="1219200"/>
            <a:ext cx="2507896" cy="33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" t="19121" r="17589" b="20906"/>
          <a:stretch/>
        </p:blipFill>
        <p:spPr bwMode="auto">
          <a:xfrm>
            <a:off x="990697" y="1018100"/>
            <a:ext cx="542890" cy="34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2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0375" y="838201"/>
            <a:ext cx="7081837" cy="2209799"/>
            <a:chOff x="460375" y="840612"/>
            <a:chExt cx="7081837" cy="2209799"/>
          </a:xfrm>
        </p:grpSpPr>
        <p:sp>
          <p:nvSpPr>
            <p:cNvPr id="3" name="Rounded Rectangle 2"/>
            <p:cNvSpPr/>
            <p:nvPr/>
          </p:nvSpPr>
          <p:spPr>
            <a:xfrm>
              <a:off x="460375" y="840612"/>
              <a:ext cx="7081837" cy="2209799"/>
            </a:xfrm>
            <a:prstGeom prst="roundRect">
              <a:avLst>
                <a:gd name="adj" fmla="val 4061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6612" y="993011"/>
              <a:ext cx="6324600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itchFamily="34" charset="0"/>
                  <a:cs typeface="Arial" pitchFamily="34" charset="0"/>
                </a:rPr>
                <a:t>      </a:t>
              </a:r>
              <a:r>
                <a:rPr lang="vi-VN" b="1">
                  <a:latin typeface="Arial" pitchFamily="34" charset="0"/>
                  <a:cs typeface="Arial" pitchFamily="34" charset="0"/>
                </a:rPr>
                <a:t>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Cho B và C là hai điểm cách nhau bởi một hồ nước như Hình 4.12 với D, E lần lượt là trung điểm của AB và AC. Biết DE = 500 m, </a:t>
              </a:r>
            </a:p>
          </p:txBody>
        </p:sp>
      </p:grpSp>
      <p:sp>
        <p:nvSpPr>
          <p:cNvPr id="4" name="AutoShape 2" descr="Cơ cấu dân số theo giới là gì? Công thức tính và Ý nghĩ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98593" y="3503709"/>
            <a:ext cx="8229600" cy="1999292"/>
            <a:chOff x="-1363268" y="3202317"/>
            <a:chExt cx="8229600" cy="1999292"/>
          </a:xfrm>
        </p:grpSpPr>
        <p:sp>
          <p:nvSpPr>
            <p:cNvPr id="20" name="AutoShape 26"/>
            <p:cNvSpPr>
              <a:spLocks noChangeArrowheads="1"/>
            </p:cNvSpPr>
            <p:nvPr/>
          </p:nvSpPr>
          <p:spPr bwMode="auto">
            <a:xfrm>
              <a:off x="-1363268" y="3202317"/>
              <a:ext cx="7326419" cy="1742186"/>
            </a:xfrm>
            <a:prstGeom prst="cloudCallout">
              <a:avLst>
                <a:gd name="adj1" fmla="val 15297"/>
                <a:gd name="adj2" fmla="val 12005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 eaLnBrk="1" hangingPunct="1"/>
              <a:endParaRPr lang="en-US" altLang="en-US" sz="2400" dirty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601268" y="3480715"/>
              <a:ext cx="622606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</a:t>
              </a:r>
              <a:r>
                <a:rPr lang="vi-VN" sz="2500" b="1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iệu không cần đo trực tiếp, ta có thể tính được khoảng cách giữa hai điểm</a:t>
              </a:r>
              <a:br>
                <a:rPr lang="en-US" sz="2500" b="1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vi-VN" sz="2500" b="1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B và C không?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212371" y="3365132"/>
              <a:ext cx="1653961" cy="1836477"/>
            </a:xfrm>
            <a:prstGeom prst="rect">
              <a:avLst/>
            </a:prstGeom>
          </p:spPr>
        </p:pic>
      </p:grp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" y="78224"/>
            <a:ext cx="2720181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8047250" y="838200"/>
            <a:ext cx="3352800" cy="2919678"/>
            <a:chOff x="8047250" y="903535"/>
            <a:chExt cx="3352800" cy="2919678"/>
          </a:xfrm>
        </p:grpSpPr>
        <p:sp>
          <p:nvSpPr>
            <p:cNvPr id="16" name="TextBox 15"/>
            <p:cNvSpPr txBox="1"/>
            <p:nvPr/>
          </p:nvSpPr>
          <p:spPr>
            <a:xfrm>
              <a:off x="9085262" y="3484659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4.12</a:t>
              </a:r>
            </a:p>
          </p:txBody>
        </p:sp>
        <p:pic>
          <p:nvPicPr>
            <p:cNvPr id="14950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7250" y="903535"/>
              <a:ext cx="3352800" cy="2581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621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7" y="1471613"/>
            <a:ext cx="69802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52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684212" y="1219200"/>
            <a:ext cx="7391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sz="2200" b="1">
                <a:latin typeface="Arial" pitchFamily="34" charset="0"/>
                <a:cs typeface="Arial" pitchFamily="34" charset="0"/>
              </a:rPr>
              <a:t>Hình 4.13 mô tả thước chữ A dùng để đo đạc trên mặt đất. Thanh ngang đặt ở trung điểm của hai thanh bên. Thanh ngang của thước chữ A trong Hình 4.13 là hình ảnh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của của tam giác.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447214" y="95249"/>
            <a:ext cx="69425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ĐỊNH NGHĨA ĐƯỜNG TRUNG BÌNH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2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Nhận biết đường trung bình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36612" y="3530695"/>
            <a:ext cx="10369050" cy="1346105"/>
            <a:chOff x="1141412" y="4800600"/>
            <a:chExt cx="10369050" cy="1346105"/>
          </a:xfrm>
        </p:grpSpPr>
        <p:sp>
          <p:nvSpPr>
            <p:cNvPr id="36" name="Rounded Rectangle 35"/>
            <p:cNvSpPr/>
            <p:nvPr/>
          </p:nvSpPr>
          <p:spPr>
            <a:xfrm>
              <a:off x="1141412" y="4800600"/>
              <a:ext cx="10210800" cy="1219200"/>
            </a:xfrm>
            <a:prstGeom prst="roundRect">
              <a:avLst>
                <a:gd name="adj" fmla="val 3662"/>
              </a:avLst>
            </a:prstGeom>
            <a:solidFill>
              <a:srgbClr val="FDEDD3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598612" y="4974848"/>
              <a:ext cx="8575426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itchFamily="2" charset="2"/>
                <a:buChar char="v"/>
              </a:pPr>
              <a:r>
                <a:rPr lang="en-US" sz="26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Đường trung bình của tam giác 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là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đoạn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nối trung điểm hai cạnh của tam giác .</a:t>
              </a:r>
              <a:endPara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85412" y="4831214"/>
              <a:ext cx="1225050" cy="1315491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8697117" y="762000"/>
            <a:ext cx="2566988" cy="2556510"/>
            <a:chOff x="8697117" y="762000"/>
            <a:chExt cx="2566988" cy="2556510"/>
          </a:xfrm>
        </p:grpSpPr>
        <p:pic>
          <p:nvPicPr>
            <p:cNvPr id="15053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7117" y="762000"/>
              <a:ext cx="2566988" cy="25565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313862" y="2958584"/>
              <a:ext cx="13335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4.13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0983" y="5638800"/>
            <a:ext cx="1746254" cy="13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3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599471" y="1219200"/>
            <a:ext cx="11057541" cy="1219200"/>
            <a:chOff x="836611" y="836861"/>
            <a:chExt cx="11057541" cy="1219200"/>
          </a:xfrm>
        </p:grpSpPr>
        <p:sp>
          <p:nvSpPr>
            <p:cNvPr id="19" name="Rounded Rectangle 18"/>
            <p:cNvSpPr/>
            <p:nvPr/>
          </p:nvSpPr>
          <p:spPr>
            <a:xfrm>
              <a:off x="836611" y="836861"/>
              <a:ext cx="11057541" cy="1219200"/>
            </a:xfrm>
            <a:prstGeom prst="roundRect">
              <a:avLst>
                <a:gd name="adj" fmla="val 3662"/>
              </a:avLst>
            </a:prstGeom>
            <a:solidFill>
              <a:schemeClr val="bg2">
                <a:lumMod val="90000"/>
              </a:schemeClr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11827" y="944493"/>
              <a:ext cx="1075372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 typeface="Wingdings" pitchFamily="2" charset="2"/>
                <a:buChar char="v"/>
              </a:pPr>
              <a:r>
                <a:rPr lang="en-US" sz="2800" b="1" i="1">
                  <a:solidFill>
                    <a:srgbClr val="0F3D13"/>
                  </a:solidFill>
                  <a:latin typeface="Arial" pitchFamily="34" charset="0"/>
                  <a:cs typeface="Arial" pitchFamily="34" charset="0"/>
                </a:rPr>
                <a:t>Câu hỏi </a:t>
              </a:r>
              <a:r>
                <a:rPr lang="en-US" sz="2800" b="1">
                  <a:solidFill>
                    <a:srgbClr val="0F3D13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Em hãy chỉ ra các đường trung bình của ∆DEF và </a:t>
              </a:r>
              <a:br>
                <a:rPr lang="en-US" sz="2800" b="1">
                  <a:latin typeface="Arial" pitchFamily="34" charset="0"/>
                  <a:cs typeface="Arial" pitchFamily="34" charset="0"/>
                </a:rPr>
              </a:br>
              <a:r>
                <a:rPr lang="en-US" sz="2800" b="1">
                  <a:latin typeface="Arial" pitchFamily="34" charset="0"/>
                  <a:cs typeface="Arial" pitchFamily="34" charset="0"/>
                </a:rPr>
                <a:t>                 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∆IHK trong Hình 4.14.</a:t>
              </a:r>
              <a:endParaRPr lang="en-US" sz="28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181" y="2563299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74687" y="2944299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Xét ∆DEF có M là trung điểm của DE; N là trung điểm của cạnh DF nên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 là đường trung bình của ∆DEF.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gray">
          <a:xfrm>
            <a:off x="447214" y="95249"/>
            <a:ext cx="69425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ĐỊNH NGHĨA ĐƯỜNG TRUNG BÌNH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32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Nhận biết đường trung bình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13812" y="2581275"/>
            <a:ext cx="2385908" cy="4200525"/>
            <a:chOff x="8913812" y="2581275"/>
            <a:chExt cx="2385908" cy="4200525"/>
          </a:xfrm>
        </p:grpSpPr>
        <p:pic>
          <p:nvPicPr>
            <p:cNvPr id="151554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03" r="48100"/>
            <a:stretch/>
          </p:blipFill>
          <p:spPr bwMode="auto">
            <a:xfrm>
              <a:off x="8913812" y="2581275"/>
              <a:ext cx="2385908" cy="18276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805"/>
            <a:stretch/>
          </p:blipFill>
          <p:spPr bwMode="auto">
            <a:xfrm>
              <a:off x="9242635" y="4735105"/>
              <a:ext cx="1985752" cy="2046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47212" y="4419600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4.14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74687" y="3711656"/>
            <a:ext cx="7848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Xét ∆IHK có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4687" y="417665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vi-VN" sz="2200" b="1">
                <a:latin typeface="Arial" pitchFamily="34" charset="0"/>
                <a:cs typeface="Arial" pitchFamily="34" charset="0"/>
              </a:rPr>
              <a:t>B là trung điểm của cạnh IH; C là trung điểm của cạnh IK nên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BC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 là đường trung bình của ∆IHK.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4687" y="4938118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vi-VN" sz="2200" b="1">
                <a:latin typeface="Arial" pitchFamily="34" charset="0"/>
                <a:cs typeface="Arial" pitchFamily="34" charset="0"/>
              </a:rPr>
              <a:t>B là trung điểm của cạnh IH; A là trung điểm của cạnh HK nên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 là đường trung bình của ∆IHK.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4687" y="5707559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vi-VN" sz="2200" b="1">
                <a:latin typeface="Arial" pitchFamily="34" charset="0"/>
                <a:cs typeface="Arial" pitchFamily="34" charset="0"/>
              </a:rPr>
              <a:t>A là trung điểm của cạnh HK; C là trung điểm của cạnh IK nên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 là đường trung bình của ∆IHK.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08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68663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TÍNH CHẤT </a:t>
            </a:r>
            <a:r>
              <a:rPr lang="vi-VN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7216" y="1143001"/>
            <a:ext cx="11400298" cy="1219199"/>
            <a:chOff x="447216" y="1086762"/>
            <a:chExt cx="11400298" cy="1219199"/>
          </a:xfrm>
        </p:grpSpPr>
        <p:sp>
          <p:nvSpPr>
            <p:cNvPr id="17" name="Rounded Rectangle 16"/>
            <p:cNvSpPr/>
            <p:nvPr/>
          </p:nvSpPr>
          <p:spPr>
            <a:xfrm>
              <a:off x="447216" y="1086762"/>
              <a:ext cx="11400298" cy="1219199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55812" y="1213384"/>
              <a:ext cx="979170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600" b="1">
                  <a:latin typeface="Arial" pitchFamily="34" charset="0"/>
                  <a:cs typeface="Arial" pitchFamily="34" charset="0"/>
                </a:rPr>
                <a:t>Cho DE là đường trung bình của tam giác ABC (H.4.15).</a:t>
              </a:r>
              <a:endParaRPr lang="en-US" sz="2600" b="1">
                <a:latin typeface="Arial" pitchFamily="34" charset="0"/>
                <a:cs typeface="Arial" pitchFamily="34" charset="0"/>
              </a:endParaRPr>
            </a:p>
            <a:p>
              <a:r>
                <a:rPr lang="vi-VN" sz="2600" b="1">
                  <a:latin typeface="Arial" pitchFamily="34" charset="0"/>
                  <a:cs typeface="Arial" pitchFamily="34" charset="0"/>
                </a:rPr>
                <a:t>Sử dụng định lí Thalès đảo, chứng minh rằng DE // BC.</a:t>
              </a:r>
              <a:endParaRPr lang="en-US" sz="26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5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0" t="8129" r="23873" b="34426"/>
            <a:stretch/>
          </p:blipFill>
          <p:spPr bwMode="auto">
            <a:xfrm>
              <a:off x="608012" y="1200263"/>
              <a:ext cx="1382420" cy="426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2" y="2514600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55612" y="2984116"/>
            <a:ext cx="79644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Ta có DE là đường trung bình của tam giác ABC nên:</a:t>
            </a:r>
            <a:endParaRPr lang="en-US" sz="2200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94312" y="3439554"/>
                <a:ext cx="7625789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Arial" pitchFamily="34" charset="0"/>
                  <a:buChar char="•"/>
                </a:pP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D là trung điểm của AB hay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𝑨𝑫</m:t>
                    </m:r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𝑨𝑩</m:t>
                    </m:r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𝑨𝑫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𝑨𝑩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12" y="3439554"/>
                <a:ext cx="7625789" cy="624082"/>
              </a:xfrm>
              <a:prstGeom prst="rect">
                <a:avLst/>
              </a:prstGeom>
              <a:blipFill rotWithShape="1">
                <a:blip r:embed="rId5"/>
                <a:stretch>
                  <a:fillRect l="-879" b="-3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1206" y="4903033"/>
                <a:ext cx="7733006" cy="964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Xét tam giác ABC có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𝑫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𝑬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𝑪</m:t>
                        </m:r>
                      </m:den>
                    </m:f>
                    <m:r>
                      <a:rPr lang="en-US" b="1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, theo định lí đảo Thalès ta suy ra AE // BC (đpcm)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06" y="4903033"/>
                <a:ext cx="7733006" cy="964367"/>
              </a:xfrm>
              <a:prstGeom prst="rect">
                <a:avLst/>
              </a:prstGeom>
              <a:blipFill rotWithShape="1">
                <a:blip r:embed="rId6"/>
                <a:stretch>
                  <a:fillRect l="-1025" r="-1025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8527029" y="2362200"/>
            <a:ext cx="3267075" cy="2735997"/>
            <a:chOff x="8527029" y="2362200"/>
            <a:chExt cx="3267075" cy="2735997"/>
          </a:xfrm>
        </p:grpSpPr>
        <p:pic>
          <p:nvPicPr>
            <p:cNvPr id="131118" name="Picture 4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7029" y="2362200"/>
              <a:ext cx="3267075" cy="2533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9447212" y="4759643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94312" y="4174788"/>
                <a:ext cx="7625789" cy="625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Arial" pitchFamily="34" charset="0"/>
                  <a:buChar char="•"/>
                </a:pP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 là trung điểm của A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 hay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𝑨𝑬</m:t>
                    </m:r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𝑨𝑪</m:t>
                    </m:r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𝑨𝑬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𝑨𝑪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12" y="4174788"/>
                <a:ext cx="7625789" cy="625812"/>
              </a:xfrm>
              <a:prstGeom prst="rect">
                <a:avLst/>
              </a:prstGeom>
              <a:blipFill rotWithShape="1">
                <a:blip r:embed="rId8"/>
                <a:stretch>
                  <a:fillRect l="-879" b="-3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2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7" grpId="0"/>
      <p:bldP spid="28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68663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TÍNH CHẤT </a:t>
            </a:r>
            <a:r>
              <a:rPr lang="vi-VN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2" y="2949799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55612" y="3276600"/>
                <a:ext cx="7964490" cy="964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Wingdings" pitchFamily="2" charset="2"/>
                  <a:buChar char="v"/>
                </a:pP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F là trung điểm của BC nên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𝑪𝑭</m:t>
                    </m:r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𝑩𝑪</m:t>
                    </m:r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b="1">
                    <a:latin typeface="Arial" pitchFamily="34" charset="0"/>
                    <a:cs typeface="Arial" pitchFamily="34" charset="0"/>
                  </a:rPr>
                  <a:t>Suy 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𝑪𝑭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𝑩𝑪</m:t>
                        </m:r>
                      </m:den>
                    </m:f>
                    <m:r>
                      <a:rPr lang="en-US" b="1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000" b="1">
                  <a:latin typeface="Arial" pitchFamily="34" charset="0"/>
                  <a:cs typeface="Arial" pitchFamily="34" charset="0"/>
                </a:endParaRPr>
              </a:p>
              <a:p>
                <a:pPr marL="342900" indent="-342900" algn="just">
                  <a:buFont typeface="Wingdings" pitchFamily="2" charset="2"/>
                  <a:buChar char="v"/>
                </a:pPr>
                <a:endParaRPr lang="en-US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2" y="3276600"/>
                <a:ext cx="7964490" cy="964367"/>
              </a:xfrm>
              <a:prstGeom prst="rect">
                <a:avLst/>
              </a:prstGeom>
              <a:blipFill rotWithShape="1">
                <a:blip r:embed="rId4"/>
                <a:stretch>
                  <a:fillRect l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60412" y="3962400"/>
                <a:ext cx="7315200" cy="625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 là trung điểm của BC nên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/>
                        <a:cs typeface="Arial" pitchFamily="34" charset="0"/>
                      </a:rPr>
                      <m:t>𝑪</m:t>
                    </m:r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𝑬</m:t>
                    </m:r>
                    <m:r>
                      <a:rPr lang="en-US" sz="2200" b="1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𝑪𝑨</m:t>
                    </m:r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b="1">
                    <a:latin typeface="Arial" pitchFamily="34" charset="0"/>
                    <a:cs typeface="Arial" pitchFamily="34" charset="0"/>
                  </a:rPr>
                  <a:t>Suy 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𝑪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𝑬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𝑪𝑨</m:t>
                        </m:r>
                      </m:den>
                    </m:f>
                    <m:r>
                      <a:rPr lang="en-US" b="1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12" y="3962400"/>
                <a:ext cx="7315200" cy="625812"/>
              </a:xfrm>
              <a:prstGeom prst="rect">
                <a:avLst/>
              </a:prstGeom>
              <a:blipFill rotWithShape="1">
                <a:blip r:embed="rId5"/>
                <a:stretch>
                  <a:fillRect l="-1083" b="-3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8527029" y="2826603"/>
            <a:ext cx="3267075" cy="2735997"/>
            <a:chOff x="8527029" y="2362200"/>
            <a:chExt cx="3267075" cy="2735997"/>
          </a:xfrm>
        </p:grpSpPr>
        <p:pic>
          <p:nvPicPr>
            <p:cNvPr id="131118" name="Picture 4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7029" y="2362200"/>
              <a:ext cx="3267075" cy="2533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9447212" y="4759643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4.15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47214" y="1143001"/>
            <a:ext cx="11400300" cy="1683602"/>
            <a:chOff x="447214" y="1143001"/>
            <a:chExt cx="11400300" cy="1683602"/>
          </a:xfrm>
        </p:grpSpPr>
        <p:sp>
          <p:nvSpPr>
            <p:cNvPr id="17" name="Rounded Rectangle 16"/>
            <p:cNvSpPr/>
            <p:nvPr/>
          </p:nvSpPr>
          <p:spPr>
            <a:xfrm>
              <a:off x="447216" y="1143001"/>
              <a:ext cx="11400298" cy="1683602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055812" y="1269623"/>
                  <a:ext cx="9791700" cy="1493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600" b="1">
                      <a:latin typeface="Arial" pitchFamily="34" charset="0"/>
                      <a:cs typeface="Arial" pitchFamily="34" charset="0"/>
                    </a:rPr>
                    <a:t>Cho DE là đường trung bình của tam giác ABC (H.4.15).</a:t>
                  </a:r>
                  <a:endParaRPr lang="en-US" sz="2600" b="1">
                    <a:latin typeface="Arial" pitchFamily="34" charset="0"/>
                    <a:cs typeface="Arial" pitchFamily="34" charset="0"/>
                  </a:endParaRPr>
                </a:p>
                <a:p>
                  <a:r>
                    <a:rPr lang="en-US" sz="2600" b="1">
                      <a:latin typeface="Arial" pitchFamily="34" charset="0"/>
                      <a:cs typeface="Arial" pitchFamily="34" charset="0"/>
                    </a:rPr>
                    <a:t>Gọi F là trung điểm của BC. Chứng minh tứ giác DEFB là hình bình hành . Từ đó suy ra </a:t>
                  </a:r>
                  <a14:m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𝑫𝑬</m:t>
                      </m:r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600" b="1" i="1" smtClean="0">
                          <a:latin typeface="Cambria Math"/>
                          <a:cs typeface="Arial" pitchFamily="34" charset="0"/>
                        </a:rPr>
                        <m:t>𝑩𝑪</m:t>
                      </m:r>
                    </m:oMath>
                  </a14:m>
                  <a:endParaRPr lang="en-US" sz="2600" b="1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5812" y="1269623"/>
                  <a:ext cx="9791700" cy="149380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1059" t="-3673" b="-12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214" y="1212158"/>
              <a:ext cx="1686639" cy="710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49299" y="4588212"/>
                <a:ext cx="7315200" cy="995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Do đó trong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∆</m:t>
                    </m:r>
                  </m:oMath>
                </a14:m>
                <a:r>
                  <a:rPr lang="en-US" b="1">
                    <a:latin typeface="Arial" pitchFamily="34" charset="0"/>
                    <a:cs typeface="Arial" pitchFamily="34" charset="0"/>
                  </a:rPr>
                  <a:t>ABC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𝑪𝑭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𝑩𝑪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𝑪𝑬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𝑪𝑨</m:t>
                        </m:r>
                      </m:den>
                    </m:f>
                  </m:oMath>
                </a14:m>
                <a:r>
                  <a:rPr lang="en-US" b="1">
                    <a:latin typeface="Arial" pitchFamily="34" charset="0"/>
                    <a:cs typeface="Arial" pitchFamily="34" charset="0"/>
                  </a:rPr>
                  <a:t> nên theo định lí Thales đảo ta có </a:t>
                </a:r>
                <a:r>
                  <a:rPr lang="en-US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EF // AB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99" y="4588212"/>
                <a:ext cx="7315200" cy="995144"/>
              </a:xfrm>
              <a:prstGeom prst="rect">
                <a:avLst/>
              </a:prstGeom>
              <a:blipFill rotWithShape="1">
                <a:blip r:embed="rId9"/>
                <a:stretch>
                  <a:fillRect l="-1333" b="-13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749298" y="5665113"/>
            <a:ext cx="86217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Arial" pitchFamily="34" charset="0"/>
                <a:cs typeface="Arial" pitchFamily="34" charset="0"/>
              </a:rPr>
              <a:t>Xét tứ giác DEFB có DE // BF nên nó là hình bình hành 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49297" y="6134443"/>
                <a:ext cx="8621713" cy="64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Suy ra DE = BF mà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𝑩𝑭</m:t>
                    </m:r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BC nên DE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BC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97" y="6134443"/>
                <a:ext cx="8621713" cy="647357"/>
              </a:xfrm>
              <a:prstGeom prst="rect">
                <a:avLst/>
              </a:prstGeom>
              <a:blipFill rotWithShape="1">
                <a:blip r:embed="rId10"/>
                <a:stretch>
                  <a:fillRect l="-919" b="-3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71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6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713537" y="1219141"/>
            <a:ext cx="10867275" cy="1447859"/>
            <a:chOff x="684212" y="4800600"/>
            <a:chExt cx="10867275" cy="1447859"/>
          </a:xfrm>
        </p:grpSpPr>
        <p:sp>
          <p:nvSpPr>
            <p:cNvPr id="30" name="Rounded Rectangle 29"/>
            <p:cNvSpPr/>
            <p:nvPr/>
          </p:nvSpPr>
          <p:spPr>
            <a:xfrm>
              <a:off x="684212" y="4800600"/>
              <a:ext cx="10668000" cy="1295459"/>
            </a:xfrm>
            <a:prstGeom prst="roundRect">
              <a:avLst>
                <a:gd name="adj" fmla="val 3662"/>
              </a:avLst>
            </a:prstGeom>
            <a:solidFill>
              <a:srgbClr val="FDEDD3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77638" y="4955797"/>
              <a:ext cx="929640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itchFamily="2" charset="2"/>
                <a:buChar char="v"/>
              </a:pPr>
              <a:r>
                <a:rPr lang="en-US" sz="2600" b="1" i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Định lí 1 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: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Đường trung bình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của tam giác song song với cạnh thứ ba và bằng nửa cạnh đó.</a:t>
              </a:r>
              <a:endPara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326437" y="4932968"/>
              <a:ext cx="1225050" cy="1315491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274762" y="3219449"/>
            <a:ext cx="6572249" cy="1333500"/>
            <a:chOff x="1206499" y="3276600"/>
            <a:chExt cx="6572249" cy="13335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370012" y="3810000"/>
              <a:ext cx="61801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903412" y="3276600"/>
              <a:ext cx="0" cy="13335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979611" y="3331488"/>
                  <a:ext cx="5799137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∆</m:t>
                      </m:r>
                    </m:oMath>
                  </a14:m>
                  <a:r>
                    <a:rPr lang="en-US" sz="2200" b="1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ABC , AD = DB, AE = EC, </a:t>
                  </a:r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𝑫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𝑨𝑩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, 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𝑬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𝑨𝑪</m:t>
                      </m:r>
                    </m:oMath>
                  </a14:m>
                  <a:endParaRPr lang="en-US" sz="22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9611" y="3331488"/>
                  <a:ext cx="5799137" cy="43088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05" t="-7042" b="-28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8" name="Object 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394403084"/>
                    </p:ext>
                  </p:extLst>
                </p:nvPr>
              </p:nvGraphicFramePr>
              <p:xfrm>
                <a:off x="2228054" y="3913187"/>
                <a:ext cx="2630487" cy="69691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37271" name="Equation" r:id="rId6" imgW="1485720" imgH="393480" progId="Equation.DSMT4">
                        <p:embed/>
                      </p:oleObj>
                    </mc:Choice>
                    <mc:Fallback>
                      <p:oleObj name="Equation" r:id="rId6" imgW="1485720" imgH="393480" progId="Equation.DSMT4">
                        <p:embed/>
                        <p:pic>
                          <p:nvPicPr>
                            <p:cNvPr id="0" name="Object 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28054" y="3913187"/>
                              <a:ext cx="2630487" cy="69691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8" name="Object 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394403084"/>
                    </p:ext>
                  </p:extLst>
                </p:nvPr>
              </p:nvGraphicFramePr>
              <p:xfrm>
                <a:off x="2228054" y="3913187"/>
                <a:ext cx="2630487" cy="69691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37269" name="Equation" r:id="rId8" imgW="1485720" imgH="393480" progId="Equation.DSMT4">
                        <p:embed/>
                      </p:oleObj>
                    </mc:Choice>
                    <mc:Fallback>
                      <p:oleObj name="Equation" r:id="rId8" imgW="1485720" imgH="393480" progId="Equation.DSMT4">
                        <p:embed/>
                        <p:pic>
                          <p:nvPicPr>
                            <p:cNvPr id="0" name="Object 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28054" y="3913187"/>
                              <a:ext cx="2630487" cy="69691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45" name="TextBox 44"/>
            <p:cNvSpPr txBox="1"/>
            <p:nvPr/>
          </p:nvSpPr>
          <p:spPr>
            <a:xfrm>
              <a:off x="1255712" y="3317557"/>
              <a:ext cx="647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i="0">
                  <a:solidFill>
                    <a:srgbClr val="C00000"/>
                  </a:solidFill>
                  <a:latin typeface="+mj-lt"/>
                  <a:ea typeface="Cambria Math"/>
                  <a:cs typeface="Arial" pitchFamily="34" charset="0"/>
                </a:rPr>
                <a:t>GT</a:t>
              </a:r>
              <a:endParaRPr lang="en-US" sz="2600" b="1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206499" y="3943350"/>
              <a:ext cx="647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i="0">
                  <a:solidFill>
                    <a:srgbClr val="C00000"/>
                  </a:solidFill>
                  <a:latin typeface="+mj-lt"/>
                  <a:ea typeface="Cambria Math"/>
                  <a:cs typeface="Arial" pitchFamily="34" charset="0"/>
                </a:rPr>
                <a:t>KL</a:t>
              </a:r>
              <a:endParaRPr lang="en-US" sz="2600" b="1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AutoShape 4"/>
          <p:cNvSpPr>
            <a:spLocks noChangeArrowheads="1"/>
          </p:cNvSpPr>
          <p:nvPr/>
        </p:nvSpPr>
        <p:spPr bwMode="gray">
          <a:xfrm>
            <a:off x="447214" y="95249"/>
            <a:ext cx="68663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TÍNH CHẤT </a:t>
            </a:r>
            <a:r>
              <a:rPr lang="vi-VN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7255" name="Picture 3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2" y="2617945"/>
            <a:ext cx="3267075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0983" y="5638800"/>
            <a:ext cx="1746254" cy="13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7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/>
          <p:cNvSpPr>
            <a:spLocks noChangeArrowheads="1"/>
          </p:cNvSpPr>
          <p:nvPr/>
        </p:nvSpPr>
        <p:spPr bwMode="gray">
          <a:xfrm>
            <a:off x="447214" y="95249"/>
            <a:ext cx="68663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TÍNH CHẤT </a:t>
            </a:r>
            <a:r>
              <a:rPr lang="vi-VN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6612" y="1102043"/>
            <a:ext cx="327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200" b="1">
                <a:solidFill>
                  <a:srgbClr val="0F3D13"/>
                </a:solidFill>
                <a:latin typeface="Arial" pitchFamily="34" charset="0"/>
                <a:cs typeface="Arial" pitchFamily="34" charset="0"/>
              </a:rPr>
              <a:t>Chứng minh định lí :</a:t>
            </a:r>
            <a:endParaRPr lang="en-US" b="1">
              <a:solidFill>
                <a:srgbClr val="0F3D1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5499" y="1676400"/>
            <a:ext cx="7696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Gọi M là trung điểm của BC (H 4.16)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5499" y="2128599"/>
                <a:ext cx="7696200" cy="60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Tam giác ABC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𝑨𝑫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𝑨𝑩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𝑨𝑬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𝑨𝑪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>
                    <a:latin typeface="Arial" pitchFamily="34" charset="0"/>
                    <a:cs typeface="Arial" pitchFamily="34" charset="0"/>
                  </a:rPr>
                  <a:t> , suy ra DE // BC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99" y="2128599"/>
                <a:ext cx="7696200" cy="601062"/>
              </a:xfrm>
              <a:prstGeom prst="rect">
                <a:avLst/>
              </a:prstGeom>
              <a:blipFill rotWithShape="1">
                <a:blip r:embed="rId3"/>
                <a:stretch>
                  <a:fillRect l="-950" b="-7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25499" y="2743200"/>
            <a:ext cx="7696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Tương tự , ta chứng minh được EM // AB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5499" y="3226474"/>
            <a:ext cx="708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Tứ giác DEMB có DE // BM và EM // DB nên nó là hình bình hành 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5499" y="3991330"/>
                <a:ext cx="7086600" cy="60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Suy ra DE = BM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>
                    <a:latin typeface="Arial" pitchFamily="34" charset="0"/>
                    <a:cs typeface="Arial" pitchFamily="34" charset="0"/>
                  </a:rPr>
                  <a:t> BC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99" y="3991330"/>
                <a:ext cx="7086600" cy="601062"/>
              </a:xfrm>
              <a:prstGeom prst="rect">
                <a:avLst/>
              </a:prstGeom>
              <a:blipFill rotWithShape="1">
                <a:blip r:embed="rId4"/>
                <a:stretch>
                  <a:fillRect l="-1032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25499" y="4592392"/>
                <a:ext cx="7086600" cy="579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Vậy DE // BC và DE =</a:t>
                </a:r>
                <a:r>
                  <a:rPr lang="en-US" sz="2200" b="1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>
                    <a:latin typeface="Arial" pitchFamily="34" charset="0"/>
                    <a:cs typeface="Arial" pitchFamily="34" charset="0"/>
                  </a:rPr>
                  <a:t> BC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:endParaRPr lang="en-US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99" y="4592392"/>
                <a:ext cx="7086600" cy="579774"/>
              </a:xfrm>
              <a:prstGeom prst="rect">
                <a:avLst/>
              </a:prstGeom>
              <a:blipFill rotWithShape="1">
                <a:blip r:embed="rId5"/>
                <a:stretch>
                  <a:fillRect l="-1032" b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8304212" y="917792"/>
            <a:ext cx="3267075" cy="2872204"/>
            <a:chOff x="8521699" y="908267"/>
            <a:chExt cx="3267075" cy="2872204"/>
          </a:xfrm>
        </p:grpSpPr>
        <p:sp>
          <p:nvSpPr>
            <p:cNvPr id="25" name="TextBox 24"/>
            <p:cNvSpPr txBox="1"/>
            <p:nvPr/>
          </p:nvSpPr>
          <p:spPr>
            <a:xfrm>
              <a:off x="9347199" y="3441917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4.16</a:t>
              </a:r>
            </a:p>
          </p:txBody>
        </p:sp>
        <p:pic>
          <p:nvPicPr>
            <p:cNvPr id="153603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1699" y="908267"/>
              <a:ext cx="3267075" cy="2533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3" name="TextBox 32"/>
          <p:cNvSpPr txBox="1"/>
          <p:nvPr/>
        </p:nvSpPr>
        <p:spPr>
          <a:xfrm>
            <a:off x="825500" y="5486400"/>
            <a:ext cx="1090771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 i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Chú ý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: Trong một tam giác, nếu một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đường thẳng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đi qua trung điểm một cạnh và song song với cạnh thứ hai thì nó đi qua trung điểm của cạnh thứ ba.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7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7484" y="1143000"/>
            <a:ext cx="11628128" cy="1307213"/>
            <a:chOff x="257484" y="745148"/>
            <a:chExt cx="11628128" cy="1307213"/>
          </a:xfrm>
        </p:grpSpPr>
        <p:sp>
          <p:nvSpPr>
            <p:cNvPr id="8" name="Rounded Rectangle 7"/>
            <p:cNvSpPr/>
            <p:nvPr/>
          </p:nvSpPr>
          <p:spPr>
            <a:xfrm>
              <a:off x="1742930" y="780473"/>
              <a:ext cx="10142682" cy="1107675"/>
            </a:xfrm>
            <a:prstGeom prst="roundRect">
              <a:avLst>
                <a:gd name="adj" fmla="val 2887"/>
              </a:avLst>
            </a:prstGeom>
            <a:gradFill flip="none" rotWithShape="1">
              <a:gsLst>
                <a:gs pos="0">
                  <a:srgbClr val="CDE0C9">
                    <a:shade val="30000"/>
                    <a:satMod val="115000"/>
                  </a:srgbClr>
                </a:gs>
                <a:gs pos="35000">
                  <a:srgbClr val="CDE0C9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03412" y="821348"/>
              <a:ext cx="9753600" cy="923307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r>
                <a:rPr lang="en-US" sz="2600" b="1">
                  <a:latin typeface="Arial" pitchFamily="34" charset="0"/>
                  <a:cs typeface="Arial" pitchFamily="34" charset="0"/>
                </a:rPr>
                <a:t>Cho tam giác ABC với M là trung điểm của AB, N là trung điểm của AC và BC = 10cm . Tính MN ?</a:t>
              </a:r>
              <a:endParaRPr lang="vi-VN" sz="26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589"/>
            <a:stretch/>
          </p:blipFill>
          <p:spPr bwMode="auto">
            <a:xfrm>
              <a:off x="257484" y="745148"/>
              <a:ext cx="1378775" cy="1307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8" name="Picture 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2" y="2466939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36612" y="2895600"/>
            <a:ext cx="7573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200" b="1">
                <a:latin typeface="Arial" pitchFamily="34" charset="0"/>
                <a:cs typeface="Arial" pitchFamily="34" charset="0"/>
              </a:rPr>
              <a:t>Tam giác ABC có M là trung điểm của AB, N </a:t>
            </a:r>
            <a:r>
              <a:rPr lang="en-US" b="1">
                <a:latin typeface="Arial" pitchFamily="34" charset="0"/>
                <a:cs typeface="Arial" pitchFamily="34" charset="0"/>
              </a:rPr>
              <a:t>là trung điểm của AC. Do đó MN là </a:t>
            </a:r>
            <a:r>
              <a:rPr lang="vi-VN" b="1"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b="1">
                <a:latin typeface="Arial" pitchFamily="34" charset="0"/>
                <a:cs typeface="Arial" pitchFamily="34" charset="0"/>
              </a:rPr>
              <a:t> của tam giác BAC 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788500"/>
              </p:ext>
            </p:extLst>
          </p:nvPr>
        </p:nvGraphicFramePr>
        <p:xfrm>
          <a:off x="3225799" y="4114800"/>
          <a:ext cx="3773488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82" name="Equation" r:id="rId6" imgW="1765080" imgH="419040" progId="Equation.DSMT4">
                  <p:embed/>
                </p:oleObj>
              </mc:Choice>
              <mc:Fallback>
                <p:oleObj name="Equation" r:id="rId6" imgW="17650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799" y="4114800"/>
                        <a:ext cx="3773488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1979612" y="4347031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Suy ra 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gray">
          <a:xfrm>
            <a:off x="447214" y="95249"/>
            <a:ext cx="68663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TÍNH CHẤT </a:t>
            </a:r>
            <a:r>
              <a:rPr lang="vi-VN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CỦA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trung bình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542337" y="2334877"/>
            <a:ext cx="3267075" cy="2917744"/>
            <a:chOff x="8389937" y="2334877"/>
            <a:chExt cx="3267075" cy="2917744"/>
          </a:xfrm>
        </p:grpSpPr>
        <p:pic>
          <p:nvPicPr>
            <p:cNvPr id="35768" name="Picture 95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9937" y="2334877"/>
              <a:ext cx="3267075" cy="2562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9356724" y="4914067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4.17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979612" y="5029200"/>
            <a:ext cx="26437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Vậy </a:t>
            </a: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MN = 5cm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70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6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43196</TotalTime>
  <Words>1798</Words>
  <Application>Microsoft Office PowerPoint</Application>
  <PresentationFormat>Custom</PresentationFormat>
  <Paragraphs>145</Paragraphs>
  <Slides>20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.VnCentury SchoolbookH</vt:lpstr>
      <vt:lpstr>Arial</vt:lpstr>
      <vt:lpstr>Calibri</vt:lpstr>
      <vt:lpstr>Cambria Math</vt:lpstr>
      <vt:lpstr>Symbol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Phienbanmoi.com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2759</cp:revision>
  <dcterms:created xsi:type="dcterms:W3CDTF">2021-08-04T05:24:17Z</dcterms:created>
  <dcterms:modified xsi:type="dcterms:W3CDTF">2023-11-17T06:30:54Z</dcterms:modified>
</cp:coreProperties>
</file>