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1069" r:id="rId2"/>
    <p:sldId id="1030" r:id="rId3"/>
    <p:sldId id="994" r:id="rId4"/>
    <p:sldId id="1062" r:id="rId5"/>
    <p:sldId id="1063" r:id="rId6"/>
    <p:sldId id="1064" r:id="rId7"/>
    <p:sldId id="1065" r:id="rId8"/>
    <p:sldId id="1066" r:id="rId9"/>
    <p:sldId id="985" r:id="rId10"/>
    <p:sldId id="986" r:id="rId11"/>
    <p:sldId id="1058" r:id="rId12"/>
    <p:sldId id="1067" r:id="rId13"/>
    <p:sldId id="1068" r:id="rId14"/>
    <p:sldId id="723" r:id="rId15"/>
  </p:sldIdLst>
  <p:sldSz cx="12188825" cy="6858000"/>
  <p:notesSz cx="6858000" cy="9144000"/>
  <p:defaultTex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E8867AD-EF16-4402-9E9E-3FA5D933B004}">
          <p14:sldIdLst>
            <p14:sldId id="1069"/>
            <p14:sldId id="1030"/>
            <p14:sldId id="994"/>
            <p14:sldId id="1062"/>
            <p14:sldId id="1063"/>
            <p14:sldId id="1064"/>
            <p14:sldId id="1065"/>
            <p14:sldId id="1066"/>
            <p14:sldId id="985"/>
            <p14:sldId id="986"/>
            <p14:sldId id="1058"/>
            <p14:sldId id="1067"/>
            <p14:sldId id="1068"/>
            <p14:sldId id="723"/>
          </p14:sldIdLst>
        </p14:section>
      </p14:sectionLst>
    </p:ext>
    <p:ext uri="{EFAFB233-063F-42B5-8137-9DF3F51BA10A}">
      <p15:sldGuideLst xmlns:p15="http://schemas.microsoft.com/office/powerpoint/2012/main">
        <p15:guide id="1" orient="horz" pos="2160">
          <p15:clr>
            <a:srgbClr val="A4A3A4"/>
          </p15:clr>
        </p15:guide>
        <p15:guide id="2" pos="383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F3D13"/>
    <a:srgbClr val="FEF5E6"/>
    <a:srgbClr val="FAF0F0"/>
    <a:srgbClr val="F2EFF5"/>
    <a:srgbClr val="DEE7CF"/>
    <a:srgbClr val="DEF4F6"/>
    <a:srgbClr val="F5E4E3"/>
    <a:srgbClr val="1D5E75"/>
    <a:srgbClr val="255997"/>
    <a:srgbClr val="FDEDD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84" autoAdjust="0"/>
    <p:restoredTop sz="94057" autoAdjust="0"/>
  </p:normalViewPr>
  <p:slideViewPr>
    <p:cSldViewPr>
      <p:cViewPr varScale="1">
        <p:scale>
          <a:sx n="108" d="100"/>
          <a:sy n="108" d="100"/>
        </p:scale>
        <p:origin x="726" y="96"/>
      </p:cViewPr>
      <p:guideLst>
        <p:guide orient="horz" pos="2160"/>
        <p:guide pos="3839"/>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26.wmf"/><Relationship Id="rId2" Type="http://schemas.openxmlformats.org/officeDocument/2006/relationships/image" Target="../media/image25.wmf"/><Relationship Id="rId1" Type="http://schemas.openxmlformats.org/officeDocument/2006/relationships/image" Target="../media/image24.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38.wmf"/><Relationship Id="rId2" Type="http://schemas.openxmlformats.org/officeDocument/2006/relationships/image" Target="../media/image37.wmf"/><Relationship Id="rId1" Type="http://schemas.openxmlformats.org/officeDocument/2006/relationships/image" Target="../media/image36.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45.wmf"/><Relationship Id="rId2" Type="http://schemas.openxmlformats.org/officeDocument/2006/relationships/image" Target="../media/image44.wmf"/><Relationship Id="rId1" Type="http://schemas.openxmlformats.org/officeDocument/2006/relationships/image" Target="../media/image43.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50.wmf"/><Relationship Id="rId2" Type="http://schemas.openxmlformats.org/officeDocument/2006/relationships/image" Target="../media/image49.wmf"/><Relationship Id="rId1" Type="http://schemas.openxmlformats.org/officeDocument/2006/relationships/image" Target="../media/image48.wmf"/><Relationship Id="rId6" Type="http://schemas.openxmlformats.org/officeDocument/2006/relationships/image" Target="../media/image53.wmf"/><Relationship Id="rId5" Type="http://schemas.openxmlformats.org/officeDocument/2006/relationships/image" Target="../media/image52.wmf"/><Relationship Id="rId4" Type="http://schemas.openxmlformats.org/officeDocument/2006/relationships/image" Target="../media/image51.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56.wmf"/><Relationship Id="rId1" Type="http://schemas.openxmlformats.org/officeDocument/2006/relationships/image" Target="../media/image5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28553F7-B9DF-40E4-9460-D9E3E4AC60BE}" type="datetimeFigureOut">
              <a:rPr lang="en-US" smtClean="0"/>
              <a:t>11/23/2023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A6F3B7D-E3BB-4AF2-97E7-41990B22480D}" type="slidenum">
              <a:rPr lang="en-US" smtClean="0"/>
              <a:t>‹#›</a:t>
            </a:fld>
            <a:endParaRPr lang="en-US"/>
          </a:p>
        </p:txBody>
      </p:sp>
    </p:spTree>
    <p:extLst>
      <p:ext uri="{BB962C8B-B14F-4D97-AF65-F5344CB8AC3E}">
        <p14:creationId xmlns:p14="http://schemas.microsoft.com/office/powerpoint/2010/main" val="1866573691"/>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1"/>
        </a:solidFill>
        <a:latin typeface="+mn-lt"/>
        <a:ea typeface="+mn-ea"/>
        <a:cs typeface="+mn-cs"/>
      </a:defRPr>
    </a:lvl1pPr>
    <a:lvl2pPr marL="609493" algn="l" defTabSz="1218987" rtl="0" eaLnBrk="1" latinLnBrk="0" hangingPunct="1">
      <a:defRPr sz="1600" kern="1200">
        <a:solidFill>
          <a:schemeClr val="tx1"/>
        </a:solidFill>
        <a:latin typeface="+mn-lt"/>
        <a:ea typeface="+mn-ea"/>
        <a:cs typeface="+mn-cs"/>
      </a:defRPr>
    </a:lvl2pPr>
    <a:lvl3pPr marL="1218987" algn="l" defTabSz="1218987" rtl="0" eaLnBrk="1" latinLnBrk="0" hangingPunct="1">
      <a:defRPr sz="1600" kern="1200">
        <a:solidFill>
          <a:schemeClr val="tx1"/>
        </a:solidFill>
        <a:latin typeface="+mn-lt"/>
        <a:ea typeface="+mn-ea"/>
        <a:cs typeface="+mn-cs"/>
      </a:defRPr>
    </a:lvl3pPr>
    <a:lvl4pPr marL="1828480" algn="l" defTabSz="1218987" rtl="0" eaLnBrk="1" latinLnBrk="0" hangingPunct="1">
      <a:defRPr sz="1600" kern="1200">
        <a:solidFill>
          <a:schemeClr val="tx1"/>
        </a:solidFill>
        <a:latin typeface="+mn-lt"/>
        <a:ea typeface="+mn-ea"/>
        <a:cs typeface="+mn-cs"/>
      </a:defRPr>
    </a:lvl4pPr>
    <a:lvl5pPr marL="2437973" algn="l" defTabSz="1218987" rtl="0" eaLnBrk="1" latinLnBrk="0" hangingPunct="1">
      <a:defRPr sz="1600" kern="1200">
        <a:solidFill>
          <a:schemeClr val="tx1"/>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6F3B7D-E3BB-4AF2-97E7-41990B22480D}" type="slidenum">
              <a:rPr lang="en-US" smtClean="0"/>
              <a:t>1</a:t>
            </a:fld>
            <a:endParaRPr lang="en-US"/>
          </a:p>
        </p:txBody>
      </p:sp>
    </p:spTree>
    <p:extLst>
      <p:ext uri="{BB962C8B-B14F-4D97-AF65-F5344CB8AC3E}">
        <p14:creationId xmlns:p14="http://schemas.microsoft.com/office/powerpoint/2010/main" val="5146457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6F3B7D-E3BB-4AF2-97E7-41990B22480D}" type="slidenum">
              <a:rPr lang="en-US" smtClean="0"/>
              <a:t>10</a:t>
            </a:fld>
            <a:endParaRPr lang="en-US"/>
          </a:p>
        </p:txBody>
      </p:sp>
    </p:spTree>
    <p:extLst>
      <p:ext uri="{BB962C8B-B14F-4D97-AF65-F5344CB8AC3E}">
        <p14:creationId xmlns:p14="http://schemas.microsoft.com/office/powerpoint/2010/main" val="15674951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6F3B7D-E3BB-4AF2-97E7-41990B22480D}" type="slidenum">
              <a:rPr lang="en-US" smtClean="0"/>
              <a:t>11</a:t>
            </a:fld>
            <a:endParaRPr lang="en-US"/>
          </a:p>
        </p:txBody>
      </p:sp>
    </p:spTree>
    <p:extLst>
      <p:ext uri="{BB962C8B-B14F-4D97-AF65-F5344CB8AC3E}">
        <p14:creationId xmlns:p14="http://schemas.microsoft.com/office/powerpoint/2010/main" val="15674951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6F3B7D-E3BB-4AF2-97E7-41990B22480D}" type="slidenum">
              <a:rPr lang="en-US" smtClean="0"/>
              <a:t>12</a:t>
            </a:fld>
            <a:endParaRPr lang="en-US"/>
          </a:p>
        </p:txBody>
      </p:sp>
    </p:spTree>
    <p:extLst>
      <p:ext uri="{BB962C8B-B14F-4D97-AF65-F5344CB8AC3E}">
        <p14:creationId xmlns:p14="http://schemas.microsoft.com/office/powerpoint/2010/main" val="15674951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6F3B7D-E3BB-4AF2-97E7-41990B22480D}" type="slidenum">
              <a:rPr lang="en-US" smtClean="0"/>
              <a:t>13</a:t>
            </a:fld>
            <a:endParaRPr lang="en-US"/>
          </a:p>
        </p:txBody>
      </p:sp>
    </p:spTree>
    <p:extLst>
      <p:ext uri="{BB962C8B-B14F-4D97-AF65-F5344CB8AC3E}">
        <p14:creationId xmlns:p14="http://schemas.microsoft.com/office/powerpoint/2010/main" val="15674951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6F3B7D-E3BB-4AF2-97E7-41990B22480D}" type="slidenum">
              <a:rPr lang="en-US" smtClean="0"/>
              <a:t>14</a:t>
            </a:fld>
            <a:endParaRPr lang="en-US"/>
          </a:p>
        </p:txBody>
      </p:sp>
    </p:spTree>
    <p:extLst>
      <p:ext uri="{BB962C8B-B14F-4D97-AF65-F5344CB8AC3E}">
        <p14:creationId xmlns:p14="http://schemas.microsoft.com/office/powerpoint/2010/main" val="11434328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6F3B7D-E3BB-4AF2-97E7-41990B22480D}" type="slidenum">
              <a:rPr lang="en-US" smtClean="0"/>
              <a:t>2</a:t>
            </a:fld>
            <a:endParaRPr lang="en-US"/>
          </a:p>
        </p:txBody>
      </p:sp>
    </p:spTree>
    <p:extLst>
      <p:ext uri="{BB962C8B-B14F-4D97-AF65-F5344CB8AC3E}">
        <p14:creationId xmlns:p14="http://schemas.microsoft.com/office/powerpoint/2010/main" val="15674951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6F3B7D-E3BB-4AF2-97E7-41990B22480D}" type="slidenum">
              <a:rPr lang="en-US" smtClean="0"/>
              <a:t>3</a:t>
            </a:fld>
            <a:endParaRPr lang="en-US"/>
          </a:p>
        </p:txBody>
      </p:sp>
    </p:spTree>
    <p:extLst>
      <p:ext uri="{BB962C8B-B14F-4D97-AF65-F5344CB8AC3E}">
        <p14:creationId xmlns:p14="http://schemas.microsoft.com/office/powerpoint/2010/main" val="8186118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6F3B7D-E3BB-4AF2-97E7-41990B22480D}" type="slidenum">
              <a:rPr lang="en-US" smtClean="0"/>
              <a:t>4</a:t>
            </a:fld>
            <a:endParaRPr lang="en-US"/>
          </a:p>
        </p:txBody>
      </p:sp>
    </p:spTree>
    <p:extLst>
      <p:ext uri="{BB962C8B-B14F-4D97-AF65-F5344CB8AC3E}">
        <p14:creationId xmlns:p14="http://schemas.microsoft.com/office/powerpoint/2010/main" val="8186118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6F3B7D-E3BB-4AF2-97E7-41990B22480D}" type="slidenum">
              <a:rPr lang="en-US" smtClean="0"/>
              <a:t>5</a:t>
            </a:fld>
            <a:endParaRPr lang="en-US"/>
          </a:p>
        </p:txBody>
      </p:sp>
    </p:spTree>
    <p:extLst>
      <p:ext uri="{BB962C8B-B14F-4D97-AF65-F5344CB8AC3E}">
        <p14:creationId xmlns:p14="http://schemas.microsoft.com/office/powerpoint/2010/main" val="8186118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6F3B7D-E3BB-4AF2-97E7-41990B22480D}" type="slidenum">
              <a:rPr lang="en-US" smtClean="0"/>
              <a:t>6</a:t>
            </a:fld>
            <a:endParaRPr lang="en-US"/>
          </a:p>
        </p:txBody>
      </p:sp>
    </p:spTree>
    <p:extLst>
      <p:ext uri="{BB962C8B-B14F-4D97-AF65-F5344CB8AC3E}">
        <p14:creationId xmlns:p14="http://schemas.microsoft.com/office/powerpoint/2010/main" val="8186118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6F3B7D-E3BB-4AF2-97E7-41990B22480D}" type="slidenum">
              <a:rPr lang="en-US" smtClean="0"/>
              <a:t>7</a:t>
            </a:fld>
            <a:endParaRPr lang="en-US"/>
          </a:p>
        </p:txBody>
      </p:sp>
    </p:spTree>
    <p:extLst>
      <p:ext uri="{BB962C8B-B14F-4D97-AF65-F5344CB8AC3E}">
        <p14:creationId xmlns:p14="http://schemas.microsoft.com/office/powerpoint/2010/main" val="8186118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6F3B7D-E3BB-4AF2-97E7-41990B22480D}" type="slidenum">
              <a:rPr lang="en-US" smtClean="0"/>
              <a:t>8</a:t>
            </a:fld>
            <a:endParaRPr lang="en-US"/>
          </a:p>
        </p:txBody>
      </p:sp>
    </p:spTree>
    <p:extLst>
      <p:ext uri="{BB962C8B-B14F-4D97-AF65-F5344CB8AC3E}">
        <p14:creationId xmlns:p14="http://schemas.microsoft.com/office/powerpoint/2010/main" val="8186118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6F3B7D-E3BB-4AF2-97E7-41990B22480D}" type="slidenum">
              <a:rPr lang="en-US" smtClean="0"/>
              <a:t>9</a:t>
            </a:fld>
            <a:endParaRPr lang="en-US"/>
          </a:p>
        </p:txBody>
      </p:sp>
    </p:spTree>
    <p:extLst>
      <p:ext uri="{BB962C8B-B14F-4D97-AF65-F5344CB8AC3E}">
        <p14:creationId xmlns:p14="http://schemas.microsoft.com/office/powerpoint/2010/main" val="8186118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162" y="2130426"/>
            <a:ext cx="10360501" cy="1470025"/>
          </a:xfrm>
        </p:spPr>
        <p:txBody>
          <a:bodyPr/>
          <a:lstStyle/>
          <a:p>
            <a:r>
              <a:rPr lang="en-US"/>
              <a:t>Click to edit Master title style</a:t>
            </a:r>
          </a:p>
        </p:txBody>
      </p:sp>
      <p:sp>
        <p:nvSpPr>
          <p:cNvPr id="3" name="Subtitle 2"/>
          <p:cNvSpPr>
            <a:spLocks noGrp="1"/>
          </p:cNvSpPr>
          <p:nvPr>
            <p:ph type="subTitle" idx="1"/>
          </p:nvPr>
        </p:nvSpPr>
        <p:spPr>
          <a:xfrm>
            <a:off x="1828324" y="3886200"/>
            <a:ext cx="8532178" cy="1752600"/>
          </a:xfrm>
        </p:spPr>
        <p:txBody>
          <a:bodyPr/>
          <a:lstStyle>
            <a:lvl1pPr marL="0" indent="0" algn="ctr">
              <a:buNone/>
              <a:defRPr>
                <a:solidFill>
                  <a:schemeClr val="tx1">
                    <a:tint val="75000"/>
                  </a:schemeClr>
                </a:solidFill>
              </a:defRPr>
            </a:lvl1pPr>
            <a:lvl2pPr marL="609493" indent="0" algn="ctr">
              <a:buNone/>
              <a:defRPr>
                <a:solidFill>
                  <a:schemeClr val="tx1">
                    <a:tint val="75000"/>
                  </a:schemeClr>
                </a:solidFill>
              </a:defRPr>
            </a:lvl2pPr>
            <a:lvl3pPr marL="1218987" indent="0" algn="ctr">
              <a:buNone/>
              <a:defRPr>
                <a:solidFill>
                  <a:schemeClr val="tx1">
                    <a:tint val="75000"/>
                  </a:schemeClr>
                </a:solidFill>
              </a:defRPr>
            </a:lvl3pPr>
            <a:lvl4pPr marL="1828480" indent="0" algn="ctr">
              <a:buNone/>
              <a:defRPr>
                <a:solidFill>
                  <a:schemeClr val="tx1">
                    <a:tint val="75000"/>
                  </a:schemeClr>
                </a:solidFill>
              </a:defRPr>
            </a:lvl4pPr>
            <a:lvl5pPr marL="2437973" indent="0" algn="ctr">
              <a:buNone/>
              <a:defRPr>
                <a:solidFill>
                  <a:schemeClr val="tx1">
                    <a:tint val="75000"/>
                  </a:schemeClr>
                </a:solidFill>
              </a:defRPr>
            </a:lvl5pPr>
            <a:lvl6pPr marL="3047467" indent="0" algn="ctr">
              <a:buNone/>
              <a:defRPr>
                <a:solidFill>
                  <a:schemeClr val="tx1">
                    <a:tint val="75000"/>
                  </a:schemeClr>
                </a:solidFill>
              </a:defRPr>
            </a:lvl6pPr>
            <a:lvl7pPr marL="3656960" indent="0" algn="ctr">
              <a:buNone/>
              <a:defRPr>
                <a:solidFill>
                  <a:schemeClr val="tx1">
                    <a:tint val="75000"/>
                  </a:schemeClr>
                </a:solidFill>
              </a:defRPr>
            </a:lvl7pPr>
            <a:lvl8pPr marL="4266453" indent="0" algn="ctr">
              <a:buNone/>
              <a:defRPr>
                <a:solidFill>
                  <a:schemeClr val="tx1">
                    <a:tint val="75000"/>
                  </a:schemeClr>
                </a:solidFill>
              </a:defRPr>
            </a:lvl8pPr>
            <a:lvl9pPr marL="4875947"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F611894-28B8-4005-BA35-73238799DD5F}" type="datetimeFigureOut">
              <a:rPr lang="en-US" smtClean="0"/>
              <a:t>11/23/2023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E06FD8-449D-4F0F-BCDD-5B30A88EA0EC}" type="slidenum">
              <a:rPr lang="en-US" smtClean="0"/>
              <a:t>‹#›</a:t>
            </a:fld>
            <a:endParaRPr lang="en-US"/>
          </a:p>
        </p:txBody>
      </p:sp>
    </p:spTree>
    <p:extLst>
      <p:ext uri="{BB962C8B-B14F-4D97-AF65-F5344CB8AC3E}">
        <p14:creationId xmlns:p14="http://schemas.microsoft.com/office/powerpoint/2010/main" val="16844316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F611894-28B8-4005-BA35-73238799DD5F}" type="datetimeFigureOut">
              <a:rPr lang="en-US" smtClean="0"/>
              <a:t>11/23/2023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E06FD8-449D-4F0F-BCDD-5B30A88EA0EC}" type="slidenum">
              <a:rPr lang="en-US" smtClean="0"/>
              <a:t>‹#›</a:t>
            </a:fld>
            <a:endParaRPr lang="en-US"/>
          </a:p>
        </p:txBody>
      </p:sp>
    </p:spTree>
    <p:extLst>
      <p:ext uri="{BB962C8B-B14F-4D97-AF65-F5344CB8AC3E}">
        <p14:creationId xmlns:p14="http://schemas.microsoft.com/office/powerpoint/2010/main" val="722964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206374"/>
            <a:ext cx="2742486" cy="438785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441" y="206374"/>
            <a:ext cx="8024310" cy="43878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F611894-28B8-4005-BA35-73238799DD5F}" type="datetimeFigureOut">
              <a:rPr lang="en-US" smtClean="0"/>
              <a:t>11/23/2023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E06FD8-449D-4F0F-BCDD-5B30A88EA0EC}" type="slidenum">
              <a:rPr lang="en-US" smtClean="0"/>
              <a:t>‹#›</a:t>
            </a:fld>
            <a:endParaRPr lang="en-US"/>
          </a:p>
        </p:txBody>
      </p:sp>
    </p:spTree>
    <p:extLst>
      <p:ext uri="{BB962C8B-B14F-4D97-AF65-F5344CB8AC3E}">
        <p14:creationId xmlns:p14="http://schemas.microsoft.com/office/powerpoint/2010/main" val="13724475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F611894-28B8-4005-BA35-73238799DD5F}" type="datetimeFigureOut">
              <a:rPr lang="en-US" smtClean="0"/>
              <a:t>11/23/2023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E06FD8-449D-4F0F-BCDD-5B30A88EA0EC}" type="slidenum">
              <a:rPr lang="en-US" smtClean="0"/>
              <a:t>‹#›</a:t>
            </a:fld>
            <a:endParaRPr lang="en-US"/>
          </a:p>
        </p:txBody>
      </p:sp>
    </p:spTree>
    <p:extLst>
      <p:ext uri="{BB962C8B-B14F-4D97-AF65-F5344CB8AC3E}">
        <p14:creationId xmlns:p14="http://schemas.microsoft.com/office/powerpoint/2010/main" val="8186285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2833" y="4406901"/>
            <a:ext cx="10360501" cy="1362075"/>
          </a:xfrm>
        </p:spPr>
        <p:txBody>
          <a:bodyPr anchor="t"/>
          <a:lstStyle>
            <a:lvl1pPr algn="l">
              <a:defRPr sz="5300" b="1" cap="all"/>
            </a:lvl1pPr>
          </a:lstStyle>
          <a:p>
            <a:r>
              <a:rPr lang="en-US"/>
              <a:t>Click to edit Master title style</a:t>
            </a:r>
          </a:p>
        </p:txBody>
      </p:sp>
      <p:sp>
        <p:nvSpPr>
          <p:cNvPr id="3" name="Text Placeholder 2"/>
          <p:cNvSpPr>
            <a:spLocks noGrp="1"/>
          </p:cNvSpPr>
          <p:nvPr>
            <p:ph type="body" idx="1"/>
          </p:nvPr>
        </p:nvSpPr>
        <p:spPr>
          <a:xfrm>
            <a:off x="962833" y="2906713"/>
            <a:ext cx="10360501" cy="1500187"/>
          </a:xfrm>
        </p:spPr>
        <p:txBody>
          <a:bodyPr anchor="b"/>
          <a:lstStyle>
            <a:lvl1pPr marL="0" indent="0">
              <a:buNone/>
              <a:defRPr sz="2700">
                <a:solidFill>
                  <a:schemeClr val="tx1">
                    <a:tint val="75000"/>
                  </a:schemeClr>
                </a:solidFill>
              </a:defRPr>
            </a:lvl1pPr>
            <a:lvl2pPr marL="609493" indent="0">
              <a:buNone/>
              <a:defRPr sz="2400">
                <a:solidFill>
                  <a:schemeClr val="tx1">
                    <a:tint val="75000"/>
                  </a:schemeClr>
                </a:solidFill>
              </a:defRPr>
            </a:lvl2pPr>
            <a:lvl3pPr marL="1218987" indent="0">
              <a:buNone/>
              <a:defRPr sz="2100">
                <a:solidFill>
                  <a:schemeClr val="tx1">
                    <a:tint val="75000"/>
                  </a:schemeClr>
                </a:solidFill>
              </a:defRPr>
            </a:lvl3pPr>
            <a:lvl4pPr marL="1828480" indent="0">
              <a:buNone/>
              <a:defRPr sz="1900">
                <a:solidFill>
                  <a:schemeClr val="tx1">
                    <a:tint val="75000"/>
                  </a:schemeClr>
                </a:solidFill>
              </a:defRPr>
            </a:lvl4pPr>
            <a:lvl5pPr marL="2437973" indent="0">
              <a:buNone/>
              <a:defRPr sz="1900">
                <a:solidFill>
                  <a:schemeClr val="tx1">
                    <a:tint val="75000"/>
                  </a:schemeClr>
                </a:solidFill>
              </a:defRPr>
            </a:lvl5pPr>
            <a:lvl6pPr marL="3047467" indent="0">
              <a:buNone/>
              <a:defRPr sz="1900">
                <a:solidFill>
                  <a:schemeClr val="tx1">
                    <a:tint val="75000"/>
                  </a:schemeClr>
                </a:solidFill>
              </a:defRPr>
            </a:lvl6pPr>
            <a:lvl7pPr marL="3656960" indent="0">
              <a:buNone/>
              <a:defRPr sz="1900">
                <a:solidFill>
                  <a:schemeClr val="tx1">
                    <a:tint val="75000"/>
                  </a:schemeClr>
                </a:solidFill>
              </a:defRPr>
            </a:lvl7pPr>
            <a:lvl8pPr marL="4266453" indent="0">
              <a:buNone/>
              <a:defRPr sz="1900">
                <a:solidFill>
                  <a:schemeClr val="tx1">
                    <a:tint val="75000"/>
                  </a:schemeClr>
                </a:solidFill>
              </a:defRPr>
            </a:lvl8pPr>
            <a:lvl9pPr marL="4875947" indent="0">
              <a:buNone/>
              <a:defRPr sz="19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F611894-28B8-4005-BA35-73238799DD5F}" type="datetimeFigureOut">
              <a:rPr lang="en-US" smtClean="0"/>
              <a:t>11/23/2023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E06FD8-449D-4F0F-BCDD-5B30A88EA0EC}" type="slidenum">
              <a:rPr lang="en-US" smtClean="0"/>
              <a:t>‹#›</a:t>
            </a:fld>
            <a:endParaRPr lang="en-US"/>
          </a:p>
        </p:txBody>
      </p:sp>
    </p:spTree>
    <p:extLst>
      <p:ext uri="{BB962C8B-B14F-4D97-AF65-F5344CB8AC3E}">
        <p14:creationId xmlns:p14="http://schemas.microsoft.com/office/powerpoint/2010/main" val="21928379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441" y="1200151"/>
            <a:ext cx="5383398" cy="3394075"/>
          </a:xfrm>
        </p:spPr>
        <p:txBody>
          <a:bodyPr/>
          <a:lstStyle>
            <a:lvl1pPr>
              <a:defRPr sz="37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5986" y="1200151"/>
            <a:ext cx="5383398" cy="3394075"/>
          </a:xfrm>
        </p:spPr>
        <p:txBody>
          <a:bodyPr/>
          <a:lstStyle>
            <a:lvl1pPr>
              <a:defRPr sz="37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F611894-28B8-4005-BA35-73238799DD5F}" type="datetimeFigureOut">
              <a:rPr lang="en-US" smtClean="0"/>
              <a:t>11/23/2023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E06FD8-449D-4F0F-BCDD-5B30A88EA0EC}" type="slidenum">
              <a:rPr lang="en-US" smtClean="0"/>
              <a:t>‹#›</a:t>
            </a:fld>
            <a:endParaRPr lang="en-US"/>
          </a:p>
        </p:txBody>
      </p:sp>
    </p:spTree>
    <p:extLst>
      <p:ext uri="{BB962C8B-B14F-4D97-AF65-F5344CB8AC3E}">
        <p14:creationId xmlns:p14="http://schemas.microsoft.com/office/powerpoint/2010/main" val="3634785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441" y="274637"/>
            <a:ext cx="10969943"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441" y="1535113"/>
            <a:ext cx="5385514" cy="639763"/>
          </a:xfrm>
        </p:spPr>
        <p:txBody>
          <a:bodyPr anchor="b"/>
          <a:lstStyle>
            <a:lvl1pPr marL="0" indent="0">
              <a:buNone/>
              <a:defRPr sz="3200" b="1"/>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4" name="Content Placeholder 3"/>
          <p:cNvSpPr>
            <a:spLocks noGrp="1"/>
          </p:cNvSpPr>
          <p:nvPr>
            <p:ph sz="half" idx="2"/>
          </p:nvPr>
        </p:nvSpPr>
        <p:spPr>
          <a:xfrm>
            <a:off x="609441" y="2174875"/>
            <a:ext cx="5385514" cy="3951288"/>
          </a:xfrm>
        </p:spPr>
        <p:txBody>
          <a:bodyPr/>
          <a:lstStyle>
            <a:lvl1pPr>
              <a:defRPr sz="3200"/>
            </a:lvl1pPr>
            <a:lvl2pPr>
              <a:defRPr sz="27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1756" y="1535113"/>
            <a:ext cx="5387630" cy="639763"/>
          </a:xfrm>
        </p:spPr>
        <p:txBody>
          <a:bodyPr anchor="b"/>
          <a:lstStyle>
            <a:lvl1pPr marL="0" indent="0">
              <a:buNone/>
              <a:defRPr sz="3200" b="1"/>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6" name="Content Placeholder 5"/>
          <p:cNvSpPr>
            <a:spLocks noGrp="1"/>
          </p:cNvSpPr>
          <p:nvPr>
            <p:ph sz="quarter" idx="4"/>
          </p:nvPr>
        </p:nvSpPr>
        <p:spPr>
          <a:xfrm>
            <a:off x="6191756" y="2174875"/>
            <a:ext cx="5387630" cy="3951288"/>
          </a:xfrm>
        </p:spPr>
        <p:txBody>
          <a:bodyPr/>
          <a:lstStyle>
            <a:lvl1pPr>
              <a:defRPr sz="3200"/>
            </a:lvl1pPr>
            <a:lvl2pPr>
              <a:defRPr sz="27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F611894-28B8-4005-BA35-73238799DD5F}" type="datetimeFigureOut">
              <a:rPr lang="en-US" smtClean="0"/>
              <a:t>11/23/2023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0E06FD8-449D-4F0F-BCDD-5B30A88EA0EC}" type="slidenum">
              <a:rPr lang="en-US" smtClean="0"/>
              <a:t>‹#›</a:t>
            </a:fld>
            <a:endParaRPr lang="en-US"/>
          </a:p>
        </p:txBody>
      </p:sp>
    </p:spTree>
    <p:extLst>
      <p:ext uri="{BB962C8B-B14F-4D97-AF65-F5344CB8AC3E}">
        <p14:creationId xmlns:p14="http://schemas.microsoft.com/office/powerpoint/2010/main" val="14379218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F611894-28B8-4005-BA35-73238799DD5F}" type="datetimeFigureOut">
              <a:rPr lang="en-US" smtClean="0"/>
              <a:t>11/23/2023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0E06FD8-449D-4F0F-BCDD-5B30A88EA0EC}" type="slidenum">
              <a:rPr lang="en-US" smtClean="0"/>
              <a:t>‹#›</a:t>
            </a:fld>
            <a:endParaRPr lang="en-US"/>
          </a:p>
        </p:txBody>
      </p:sp>
    </p:spTree>
    <p:extLst>
      <p:ext uri="{BB962C8B-B14F-4D97-AF65-F5344CB8AC3E}">
        <p14:creationId xmlns:p14="http://schemas.microsoft.com/office/powerpoint/2010/main" val="27283115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611894-28B8-4005-BA35-73238799DD5F}" type="datetimeFigureOut">
              <a:rPr lang="en-US" smtClean="0"/>
              <a:t>11/23/2023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0E06FD8-449D-4F0F-BCDD-5B30A88EA0EC}" type="slidenum">
              <a:rPr lang="en-US" smtClean="0"/>
              <a:t>‹#›</a:t>
            </a:fld>
            <a:endParaRPr lang="en-US"/>
          </a:p>
        </p:txBody>
      </p:sp>
    </p:spTree>
    <p:extLst>
      <p:ext uri="{BB962C8B-B14F-4D97-AF65-F5344CB8AC3E}">
        <p14:creationId xmlns:p14="http://schemas.microsoft.com/office/powerpoint/2010/main" val="5900257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443" y="273049"/>
            <a:ext cx="4010039" cy="1162051"/>
          </a:xfrm>
        </p:spPr>
        <p:txBody>
          <a:bodyPr anchor="b"/>
          <a:lstStyle>
            <a:lvl1pPr algn="l">
              <a:defRPr sz="2700" b="1"/>
            </a:lvl1pPr>
          </a:lstStyle>
          <a:p>
            <a:r>
              <a:rPr lang="en-US"/>
              <a:t>Click to edit Master title style</a:t>
            </a:r>
          </a:p>
        </p:txBody>
      </p:sp>
      <p:sp>
        <p:nvSpPr>
          <p:cNvPr id="3" name="Content Placeholder 2"/>
          <p:cNvSpPr>
            <a:spLocks noGrp="1"/>
          </p:cNvSpPr>
          <p:nvPr>
            <p:ph idx="1"/>
          </p:nvPr>
        </p:nvSpPr>
        <p:spPr>
          <a:xfrm>
            <a:off x="4765492" y="273052"/>
            <a:ext cx="6813892" cy="5853113"/>
          </a:xfrm>
        </p:spPr>
        <p:txBody>
          <a:bodyPr/>
          <a:lstStyle>
            <a:lvl1pPr>
              <a:defRPr sz="4300"/>
            </a:lvl1pPr>
            <a:lvl2pPr>
              <a:defRPr sz="3700"/>
            </a:lvl2pPr>
            <a:lvl3pPr>
              <a:defRPr sz="3200"/>
            </a:lvl3pPr>
            <a:lvl4pPr>
              <a:defRPr sz="2700"/>
            </a:lvl4pPr>
            <a:lvl5pPr>
              <a:defRPr sz="2700"/>
            </a:lvl5pPr>
            <a:lvl6pPr>
              <a:defRPr sz="2700"/>
            </a:lvl6pPr>
            <a:lvl7pPr>
              <a:defRPr sz="2700"/>
            </a:lvl7pPr>
            <a:lvl8pPr>
              <a:defRPr sz="2700"/>
            </a:lvl8pPr>
            <a:lvl9pPr>
              <a:defRPr sz="2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443" y="1435102"/>
            <a:ext cx="4010039" cy="4691063"/>
          </a:xfrm>
        </p:spPr>
        <p:txBody>
          <a:bodyPr/>
          <a:lstStyle>
            <a:lvl1pPr marL="0" indent="0">
              <a:buNone/>
              <a:defRPr sz="1900"/>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BF611894-28B8-4005-BA35-73238799DD5F}" type="datetimeFigureOut">
              <a:rPr lang="en-US" smtClean="0"/>
              <a:t>11/23/2023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E06FD8-449D-4F0F-BCDD-5B30A88EA0EC}" type="slidenum">
              <a:rPr lang="en-US" smtClean="0"/>
              <a:t>‹#›</a:t>
            </a:fld>
            <a:endParaRPr lang="en-US"/>
          </a:p>
        </p:txBody>
      </p:sp>
    </p:spTree>
    <p:extLst>
      <p:ext uri="{BB962C8B-B14F-4D97-AF65-F5344CB8AC3E}">
        <p14:creationId xmlns:p14="http://schemas.microsoft.com/office/powerpoint/2010/main" val="2874916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095" y="4800600"/>
            <a:ext cx="7313295" cy="566739"/>
          </a:xfrm>
        </p:spPr>
        <p:txBody>
          <a:bodyPr anchor="b"/>
          <a:lstStyle>
            <a:lvl1pPr algn="l">
              <a:defRPr sz="2700" b="1"/>
            </a:lvl1pPr>
          </a:lstStyle>
          <a:p>
            <a:r>
              <a:rPr lang="en-US"/>
              <a:t>Click to edit Master title style</a:t>
            </a:r>
          </a:p>
        </p:txBody>
      </p:sp>
      <p:sp>
        <p:nvSpPr>
          <p:cNvPr id="3" name="Picture Placeholder 2"/>
          <p:cNvSpPr>
            <a:spLocks noGrp="1"/>
          </p:cNvSpPr>
          <p:nvPr>
            <p:ph type="pic" idx="1"/>
          </p:nvPr>
        </p:nvSpPr>
        <p:spPr>
          <a:xfrm>
            <a:off x="2389095" y="612775"/>
            <a:ext cx="7313295" cy="4114800"/>
          </a:xfrm>
        </p:spPr>
        <p:txBody>
          <a:bodyPr/>
          <a:lstStyle>
            <a:lvl1pPr marL="0" indent="0">
              <a:buNone/>
              <a:defRPr sz="4300"/>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endParaRPr lang="en-US"/>
          </a:p>
        </p:txBody>
      </p:sp>
      <p:sp>
        <p:nvSpPr>
          <p:cNvPr id="4" name="Text Placeholder 3"/>
          <p:cNvSpPr>
            <a:spLocks noGrp="1"/>
          </p:cNvSpPr>
          <p:nvPr>
            <p:ph type="body" sz="half" idx="2"/>
          </p:nvPr>
        </p:nvSpPr>
        <p:spPr>
          <a:xfrm>
            <a:off x="2389095" y="5367338"/>
            <a:ext cx="7313295" cy="804863"/>
          </a:xfrm>
        </p:spPr>
        <p:txBody>
          <a:bodyPr/>
          <a:lstStyle>
            <a:lvl1pPr marL="0" indent="0">
              <a:buNone/>
              <a:defRPr sz="1900"/>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BF611894-28B8-4005-BA35-73238799DD5F}" type="datetimeFigureOut">
              <a:rPr lang="en-US" smtClean="0"/>
              <a:t>11/23/2023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E06FD8-449D-4F0F-BCDD-5B30A88EA0EC}" type="slidenum">
              <a:rPr lang="en-US" smtClean="0"/>
              <a:t>‹#›</a:t>
            </a:fld>
            <a:endParaRPr lang="en-US"/>
          </a:p>
        </p:txBody>
      </p:sp>
    </p:spTree>
    <p:extLst>
      <p:ext uri="{BB962C8B-B14F-4D97-AF65-F5344CB8AC3E}">
        <p14:creationId xmlns:p14="http://schemas.microsoft.com/office/powerpoint/2010/main" val="23278776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1" y="274637"/>
            <a:ext cx="10969943" cy="1143000"/>
          </a:xfrm>
          <a:prstGeom prst="rect">
            <a:avLst/>
          </a:prstGeom>
        </p:spPr>
        <p:txBody>
          <a:bodyPr vert="horz" lIns="121899" tIns="60949" rIns="121899" bIns="60949" rtlCol="0" anchor="ctr">
            <a:normAutofit/>
          </a:bodyPr>
          <a:lstStyle/>
          <a:p>
            <a:r>
              <a:rPr lang="en-US"/>
              <a:t>Click to edit Master title style</a:t>
            </a:r>
          </a:p>
        </p:txBody>
      </p:sp>
      <p:sp>
        <p:nvSpPr>
          <p:cNvPr id="3" name="Text Placeholder 2"/>
          <p:cNvSpPr>
            <a:spLocks noGrp="1"/>
          </p:cNvSpPr>
          <p:nvPr>
            <p:ph type="body" idx="1"/>
          </p:nvPr>
        </p:nvSpPr>
        <p:spPr>
          <a:xfrm>
            <a:off x="609441" y="1600201"/>
            <a:ext cx="10969943" cy="4525963"/>
          </a:xfrm>
          <a:prstGeom prst="rect">
            <a:avLst/>
          </a:prstGeom>
        </p:spPr>
        <p:txBody>
          <a:bodyPr vert="horz" lIns="121899" tIns="60949" rIns="121899" bIns="6094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441" y="6356351"/>
            <a:ext cx="2844059" cy="365125"/>
          </a:xfrm>
          <a:prstGeom prst="rect">
            <a:avLst/>
          </a:prstGeom>
        </p:spPr>
        <p:txBody>
          <a:bodyPr vert="horz" lIns="121899" tIns="60949" rIns="121899" bIns="60949" rtlCol="0" anchor="ctr"/>
          <a:lstStyle>
            <a:lvl1pPr algn="l">
              <a:defRPr sz="1600">
                <a:solidFill>
                  <a:schemeClr val="tx1">
                    <a:tint val="75000"/>
                  </a:schemeClr>
                </a:solidFill>
              </a:defRPr>
            </a:lvl1pPr>
          </a:lstStyle>
          <a:p>
            <a:fld id="{BF611894-28B8-4005-BA35-73238799DD5F}" type="datetimeFigureOut">
              <a:rPr lang="en-US" smtClean="0"/>
              <a:t>11/23/2023</a:t>
            </a:fld>
            <a:endParaRPr lang="en-US"/>
          </a:p>
        </p:txBody>
      </p:sp>
      <p:sp>
        <p:nvSpPr>
          <p:cNvPr id="5" name="Footer Placeholder 4"/>
          <p:cNvSpPr>
            <a:spLocks noGrp="1"/>
          </p:cNvSpPr>
          <p:nvPr>
            <p:ph type="ftr" sz="quarter" idx="3"/>
          </p:nvPr>
        </p:nvSpPr>
        <p:spPr>
          <a:xfrm>
            <a:off x="4164515" y="6356351"/>
            <a:ext cx="3859795" cy="365125"/>
          </a:xfrm>
          <a:prstGeom prst="rect">
            <a:avLst/>
          </a:prstGeom>
        </p:spPr>
        <p:txBody>
          <a:bodyPr vert="horz" lIns="121899" tIns="60949" rIns="121899" bIns="60949"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5325" y="6356351"/>
            <a:ext cx="2844059" cy="365125"/>
          </a:xfrm>
          <a:prstGeom prst="rect">
            <a:avLst/>
          </a:prstGeom>
        </p:spPr>
        <p:txBody>
          <a:bodyPr vert="horz" lIns="121899" tIns="60949" rIns="121899" bIns="60949" rtlCol="0" anchor="ctr"/>
          <a:lstStyle>
            <a:lvl1pPr algn="r">
              <a:defRPr sz="1600">
                <a:solidFill>
                  <a:schemeClr val="tx1">
                    <a:tint val="75000"/>
                  </a:schemeClr>
                </a:solidFill>
              </a:defRPr>
            </a:lvl1pPr>
          </a:lstStyle>
          <a:p>
            <a:fld id="{D0E06FD8-449D-4F0F-BCDD-5B30A88EA0EC}" type="slidenum">
              <a:rPr lang="en-US" smtClean="0"/>
              <a:t>‹#›</a:t>
            </a:fld>
            <a:endParaRPr lang="en-US"/>
          </a:p>
        </p:txBody>
      </p:sp>
    </p:spTree>
    <p:extLst>
      <p:ext uri="{BB962C8B-B14F-4D97-AF65-F5344CB8AC3E}">
        <p14:creationId xmlns:p14="http://schemas.microsoft.com/office/powerpoint/2010/main" val="8153037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218987" rtl="0" eaLnBrk="1" latinLnBrk="0" hangingPunct="1">
        <a:spcBef>
          <a:spcPct val="0"/>
        </a:spcBef>
        <a:buNone/>
        <a:defRPr sz="5900" kern="1200">
          <a:solidFill>
            <a:schemeClr val="tx1"/>
          </a:solidFill>
          <a:latin typeface="+mj-lt"/>
          <a:ea typeface="+mj-ea"/>
          <a:cs typeface="+mj-cs"/>
        </a:defRPr>
      </a:lvl1pPr>
    </p:titleStyle>
    <p:bodyStyle>
      <a:lvl1pPr marL="457120" indent="-457120" algn="l" defTabSz="1218987" rtl="0" eaLnBrk="1" latinLnBrk="0" hangingPunct="1">
        <a:spcBef>
          <a:spcPct val="20000"/>
        </a:spcBef>
        <a:buFont typeface="Arial" pitchFamily="34" charset="0"/>
        <a:buChar char="•"/>
        <a:defRPr sz="4300" kern="1200">
          <a:solidFill>
            <a:schemeClr val="tx1"/>
          </a:solidFill>
          <a:latin typeface="+mn-lt"/>
          <a:ea typeface="+mn-ea"/>
          <a:cs typeface="+mn-cs"/>
        </a:defRPr>
      </a:lvl1pPr>
      <a:lvl2pPr marL="990427" indent="-380933" algn="l" defTabSz="1218987" rtl="0" eaLnBrk="1" latinLnBrk="0" hangingPunct="1">
        <a:spcBef>
          <a:spcPct val="20000"/>
        </a:spcBef>
        <a:buFont typeface="Arial" pitchFamily="34" charset="0"/>
        <a:buChar char="–"/>
        <a:defRPr sz="3700" kern="1200">
          <a:solidFill>
            <a:schemeClr val="tx1"/>
          </a:solidFill>
          <a:latin typeface="+mn-lt"/>
          <a:ea typeface="+mn-ea"/>
          <a:cs typeface="+mn-cs"/>
        </a:defRPr>
      </a:lvl2pPr>
      <a:lvl3pPr marL="1523733" indent="-304747" algn="l" defTabSz="1218987"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22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4pPr>
      <a:lvl5pPr marL="274272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47.emf"/><Relationship Id="rId13" Type="http://schemas.openxmlformats.org/officeDocument/2006/relationships/image" Target="../media/image44.wmf"/><Relationship Id="rId3" Type="http://schemas.openxmlformats.org/officeDocument/2006/relationships/notesSlide" Target="../notesSlides/notesSlide10.xml"/><Relationship Id="rId7" Type="http://schemas.openxmlformats.org/officeDocument/2006/relationships/image" Target="../media/image46.png"/><Relationship Id="rId12"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39.png"/><Relationship Id="rId11" Type="http://schemas.openxmlformats.org/officeDocument/2006/relationships/image" Target="../media/image43.wmf"/><Relationship Id="rId5" Type="http://schemas.openxmlformats.org/officeDocument/2006/relationships/image" Target="../media/image10.png"/><Relationship Id="rId15" Type="http://schemas.openxmlformats.org/officeDocument/2006/relationships/image" Target="../media/image45.wmf"/><Relationship Id="rId10" Type="http://schemas.openxmlformats.org/officeDocument/2006/relationships/oleObject" Target="../embeddings/oleObject8.bin"/><Relationship Id="rId4" Type="http://schemas.openxmlformats.org/officeDocument/2006/relationships/image" Target="../media/image53.png"/><Relationship Id="rId9" Type="http://schemas.openxmlformats.org/officeDocument/2006/relationships/image" Target="../media/image56.png"/><Relationship Id="rId14" Type="http://schemas.openxmlformats.org/officeDocument/2006/relationships/oleObject" Target="../embeddings/oleObject10.bin"/></Relationships>
</file>

<file path=ppt/slides/_rels/slide11.xml.rels><?xml version="1.0" encoding="UTF-8" standalone="yes"?>
<Relationships xmlns="http://schemas.openxmlformats.org/package/2006/relationships"><Relationship Id="rId8" Type="http://schemas.openxmlformats.org/officeDocument/2006/relationships/image" Target="../media/image64.png"/><Relationship Id="rId13" Type="http://schemas.openxmlformats.org/officeDocument/2006/relationships/oleObject" Target="../embeddings/oleObject13.bin"/><Relationship Id="rId18" Type="http://schemas.openxmlformats.org/officeDocument/2006/relationships/image" Target="../media/image52.wmf"/><Relationship Id="rId3" Type="http://schemas.openxmlformats.org/officeDocument/2006/relationships/notesSlide" Target="../notesSlides/notesSlide11.xml"/><Relationship Id="rId7" Type="http://schemas.openxmlformats.org/officeDocument/2006/relationships/image" Target="../media/image54.emf"/><Relationship Id="rId12" Type="http://schemas.openxmlformats.org/officeDocument/2006/relationships/image" Target="../media/image49.wmf"/><Relationship Id="rId17" Type="http://schemas.openxmlformats.org/officeDocument/2006/relationships/oleObject" Target="../embeddings/oleObject15.bin"/><Relationship Id="rId2" Type="http://schemas.openxmlformats.org/officeDocument/2006/relationships/slideLayout" Target="../slideLayouts/slideLayout2.xml"/><Relationship Id="rId16" Type="http://schemas.openxmlformats.org/officeDocument/2006/relationships/image" Target="../media/image51.wmf"/><Relationship Id="rId20" Type="http://schemas.openxmlformats.org/officeDocument/2006/relationships/image" Target="../media/image53.wmf"/><Relationship Id="rId1" Type="http://schemas.openxmlformats.org/officeDocument/2006/relationships/vmlDrawing" Target="../drawings/vmlDrawing5.vml"/><Relationship Id="rId6" Type="http://schemas.openxmlformats.org/officeDocument/2006/relationships/image" Target="../media/image46.png"/><Relationship Id="rId11" Type="http://schemas.openxmlformats.org/officeDocument/2006/relationships/oleObject" Target="../embeddings/oleObject12.bin"/><Relationship Id="rId5" Type="http://schemas.openxmlformats.org/officeDocument/2006/relationships/image" Target="../media/image39.png"/><Relationship Id="rId15" Type="http://schemas.openxmlformats.org/officeDocument/2006/relationships/oleObject" Target="../embeddings/oleObject14.bin"/><Relationship Id="rId10" Type="http://schemas.openxmlformats.org/officeDocument/2006/relationships/image" Target="../media/image48.wmf"/><Relationship Id="rId19" Type="http://schemas.openxmlformats.org/officeDocument/2006/relationships/oleObject" Target="../embeddings/oleObject16.bin"/><Relationship Id="rId4" Type="http://schemas.openxmlformats.org/officeDocument/2006/relationships/image" Target="../media/image10.png"/><Relationship Id="rId9" Type="http://schemas.openxmlformats.org/officeDocument/2006/relationships/oleObject" Target="../embeddings/oleObject11.bin"/><Relationship Id="rId14" Type="http://schemas.openxmlformats.org/officeDocument/2006/relationships/image" Target="../media/image50.wmf"/></Relationships>
</file>

<file path=ppt/slides/_rels/slide12.xml.rels><?xml version="1.0" encoding="UTF-8" standalone="yes"?>
<Relationships xmlns="http://schemas.openxmlformats.org/package/2006/relationships"><Relationship Id="rId8" Type="http://schemas.openxmlformats.org/officeDocument/2006/relationships/image" Target="../media/image68.png"/><Relationship Id="rId13" Type="http://schemas.openxmlformats.org/officeDocument/2006/relationships/oleObject" Target="../embeddings/oleObject17.bin"/><Relationship Id="rId3" Type="http://schemas.openxmlformats.org/officeDocument/2006/relationships/notesSlide" Target="../notesSlides/notesSlide12.xml"/><Relationship Id="rId7" Type="http://schemas.openxmlformats.org/officeDocument/2006/relationships/image" Target="../media/image67.png"/><Relationship Id="rId12" Type="http://schemas.openxmlformats.org/officeDocument/2006/relationships/image" Target="../media/image72.png"/><Relationship Id="rId2" Type="http://schemas.openxmlformats.org/officeDocument/2006/relationships/slideLayout" Target="../slideLayouts/slideLayout2.xml"/><Relationship Id="rId16" Type="http://schemas.openxmlformats.org/officeDocument/2006/relationships/image" Target="../media/image56.wmf"/><Relationship Id="rId1" Type="http://schemas.openxmlformats.org/officeDocument/2006/relationships/vmlDrawing" Target="../drawings/vmlDrawing6.vml"/><Relationship Id="rId6" Type="http://schemas.openxmlformats.org/officeDocument/2006/relationships/image" Target="../media/image46.png"/><Relationship Id="rId11" Type="http://schemas.openxmlformats.org/officeDocument/2006/relationships/image" Target="../media/image59.emf"/><Relationship Id="rId5" Type="http://schemas.openxmlformats.org/officeDocument/2006/relationships/image" Target="../media/image39.png"/><Relationship Id="rId15" Type="http://schemas.openxmlformats.org/officeDocument/2006/relationships/oleObject" Target="../embeddings/oleObject18.bin"/><Relationship Id="rId10" Type="http://schemas.openxmlformats.org/officeDocument/2006/relationships/image" Target="../media/image58.png"/><Relationship Id="rId4" Type="http://schemas.openxmlformats.org/officeDocument/2006/relationships/image" Target="../media/image13.png"/><Relationship Id="rId9" Type="http://schemas.openxmlformats.org/officeDocument/2006/relationships/image" Target="../media/image57.png"/><Relationship Id="rId14" Type="http://schemas.openxmlformats.org/officeDocument/2006/relationships/image" Target="../media/image55.wmf"/></Relationships>
</file>

<file path=ppt/slides/_rels/slide13.xml.rels><?xml version="1.0" encoding="UTF-8" standalone="yes"?>
<Relationships xmlns="http://schemas.openxmlformats.org/package/2006/relationships"><Relationship Id="rId8" Type="http://schemas.openxmlformats.org/officeDocument/2006/relationships/image" Target="../media/image59.emf"/><Relationship Id="rId3" Type="http://schemas.openxmlformats.org/officeDocument/2006/relationships/image" Target="../media/image13.png"/><Relationship Id="rId7" Type="http://schemas.openxmlformats.org/officeDocument/2006/relationships/image" Target="../media/image58.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57.png"/><Relationship Id="rId5" Type="http://schemas.openxmlformats.org/officeDocument/2006/relationships/image" Target="../media/image46.png"/><Relationship Id="rId4" Type="http://schemas.openxmlformats.org/officeDocument/2006/relationships/image" Target="../media/image39.png"/></Relationships>
</file>

<file path=ppt/slides/_rels/slide1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emf"/><Relationship Id="rId5" Type="http://schemas.openxmlformats.org/officeDocument/2006/relationships/image" Target="../media/image6.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1.emf"/><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0.png"/><Relationship Id="rId4" Type="http://schemas.openxmlformats.org/officeDocument/2006/relationships/image" Target="../media/image8.png"/><Relationship Id="rId9" Type="http://schemas.openxmlformats.org/officeDocument/2006/relationships/image" Target="../media/image15.png"/></Relationships>
</file>

<file path=ppt/slides/_rels/slide4.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3.png"/><Relationship Id="rId7"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8.png"/><Relationship Id="rId4" Type="http://schemas.openxmlformats.org/officeDocument/2006/relationships/image" Target="../media/image14.emf"/></Relationships>
</file>

<file path=ppt/slides/_rels/slide5.xml.rels><?xml version="1.0" encoding="UTF-8" standalone="yes"?>
<Relationships xmlns="http://schemas.openxmlformats.org/package/2006/relationships"><Relationship Id="rId8" Type="http://schemas.openxmlformats.org/officeDocument/2006/relationships/oleObject" Target="../embeddings/oleObject1.bin"/><Relationship Id="rId3" Type="http://schemas.openxmlformats.org/officeDocument/2006/relationships/notesSlide" Target="../notesSlides/notesSlide5.xml"/><Relationship Id="rId7" Type="http://schemas.openxmlformats.org/officeDocument/2006/relationships/image" Target="../media/image17.w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1.bin"/><Relationship Id="rId11" Type="http://schemas.openxmlformats.org/officeDocument/2006/relationships/image" Target="../media/image22.png"/><Relationship Id="rId5" Type="http://schemas.openxmlformats.org/officeDocument/2006/relationships/image" Target="../media/image24.png"/><Relationship Id="rId10" Type="http://schemas.openxmlformats.org/officeDocument/2006/relationships/image" Target="../media/image20.emf"/><Relationship Id="rId4" Type="http://schemas.openxmlformats.org/officeDocument/2006/relationships/image" Target="../media/image19.png"/><Relationship Id="rId9" Type="http://schemas.openxmlformats.org/officeDocument/2006/relationships/image" Target="../media/image17.wmf"/></Relationships>
</file>

<file path=ppt/slides/_rels/slide6.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 Id="rId9" Type="http://schemas.openxmlformats.org/officeDocument/2006/relationships/image" Target="../media/image23.emf"/></Relationships>
</file>

<file path=ppt/slides/_rels/slide7.xml.rels><?xml version="1.0" encoding="UTF-8" standalone="yes"?>
<Relationships xmlns="http://schemas.openxmlformats.org/package/2006/relationships"><Relationship Id="rId8" Type="http://schemas.openxmlformats.org/officeDocument/2006/relationships/oleObject" Target="../embeddings/oleObject2.bin"/><Relationship Id="rId13" Type="http://schemas.openxmlformats.org/officeDocument/2006/relationships/image" Target="../media/image26.wmf"/><Relationship Id="rId3" Type="http://schemas.openxmlformats.org/officeDocument/2006/relationships/notesSlide" Target="../notesSlides/notesSlide7.xml"/><Relationship Id="rId7" Type="http://schemas.openxmlformats.org/officeDocument/2006/relationships/image" Target="../media/image34.png"/><Relationship Id="rId12"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33.png"/><Relationship Id="rId11" Type="http://schemas.openxmlformats.org/officeDocument/2006/relationships/image" Target="../media/image25.wmf"/><Relationship Id="rId5" Type="http://schemas.openxmlformats.org/officeDocument/2006/relationships/image" Target="../media/image37.png"/><Relationship Id="rId10" Type="http://schemas.openxmlformats.org/officeDocument/2006/relationships/oleObject" Target="../embeddings/oleObject3.bin"/><Relationship Id="rId4" Type="http://schemas.openxmlformats.org/officeDocument/2006/relationships/image" Target="../media/image10.png"/><Relationship Id="rId9" Type="http://schemas.openxmlformats.org/officeDocument/2006/relationships/image" Target="../media/image24.wmf"/><Relationship Id="rId14" Type="http://schemas.openxmlformats.org/officeDocument/2006/relationships/image" Target="../media/image35.emf"/></Relationships>
</file>

<file path=ppt/slides/_rels/slide8.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37.wmf"/><Relationship Id="rId3" Type="http://schemas.openxmlformats.org/officeDocument/2006/relationships/notesSlide" Target="../notesSlides/notesSlide8.xml"/><Relationship Id="rId7" Type="http://schemas.openxmlformats.org/officeDocument/2006/relationships/image" Target="../media/image47.png"/><Relationship Id="rId12"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40.png"/><Relationship Id="rId11" Type="http://schemas.openxmlformats.org/officeDocument/2006/relationships/image" Target="../media/image36.wmf"/><Relationship Id="rId5" Type="http://schemas.openxmlformats.org/officeDocument/2006/relationships/image" Target="../media/image39.png"/><Relationship Id="rId15" Type="http://schemas.openxmlformats.org/officeDocument/2006/relationships/image" Target="../media/image38.wmf"/><Relationship Id="rId10" Type="http://schemas.openxmlformats.org/officeDocument/2006/relationships/oleObject" Target="../embeddings/oleObject5.bin"/><Relationship Id="rId4" Type="http://schemas.openxmlformats.org/officeDocument/2006/relationships/image" Target="../media/image44.png"/><Relationship Id="rId9" Type="http://schemas.openxmlformats.org/officeDocument/2006/relationships/image" Target="../media/image41.emf"/><Relationship Id="rId14" Type="http://schemas.openxmlformats.org/officeDocument/2006/relationships/oleObject" Target="../embeddings/oleObject7.bin"/></Relationships>
</file>

<file path=ppt/slides/_rels/slide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427412" y="2379614"/>
            <a:ext cx="6019799" cy="1031972"/>
          </a:xfrm>
          <a:prstGeom prst="roundRect">
            <a:avLst>
              <a:gd name="adj" fmla="val 12012"/>
            </a:avLst>
          </a:prstGeom>
          <a:solidFill>
            <a:schemeClr val="bg1"/>
          </a:solidFill>
          <a:ln w="3175">
            <a:solidFill>
              <a:schemeClr val="tx1"/>
            </a:solidFill>
          </a:ln>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9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98812" y="1620644"/>
            <a:ext cx="5126182" cy="7764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848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0412" y="1524000"/>
            <a:ext cx="1981202" cy="19424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8483"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l="3742" r="3204" b="19671"/>
          <a:stretch/>
        </p:blipFill>
        <p:spPr bwMode="auto">
          <a:xfrm>
            <a:off x="3694111" y="2446240"/>
            <a:ext cx="5486400" cy="9653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4741997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ounded Rectangle 37"/>
          <p:cNvSpPr/>
          <p:nvPr/>
        </p:nvSpPr>
        <p:spPr>
          <a:xfrm>
            <a:off x="2064498" y="226811"/>
            <a:ext cx="9716445" cy="1170713"/>
          </a:xfrm>
          <a:prstGeom prst="roundRect">
            <a:avLst>
              <a:gd name="adj" fmla="val 5364"/>
            </a:avLst>
          </a:prstGeom>
          <a:gradFill flip="none" rotWithShape="1">
            <a:gsLst>
              <a:gs pos="0">
                <a:srgbClr val="94B0B7"/>
              </a:gs>
              <a:gs pos="100000">
                <a:schemeClr val="bg1"/>
              </a:gs>
            </a:gsLst>
            <a:lin ang="18900000" scaled="1"/>
            <a:tileRect/>
          </a:gradFill>
          <a:ln w="317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en-US"/>
          </a:p>
        </p:txBody>
      </p:sp>
      <mc:AlternateContent xmlns:mc="http://schemas.openxmlformats.org/markup-compatibility/2006" xmlns:a14="http://schemas.microsoft.com/office/drawing/2010/main">
        <mc:Choice Requires="a14">
          <p:sp>
            <p:nvSpPr>
              <p:cNvPr id="43" name="TextBox 42"/>
              <p:cNvSpPr txBox="1"/>
              <p:nvPr/>
            </p:nvSpPr>
            <p:spPr>
              <a:xfrm>
                <a:off x="2436812" y="402848"/>
                <a:ext cx="8915400" cy="492443"/>
              </a:xfrm>
              <a:prstGeom prst="rect">
                <a:avLst/>
              </a:prstGeom>
              <a:noFill/>
            </p:spPr>
            <p:txBody>
              <a:bodyPr wrap="square" rtlCol="0">
                <a:spAutoFit/>
              </a:bodyPr>
              <a:lstStyle/>
              <a:p>
                <a:r>
                  <a:rPr lang="vi-VN" sz="2600" b="1">
                    <a:latin typeface="Arial" pitchFamily="34" charset="0"/>
                    <a:cs typeface="Arial" pitchFamily="34" charset="0"/>
                  </a:rPr>
                  <a:t>Tính độ dài </a:t>
                </a:r>
                <a14:m>
                  <m:oMath xmlns:m="http://schemas.openxmlformats.org/officeDocument/2006/math">
                    <m:r>
                      <a:rPr lang="vi-VN" sz="2600" b="1" i="1" smtClean="0">
                        <a:latin typeface="Cambria Math"/>
                        <a:cs typeface="Arial" pitchFamily="34" charset="0"/>
                      </a:rPr>
                      <m:t>𝒙</m:t>
                    </m:r>
                  </m:oMath>
                </a14:m>
                <a:r>
                  <a:rPr lang="vi-VN" sz="2600" b="1">
                    <a:latin typeface="Arial" pitchFamily="34" charset="0"/>
                    <a:cs typeface="Arial" pitchFamily="34" charset="0"/>
                  </a:rPr>
                  <a:t> trên Hình 4.24.</a:t>
                </a:r>
              </a:p>
            </p:txBody>
          </p:sp>
        </mc:Choice>
        <mc:Fallback xmlns="">
          <p:sp>
            <p:nvSpPr>
              <p:cNvPr id="43" name="TextBox 42"/>
              <p:cNvSpPr txBox="1">
                <a:spLocks noRot="1" noChangeAspect="1" noMove="1" noResize="1" noEditPoints="1" noAdjustHandles="1" noChangeArrowheads="1" noChangeShapeType="1" noTextEdit="1"/>
              </p:cNvSpPr>
              <p:nvPr/>
            </p:nvSpPr>
            <p:spPr>
              <a:xfrm>
                <a:off x="2436812" y="402848"/>
                <a:ext cx="8915400" cy="492443"/>
              </a:xfrm>
              <a:prstGeom prst="rect">
                <a:avLst/>
              </a:prstGeom>
              <a:blipFill rotWithShape="1">
                <a:blip r:embed="rId4"/>
                <a:stretch>
                  <a:fillRect l="-1231" t="-11111" b="-29630"/>
                </a:stretch>
              </a:blipFill>
            </p:spPr>
            <p:txBody>
              <a:bodyPr/>
              <a:lstStyle/>
              <a:p>
                <a:r>
                  <a:rPr lang="en-US">
                    <a:noFill/>
                  </a:rPr>
                  <a:t> </a:t>
                </a:r>
              </a:p>
            </p:txBody>
          </p:sp>
        </mc:Fallback>
      </mc:AlternateContent>
      <p:pic>
        <p:nvPicPr>
          <p:cNvPr id="44" name="Picture 4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02199" y="1600200"/>
            <a:ext cx="1395474" cy="332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2135" y="148522"/>
            <a:ext cx="1867477" cy="1629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Rectangle 13"/>
          <p:cNvSpPr/>
          <p:nvPr/>
        </p:nvSpPr>
        <p:spPr>
          <a:xfrm>
            <a:off x="393575" y="628083"/>
            <a:ext cx="1333122" cy="769441"/>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4400" b="1" spc="67">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VnCentury SchoolbookH" pitchFamily="34" charset="0"/>
              </a:rPr>
              <a:t>4.10</a:t>
            </a:r>
            <a:endParaRPr lang="en-US" sz="5400" b="1" spc="67">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VnCentury SchoolbookH" pitchFamily="34" charset="0"/>
            </a:endParaRPr>
          </a:p>
        </p:txBody>
      </p:sp>
      <p:pic>
        <p:nvPicPr>
          <p:cNvPr id="57347"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2303" y="379212"/>
            <a:ext cx="1307140" cy="587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6" name="Group 5"/>
          <p:cNvGrpSpPr/>
          <p:nvPr/>
        </p:nvGrpSpPr>
        <p:grpSpPr>
          <a:xfrm>
            <a:off x="7971789" y="1524000"/>
            <a:ext cx="3761423" cy="2790289"/>
            <a:chOff x="7971789" y="1524000"/>
            <a:chExt cx="3761423" cy="2790289"/>
          </a:xfrm>
        </p:grpSpPr>
        <p:sp>
          <p:nvSpPr>
            <p:cNvPr id="31" name="TextBox 30"/>
            <p:cNvSpPr txBox="1"/>
            <p:nvPr/>
          </p:nvSpPr>
          <p:spPr>
            <a:xfrm>
              <a:off x="9294812" y="3975735"/>
              <a:ext cx="1333500" cy="338554"/>
            </a:xfrm>
            <a:prstGeom prst="rect">
              <a:avLst/>
            </a:prstGeom>
            <a:noFill/>
          </p:spPr>
          <p:txBody>
            <a:bodyPr wrap="square" rtlCol="0">
              <a:spAutoFit/>
            </a:bodyPr>
            <a:lstStyle/>
            <a:p>
              <a:pPr algn="ctr"/>
              <a:r>
                <a:rPr lang="en-US" sz="1600" b="1">
                  <a:solidFill>
                    <a:srgbClr val="C00000"/>
                  </a:solidFill>
                  <a:latin typeface="Arial" pitchFamily="34" charset="0"/>
                  <a:cs typeface="Arial" pitchFamily="34" charset="0"/>
                </a:rPr>
                <a:t>Hình 4.24</a:t>
              </a:r>
            </a:p>
          </p:txBody>
        </p:sp>
        <p:pic>
          <p:nvPicPr>
            <p:cNvPr id="82907" name="Picture 987"/>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971789" y="1524000"/>
              <a:ext cx="3761423" cy="24517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mc:AlternateContent xmlns:mc="http://schemas.openxmlformats.org/markup-compatibility/2006" xmlns:a14="http://schemas.microsoft.com/office/drawing/2010/main">
        <mc:Choice Requires="a14">
          <p:sp>
            <p:nvSpPr>
              <p:cNvPr id="25" name="TextBox 24"/>
              <p:cNvSpPr txBox="1"/>
              <p:nvPr/>
            </p:nvSpPr>
            <p:spPr>
              <a:xfrm>
                <a:off x="989012" y="2014045"/>
                <a:ext cx="6781800" cy="902363"/>
              </a:xfrm>
              <a:prstGeom prst="rect">
                <a:avLst/>
              </a:prstGeom>
              <a:noFill/>
            </p:spPr>
            <p:txBody>
              <a:bodyPr wrap="square" rtlCol="0">
                <a:spAutoFit/>
              </a:bodyPr>
              <a:lstStyle/>
              <a:p>
                <a:pPr marL="342900" indent="-342900" algn="just">
                  <a:buFont typeface="Wingdings" pitchFamily="2" charset="2"/>
                  <a:buChar char="v"/>
                </a:pPr>
                <a:r>
                  <a:rPr lang="en-US" sz="2200" b="1">
                    <a:latin typeface="Arial" pitchFamily="34" charset="0"/>
                    <a:cs typeface="Arial" pitchFamily="34" charset="0"/>
                  </a:rPr>
                  <a:t>Trong Hình 4.24 có</a:t>
                </a:r>
                <a:r>
                  <a:rPr lang="vi-VN" sz="2200" b="1">
                    <a:latin typeface="Arial" pitchFamily="34" charset="0"/>
                    <a:cs typeface="Arial" pitchFamily="34" charset="0"/>
                  </a:rPr>
                  <a:t> </a:t>
                </a:r>
                <a14:m>
                  <m:oMath xmlns:m="http://schemas.openxmlformats.org/officeDocument/2006/math">
                    <m:acc>
                      <m:accPr>
                        <m:chr m:val="̂"/>
                        <m:ctrlPr>
                          <a:rPr lang="vi-VN" b="1" i="1" smtClean="0">
                            <a:latin typeface="Cambria Math" panose="02040503050406030204" pitchFamily="18" charset="0"/>
                            <a:cs typeface="Arial" pitchFamily="34" charset="0"/>
                          </a:rPr>
                        </m:ctrlPr>
                      </m:accPr>
                      <m:e>
                        <m:r>
                          <a:rPr lang="en-US" b="1" i="1" smtClean="0">
                            <a:latin typeface="Cambria Math"/>
                            <a:cs typeface="Arial" pitchFamily="34" charset="0"/>
                          </a:rPr>
                          <m:t>𝑴𝑷𝑯</m:t>
                        </m:r>
                      </m:e>
                    </m:acc>
                    <m:r>
                      <a:rPr lang="en-US" b="1" i="1" smtClean="0">
                        <a:latin typeface="Cambria Math"/>
                        <a:cs typeface="Arial" pitchFamily="34" charset="0"/>
                      </a:rPr>
                      <m:t>=</m:t>
                    </m:r>
                    <m:acc>
                      <m:accPr>
                        <m:chr m:val="̂"/>
                        <m:ctrlPr>
                          <a:rPr lang="en-US" b="1" i="1" smtClean="0">
                            <a:latin typeface="Cambria Math" panose="02040503050406030204" pitchFamily="18" charset="0"/>
                            <a:cs typeface="Arial" pitchFamily="34" charset="0"/>
                          </a:rPr>
                        </m:ctrlPr>
                      </m:accPr>
                      <m:e>
                        <m:r>
                          <a:rPr lang="en-US" b="1" i="1" smtClean="0">
                            <a:latin typeface="Cambria Math"/>
                            <a:cs typeface="Arial" pitchFamily="34" charset="0"/>
                          </a:rPr>
                          <m:t>𝑵𝑷𝑯</m:t>
                        </m:r>
                      </m:e>
                    </m:acc>
                  </m:oMath>
                </a14:m>
                <a:r>
                  <a:rPr lang="en-US" sz="2800" b="1">
                    <a:solidFill>
                      <a:schemeClr val="accent2">
                        <a:lumMod val="75000"/>
                      </a:schemeClr>
                    </a:solidFill>
                    <a:latin typeface="Arial" pitchFamily="34" charset="0"/>
                    <a:cs typeface="Arial" pitchFamily="34" charset="0"/>
                  </a:rPr>
                  <a:t> </a:t>
                </a:r>
                <a:r>
                  <a:rPr lang="en-US" sz="2200" b="1">
                    <a:latin typeface="Arial" pitchFamily="34" charset="0"/>
                    <a:cs typeface="Arial" pitchFamily="34" charset="0"/>
                  </a:rPr>
                  <a:t>nên PH là tia phân giác của </a:t>
                </a:r>
                <a14:m>
                  <m:oMath xmlns:m="http://schemas.openxmlformats.org/officeDocument/2006/math">
                    <m:acc>
                      <m:accPr>
                        <m:chr m:val="̂"/>
                        <m:ctrlPr>
                          <a:rPr lang="en-US" sz="2200" b="1" i="1" smtClean="0">
                            <a:latin typeface="Cambria Math" panose="02040503050406030204" pitchFamily="18" charset="0"/>
                            <a:cs typeface="Arial" pitchFamily="34" charset="0"/>
                          </a:rPr>
                        </m:ctrlPr>
                      </m:accPr>
                      <m:e>
                        <m:r>
                          <a:rPr lang="en-US" sz="2200" b="1" i="1" smtClean="0">
                            <a:latin typeface="Cambria Math"/>
                            <a:cs typeface="Arial" pitchFamily="34" charset="0"/>
                          </a:rPr>
                          <m:t>𝑴𝑷𝑵</m:t>
                        </m:r>
                      </m:e>
                    </m:acc>
                  </m:oMath>
                </a14:m>
                <a:r>
                  <a:rPr lang="en-US" sz="2200" b="1">
                    <a:latin typeface="Arial" pitchFamily="34" charset="0"/>
                    <a:cs typeface="Arial" pitchFamily="34" charset="0"/>
                  </a:rPr>
                  <a:t> </a:t>
                </a:r>
              </a:p>
            </p:txBody>
          </p:sp>
        </mc:Choice>
        <mc:Fallback xmlns="">
          <p:sp>
            <p:nvSpPr>
              <p:cNvPr id="25" name="TextBox 24"/>
              <p:cNvSpPr txBox="1">
                <a:spLocks noRot="1" noChangeAspect="1" noMove="1" noResize="1" noEditPoints="1" noAdjustHandles="1" noChangeArrowheads="1" noChangeShapeType="1" noTextEdit="1"/>
              </p:cNvSpPr>
              <p:nvPr/>
            </p:nvSpPr>
            <p:spPr>
              <a:xfrm>
                <a:off x="989012" y="2014045"/>
                <a:ext cx="6781800" cy="902363"/>
              </a:xfrm>
              <a:prstGeom prst="rect">
                <a:avLst/>
              </a:prstGeom>
              <a:blipFill rotWithShape="1">
                <a:blip r:embed="rId9"/>
                <a:stretch>
                  <a:fillRect l="-898" r="-1168" b="-9459"/>
                </a:stretch>
              </a:blipFill>
            </p:spPr>
            <p:txBody>
              <a:bodyPr/>
              <a:lstStyle/>
              <a:p>
                <a:r>
                  <a:rPr lang="en-US">
                    <a:noFill/>
                  </a:rPr>
                  <a:t> </a:t>
                </a:r>
              </a:p>
            </p:txBody>
          </p:sp>
        </mc:Fallback>
      </mc:AlternateContent>
      <p:sp>
        <p:nvSpPr>
          <p:cNvPr id="27" name="TextBox 26"/>
          <p:cNvSpPr txBox="1"/>
          <p:nvPr/>
        </p:nvSpPr>
        <p:spPr>
          <a:xfrm>
            <a:off x="1292243" y="2964359"/>
            <a:ext cx="6478569" cy="769441"/>
          </a:xfrm>
          <a:prstGeom prst="rect">
            <a:avLst/>
          </a:prstGeom>
          <a:noFill/>
        </p:spPr>
        <p:txBody>
          <a:bodyPr wrap="square" rtlCol="0">
            <a:spAutoFit/>
          </a:bodyPr>
          <a:lstStyle/>
          <a:p>
            <a:pPr algn="just"/>
            <a:r>
              <a:rPr lang="en-US" sz="2200" b="1">
                <a:latin typeface="Arial" pitchFamily="34" charset="0"/>
                <a:cs typeface="Arial" pitchFamily="34" charset="0"/>
              </a:rPr>
              <a:t>Áp dụng tính chất </a:t>
            </a:r>
            <a:r>
              <a:rPr lang="vi-VN" sz="2200" b="1">
                <a:latin typeface="Arial" pitchFamily="34" charset="0"/>
                <a:cs typeface="Arial" pitchFamily="34" charset="0"/>
              </a:rPr>
              <a:t>đường phân giác</a:t>
            </a:r>
            <a:r>
              <a:rPr lang="en-US" sz="2200" b="1">
                <a:latin typeface="Arial" pitchFamily="34" charset="0"/>
                <a:cs typeface="Arial" pitchFamily="34" charset="0"/>
              </a:rPr>
              <a:t> của tam giác MNP , ta có :</a:t>
            </a:r>
            <a:endParaRPr lang="en-US" sz="2800" b="1">
              <a:solidFill>
                <a:schemeClr val="accent2">
                  <a:lumMod val="75000"/>
                </a:schemeClr>
              </a:solidFill>
              <a:latin typeface="Arial" pitchFamily="34" charset="0"/>
              <a:cs typeface="Arial" pitchFamily="34" charset="0"/>
            </a:endParaRPr>
          </a:p>
        </p:txBody>
      </p:sp>
      <p:grpSp>
        <p:nvGrpSpPr>
          <p:cNvPr id="28" name="Group 27"/>
          <p:cNvGrpSpPr/>
          <p:nvPr/>
        </p:nvGrpSpPr>
        <p:grpSpPr>
          <a:xfrm>
            <a:off x="3141663" y="3611563"/>
            <a:ext cx="3625850" cy="898525"/>
            <a:chOff x="2367840" y="3811006"/>
            <a:chExt cx="3625850" cy="898525"/>
          </a:xfrm>
        </p:grpSpPr>
        <p:graphicFrame>
          <p:nvGraphicFramePr>
            <p:cNvPr id="29" name="Object 28"/>
            <p:cNvGraphicFramePr>
              <a:graphicFrameLocks noChangeAspect="1"/>
            </p:cNvGraphicFramePr>
            <p:nvPr>
              <p:extLst>
                <p:ext uri="{D42A27DB-BD31-4B8C-83A1-F6EECF244321}">
                  <p14:modId xmlns:p14="http://schemas.microsoft.com/office/powerpoint/2010/main" val="479871375"/>
                </p:ext>
              </p:extLst>
            </p:nvPr>
          </p:nvGraphicFramePr>
          <p:xfrm>
            <a:off x="2367840" y="3847518"/>
            <a:ext cx="1577975" cy="844550"/>
          </p:xfrm>
          <a:graphic>
            <a:graphicData uri="http://schemas.openxmlformats.org/presentationml/2006/ole">
              <mc:AlternateContent xmlns:mc="http://schemas.openxmlformats.org/markup-compatibility/2006">
                <mc:Choice xmlns:v="urn:schemas-microsoft-com:vml" Requires="v">
                  <p:oleObj spid="_x0000_s82928" name="Equation" r:id="rId10" imgW="736560" imgH="393480" progId="Equation.DSMT4">
                    <p:embed/>
                  </p:oleObj>
                </mc:Choice>
                <mc:Fallback>
                  <p:oleObj name="Equation" r:id="rId10" imgW="736560" imgH="393480" progId="Equation.DSMT4">
                    <p:embed/>
                    <p:pic>
                      <p:nvPicPr>
                        <p:cNvPr id="0" name=""/>
                        <p:cNvPicPr>
                          <a:picLocks noChangeAspect="1" noChangeArrowheads="1"/>
                        </p:cNvPicPr>
                        <p:nvPr/>
                      </p:nvPicPr>
                      <p:blipFill>
                        <a:blip r:embed="rId11"/>
                        <a:srcRect/>
                        <a:stretch>
                          <a:fillRect/>
                        </a:stretch>
                      </p:blipFill>
                      <p:spPr bwMode="auto">
                        <a:xfrm>
                          <a:off x="2367840" y="3847518"/>
                          <a:ext cx="1577975" cy="84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0" name="Object 29"/>
            <p:cNvGraphicFramePr>
              <a:graphicFrameLocks noChangeAspect="1"/>
            </p:cNvGraphicFramePr>
            <p:nvPr>
              <p:extLst>
                <p:ext uri="{D42A27DB-BD31-4B8C-83A1-F6EECF244321}">
                  <p14:modId xmlns:p14="http://schemas.microsoft.com/office/powerpoint/2010/main" val="1721131570"/>
                </p:ext>
              </p:extLst>
            </p:nvPr>
          </p:nvGraphicFramePr>
          <p:xfrm>
            <a:off x="4936415" y="3811006"/>
            <a:ext cx="1057275" cy="898525"/>
          </p:xfrm>
          <a:graphic>
            <a:graphicData uri="http://schemas.openxmlformats.org/presentationml/2006/ole">
              <mc:AlternateContent xmlns:mc="http://schemas.openxmlformats.org/markup-compatibility/2006">
                <mc:Choice xmlns:v="urn:schemas-microsoft-com:vml" Requires="v">
                  <p:oleObj spid="_x0000_s82929" name="Equation" r:id="rId12" imgW="495000" imgH="419040" progId="Equation.DSMT4">
                    <p:embed/>
                  </p:oleObj>
                </mc:Choice>
                <mc:Fallback>
                  <p:oleObj name="Equation" r:id="rId12" imgW="495000" imgH="419040" progId="Equation.DSMT4">
                    <p:embed/>
                    <p:pic>
                      <p:nvPicPr>
                        <p:cNvPr id="0" name=""/>
                        <p:cNvPicPr>
                          <a:picLocks noChangeAspect="1" noChangeArrowheads="1"/>
                        </p:cNvPicPr>
                        <p:nvPr/>
                      </p:nvPicPr>
                      <p:blipFill>
                        <a:blip r:embed="rId13"/>
                        <a:srcRect/>
                        <a:stretch>
                          <a:fillRect/>
                        </a:stretch>
                      </p:blipFill>
                      <p:spPr bwMode="auto">
                        <a:xfrm>
                          <a:off x="4936415" y="3811006"/>
                          <a:ext cx="1057275"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2" name="TextBox 31"/>
            <p:cNvSpPr txBox="1"/>
            <p:nvPr/>
          </p:nvSpPr>
          <p:spPr>
            <a:xfrm>
              <a:off x="4037012" y="3971925"/>
              <a:ext cx="838200" cy="461665"/>
            </a:xfrm>
            <a:prstGeom prst="rect">
              <a:avLst/>
            </a:prstGeom>
            <a:noFill/>
          </p:spPr>
          <p:txBody>
            <a:bodyPr wrap="square" rtlCol="0">
              <a:spAutoFit/>
            </a:bodyPr>
            <a:lstStyle/>
            <a:p>
              <a:pPr algn="just"/>
              <a:r>
                <a:rPr lang="en-US" b="1">
                  <a:latin typeface="Arial" pitchFamily="34" charset="0"/>
                  <a:cs typeface="Arial" pitchFamily="34" charset="0"/>
                </a:rPr>
                <a:t>hay</a:t>
              </a:r>
            </a:p>
          </p:txBody>
        </p:sp>
      </p:grpSp>
      <p:sp>
        <p:nvSpPr>
          <p:cNvPr id="33" name="TextBox 32"/>
          <p:cNvSpPr txBox="1"/>
          <p:nvPr/>
        </p:nvSpPr>
        <p:spPr>
          <a:xfrm>
            <a:off x="2111093" y="4835524"/>
            <a:ext cx="2209800" cy="461665"/>
          </a:xfrm>
          <a:prstGeom prst="rect">
            <a:avLst/>
          </a:prstGeom>
          <a:noFill/>
        </p:spPr>
        <p:txBody>
          <a:bodyPr wrap="square" rtlCol="0">
            <a:spAutoFit/>
          </a:bodyPr>
          <a:lstStyle/>
          <a:p>
            <a:pPr algn="just"/>
            <a:r>
              <a:rPr lang="en-US" b="1">
                <a:latin typeface="Arial" pitchFamily="34" charset="0"/>
                <a:cs typeface="Arial" pitchFamily="34" charset="0"/>
              </a:rPr>
              <a:t>Từ đó suy ra </a:t>
            </a:r>
          </a:p>
        </p:txBody>
      </p:sp>
      <p:graphicFrame>
        <p:nvGraphicFramePr>
          <p:cNvPr id="34" name="Object 33"/>
          <p:cNvGraphicFramePr>
            <a:graphicFrameLocks noChangeAspect="1"/>
          </p:cNvGraphicFramePr>
          <p:nvPr>
            <p:extLst>
              <p:ext uri="{D42A27DB-BD31-4B8C-83A1-F6EECF244321}">
                <p14:modId xmlns:p14="http://schemas.microsoft.com/office/powerpoint/2010/main" val="2933212172"/>
              </p:ext>
            </p:extLst>
          </p:nvPr>
        </p:nvGraphicFramePr>
        <p:xfrm>
          <a:off x="4265612" y="4648200"/>
          <a:ext cx="1979612" cy="842963"/>
        </p:xfrm>
        <a:graphic>
          <a:graphicData uri="http://schemas.openxmlformats.org/presentationml/2006/ole">
            <mc:AlternateContent xmlns:mc="http://schemas.openxmlformats.org/markup-compatibility/2006">
              <mc:Choice xmlns:v="urn:schemas-microsoft-com:vml" Requires="v">
                <p:oleObj spid="_x0000_s82930" name="Equation" r:id="rId14" imgW="927000" imgH="393480" progId="Equation.DSMT4">
                  <p:embed/>
                </p:oleObj>
              </mc:Choice>
              <mc:Fallback>
                <p:oleObj name="Equation" r:id="rId14" imgW="927000" imgH="393480" progId="Equation.DSMT4">
                  <p:embed/>
                  <p:pic>
                    <p:nvPicPr>
                      <p:cNvPr id="0" name=""/>
                      <p:cNvPicPr>
                        <a:picLocks noChangeAspect="1" noChangeArrowheads="1"/>
                      </p:cNvPicPr>
                      <p:nvPr/>
                    </p:nvPicPr>
                    <p:blipFill>
                      <a:blip r:embed="rId15"/>
                      <a:srcRect/>
                      <a:stretch>
                        <a:fillRect/>
                      </a:stretch>
                    </p:blipFill>
                    <p:spPr bwMode="auto">
                      <a:xfrm>
                        <a:off x="4265612" y="4648200"/>
                        <a:ext cx="1979612" cy="842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12999571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4"/>
                                        </p:tgtEl>
                                        <p:attrNameLst>
                                          <p:attrName>style.visibility</p:attrName>
                                        </p:attrNameLst>
                                      </p:cBhvr>
                                      <p:to>
                                        <p:strVal val="visible"/>
                                      </p:to>
                                    </p:set>
                                    <p:animEffect transition="in" filter="wipe(left)">
                                      <p:cBhvr>
                                        <p:cTn id="12" dur="500"/>
                                        <p:tgtEl>
                                          <p:spTgt spid="44"/>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25"/>
                                        </p:tgtEl>
                                        <p:attrNameLst>
                                          <p:attrName>style.visibility</p:attrName>
                                        </p:attrNameLst>
                                      </p:cBhvr>
                                      <p:to>
                                        <p:strVal val="visible"/>
                                      </p:to>
                                    </p:set>
                                    <p:animEffect transition="in" filter="wipe(left)">
                                      <p:cBhvr>
                                        <p:cTn id="16" dur="500"/>
                                        <p:tgtEl>
                                          <p:spTgt spid="2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wipe(left)">
                                      <p:cBhvr>
                                        <p:cTn id="21" dur="500"/>
                                        <p:tgtEl>
                                          <p:spTgt spid="27"/>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28"/>
                                        </p:tgtEl>
                                        <p:attrNameLst>
                                          <p:attrName>style.visibility</p:attrName>
                                        </p:attrNameLst>
                                      </p:cBhvr>
                                      <p:to>
                                        <p:strVal val="visible"/>
                                      </p:to>
                                    </p:set>
                                    <p:animEffect transition="in" filter="wipe(left)">
                                      <p:cBhvr>
                                        <p:cTn id="26" dur="500"/>
                                        <p:tgtEl>
                                          <p:spTgt spid="2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wipe(left)">
                                      <p:cBhvr>
                                        <p:cTn id="31" dur="500"/>
                                        <p:tgtEl>
                                          <p:spTgt spid="33"/>
                                        </p:tgtEl>
                                      </p:cBhvr>
                                    </p:animEffect>
                                  </p:childTnLst>
                                </p:cTn>
                              </p:par>
                            </p:childTnLst>
                          </p:cTn>
                        </p:par>
                        <p:par>
                          <p:cTn id="32" fill="hold">
                            <p:stCondLst>
                              <p:cond delay="500"/>
                            </p:stCondLst>
                            <p:childTnLst>
                              <p:par>
                                <p:cTn id="33" presetID="22" presetClass="entr" presetSubtype="8" fill="hold" nodeType="afterEffect">
                                  <p:stCondLst>
                                    <p:cond delay="0"/>
                                  </p:stCondLst>
                                  <p:childTnLst>
                                    <p:set>
                                      <p:cBhvr>
                                        <p:cTn id="34" dur="1" fill="hold">
                                          <p:stCondLst>
                                            <p:cond delay="0"/>
                                          </p:stCondLst>
                                        </p:cTn>
                                        <p:tgtEl>
                                          <p:spTgt spid="34"/>
                                        </p:tgtEl>
                                        <p:attrNameLst>
                                          <p:attrName>style.visibility</p:attrName>
                                        </p:attrNameLst>
                                      </p:cBhvr>
                                      <p:to>
                                        <p:strVal val="visible"/>
                                      </p:to>
                                    </p:set>
                                    <p:animEffect transition="in" filter="wipe(left)">
                                      <p:cBhvr>
                                        <p:cTn id="35"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7" grpId="0"/>
      <p:bldP spid="3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ounded Rectangle 37"/>
          <p:cNvSpPr/>
          <p:nvPr/>
        </p:nvSpPr>
        <p:spPr>
          <a:xfrm>
            <a:off x="2064498" y="226811"/>
            <a:ext cx="9716445" cy="1373389"/>
          </a:xfrm>
          <a:prstGeom prst="roundRect">
            <a:avLst>
              <a:gd name="adj" fmla="val 5364"/>
            </a:avLst>
          </a:prstGeom>
          <a:gradFill flip="none" rotWithShape="1">
            <a:gsLst>
              <a:gs pos="0">
                <a:srgbClr val="94B0B7"/>
              </a:gs>
              <a:gs pos="100000">
                <a:schemeClr val="bg1"/>
              </a:gs>
            </a:gsLst>
            <a:lin ang="18900000" scaled="1"/>
            <a:tileRect/>
          </a:gradFill>
          <a:ln w="317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en-US"/>
          </a:p>
        </p:txBody>
      </p:sp>
      <p:sp>
        <p:nvSpPr>
          <p:cNvPr id="43" name="TextBox 42"/>
          <p:cNvSpPr txBox="1"/>
          <p:nvPr/>
        </p:nvSpPr>
        <p:spPr>
          <a:xfrm>
            <a:off x="2360612" y="304800"/>
            <a:ext cx="9261764" cy="1200329"/>
          </a:xfrm>
          <a:prstGeom prst="rect">
            <a:avLst/>
          </a:prstGeom>
          <a:noFill/>
        </p:spPr>
        <p:txBody>
          <a:bodyPr wrap="square" rtlCol="0">
            <a:spAutoFit/>
          </a:bodyPr>
          <a:lstStyle/>
          <a:p>
            <a:r>
              <a:rPr lang="vi-VN" b="1">
                <a:latin typeface="Arial" pitchFamily="34" charset="0"/>
                <a:cs typeface="Arial" pitchFamily="34" charset="0"/>
              </a:rPr>
              <a:t>Cho tam giác ABC. Đường phân giác trong của góc A cắt BC tại D. Tính độ dài đoạn thẳng DC biết AB = 4,5 m; AC = 7,0 m và CB = 3,5 m (làm tròn kết quả đến hàng phần chục).</a:t>
            </a:r>
          </a:p>
        </p:txBody>
      </p:sp>
      <p:pic>
        <p:nvPicPr>
          <p:cNvPr id="44" name="Picture 4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6011" y="1724482"/>
            <a:ext cx="1395474" cy="332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2135" y="148522"/>
            <a:ext cx="1867477" cy="1629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Rectangle 13"/>
          <p:cNvSpPr/>
          <p:nvPr/>
        </p:nvSpPr>
        <p:spPr>
          <a:xfrm>
            <a:off x="386362" y="628083"/>
            <a:ext cx="1347548" cy="769441"/>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4400" b="1" spc="67">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VnCentury SchoolbookH" pitchFamily="34" charset="0"/>
              </a:rPr>
              <a:t>4.11</a:t>
            </a:r>
            <a:endParaRPr lang="en-US" sz="5400" b="1" spc="67">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VnCentury SchoolbookH" pitchFamily="34" charset="0"/>
            </a:endParaRPr>
          </a:p>
        </p:txBody>
      </p:sp>
      <p:pic>
        <p:nvPicPr>
          <p:cNvPr id="57347"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2303" y="379212"/>
            <a:ext cx="1307140" cy="587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502" name="Picture 14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075612" y="1676400"/>
            <a:ext cx="3771900" cy="3185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mc:AlternateContent xmlns:mc="http://schemas.openxmlformats.org/markup-compatibility/2006" xmlns:a14="http://schemas.microsoft.com/office/drawing/2010/main">
        <mc:Choice Requires="a14">
          <p:sp>
            <p:nvSpPr>
              <p:cNvPr id="32" name="TextBox 31"/>
              <p:cNvSpPr txBox="1"/>
              <p:nvPr/>
            </p:nvSpPr>
            <p:spPr>
              <a:xfrm>
                <a:off x="989012" y="2062127"/>
                <a:ext cx="6781800" cy="778675"/>
              </a:xfrm>
              <a:prstGeom prst="rect">
                <a:avLst/>
              </a:prstGeom>
              <a:noFill/>
            </p:spPr>
            <p:txBody>
              <a:bodyPr wrap="square" rtlCol="0">
                <a:spAutoFit/>
              </a:bodyPr>
              <a:lstStyle/>
              <a:p>
                <a:pPr marL="342900" indent="-342900" algn="just">
                  <a:buFont typeface="Wingdings" pitchFamily="2" charset="2"/>
                  <a:buChar char="v"/>
                </a:pPr>
                <a:r>
                  <a:rPr lang="vi-VN" sz="2200" b="1">
                    <a:latin typeface="Arial" pitchFamily="34" charset="0"/>
                    <a:cs typeface="Arial" pitchFamily="34" charset="0"/>
                  </a:rPr>
                  <a:t>Đường phân giác</a:t>
                </a:r>
                <a:r>
                  <a:rPr lang="en-US" sz="2200" b="1">
                    <a:latin typeface="Arial" pitchFamily="34" charset="0"/>
                    <a:cs typeface="Arial" pitchFamily="34" charset="0"/>
                  </a:rPr>
                  <a:t> trong của góc A cắt BC tại D nên AD là tia phân giác của </a:t>
                </a:r>
                <a14:m>
                  <m:oMath xmlns:m="http://schemas.openxmlformats.org/officeDocument/2006/math">
                    <m:acc>
                      <m:accPr>
                        <m:chr m:val="̂"/>
                        <m:ctrlPr>
                          <a:rPr lang="en-US" sz="2200" b="1" i="1" smtClean="0">
                            <a:latin typeface="Cambria Math" panose="02040503050406030204" pitchFamily="18" charset="0"/>
                            <a:cs typeface="Arial" pitchFamily="34" charset="0"/>
                          </a:rPr>
                        </m:ctrlPr>
                      </m:accPr>
                      <m:e>
                        <m:r>
                          <a:rPr lang="en-US" sz="2200" b="1" i="1" smtClean="0">
                            <a:latin typeface="Cambria Math"/>
                            <a:cs typeface="Arial" pitchFamily="34" charset="0"/>
                          </a:rPr>
                          <m:t>𝑩𝑨𝑪</m:t>
                        </m:r>
                      </m:e>
                    </m:acc>
                  </m:oMath>
                </a14:m>
                <a:endParaRPr lang="en-US" sz="2200" b="1">
                  <a:latin typeface="Arial" pitchFamily="34" charset="0"/>
                  <a:cs typeface="Arial" pitchFamily="34" charset="0"/>
                </a:endParaRPr>
              </a:p>
            </p:txBody>
          </p:sp>
        </mc:Choice>
        <mc:Fallback xmlns="">
          <p:sp>
            <p:nvSpPr>
              <p:cNvPr id="32" name="TextBox 31"/>
              <p:cNvSpPr txBox="1">
                <a:spLocks noRot="1" noChangeAspect="1" noMove="1" noResize="1" noEditPoints="1" noAdjustHandles="1" noChangeArrowheads="1" noChangeShapeType="1" noTextEdit="1"/>
              </p:cNvSpPr>
              <p:nvPr/>
            </p:nvSpPr>
            <p:spPr>
              <a:xfrm>
                <a:off x="989012" y="2062127"/>
                <a:ext cx="6781800" cy="778675"/>
              </a:xfrm>
              <a:prstGeom prst="rect">
                <a:avLst/>
              </a:prstGeom>
              <a:blipFill rotWithShape="1">
                <a:blip r:embed="rId8"/>
                <a:stretch>
                  <a:fillRect l="-898" t="-3906" r="-1168" b="-14844"/>
                </a:stretch>
              </a:blipFill>
            </p:spPr>
            <p:txBody>
              <a:bodyPr/>
              <a:lstStyle/>
              <a:p>
                <a:r>
                  <a:rPr lang="en-US">
                    <a:noFill/>
                  </a:rPr>
                  <a:t> </a:t>
                </a:r>
              </a:p>
            </p:txBody>
          </p:sp>
        </mc:Fallback>
      </mc:AlternateContent>
      <p:sp>
        <p:nvSpPr>
          <p:cNvPr id="33" name="TextBox 32"/>
          <p:cNvSpPr txBox="1"/>
          <p:nvPr/>
        </p:nvSpPr>
        <p:spPr>
          <a:xfrm>
            <a:off x="1292243" y="2860041"/>
            <a:ext cx="6478569" cy="769441"/>
          </a:xfrm>
          <a:prstGeom prst="rect">
            <a:avLst/>
          </a:prstGeom>
          <a:noFill/>
        </p:spPr>
        <p:txBody>
          <a:bodyPr wrap="square" rtlCol="0">
            <a:spAutoFit/>
          </a:bodyPr>
          <a:lstStyle/>
          <a:p>
            <a:pPr algn="just"/>
            <a:r>
              <a:rPr lang="en-US" sz="2200" b="1">
                <a:latin typeface="Arial" pitchFamily="34" charset="0"/>
                <a:cs typeface="Arial" pitchFamily="34" charset="0"/>
              </a:rPr>
              <a:t>Áp dụng tính chất </a:t>
            </a:r>
            <a:r>
              <a:rPr lang="vi-VN" sz="2200" b="1">
                <a:latin typeface="Arial" pitchFamily="34" charset="0"/>
                <a:cs typeface="Arial" pitchFamily="34" charset="0"/>
              </a:rPr>
              <a:t>đường phân giác</a:t>
            </a:r>
            <a:r>
              <a:rPr lang="en-US" sz="2200" b="1">
                <a:latin typeface="Arial" pitchFamily="34" charset="0"/>
                <a:cs typeface="Arial" pitchFamily="34" charset="0"/>
              </a:rPr>
              <a:t> của tam giác ABC , ta có :</a:t>
            </a:r>
            <a:endParaRPr lang="en-US" sz="2800" b="1">
              <a:solidFill>
                <a:schemeClr val="accent2">
                  <a:lumMod val="75000"/>
                </a:schemeClr>
              </a:solidFill>
              <a:latin typeface="Arial" pitchFamily="34" charset="0"/>
              <a:cs typeface="Arial" pitchFamily="34" charset="0"/>
            </a:endParaRPr>
          </a:p>
        </p:txBody>
      </p:sp>
      <p:grpSp>
        <p:nvGrpSpPr>
          <p:cNvPr id="6" name="Group 5"/>
          <p:cNvGrpSpPr/>
          <p:nvPr/>
        </p:nvGrpSpPr>
        <p:grpSpPr>
          <a:xfrm>
            <a:off x="1625599" y="3602495"/>
            <a:ext cx="6029326" cy="913096"/>
            <a:chOff x="1625599" y="3554413"/>
            <a:chExt cx="6029326" cy="913096"/>
          </a:xfrm>
        </p:grpSpPr>
        <p:graphicFrame>
          <p:nvGraphicFramePr>
            <p:cNvPr id="35" name="Object 34"/>
            <p:cNvGraphicFramePr>
              <a:graphicFrameLocks noChangeAspect="1"/>
            </p:cNvGraphicFramePr>
            <p:nvPr>
              <p:extLst>
                <p:ext uri="{D42A27DB-BD31-4B8C-83A1-F6EECF244321}">
                  <p14:modId xmlns:p14="http://schemas.microsoft.com/office/powerpoint/2010/main" val="1586231844"/>
                </p:ext>
              </p:extLst>
            </p:nvPr>
          </p:nvGraphicFramePr>
          <p:xfrm>
            <a:off x="1625599" y="3622959"/>
            <a:ext cx="1470025" cy="844550"/>
          </p:xfrm>
          <a:graphic>
            <a:graphicData uri="http://schemas.openxmlformats.org/presentationml/2006/ole">
              <mc:AlternateContent xmlns:mc="http://schemas.openxmlformats.org/markup-compatibility/2006">
                <mc:Choice xmlns:v="urn:schemas-microsoft-com:vml" Requires="v">
                  <p:oleObj spid="_x0000_s143536" name="Equation" r:id="rId9" imgW="685800" imgH="393480" progId="Equation.DSMT4">
                    <p:embed/>
                  </p:oleObj>
                </mc:Choice>
                <mc:Fallback>
                  <p:oleObj name="Equation" r:id="rId9" imgW="685800" imgH="393480" progId="Equation.DSMT4">
                    <p:embed/>
                    <p:pic>
                      <p:nvPicPr>
                        <p:cNvPr id="0" name=""/>
                        <p:cNvPicPr>
                          <a:picLocks noChangeAspect="1" noChangeArrowheads="1"/>
                        </p:cNvPicPr>
                        <p:nvPr/>
                      </p:nvPicPr>
                      <p:blipFill>
                        <a:blip r:embed="rId10"/>
                        <a:srcRect/>
                        <a:stretch>
                          <a:fillRect/>
                        </a:stretch>
                      </p:blipFill>
                      <p:spPr bwMode="auto">
                        <a:xfrm>
                          <a:off x="1625599" y="3622959"/>
                          <a:ext cx="1470025" cy="84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6" name="Object 35"/>
            <p:cNvGraphicFramePr>
              <a:graphicFrameLocks noChangeAspect="1"/>
            </p:cNvGraphicFramePr>
            <p:nvPr>
              <p:extLst>
                <p:ext uri="{D42A27DB-BD31-4B8C-83A1-F6EECF244321}">
                  <p14:modId xmlns:p14="http://schemas.microsoft.com/office/powerpoint/2010/main" val="1706069523"/>
                </p:ext>
              </p:extLst>
            </p:nvPr>
          </p:nvGraphicFramePr>
          <p:xfrm>
            <a:off x="3957667" y="3581400"/>
            <a:ext cx="1436688" cy="844550"/>
          </p:xfrm>
          <a:graphic>
            <a:graphicData uri="http://schemas.openxmlformats.org/presentationml/2006/ole">
              <mc:AlternateContent xmlns:mc="http://schemas.openxmlformats.org/markup-compatibility/2006">
                <mc:Choice xmlns:v="urn:schemas-microsoft-com:vml" Requires="v">
                  <p:oleObj spid="_x0000_s143537" name="Equation" r:id="rId11" imgW="672840" imgH="393480" progId="Equation.DSMT4">
                    <p:embed/>
                  </p:oleObj>
                </mc:Choice>
                <mc:Fallback>
                  <p:oleObj name="Equation" r:id="rId11" imgW="672840" imgH="393480" progId="Equation.DSMT4">
                    <p:embed/>
                    <p:pic>
                      <p:nvPicPr>
                        <p:cNvPr id="0" name=""/>
                        <p:cNvPicPr>
                          <a:picLocks noChangeAspect="1" noChangeArrowheads="1"/>
                        </p:cNvPicPr>
                        <p:nvPr/>
                      </p:nvPicPr>
                      <p:blipFill>
                        <a:blip r:embed="rId12"/>
                        <a:srcRect/>
                        <a:stretch>
                          <a:fillRect/>
                        </a:stretch>
                      </p:blipFill>
                      <p:spPr bwMode="auto">
                        <a:xfrm>
                          <a:off x="3957667" y="3581400"/>
                          <a:ext cx="1436688" cy="84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7" name="TextBox 36"/>
            <p:cNvSpPr txBox="1"/>
            <p:nvPr/>
          </p:nvSpPr>
          <p:spPr>
            <a:xfrm>
              <a:off x="3198812" y="3742319"/>
              <a:ext cx="838200" cy="461665"/>
            </a:xfrm>
            <a:prstGeom prst="rect">
              <a:avLst/>
            </a:prstGeom>
            <a:noFill/>
          </p:spPr>
          <p:txBody>
            <a:bodyPr wrap="square" rtlCol="0">
              <a:spAutoFit/>
            </a:bodyPr>
            <a:lstStyle/>
            <a:p>
              <a:pPr algn="just"/>
              <a:r>
                <a:rPr lang="en-US" b="1">
                  <a:latin typeface="Arial" pitchFamily="34" charset="0"/>
                  <a:cs typeface="Arial" pitchFamily="34" charset="0"/>
                </a:rPr>
                <a:t>hay</a:t>
              </a:r>
            </a:p>
          </p:txBody>
        </p:sp>
        <p:sp>
          <p:nvSpPr>
            <p:cNvPr id="39" name="TextBox 38"/>
            <p:cNvSpPr txBox="1"/>
            <p:nvPr/>
          </p:nvSpPr>
          <p:spPr>
            <a:xfrm>
              <a:off x="5484812" y="3733800"/>
              <a:ext cx="838200" cy="461665"/>
            </a:xfrm>
            <a:prstGeom prst="rect">
              <a:avLst/>
            </a:prstGeom>
            <a:noFill/>
          </p:spPr>
          <p:txBody>
            <a:bodyPr wrap="square" rtlCol="0">
              <a:spAutoFit/>
            </a:bodyPr>
            <a:lstStyle/>
            <a:p>
              <a:pPr algn="just"/>
              <a:r>
                <a:rPr lang="en-US" b="1">
                  <a:latin typeface="Arial" pitchFamily="34" charset="0"/>
                  <a:cs typeface="Arial" pitchFamily="34" charset="0"/>
                </a:rPr>
                <a:t>nên</a:t>
              </a:r>
            </a:p>
          </p:txBody>
        </p:sp>
        <p:graphicFrame>
          <p:nvGraphicFramePr>
            <p:cNvPr id="40" name="Object 39"/>
            <p:cNvGraphicFramePr>
              <a:graphicFrameLocks noChangeAspect="1"/>
            </p:cNvGraphicFramePr>
            <p:nvPr>
              <p:extLst>
                <p:ext uri="{D42A27DB-BD31-4B8C-83A1-F6EECF244321}">
                  <p14:modId xmlns:p14="http://schemas.microsoft.com/office/powerpoint/2010/main" val="2156158196"/>
                </p:ext>
              </p:extLst>
            </p:nvPr>
          </p:nvGraphicFramePr>
          <p:xfrm>
            <a:off x="6191250" y="3554413"/>
            <a:ext cx="1463675" cy="898525"/>
          </p:xfrm>
          <a:graphic>
            <a:graphicData uri="http://schemas.openxmlformats.org/presentationml/2006/ole">
              <mc:AlternateContent xmlns:mc="http://schemas.openxmlformats.org/markup-compatibility/2006">
                <mc:Choice xmlns:v="urn:schemas-microsoft-com:vml" Requires="v">
                  <p:oleObj spid="_x0000_s143538" name="Equation" r:id="rId13" imgW="685800" imgH="419040" progId="Equation.DSMT4">
                    <p:embed/>
                  </p:oleObj>
                </mc:Choice>
                <mc:Fallback>
                  <p:oleObj name="Equation" r:id="rId13" imgW="685800" imgH="419040" progId="Equation.DSMT4">
                    <p:embed/>
                    <p:pic>
                      <p:nvPicPr>
                        <p:cNvPr id="0" name=""/>
                        <p:cNvPicPr>
                          <a:picLocks noChangeAspect="1" noChangeArrowheads="1"/>
                        </p:cNvPicPr>
                        <p:nvPr/>
                      </p:nvPicPr>
                      <p:blipFill>
                        <a:blip r:embed="rId14"/>
                        <a:srcRect/>
                        <a:stretch>
                          <a:fillRect/>
                        </a:stretch>
                      </p:blipFill>
                      <p:spPr bwMode="auto">
                        <a:xfrm>
                          <a:off x="6191250" y="3554413"/>
                          <a:ext cx="1463675"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sp>
        <p:nvSpPr>
          <p:cNvPr id="41" name="TextBox 40"/>
          <p:cNvSpPr txBox="1"/>
          <p:nvPr/>
        </p:nvSpPr>
        <p:spPr>
          <a:xfrm>
            <a:off x="1292243" y="4620082"/>
            <a:ext cx="6478569" cy="430887"/>
          </a:xfrm>
          <a:prstGeom prst="rect">
            <a:avLst/>
          </a:prstGeom>
          <a:noFill/>
        </p:spPr>
        <p:txBody>
          <a:bodyPr wrap="square" rtlCol="0">
            <a:spAutoFit/>
          </a:bodyPr>
          <a:lstStyle/>
          <a:p>
            <a:pPr algn="just"/>
            <a:r>
              <a:rPr lang="en-US" sz="2200" b="1">
                <a:latin typeface="Arial" pitchFamily="34" charset="0"/>
                <a:cs typeface="Arial" pitchFamily="34" charset="0"/>
              </a:rPr>
              <a:t>Áp dụng tính chất dãy tỉ số bằng nhau, ta có:</a:t>
            </a:r>
            <a:endParaRPr lang="en-US" sz="2800" b="1">
              <a:solidFill>
                <a:schemeClr val="accent2">
                  <a:lumMod val="75000"/>
                </a:schemeClr>
              </a:solidFill>
              <a:latin typeface="Arial" pitchFamily="34" charset="0"/>
              <a:cs typeface="Arial" pitchFamily="34" charset="0"/>
            </a:endParaRPr>
          </a:p>
        </p:txBody>
      </p:sp>
      <p:graphicFrame>
        <p:nvGraphicFramePr>
          <p:cNvPr id="42" name="Object 41"/>
          <p:cNvGraphicFramePr>
            <a:graphicFrameLocks noChangeAspect="1"/>
          </p:cNvGraphicFramePr>
          <p:nvPr>
            <p:extLst>
              <p:ext uri="{D42A27DB-BD31-4B8C-83A1-F6EECF244321}">
                <p14:modId xmlns:p14="http://schemas.microsoft.com/office/powerpoint/2010/main" val="4276652115"/>
              </p:ext>
            </p:extLst>
          </p:nvPr>
        </p:nvGraphicFramePr>
        <p:xfrm>
          <a:off x="1827212" y="5093157"/>
          <a:ext cx="3063875" cy="898525"/>
        </p:xfrm>
        <a:graphic>
          <a:graphicData uri="http://schemas.openxmlformats.org/presentationml/2006/ole">
            <mc:AlternateContent xmlns:mc="http://schemas.openxmlformats.org/markup-compatibility/2006">
              <mc:Choice xmlns:v="urn:schemas-microsoft-com:vml" Requires="v">
                <p:oleObj spid="_x0000_s143539" name="Equation" r:id="rId15" imgW="1434960" imgH="419040" progId="Equation.DSMT4">
                  <p:embed/>
                </p:oleObj>
              </mc:Choice>
              <mc:Fallback>
                <p:oleObj name="Equation" r:id="rId15" imgW="1434960" imgH="419040" progId="Equation.DSMT4">
                  <p:embed/>
                  <p:pic>
                    <p:nvPicPr>
                      <p:cNvPr id="0" name=""/>
                      <p:cNvPicPr>
                        <a:picLocks noChangeAspect="1" noChangeArrowheads="1"/>
                      </p:cNvPicPr>
                      <p:nvPr/>
                    </p:nvPicPr>
                    <p:blipFill>
                      <a:blip r:embed="rId16"/>
                      <a:srcRect/>
                      <a:stretch>
                        <a:fillRect/>
                      </a:stretch>
                    </p:blipFill>
                    <p:spPr bwMode="auto">
                      <a:xfrm>
                        <a:off x="1827212" y="5093157"/>
                        <a:ext cx="3063875"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5" name="Object 44"/>
          <p:cNvGraphicFramePr>
            <a:graphicFrameLocks noChangeAspect="1"/>
          </p:cNvGraphicFramePr>
          <p:nvPr>
            <p:extLst>
              <p:ext uri="{D42A27DB-BD31-4B8C-83A1-F6EECF244321}">
                <p14:modId xmlns:p14="http://schemas.microsoft.com/office/powerpoint/2010/main" val="2878674041"/>
              </p:ext>
            </p:extLst>
          </p:nvPr>
        </p:nvGraphicFramePr>
        <p:xfrm>
          <a:off x="4951412" y="5055057"/>
          <a:ext cx="2520950" cy="898525"/>
        </p:xfrm>
        <a:graphic>
          <a:graphicData uri="http://schemas.openxmlformats.org/presentationml/2006/ole">
            <mc:AlternateContent xmlns:mc="http://schemas.openxmlformats.org/markup-compatibility/2006">
              <mc:Choice xmlns:v="urn:schemas-microsoft-com:vml" Requires="v">
                <p:oleObj spid="_x0000_s143540" name="Equation" r:id="rId17" imgW="1180800" imgH="419040" progId="Equation.DSMT4">
                  <p:embed/>
                </p:oleObj>
              </mc:Choice>
              <mc:Fallback>
                <p:oleObj name="Equation" r:id="rId17" imgW="1180800" imgH="419040" progId="Equation.DSMT4">
                  <p:embed/>
                  <p:pic>
                    <p:nvPicPr>
                      <p:cNvPr id="0" name=""/>
                      <p:cNvPicPr>
                        <a:picLocks noChangeAspect="1" noChangeArrowheads="1"/>
                      </p:cNvPicPr>
                      <p:nvPr/>
                    </p:nvPicPr>
                    <p:blipFill>
                      <a:blip r:embed="rId18"/>
                      <a:srcRect/>
                      <a:stretch>
                        <a:fillRect/>
                      </a:stretch>
                    </p:blipFill>
                    <p:spPr bwMode="auto">
                      <a:xfrm>
                        <a:off x="4951412" y="5055057"/>
                        <a:ext cx="252095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6" name="TextBox 45"/>
          <p:cNvSpPr txBox="1"/>
          <p:nvPr/>
        </p:nvSpPr>
        <p:spPr>
          <a:xfrm>
            <a:off x="1292243" y="6144082"/>
            <a:ext cx="1373169" cy="430887"/>
          </a:xfrm>
          <a:prstGeom prst="rect">
            <a:avLst/>
          </a:prstGeom>
          <a:noFill/>
        </p:spPr>
        <p:txBody>
          <a:bodyPr wrap="square" rtlCol="0">
            <a:spAutoFit/>
          </a:bodyPr>
          <a:lstStyle/>
          <a:p>
            <a:pPr algn="just"/>
            <a:r>
              <a:rPr lang="en-US" sz="2200" b="1">
                <a:latin typeface="Arial" pitchFamily="34" charset="0"/>
                <a:cs typeface="Arial" pitchFamily="34" charset="0"/>
              </a:rPr>
              <a:t>Suy ra :</a:t>
            </a:r>
            <a:endParaRPr lang="en-US" sz="2800" b="1">
              <a:solidFill>
                <a:schemeClr val="accent2">
                  <a:lumMod val="75000"/>
                </a:schemeClr>
              </a:solidFill>
              <a:latin typeface="Arial" pitchFamily="34" charset="0"/>
              <a:cs typeface="Arial" pitchFamily="34" charset="0"/>
            </a:endParaRPr>
          </a:p>
        </p:txBody>
      </p:sp>
      <p:graphicFrame>
        <p:nvGraphicFramePr>
          <p:cNvPr id="47" name="Object 46"/>
          <p:cNvGraphicFramePr>
            <a:graphicFrameLocks noChangeAspect="1"/>
          </p:cNvGraphicFramePr>
          <p:nvPr>
            <p:extLst>
              <p:ext uri="{D42A27DB-BD31-4B8C-83A1-F6EECF244321}">
                <p14:modId xmlns:p14="http://schemas.microsoft.com/office/powerpoint/2010/main" val="2176269940"/>
              </p:ext>
            </p:extLst>
          </p:nvPr>
        </p:nvGraphicFramePr>
        <p:xfrm>
          <a:off x="2589212" y="5937250"/>
          <a:ext cx="2576512" cy="844550"/>
        </p:xfrm>
        <a:graphic>
          <a:graphicData uri="http://schemas.openxmlformats.org/presentationml/2006/ole">
            <mc:AlternateContent xmlns:mc="http://schemas.openxmlformats.org/markup-compatibility/2006">
              <mc:Choice xmlns:v="urn:schemas-microsoft-com:vml" Requires="v">
                <p:oleObj spid="_x0000_s143541" name="Equation" r:id="rId19" imgW="1206360" imgH="393480" progId="Equation.DSMT4">
                  <p:embed/>
                </p:oleObj>
              </mc:Choice>
              <mc:Fallback>
                <p:oleObj name="Equation" r:id="rId19" imgW="1206360" imgH="393480" progId="Equation.DSMT4">
                  <p:embed/>
                  <p:pic>
                    <p:nvPicPr>
                      <p:cNvPr id="0" name=""/>
                      <p:cNvPicPr>
                        <a:picLocks noChangeAspect="1" noChangeArrowheads="1"/>
                      </p:cNvPicPr>
                      <p:nvPr/>
                    </p:nvPicPr>
                    <p:blipFill>
                      <a:blip r:embed="rId20"/>
                      <a:srcRect/>
                      <a:stretch>
                        <a:fillRect/>
                      </a:stretch>
                    </p:blipFill>
                    <p:spPr bwMode="auto">
                      <a:xfrm>
                        <a:off x="2589212" y="5937250"/>
                        <a:ext cx="2576512" cy="84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19045719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43502"/>
                                        </p:tgtEl>
                                        <p:attrNameLst>
                                          <p:attrName>style.visibility</p:attrName>
                                        </p:attrNameLst>
                                      </p:cBhvr>
                                      <p:to>
                                        <p:strVal val="visible"/>
                                      </p:to>
                                    </p:set>
                                    <p:animEffect transition="in" filter="wipe(left)">
                                      <p:cBhvr>
                                        <p:cTn id="7" dur="500"/>
                                        <p:tgtEl>
                                          <p:spTgt spid="14350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4"/>
                                        </p:tgtEl>
                                        <p:attrNameLst>
                                          <p:attrName>style.visibility</p:attrName>
                                        </p:attrNameLst>
                                      </p:cBhvr>
                                      <p:to>
                                        <p:strVal val="visible"/>
                                      </p:to>
                                    </p:set>
                                    <p:animEffect transition="in" filter="wipe(left)">
                                      <p:cBhvr>
                                        <p:cTn id="12" dur="500"/>
                                        <p:tgtEl>
                                          <p:spTgt spid="44"/>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32"/>
                                        </p:tgtEl>
                                        <p:attrNameLst>
                                          <p:attrName>style.visibility</p:attrName>
                                        </p:attrNameLst>
                                      </p:cBhvr>
                                      <p:to>
                                        <p:strVal val="visible"/>
                                      </p:to>
                                    </p:set>
                                    <p:animEffect transition="in" filter="wipe(left)">
                                      <p:cBhvr>
                                        <p:cTn id="16" dur="500"/>
                                        <p:tgtEl>
                                          <p:spTgt spid="32"/>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33"/>
                                        </p:tgtEl>
                                        <p:attrNameLst>
                                          <p:attrName>style.visibility</p:attrName>
                                        </p:attrNameLst>
                                      </p:cBhvr>
                                      <p:to>
                                        <p:strVal val="visible"/>
                                      </p:to>
                                    </p:set>
                                    <p:animEffect transition="in" filter="wipe(left)">
                                      <p:cBhvr>
                                        <p:cTn id="21" dur="500"/>
                                        <p:tgtEl>
                                          <p:spTgt spid="33"/>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wipe(left)">
                                      <p:cBhvr>
                                        <p:cTn id="26" dur="5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41"/>
                                        </p:tgtEl>
                                        <p:attrNameLst>
                                          <p:attrName>style.visibility</p:attrName>
                                        </p:attrNameLst>
                                      </p:cBhvr>
                                      <p:to>
                                        <p:strVal val="visible"/>
                                      </p:to>
                                    </p:set>
                                    <p:animEffect transition="in" filter="wipe(left)">
                                      <p:cBhvr>
                                        <p:cTn id="31" dur="500"/>
                                        <p:tgtEl>
                                          <p:spTgt spid="41"/>
                                        </p:tgtEl>
                                      </p:cBhvr>
                                    </p:animEffect>
                                  </p:childTnLst>
                                </p:cTn>
                              </p:par>
                            </p:childTnLst>
                          </p:cTn>
                        </p:par>
                        <p:par>
                          <p:cTn id="32" fill="hold">
                            <p:stCondLst>
                              <p:cond delay="500"/>
                            </p:stCondLst>
                            <p:childTnLst>
                              <p:par>
                                <p:cTn id="33" presetID="22" presetClass="entr" presetSubtype="8" fill="hold" nodeType="afterEffect">
                                  <p:stCondLst>
                                    <p:cond delay="0"/>
                                  </p:stCondLst>
                                  <p:childTnLst>
                                    <p:set>
                                      <p:cBhvr>
                                        <p:cTn id="34" dur="1" fill="hold">
                                          <p:stCondLst>
                                            <p:cond delay="0"/>
                                          </p:stCondLst>
                                        </p:cTn>
                                        <p:tgtEl>
                                          <p:spTgt spid="42"/>
                                        </p:tgtEl>
                                        <p:attrNameLst>
                                          <p:attrName>style.visibility</p:attrName>
                                        </p:attrNameLst>
                                      </p:cBhvr>
                                      <p:to>
                                        <p:strVal val="visible"/>
                                      </p:to>
                                    </p:set>
                                    <p:animEffect transition="in" filter="wipe(left)">
                                      <p:cBhvr>
                                        <p:cTn id="35" dur="500"/>
                                        <p:tgtEl>
                                          <p:spTgt spid="42"/>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45"/>
                                        </p:tgtEl>
                                        <p:attrNameLst>
                                          <p:attrName>style.visibility</p:attrName>
                                        </p:attrNameLst>
                                      </p:cBhvr>
                                      <p:to>
                                        <p:strVal val="visible"/>
                                      </p:to>
                                    </p:set>
                                    <p:animEffect transition="in" filter="wipe(left)">
                                      <p:cBhvr>
                                        <p:cTn id="40" dur="500"/>
                                        <p:tgtEl>
                                          <p:spTgt spid="45"/>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46"/>
                                        </p:tgtEl>
                                        <p:attrNameLst>
                                          <p:attrName>style.visibility</p:attrName>
                                        </p:attrNameLst>
                                      </p:cBhvr>
                                      <p:to>
                                        <p:strVal val="visible"/>
                                      </p:to>
                                    </p:set>
                                    <p:animEffect transition="in" filter="wipe(left)">
                                      <p:cBhvr>
                                        <p:cTn id="45" dur="500"/>
                                        <p:tgtEl>
                                          <p:spTgt spid="46"/>
                                        </p:tgtEl>
                                      </p:cBhvr>
                                    </p:animEffect>
                                  </p:childTnLst>
                                </p:cTn>
                              </p:par>
                            </p:childTnLst>
                          </p:cTn>
                        </p:par>
                        <p:par>
                          <p:cTn id="46" fill="hold">
                            <p:stCondLst>
                              <p:cond delay="500"/>
                            </p:stCondLst>
                            <p:childTnLst>
                              <p:par>
                                <p:cTn id="47" presetID="22" presetClass="entr" presetSubtype="8" fill="hold" nodeType="afterEffect">
                                  <p:stCondLst>
                                    <p:cond delay="0"/>
                                  </p:stCondLst>
                                  <p:childTnLst>
                                    <p:set>
                                      <p:cBhvr>
                                        <p:cTn id="48" dur="1" fill="hold">
                                          <p:stCondLst>
                                            <p:cond delay="0"/>
                                          </p:stCondLst>
                                        </p:cTn>
                                        <p:tgtEl>
                                          <p:spTgt spid="47"/>
                                        </p:tgtEl>
                                        <p:attrNameLst>
                                          <p:attrName>style.visibility</p:attrName>
                                        </p:attrNameLst>
                                      </p:cBhvr>
                                      <p:to>
                                        <p:strVal val="visible"/>
                                      </p:to>
                                    </p:set>
                                    <p:animEffect transition="in" filter="wipe(left)">
                                      <p:cBhvr>
                                        <p:cTn id="49"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3" grpId="0"/>
      <p:bldP spid="41" grpId="0"/>
      <p:bldP spid="4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ounded Rectangle 37"/>
          <p:cNvSpPr/>
          <p:nvPr/>
        </p:nvSpPr>
        <p:spPr>
          <a:xfrm>
            <a:off x="2064498" y="150611"/>
            <a:ext cx="9716445" cy="1858880"/>
          </a:xfrm>
          <a:prstGeom prst="roundRect">
            <a:avLst>
              <a:gd name="adj" fmla="val 5364"/>
            </a:avLst>
          </a:prstGeom>
          <a:gradFill flip="none" rotWithShape="1">
            <a:gsLst>
              <a:gs pos="0">
                <a:srgbClr val="94B0B7"/>
              </a:gs>
              <a:gs pos="100000">
                <a:schemeClr val="bg1"/>
              </a:gs>
            </a:gsLst>
            <a:lin ang="18900000" scaled="1"/>
            <a:tileRect/>
          </a:gradFill>
          <a:ln w="317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en-US"/>
          </a:p>
        </p:txBody>
      </p:sp>
      <p:sp>
        <p:nvSpPr>
          <p:cNvPr id="43" name="TextBox 42"/>
          <p:cNvSpPr txBox="1"/>
          <p:nvPr/>
        </p:nvSpPr>
        <p:spPr>
          <a:xfrm>
            <a:off x="2360612" y="228600"/>
            <a:ext cx="9261764" cy="1785104"/>
          </a:xfrm>
          <a:prstGeom prst="rect">
            <a:avLst/>
          </a:prstGeom>
          <a:noFill/>
        </p:spPr>
        <p:txBody>
          <a:bodyPr wrap="square" rtlCol="0">
            <a:spAutoFit/>
          </a:bodyPr>
          <a:lstStyle/>
          <a:p>
            <a:r>
              <a:rPr lang="vi-VN" sz="2200" b="1">
                <a:latin typeface="Arial" pitchFamily="34" charset="0"/>
                <a:cs typeface="Arial" pitchFamily="34" charset="0"/>
              </a:rPr>
              <a:t>Nhà bạn Mai ở vị trí M, nhà bạn Dung ở vị trí D (Hình 4.25), biết rằng tứ giác ABCD là hình vuông và M là trung điểm của AB. Hai bạn đi bộ với cùng một vận tốc trên con đường MD để đến điểm I. Bạn Mai xuất phát lúc 7h. Hỏi bạn Dung xuất phát lúc mấy giờ để gặp bạn Mai lúc 7h30 tại điểm I?</a:t>
            </a:r>
          </a:p>
        </p:txBody>
      </p:sp>
      <p:pic>
        <p:nvPicPr>
          <p:cNvPr id="44" name="Picture 4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30599" y="2100821"/>
            <a:ext cx="1268613" cy="3026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2135" y="148522"/>
            <a:ext cx="1867477" cy="1629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Rectangle 13"/>
          <p:cNvSpPr/>
          <p:nvPr/>
        </p:nvSpPr>
        <p:spPr>
          <a:xfrm>
            <a:off x="386362" y="628083"/>
            <a:ext cx="1347548" cy="769441"/>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4400" b="1" spc="67">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VnCentury SchoolbookH" pitchFamily="34" charset="0"/>
              </a:rPr>
              <a:t>4.12</a:t>
            </a:r>
            <a:endParaRPr lang="en-US" sz="5400" b="1" spc="67">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VnCentury SchoolbookH" pitchFamily="34" charset="0"/>
            </a:endParaRPr>
          </a:p>
        </p:txBody>
      </p:sp>
      <p:pic>
        <p:nvPicPr>
          <p:cNvPr id="57347"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2303" y="379212"/>
            <a:ext cx="1307140" cy="587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mc:AlternateContent xmlns:mc="http://schemas.openxmlformats.org/markup-compatibility/2006" xmlns:a14="http://schemas.microsoft.com/office/drawing/2010/main">
        <mc:Choice Requires="a14">
          <p:sp>
            <p:nvSpPr>
              <p:cNvPr id="32" name="TextBox 31"/>
              <p:cNvSpPr txBox="1"/>
              <p:nvPr/>
            </p:nvSpPr>
            <p:spPr>
              <a:xfrm>
                <a:off x="392303" y="2455644"/>
                <a:ext cx="7378509" cy="744756"/>
              </a:xfrm>
              <a:prstGeom prst="rect">
                <a:avLst/>
              </a:prstGeom>
              <a:noFill/>
            </p:spPr>
            <p:txBody>
              <a:bodyPr wrap="square" rtlCol="0">
                <a:spAutoFit/>
              </a:bodyPr>
              <a:lstStyle/>
              <a:p>
                <a:pPr marL="342900" indent="-342900" algn="just">
                  <a:buFont typeface="Wingdings" pitchFamily="2" charset="2"/>
                  <a:buChar char="v"/>
                </a:pPr>
                <a:r>
                  <a:rPr lang="en-US" sz="2000" b="1">
                    <a:latin typeface="Arial" pitchFamily="34" charset="0"/>
                    <a:cs typeface="Arial" pitchFamily="34" charset="0"/>
                  </a:rPr>
                  <a:t>ABCD là hình vuông nên AB = AD và AC là tia phân giác của </a:t>
                </a:r>
                <a14:m>
                  <m:oMath xmlns:m="http://schemas.openxmlformats.org/officeDocument/2006/math">
                    <m:acc>
                      <m:accPr>
                        <m:chr m:val="̂"/>
                        <m:ctrlPr>
                          <a:rPr lang="en-US" sz="2000" b="1" i="1" smtClean="0">
                            <a:latin typeface="Cambria Math" panose="02040503050406030204" pitchFamily="18" charset="0"/>
                            <a:cs typeface="Arial" pitchFamily="34" charset="0"/>
                          </a:rPr>
                        </m:ctrlPr>
                      </m:accPr>
                      <m:e>
                        <m:r>
                          <a:rPr lang="en-US" sz="2000" b="1" i="1" smtClean="0">
                            <a:latin typeface="Cambria Math"/>
                            <a:cs typeface="Arial" pitchFamily="34" charset="0"/>
                          </a:rPr>
                          <m:t>𝑩𝑨𝑫</m:t>
                        </m:r>
                      </m:e>
                    </m:acc>
                  </m:oMath>
                </a14:m>
                <a:endParaRPr lang="en-US" sz="2000" b="1">
                  <a:latin typeface="Arial" pitchFamily="34" charset="0"/>
                  <a:cs typeface="Arial" pitchFamily="34" charset="0"/>
                </a:endParaRPr>
              </a:p>
            </p:txBody>
          </p:sp>
        </mc:Choice>
        <mc:Fallback xmlns="">
          <p:sp>
            <p:nvSpPr>
              <p:cNvPr id="32" name="TextBox 31"/>
              <p:cNvSpPr txBox="1">
                <a:spLocks noRot="1" noChangeAspect="1" noMove="1" noResize="1" noEditPoints="1" noAdjustHandles="1" noChangeArrowheads="1" noChangeShapeType="1" noTextEdit="1"/>
              </p:cNvSpPr>
              <p:nvPr/>
            </p:nvSpPr>
            <p:spPr>
              <a:xfrm>
                <a:off x="392303" y="2455644"/>
                <a:ext cx="7378509" cy="744756"/>
              </a:xfrm>
              <a:prstGeom prst="rect">
                <a:avLst/>
              </a:prstGeom>
              <a:blipFill rotWithShape="1">
                <a:blip r:embed="rId7"/>
                <a:stretch>
                  <a:fillRect l="-661" t="-3279" r="-826" b="-1065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3" name="TextBox 32"/>
              <p:cNvSpPr txBox="1"/>
              <p:nvPr/>
            </p:nvSpPr>
            <p:spPr>
              <a:xfrm>
                <a:off x="608012" y="3124200"/>
                <a:ext cx="7696199" cy="625812"/>
              </a:xfrm>
              <a:prstGeom prst="rect">
                <a:avLst/>
              </a:prstGeom>
              <a:noFill/>
            </p:spPr>
            <p:txBody>
              <a:bodyPr wrap="square" rtlCol="0">
                <a:spAutoFit/>
              </a:bodyPr>
              <a:lstStyle/>
              <a:p>
                <a:pPr algn="just"/>
                <a:r>
                  <a:rPr lang="en-US" sz="2000" b="1">
                    <a:latin typeface="Arial" pitchFamily="34" charset="0"/>
                    <a:cs typeface="Arial" pitchFamily="34" charset="0"/>
                  </a:rPr>
                  <a:t>M là trung điểm BC nên  </a:t>
                </a:r>
                <a14:m>
                  <m:oMath xmlns:m="http://schemas.openxmlformats.org/officeDocument/2006/math">
                    <m:r>
                      <a:rPr lang="en-US" sz="2000" b="1" i="1" smtClean="0">
                        <a:latin typeface="Cambria Math"/>
                        <a:cs typeface="Arial" pitchFamily="34" charset="0"/>
                      </a:rPr>
                      <m:t>𝑨𝑴</m:t>
                    </m:r>
                    <m:r>
                      <a:rPr lang="en-US" sz="2000" b="1" i="1" smtClean="0">
                        <a:latin typeface="Cambria Math"/>
                        <a:cs typeface="Arial" pitchFamily="34" charset="0"/>
                      </a:rPr>
                      <m:t>=</m:t>
                    </m:r>
                    <m:r>
                      <a:rPr lang="en-US" sz="2000" b="1" i="1" smtClean="0">
                        <a:latin typeface="Cambria Math"/>
                        <a:cs typeface="Arial" pitchFamily="34" charset="0"/>
                      </a:rPr>
                      <m:t>𝑩𝑴</m:t>
                    </m:r>
                    <m:r>
                      <a:rPr lang="en-US" sz="2000" b="1" i="1" smtClean="0">
                        <a:latin typeface="Cambria Math"/>
                        <a:cs typeface="Arial" pitchFamily="34" charset="0"/>
                      </a:rPr>
                      <m:t>=</m:t>
                    </m:r>
                    <m:f>
                      <m:fPr>
                        <m:ctrlPr>
                          <a:rPr lang="en-US" sz="2000" b="1" i="1" smtClean="0">
                            <a:latin typeface="Cambria Math" panose="02040503050406030204" pitchFamily="18" charset="0"/>
                            <a:cs typeface="Arial" pitchFamily="34" charset="0"/>
                          </a:rPr>
                        </m:ctrlPr>
                      </m:fPr>
                      <m:num>
                        <m:r>
                          <a:rPr lang="en-US" sz="2000" b="1" i="1" smtClean="0">
                            <a:latin typeface="Cambria Math"/>
                            <a:cs typeface="Arial" pitchFamily="34" charset="0"/>
                          </a:rPr>
                          <m:t>𝟏</m:t>
                        </m:r>
                      </m:num>
                      <m:den>
                        <m:r>
                          <a:rPr lang="en-US" sz="2000" b="1" i="1" smtClean="0">
                            <a:latin typeface="Cambria Math"/>
                            <a:cs typeface="Arial" pitchFamily="34" charset="0"/>
                          </a:rPr>
                          <m:t>𝟐</m:t>
                        </m:r>
                      </m:den>
                    </m:f>
                    <m:r>
                      <a:rPr lang="en-US" sz="2000" b="1" i="1" smtClean="0">
                        <a:latin typeface="Cambria Math"/>
                        <a:cs typeface="Arial" pitchFamily="34" charset="0"/>
                      </a:rPr>
                      <m:t>𝑨𝑩</m:t>
                    </m:r>
                    <m:r>
                      <a:rPr lang="en-US" sz="2000" b="1" i="1" smtClean="0">
                        <a:latin typeface="Cambria Math"/>
                        <a:cs typeface="Arial" pitchFamily="34" charset="0"/>
                      </a:rPr>
                      <m:t>=</m:t>
                    </m:r>
                    <m:f>
                      <m:fPr>
                        <m:ctrlPr>
                          <a:rPr lang="en-US" sz="2000" b="1" i="1">
                            <a:latin typeface="Cambria Math" panose="02040503050406030204" pitchFamily="18" charset="0"/>
                            <a:cs typeface="Arial" pitchFamily="34" charset="0"/>
                          </a:rPr>
                        </m:ctrlPr>
                      </m:fPr>
                      <m:num>
                        <m:r>
                          <a:rPr lang="en-US" sz="2000" b="1" i="1">
                            <a:latin typeface="Cambria Math"/>
                            <a:cs typeface="Arial" pitchFamily="34" charset="0"/>
                          </a:rPr>
                          <m:t>𝟏</m:t>
                        </m:r>
                      </m:num>
                      <m:den>
                        <m:r>
                          <a:rPr lang="en-US" sz="2000" b="1" i="1">
                            <a:latin typeface="Cambria Math"/>
                            <a:cs typeface="Arial" pitchFamily="34" charset="0"/>
                          </a:rPr>
                          <m:t>𝟐</m:t>
                        </m:r>
                      </m:den>
                    </m:f>
                    <m:r>
                      <a:rPr lang="en-US" sz="2000" b="1" i="1">
                        <a:latin typeface="Cambria Math"/>
                        <a:cs typeface="Arial" pitchFamily="34" charset="0"/>
                      </a:rPr>
                      <m:t>𝑨</m:t>
                    </m:r>
                    <m:r>
                      <a:rPr lang="en-US" sz="2000" b="1" i="1" smtClean="0">
                        <a:latin typeface="Cambria Math"/>
                        <a:cs typeface="Arial" pitchFamily="34" charset="0"/>
                      </a:rPr>
                      <m:t>𝑫</m:t>
                    </m:r>
                  </m:oMath>
                </a14:m>
                <a:r>
                  <a:rPr lang="en-US" sz="2000" b="1">
                    <a:solidFill>
                      <a:schemeClr val="accent2">
                        <a:lumMod val="75000"/>
                      </a:schemeClr>
                    </a:solidFill>
                    <a:latin typeface="Arial" pitchFamily="34" charset="0"/>
                    <a:cs typeface="Arial" pitchFamily="34" charset="0"/>
                  </a:rPr>
                  <a:t> </a:t>
                </a:r>
                <a:r>
                  <a:rPr lang="en-US" sz="2000" b="1">
                    <a:solidFill>
                      <a:schemeClr val="tx1"/>
                    </a:solidFill>
                    <a:latin typeface="Arial" pitchFamily="34" charset="0"/>
                    <a:cs typeface="Arial" pitchFamily="34" charset="0"/>
                  </a:rPr>
                  <a:t>hay </a:t>
                </a:r>
                <a14:m>
                  <m:oMath xmlns:m="http://schemas.openxmlformats.org/officeDocument/2006/math">
                    <m:f>
                      <m:fPr>
                        <m:ctrlPr>
                          <a:rPr lang="en-US" b="1" i="1" smtClean="0">
                            <a:solidFill>
                              <a:schemeClr val="tx1"/>
                            </a:solidFill>
                            <a:latin typeface="Cambria Math" panose="02040503050406030204" pitchFamily="18" charset="0"/>
                            <a:cs typeface="Arial" pitchFamily="34" charset="0"/>
                          </a:rPr>
                        </m:ctrlPr>
                      </m:fPr>
                      <m:num>
                        <m:r>
                          <a:rPr lang="en-US" b="1" i="1" smtClean="0">
                            <a:solidFill>
                              <a:schemeClr val="tx1"/>
                            </a:solidFill>
                            <a:latin typeface="Cambria Math"/>
                            <a:cs typeface="Arial" pitchFamily="34" charset="0"/>
                          </a:rPr>
                          <m:t>𝑨𝑴</m:t>
                        </m:r>
                      </m:num>
                      <m:den>
                        <m:r>
                          <a:rPr lang="en-US" b="1" i="1" smtClean="0">
                            <a:solidFill>
                              <a:schemeClr val="tx1"/>
                            </a:solidFill>
                            <a:latin typeface="Cambria Math"/>
                            <a:cs typeface="Arial" pitchFamily="34" charset="0"/>
                          </a:rPr>
                          <m:t>𝑨𝑫</m:t>
                        </m:r>
                      </m:den>
                    </m:f>
                    <m:r>
                      <a:rPr lang="en-US" b="1" i="1" smtClean="0">
                        <a:solidFill>
                          <a:schemeClr val="tx1"/>
                        </a:solidFill>
                        <a:latin typeface="Cambria Math"/>
                        <a:cs typeface="Arial" pitchFamily="34" charset="0"/>
                      </a:rPr>
                      <m:t>=</m:t>
                    </m:r>
                    <m:f>
                      <m:fPr>
                        <m:ctrlPr>
                          <a:rPr lang="en-US" b="1" i="1" smtClean="0">
                            <a:solidFill>
                              <a:schemeClr val="tx1"/>
                            </a:solidFill>
                            <a:latin typeface="Cambria Math" panose="02040503050406030204" pitchFamily="18" charset="0"/>
                            <a:cs typeface="Arial" pitchFamily="34" charset="0"/>
                          </a:rPr>
                        </m:ctrlPr>
                      </m:fPr>
                      <m:num>
                        <m:r>
                          <a:rPr lang="en-US" b="1" i="1" smtClean="0">
                            <a:solidFill>
                              <a:schemeClr val="tx1"/>
                            </a:solidFill>
                            <a:latin typeface="Cambria Math"/>
                            <a:cs typeface="Arial" pitchFamily="34" charset="0"/>
                          </a:rPr>
                          <m:t>𝟏</m:t>
                        </m:r>
                      </m:num>
                      <m:den>
                        <m:r>
                          <a:rPr lang="en-US" b="1" i="1" smtClean="0">
                            <a:solidFill>
                              <a:schemeClr val="tx1"/>
                            </a:solidFill>
                            <a:latin typeface="Cambria Math"/>
                            <a:cs typeface="Arial" pitchFamily="34" charset="0"/>
                          </a:rPr>
                          <m:t>𝟑</m:t>
                        </m:r>
                      </m:den>
                    </m:f>
                  </m:oMath>
                </a14:m>
                <a:endParaRPr lang="en-US" sz="2000" b="1">
                  <a:solidFill>
                    <a:schemeClr val="tx1"/>
                  </a:solidFill>
                  <a:latin typeface="Arial" pitchFamily="34" charset="0"/>
                  <a:cs typeface="Arial" pitchFamily="34" charset="0"/>
                </a:endParaRPr>
              </a:p>
            </p:txBody>
          </p:sp>
        </mc:Choice>
        <mc:Fallback xmlns="">
          <p:sp>
            <p:nvSpPr>
              <p:cNvPr id="33" name="TextBox 32"/>
              <p:cNvSpPr txBox="1">
                <a:spLocks noRot="1" noChangeAspect="1" noMove="1" noResize="1" noEditPoints="1" noAdjustHandles="1" noChangeArrowheads="1" noChangeShapeType="1" noTextEdit="1"/>
              </p:cNvSpPr>
              <p:nvPr/>
            </p:nvSpPr>
            <p:spPr>
              <a:xfrm>
                <a:off x="608012" y="3124200"/>
                <a:ext cx="7696199" cy="625812"/>
              </a:xfrm>
              <a:prstGeom prst="rect">
                <a:avLst/>
              </a:prstGeom>
              <a:blipFill rotWithShape="1">
                <a:blip r:embed="rId8"/>
                <a:stretch>
                  <a:fillRect l="-872" b="-980"/>
                </a:stretch>
              </a:blipFill>
            </p:spPr>
            <p:txBody>
              <a:bodyPr/>
              <a:lstStyle/>
              <a:p>
                <a:r>
                  <a:rPr lang="en-US">
                    <a:noFill/>
                  </a:rPr>
                  <a:t> </a:t>
                </a:r>
              </a:p>
            </p:txBody>
          </p:sp>
        </mc:Fallback>
      </mc:AlternateContent>
      <p:sp>
        <p:nvSpPr>
          <p:cNvPr id="2" name="AutoShape 6" descr="Đoạn văn tả ngôi nhà của em chọn lọc hay nhấ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3" name="Group 2"/>
          <p:cNvGrpSpPr/>
          <p:nvPr/>
        </p:nvGrpSpPr>
        <p:grpSpPr>
          <a:xfrm>
            <a:off x="8709568" y="2150924"/>
            <a:ext cx="3023644" cy="3097351"/>
            <a:chOff x="8685212" y="2150924"/>
            <a:chExt cx="3023644" cy="3097351"/>
          </a:xfrm>
        </p:grpSpPr>
        <p:pic>
          <p:nvPicPr>
            <p:cNvPr id="155652" name="Picture 4" descr="Ngôi Nhà Hoạt Hình Hình ảnh PNG | Vector Và Các Tập Tin PSD | Tải Về Miễn  Phí Trên Pngtree"/>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294812" y="2150924"/>
              <a:ext cx="1005750" cy="820876"/>
            </a:xfrm>
            <a:prstGeom prst="rect">
              <a:avLst/>
            </a:prstGeom>
            <a:noFill/>
            <a:extLst>
              <a:ext uri="{909E8E84-426E-40DD-AFC4-6F175D3DCCD1}">
                <a14:hiddenFill xmlns:a14="http://schemas.microsoft.com/office/drawing/2010/main">
                  <a:solidFill>
                    <a:srgbClr val="FFFFFF"/>
                  </a:solidFill>
                </a14:hiddenFill>
              </a:ext>
            </a:extLst>
          </p:spPr>
        </p:pic>
        <p:pic>
          <p:nvPicPr>
            <p:cNvPr id="155655" name="Picture 7"/>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18179" t="9087" r="18257" b="8742"/>
            <a:stretch/>
          </p:blipFill>
          <p:spPr bwMode="auto">
            <a:xfrm>
              <a:off x="10852396" y="4283681"/>
              <a:ext cx="856460" cy="659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5656" name="Picture 8"/>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685212" y="2590800"/>
              <a:ext cx="2409825" cy="2657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mc:AlternateContent xmlns:mc="http://schemas.openxmlformats.org/markup-compatibility/2006" xmlns:a14="http://schemas.microsoft.com/office/drawing/2010/main">
        <mc:Choice Requires="a14">
          <p:sp>
            <p:nvSpPr>
              <p:cNvPr id="29" name="TextBox 28"/>
              <p:cNvSpPr txBox="1"/>
              <p:nvPr/>
            </p:nvSpPr>
            <p:spPr>
              <a:xfrm>
                <a:off x="608013" y="3934955"/>
                <a:ext cx="4953000" cy="408445"/>
              </a:xfrm>
              <a:prstGeom prst="rect">
                <a:avLst/>
              </a:prstGeom>
              <a:noFill/>
            </p:spPr>
            <p:txBody>
              <a:bodyPr wrap="square" rtlCol="0">
                <a:spAutoFit/>
              </a:bodyPr>
              <a:lstStyle/>
              <a:p>
                <a:pPr algn="just"/>
                <a:r>
                  <a:rPr lang="en-US" sz="2000" b="1">
                    <a:latin typeface="Arial" pitchFamily="34" charset="0"/>
                    <a:cs typeface="Arial" pitchFamily="34" charset="0"/>
                  </a:rPr>
                  <a:t>Vì AC là tia phân giác của </a:t>
                </a:r>
                <a14:m>
                  <m:oMath xmlns:m="http://schemas.openxmlformats.org/officeDocument/2006/math">
                    <m:acc>
                      <m:accPr>
                        <m:chr m:val="̂"/>
                        <m:ctrlPr>
                          <a:rPr lang="en-US" sz="2000" b="1" i="1" smtClean="0">
                            <a:latin typeface="Cambria Math" panose="02040503050406030204" pitchFamily="18" charset="0"/>
                            <a:cs typeface="Arial" pitchFamily="34" charset="0"/>
                          </a:rPr>
                        </m:ctrlPr>
                      </m:accPr>
                      <m:e>
                        <m:r>
                          <a:rPr lang="en-US" sz="2000" b="1" i="1" smtClean="0">
                            <a:latin typeface="Cambria Math"/>
                            <a:cs typeface="Arial" pitchFamily="34" charset="0"/>
                          </a:rPr>
                          <m:t>𝑩𝑨𝑫</m:t>
                        </m:r>
                      </m:e>
                    </m:acc>
                  </m:oMath>
                </a14:m>
                <a:r>
                  <a:rPr lang="en-US" sz="2000" b="1">
                    <a:solidFill>
                      <a:schemeClr val="tx1"/>
                    </a:solidFill>
                    <a:latin typeface="Arial" pitchFamily="34" charset="0"/>
                    <a:cs typeface="Arial" pitchFamily="34" charset="0"/>
                  </a:rPr>
                  <a:t> , ta có :</a:t>
                </a:r>
              </a:p>
            </p:txBody>
          </p:sp>
        </mc:Choice>
        <mc:Fallback xmlns="">
          <p:sp>
            <p:nvSpPr>
              <p:cNvPr id="29" name="TextBox 28"/>
              <p:cNvSpPr txBox="1">
                <a:spLocks noRot="1" noChangeAspect="1" noMove="1" noResize="1" noEditPoints="1" noAdjustHandles="1" noChangeArrowheads="1" noChangeShapeType="1" noTextEdit="1"/>
              </p:cNvSpPr>
              <p:nvPr/>
            </p:nvSpPr>
            <p:spPr>
              <a:xfrm>
                <a:off x="608013" y="3934955"/>
                <a:ext cx="4953000" cy="408445"/>
              </a:xfrm>
              <a:prstGeom prst="rect">
                <a:avLst/>
              </a:prstGeom>
              <a:blipFill rotWithShape="1">
                <a:blip r:embed="rId12"/>
                <a:stretch>
                  <a:fillRect l="-1355" t="-7353" r="-5419" b="-25000"/>
                </a:stretch>
              </a:blipFill>
            </p:spPr>
            <p:txBody>
              <a:bodyPr/>
              <a:lstStyle/>
              <a:p>
                <a:r>
                  <a:rPr lang="en-US">
                    <a:noFill/>
                  </a:rPr>
                  <a:t> </a:t>
                </a:r>
              </a:p>
            </p:txBody>
          </p:sp>
        </mc:Fallback>
      </mc:AlternateContent>
      <p:graphicFrame>
        <p:nvGraphicFramePr>
          <p:cNvPr id="4" name="Object 3"/>
          <p:cNvGraphicFramePr>
            <a:graphicFrameLocks noChangeAspect="1"/>
          </p:cNvGraphicFramePr>
          <p:nvPr>
            <p:extLst>
              <p:ext uri="{D42A27DB-BD31-4B8C-83A1-F6EECF244321}">
                <p14:modId xmlns:p14="http://schemas.microsoft.com/office/powerpoint/2010/main" val="3690032613"/>
              </p:ext>
            </p:extLst>
          </p:nvPr>
        </p:nvGraphicFramePr>
        <p:xfrm>
          <a:off x="5484812" y="3838470"/>
          <a:ext cx="1704266" cy="696664"/>
        </p:xfrm>
        <a:graphic>
          <a:graphicData uri="http://schemas.openxmlformats.org/presentationml/2006/ole">
            <mc:AlternateContent xmlns:mc="http://schemas.openxmlformats.org/markup-compatibility/2006">
              <mc:Choice xmlns:v="urn:schemas-microsoft-com:vml" Requires="v">
                <p:oleObj spid="_x0000_s155665" name="Equation" r:id="rId13" imgW="965160" imgH="393480" progId="Equation.DSMT4">
                  <p:embed/>
                </p:oleObj>
              </mc:Choice>
              <mc:Fallback>
                <p:oleObj name="Equation" r:id="rId13" imgW="965160" imgH="393480" progId="Equation.DSMT4">
                  <p:embed/>
                  <p:pic>
                    <p:nvPicPr>
                      <p:cNvPr id="0" name="Object 33"/>
                      <p:cNvPicPr>
                        <a:picLocks noChangeAspect="1" noChangeArrowheads="1"/>
                      </p:cNvPicPr>
                      <p:nvPr/>
                    </p:nvPicPr>
                    <p:blipFill>
                      <a:blip r:embed="rId14"/>
                      <a:srcRect/>
                      <a:stretch>
                        <a:fillRect/>
                      </a:stretch>
                    </p:blipFill>
                    <p:spPr bwMode="auto">
                      <a:xfrm>
                        <a:off x="5484812" y="3838470"/>
                        <a:ext cx="1704266" cy="696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1" name="TextBox 30"/>
          <p:cNvSpPr txBox="1"/>
          <p:nvPr/>
        </p:nvSpPr>
        <p:spPr>
          <a:xfrm>
            <a:off x="615950" y="4450336"/>
            <a:ext cx="1211262" cy="408445"/>
          </a:xfrm>
          <a:prstGeom prst="rect">
            <a:avLst/>
          </a:prstGeom>
          <a:noFill/>
        </p:spPr>
        <p:txBody>
          <a:bodyPr wrap="square" rtlCol="0">
            <a:spAutoFit/>
          </a:bodyPr>
          <a:lstStyle/>
          <a:p>
            <a:pPr algn="just"/>
            <a:r>
              <a:rPr lang="en-US" sz="2000" b="1">
                <a:latin typeface="Arial" pitchFamily="34" charset="0"/>
                <a:cs typeface="Arial" pitchFamily="34" charset="0"/>
              </a:rPr>
              <a:t>Suy ra :</a:t>
            </a:r>
            <a:endParaRPr lang="en-US" sz="2000" b="1">
              <a:solidFill>
                <a:schemeClr val="tx1"/>
              </a:solidFill>
              <a:latin typeface="Arial" pitchFamily="34" charset="0"/>
              <a:cs typeface="Arial" pitchFamily="34" charset="0"/>
            </a:endParaRPr>
          </a:p>
        </p:txBody>
      </p:sp>
      <p:graphicFrame>
        <p:nvGraphicFramePr>
          <p:cNvPr id="34" name="Object 33"/>
          <p:cNvGraphicFramePr>
            <a:graphicFrameLocks noChangeAspect="1"/>
          </p:cNvGraphicFramePr>
          <p:nvPr>
            <p:extLst>
              <p:ext uri="{D42A27DB-BD31-4B8C-83A1-F6EECF244321}">
                <p14:modId xmlns:p14="http://schemas.microsoft.com/office/powerpoint/2010/main" val="2878548569"/>
              </p:ext>
            </p:extLst>
          </p:nvPr>
        </p:nvGraphicFramePr>
        <p:xfrm>
          <a:off x="1751012" y="4493946"/>
          <a:ext cx="1283493" cy="321310"/>
        </p:xfrm>
        <a:graphic>
          <a:graphicData uri="http://schemas.openxmlformats.org/presentationml/2006/ole">
            <mc:AlternateContent xmlns:mc="http://schemas.openxmlformats.org/markup-compatibility/2006">
              <mc:Choice xmlns:v="urn:schemas-microsoft-com:vml" Requires="v">
                <p:oleObj spid="_x0000_s155666" name="Equation" r:id="rId15" imgW="660240" imgH="164880" progId="Equation.DSMT4">
                  <p:embed/>
                </p:oleObj>
              </mc:Choice>
              <mc:Fallback>
                <p:oleObj name="Equation" r:id="rId15" imgW="660240" imgH="164880" progId="Equation.DSMT4">
                  <p:embed/>
                  <p:pic>
                    <p:nvPicPr>
                      <p:cNvPr id="0" name=""/>
                      <p:cNvPicPr>
                        <a:picLocks noChangeAspect="1" noChangeArrowheads="1"/>
                      </p:cNvPicPr>
                      <p:nvPr/>
                    </p:nvPicPr>
                    <p:blipFill>
                      <a:blip r:embed="rId16"/>
                      <a:srcRect/>
                      <a:stretch>
                        <a:fillRect/>
                      </a:stretch>
                    </p:blipFill>
                    <p:spPr bwMode="auto">
                      <a:xfrm>
                        <a:off x="1751012" y="4493946"/>
                        <a:ext cx="1283493" cy="321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8" name="TextBox 47"/>
          <p:cNvSpPr txBox="1"/>
          <p:nvPr/>
        </p:nvSpPr>
        <p:spPr>
          <a:xfrm>
            <a:off x="591823" y="4945113"/>
            <a:ext cx="7864790" cy="707886"/>
          </a:xfrm>
          <a:prstGeom prst="rect">
            <a:avLst/>
          </a:prstGeom>
          <a:noFill/>
        </p:spPr>
        <p:txBody>
          <a:bodyPr wrap="square" rtlCol="0">
            <a:spAutoFit/>
          </a:bodyPr>
          <a:lstStyle/>
          <a:p>
            <a:pPr algn="just"/>
            <a:r>
              <a:rPr lang="vi-VN" sz="2000" b="1">
                <a:latin typeface="Arial" pitchFamily="34" charset="0"/>
                <a:cs typeface="Arial" pitchFamily="34" charset="0"/>
              </a:rPr>
              <a:t>I là địa điểm gặp nhau nên bạn Mai đi theo quãng đường MI, bạn Dung đi theo quãng đường DI.</a:t>
            </a:r>
            <a:endParaRPr lang="en-US" sz="2000" b="1">
              <a:solidFill>
                <a:schemeClr val="tx1"/>
              </a:solidFill>
              <a:latin typeface="Arial" pitchFamily="34" charset="0"/>
              <a:cs typeface="Arial" pitchFamily="34" charset="0"/>
            </a:endParaRPr>
          </a:p>
        </p:txBody>
      </p:sp>
      <p:sp>
        <p:nvSpPr>
          <p:cNvPr id="49" name="TextBox 48"/>
          <p:cNvSpPr txBox="1"/>
          <p:nvPr/>
        </p:nvSpPr>
        <p:spPr>
          <a:xfrm>
            <a:off x="591822" y="5689937"/>
            <a:ext cx="11350939" cy="1015663"/>
          </a:xfrm>
          <a:prstGeom prst="rect">
            <a:avLst/>
          </a:prstGeom>
          <a:noFill/>
        </p:spPr>
        <p:txBody>
          <a:bodyPr wrap="square" rtlCol="0">
            <a:spAutoFit/>
          </a:bodyPr>
          <a:lstStyle/>
          <a:p>
            <a:pPr algn="just"/>
            <a:r>
              <a:rPr lang="vi-VN" sz="2000" b="1">
                <a:latin typeface="Arial" pitchFamily="34" charset="0"/>
                <a:cs typeface="Arial" pitchFamily="34" charset="0"/>
              </a:rPr>
              <a:t>Ta có S = vt, mà quãng đường bạn Dung đi gấp 2 lần quãng đường bạn Mai đi và vận tốc đi bộ của hai bạn đều bằng nhau nên thời gian bạn Dung đi gấp 2 lần thời gian bạn Mai đi thì hai bạn mới gặp nhau tại địa điểm I.</a:t>
            </a:r>
            <a:endParaRPr lang="en-US" sz="2000" b="1">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284498158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4"/>
                                        </p:tgtEl>
                                        <p:attrNameLst>
                                          <p:attrName>style.visibility</p:attrName>
                                        </p:attrNameLst>
                                      </p:cBhvr>
                                      <p:to>
                                        <p:strVal val="visible"/>
                                      </p:to>
                                    </p:set>
                                    <p:animEffect transition="in" filter="wipe(left)">
                                      <p:cBhvr>
                                        <p:cTn id="12" dur="500"/>
                                        <p:tgtEl>
                                          <p:spTgt spid="44"/>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32"/>
                                        </p:tgtEl>
                                        <p:attrNameLst>
                                          <p:attrName>style.visibility</p:attrName>
                                        </p:attrNameLst>
                                      </p:cBhvr>
                                      <p:to>
                                        <p:strVal val="visible"/>
                                      </p:to>
                                    </p:set>
                                    <p:animEffect transition="in" filter="wipe(left)">
                                      <p:cBhvr>
                                        <p:cTn id="16" dur="500"/>
                                        <p:tgtEl>
                                          <p:spTgt spid="32"/>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33"/>
                                        </p:tgtEl>
                                        <p:attrNameLst>
                                          <p:attrName>style.visibility</p:attrName>
                                        </p:attrNameLst>
                                      </p:cBhvr>
                                      <p:to>
                                        <p:strVal val="visible"/>
                                      </p:to>
                                    </p:set>
                                    <p:animEffect transition="in" filter="wipe(left)">
                                      <p:cBhvr>
                                        <p:cTn id="21" dur="500"/>
                                        <p:tgtEl>
                                          <p:spTgt spid="33"/>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29"/>
                                        </p:tgtEl>
                                        <p:attrNameLst>
                                          <p:attrName>style.visibility</p:attrName>
                                        </p:attrNameLst>
                                      </p:cBhvr>
                                      <p:to>
                                        <p:strVal val="visible"/>
                                      </p:to>
                                    </p:set>
                                    <p:animEffect transition="in" filter="wipe(left)">
                                      <p:cBhvr>
                                        <p:cTn id="26" dur="500"/>
                                        <p:tgtEl>
                                          <p:spTgt spid="29"/>
                                        </p:tgtEl>
                                      </p:cBhvr>
                                    </p:animEffect>
                                  </p:childTnLst>
                                </p:cTn>
                              </p:par>
                            </p:childTnLst>
                          </p:cTn>
                        </p:par>
                        <p:par>
                          <p:cTn id="27" fill="hold">
                            <p:stCondLst>
                              <p:cond delay="500"/>
                            </p:stCondLst>
                            <p:childTnLst>
                              <p:par>
                                <p:cTn id="28" presetID="22" presetClass="entr" presetSubtype="8" fill="hold" nodeType="after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wipe(left)">
                                      <p:cBhvr>
                                        <p:cTn id="30" dur="500"/>
                                        <p:tgtEl>
                                          <p:spTgt spid="4"/>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31"/>
                                        </p:tgtEl>
                                        <p:attrNameLst>
                                          <p:attrName>style.visibility</p:attrName>
                                        </p:attrNameLst>
                                      </p:cBhvr>
                                      <p:to>
                                        <p:strVal val="visible"/>
                                      </p:to>
                                    </p:set>
                                    <p:animEffect transition="in" filter="wipe(left)">
                                      <p:cBhvr>
                                        <p:cTn id="35" dur="500"/>
                                        <p:tgtEl>
                                          <p:spTgt spid="31"/>
                                        </p:tgtEl>
                                      </p:cBhvr>
                                    </p:animEffect>
                                  </p:childTnLst>
                                </p:cTn>
                              </p:par>
                            </p:childTnLst>
                          </p:cTn>
                        </p:par>
                        <p:par>
                          <p:cTn id="36" fill="hold">
                            <p:stCondLst>
                              <p:cond delay="500"/>
                            </p:stCondLst>
                            <p:childTnLst>
                              <p:par>
                                <p:cTn id="37" presetID="22" presetClass="entr" presetSubtype="8" fill="hold" nodeType="afterEffect">
                                  <p:stCondLst>
                                    <p:cond delay="0"/>
                                  </p:stCondLst>
                                  <p:childTnLst>
                                    <p:set>
                                      <p:cBhvr>
                                        <p:cTn id="38" dur="1" fill="hold">
                                          <p:stCondLst>
                                            <p:cond delay="0"/>
                                          </p:stCondLst>
                                        </p:cTn>
                                        <p:tgtEl>
                                          <p:spTgt spid="34"/>
                                        </p:tgtEl>
                                        <p:attrNameLst>
                                          <p:attrName>style.visibility</p:attrName>
                                        </p:attrNameLst>
                                      </p:cBhvr>
                                      <p:to>
                                        <p:strVal val="visible"/>
                                      </p:to>
                                    </p:set>
                                    <p:animEffect transition="in" filter="wipe(left)">
                                      <p:cBhvr>
                                        <p:cTn id="39" dur="500"/>
                                        <p:tgtEl>
                                          <p:spTgt spid="34"/>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48"/>
                                        </p:tgtEl>
                                        <p:attrNameLst>
                                          <p:attrName>style.visibility</p:attrName>
                                        </p:attrNameLst>
                                      </p:cBhvr>
                                      <p:to>
                                        <p:strVal val="visible"/>
                                      </p:to>
                                    </p:set>
                                    <p:animEffect transition="in" filter="wipe(left)">
                                      <p:cBhvr>
                                        <p:cTn id="44" dur="500"/>
                                        <p:tgtEl>
                                          <p:spTgt spid="48"/>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grpId="0" nodeType="clickEffect">
                                  <p:stCondLst>
                                    <p:cond delay="0"/>
                                  </p:stCondLst>
                                  <p:childTnLst>
                                    <p:set>
                                      <p:cBhvr>
                                        <p:cTn id="48" dur="1" fill="hold">
                                          <p:stCondLst>
                                            <p:cond delay="0"/>
                                          </p:stCondLst>
                                        </p:cTn>
                                        <p:tgtEl>
                                          <p:spTgt spid="49"/>
                                        </p:tgtEl>
                                        <p:attrNameLst>
                                          <p:attrName>style.visibility</p:attrName>
                                        </p:attrNameLst>
                                      </p:cBhvr>
                                      <p:to>
                                        <p:strVal val="visible"/>
                                      </p:to>
                                    </p:set>
                                    <p:animEffect transition="in" filter="wipe(left)">
                                      <p:cBhvr>
                                        <p:cTn id="49"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3" grpId="0"/>
      <p:bldP spid="29" grpId="0"/>
      <p:bldP spid="31" grpId="0"/>
      <p:bldP spid="48" grpId="0"/>
      <p:bldP spid="4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ounded Rectangle 37"/>
          <p:cNvSpPr/>
          <p:nvPr/>
        </p:nvSpPr>
        <p:spPr>
          <a:xfrm>
            <a:off x="2064498" y="150611"/>
            <a:ext cx="9716445" cy="1858880"/>
          </a:xfrm>
          <a:prstGeom prst="roundRect">
            <a:avLst>
              <a:gd name="adj" fmla="val 5364"/>
            </a:avLst>
          </a:prstGeom>
          <a:gradFill flip="none" rotWithShape="1">
            <a:gsLst>
              <a:gs pos="0">
                <a:srgbClr val="94B0B7"/>
              </a:gs>
              <a:gs pos="100000">
                <a:schemeClr val="bg1"/>
              </a:gs>
            </a:gsLst>
            <a:lin ang="18900000" scaled="1"/>
            <a:tileRect/>
          </a:gradFill>
          <a:ln w="317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en-US"/>
          </a:p>
        </p:txBody>
      </p:sp>
      <p:sp>
        <p:nvSpPr>
          <p:cNvPr id="43" name="TextBox 42"/>
          <p:cNvSpPr txBox="1"/>
          <p:nvPr/>
        </p:nvSpPr>
        <p:spPr>
          <a:xfrm>
            <a:off x="2360612" y="228600"/>
            <a:ext cx="9261764" cy="1785104"/>
          </a:xfrm>
          <a:prstGeom prst="rect">
            <a:avLst/>
          </a:prstGeom>
          <a:noFill/>
        </p:spPr>
        <p:txBody>
          <a:bodyPr wrap="square" rtlCol="0">
            <a:spAutoFit/>
          </a:bodyPr>
          <a:lstStyle/>
          <a:p>
            <a:r>
              <a:rPr lang="vi-VN" sz="2200" b="1">
                <a:latin typeface="Arial" pitchFamily="34" charset="0"/>
                <a:cs typeface="Arial" pitchFamily="34" charset="0"/>
              </a:rPr>
              <a:t>Nhà bạn Mai ở vị trí M, nhà bạn Dung ở vị trí D (Hình 4.25), biết rằng tứ giác ABCD là hình vuông và M là trung điểm của AB. Hai bạn đi bộ với cùng một vận tốc trên con đường MD để đến điểm I. Bạn Mai xuất phát lúc 7h. Hỏi bạn Dung xuất phát lúc mấy giờ để gặp bạn Mai lúc 7h30 tại điểm I?</a:t>
            </a:r>
          </a:p>
        </p:txBody>
      </p:sp>
      <p:pic>
        <p:nvPicPr>
          <p:cNvPr id="44" name="Picture 4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39442" y="2100821"/>
            <a:ext cx="1268613" cy="3026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2135" y="148522"/>
            <a:ext cx="1867477" cy="1629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Rectangle 13"/>
          <p:cNvSpPr/>
          <p:nvPr/>
        </p:nvSpPr>
        <p:spPr>
          <a:xfrm>
            <a:off x="386362" y="628083"/>
            <a:ext cx="1347548" cy="769441"/>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4400" b="1" spc="67">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VnCentury SchoolbookH" pitchFamily="34" charset="0"/>
              </a:rPr>
              <a:t>4.12</a:t>
            </a:r>
            <a:endParaRPr lang="en-US" sz="5400" b="1" spc="67">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VnCentury SchoolbookH" pitchFamily="34" charset="0"/>
            </a:endParaRPr>
          </a:p>
        </p:txBody>
      </p:sp>
      <p:pic>
        <p:nvPicPr>
          <p:cNvPr id="5734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2303" y="379212"/>
            <a:ext cx="1307140" cy="587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3" name="TextBox 32"/>
          <p:cNvSpPr txBox="1"/>
          <p:nvPr/>
        </p:nvSpPr>
        <p:spPr>
          <a:xfrm>
            <a:off x="599759" y="2580412"/>
            <a:ext cx="7696199" cy="707886"/>
          </a:xfrm>
          <a:prstGeom prst="rect">
            <a:avLst/>
          </a:prstGeom>
          <a:noFill/>
        </p:spPr>
        <p:txBody>
          <a:bodyPr wrap="square" rtlCol="0">
            <a:spAutoFit/>
          </a:bodyPr>
          <a:lstStyle/>
          <a:p>
            <a:pPr algn="just"/>
            <a:r>
              <a:rPr lang="vi-VN" sz="2000" b="1">
                <a:latin typeface="Arial" pitchFamily="34" charset="0"/>
                <a:cs typeface="Arial" pitchFamily="34" charset="0"/>
              </a:rPr>
              <a:t>Bạn Dung gặp bạn Mai lúc 7h30 nên thời gian bạn Mai đi trên quãng đường MI là</a:t>
            </a:r>
            <a:r>
              <a:rPr lang="en-US" sz="2000" b="1">
                <a:latin typeface="Arial" pitchFamily="34" charset="0"/>
                <a:cs typeface="Arial" pitchFamily="34" charset="0"/>
              </a:rPr>
              <a:t> </a:t>
            </a:r>
            <a:r>
              <a:rPr lang="vi-VN" sz="2000" b="1">
                <a:latin typeface="Arial" pitchFamily="34" charset="0"/>
                <a:cs typeface="Arial" pitchFamily="34" charset="0"/>
              </a:rPr>
              <a:t>:</a:t>
            </a:r>
            <a:r>
              <a:rPr lang="en-US" sz="2000" b="1">
                <a:latin typeface="Arial" pitchFamily="34" charset="0"/>
                <a:cs typeface="Arial" pitchFamily="34" charset="0"/>
              </a:rPr>
              <a:t> 7h30 – 7h = </a:t>
            </a:r>
            <a:r>
              <a:rPr lang="en-US" sz="2000" b="1">
                <a:solidFill>
                  <a:schemeClr val="accent2">
                    <a:lumMod val="75000"/>
                  </a:schemeClr>
                </a:solidFill>
                <a:latin typeface="Arial" pitchFamily="34" charset="0"/>
                <a:cs typeface="Arial" pitchFamily="34" charset="0"/>
              </a:rPr>
              <a:t>30</a:t>
            </a:r>
            <a:r>
              <a:rPr lang="en-US" sz="2000" b="1">
                <a:latin typeface="Arial" pitchFamily="34" charset="0"/>
                <a:cs typeface="Arial" pitchFamily="34" charset="0"/>
              </a:rPr>
              <a:t> phút.</a:t>
            </a:r>
            <a:endParaRPr lang="en-US" sz="2000" b="1">
              <a:solidFill>
                <a:schemeClr val="tx1"/>
              </a:solidFill>
              <a:latin typeface="Arial" pitchFamily="34" charset="0"/>
              <a:cs typeface="Arial" pitchFamily="34" charset="0"/>
            </a:endParaRPr>
          </a:p>
        </p:txBody>
      </p:sp>
      <p:sp>
        <p:nvSpPr>
          <p:cNvPr id="2" name="AutoShape 6" descr="Đoạn văn tả ngôi nhà của em chọn lọc hay nhấ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3" name="Group 2"/>
          <p:cNvGrpSpPr/>
          <p:nvPr/>
        </p:nvGrpSpPr>
        <p:grpSpPr>
          <a:xfrm>
            <a:off x="8709568" y="2150924"/>
            <a:ext cx="3023644" cy="3097351"/>
            <a:chOff x="8685212" y="2150924"/>
            <a:chExt cx="3023644" cy="3097351"/>
          </a:xfrm>
        </p:grpSpPr>
        <p:pic>
          <p:nvPicPr>
            <p:cNvPr id="155652" name="Picture 4" descr="Ngôi Nhà Hoạt Hình Hình ảnh PNG | Vector Và Các Tập Tin PSD | Tải Về Miễn  Phí Trên Pngtree"/>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294812" y="2150924"/>
              <a:ext cx="1005750" cy="820876"/>
            </a:xfrm>
            <a:prstGeom prst="rect">
              <a:avLst/>
            </a:prstGeom>
            <a:noFill/>
            <a:extLst>
              <a:ext uri="{909E8E84-426E-40DD-AFC4-6F175D3DCCD1}">
                <a14:hiddenFill xmlns:a14="http://schemas.microsoft.com/office/drawing/2010/main">
                  <a:solidFill>
                    <a:srgbClr val="FFFFFF"/>
                  </a:solidFill>
                </a14:hiddenFill>
              </a:ext>
            </a:extLst>
          </p:spPr>
        </p:pic>
        <p:pic>
          <p:nvPicPr>
            <p:cNvPr id="155655" name="Picture 7"/>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18179" t="9087" r="18257" b="8742"/>
            <a:stretch/>
          </p:blipFill>
          <p:spPr bwMode="auto">
            <a:xfrm>
              <a:off x="10852396" y="4283681"/>
              <a:ext cx="856460" cy="659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5656" name="Picture 8"/>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685212" y="2590800"/>
              <a:ext cx="2409825" cy="2657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9" name="TextBox 28"/>
          <p:cNvSpPr txBox="1"/>
          <p:nvPr/>
        </p:nvSpPr>
        <p:spPr>
          <a:xfrm>
            <a:off x="618808" y="3352800"/>
            <a:ext cx="7677149" cy="707886"/>
          </a:xfrm>
          <a:prstGeom prst="rect">
            <a:avLst/>
          </a:prstGeom>
          <a:noFill/>
        </p:spPr>
        <p:txBody>
          <a:bodyPr wrap="square" rtlCol="0">
            <a:spAutoFit/>
          </a:bodyPr>
          <a:lstStyle/>
          <a:p>
            <a:pPr algn="just"/>
            <a:r>
              <a:rPr lang="vi-VN" sz="2000" b="1">
                <a:latin typeface="Arial" pitchFamily="34" charset="0"/>
                <a:cs typeface="Arial" pitchFamily="34" charset="0"/>
              </a:rPr>
              <a:t>Khi đó, thời gian bạn Dung đi là 1h. Do đó, bạn Dung xuất phát từ lúc</a:t>
            </a:r>
            <a:r>
              <a:rPr lang="en-US" sz="2000" b="1">
                <a:latin typeface="Arial" pitchFamily="34" charset="0"/>
                <a:cs typeface="Arial" pitchFamily="34" charset="0"/>
              </a:rPr>
              <a:t> </a:t>
            </a:r>
            <a:r>
              <a:rPr lang="vi-VN" sz="2000" b="1">
                <a:latin typeface="Arial" pitchFamily="34" charset="0"/>
                <a:cs typeface="Arial" pitchFamily="34" charset="0"/>
              </a:rPr>
              <a:t>:</a:t>
            </a:r>
            <a:r>
              <a:rPr lang="en-US" sz="2000" b="1">
                <a:latin typeface="Arial" pitchFamily="34" charset="0"/>
                <a:cs typeface="Arial" pitchFamily="34" charset="0"/>
              </a:rPr>
              <a:t> 7h30 – 1h = </a:t>
            </a:r>
            <a:r>
              <a:rPr lang="en-US" sz="2000" b="1">
                <a:solidFill>
                  <a:schemeClr val="accent2">
                    <a:lumMod val="75000"/>
                  </a:schemeClr>
                </a:solidFill>
                <a:latin typeface="Arial" pitchFamily="34" charset="0"/>
                <a:cs typeface="Arial" pitchFamily="34" charset="0"/>
              </a:rPr>
              <a:t>6</a:t>
            </a:r>
            <a:r>
              <a:rPr lang="en-US" sz="2000" b="1" baseline="30000">
                <a:solidFill>
                  <a:schemeClr val="accent2">
                    <a:lumMod val="75000"/>
                  </a:schemeClr>
                </a:solidFill>
                <a:latin typeface="Arial" pitchFamily="34" charset="0"/>
                <a:cs typeface="Arial" pitchFamily="34" charset="0"/>
              </a:rPr>
              <a:t>h</a:t>
            </a:r>
            <a:r>
              <a:rPr lang="en-US" sz="2000" b="1">
                <a:solidFill>
                  <a:schemeClr val="accent2">
                    <a:lumMod val="75000"/>
                  </a:schemeClr>
                </a:solidFill>
                <a:latin typeface="Arial" pitchFamily="34" charset="0"/>
                <a:cs typeface="Arial" pitchFamily="34" charset="0"/>
              </a:rPr>
              <a:t>30</a:t>
            </a:r>
            <a:r>
              <a:rPr lang="en-US" sz="2000" b="1">
                <a:latin typeface="Arial" pitchFamily="34" charset="0"/>
                <a:cs typeface="Arial" pitchFamily="34" charset="0"/>
              </a:rPr>
              <a:t>.</a:t>
            </a:r>
            <a:endParaRPr lang="en-US" sz="2000" b="1">
              <a:solidFill>
                <a:schemeClr val="tx1"/>
              </a:solidFill>
              <a:latin typeface="Arial" pitchFamily="34" charset="0"/>
              <a:cs typeface="Arial" pitchFamily="34" charset="0"/>
            </a:endParaRPr>
          </a:p>
        </p:txBody>
      </p:sp>
      <p:sp>
        <p:nvSpPr>
          <p:cNvPr id="31" name="TextBox 30"/>
          <p:cNvSpPr txBox="1"/>
          <p:nvPr/>
        </p:nvSpPr>
        <p:spPr>
          <a:xfrm>
            <a:off x="578258" y="4204829"/>
            <a:ext cx="7573553" cy="707886"/>
          </a:xfrm>
          <a:prstGeom prst="rect">
            <a:avLst/>
          </a:prstGeom>
          <a:noFill/>
        </p:spPr>
        <p:txBody>
          <a:bodyPr wrap="square" rtlCol="0">
            <a:spAutoFit/>
          </a:bodyPr>
          <a:lstStyle/>
          <a:p>
            <a:pPr algn="just"/>
            <a:r>
              <a:rPr lang="vi-VN" sz="2000" b="1">
                <a:latin typeface="Arial" pitchFamily="34" charset="0"/>
                <a:cs typeface="Arial" pitchFamily="34" charset="0"/>
              </a:rPr>
              <a:t>Vậy bạn Dung xuất phát lúc 6h30 để gặp bạn Mai lúc 7h30 tại điểm I.</a:t>
            </a:r>
          </a:p>
        </p:txBody>
      </p:sp>
    </p:spTree>
    <p:extLst>
      <p:ext uri="{BB962C8B-B14F-4D97-AF65-F5344CB8AC3E}">
        <p14:creationId xmlns:p14="http://schemas.microsoft.com/office/powerpoint/2010/main" val="266337633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left)">
                                      <p:cBhvr>
                                        <p:cTn id="7" dur="500"/>
                                        <p:tgtEl>
                                          <p:spTgt spid="3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wipe(left)">
                                      <p:cBhvr>
                                        <p:cTn id="12" dur="500"/>
                                        <p:tgtEl>
                                          <p:spTgt spid="2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wipe(left)">
                                      <p:cBhvr>
                                        <p:cTn id="1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29" grpId="0"/>
      <p:bldP spid="31"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4" name="Rectangle 13"/>
          <p:cNvSpPr/>
          <p:nvPr/>
        </p:nvSpPr>
        <p:spPr>
          <a:xfrm>
            <a:off x="-812588" y="492632"/>
            <a:ext cx="5463146" cy="5892800"/>
          </a:xfrm>
          <a:custGeom>
            <a:avLst/>
            <a:gdLst/>
            <a:ahLst/>
            <a:cxnLst/>
            <a:rect l="l" t="t" r="r" b="b"/>
            <a:pathLst>
              <a:path w="4098427" h="4419600">
                <a:moveTo>
                  <a:pt x="0" y="0"/>
                </a:moveTo>
                <a:lnTo>
                  <a:pt x="4098427" y="0"/>
                </a:lnTo>
                <a:lnTo>
                  <a:pt x="2588032" y="4419600"/>
                </a:lnTo>
                <a:lnTo>
                  <a:pt x="0" y="4419600"/>
                </a:ln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en-US"/>
          </a:p>
        </p:txBody>
      </p:sp>
      <p:sp>
        <p:nvSpPr>
          <p:cNvPr id="45" name="Rectangle 15"/>
          <p:cNvSpPr/>
          <p:nvPr/>
        </p:nvSpPr>
        <p:spPr>
          <a:xfrm rot="1132070">
            <a:off x="3697390" y="-2084"/>
            <a:ext cx="1915577" cy="6882235"/>
          </a:xfrm>
          <a:custGeom>
            <a:avLst/>
            <a:gdLst/>
            <a:ahLst/>
            <a:cxnLst/>
            <a:rect l="l" t="t" r="r" b="b"/>
            <a:pathLst>
              <a:path w="1437057" h="5161676">
                <a:moveTo>
                  <a:pt x="1437057" y="0"/>
                </a:moveTo>
                <a:lnTo>
                  <a:pt x="1437057" y="4670563"/>
                </a:lnTo>
                <a:lnTo>
                  <a:pt x="0" y="5161676"/>
                </a:lnTo>
                <a:lnTo>
                  <a:pt x="0" y="491114"/>
                </a:lnTo>
                <a:close/>
              </a:path>
            </a:pathLst>
          </a:custGeom>
          <a:gradFill>
            <a:gsLst>
              <a:gs pos="0">
                <a:schemeClr val="tx1">
                  <a:alpha val="40000"/>
                </a:schemeClr>
              </a:gs>
              <a:gs pos="100000">
                <a:schemeClr val="bg1">
                  <a:alpha val="35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en-US"/>
          </a:p>
        </p:txBody>
      </p:sp>
      <p:sp>
        <p:nvSpPr>
          <p:cNvPr id="46" name="Rectangle 15"/>
          <p:cNvSpPr/>
          <p:nvPr/>
        </p:nvSpPr>
        <p:spPr>
          <a:xfrm rot="1132070">
            <a:off x="5733438" y="-2084"/>
            <a:ext cx="1915577" cy="6882235"/>
          </a:xfrm>
          <a:custGeom>
            <a:avLst/>
            <a:gdLst/>
            <a:ahLst/>
            <a:cxnLst/>
            <a:rect l="l" t="t" r="r" b="b"/>
            <a:pathLst>
              <a:path w="1437057" h="5161676">
                <a:moveTo>
                  <a:pt x="1437057" y="0"/>
                </a:moveTo>
                <a:lnTo>
                  <a:pt x="1437057" y="4670563"/>
                </a:lnTo>
                <a:lnTo>
                  <a:pt x="0" y="5161676"/>
                </a:lnTo>
                <a:lnTo>
                  <a:pt x="0" y="491114"/>
                </a:lnTo>
                <a:close/>
              </a:path>
            </a:pathLst>
          </a:custGeom>
          <a:gradFill>
            <a:gsLst>
              <a:gs pos="0">
                <a:schemeClr val="tx1">
                  <a:alpha val="20000"/>
                </a:schemeClr>
              </a:gs>
              <a:gs pos="100000">
                <a:schemeClr val="bg1">
                  <a:alpha val="35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en-US"/>
          </a:p>
        </p:txBody>
      </p:sp>
      <p:sp>
        <p:nvSpPr>
          <p:cNvPr id="8" name="Rectangle 7"/>
          <p:cNvSpPr/>
          <p:nvPr/>
        </p:nvSpPr>
        <p:spPr>
          <a:xfrm>
            <a:off x="8177108" y="3657600"/>
            <a:ext cx="812588" cy="812800"/>
          </a:xfrm>
          <a:prstGeom prst="rect">
            <a:avLst/>
          </a:prstGeom>
          <a:noFill/>
          <a:ln w="50800">
            <a:solidFill>
              <a:schemeClr val="bg1">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en-US"/>
          </a:p>
        </p:txBody>
      </p:sp>
      <p:cxnSp>
        <p:nvCxnSpPr>
          <p:cNvPr id="9" name="Straight Connector 8"/>
          <p:cNvCxnSpPr/>
          <p:nvPr/>
        </p:nvCxnSpPr>
        <p:spPr>
          <a:xfrm>
            <a:off x="8989697" y="3403600"/>
            <a:ext cx="0" cy="50800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16200000">
            <a:off x="8989697" y="3403668"/>
            <a:ext cx="0" cy="50786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8043" t="17982" r="12601" b="22046"/>
          <a:stretch/>
        </p:blipFill>
        <p:spPr bwMode="auto">
          <a:xfrm>
            <a:off x="1041902" y="2240715"/>
            <a:ext cx="1660188" cy="2979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4"/>
          <p:cNvPicPr>
            <a:picLocks noChangeAspect="1" noChangeArrowheads="1"/>
          </p:cNvPicPr>
          <p:nvPr/>
        </p:nvPicPr>
        <p:blipFill rotWithShape="1">
          <a:blip r:embed="rId5">
            <a:extLst>
              <a:ext uri="{28A0092B-C50C-407E-A947-70E740481C1C}">
                <a14:useLocalDpi xmlns:a14="http://schemas.microsoft.com/office/drawing/2010/main" val="0"/>
              </a:ext>
            </a:extLst>
          </a:blip>
          <a:srcRect l="6471" t="11198" r="6916" b="28723"/>
          <a:stretch/>
        </p:blipFill>
        <p:spPr bwMode="auto">
          <a:xfrm>
            <a:off x="990697" y="2590800"/>
            <a:ext cx="2507896" cy="3338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2"/>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6055" t="19121" r="17589" b="20906"/>
          <a:stretch/>
        </p:blipFill>
        <p:spPr bwMode="auto">
          <a:xfrm>
            <a:off x="865400" y="2389700"/>
            <a:ext cx="542890" cy="3493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6324469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44"/>
                                        </p:tgtEl>
                                        <p:attrNameLst>
                                          <p:attrName>style.visibility</p:attrName>
                                        </p:attrNameLst>
                                      </p:cBhvr>
                                      <p:to>
                                        <p:strVal val="visible"/>
                                      </p:to>
                                    </p:set>
                                    <p:anim calcmode="lin" valueType="num">
                                      <p:cBhvr additive="base">
                                        <p:cTn id="7" dur="500" fill="hold"/>
                                        <p:tgtEl>
                                          <p:spTgt spid="44"/>
                                        </p:tgtEl>
                                        <p:attrNameLst>
                                          <p:attrName>ppt_x</p:attrName>
                                        </p:attrNameLst>
                                      </p:cBhvr>
                                      <p:tavLst>
                                        <p:tav tm="0">
                                          <p:val>
                                            <p:strVal val="0-#ppt_w/2"/>
                                          </p:val>
                                        </p:tav>
                                        <p:tav tm="100000">
                                          <p:val>
                                            <p:strVal val="#ppt_x"/>
                                          </p:val>
                                        </p:tav>
                                      </p:tavLst>
                                    </p:anim>
                                    <p:anim calcmode="lin" valueType="num">
                                      <p:cBhvr additive="base">
                                        <p:cTn id="8" dur="500" fill="hold"/>
                                        <p:tgtEl>
                                          <p:spTgt spid="44"/>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45"/>
                                        </p:tgtEl>
                                        <p:attrNameLst>
                                          <p:attrName>style.visibility</p:attrName>
                                        </p:attrNameLst>
                                      </p:cBhvr>
                                      <p:to>
                                        <p:strVal val="visible"/>
                                      </p:to>
                                    </p:set>
                                    <p:anim calcmode="lin" valueType="num">
                                      <p:cBhvr additive="base">
                                        <p:cTn id="11" dur="500" fill="hold"/>
                                        <p:tgtEl>
                                          <p:spTgt spid="45"/>
                                        </p:tgtEl>
                                        <p:attrNameLst>
                                          <p:attrName>ppt_x</p:attrName>
                                        </p:attrNameLst>
                                      </p:cBhvr>
                                      <p:tavLst>
                                        <p:tav tm="0">
                                          <p:val>
                                            <p:strVal val="0-#ppt_w/2"/>
                                          </p:val>
                                        </p:tav>
                                        <p:tav tm="100000">
                                          <p:val>
                                            <p:strVal val="#ppt_x"/>
                                          </p:val>
                                        </p:tav>
                                      </p:tavLst>
                                    </p:anim>
                                    <p:anim calcmode="lin" valueType="num">
                                      <p:cBhvr additive="base">
                                        <p:cTn id="12" dur="500" fill="hold"/>
                                        <p:tgtEl>
                                          <p:spTgt spid="45"/>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 presetClass="entr" presetSubtype="8" fill="hold" grpId="0" nodeType="afterEffect">
                                  <p:stCondLst>
                                    <p:cond delay="0"/>
                                  </p:stCondLst>
                                  <p:childTnLst>
                                    <p:set>
                                      <p:cBhvr>
                                        <p:cTn id="15" dur="1" fill="hold">
                                          <p:stCondLst>
                                            <p:cond delay="0"/>
                                          </p:stCondLst>
                                        </p:cTn>
                                        <p:tgtEl>
                                          <p:spTgt spid="46"/>
                                        </p:tgtEl>
                                        <p:attrNameLst>
                                          <p:attrName>style.visibility</p:attrName>
                                        </p:attrNameLst>
                                      </p:cBhvr>
                                      <p:to>
                                        <p:strVal val="visible"/>
                                      </p:to>
                                    </p:set>
                                    <p:anim calcmode="lin" valueType="num">
                                      <p:cBhvr additive="base">
                                        <p:cTn id="16" dur="600" fill="hold"/>
                                        <p:tgtEl>
                                          <p:spTgt spid="46"/>
                                        </p:tgtEl>
                                        <p:attrNameLst>
                                          <p:attrName>ppt_x</p:attrName>
                                        </p:attrNameLst>
                                      </p:cBhvr>
                                      <p:tavLst>
                                        <p:tav tm="0">
                                          <p:val>
                                            <p:strVal val="0-#ppt_w/2"/>
                                          </p:val>
                                        </p:tav>
                                        <p:tav tm="100000">
                                          <p:val>
                                            <p:strVal val="#ppt_x"/>
                                          </p:val>
                                        </p:tav>
                                      </p:tavLst>
                                    </p:anim>
                                    <p:anim calcmode="lin" valueType="num">
                                      <p:cBhvr additive="base">
                                        <p:cTn id="17" dur="600" fill="hold"/>
                                        <p:tgtEl>
                                          <p:spTgt spid="46"/>
                                        </p:tgtEl>
                                        <p:attrNameLst>
                                          <p:attrName>ppt_y</p:attrName>
                                        </p:attrNameLst>
                                      </p:cBhvr>
                                      <p:tavLst>
                                        <p:tav tm="0">
                                          <p:val>
                                            <p:strVal val="#ppt_y"/>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8"/>
                                        </p:tgtEl>
                                        <p:attrNameLst>
                                          <p:attrName>style.visibility</p:attrName>
                                        </p:attrNameLst>
                                      </p:cBhvr>
                                      <p:to>
                                        <p:strVal val="visible"/>
                                      </p:to>
                                    </p:set>
                                    <p:anim calcmode="lin" valueType="num">
                                      <p:cBhvr additive="base">
                                        <p:cTn id="20" dur="500" fill="hold"/>
                                        <p:tgtEl>
                                          <p:spTgt spid="8"/>
                                        </p:tgtEl>
                                        <p:attrNameLst>
                                          <p:attrName>ppt_x</p:attrName>
                                        </p:attrNameLst>
                                      </p:cBhvr>
                                      <p:tavLst>
                                        <p:tav tm="0">
                                          <p:val>
                                            <p:strVal val="#ppt_x"/>
                                          </p:val>
                                        </p:tav>
                                        <p:tav tm="100000">
                                          <p:val>
                                            <p:strVal val="#ppt_x"/>
                                          </p:val>
                                        </p:tav>
                                      </p:tavLst>
                                    </p:anim>
                                    <p:anim calcmode="lin" valueType="num">
                                      <p:cBhvr additive="base">
                                        <p:cTn id="21" dur="500" fill="hold"/>
                                        <p:tgtEl>
                                          <p:spTgt spid="8"/>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ppt_x"/>
                                          </p:val>
                                        </p:tav>
                                        <p:tav tm="100000">
                                          <p:val>
                                            <p:strVal val="#ppt_x"/>
                                          </p:val>
                                        </p:tav>
                                      </p:tavLst>
                                    </p:anim>
                                    <p:anim calcmode="lin" valueType="num">
                                      <p:cBhvr additive="base">
                                        <p:cTn id="25" dur="500" fill="hold"/>
                                        <p:tgtEl>
                                          <p:spTgt spid="9"/>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additive="base">
                                        <p:cTn id="28" dur="500" fill="hold"/>
                                        <p:tgtEl>
                                          <p:spTgt spid="10"/>
                                        </p:tgtEl>
                                        <p:attrNameLst>
                                          <p:attrName>ppt_x</p:attrName>
                                        </p:attrNameLst>
                                      </p:cBhvr>
                                      <p:tavLst>
                                        <p:tav tm="0">
                                          <p:val>
                                            <p:strVal val="#ppt_x"/>
                                          </p:val>
                                        </p:tav>
                                        <p:tav tm="100000">
                                          <p:val>
                                            <p:strVal val="#ppt_x"/>
                                          </p:val>
                                        </p:tav>
                                      </p:tavLst>
                                    </p:anim>
                                    <p:anim calcmode="lin" valueType="num">
                                      <p:cBhvr additive="base">
                                        <p:cTn id="29" dur="500" fill="hold"/>
                                        <p:tgtEl>
                                          <p:spTgt spid="10"/>
                                        </p:tgtEl>
                                        <p:attrNameLst>
                                          <p:attrName>ppt_y</p:attrName>
                                        </p:attrNameLst>
                                      </p:cBhvr>
                                      <p:tavLst>
                                        <p:tav tm="0">
                                          <p:val>
                                            <p:strVal val="1+#ppt_h/2"/>
                                          </p:val>
                                        </p:tav>
                                        <p:tav tm="100000">
                                          <p:val>
                                            <p:strVal val="#ppt_y"/>
                                          </p:val>
                                        </p:tav>
                                      </p:tavLst>
                                    </p:anim>
                                  </p:childTnLst>
                                </p:cTn>
                              </p:par>
                              <p:par>
                                <p:cTn id="30" presetID="2" presetClass="entr" presetSubtype="2" fill="hold" nodeType="withEffect">
                                  <p:stCondLst>
                                    <p:cond delay="1000"/>
                                  </p:stCondLst>
                                  <p:childTnLst>
                                    <p:set>
                                      <p:cBhvr>
                                        <p:cTn id="31" dur="1" fill="hold">
                                          <p:stCondLst>
                                            <p:cond delay="0"/>
                                          </p:stCondLst>
                                        </p:cTn>
                                        <p:tgtEl>
                                          <p:spTgt spid="11"/>
                                        </p:tgtEl>
                                        <p:attrNameLst>
                                          <p:attrName>style.visibility</p:attrName>
                                        </p:attrNameLst>
                                      </p:cBhvr>
                                      <p:to>
                                        <p:strVal val="visible"/>
                                      </p:to>
                                    </p:set>
                                    <p:anim calcmode="lin" valueType="num">
                                      <p:cBhvr additive="base">
                                        <p:cTn id="32" dur="500" fill="hold"/>
                                        <p:tgtEl>
                                          <p:spTgt spid="11"/>
                                        </p:tgtEl>
                                        <p:attrNameLst>
                                          <p:attrName>ppt_x</p:attrName>
                                        </p:attrNameLst>
                                      </p:cBhvr>
                                      <p:tavLst>
                                        <p:tav tm="0">
                                          <p:val>
                                            <p:strVal val="1+#ppt_w/2"/>
                                          </p:val>
                                        </p:tav>
                                        <p:tav tm="100000">
                                          <p:val>
                                            <p:strVal val="#ppt_x"/>
                                          </p:val>
                                        </p:tav>
                                      </p:tavLst>
                                    </p:anim>
                                    <p:anim calcmode="lin" valueType="num">
                                      <p:cBhvr additive="base">
                                        <p:cTn id="33" dur="500" fill="hold"/>
                                        <p:tgtEl>
                                          <p:spTgt spid="11"/>
                                        </p:tgtEl>
                                        <p:attrNameLst>
                                          <p:attrName>ppt_y</p:attrName>
                                        </p:attrNameLst>
                                      </p:cBhvr>
                                      <p:tavLst>
                                        <p:tav tm="0">
                                          <p:val>
                                            <p:strVal val="#ppt_y"/>
                                          </p:val>
                                        </p:tav>
                                        <p:tav tm="100000">
                                          <p:val>
                                            <p:strVal val="#ppt_y"/>
                                          </p:val>
                                        </p:tav>
                                      </p:tavLst>
                                    </p:anim>
                                  </p:childTnLst>
                                </p:cTn>
                              </p:par>
                              <p:par>
                                <p:cTn id="34" presetID="2" presetClass="entr" presetSubtype="8" fill="hold" nodeType="withEffect">
                                  <p:stCondLst>
                                    <p:cond delay="1000"/>
                                  </p:stCondLst>
                                  <p:childTnLst>
                                    <p:set>
                                      <p:cBhvr>
                                        <p:cTn id="35" dur="1" fill="hold">
                                          <p:stCondLst>
                                            <p:cond delay="0"/>
                                          </p:stCondLst>
                                        </p:cTn>
                                        <p:tgtEl>
                                          <p:spTgt spid="13"/>
                                        </p:tgtEl>
                                        <p:attrNameLst>
                                          <p:attrName>style.visibility</p:attrName>
                                        </p:attrNameLst>
                                      </p:cBhvr>
                                      <p:to>
                                        <p:strVal val="visible"/>
                                      </p:to>
                                    </p:set>
                                    <p:anim calcmode="lin" valueType="num">
                                      <p:cBhvr additive="base">
                                        <p:cTn id="36" dur="500" fill="hold"/>
                                        <p:tgtEl>
                                          <p:spTgt spid="13"/>
                                        </p:tgtEl>
                                        <p:attrNameLst>
                                          <p:attrName>ppt_x</p:attrName>
                                        </p:attrNameLst>
                                      </p:cBhvr>
                                      <p:tavLst>
                                        <p:tav tm="0">
                                          <p:val>
                                            <p:strVal val="0-#ppt_w/2"/>
                                          </p:val>
                                        </p:tav>
                                        <p:tav tm="100000">
                                          <p:val>
                                            <p:strVal val="#ppt_x"/>
                                          </p:val>
                                        </p:tav>
                                      </p:tavLst>
                                    </p:anim>
                                    <p:anim calcmode="lin" valueType="num">
                                      <p:cBhvr additive="base">
                                        <p:cTn id="37" dur="500" fill="hold"/>
                                        <p:tgtEl>
                                          <p:spTgt spid="13"/>
                                        </p:tgtEl>
                                        <p:attrNameLst>
                                          <p:attrName>ppt_y</p:attrName>
                                        </p:attrNameLst>
                                      </p:cBhvr>
                                      <p:tavLst>
                                        <p:tav tm="0">
                                          <p:val>
                                            <p:strVal val="#ppt_y"/>
                                          </p:val>
                                        </p:tav>
                                        <p:tav tm="100000">
                                          <p:val>
                                            <p:strVal val="#ppt_y"/>
                                          </p:val>
                                        </p:tav>
                                      </p:tavLst>
                                    </p:anim>
                                  </p:childTnLst>
                                </p:cTn>
                              </p:par>
                              <p:par>
                                <p:cTn id="38" presetID="2" presetClass="entr" presetSubtype="4" fill="hold" nodeType="withEffect">
                                  <p:stCondLst>
                                    <p:cond delay="1000"/>
                                  </p:stCondLst>
                                  <p:childTnLst>
                                    <p:set>
                                      <p:cBhvr>
                                        <p:cTn id="39" dur="1" fill="hold">
                                          <p:stCondLst>
                                            <p:cond delay="0"/>
                                          </p:stCondLst>
                                        </p:cTn>
                                        <p:tgtEl>
                                          <p:spTgt spid="12"/>
                                        </p:tgtEl>
                                        <p:attrNameLst>
                                          <p:attrName>style.visibility</p:attrName>
                                        </p:attrNameLst>
                                      </p:cBhvr>
                                      <p:to>
                                        <p:strVal val="visible"/>
                                      </p:to>
                                    </p:set>
                                    <p:anim calcmode="lin" valueType="num">
                                      <p:cBhvr additive="base">
                                        <p:cTn id="40" dur="500" fill="hold"/>
                                        <p:tgtEl>
                                          <p:spTgt spid="12"/>
                                        </p:tgtEl>
                                        <p:attrNameLst>
                                          <p:attrName>ppt_x</p:attrName>
                                        </p:attrNameLst>
                                      </p:cBhvr>
                                      <p:tavLst>
                                        <p:tav tm="0">
                                          <p:val>
                                            <p:strVal val="#ppt_x"/>
                                          </p:val>
                                        </p:tav>
                                        <p:tav tm="100000">
                                          <p:val>
                                            <p:strVal val="#ppt_x"/>
                                          </p:val>
                                        </p:tav>
                                      </p:tavLst>
                                    </p:anim>
                                    <p:anim calcmode="lin" valueType="num">
                                      <p:cBhvr additive="base">
                                        <p:cTn id="41"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45" grpId="0" animBg="1"/>
      <p:bldP spid="46" grpId="0" animBg="1"/>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460375" y="819151"/>
            <a:ext cx="7539037" cy="2076449"/>
            <a:chOff x="460375" y="840612"/>
            <a:chExt cx="7539037" cy="2076449"/>
          </a:xfrm>
        </p:grpSpPr>
        <p:sp>
          <p:nvSpPr>
            <p:cNvPr id="3" name="Rounded Rectangle 2"/>
            <p:cNvSpPr/>
            <p:nvPr/>
          </p:nvSpPr>
          <p:spPr>
            <a:xfrm>
              <a:off x="460375" y="840612"/>
              <a:ext cx="7539037" cy="2076449"/>
            </a:xfrm>
            <a:prstGeom prst="roundRect">
              <a:avLst>
                <a:gd name="adj" fmla="val 4061"/>
              </a:avLst>
            </a:prstGeom>
            <a:solidFill>
              <a:schemeClr val="bg2">
                <a:lumMod val="90000"/>
              </a:schemeClr>
            </a:solidFill>
            <a:ln w="952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3" name="TextBox 22"/>
                <p:cNvSpPr txBox="1"/>
                <p:nvPr/>
              </p:nvSpPr>
              <p:spPr>
                <a:xfrm>
                  <a:off x="608012" y="1113158"/>
                  <a:ext cx="7162800" cy="1575303"/>
                </a:xfrm>
                <a:prstGeom prst="rect">
                  <a:avLst/>
                </a:prstGeom>
                <a:noFill/>
              </p:spPr>
              <p:txBody>
                <a:bodyPr wrap="square" rtlCol="0">
                  <a:spAutoFit/>
                </a:bodyPr>
                <a:lstStyle/>
                <a:p>
                  <a:pPr algn="just"/>
                  <a:r>
                    <a:rPr lang="en-US" sz="2000" b="1">
                      <a:latin typeface="Arial" pitchFamily="34" charset="0"/>
                      <a:cs typeface="Arial" pitchFamily="34" charset="0"/>
                    </a:rPr>
                    <a:t>      </a:t>
                  </a:r>
                  <a:r>
                    <a:rPr lang="vi-VN" sz="2800" b="1">
                      <a:solidFill>
                        <a:schemeClr val="tx1"/>
                      </a:solidFill>
                      <a:latin typeface="Arial" pitchFamily="34" charset="0"/>
                      <a:cs typeface="Arial" pitchFamily="34" charset="0"/>
                    </a:rPr>
                    <a:t>Trong H.4.19, AD là đường phân giác của tam giác ABC. </a:t>
                  </a:r>
                  <a:endParaRPr lang="en-US" sz="2800" b="1">
                    <a:solidFill>
                      <a:schemeClr val="tx1"/>
                    </a:solidFill>
                    <a:latin typeface="Arial" pitchFamily="34" charset="0"/>
                    <a:cs typeface="Arial" pitchFamily="34" charset="0"/>
                  </a:endParaRPr>
                </a:p>
                <a:p>
                  <a:pPr algn="just"/>
                  <a:r>
                    <a:rPr lang="vi-VN" sz="2800" b="1">
                      <a:solidFill>
                        <a:schemeClr val="tx1"/>
                      </a:solidFill>
                      <a:latin typeface="Arial" pitchFamily="34" charset="0"/>
                      <a:cs typeface="Arial" pitchFamily="34" charset="0"/>
                    </a:rPr>
                    <a:t>Hai tỉ số</a:t>
                  </a:r>
                  <a:r>
                    <a:rPr lang="en-US" sz="2800" b="1">
                      <a:solidFill>
                        <a:schemeClr val="tx1"/>
                      </a:solidFill>
                      <a:latin typeface="Arial" pitchFamily="34" charset="0"/>
                      <a:cs typeface="Arial" pitchFamily="34" charset="0"/>
                    </a:rPr>
                    <a:t> </a:t>
                  </a:r>
                  <a14:m>
                    <m:oMath xmlns:m="http://schemas.openxmlformats.org/officeDocument/2006/math">
                      <m:f>
                        <m:fPr>
                          <m:ctrlPr>
                            <a:rPr lang="en-US" sz="2800" b="1" i="1" smtClean="0">
                              <a:solidFill>
                                <a:schemeClr val="accent2">
                                  <a:lumMod val="75000"/>
                                </a:schemeClr>
                              </a:solidFill>
                              <a:latin typeface="Cambria Math" panose="02040503050406030204" pitchFamily="18" charset="0"/>
                              <a:cs typeface="Arial" pitchFamily="34" charset="0"/>
                            </a:rPr>
                          </m:ctrlPr>
                        </m:fPr>
                        <m:num>
                          <m:r>
                            <a:rPr lang="en-US" sz="2800" b="1" i="1" smtClean="0">
                              <a:solidFill>
                                <a:schemeClr val="accent2">
                                  <a:lumMod val="75000"/>
                                </a:schemeClr>
                              </a:solidFill>
                              <a:latin typeface="Cambria Math"/>
                              <a:cs typeface="Arial" pitchFamily="34" charset="0"/>
                            </a:rPr>
                            <m:t>𝑫𝑩</m:t>
                          </m:r>
                        </m:num>
                        <m:den>
                          <m:r>
                            <a:rPr lang="en-US" sz="2800" b="1" i="1" smtClean="0">
                              <a:solidFill>
                                <a:schemeClr val="accent2">
                                  <a:lumMod val="75000"/>
                                </a:schemeClr>
                              </a:solidFill>
                              <a:latin typeface="Cambria Math"/>
                              <a:cs typeface="Arial" pitchFamily="34" charset="0"/>
                            </a:rPr>
                            <m:t>𝑫𝑪</m:t>
                          </m:r>
                        </m:den>
                      </m:f>
                    </m:oMath>
                  </a14:m>
                  <a:r>
                    <a:rPr lang="en-US" sz="2800" b="1">
                      <a:solidFill>
                        <a:schemeClr val="tx1"/>
                      </a:solidFill>
                      <a:latin typeface="Arial" pitchFamily="34" charset="0"/>
                      <a:cs typeface="Arial" pitchFamily="34" charset="0"/>
                    </a:rPr>
                    <a:t> và </a:t>
                  </a:r>
                  <a14:m>
                    <m:oMath xmlns:m="http://schemas.openxmlformats.org/officeDocument/2006/math">
                      <m:f>
                        <m:fPr>
                          <m:ctrlPr>
                            <a:rPr lang="en-US" sz="2800" b="1" i="1" smtClean="0">
                              <a:solidFill>
                                <a:schemeClr val="accent2">
                                  <a:lumMod val="75000"/>
                                </a:schemeClr>
                              </a:solidFill>
                              <a:latin typeface="Cambria Math" panose="02040503050406030204" pitchFamily="18" charset="0"/>
                              <a:cs typeface="Arial" pitchFamily="34" charset="0"/>
                            </a:rPr>
                          </m:ctrlPr>
                        </m:fPr>
                        <m:num>
                          <m:r>
                            <a:rPr lang="en-US" sz="2800" b="1" i="1" smtClean="0">
                              <a:solidFill>
                                <a:schemeClr val="accent2">
                                  <a:lumMod val="75000"/>
                                </a:schemeClr>
                              </a:solidFill>
                              <a:latin typeface="Cambria Math"/>
                              <a:cs typeface="Arial" pitchFamily="34" charset="0"/>
                            </a:rPr>
                            <m:t>𝑨𝑩</m:t>
                          </m:r>
                        </m:num>
                        <m:den>
                          <m:r>
                            <a:rPr lang="en-US" sz="2800" b="1" i="1" smtClean="0">
                              <a:solidFill>
                                <a:schemeClr val="accent2">
                                  <a:lumMod val="75000"/>
                                </a:schemeClr>
                              </a:solidFill>
                              <a:latin typeface="Cambria Math"/>
                              <a:cs typeface="Arial" pitchFamily="34" charset="0"/>
                            </a:rPr>
                            <m:t>𝑨𝑪</m:t>
                          </m:r>
                        </m:den>
                      </m:f>
                    </m:oMath>
                  </a14:m>
                  <a:r>
                    <a:rPr lang="en-US" sz="2800" b="1">
                      <a:solidFill>
                        <a:schemeClr val="tx1"/>
                      </a:solidFill>
                      <a:latin typeface="Arial" pitchFamily="34" charset="0"/>
                      <a:cs typeface="Arial" pitchFamily="34" charset="0"/>
                    </a:rPr>
                    <a:t> có bằng nhau không ?</a:t>
                  </a:r>
                  <a:endParaRPr lang="vi-VN" sz="2800" b="1">
                    <a:solidFill>
                      <a:schemeClr val="tx1"/>
                    </a:solidFill>
                    <a:latin typeface="Arial" pitchFamily="34" charset="0"/>
                    <a:cs typeface="Arial" pitchFamily="34" charset="0"/>
                  </a:endParaRPr>
                </a:p>
              </p:txBody>
            </p:sp>
          </mc:Choice>
          <mc:Fallback xmlns="">
            <p:sp>
              <p:nvSpPr>
                <p:cNvPr id="23" name="TextBox 22"/>
                <p:cNvSpPr txBox="1">
                  <a:spLocks noRot="1" noChangeAspect="1" noMove="1" noResize="1" noEditPoints="1" noAdjustHandles="1" noChangeArrowheads="1" noChangeShapeType="1" noTextEdit="1"/>
                </p:cNvSpPr>
                <p:nvPr/>
              </p:nvSpPr>
              <p:spPr>
                <a:xfrm>
                  <a:off x="608012" y="1113158"/>
                  <a:ext cx="7162800" cy="1575303"/>
                </a:xfrm>
                <a:prstGeom prst="rect">
                  <a:avLst/>
                </a:prstGeom>
                <a:blipFill rotWithShape="1">
                  <a:blip r:embed="rId3"/>
                  <a:stretch>
                    <a:fillRect l="-1787" t="-3861" r="-1702" b="-3089"/>
                  </a:stretch>
                </a:blipFill>
              </p:spPr>
              <p:txBody>
                <a:bodyPr/>
                <a:lstStyle/>
                <a:p>
                  <a:r>
                    <a:rPr lang="en-US">
                      <a:noFill/>
                    </a:rPr>
                    <a:t> </a:t>
                  </a:r>
                </a:p>
              </p:txBody>
            </p:sp>
          </mc:Fallback>
        </mc:AlternateContent>
      </p:grpSp>
      <p:sp>
        <p:nvSpPr>
          <p:cNvPr id="4" name="AutoShape 2" descr="Cơ cấu dân số theo giới là gì? Công thức tính và Ý nghĩ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19" name="Group 18"/>
          <p:cNvGrpSpPr/>
          <p:nvPr/>
        </p:nvGrpSpPr>
        <p:grpSpPr>
          <a:xfrm>
            <a:off x="1152631" y="3488501"/>
            <a:ext cx="7543800" cy="1999292"/>
            <a:chOff x="-677468" y="3202317"/>
            <a:chExt cx="7543800" cy="1999292"/>
          </a:xfrm>
        </p:grpSpPr>
        <p:sp>
          <p:nvSpPr>
            <p:cNvPr id="20" name="AutoShape 26"/>
            <p:cNvSpPr>
              <a:spLocks noChangeArrowheads="1"/>
            </p:cNvSpPr>
            <p:nvPr/>
          </p:nvSpPr>
          <p:spPr bwMode="auto">
            <a:xfrm>
              <a:off x="-677468" y="3202317"/>
              <a:ext cx="6640619" cy="1742186"/>
            </a:xfrm>
            <a:prstGeom prst="cloudCallout">
              <a:avLst>
                <a:gd name="adj1" fmla="val 15297"/>
                <a:gd name="adj2" fmla="val 12005"/>
              </a:avLst>
            </a:prstGeom>
            <a:solidFill>
              <a:schemeClr val="accent3">
                <a:lumMod val="20000"/>
                <a:lumOff val="80000"/>
              </a:schemeClr>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lIns="91429" tIns="45715" rIns="91429" bIns="45715"/>
            <a:lstStyle/>
            <a:p>
              <a:pPr algn="ctr" eaLnBrk="1" hangingPunct="1"/>
              <a:endParaRPr lang="en-US" altLang="en-US" sz="2400" dirty="0">
                <a:latin typeface="Times New Roman" pitchFamily="18" charset="0"/>
                <a:cs typeface="Times New Roman" pitchFamily="18" charset="0"/>
                <a:sym typeface="Symbol" pitchFamily="18" charset="2"/>
              </a:endParaRPr>
            </a:p>
          </p:txBody>
        </p:sp>
        <p:sp>
          <p:nvSpPr>
            <p:cNvPr id="21" name="TextBox 20"/>
            <p:cNvSpPr txBox="1"/>
            <p:nvPr/>
          </p:nvSpPr>
          <p:spPr>
            <a:xfrm>
              <a:off x="-426536" y="3677609"/>
              <a:ext cx="6226068" cy="861774"/>
            </a:xfrm>
            <a:prstGeom prst="rect">
              <a:avLst/>
            </a:prstGeom>
            <a:noFill/>
          </p:spPr>
          <p:txBody>
            <a:bodyPr wrap="square" rtlCol="0">
              <a:spAutoFit/>
            </a:bodyPr>
            <a:lstStyle/>
            <a:p>
              <a:pPr algn="ctr"/>
              <a:r>
                <a:rPr lang="en-US" sz="2500" b="1">
                  <a:solidFill>
                    <a:schemeClr val="tx2">
                      <a:lumMod val="75000"/>
                    </a:schemeClr>
                  </a:solidFill>
                  <a:latin typeface="Arial" pitchFamily="34" charset="0"/>
                  <a:cs typeface="Arial" pitchFamily="34" charset="0"/>
                </a:rPr>
                <a:t>Nội dung bài học này sẽ giải quyết bài toán nêu trên.</a:t>
              </a:r>
              <a:endParaRPr lang="vi-VN" sz="2500" b="1">
                <a:solidFill>
                  <a:schemeClr val="tx2">
                    <a:lumMod val="75000"/>
                  </a:schemeClr>
                </a:solidFill>
                <a:latin typeface="Arial" pitchFamily="34" charset="0"/>
                <a:cs typeface="Arial" pitchFamily="34" charset="0"/>
              </a:endParaRPr>
            </a:p>
          </p:txBody>
        </p:sp>
        <p:pic>
          <p:nvPicPr>
            <p:cNvPr id="24" name="Picture 2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5212371" y="3365132"/>
              <a:ext cx="1653961" cy="1836477"/>
            </a:xfrm>
            <a:prstGeom prst="rect">
              <a:avLst/>
            </a:prstGeom>
          </p:spPr>
        </p:pic>
      </p:grpSp>
      <p:pic>
        <p:nvPicPr>
          <p:cNvPr id="6"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8631" y="78224"/>
            <a:ext cx="2720181" cy="585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5" name="Group 4"/>
          <p:cNvGrpSpPr/>
          <p:nvPr/>
        </p:nvGrpSpPr>
        <p:grpSpPr>
          <a:xfrm>
            <a:off x="8304212" y="621299"/>
            <a:ext cx="3468053" cy="2681703"/>
            <a:chOff x="8691192" y="704851"/>
            <a:chExt cx="3468053" cy="2681703"/>
          </a:xfrm>
        </p:grpSpPr>
        <p:sp>
          <p:nvSpPr>
            <p:cNvPr id="16" name="TextBox 15"/>
            <p:cNvSpPr txBox="1"/>
            <p:nvPr/>
          </p:nvSpPr>
          <p:spPr>
            <a:xfrm>
              <a:off x="9721849" y="3048000"/>
              <a:ext cx="1333500" cy="338554"/>
            </a:xfrm>
            <a:prstGeom prst="rect">
              <a:avLst/>
            </a:prstGeom>
            <a:noFill/>
          </p:spPr>
          <p:txBody>
            <a:bodyPr wrap="square" rtlCol="0">
              <a:spAutoFit/>
            </a:bodyPr>
            <a:lstStyle/>
            <a:p>
              <a:pPr algn="ctr"/>
              <a:r>
                <a:rPr lang="en-US" sz="1600" b="1">
                  <a:solidFill>
                    <a:srgbClr val="C00000"/>
                  </a:solidFill>
                  <a:latin typeface="Arial" pitchFamily="34" charset="0"/>
                  <a:cs typeface="Arial" pitchFamily="34" charset="0"/>
                </a:rPr>
                <a:t>Hình 4.19</a:t>
              </a:r>
            </a:p>
          </p:txBody>
        </p:sp>
        <p:pic>
          <p:nvPicPr>
            <p:cNvPr id="149507"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691192" y="704851"/>
              <a:ext cx="3468053" cy="251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165621438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wipe(left)">
                                      <p:cBhvr>
                                        <p:cTn id="16"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AutoShape 4"/>
          <p:cNvSpPr>
            <a:spLocks noChangeArrowheads="1"/>
          </p:cNvSpPr>
          <p:nvPr/>
        </p:nvSpPr>
        <p:spPr bwMode="gray">
          <a:xfrm>
            <a:off x="447214" y="95249"/>
            <a:ext cx="4580398" cy="438151"/>
          </a:xfrm>
          <a:prstGeom prst="roundRect">
            <a:avLst>
              <a:gd name="adj" fmla="val 50000"/>
            </a:avLst>
          </a:prstGeom>
          <a:gradFill rotWithShape="1">
            <a:gsLst>
              <a:gs pos="0">
                <a:schemeClr val="accent1">
                  <a:gamma/>
                  <a:shade val="46275"/>
                  <a:invGamma/>
                </a:schemeClr>
              </a:gs>
              <a:gs pos="50000">
                <a:schemeClr val="accent1"/>
              </a:gs>
              <a:gs pos="100000">
                <a:schemeClr val="accent1">
                  <a:gamma/>
                  <a:shade val="46275"/>
                  <a:invGamma/>
                </a:schemeClr>
              </a:gs>
            </a:gsLst>
            <a:lin ang="0" scaled="1"/>
          </a:gradFill>
          <a:ln w="38100" algn="ctr">
            <a:solidFill>
              <a:srgbClr val="FFFFFF"/>
            </a:solidFill>
            <a:round/>
            <a:headEnd/>
            <a:tailEnd/>
          </a:ln>
          <a:effectLst>
            <a:outerShdw dist="63500" dir="3187806" algn="ctr" rotWithShape="0">
              <a:srgbClr val="001D3A"/>
            </a:outerShdw>
          </a:effectLst>
        </p:spPr>
        <p:txBody>
          <a:bodyPr wrap="none" lIns="121899" tIns="60949" rIns="121899" bIns="60949" anchor="ctr"/>
          <a:ls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en-US" sz="1900" b="1">
                <a:solidFill>
                  <a:schemeClr val="bg1"/>
                </a:solidFill>
                <a:latin typeface="Arial" pitchFamily="34" charset="0"/>
                <a:cs typeface="Arial" pitchFamily="34" charset="0"/>
              </a:rPr>
              <a:t>  TÍNH CHẤT ĐƯỜNG PHÂN GIÁC.</a:t>
            </a:r>
            <a:endParaRPr lang="vi-VN" sz="1900" b="1">
              <a:solidFill>
                <a:schemeClr val="bg1"/>
              </a:solidFill>
              <a:latin typeface="Arial" pitchFamily="34" charset="0"/>
              <a:cs typeface="Arial" pitchFamily="34" charset="0"/>
            </a:endParaRPr>
          </a:p>
        </p:txBody>
      </p:sp>
      <p:grpSp>
        <p:nvGrpSpPr>
          <p:cNvPr id="13" name="Group 12"/>
          <p:cNvGrpSpPr/>
          <p:nvPr/>
        </p:nvGrpSpPr>
        <p:grpSpPr>
          <a:xfrm>
            <a:off x="447216" y="762000"/>
            <a:ext cx="11400298" cy="1800724"/>
            <a:chOff x="447216" y="1086762"/>
            <a:chExt cx="11400298" cy="1800724"/>
          </a:xfrm>
        </p:grpSpPr>
        <p:sp>
          <p:nvSpPr>
            <p:cNvPr id="17" name="Rounded Rectangle 16"/>
            <p:cNvSpPr/>
            <p:nvPr/>
          </p:nvSpPr>
          <p:spPr>
            <a:xfrm>
              <a:off x="447216" y="1086762"/>
              <a:ext cx="11400298" cy="1800724"/>
            </a:xfrm>
            <a:prstGeom prst="roundRect">
              <a:avLst>
                <a:gd name="adj" fmla="val 3662"/>
              </a:avLst>
            </a:prstGeom>
            <a:solidFill>
              <a:srgbClr val="E5F3F7"/>
            </a:solidFill>
            <a:ln w="317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1800"/>
            </a:p>
          </p:txBody>
        </p:sp>
        <mc:AlternateContent xmlns:mc="http://schemas.openxmlformats.org/markup-compatibility/2006" xmlns:a14="http://schemas.microsoft.com/office/drawing/2010/main">
          <mc:Choice Requires="a14">
            <p:sp>
              <p:nvSpPr>
                <p:cNvPr id="18" name="TextBox 17"/>
                <p:cNvSpPr txBox="1"/>
                <p:nvPr/>
              </p:nvSpPr>
              <p:spPr>
                <a:xfrm>
                  <a:off x="2055812" y="1182011"/>
                  <a:ext cx="9677400" cy="1639680"/>
                </a:xfrm>
                <a:prstGeom prst="rect">
                  <a:avLst/>
                </a:prstGeom>
                <a:noFill/>
              </p:spPr>
              <p:txBody>
                <a:bodyPr wrap="square" rtlCol="0">
                  <a:spAutoFit/>
                </a:bodyPr>
                <a:lstStyle/>
                <a:p>
                  <a:r>
                    <a:rPr lang="vi-VN" sz="2200" b="1">
                      <a:latin typeface="Arial" pitchFamily="34" charset="0"/>
                      <a:cs typeface="Arial" pitchFamily="34" charset="0"/>
                    </a:rPr>
                    <a:t>Cho tia phân giác At của góc xAy (H.4.20). Nếu lấy điểm B trên tia Ax, điểm C trên tia Ay, ta được tam giác ABC. Giả sử tia phân giác At cắt BC tại điểm D.</a:t>
                  </a:r>
                  <a:endParaRPr lang="en-US" sz="2200" b="1">
                    <a:latin typeface="Arial" pitchFamily="34" charset="0"/>
                    <a:cs typeface="Arial" pitchFamily="34" charset="0"/>
                  </a:endParaRPr>
                </a:p>
                <a:p>
                  <a:r>
                    <a:rPr lang="en-US" sz="2200" b="1">
                      <a:latin typeface="Arial" pitchFamily="34" charset="0"/>
                      <a:cs typeface="Arial" pitchFamily="34" charset="0"/>
                    </a:rPr>
                    <a:t>Khi lấy B và C sao cho AB = AC (H.4.20a), hãy so sánh tỉ số </a:t>
                  </a:r>
                  <a14:m>
                    <m:oMath xmlns:m="http://schemas.openxmlformats.org/officeDocument/2006/math">
                      <m:f>
                        <m:fPr>
                          <m:ctrlPr>
                            <a:rPr lang="en-US" b="1" i="1" smtClean="0">
                              <a:latin typeface="Cambria Math" panose="02040503050406030204" pitchFamily="18" charset="0"/>
                              <a:cs typeface="Arial" pitchFamily="34" charset="0"/>
                            </a:rPr>
                          </m:ctrlPr>
                        </m:fPr>
                        <m:num>
                          <m:r>
                            <a:rPr lang="en-US" b="1" i="1" smtClean="0">
                              <a:latin typeface="Cambria Math"/>
                              <a:cs typeface="Arial" pitchFamily="34" charset="0"/>
                            </a:rPr>
                            <m:t>𝑫𝑩</m:t>
                          </m:r>
                        </m:num>
                        <m:den>
                          <m:r>
                            <a:rPr lang="en-US" b="1" i="1" smtClean="0">
                              <a:latin typeface="Cambria Math"/>
                              <a:cs typeface="Arial" pitchFamily="34" charset="0"/>
                            </a:rPr>
                            <m:t>𝑫𝑪</m:t>
                          </m:r>
                        </m:den>
                      </m:f>
                    </m:oMath>
                  </a14:m>
                  <a:r>
                    <a:rPr lang="en-US" sz="2200" b="1">
                      <a:latin typeface="Arial" pitchFamily="34" charset="0"/>
                      <a:cs typeface="Arial" pitchFamily="34" charset="0"/>
                    </a:rPr>
                    <a:t> và </a:t>
                  </a:r>
                  <a14:m>
                    <m:oMath xmlns:m="http://schemas.openxmlformats.org/officeDocument/2006/math">
                      <m:f>
                        <m:fPr>
                          <m:ctrlPr>
                            <a:rPr lang="en-US" b="1" i="1" smtClean="0">
                              <a:latin typeface="Cambria Math" panose="02040503050406030204" pitchFamily="18" charset="0"/>
                              <a:cs typeface="Arial" pitchFamily="34" charset="0"/>
                            </a:rPr>
                          </m:ctrlPr>
                        </m:fPr>
                        <m:num>
                          <m:r>
                            <a:rPr lang="en-US" b="1" i="1" smtClean="0">
                              <a:latin typeface="Cambria Math"/>
                              <a:cs typeface="Arial" pitchFamily="34" charset="0"/>
                            </a:rPr>
                            <m:t>𝑨𝑩</m:t>
                          </m:r>
                        </m:num>
                        <m:den>
                          <m:r>
                            <a:rPr lang="en-US" b="1" i="1" smtClean="0">
                              <a:latin typeface="Cambria Math"/>
                              <a:cs typeface="Arial" pitchFamily="34" charset="0"/>
                            </a:rPr>
                            <m:t>𝑨𝑪</m:t>
                          </m:r>
                        </m:den>
                      </m:f>
                    </m:oMath>
                  </a14:m>
                  <a:r>
                    <a:rPr lang="en-US" sz="2200" b="1">
                      <a:latin typeface="Arial" pitchFamily="34" charset="0"/>
                      <a:cs typeface="Arial" pitchFamily="34" charset="0"/>
                    </a:rPr>
                    <a:t> </a:t>
                  </a:r>
                </a:p>
              </p:txBody>
            </p:sp>
          </mc:Choice>
          <mc:Fallback xmlns="">
            <p:sp>
              <p:nvSpPr>
                <p:cNvPr id="18" name="TextBox 17"/>
                <p:cNvSpPr txBox="1">
                  <a:spLocks noRot="1" noChangeAspect="1" noMove="1" noResize="1" noEditPoints="1" noAdjustHandles="1" noChangeArrowheads="1" noChangeShapeType="1" noTextEdit="1"/>
                </p:cNvSpPr>
                <p:nvPr/>
              </p:nvSpPr>
              <p:spPr>
                <a:xfrm>
                  <a:off x="2055812" y="1182011"/>
                  <a:ext cx="9677400" cy="1639680"/>
                </a:xfrm>
                <a:prstGeom prst="rect">
                  <a:avLst/>
                </a:prstGeom>
                <a:blipFill rotWithShape="1">
                  <a:blip r:embed="rId3"/>
                  <a:stretch>
                    <a:fillRect l="-756" t="-1859" b="-1115"/>
                  </a:stretch>
                </a:blipFill>
              </p:spPr>
              <p:txBody>
                <a:bodyPr/>
                <a:lstStyle/>
                <a:p>
                  <a:r>
                    <a:rPr lang="en-US">
                      <a:noFill/>
                    </a:rPr>
                    <a:t> </a:t>
                  </a:r>
                </a:p>
              </p:txBody>
            </p:sp>
          </mc:Fallback>
        </mc:AlternateContent>
        <p:pic>
          <p:nvPicPr>
            <p:cNvPr id="19" name="Picture 5"/>
            <p:cNvPicPr>
              <a:picLocks noChangeAspect="1" noChangeArrowheads="1"/>
            </p:cNvPicPr>
            <p:nvPr/>
          </p:nvPicPr>
          <p:blipFill rotWithShape="1">
            <a:blip r:embed="rId4">
              <a:extLst>
                <a:ext uri="{28A0092B-C50C-407E-A947-70E740481C1C}">
                  <a14:useLocalDpi xmlns:a14="http://schemas.microsoft.com/office/drawing/2010/main" val="0"/>
                </a:ext>
              </a:extLst>
            </a:blip>
            <a:srcRect l="3900" t="8129" r="23873" b="34426"/>
            <a:stretch/>
          </p:blipFill>
          <p:spPr bwMode="auto">
            <a:xfrm>
              <a:off x="608012" y="1168890"/>
              <a:ext cx="1382420" cy="4262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24" name="Picture 4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17419" y="2667499"/>
            <a:ext cx="1395474" cy="332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 name="TextBox 24"/>
          <p:cNvSpPr txBox="1"/>
          <p:nvPr/>
        </p:nvSpPr>
        <p:spPr>
          <a:xfrm>
            <a:off x="455612" y="3076574"/>
            <a:ext cx="8305800" cy="707886"/>
          </a:xfrm>
          <a:prstGeom prst="rect">
            <a:avLst/>
          </a:prstGeom>
          <a:noFill/>
        </p:spPr>
        <p:txBody>
          <a:bodyPr wrap="square" rtlCol="0">
            <a:spAutoFit/>
          </a:bodyPr>
          <a:lstStyle/>
          <a:p>
            <a:pPr marL="342900" indent="-342900" algn="just">
              <a:buFont typeface="Wingdings" pitchFamily="2" charset="2"/>
              <a:buChar char="v"/>
            </a:pPr>
            <a:r>
              <a:rPr lang="vi-VN" sz="2000" b="1">
                <a:latin typeface="Arial" pitchFamily="34" charset="0"/>
                <a:cs typeface="Arial" pitchFamily="34" charset="0"/>
              </a:rPr>
              <a:t>Theo đề bài, At là tia phân giác của góc xAy hay AD là tia phân giác của góc BAC.</a:t>
            </a:r>
            <a:endParaRPr lang="en-US" sz="2000" b="1">
              <a:latin typeface="Arial" pitchFamily="34" charset="0"/>
              <a:cs typeface="Arial" pitchFamily="34" charset="0"/>
            </a:endParaRPr>
          </a:p>
        </p:txBody>
      </p:sp>
      <p:sp>
        <p:nvSpPr>
          <p:cNvPr id="27" name="TextBox 26"/>
          <p:cNvSpPr txBox="1"/>
          <p:nvPr/>
        </p:nvSpPr>
        <p:spPr>
          <a:xfrm>
            <a:off x="744538" y="3886200"/>
            <a:ext cx="7940673" cy="707886"/>
          </a:xfrm>
          <a:prstGeom prst="rect">
            <a:avLst/>
          </a:prstGeom>
          <a:noFill/>
        </p:spPr>
        <p:txBody>
          <a:bodyPr wrap="square" rtlCol="0">
            <a:spAutoFit/>
          </a:bodyPr>
          <a:lstStyle/>
          <a:p>
            <a:pPr algn="just"/>
            <a:r>
              <a:rPr lang="vi-VN" sz="2000" b="1">
                <a:latin typeface="Arial" pitchFamily="34" charset="0"/>
                <a:cs typeface="Arial" pitchFamily="34" charset="0"/>
              </a:rPr>
              <a:t>Tam giác ABC cân tại A (vì AB = AC) có AD là tia phân giác của góc BAC nên AD cũng là đường trung tuyến của tam giác ABC.</a:t>
            </a:r>
            <a:endParaRPr lang="en-US" sz="2000" b="1">
              <a:latin typeface="Arial" pitchFamily="34" charset="0"/>
              <a:cs typeface="Arial" pitchFamily="34" charset="0"/>
            </a:endParaRPr>
          </a:p>
        </p:txBody>
      </p:sp>
      <mc:AlternateContent xmlns:mc="http://schemas.openxmlformats.org/markup-compatibility/2006" xmlns:a14="http://schemas.microsoft.com/office/drawing/2010/main">
        <mc:Choice Requires="a14">
          <p:sp>
            <p:nvSpPr>
              <p:cNvPr id="28" name="TextBox 27"/>
              <p:cNvSpPr txBox="1"/>
              <p:nvPr/>
            </p:nvSpPr>
            <p:spPr>
              <a:xfrm>
                <a:off x="744538" y="4683463"/>
                <a:ext cx="7751761" cy="624017"/>
              </a:xfrm>
              <a:prstGeom prst="rect">
                <a:avLst/>
              </a:prstGeom>
              <a:noFill/>
            </p:spPr>
            <p:txBody>
              <a:bodyPr wrap="square" rtlCol="0">
                <a:spAutoFit/>
              </a:bodyPr>
              <a:lstStyle/>
              <a:p>
                <a:pPr algn="just"/>
                <a:r>
                  <a:rPr lang="vi-VN" sz="2000" b="1">
                    <a:latin typeface="Arial" pitchFamily="34" charset="0"/>
                    <a:cs typeface="Arial" pitchFamily="34" charset="0"/>
                  </a:rPr>
                  <a:t>Suy ra D là trung điểm của cạnh BC hay DB = DC nên</a:t>
                </a:r>
                <a:r>
                  <a:rPr lang="en-US" sz="2000" b="1">
                    <a:latin typeface="Arial" pitchFamily="34" charset="0"/>
                    <a:cs typeface="Arial" pitchFamily="34" charset="0"/>
                  </a:rPr>
                  <a:t> </a:t>
                </a:r>
                <a14:m>
                  <m:oMath xmlns:m="http://schemas.openxmlformats.org/officeDocument/2006/math">
                    <m:f>
                      <m:fPr>
                        <m:ctrlPr>
                          <a:rPr lang="en-US" b="1" i="1" smtClean="0">
                            <a:latin typeface="Cambria Math" panose="02040503050406030204" pitchFamily="18" charset="0"/>
                            <a:cs typeface="Arial" pitchFamily="34" charset="0"/>
                          </a:rPr>
                        </m:ctrlPr>
                      </m:fPr>
                      <m:num>
                        <m:r>
                          <a:rPr lang="en-US" b="1" i="1" smtClean="0">
                            <a:latin typeface="Cambria Math"/>
                            <a:cs typeface="Arial" pitchFamily="34" charset="0"/>
                          </a:rPr>
                          <m:t>𝑫𝑩</m:t>
                        </m:r>
                      </m:num>
                      <m:den>
                        <m:r>
                          <a:rPr lang="en-US" b="1" i="1" smtClean="0">
                            <a:latin typeface="Cambria Math"/>
                            <a:cs typeface="Arial" pitchFamily="34" charset="0"/>
                          </a:rPr>
                          <m:t>𝑫𝑪</m:t>
                        </m:r>
                      </m:den>
                    </m:f>
                    <m:r>
                      <a:rPr lang="en-US" b="1" i="1" smtClean="0">
                        <a:latin typeface="Cambria Math"/>
                        <a:cs typeface="Arial" pitchFamily="34" charset="0"/>
                      </a:rPr>
                      <m:t>=</m:t>
                    </m:r>
                    <m:r>
                      <a:rPr lang="en-US" b="1" i="1" smtClean="0">
                        <a:latin typeface="Cambria Math"/>
                        <a:cs typeface="Arial" pitchFamily="34" charset="0"/>
                      </a:rPr>
                      <m:t>𝟏</m:t>
                    </m:r>
                  </m:oMath>
                </a14:m>
                <a:endParaRPr lang="en-US" sz="2000" b="1">
                  <a:latin typeface="Arial" pitchFamily="34" charset="0"/>
                  <a:cs typeface="Arial" pitchFamily="34" charset="0"/>
                </a:endParaRPr>
              </a:p>
            </p:txBody>
          </p:sp>
        </mc:Choice>
        <mc:Fallback xmlns="">
          <p:sp>
            <p:nvSpPr>
              <p:cNvPr id="28" name="TextBox 27"/>
              <p:cNvSpPr txBox="1">
                <a:spLocks noRot="1" noChangeAspect="1" noMove="1" noResize="1" noEditPoints="1" noAdjustHandles="1" noChangeArrowheads="1" noChangeShapeType="1" noTextEdit="1"/>
              </p:cNvSpPr>
              <p:nvPr/>
            </p:nvSpPr>
            <p:spPr>
              <a:xfrm>
                <a:off x="744538" y="4683463"/>
                <a:ext cx="7751761" cy="624017"/>
              </a:xfrm>
              <a:prstGeom prst="rect">
                <a:avLst/>
              </a:prstGeom>
              <a:blipFill rotWithShape="1">
                <a:blip r:embed="rId6"/>
                <a:stretch>
                  <a:fillRect l="-786" b="-971"/>
                </a:stretch>
              </a:blipFill>
            </p:spPr>
            <p:txBody>
              <a:bodyPr/>
              <a:lstStyle/>
              <a:p>
                <a:r>
                  <a:rPr lang="en-US">
                    <a:noFill/>
                  </a:rPr>
                  <a:t> </a:t>
                </a:r>
              </a:p>
            </p:txBody>
          </p:sp>
        </mc:Fallback>
      </mc:AlternateContent>
      <p:grpSp>
        <p:nvGrpSpPr>
          <p:cNvPr id="3" name="Group 2"/>
          <p:cNvGrpSpPr/>
          <p:nvPr/>
        </p:nvGrpSpPr>
        <p:grpSpPr>
          <a:xfrm>
            <a:off x="9104312" y="2600872"/>
            <a:ext cx="2476500" cy="3342728"/>
            <a:chOff x="8609012" y="2877930"/>
            <a:chExt cx="2476500" cy="3342728"/>
          </a:xfrm>
        </p:grpSpPr>
        <p:sp>
          <p:nvSpPr>
            <p:cNvPr id="26" name="TextBox 25"/>
            <p:cNvSpPr txBox="1"/>
            <p:nvPr/>
          </p:nvSpPr>
          <p:spPr>
            <a:xfrm>
              <a:off x="9180512" y="5882104"/>
              <a:ext cx="1333500" cy="338554"/>
            </a:xfrm>
            <a:prstGeom prst="rect">
              <a:avLst/>
            </a:prstGeom>
            <a:noFill/>
          </p:spPr>
          <p:txBody>
            <a:bodyPr wrap="square" rtlCol="0">
              <a:spAutoFit/>
            </a:bodyPr>
            <a:lstStyle/>
            <a:p>
              <a:pPr algn="ctr"/>
              <a:r>
                <a:rPr lang="en-US" sz="1600" b="1">
                  <a:solidFill>
                    <a:srgbClr val="C00000"/>
                  </a:solidFill>
                  <a:latin typeface="Arial" pitchFamily="34" charset="0"/>
                  <a:cs typeface="Arial" pitchFamily="34" charset="0"/>
                </a:rPr>
                <a:t>Hình 4.20a</a:t>
              </a:r>
            </a:p>
          </p:txBody>
        </p:sp>
        <p:pic>
          <p:nvPicPr>
            <p:cNvPr id="131115" name="Picture 4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609012" y="2877930"/>
              <a:ext cx="2476500" cy="303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mc:AlternateContent xmlns:mc="http://schemas.openxmlformats.org/markup-compatibility/2006" xmlns:a14="http://schemas.microsoft.com/office/drawing/2010/main">
        <mc:Choice Requires="a14">
          <p:sp>
            <p:nvSpPr>
              <p:cNvPr id="22" name="TextBox 21"/>
              <p:cNvSpPr txBox="1"/>
              <p:nvPr/>
            </p:nvSpPr>
            <p:spPr>
              <a:xfrm>
                <a:off x="744538" y="5327630"/>
                <a:ext cx="7751761" cy="624786"/>
              </a:xfrm>
              <a:prstGeom prst="rect">
                <a:avLst/>
              </a:prstGeom>
              <a:noFill/>
            </p:spPr>
            <p:txBody>
              <a:bodyPr wrap="square" rtlCol="0">
                <a:spAutoFit/>
              </a:bodyPr>
              <a:lstStyle/>
              <a:p>
                <a:pPr algn="just"/>
                <a:r>
                  <a:rPr lang="en-US" sz="2000" b="1">
                    <a:latin typeface="Arial" pitchFamily="34" charset="0"/>
                    <a:cs typeface="Arial" pitchFamily="34" charset="0"/>
                  </a:rPr>
                  <a:t>Vì AB = AC</a:t>
                </a:r>
                <a:r>
                  <a:rPr lang="vi-VN" sz="2000" b="1">
                    <a:latin typeface="Arial" pitchFamily="34" charset="0"/>
                    <a:cs typeface="Arial" pitchFamily="34" charset="0"/>
                  </a:rPr>
                  <a:t> nên</a:t>
                </a:r>
                <a:r>
                  <a:rPr lang="en-US" sz="2000" b="1">
                    <a:latin typeface="Arial" pitchFamily="34" charset="0"/>
                    <a:cs typeface="Arial" pitchFamily="34" charset="0"/>
                  </a:rPr>
                  <a:t> </a:t>
                </a:r>
                <a14:m>
                  <m:oMath xmlns:m="http://schemas.openxmlformats.org/officeDocument/2006/math">
                    <m:f>
                      <m:fPr>
                        <m:ctrlPr>
                          <a:rPr lang="en-US" b="1" i="1" smtClean="0">
                            <a:latin typeface="Cambria Math" panose="02040503050406030204" pitchFamily="18" charset="0"/>
                            <a:cs typeface="Arial" pitchFamily="34" charset="0"/>
                          </a:rPr>
                        </m:ctrlPr>
                      </m:fPr>
                      <m:num>
                        <m:r>
                          <a:rPr lang="en-US" b="1" i="1" smtClean="0">
                            <a:latin typeface="Cambria Math"/>
                            <a:cs typeface="Arial" pitchFamily="34" charset="0"/>
                          </a:rPr>
                          <m:t>𝑨𝑩</m:t>
                        </m:r>
                      </m:num>
                      <m:den>
                        <m:r>
                          <a:rPr lang="en-US" b="1" i="1" smtClean="0">
                            <a:latin typeface="Cambria Math"/>
                            <a:cs typeface="Arial" pitchFamily="34" charset="0"/>
                          </a:rPr>
                          <m:t>𝑨𝑪</m:t>
                        </m:r>
                      </m:den>
                    </m:f>
                    <m:r>
                      <a:rPr lang="en-US" b="1" i="1" smtClean="0">
                        <a:latin typeface="Cambria Math"/>
                        <a:cs typeface="Arial" pitchFamily="34" charset="0"/>
                      </a:rPr>
                      <m:t>=</m:t>
                    </m:r>
                    <m:r>
                      <a:rPr lang="en-US" b="1" i="1" smtClean="0">
                        <a:latin typeface="Cambria Math"/>
                        <a:cs typeface="Arial" pitchFamily="34" charset="0"/>
                      </a:rPr>
                      <m:t>𝟏</m:t>
                    </m:r>
                  </m:oMath>
                </a14:m>
                <a:endParaRPr lang="en-US" sz="2000" b="1">
                  <a:latin typeface="Arial" pitchFamily="34" charset="0"/>
                  <a:cs typeface="Arial" pitchFamily="34" charset="0"/>
                </a:endParaRPr>
              </a:p>
            </p:txBody>
          </p:sp>
        </mc:Choice>
        <mc:Fallback xmlns="">
          <p:sp>
            <p:nvSpPr>
              <p:cNvPr id="22" name="TextBox 21"/>
              <p:cNvSpPr txBox="1">
                <a:spLocks noRot="1" noChangeAspect="1" noMove="1" noResize="1" noEditPoints="1" noAdjustHandles="1" noChangeArrowheads="1" noChangeShapeType="1" noTextEdit="1"/>
              </p:cNvSpPr>
              <p:nvPr/>
            </p:nvSpPr>
            <p:spPr>
              <a:xfrm>
                <a:off x="744538" y="5327630"/>
                <a:ext cx="7751761" cy="624786"/>
              </a:xfrm>
              <a:prstGeom prst="rect">
                <a:avLst/>
              </a:prstGeom>
              <a:blipFill rotWithShape="1">
                <a:blip r:embed="rId8"/>
                <a:stretch>
                  <a:fillRect l="-786" b="-196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TextBox 22"/>
              <p:cNvSpPr txBox="1"/>
              <p:nvPr/>
            </p:nvSpPr>
            <p:spPr>
              <a:xfrm>
                <a:off x="744538" y="5949137"/>
                <a:ext cx="7751761" cy="624786"/>
              </a:xfrm>
              <a:prstGeom prst="rect">
                <a:avLst/>
              </a:prstGeom>
              <a:noFill/>
            </p:spPr>
            <p:txBody>
              <a:bodyPr wrap="square" rtlCol="0">
                <a:spAutoFit/>
              </a:bodyPr>
              <a:lstStyle/>
              <a:p>
                <a:pPr algn="just"/>
                <a:r>
                  <a:rPr lang="en-US" sz="2000" b="1">
                    <a:latin typeface="Arial" pitchFamily="34" charset="0"/>
                    <a:cs typeface="Arial" pitchFamily="34" charset="0"/>
                  </a:rPr>
                  <a:t>Vậy khi lấy B và C sao cho AB = AC thì</a:t>
                </a:r>
                <a:r>
                  <a:rPr lang="en-US" sz="2000" b="1">
                    <a:solidFill>
                      <a:schemeClr val="accent2">
                        <a:lumMod val="75000"/>
                      </a:schemeClr>
                    </a:solidFill>
                    <a:latin typeface="Arial" pitchFamily="34" charset="0"/>
                    <a:cs typeface="Arial" pitchFamily="34" charset="0"/>
                  </a:rPr>
                  <a:t> </a:t>
                </a:r>
                <a14:m>
                  <m:oMath xmlns:m="http://schemas.openxmlformats.org/officeDocument/2006/math">
                    <m:f>
                      <m:fPr>
                        <m:ctrlPr>
                          <a:rPr lang="en-US" b="1" i="1">
                            <a:solidFill>
                              <a:schemeClr val="accent2">
                                <a:lumMod val="75000"/>
                              </a:schemeClr>
                            </a:solidFill>
                            <a:latin typeface="Cambria Math" panose="02040503050406030204" pitchFamily="18" charset="0"/>
                            <a:cs typeface="Arial" pitchFamily="34" charset="0"/>
                          </a:rPr>
                        </m:ctrlPr>
                      </m:fPr>
                      <m:num>
                        <m:r>
                          <a:rPr lang="en-US" b="1" i="1">
                            <a:solidFill>
                              <a:schemeClr val="accent2">
                                <a:lumMod val="75000"/>
                              </a:schemeClr>
                            </a:solidFill>
                            <a:latin typeface="Cambria Math"/>
                            <a:cs typeface="Arial" pitchFamily="34" charset="0"/>
                          </a:rPr>
                          <m:t>𝑫𝑩</m:t>
                        </m:r>
                      </m:num>
                      <m:den>
                        <m:r>
                          <a:rPr lang="en-US" b="1" i="1">
                            <a:solidFill>
                              <a:schemeClr val="accent2">
                                <a:lumMod val="75000"/>
                              </a:schemeClr>
                            </a:solidFill>
                            <a:latin typeface="Cambria Math"/>
                            <a:cs typeface="Arial" pitchFamily="34" charset="0"/>
                          </a:rPr>
                          <m:t>𝑫𝑪</m:t>
                        </m:r>
                      </m:den>
                    </m:f>
                    <m:r>
                      <a:rPr lang="en-US" b="1" i="1" smtClean="0">
                        <a:solidFill>
                          <a:schemeClr val="accent2">
                            <a:lumMod val="75000"/>
                          </a:schemeClr>
                        </a:solidFill>
                        <a:latin typeface="Cambria Math"/>
                        <a:cs typeface="Arial" pitchFamily="34" charset="0"/>
                      </a:rPr>
                      <m:t>=</m:t>
                    </m:r>
                    <m:f>
                      <m:fPr>
                        <m:ctrlPr>
                          <a:rPr lang="en-US" b="1" i="1">
                            <a:solidFill>
                              <a:schemeClr val="accent2">
                                <a:lumMod val="75000"/>
                              </a:schemeClr>
                            </a:solidFill>
                            <a:latin typeface="Cambria Math" panose="02040503050406030204" pitchFamily="18" charset="0"/>
                            <a:cs typeface="Arial" pitchFamily="34" charset="0"/>
                          </a:rPr>
                        </m:ctrlPr>
                      </m:fPr>
                      <m:num>
                        <m:r>
                          <a:rPr lang="en-US" b="1" i="1">
                            <a:solidFill>
                              <a:schemeClr val="accent2">
                                <a:lumMod val="75000"/>
                              </a:schemeClr>
                            </a:solidFill>
                            <a:latin typeface="Cambria Math"/>
                            <a:cs typeface="Arial" pitchFamily="34" charset="0"/>
                          </a:rPr>
                          <m:t>𝑨𝑩</m:t>
                        </m:r>
                      </m:num>
                      <m:den>
                        <m:r>
                          <a:rPr lang="en-US" b="1" i="1">
                            <a:solidFill>
                              <a:schemeClr val="accent2">
                                <a:lumMod val="75000"/>
                              </a:schemeClr>
                            </a:solidFill>
                            <a:latin typeface="Cambria Math"/>
                            <a:cs typeface="Arial" pitchFamily="34" charset="0"/>
                          </a:rPr>
                          <m:t>𝑨𝑪</m:t>
                        </m:r>
                      </m:den>
                    </m:f>
                  </m:oMath>
                </a14:m>
                <a:endParaRPr lang="en-US" sz="2000" b="1">
                  <a:latin typeface="Arial" pitchFamily="34" charset="0"/>
                  <a:cs typeface="Arial" pitchFamily="34" charset="0"/>
                </a:endParaRPr>
              </a:p>
            </p:txBody>
          </p:sp>
        </mc:Choice>
        <mc:Fallback xmlns="">
          <p:sp>
            <p:nvSpPr>
              <p:cNvPr id="23" name="TextBox 22"/>
              <p:cNvSpPr txBox="1">
                <a:spLocks noRot="1" noChangeAspect="1" noMove="1" noResize="1" noEditPoints="1" noAdjustHandles="1" noChangeArrowheads="1" noChangeShapeType="1" noTextEdit="1"/>
              </p:cNvSpPr>
              <p:nvPr/>
            </p:nvSpPr>
            <p:spPr>
              <a:xfrm>
                <a:off x="744538" y="5949137"/>
                <a:ext cx="7751761" cy="624786"/>
              </a:xfrm>
              <a:prstGeom prst="rect">
                <a:avLst/>
              </a:prstGeom>
              <a:blipFill rotWithShape="1">
                <a:blip r:embed="rId9"/>
                <a:stretch>
                  <a:fillRect l="-786" b="-1961"/>
                </a:stretch>
              </a:blipFill>
            </p:spPr>
            <p:txBody>
              <a:bodyPr/>
              <a:lstStyle/>
              <a:p>
                <a:r>
                  <a:rPr lang="en-US">
                    <a:noFill/>
                  </a:rPr>
                  <a:t> </a:t>
                </a:r>
              </a:p>
            </p:txBody>
          </p:sp>
        </mc:Fallback>
      </mc:AlternateContent>
    </p:spTree>
    <p:extLst>
      <p:ext uri="{BB962C8B-B14F-4D97-AF65-F5344CB8AC3E}">
        <p14:creationId xmlns:p14="http://schemas.microsoft.com/office/powerpoint/2010/main" val="295824657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wipe(left)">
                                      <p:cBhvr>
                                        <p:cTn id="16" dur="500"/>
                                        <p:tgtEl>
                                          <p:spTgt spid="24"/>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25"/>
                                        </p:tgtEl>
                                        <p:attrNameLst>
                                          <p:attrName>style.visibility</p:attrName>
                                        </p:attrNameLst>
                                      </p:cBhvr>
                                      <p:to>
                                        <p:strVal val="visible"/>
                                      </p:to>
                                    </p:set>
                                    <p:animEffect transition="in" filter="wipe(left)">
                                      <p:cBhvr>
                                        <p:cTn id="20" dur="500"/>
                                        <p:tgtEl>
                                          <p:spTgt spid="25"/>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wipe(left)">
                                      <p:cBhvr>
                                        <p:cTn id="25" dur="500"/>
                                        <p:tgtEl>
                                          <p:spTgt spid="27"/>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28"/>
                                        </p:tgtEl>
                                        <p:attrNameLst>
                                          <p:attrName>style.visibility</p:attrName>
                                        </p:attrNameLst>
                                      </p:cBhvr>
                                      <p:to>
                                        <p:strVal val="visible"/>
                                      </p:to>
                                    </p:set>
                                    <p:animEffect transition="in" filter="wipe(left)">
                                      <p:cBhvr>
                                        <p:cTn id="30" dur="500"/>
                                        <p:tgtEl>
                                          <p:spTgt spid="28"/>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wipe(left)">
                                      <p:cBhvr>
                                        <p:cTn id="35" dur="500"/>
                                        <p:tgtEl>
                                          <p:spTgt spid="22"/>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23"/>
                                        </p:tgtEl>
                                        <p:attrNameLst>
                                          <p:attrName>style.visibility</p:attrName>
                                        </p:attrNameLst>
                                      </p:cBhvr>
                                      <p:to>
                                        <p:strVal val="visible"/>
                                      </p:to>
                                    </p:set>
                                    <p:animEffect transition="in" filter="wipe(left)">
                                      <p:cBhvr>
                                        <p:cTn id="40"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7" grpId="0"/>
      <p:bldP spid="28" grpId="0"/>
      <p:bldP spid="22" grpId="0"/>
      <p:bldP spid="2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AutoShape 4"/>
          <p:cNvSpPr>
            <a:spLocks noChangeArrowheads="1"/>
          </p:cNvSpPr>
          <p:nvPr/>
        </p:nvSpPr>
        <p:spPr bwMode="gray">
          <a:xfrm>
            <a:off x="447214" y="95249"/>
            <a:ext cx="4580398" cy="438151"/>
          </a:xfrm>
          <a:prstGeom prst="roundRect">
            <a:avLst>
              <a:gd name="adj" fmla="val 50000"/>
            </a:avLst>
          </a:prstGeom>
          <a:gradFill rotWithShape="1">
            <a:gsLst>
              <a:gs pos="0">
                <a:schemeClr val="accent1">
                  <a:gamma/>
                  <a:shade val="46275"/>
                  <a:invGamma/>
                </a:schemeClr>
              </a:gs>
              <a:gs pos="50000">
                <a:schemeClr val="accent1"/>
              </a:gs>
              <a:gs pos="100000">
                <a:schemeClr val="accent1">
                  <a:gamma/>
                  <a:shade val="46275"/>
                  <a:invGamma/>
                </a:schemeClr>
              </a:gs>
            </a:gsLst>
            <a:lin ang="0" scaled="1"/>
          </a:gradFill>
          <a:ln w="38100" algn="ctr">
            <a:solidFill>
              <a:srgbClr val="FFFFFF"/>
            </a:solidFill>
            <a:round/>
            <a:headEnd/>
            <a:tailEnd/>
          </a:ln>
          <a:effectLst>
            <a:outerShdw dist="63500" dir="3187806" algn="ctr" rotWithShape="0">
              <a:srgbClr val="001D3A"/>
            </a:outerShdw>
          </a:effectLst>
        </p:spPr>
        <p:txBody>
          <a:bodyPr wrap="none" lIns="121899" tIns="60949" rIns="121899" bIns="60949" anchor="ctr"/>
          <a:ls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en-US" sz="1900" b="1">
                <a:solidFill>
                  <a:schemeClr val="bg1"/>
                </a:solidFill>
                <a:latin typeface="Arial" pitchFamily="34" charset="0"/>
                <a:cs typeface="Arial" pitchFamily="34" charset="0"/>
              </a:rPr>
              <a:t>  TÍNH CHẤT ĐƯỜNG PHÂN GIÁC.</a:t>
            </a:r>
            <a:endParaRPr lang="vi-VN" sz="1900" b="1">
              <a:solidFill>
                <a:schemeClr val="bg1"/>
              </a:solidFill>
              <a:latin typeface="Arial" pitchFamily="34" charset="0"/>
              <a:cs typeface="Arial" pitchFamily="34" charset="0"/>
            </a:endParaRPr>
          </a:p>
        </p:txBody>
      </p:sp>
      <p:pic>
        <p:nvPicPr>
          <p:cNvPr id="24" name="Picture 4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49599" y="2973986"/>
            <a:ext cx="1268613" cy="3026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 name="TextBox 24"/>
          <p:cNvSpPr txBox="1"/>
          <p:nvPr/>
        </p:nvSpPr>
        <p:spPr>
          <a:xfrm>
            <a:off x="455612" y="3352800"/>
            <a:ext cx="8305800" cy="707886"/>
          </a:xfrm>
          <a:prstGeom prst="rect">
            <a:avLst/>
          </a:prstGeom>
          <a:noFill/>
        </p:spPr>
        <p:txBody>
          <a:bodyPr wrap="square" rtlCol="0">
            <a:spAutoFit/>
          </a:bodyPr>
          <a:lstStyle/>
          <a:p>
            <a:pPr marL="342900" indent="-342900" algn="just">
              <a:buFont typeface="Wingdings" pitchFamily="2" charset="2"/>
              <a:buChar char="v"/>
            </a:pPr>
            <a:r>
              <a:rPr lang="vi-VN" sz="2000" b="1">
                <a:latin typeface="Arial" pitchFamily="34" charset="0"/>
                <a:cs typeface="Arial" pitchFamily="34" charset="0"/>
              </a:rPr>
              <a:t>Dùng thước có vạch chia đến milimét để đo độ dài các đoạn thẳng DB, DC, ta được:</a:t>
            </a:r>
            <a:endParaRPr lang="en-US" sz="2000" b="1">
              <a:latin typeface="Arial" pitchFamily="34" charset="0"/>
              <a:cs typeface="Arial" pitchFamily="34" charset="0"/>
            </a:endParaRPr>
          </a:p>
        </p:txBody>
      </p:sp>
      <p:sp>
        <p:nvSpPr>
          <p:cNvPr id="27" name="TextBox 26"/>
          <p:cNvSpPr txBox="1"/>
          <p:nvPr/>
        </p:nvSpPr>
        <p:spPr>
          <a:xfrm>
            <a:off x="686365" y="4162426"/>
            <a:ext cx="7940673" cy="400110"/>
          </a:xfrm>
          <a:prstGeom prst="rect">
            <a:avLst/>
          </a:prstGeom>
          <a:noFill/>
        </p:spPr>
        <p:txBody>
          <a:bodyPr wrap="square" rtlCol="0">
            <a:spAutoFit/>
          </a:bodyPr>
          <a:lstStyle/>
          <a:p>
            <a:pPr algn="just"/>
            <a:r>
              <a:rPr lang="vi-VN" sz="2000" b="1">
                <a:latin typeface="Arial" pitchFamily="34" charset="0"/>
                <a:cs typeface="Arial" pitchFamily="34" charset="0"/>
              </a:rPr>
              <a:t>DB = 11 mm = 1,1 cm và DC = 22 mm = 2,2 cm.</a:t>
            </a:r>
            <a:endParaRPr lang="en-US" sz="2000" b="1">
              <a:latin typeface="Arial" pitchFamily="34" charset="0"/>
              <a:cs typeface="Arial" pitchFamily="34" charset="0"/>
            </a:endParaRPr>
          </a:p>
        </p:txBody>
      </p:sp>
      <p:grpSp>
        <p:nvGrpSpPr>
          <p:cNvPr id="2" name="Group 1"/>
          <p:cNvGrpSpPr/>
          <p:nvPr/>
        </p:nvGrpSpPr>
        <p:grpSpPr>
          <a:xfrm>
            <a:off x="9075737" y="2847975"/>
            <a:ext cx="2657475" cy="3552825"/>
            <a:chOff x="9075737" y="2836252"/>
            <a:chExt cx="2657475" cy="3552825"/>
          </a:xfrm>
        </p:grpSpPr>
        <p:pic>
          <p:nvPicPr>
            <p:cNvPr id="150531"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075737" y="2836252"/>
              <a:ext cx="2657475" cy="3552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 name="TextBox 25"/>
            <p:cNvSpPr txBox="1"/>
            <p:nvPr/>
          </p:nvSpPr>
          <p:spPr>
            <a:xfrm>
              <a:off x="9599612" y="5562600"/>
              <a:ext cx="1333500" cy="338554"/>
            </a:xfrm>
            <a:prstGeom prst="rect">
              <a:avLst/>
            </a:prstGeom>
            <a:noFill/>
          </p:spPr>
          <p:txBody>
            <a:bodyPr wrap="square" rtlCol="0">
              <a:spAutoFit/>
            </a:bodyPr>
            <a:lstStyle/>
            <a:p>
              <a:pPr algn="ctr"/>
              <a:r>
                <a:rPr lang="en-US" sz="1600" b="1">
                  <a:solidFill>
                    <a:srgbClr val="C00000"/>
                  </a:solidFill>
                  <a:latin typeface="Arial" pitchFamily="34" charset="0"/>
                  <a:cs typeface="Arial" pitchFamily="34" charset="0"/>
                </a:rPr>
                <a:t>Hình 4.20b</a:t>
              </a:r>
            </a:p>
          </p:txBody>
        </p:sp>
      </p:grpSp>
      <p:grpSp>
        <p:nvGrpSpPr>
          <p:cNvPr id="4" name="Group 3"/>
          <p:cNvGrpSpPr/>
          <p:nvPr/>
        </p:nvGrpSpPr>
        <p:grpSpPr>
          <a:xfrm>
            <a:off x="445373" y="762000"/>
            <a:ext cx="11402141" cy="2074252"/>
            <a:chOff x="445373" y="762000"/>
            <a:chExt cx="11402141" cy="2074252"/>
          </a:xfrm>
        </p:grpSpPr>
        <p:sp>
          <p:nvSpPr>
            <p:cNvPr id="17" name="Rounded Rectangle 16"/>
            <p:cNvSpPr/>
            <p:nvPr/>
          </p:nvSpPr>
          <p:spPr>
            <a:xfrm>
              <a:off x="447216" y="762000"/>
              <a:ext cx="11400298" cy="2074252"/>
            </a:xfrm>
            <a:prstGeom prst="roundRect">
              <a:avLst>
                <a:gd name="adj" fmla="val 3662"/>
              </a:avLst>
            </a:prstGeom>
            <a:solidFill>
              <a:srgbClr val="E5F3F7"/>
            </a:solidFill>
            <a:ln w="317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1800"/>
            </a:p>
          </p:txBody>
        </p:sp>
        <mc:AlternateContent xmlns:mc="http://schemas.openxmlformats.org/markup-compatibility/2006" xmlns:a14="http://schemas.microsoft.com/office/drawing/2010/main">
          <mc:Choice Requires="a14">
            <p:sp>
              <p:nvSpPr>
                <p:cNvPr id="18" name="TextBox 17"/>
                <p:cNvSpPr txBox="1"/>
                <p:nvPr/>
              </p:nvSpPr>
              <p:spPr>
                <a:xfrm>
                  <a:off x="684212" y="857249"/>
                  <a:ext cx="11049000" cy="1979003"/>
                </a:xfrm>
                <a:prstGeom prst="rect">
                  <a:avLst/>
                </a:prstGeom>
                <a:noFill/>
              </p:spPr>
              <p:txBody>
                <a:bodyPr wrap="square" rtlCol="0">
                  <a:spAutoFit/>
                </a:bodyPr>
                <a:lstStyle/>
                <a:p>
                  <a:r>
                    <a:rPr lang="en-US" sz="2200" b="1">
                      <a:latin typeface="Arial" pitchFamily="34" charset="0"/>
                      <a:cs typeface="Arial" pitchFamily="34" charset="0"/>
                    </a:rPr>
                    <a:t>                     </a:t>
                  </a:r>
                  <a:r>
                    <a:rPr lang="vi-VN" sz="2200" b="1">
                      <a:latin typeface="Arial" pitchFamily="34" charset="0"/>
                      <a:cs typeface="Arial" pitchFamily="34" charset="0"/>
                    </a:rPr>
                    <a:t>Cho tia phân giác At của góc xAy (H.4.20). Nếu lấy điểm B trên tia Ax, điểm C trên tia Ay, ta được tam giác ABC. Giả sử tia phân giác At cắt BC tại điểm D.</a:t>
                  </a:r>
                  <a:r>
                    <a:rPr lang="en-US" sz="2200" b="1">
                      <a:latin typeface="Arial" pitchFamily="34" charset="0"/>
                      <a:cs typeface="Arial" pitchFamily="34" charset="0"/>
                    </a:rPr>
                    <a:t> </a:t>
                  </a:r>
                  <a:r>
                    <a:rPr lang="vi-VN" sz="2200" b="1">
                      <a:latin typeface="Arial" pitchFamily="34" charset="0"/>
                      <a:cs typeface="Arial" pitchFamily="34" charset="0"/>
                    </a:rPr>
                    <a:t>Khi lấy B và C sao cho AB = 2 cm và AC = 4 cm (H.4.20b)</a:t>
                  </a:r>
                  <a:endParaRPr lang="en-US" sz="2200" b="1">
                    <a:latin typeface="Arial" pitchFamily="34" charset="0"/>
                    <a:cs typeface="Arial" pitchFamily="34" charset="0"/>
                  </a:endParaRPr>
                </a:p>
                <a:p>
                  <a:r>
                    <a:rPr lang="en-US" sz="2200" b="1">
                      <a:latin typeface="Arial" pitchFamily="34" charset="0"/>
                      <a:cs typeface="Arial" pitchFamily="34" charset="0"/>
                    </a:rPr>
                    <a:t>H</a:t>
                  </a:r>
                  <a:r>
                    <a:rPr lang="vi-VN" sz="2200" b="1">
                      <a:latin typeface="Arial" pitchFamily="34" charset="0"/>
                      <a:cs typeface="Arial" pitchFamily="34" charset="0"/>
                    </a:rPr>
                    <a:t>ãy dùng thước có vạch chia đến milimét để đo độ dài các đoạn thẳng DB, DC rồi so sánh hai tỉ số</a:t>
                  </a:r>
                  <a:r>
                    <a:rPr lang="en-US" sz="2200" b="1">
                      <a:latin typeface="Arial" pitchFamily="34" charset="0"/>
                      <a:cs typeface="Arial" pitchFamily="34" charset="0"/>
                    </a:rPr>
                    <a:t>  </a:t>
                  </a:r>
                  <a14:m>
                    <m:oMath xmlns:m="http://schemas.openxmlformats.org/officeDocument/2006/math">
                      <m:f>
                        <m:fPr>
                          <m:ctrlPr>
                            <a:rPr lang="en-US" b="1" i="1" smtClean="0">
                              <a:latin typeface="Cambria Math" panose="02040503050406030204" pitchFamily="18" charset="0"/>
                              <a:cs typeface="Arial" pitchFamily="34" charset="0"/>
                            </a:rPr>
                          </m:ctrlPr>
                        </m:fPr>
                        <m:num>
                          <m:r>
                            <a:rPr lang="en-US" b="1" i="1" smtClean="0">
                              <a:latin typeface="Cambria Math"/>
                              <a:cs typeface="Arial" pitchFamily="34" charset="0"/>
                            </a:rPr>
                            <m:t>𝑫𝑩</m:t>
                          </m:r>
                        </m:num>
                        <m:den>
                          <m:r>
                            <a:rPr lang="en-US" b="1" i="1" smtClean="0">
                              <a:latin typeface="Cambria Math"/>
                              <a:cs typeface="Arial" pitchFamily="34" charset="0"/>
                            </a:rPr>
                            <m:t>𝑫𝑪</m:t>
                          </m:r>
                        </m:den>
                      </m:f>
                    </m:oMath>
                  </a14:m>
                  <a:r>
                    <a:rPr lang="en-US" sz="2200" b="1">
                      <a:latin typeface="Arial" pitchFamily="34" charset="0"/>
                      <a:cs typeface="Arial" pitchFamily="34" charset="0"/>
                    </a:rPr>
                    <a:t> và </a:t>
                  </a:r>
                  <a14:m>
                    <m:oMath xmlns:m="http://schemas.openxmlformats.org/officeDocument/2006/math">
                      <m:f>
                        <m:fPr>
                          <m:ctrlPr>
                            <a:rPr lang="en-US" b="1" i="1" smtClean="0">
                              <a:latin typeface="Cambria Math" panose="02040503050406030204" pitchFamily="18" charset="0"/>
                              <a:cs typeface="Arial" pitchFamily="34" charset="0"/>
                            </a:rPr>
                          </m:ctrlPr>
                        </m:fPr>
                        <m:num>
                          <m:r>
                            <a:rPr lang="en-US" b="1" i="1" smtClean="0">
                              <a:latin typeface="Cambria Math"/>
                              <a:cs typeface="Arial" pitchFamily="34" charset="0"/>
                            </a:rPr>
                            <m:t>𝑨𝑩</m:t>
                          </m:r>
                        </m:num>
                        <m:den>
                          <m:r>
                            <a:rPr lang="en-US" b="1" i="1" smtClean="0">
                              <a:latin typeface="Cambria Math"/>
                              <a:cs typeface="Arial" pitchFamily="34" charset="0"/>
                            </a:rPr>
                            <m:t>𝑨𝑪</m:t>
                          </m:r>
                        </m:den>
                      </m:f>
                    </m:oMath>
                  </a14:m>
                  <a:r>
                    <a:rPr lang="en-US" sz="2200" b="1">
                      <a:latin typeface="Arial" pitchFamily="34" charset="0"/>
                      <a:cs typeface="Arial" pitchFamily="34" charset="0"/>
                    </a:rPr>
                    <a:t> </a:t>
                  </a:r>
                </a:p>
              </p:txBody>
            </p:sp>
          </mc:Choice>
          <mc:Fallback xmlns="">
            <p:sp>
              <p:nvSpPr>
                <p:cNvPr id="18" name="TextBox 17"/>
                <p:cNvSpPr txBox="1">
                  <a:spLocks noRot="1" noChangeAspect="1" noMove="1" noResize="1" noEditPoints="1" noAdjustHandles="1" noChangeArrowheads="1" noChangeShapeType="1" noTextEdit="1"/>
                </p:cNvSpPr>
                <p:nvPr/>
              </p:nvSpPr>
              <p:spPr>
                <a:xfrm>
                  <a:off x="684212" y="857249"/>
                  <a:ext cx="11049000" cy="1979003"/>
                </a:xfrm>
                <a:prstGeom prst="rect">
                  <a:avLst/>
                </a:prstGeom>
                <a:blipFill rotWithShape="1">
                  <a:blip r:embed="rId5"/>
                  <a:stretch>
                    <a:fillRect l="-662" t="-1543" r="-938" b="-926"/>
                  </a:stretch>
                </a:blipFill>
              </p:spPr>
              <p:txBody>
                <a:bodyPr/>
                <a:lstStyle/>
                <a:p>
                  <a:r>
                    <a:rPr lang="en-US">
                      <a:noFill/>
                    </a:rPr>
                    <a:t> </a:t>
                  </a:r>
                </a:p>
              </p:txBody>
            </p:sp>
          </mc:Fallback>
        </mc:AlternateContent>
        <p:pic>
          <p:nvPicPr>
            <p:cNvPr id="1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5373" y="786470"/>
              <a:ext cx="1686639" cy="7107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mc:AlternateContent xmlns:mc="http://schemas.openxmlformats.org/markup-compatibility/2006" xmlns:a14="http://schemas.microsoft.com/office/drawing/2010/main">
        <mc:Choice Requires="a14">
          <p:sp>
            <p:nvSpPr>
              <p:cNvPr id="29" name="TextBox 28"/>
              <p:cNvSpPr txBox="1"/>
              <p:nvPr/>
            </p:nvSpPr>
            <p:spPr>
              <a:xfrm>
                <a:off x="686365" y="4641712"/>
                <a:ext cx="7940673" cy="747962"/>
              </a:xfrm>
              <a:prstGeom prst="rect">
                <a:avLst/>
              </a:prstGeom>
              <a:noFill/>
            </p:spPr>
            <p:txBody>
              <a:bodyPr wrap="square" rtlCol="0">
                <a:spAutoFit/>
              </a:bodyPr>
              <a:lstStyle/>
              <a:p>
                <a:pPr algn="just"/>
                <a:r>
                  <a:rPr lang="en-US" sz="2000" b="1">
                    <a:latin typeface="Arial" pitchFamily="34" charset="0"/>
                    <a:cs typeface="Arial" pitchFamily="34" charset="0"/>
                  </a:rPr>
                  <a:t>Khi đó   </a:t>
                </a:r>
                <a14:m>
                  <m:oMath xmlns:m="http://schemas.openxmlformats.org/officeDocument/2006/math">
                    <m:f>
                      <m:fPr>
                        <m:ctrlPr>
                          <a:rPr lang="en-US" sz="2800" b="1" i="1">
                            <a:latin typeface="Cambria Math" panose="02040503050406030204" pitchFamily="18" charset="0"/>
                            <a:cs typeface="Arial" pitchFamily="34" charset="0"/>
                          </a:rPr>
                        </m:ctrlPr>
                      </m:fPr>
                      <m:num>
                        <m:r>
                          <a:rPr lang="en-US" sz="2800" b="1" i="1">
                            <a:latin typeface="Cambria Math"/>
                            <a:cs typeface="Arial" pitchFamily="34" charset="0"/>
                          </a:rPr>
                          <m:t>𝑫𝑩</m:t>
                        </m:r>
                      </m:num>
                      <m:den>
                        <m:r>
                          <a:rPr lang="en-US" sz="2800" b="1" i="1">
                            <a:latin typeface="Cambria Math"/>
                            <a:cs typeface="Arial" pitchFamily="34" charset="0"/>
                          </a:rPr>
                          <m:t>𝑫𝑪</m:t>
                        </m:r>
                      </m:den>
                    </m:f>
                    <m:r>
                      <a:rPr lang="en-US" sz="2800" b="1" i="1" smtClean="0">
                        <a:latin typeface="Cambria Math"/>
                        <a:cs typeface="Arial" pitchFamily="34" charset="0"/>
                      </a:rPr>
                      <m:t>=</m:t>
                    </m:r>
                    <m:f>
                      <m:fPr>
                        <m:ctrlPr>
                          <a:rPr lang="en-US" sz="2800" b="1" i="1" smtClean="0">
                            <a:latin typeface="Cambria Math" panose="02040503050406030204" pitchFamily="18" charset="0"/>
                            <a:cs typeface="Arial" pitchFamily="34" charset="0"/>
                          </a:rPr>
                        </m:ctrlPr>
                      </m:fPr>
                      <m:num>
                        <m:r>
                          <a:rPr lang="en-US" sz="2800" b="1" i="1" smtClean="0">
                            <a:latin typeface="Cambria Math"/>
                            <a:cs typeface="Arial" pitchFamily="34" charset="0"/>
                          </a:rPr>
                          <m:t>𝟏</m:t>
                        </m:r>
                        <m:r>
                          <a:rPr lang="en-US" sz="2800" b="1" i="1" smtClean="0">
                            <a:latin typeface="Cambria Math"/>
                            <a:cs typeface="Arial" pitchFamily="34" charset="0"/>
                          </a:rPr>
                          <m:t>,</m:t>
                        </m:r>
                        <m:r>
                          <a:rPr lang="en-US" sz="2800" b="1" i="1" smtClean="0">
                            <a:latin typeface="Cambria Math"/>
                            <a:cs typeface="Arial" pitchFamily="34" charset="0"/>
                          </a:rPr>
                          <m:t>𝟏</m:t>
                        </m:r>
                      </m:num>
                      <m:den>
                        <m:r>
                          <a:rPr lang="en-US" sz="2800" b="1" i="1" smtClean="0">
                            <a:latin typeface="Cambria Math"/>
                            <a:cs typeface="Arial" pitchFamily="34" charset="0"/>
                          </a:rPr>
                          <m:t>𝟐</m:t>
                        </m:r>
                        <m:r>
                          <a:rPr lang="en-US" sz="2800" b="1" i="1" smtClean="0">
                            <a:latin typeface="Cambria Math"/>
                            <a:cs typeface="Arial" pitchFamily="34" charset="0"/>
                          </a:rPr>
                          <m:t>,</m:t>
                        </m:r>
                        <m:r>
                          <a:rPr lang="en-US" sz="2800" b="1" i="1" smtClean="0">
                            <a:latin typeface="Cambria Math"/>
                            <a:cs typeface="Arial" pitchFamily="34" charset="0"/>
                          </a:rPr>
                          <m:t>𝟐</m:t>
                        </m:r>
                      </m:den>
                    </m:f>
                    <m:r>
                      <a:rPr lang="en-US" sz="2800" b="1" i="1" smtClean="0">
                        <a:latin typeface="Cambria Math"/>
                        <a:cs typeface="Arial" pitchFamily="34" charset="0"/>
                      </a:rPr>
                      <m:t>=</m:t>
                    </m:r>
                    <m:f>
                      <m:fPr>
                        <m:ctrlPr>
                          <a:rPr lang="en-US" sz="2800" b="1" i="1" smtClean="0">
                            <a:latin typeface="Cambria Math" panose="02040503050406030204" pitchFamily="18" charset="0"/>
                            <a:cs typeface="Arial" pitchFamily="34" charset="0"/>
                          </a:rPr>
                        </m:ctrlPr>
                      </m:fPr>
                      <m:num>
                        <m:r>
                          <a:rPr lang="en-US" sz="2800" b="1" i="1" smtClean="0">
                            <a:latin typeface="Cambria Math"/>
                            <a:cs typeface="Arial" pitchFamily="34" charset="0"/>
                          </a:rPr>
                          <m:t>𝟏</m:t>
                        </m:r>
                      </m:num>
                      <m:den>
                        <m:r>
                          <a:rPr lang="en-US" sz="2800" b="1" i="1" smtClean="0">
                            <a:latin typeface="Cambria Math"/>
                            <a:cs typeface="Arial" pitchFamily="34" charset="0"/>
                          </a:rPr>
                          <m:t>𝟐</m:t>
                        </m:r>
                      </m:den>
                    </m:f>
                  </m:oMath>
                </a14:m>
                <a:r>
                  <a:rPr lang="en-US" sz="2000" b="1">
                    <a:latin typeface="Arial" pitchFamily="34" charset="0"/>
                    <a:cs typeface="Arial" pitchFamily="34" charset="0"/>
                  </a:rPr>
                  <a:t> ;  </a:t>
                </a:r>
                <a14:m>
                  <m:oMath xmlns:m="http://schemas.openxmlformats.org/officeDocument/2006/math">
                    <m:f>
                      <m:fPr>
                        <m:ctrlPr>
                          <a:rPr lang="en-US" sz="2800" b="1" i="1">
                            <a:latin typeface="Cambria Math" panose="02040503050406030204" pitchFamily="18" charset="0"/>
                            <a:cs typeface="Arial" pitchFamily="34" charset="0"/>
                          </a:rPr>
                        </m:ctrlPr>
                      </m:fPr>
                      <m:num>
                        <m:r>
                          <a:rPr lang="en-US" sz="2800" b="1" i="1" smtClean="0">
                            <a:latin typeface="Cambria Math"/>
                            <a:cs typeface="Arial" pitchFamily="34" charset="0"/>
                          </a:rPr>
                          <m:t>𝑨𝑩</m:t>
                        </m:r>
                      </m:num>
                      <m:den>
                        <m:r>
                          <a:rPr lang="en-US" sz="2800" b="1" i="1" smtClean="0">
                            <a:latin typeface="Cambria Math"/>
                            <a:cs typeface="Arial" pitchFamily="34" charset="0"/>
                          </a:rPr>
                          <m:t>𝑨</m:t>
                        </m:r>
                        <m:r>
                          <a:rPr lang="en-US" sz="2800" b="1" i="1">
                            <a:latin typeface="Cambria Math"/>
                            <a:cs typeface="Arial" pitchFamily="34" charset="0"/>
                          </a:rPr>
                          <m:t>𝑪</m:t>
                        </m:r>
                      </m:den>
                    </m:f>
                    <m:r>
                      <a:rPr lang="en-US" sz="2800" b="1" i="1">
                        <a:latin typeface="Cambria Math"/>
                        <a:cs typeface="Arial" pitchFamily="34" charset="0"/>
                      </a:rPr>
                      <m:t>=</m:t>
                    </m:r>
                    <m:f>
                      <m:fPr>
                        <m:ctrlPr>
                          <a:rPr lang="en-US" sz="2800" b="1" i="1">
                            <a:latin typeface="Cambria Math" panose="02040503050406030204" pitchFamily="18" charset="0"/>
                            <a:cs typeface="Arial" pitchFamily="34" charset="0"/>
                          </a:rPr>
                        </m:ctrlPr>
                      </m:fPr>
                      <m:num>
                        <m:r>
                          <a:rPr lang="en-US" sz="2800" b="1" i="1" smtClean="0">
                            <a:latin typeface="Cambria Math"/>
                            <a:cs typeface="Arial" pitchFamily="34" charset="0"/>
                          </a:rPr>
                          <m:t>𝟐</m:t>
                        </m:r>
                      </m:num>
                      <m:den>
                        <m:r>
                          <a:rPr lang="en-US" sz="2800" b="1" i="1" smtClean="0">
                            <a:latin typeface="Cambria Math"/>
                            <a:cs typeface="Arial" pitchFamily="34" charset="0"/>
                          </a:rPr>
                          <m:t>𝟒</m:t>
                        </m:r>
                      </m:den>
                    </m:f>
                    <m:r>
                      <a:rPr lang="en-US" sz="2800" b="1" i="1">
                        <a:latin typeface="Cambria Math"/>
                        <a:cs typeface="Arial" pitchFamily="34" charset="0"/>
                      </a:rPr>
                      <m:t>=</m:t>
                    </m:r>
                    <m:f>
                      <m:fPr>
                        <m:ctrlPr>
                          <a:rPr lang="en-US" sz="2800" b="1" i="1">
                            <a:latin typeface="Cambria Math" panose="02040503050406030204" pitchFamily="18" charset="0"/>
                            <a:cs typeface="Arial" pitchFamily="34" charset="0"/>
                          </a:rPr>
                        </m:ctrlPr>
                      </m:fPr>
                      <m:num>
                        <m:r>
                          <a:rPr lang="en-US" sz="2800" b="1" i="1">
                            <a:latin typeface="Cambria Math"/>
                            <a:cs typeface="Arial" pitchFamily="34" charset="0"/>
                          </a:rPr>
                          <m:t>𝟏</m:t>
                        </m:r>
                      </m:num>
                      <m:den>
                        <m:r>
                          <a:rPr lang="en-US" sz="2800" b="1" i="1">
                            <a:latin typeface="Cambria Math"/>
                            <a:cs typeface="Arial" pitchFamily="34" charset="0"/>
                          </a:rPr>
                          <m:t>𝟐</m:t>
                        </m:r>
                      </m:den>
                    </m:f>
                  </m:oMath>
                </a14:m>
                <a:endParaRPr lang="en-US" sz="2800" b="1">
                  <a:latin typeface="Arial" pitchFamily="34" charset="0"/>
                  <a:cs typeface="Arial" pitchFamily="34" charset="0"/>
                </a:endParaRPr>
              </a:p>
            </p:txBody>
          </p:sp>
        </mc:Choice>
        <mc:Fallback xmlns="">
          <p:sp>
            <p:nvSpPr>
              <p:cNvPr id="29" name="TextBox 28"/>
              <p:cNvSpPr txBox="1">
                <a:spLocks noRot="1" noChangeAspect="1" noMove="1" noResize="1" noEditPoints="1" noAdjustHandles="1" noChangeArrowheads="1" noChangeShapeType="1" noTextEdit="1"/>
              </p:cNvSpPr>
              <p:nvPr/>
            </p:nvSpPr>
            <p:spPr>
              <a:xfrm>
                <a:off x="686365" y="4641712"/>
                <a:ext cx="7940673" cy="747962"/>
              </a:xfrm>
              <a:prstGeom prst="rect">
                <a:avLst/>
              </a:prstGeom>
              <a:blipFill rotWithShape="1">
                <a:blip r:embed="rId7"/>
                <a:stretch>
                  <a:fillRect l="-84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TextBox 29"/>
              <p:cNvSpPr txBox="1"/>
              <p:nvPr/>
            </p:nvSpPr>
            <p:spPr>
              <a:xfrm>
                <a:off x="686365" y="5479912"/>
                <a:ext cx="7940673" cy="624786"/>
              </a:xfrm>
              <a:prstGeom prst="rect">
                <a:avLst/>
              </a:prstGeom>
              <a:noFill/>
            </p:spPr>
            <p:txBody>
              <a:bodyPr wrap="square" rtlCol="0">
                <a:spAutoFit/>
              </a:bodyPr>
              <a:lstStyle/>
              <a:p>
                <a:pPr algn="just"/>
                <a:r>
                  <a:rPr lang="en-US" sz="2000" b="1">
                    <a:latin typeface="Arial" pitchFamily="34" charset="0"/>
                    <a:cs typeface="Arial" pitchFamily="34" charset="0"/>
                  </a:rPr>
                  <a:t>Vậy khi lấy B và C sao cho AB = 2 cm và AC = 4 cm thì </a:t>
                </a:r>
                <a:r>
                  <a:rPr lang="en-US" sz="1800" b="1">
                    <a:latin typeface="Arial" pitchFamily="34" charset="0"/>
                    <a:cs typeface="Arial" pitchFamily="34" charset="0"/>
                  </a:rPr>
                  <a:t> </a:t>
                </a:r>
                <a14:m>
                  <m:oMath xmlns:m="http://schemas.openxmlformats.org/officeDocument/2006/math">
                    <m:f>
                      <m:fPr>
                        <m:ctrlPr>
                          <a:rPr lang="en-US" b="1" i="1" smtClean="0">
                            <a:solidFill>
                              <a:schemeClr val="accent2">
                                <a:lumMod val="75000"/>
                              </a:schemeClr>
                            </a:solidFill>
                            <a:latin typeface="Cambria Math" panose="02040503050406030204" pitchFamily="18" charset="0"/>
                            <a:cs typeface="Arial" pitchFamily="34" charset="0"/>
                          </a:rPr>
                        </m:ctrlPr>
                      </m:fPr>
                      <m:num>
                        <m:r>
                          <a:rPr lang="en-US" b="1" i="1">
                            <a:solidFill>
                              <a:schemeClr val="accent2">
                                <a:lumMod val="75000"/>
                              </a:schemeClr>
                            </a:solidFill>
                            <a:latin typeface="Cambria Math"/>
                            <a:cs typeface="Arial" pitchFamily="34" charset="0"/>
                          </a:rPr>
                          <m:t>𝑫𝑩</m:t>
                        </m:r>
                      </m:num>
                      <m:den>
                        <m:r>
                          <a:rPr lang="en-US" b="1" i="1">
                            <a:solidFill>
                              <a:schemeClr val="accent2">
                                <a:lumMod val="75000"/>
                              </a:schemeClr>
                            </a:solidFill>
                            <a:latin typeface="Cambria Math"/>
                            <a:cs typeface="Arial" pitchFamily="34" charset="0"/>
                          </a:rPr>
                          <m:t>𝑫𝑪</m:t>
                        </m:r>
                      </m:den>
                    </m:f>
                    <m:r>
                      <a:rPr lang="en-US" b="1" i="1">
                        <a:solidFill>
                          <a:schemeClr val="accent2">
                            <a:lumMod val="75000"/>
                          </a:schemeClr>
                        </a:solidFill>
                        <a:latin typeface="Cambria Math"/>
                        <a:cs typeface="Arial" pitchFamily="34" charset="0"/>
                      </a:rPr>
                      <m:t>=</m:t>
                    </m:r>
                    <m:f>
                      <m:fPr>
                        <m:ctrlPr>
                          <a:rPr lang="en-US" b="1" i="1">
                            <a:solidFill>
                              <a:schemeClr val="accent2">
                                <a:lumMod val="75000"/>
                              </a:schemeClr>
                            </a:solidFill>
                            <a:latin typeface="Cambria Math" panose="02040503050406030204" pitchFamily="18" charset="0"/>
                            <a:cs typeface="Arial" pitchFamily="34" charset="0"/>
                          </a:rPr>
                        </m:ctrlPr>
                      </m:fPr>
                      <m:num>
                        <m:r>
                          <a:rPr lang="en-US" b="1" i="1">
                            <a:solidFill>
                              <a:schemeClr val="accent2">
                                <a:lumMod val="75000"/>
                              </a:schemeClr>
                            </a:solidFill>
                            <a:latin typeface="Cambria Math"/>
                            <a:cs typeface="Arial" pitchFamily="34" charset="0"/>
                          </a:rPr>
                          <m:t>𝑨𝑩</m:t>
                        </m:r>
                      </m:num>
                      <m:den>
                        <m:r>
                          <a:rPr lang="en-US" b="1" i="1">
                            <a:solidFill>
                              <a:schemeClr val="accent2">
                                <a:lumMod val="75000"/>
                              </a:schemeClr>
                            </a:solidFill>
                            <a:latin typeface="Cambria Math"/>
                            <a:cs typeface="Arial" pitchFamily="34" charset="0"/>
                          </a:rPr>
                          <m:t>𝑨𝑪</m:t>
                        </m:r>
                      </m:den>
                    </m:f>
                  </m:oMath>
                </a14:m>
                <a:r>
                  <a:rPr lang="en-US" sz="2000" b="1">
                    <a:latin typeface="Arial" pitchFamily="34" charset="0"/>
                    <a:cs typeface="Arial" pitchFamily="34" charset="0"/>
                  </a:rPr>
                  <a:t> </a:t>
                </a:r>
                <a:endParaRPr lang="en-US" sz="2800" b="1">
                  <a:latin typeface="Arial" pitchFamily="34" charset="0"/>
                  <a:cs typeface="Arial" pitchFamily="34" charset="0"/>
                </a:endParaRPr>
              </a:p>
            </p:txBody>
          </p:sp>
        </mc:Choice>
        <mc:Fallback xmlns="">
          <p:sp>
            <p:nvSpPr>
              <p:cNvPr id="30" name="TextBox 29"/>
              <p:cNvSpPr txBox="1">
                <a:spLocks noRot="1" noChangeAspect="1" noMove="1" noResize="1" noEditPoints="1" noAdjustHandles="1" noChangeArrowheads="1" noChangeShapeType="1" noTextEdit="1"/>
              </p:cNvSpPr>
              <p:nvPr/>
            </p:nvSpPr>
            <p:spPr>
              <a:xfrm>
                <a:off x="686365" y="5479912"/>
                <a:ext cx="7940673" cy="624786"/>
              </a:xfrm>
              <a:prstGeom prst="rect">
                <a:avLst/>
              </a:prstGeom>
              <a:blipFill rotWithShape="1">
                <a:blip r:embed="rId8"/>
                <a:stretch>
                  <a:fillRect l="-845" b="-1961"/>
                </a:stretch>
              </a:blipFill>
            </p:spPr>
            <p:txBody>
              <a:bodyPr/>
              <a:lstStyle/>
              <a:p>
                <a:r>
                  <a:rPr lang="en-US">
                    <a:noFill/>
                  </a:rPr>
                  <a:t> </a:t>
                </a:r>
              </a:p>
            </p:txBody>
          </p:sp>
        </mc:Fallback>
      </mc:AlternateContent>
    </p:spTree>
    <p:extLst>
      <p:ext uri="{BB962C8B-B14F-4D97-AF65-F5344CB8AC3E}">
        <p14:creationId xmlns:p14="http://schemas.microsoft.com/office/powerpoint/2010/main" val="307987238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wipe(left)">
                                      <p:cBhvr>
                                        <p:cTn id="16" dur="500"/>
                                        <p:tgtEl>
                                          <p:spTgt spid="24"/>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25"/>
                                        </p:tgtEl>
                                        <p:attrNameLst>
                                          <p:attrName>style.visibility</p:attrName>
                                        </p:attrNameLst>
                                      </p:cBhvr>
                                      <p:to>
                                        <p:strVal val="visible"/>
                                      </p:to>
                                    </p:set>
                                    <p:animEffect transition="in" filter="wipe(left)">
                                      <p:cBhvr>
                                        <p:cTn id="20" dur="500"/>
                                        <p:tgtEl>
                                          <p:spTgt spid="25"/>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wipe(left)">
                                      <p:cBhvr>
                                        <p:cTn id="25" dur="500"/>
                                        <p:tgtEl>
                                          <p:spTgt spid="27"/>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29"/>
                                        </p:tgtEl>
                                        <p:attrNameLst>
                                          <p:attrName>style.visibility</p:attrName>
                                        </p:attrNameLst>
                                      </p:cBhvr>
                                      <p:to>
                                        <p:strVal val="visible"/>
                                      </p:to>
                                    </p:set>
                                    <p:animEffect transition="in" filter="wipe(left)">
                                      <p:cBhvr>
                                        <p:cTn id="30" dur="500"/>
                                        <p:tgtEl>
                                          <p:spTgt spid="29"/>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30"/>
                                        </p:tgtEl>
                                        <p:attrNameLst>
                                          <p:attrName>style.visibility</p:attrName>
                                        </p:attrNameLst>
                                      </p:cBhvr>
                                      <p:to>
                                        <p:strVal val="visible"/>
                                      </p:to>
                                    </p:set>
                                    <p:animEffect transition="in" filter="wipe(left)">
                                      <p:cBhvr>
                                        <p:cTn id="35"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7" grpId="0"/>
      <p:bldP spid="29" grpId="0"/>
      <p:bldP spid="3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p:cNvSpPr txBox="1"/>
          <p:nvPr/>
        </p:nvSpPr>
        <p:spPr>
          <a:xfrm>
            <a:off x="303212" y="609600"/>
            <a:ext cx="8915400" cy="492443"/>
          </a:xfrm>
          <a:prstGeom prst="rect">
            <a:avLst/>
          </a:prstGeom>
          <a:noFill/>
        </p:spPr>
        <p:txBody>
          <a:bodyPr wrap="square" rtlCol="0">
            <a:spAutoFit/>
          </a:bodyPr>
          <a:lstStyle/>
          <a:p>
            <a:pPr marL="457200" indent="-457200" algn="just">
              <a:buFont typeface="Wingdings" pitchFamily="2" charset="2"/>
              <a:buChar char="v"/>
            </a:pPr>
            <a:r>
              <a:rPr lang="en-US" sz="2600" b="1">
                <a:solidFill>
                  <a:schemeClr val="accent2">
                    <a:lumMod val="75000"/>
                  </a:schemeClr>
                </a:solidFill>
                <a:latin typeface="Arial" pitchFamily="34" charset="0"/>
                <a:cs typeface="Arial" pitchFamily="34" charset="0"/>
              </a:rPr>
              <a:t>Định lí ( tính chất đường phân giác của tam giác )</a:t>
            </a:r>
            <a:endParaRPr lang="vi-VN" sz="2600" b="1">
              <a:solidFill>
                <a:schemeClr val="accent2">
                  <a:lumMod val="75000"/>
                </a:schemeClr>
              </a:solidFill>
              <a:latin typeface="Arial" pitchFamily="34" charset="0"/>
              <a:cs typeface="Arial" pitchFamily="34" charset="0"/>
            </a:endParaRPr>
          </a:p>
        </p:txBody>
      </p:sp>
      <p:grpSp>
        <p:nvGrpSpPr>
          <p:cNvPr id="29" name="Group 28"/>
          <p:cNvGrpSpPr/>
          <p:nvPr/>
        </p:nvGrpSpPr>
        <p:grpSpPr>
          <a:xfrm>
            <a:off x="566987" y="1142941"/>
            <a:ext cx="10902450" cy="1772750"/>
            <a:chOff x="684212" y="4800600"/>
            <a:chExt cx="10902450" cy="1772750"/>
          </a:xfrm>
        </p:grpSpPr>
        <p:sp>
          <p:nvSpPr>
            <p:cNvPr id="30" name="Rounded Rectangle 29"/>
            <p:cNvSpPr/>
            <p:nvPr/>
          </p:nvSpPr>
          <p:spPr>
            <a:xfrm>
              <a:off x="684212" y="4800600"/>
              <a:ext cx="10668000" cy="1600259"/>
            </a:xfrm>
            <a:prstGeom prst="roundRect">
              <a:avLst>
                <a:gd name="adj" fmla="val 3662"/>
              </a:avLst>
            </a:prstGeom>
            <a:solidFill>
              <a:srgbClr val="FDEDD3"/>
            </a:solidFill>
            <a:ln w="317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1800"/>
            </a:p>
          </p:txBody>
        </p:sp>
        <p:sp>
          <p:nvSpPr>
            <p:cNvPr id="31" name="TextBox 30"/>
            <p:cNvSpPr txBox="1"/>
            <p:nvPr/>
          </p:nvSpPr>
          <p:spPr>
            <a:xfrm>
              <a:off x="877638" y="4955797"/>
              <a:ext cx="9296400" cy="1292662"/>
            </a:xfrm>
            <a:prstGeom prst="rect">
              <a:avLst/>
            </a:prstGeom>
            <a:noFill/>
          </p:spPr>
          <p:txBody>
            <a:bodyPr wrap="square" rtlCol="0">
              <a:spAutoFit/>
            </a:bodyPr>
            <a:lstStyle/>
            <a:p>
              <a:pPr marL="457200" indent="-457200">
                <a:buFont typeface="Wingdings" pitchFamily="2" charset="2"/>
                <a:buChar char="v"/>
              </a:pPr>
              <a:r>
                <a:rPr lang="en-US" sz="2600" b="1">
                  <a:latin typeface="Arial" pitchFamily="34" charset="0"/>
                  <a:cs typeface="Arial" pitchFamily="34" charset="0"/>
                </a:rPr>
                <a:t>Trong một tam giác, </a:t>
              </a:r>
              <a:r>
                <a:rPr lang="vi-VN" sz="2600" b="1">
                  <a:latin typeface="Arial" pitchFamily="34" charset="0"/>
                  <a:cs typeface="Arial" pitchFamily="34" charset="0"/>
                </a:rPr>
                <a:t>đường phân giác</a:t>
              </a:r>
              <a:r>
                <a:rPr lang="en-US" sz="2600" b="1">
                  <a:latin typeface="Arial" pitchFamily="34" charset="0"/>
                  <a:cs typeface="Arial" pitchFamily="34" charset="0"/>
                </a:rPr>
                <a:t> của một góc chia cạnh đối diện thành hai đoạn thẳng tỉ lệ với hai cạnh kề với hai đoạn ấy.</a:t>
              </a:r>
              <a:endParaRPr lang="en-US" sz="2600" b="1">
                <a:solidFill>
                  <a:schemeClr val="accent2">
                    <a:lumMod val="75000"/>
                  </a:schemeClr>
                </a:solidFill>
                <a:latin typeface="Arial" pitchFamily="34" charset="0"/>
                <a:cs typeface="Arial" pitchFamily="34" charset="0"/>
              </a:endParaRPr>
            </a:p>
          </p:txBody>
        </p:sp>
        <p:pic>
          <p:nvPicPr>
            <p:cNvPr id="32" name="Picture 3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0361612" y="5257859"/>
              <a:ext cx="1225050" cy="1315491"/>
            </a:xfrm>
            <a:prstGeom prst="rect">
              <a:avLst/>
            </a:prstGeom>
          </p:spPr>
        </p:pic>
      </p:grpSp>
      <p:grpSp>
        <p:nvGrpSpPr>
          <p:cNvPr id="9" name="Group 8"/>
          <p:cNvGrpSpPr/>
          <p:nvPr/>
        </p:nvGrpSpPr>
        <p:grpSpPr>
          <a:xfrm>
            <a:off x="1731962" y="3332322"/>
            <a:ext cx="5200650" cy="1544478"/>
            <a:chOff x="1206499" y="3065622"/>
            <a:chExt cx="5200650" cy="1544478"/>
          </a:xfrm>
        </p:grpSpPr>
        <p:cxnSp>
          <p:nvCxnSpPr>
            <p:cNvPr id="6" name="Straight Connector 5"/>
            <p:cNvCxnSpPr/>
            <p:nvPr/>
          </p:nvCxnSpPr>
          <p:spPr>
            <a:xfrm>
              <a:off x="1370012" y="3875247"/>
              <a:ext cx="5037137"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1903412" y="3065622"/>
              <a:ext cx="0" cy="154447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4" name="TextBox 43"/>
                <p:cNvSpPr txBox="1"/>
                <p:nvPr/>
              </p:nvSpPr>
              <p:spPr>
                <a:xfrm>
                  <a:off x="1979612" y="3065622"/>
                  <a:ext cx="4427537" cy="778675"/>
                </a:xfrm>
                <a:prstGeom prst="rect">
                  <a:avLst/>
                </a:prstGeom>
                <a:noFill/>
              </p:spPr>
              <p:txBody>
                <a:bodyPr wrap="square" rtlCol="0">
                  <a:spAutoFit/>
                </a:bodyPr>
                <a:lstStyle/>
                <a:p>
                  <a:pPr algn="just"/>
                  <a14:m>
                    <m:oMath xmlns:m="http://schemas.openxmlformats.org/officeDocument/2006/math">
                      <m:r>
                        <a:rPr lang="en-US" sz="2200" b="1" i="1" smtClean="0">
                          <a:solidFill>
                            <a:schemeClr val="tx1"/>
                          </a:solidFill>
                          <a:latin typeface="Cambria Math"/>
                          <a:ea typeface="Cambria Math"/>
                          <a:cs typeface="Arial" pitchFamily="34" charset="0"/>
                        </a:rPr>
                        <m:t>∆</m:t>
                      </m:r>
                    </m:oMath>
                  </a14:m>
                  <a:r>
                    <a:rPr lang="en-US" sz="2200" b="1">
                      <a:solidFill>
                        <a:schemeClr val="tx1"/>
                      </a:solidFill>
                      <a:latin typeface="Arial" pitchFamily="34" charset="0"/>
                      <a:cs typeface="Arial" pitchFamily="34" charset="0"/>
                    </a:rPr>
                    <a:t>ABC , AD là </a:t>
                  </a:r>
                  <a:r>
                    <a:rPr lang="vi-VN" sz="2200" b="1">
                      <a:solidFill>
                        <a:schemeClr val="tx1"/>
                      </a:solidFill>
                      <a:latin typeface="Arial" pitchFamily="34" charset="0"/>
                      <a:cs typeface="Arial" pitchFamily="34" charset="0"/>
                    </a:rPr>
                    <a:t>đường phân giác</a:t>
                  </a:r>
                  <a:r>
                    <a:rPr lang="en-US" sz="2200" b="1">
                      <a:solidFill>
                        <a:schemeClr val="tx1"/>
                      </a:solidFill>
                      <a:latin typeface="Arial" pitchFamily="34" charset="0"/>
                      <a:cs typeface="Arial" pitchFamily="34" charset="0"/>
                    </a:rPr>
                    <a:t> của </a:t>
                  </a:r>
                  <a14:m>
                    <m:oMath xmlns:m="http://schemas.openxmlformats.org/officeDocument/2006/math">
                      <m:acc>
                        <m:accPr>
                          <m:chr m:val="̂"/>
                          <m:ctrlPr>
                            <a:rPr lang="en-US" sz="2200" b="1" i="1" smtClean="0">
                              <a:solidFill>
                                <a:schemeClr val="tx1"/>
                              </a:solidFill>
                              <a:latin typeface="Cambria Math" panose="02040503050406030204" pitchFamily="18" charset="0"/>
                              <a:cs typeface="Arial" pitchFamily="34" charset="0"/>
                            </a:rPr>
                          </m:ctrlPr>
                        </m:accPr>
                        <m:e>
                          <m:r>
                            <a:rPr lang="en-US" sz="2200" b="1" i="1" smtClean="0">
                              <a:solidFill>
                                <a:schemeClr val="tx1"/>
                              </a:solidFill>
                              <a:latin typeface="Cambria Math"/>
                              <a:cs typeface="Arial" pitchFamily="34" charset="0"/>
                            </a:rPr>
                            <m:t>𝑩𝑨𝑪</m:t>
                          </m:r>
                        </m:e>
                      </m:acc>
                    </m:oMath>
                  </a14:m>
                  <a:r>
                    <a:rPr lang="en-US" sz="2200" b="1">
                      <a:solidFill>
                        <a:schemeClr val="tx1"/>
                      </a:solidFill>
                      <a:latin typeface="Arial" pitchFamily="34" charset="0"/>
                      <a:cs typeface="Arial" pitchFamily="34" charset="0"/>
                    </a:rPr>
                    <a:t> , </a:t>
                  </a:r>
                  <a14:m>
                    <m:oMath xmlns:m="http://schemas.openxmlformats.org/officeDocument/2006/math">
                      <m:r>
                        <a:rPr lang="en-US" sz="2200" b="1" i="1" smtClean="0">
                          <a:solidFill>
                            <a:schemeClr val="tx1"/>
                          </a:solidFill>
                          <a:latin typeface="Cambria Math"/>
                          <a:cs typeface="Arial" pitchFamily="34" charset="0"/>
                        </a:rPr>
                        <m:t>(</m:t>
                      </m:r>
                      <m:r>
                        <a:rPr lang="en-US" sz="2200" b="1" i="1" smtClean="0">
                          <a:solidFill>
                            <a:schemeClr val="tx1"/>
                          </a:solidFill>
                          <a:latin typeface="Cambria Math"/>
                          <a:cs typeface="Arial" pitchFamily="34" charset="0"/>
                        </a:rPr>
                        <m:t>𝑫</m:t>
                      </m:r>
                      <m:r>
                        <a:rPr lang="en-US" sz="2200" b="1" i="1" smtClean="0">
                          <a:solidFill>
                            <a:schemeClr val="tx1"/>
                          </a:solidFill>
                          <a:latin typeface="Cambria Math"/>
                          <a:ea typeface="Cambria Math"/>
                          <a:cs typeface="Arial" pitchFamily="34" charset="0"/>
                        </a:rPr>
                        <m:t>∈</m:t>
                      </m:r>
                      <m:r>
                        <a:rPr lang="en-US" sz="2200" b="1" i="1" smtClean="0">
                          <a:solidFill>
                            <a:schemeClr val="tx1"/>
                          </a:solidFill>
                          <a:latin typeface="Cambria Math"/>
                          <a:ea typeface="Cambria Math"/>
                          <a:cs typeface="Arial" pitchFamily="34" charset="0"/>
                        </a:rPr>
                        <m:t>𝑩𝑪</m:t>
                      </m:r>
                      <m:r>
                        <a:rPr lang="en-US" sz="2200" b="1" i="1" smtClean="0">
                          <a:solidFill>
                            <a:schemeClr val="tx1"/>
                          </a:solidFill>
                          <a:latin typeface="Cambria Math"/>
                          <a:ea typeface="Cambria Math"/>
                          <a:cs typeface="Arial" pitchFamily="34" charset="0"/>
                        </a:rPr>
                        <m:t>)</m:t>
                      </m:r>
                    </m:oMath>
                  </a14:m>
                  <a:endParaRPr lang="en-US" sz="2200" b="1">
                    <a:solidFill>
                      <a:schemeClr val="tx1"/>
                    </a:solidFill>
                    <a:latin typeface="Arial" pitchFamily="34" charset="0"/>
                    <a:cs typeface="Arial" pitchFamily="34" charset="0"/>
                  </a:endParaRPr>
                </a:p>
              </p:txBody>
            </p:sp>
          </mc:Choice>
          <mc:Fallback xmlns="">
            <p:sp>
              <p:nvSpPr>
                <p:cNvPr id="44" name="TextBox 43"/>
                <p:cNvSpPr txBox="1">
                  <a:spLocks noRot="1" noChangeAspect="1" noMove="1" noResize="1" noEditPoints="1" noAdjustHandles="1" noChangeArrowheads="1" noChangeShapeType="1" noTextEdit="1"/>
                </p:cNvSpPr>
                <p:nvPr/>
              </p:nvSpPr>
              <p:spPr>
                <a:xfrm>
                  <a:off x="1979612" y="3065622"/>
                  <a:ext cx="4427537" cy="778675"/>
                </a:xfrm>
                <a:prstGeom prst="rect">
                  <a:avLst/>
                </a:prstGeom>
                <a:blipFill rotWithShape="1">
                  <a:blip r:embed="rId5"/>
                  <a:stretch>
                    <a:fillRect l="-1791" t="-3937" r="-1791" b="-1574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graphicFrame>
              <p:nvGraphicFramePr>
                <p:cNvPr id="8" name="Object 7"/>
                <p:cNvGraphicFramePr>
                  <a:graphicFrameLocks noChangeAspect="1"/>
                </p:cNvGraphicFramePr>
                <p:nvPr>
                  <p:extLst>
                    <p:ext uri="{D42A27DB-BD31-4B8C-83A1-F6EECF244321}">
                      <p14:modId xmlns:p14="http://schemas.microsoft.com/office/powerpoint/2010/main" val="1313194672"/>
                    </p:ext>
                  </p:extLst>
                </p:nvPr>
              </p:nvGraphicFramePr>
              <p:xfrm>
                <a:off x="2061931" y="3913187"/>
                <a:ext cx="1214437" cy="696913"/>
              </p:xfrm>
              <a:graphic>
                <a:graphicData uri="http://schemas.openxmlformats.org/presentationml/2006/ole">
                  <mc:AlternateContent>
                    <mc:Choice xmlns:v="urn:schemas-microsoft-com:vml" Requires="v">
                      <p:oleObj spid="_x0000_s151568" name="Equation" r:id="rId6" imgW="685800" imgH="393480" progId="Equation.DSMT4">
                        <p:embed/>
                      </p:oleObj>
                    </mc:Choice>
                    <mc:Fallback>
                      <p:oleObj name="Equation" r:id="rId6" imgW="685800" imgH="393480" progId="Equation.DSMT4">
                        <p:embed/>
                        <p:pic>
                          <p:nvPicPr>
                            <p:cNvPr id="0" name=""/>
                            <p:cNvPicPr>
                              <a:picLocks noChangeAspect="1" noChangeArrowheads="1"/>
                            </p:cNvPicPr>
                            <p:nvPr/>
                          </p:nvPicPr>
                          <p:blipFill>
                            <a:blip r:embed="rId7"/>
                            <a:srcRect/>
                            <a:stretch>
                              <a:fillRect/>
                            </a:stretch>
                          </p:blipFill>
                          <p:spPr bwMode="auto">
                            <a:xfrm>
                              <a:off x="2061931" y="3913187"/>
                              <a:ext cx="1214437" cy="696913"/>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pic>
                      </p:oleObj>
                    </mc:Fallback>
                  </mc:AlternateContent>
                </a:graphicData>
              </a:graphic>
            </p:graphicFrame>
          </mc:Choice>
          <mc:Fallback xmlns="">
            <p:graphicFrame>
              <p:nvGraphicFramePr>
                <p:cNvPr id="8" name="Object 7"/>
                <p:cNvGraphicFramePr>
                  <a:graphicFrameLocks noChangeAspect="1"/>
                </p:cNvGraphicFramePr>
                <p:nvPr>
                  <p:extLst>
                    <p:ext uri="{D42A27DB-BD31-4B8C-83A1-F6EECF244321}">
                      <p14:modId xmlns:p14="http://schemas.microsoft.com/office/powerpoint/2010/main" val="1313194672"/>
                    </p:ext>
                  </p:extLst>
                </p:nvPr>
              </p:nvGraphicFramePr>
              <p:xfrm>
                <a:off x="2061931" y="3913187"/>
                <a:ext cx="1214437" cy="696913"/>
              </p:xfrm>
              <a:graphic>
                <a:graphicData uri="http://schemas.openxmlformats.org/presentationml/2006/ole">
                  <mc:AlternateContent>
                    <mc:Choice xmlns:v="urn:schemas-microsoft-com:vml" Requires="v">
                      <p:oleObj spid="_x0000_s151565" name="Equation" r:id="rId8" imgW="685800" imgH="393480" progId="Equation.DSMT4">
                        <p:embed/>
                      </p:oleObj>
                    </mc:Choice>
                    <mc:Fallback>
                      <p:oleObj name="Equation" r:id="rId8" imgW="685800" imgH="393480" progId="Equation.DSMT4">
                        <p:embed/>
                        <p:pic>
                          <p:nvPicPr>
                            <p:cNvPr id="0" name=""/>
                            <p:cNvPicPr>
                              <a:picLocks noChangeAspect="1" noChangeArrowheads="1"/>
                            </p:cNvPicPr>
                            <p:nvPr/>
                          </p:nvPicPr>
                          <p:blipFill>
                            <a:blip r:embed="rId9"/>
                            <a:srcRect/>
                            <a:stretch>
                              <a:fillRect/>
                            </a:stretch>
                          </p:blipFill>
                          <p:spPr bwMode="auto">
                            <a:xfrm>
                              <a:off x="2061931" y="3913187"/>
                              <a:ext cx="1214437" cy="696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mc:Fallback>
        </mc:AlternateContent>
        <p:sp>
          <p:nvSpPr>
            <p:cNvPr id="45" name="TextBox 44"/>
            <p:cNvSpPr txBox="1"/>
            <p:nvPr/>
          </p:nvSpPr>
          <p:spPr>
            <a:xfrm>
              <a:off x="1255712" y="3317557"/>
              <a:ext cx="647700" cy="492443"/>
            </a:xfrm>
            <a:prstGeom prst="rect">
              <a:avLst/>
            </a:prstGeom>
            <a:noFill/>
          </p:spPr>
          <p:txBody>
            <a:bodyPr wrap="square" rtlCol="0">
              <a:spAutoFit/>
            </a:bodyPr>
            <a:lstStyle/>
            <a:p>
              <a:pPr algn="ctr"/>
              <a:r>
                <a:rPr lang="en-US" sz="2600" b="1" i="0">
                  <a:solidFill>
                    <a:srgbClr val="C00000"/>
                  </a:solidFill>
                  <a:latin typeface="+mj-lt"/>
                  <a:ea typeface="Cambria Math"/>
                  <a:cs typeface="Arial" pitchFamily="34" charset="0"/>
                </a:rPr>
                <a:t>GT</a:t>
              </a:r>
              <a:endParaRPr lang="en-US" sz="2600" b="1">
                <a:solidFill>
                  <a:srgbClr val="C00000"/>
                </a:solidFill>
                <a:latin typeface="Arial" pitchFamily="34" charset="0"/>
                <a:cs typeface="Arial" pitchFamily="34" charset="0"/>
              </a:endParaRPr>
            </a:p>
          </p:txBody>
        </p:sp>
        <p:sp>
          <p:nvSpPr>
            <p:cNvPr id="46" name="TextBox 45"/>
            <p:cNvSpPr txBox="1"/>
            <p:nvPr/>
          </p:nvSpPr>
          <p:spPr>
            <a:xfrm>
              <a:off x="1206499" y="3943350"/>
              <a:ext cx="647700" cy="492443"/>
            </a:xfrm>
            <a:prstGeom prst="rect">
              <a:avLst/>
            </a:prstGeom>
            <a:noFill/>
          </p:spPr>
          <p:txBody>
            <a:bodyPr wrap="square" rtlCol="0">
              <a:spAutoFit/>
            </a:bodyPr>
            <a:lstStyle/>
            <a:p>
              <a:pPr algn="ctr"/>
              <a:r>
                <a:rPr lang="en-US" sz="2600" b="1" i="0">
                  <a:solidFill>
                    <a:srgbClr val="C00000"/>
                  </a:solidFill>
                  <a:latin typeface="+mj-lt"/>
                  <a:ea typeface="Cambria Math"/>
                  <a:cs typeface="Arial" pitchFamily="34" charset="0"/>
                </a:rPr>
                <a:t>KL</a:t>
              </a:r>
              <a:endParaRPr lang="en-US" sz="2600" b="1">
                <a:solidFill>
                  <a:srgbClr val="C00000"/>
                </a:solidFill>
                <a:latin typeface="Arial" pitchFamily="34" charset="0"/>
                <a:cs typeface="Arial" pitchFamily="34" charset="0"/>
              </a:endParaRPr>
            </a:p>
          </p:txBody>
        </p:sp>
      </p:grpSp>
      <p:sp>
        <p:nvSpPr>
          <p:cNvPr id="16" name="AutoShape 4"/>
          <p:cNvSpPr>
            <a:spLocks noChangeArrowheads="1"/>
          </p:cNvSpPr>
          <p:nvPr/>
        </p:nvSpPr>
        <p:spPr bwMode="gray">
          <a:xfrm>
            <a:off x="447214" y="95249"/>
            <a:ext cx="4580398" cy="438151"/>
          </a:xfrm>
          <a:prstGeom prst="roundRect">
            <a:avLst>
              <a:gd name="adj" fmla="val 50000"/>
            </a:avLst>
          </a:prstGeom>
          <a:gradFill rotWithShape="1">
            <a:gsLst>
              <a:gs pos="0">
                <a:schemeClr val="accent1">
                  <a:gamma/>
                  <a:shade val="46275"/>
                  <a:invGamma/>
                </a:schemeClr>
              </a:gs>
              <a:gs pos="50000">
                <a:schemeClr val="accent1"/>
              </a:gs>
              <a:gs pos="100000">
                <a:schemeClr val="accent1">
                  <a:gamma/>
                  <a:shade val="46275"/>
                  <a:invGamma/>
                </a:schemeClr>
              </a:gs>
            </a:gsLst>
            <a:lin ang="0" scaled="1"/>
          </a:gradFill>
          <a:ln w="38100" algn="ctr">
            <a:solidFill>
              <a:srgbClr val="FFFFFF"/>
            </a:solidFill>
            <a:round/>
            <a:headEnd/>
            <a:tailEnd/>
          </a:ln>
          <a:effectLst>
            <a:outerShdw dist="63500" dir="3187806" algn="ctr" rotWithShape="0">
              <a:srgbClr val="001D3A"/>
            </a:outerShdw>
          </a:effectLst>
        </p:spPr>
        <p:txBody>
          <a:bodyPr wrap="none" lIns="121899" tIns="60949" rIns="121899" bIns="60949" anchor="ctr"/>
          <a:ls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en-US" sz="1900" b="1">
                <a:solidFill>
                  <a:schemeClr val="bg1"/>
                </a:solidFill>
                <a:latin typeface="Arial" pitchFamily="34" charset="0"/>
                <a:cs typeface="Arial" pitchFamily="34" charset="0"/>
              </a:rPr>
              <a:t>  TÍNH CHẤT ĐƯỜNG PHÂN GIÁC.</a:t>
            </a:r>
            <a:endParaRPr lang="vi-VN" sz="1900" b="1">
              <a:solidFill>
                <a:schemeClr val="bg1"/>
              </a:solidFill>
              <a:latin typeface="Arial" pitchFamily="34" charset="0"/>
              <a:cs typeface="Arial" pitchFamily="34" charset="0"/>
            </a:endParaRPr>
          </a:p>
        </p:txBody>
      </p:sp>
      <p:pic>
        <p:nvPicPr>
          <p:cNvPr id="151555" name="Picture 3"/>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389812" y="2752725"/>
            <a:ext cx="3468053" cy="251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20"/>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flipH="1">
            <a:off x="10440983" y="5638800"/>
            <a:ext cx="1746254" cy="1354444"/>
          </a:xfrm>
          <a:prstGeom prst="rect">
            <a:avLst/>
          </a:prstGeom>
        </p:spPr>
      </p:pic>
    </p:spTree>
    <p:extLst>
      <p:ext uri="{BB962C8B-B14F-4D97-AF65-F5344CB8AC3E}">
        <p14:creationId xmlns:p14="http://schemas.microsoft.com/office/powerpoint/2010/main" val="407024334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left)">
                                      <p:cBhvr>
                                        <p:cTn id="7" dur="500"/>
                                        <p:tgtEl>
                                          <p:spTgt spid="29"/>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left)">
                                      <p:cBhvr>
                                        <p:cTn id="11" dur="500"/>
                                        <p:tgtEl>
                                          <p:spTgt spid="9"/>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151555"/>
                                        </p:tgtEl>
                                        <p:attrNameLst>
                                          <p:attrName>style.visibility</p:attrName>
                                        </p:attrNameLst>
                                      </p:cBhvr>
                                      <p:to>
                                        <p:strVal val="visible"/>
                                      </p:to>
                                    </p:set>
                                    <p:animEffect transition="in" filter="wipe(left)">
                                      <p:cBhvr>
                                        <p:cTn id="15" dur="500"/>
                                        <p:tgtEl>
                                          <p:spTgt spid="1515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p:cNvSpPr txBox="1"/>
          <p:nvPr/>
        </p:nvSpPr>
        <p:spPr>
          <a:xfrm>
            <a:off x="836612" y="1102043"/>
            <a:ext cx="3276600" cy="430887"/>
          </a:xfrm>
          <a:prstGeom prst="rect">
            <a:avLst/>
          </a:prstGeom>
          <a:noFill/>
        </p:spPr>
        <p:txBody>
          <a:bodyPr wrap="square" rtlCol="0">
            <a:spAutoFit/>
          </a:bodyPr>
          <a:lstStyle/>
          <a:p>
            <a:pPr marL="342900" indent="-342900" algn="just">
              <a:buFont typeface="Arial" pitchFamily="34" charset="0"/>
              <a:buChar char="•"/>
            </a:pPr>
            <a:r>
              <a:rPr lang="en-US" sz="2200" b="1">
                <a:solidFill>
                  <a:srgbClr val="0F3D13"/>
                </a:solidFill>
                <a:latin typeface="Arial" pitchFamily="34" charset="0"/>
                <a:cs typeface="Arial" pitchFamily="34" charset="0"/>
              </a:rPr>
              <a:t>Chứng minh định lí :</a:t>
            </a:r>
            <a:endParaRPr lang="en-US" b="1">
              <a:solidFill>
                <a:srgbClr val="0F3D13"/>
              </a:solidFill>
              <a:latin typeface="Arial" pitchFamily="34" charset="0"/>
              <a:cs typeface="Arial" pitchFamily="34" charset="0"/>
            </a:endParaRPr>
          </a:p>
        </p:txBody>
      </p:sp>
      <p:sp>
        <p:nvSpPr>
          <p:cNvPr id="19" name="TextBox 18"/>
          <p:cNvSpPr txBox="1"/>
          <p:nvPr/>
        </p:nvSpPr>
        <p:spPr>
          <a:xfrm>
            <a:off x="531812" y="1600200"/>
            <a:ext cx="7696200" cy="430887"/>
          </a:xfrm>
          <a:prstGeom prst="rect">
            <a:avLst/>
          </a:prstGeom>
          <a:noFill/>
        </p:spPr>
        <p:txBody>
          <a:bodyPr wrap="square" rtlCol="0">
            <a:spAutoFit/>
          </a:bodyPr>
          <a:lstStyle/>
          <a:p>
            <a:pPr algn="just"/>
            <a:r>
              <a:rPr lang="en-US" sz="2200" b="1">
                <a:latin typeface="Arial" pitchFamily="34" charset="0"/>
                <a:cs typeface="Arial" pitchFamily="34" charset="0"/>
              </a:rPr>
              <a:t>Vẽ </a:t>
            </a:r>
            <a:r>
              <a:rPr lang="vi-VN" sz="2200" b="1">
                <a:latin typeface="Arial" pitchFamily="34" charset="0"/>
                <a:cs typeface="Arial" pitchFamily="34" charset="0"/>
              </a:rPr>
              <a:t>đường thẳng</a:t>
            </a:r>
            <a:r>
              <a:rPr lang="en-US" sz="2200" b="1">
                <a:latin typeface="Arial" pitchFamily="34" charset="0"/>
                <a:cs typeface="Arial" pitchFamily="34" charset="0"/>
              </a:rPr>
              <a:t> qua B song song với AD, cắt AC tại E</a:t>
            </a:r>
            <a:endParaRPr lang="en-US" b="1">
              <a:latin typeface="Arial" pitchFamily="34" charset="0"/>
              <a:cs typeface="Arial" pitchFamily="34" charset="0"/>
            </a:endParaRPr>
          </a:p>
        </p:txBody>
      </p:sp>
      <mc:AlternateContent xmlns:mc="http://schemas.openxmlformats.org/markup-compatibility/2006" xmlns:a14="http://schemas.microsoft.com/office/drawing/2010/main">
        <mc:Choice Requires="a14">
          <p:sp>
            <p:nvSpPr>
              <p:cNvPr id="20" name="TextBox 19"/>
              <p:cNvSpPr txBox="1"/>
              <p:nvPr/>
            </p:nvSpPr>
            <p:spPr>
              <a:xfrm>
                <a:off x="531812" y="2052399"/>
                <a:ext cx="7696200" cy="472373"/>
              </a:xfrm>
              <a:prstGeom prst="rect">
                <a:avLst/>
              </a:prstGeom>
              <a:noFill/>
            </p:spPr>
            <p:txBody>
              <a:bodyPr wrap="square" rtlCol="0">
                <a:spAutoFit/>
              </a:bodyPr>
              <a:lstStyle/>
              <a:p>
                <a:pPr algn="just"/>
                <a:r>
                  <a:rPr lang="en-US" sz="2200" b="1">
                    <a:latin typeface="Arial" pitchFamily="34" charset="0"/>
                    <a:cs typeface="Arial" pitchFamily="34" charset="0"/>
                  </a:rPr>
                  <a:t>Theo giả thiết , AD là phân giác của góc A nên </a:t>
                </a:r>
                <a14:m>
                  <m:oMath xmlns:m="http://schemas.openxmlformats.org/officeDocument/2006/math">
                    <m:acc>
                      <m:accPr>
                        <m:chr m:val="̂"/>
                        <m:ctrlPr>
                          <a:rPr lang="en-US" b="1" i="1" smtClean="0">
                            <a:latin typeface="Cambria Math" panose="02040503050406030204" pitchFamily="18" charset="0"/>
                            <a:cs typeface="Arial" pitchFamily="34" charset="0"/>
                          </a:rPr>
                        </m:ctrlPr>
                      </m:accPr>
                      <m:e>
                        <m:sSub>
                          <m:sSubPr>
                            <m:ctrlPr>
                              <a:rPr lang="en-US" b="1" i="1" smtClean="0">
                                <a:latin typeface="Cambria Math" panose="02040503050406030204" pitchFamily="18" charset="0"/>
                                <a:cs typeface="Arial" pitchFamily="34" charset="0"/>
                              </a:rPr>
                            </m:ctrlPr>
                          </m:sSubPr>
                          <m:e>
                            <m:r>
                              <a:rPr lang="en-US" b="1" i="1" smtClean="0">
                                <a:latin typeface="Cambria Math"/>
                                <a:cs typeface="Arial" pitchFamily="34" charset="0"/>
                              </a:rPr>
                              <m:t>𝑨</m:t>
                            </m:r>
                          </m:e>
                          <m:sub>
                            <m:r>
                              <a:rPr lang="en-US" b="1" i="1" smtClean="0">
                                <a:latin typeface="Cambria Math"/>
                                <a:cs typeface="Arial" pitchFamily="34" charset="0"/>
                              </a:rPr>
                              <m:t>𝟏</m:t>
                            </m:r>
                          </m:sub>
                        </m:sSub>
                      </m:e>
                    </m:acc>
                    <m:r>
                      <a:rPr lang="en-US" b="1" i="1" smtClean="0">
                        <a:latin typeface="Cambria Math"/>
                        <a:cs typeface="Arial" pitchFamily="34" charset="0"/>
                      </a:rPr>
                      <m:t>=</m:t>
                    </m:r>
                    <m:acc>
                      <m:accPr>
                        <m:chr m:val="̂"/>
                        <m:ctrlPr>
                          <a:rPr lang="en-US" b="1" i="1">
                            <a:latin typeface="Cambria Math" panose="02040503050406030204" pitchFamily="18" charset="0"/>
                            <a:cs typeface="Arial" pitchFamily="34" charset="0"/>
                          </a:rPr>
                        </m:ctrlPr>
                      </m:accPr>
                      <m:e>
                        <m:sSub>
                          <m:sSubPr>
                            <m:ctrlPr>
                              <a:rPr lang="en-US" b="1" i="1">
                                <a:latin typeface="Cambria Math" panose="02040503050406030204" pitchFamily="18" charset="0"/>
                                <a:cs typeface="Arial" pitchFamily="34" charset="0"/>
                              </a:rPr>
                            </m:ctrlPr>
                          </m:sSubPr>
                          <m:e>
                            <m:r>
                              <a:rPr lang="en-US" b="1" i="1">
                                <a:latin typeface="Cambria Math"/>
                                <a:cs typeface="Arial" pitchFamily="34" charset="0"/>
                              </a:rPr>
                              <m:t>𝑨</m:t>
                            </m:r>
                          </m:e>
                          <m:sub>
                            <m:r>
                              <a:rPr lang="en-US" b="1" i="1" smtClean="0">
                                <a:latin typeface="Cambria Math"/>
                                <a:cs typeface="Arial" pitchFamily="34" charset="0"/>
                              </a:rPr>
                              <m:t>𝟐</m:t>
                            </m:r>
                          </m:sub>
                        </m:sSub>
                      </m:e>
                    </m:acc>
                  </m:oMath>
                </a14:m>
                <a:endParaRPr lang="en-US" b="1">
                  <a:latin typeface="Arial" pitchFamily="34" charset="0"/>
                  <a:cs typeface="Arial" pitchFamily="34" charset="0"/>
                </a:endParaRPr>
              </a:p>
            </p:txBody>
          </p:sp>
        </mc:Choice>
        <mc:Fallback xmlns="">
          <p:sp>
            <p:nvSpPr>
              <p:cNvPr id="20" name="TextBox 19"/>
              <p:cNvSpPr txBox="1">
                <a:spLocks noRot="1" noChangeAspect="1" noMove="1" noResize="1" noEditPoints="1" noAdjustHandles="1" noChangeArrowheads="1" noChangeShapeType="1" noTextEdit="1"/>
              </p:cNvSpPr>
              <p:nvPr/>
            </p:nvSpPr>
            <p:spPr>
              <a:xfrm>
                <a:off x="531812" y="2052399"/>
                <a:ext cx="7696200" cy="472373"/>
              </a:xfrm>
              <a:prstGeom prst="rect">
                <a:avLst/>
              </a:prstGeom>
              <a:blipFill rotWithShape="1">
                <a:blip r:embed="rId3"/>
                <a:stretch>
                  <a:fillRect l="-950" t="-3896" r="-7759" b="-24675"/>
                </a:stretch>
              </a:blipFill>
            </p:spPr>
            <p:txBody>
              <a:bodyPr/>
              <a:lstStyle/>
              <a:p>
                <a:r>
                  <a:rPr lang="en-US">
                    <a:noFill/>
                  </a:rPr>
                  <a:t> </a:t>
                </a:r>
              </a:p>
            </p:txBody>
          </p:sp>
        </mc:Fallback>
      </mc:AlternateContent>
      <p:sp>
        <p:nvSpPr>
          <p:cNvPr id="33" name="TextBox 32"/>
          <p:cNvSpPr txBox="1"/>
          <p:nvPr/>
        </p:nvSpPr>
        <p:spPr>
          <a:xfrm>
            <a:off x="825500" y="5936159"/>
            <a:ext cx="10526712" cy="769441"/>
          </a:xfrm>
          <a:prstGeom prst="rect">
            <a:avLst/>
          </a:prstGeom>
          <a:solidFill>
            <a:schemeClr val="bg2">
              <a:lumMod val="90000"/>
            </a:schemeClr>
          </a:solidFill>
        </p:spPr>
        <p:txBody>
          <a:bodyPr wrap="square" rtlCol="0">
            <a:spAutoFit/>
          </a:bodyPr>
          <a:lstStyle/>
          <a:p>
            <a:pPr marL="342900" indent="-342900" algn="just">
              <a:buFont typeface="Wingdings" pitchFamily="2" charset="2"/>
              <a:buChar char="v"/>
            </a:pPr>
            <a:r>
              <a:rPr lang="en-US" sz="2200" b="1" i="1">
                <a:solidFill>
                  <a:schemeClr val="accent2">
                    <a:lumMod val="75000"/>
                  </a:schemeClr>
                </a:solidFill>
                <a:latin typeface="Arial" pitchFamily="34" charset="0"/>
                <a:cs typeface="Arial" pitchFamily="34" charset="0"/>
              </a:rPr>
              <a:t>Chú ý</a:t>
            </a:r>
            <a:r>
              <a:rPr lang="en-US" sz="2200" b="1">
                <a:latin typeface="Arial" pitchFamily="34" charset="0"/>
                <a:cs typeface="Arial" pitchFamily="34" charset="0"/>
              </a:rPr>
              <a:t>: Trong tam giác ABC, nếu D là điểm thuộc đoạn BC và thoả mãn thì AD là </a:t>
            </a:r>
            <a:r>
              <a:rPr lang="vi-VN" sz="2200" b="1">
                <a:latin typeface="Arial" pitchFamily="34" charset="0"/>
                <a:cs typeface="Arial" pitchFamily="34" charset="0"/>
              </a:rPr>
              <a:t>đường phân giác</a:t>
            </a:r>
            <a:r>
              <a:rPr lang="en-US" sz="2200" b="1">
                <a:latin typeface="Arial" pitchFamily="34" charset="0"/>
                <a:cs typeface="Arial" pitchFamily="34" charset="0"/>
              </a:rPr>
              <a:t> của góc A.</a:t>
            </a:r>
            <a:endParaRPr lang="en-US" b="1">
              <a:latin typeface="Arial" pitchFamily="34" charset="0"/>
              <a:cs typeface="Arial" pitchFamily="34" charset="0"/>
            </a:endParaRPr>
          </a:p>
        </p:txBody>
      </p:sp>
      <p:sp>
        <p:nvSpPr>
          <p:cNvPr id="15" name="TextBox 14"/>
          <p:cNvSpPr txBox="1"/>
          <p:nvPr/>
        </p:nvSpPr>
        <p:spPr>
          <a:xfrm>
            <a:off x="303212" y="609600"/>
            <a:ext cx="8915400" cy="492443"/>
          </a:xfrm>
          <a:prstGeom prst="rect">
            <a:avLst/>
          </a:prstGeom>
          <a:noFill/>
        </p:spPr>
        <p:txBody>
          <a:bodyPr wrap="square" rtlCol="0">
            <a:spAutoFit/>
          </a:bodyPr>
          <a:lstStyle/>
          <a:p>
            <a:pPr marL="457200" indent="-457200" algn="just">
              <a:buFont typeface="Wingdings" pitchFamily="2" charset="2"/>
              <a:buChar char="v"/>
            </a:pPr>
            <a:r>
              <a:rPr lang="en-US" sz="2600" b="1">
                <a:solidFill>
                  <a:schemeClr val="accent2">
                    <a:lumMod val="75000"/>
                  </a:schemeClr>
                </a:solidFill>
                <a:latin typeface="Arial" pitchFamily="34" charset="0"/>
                <a:cs typeface="Arial" pitchFamily="34" charset="0"/>
              </a:rPr>
              <a:t>Định lí ( tính chất đường phân giác của tam giác )</a:t>
            </a:r>
            <a:endParaRPr lang="vi-VN" sz="2600" b="1">
              <a:solidFill>
                <a:schemeClr val="accent2">
                  <a:lumMod val="75000"/>
                </a:schemeClr>
              </a:solidFill>
              <a:latin typeface="Arial" pitchFamily="34" charset="0"/>
              <a:cs typeface="Arial" pitchFamily="34" charset="0"/>
            </a:endParaRPr>
          </a:p>
        </p:txBody>
      </p:sp>
      <p:sp>
        <p:nvSpPr>
          <p:cNvPr id="26" name="AutoShape 4"/>
          <p:cNvSpPr>
            <a:spLocks noChangeArrowheads="1"/>
          </p:cNvSpPr>
          <p:nvPr/>
        </p:nvSpPr>
        <p:spPr bwMode="gray">
          <a:xfrm>
            <a:off x="447214" y="95249"/>
            <a:ext cx="4580398" cy="438151"/>
          </a:xfrm>
          <a:prstGeom prst="roundRect">
            <a:avLst>
              <a:gd name="adj" fmla="val 50000"/>
            </a:avLst>
          </a:prstGeom>
          <a:gradFill rotWithShape="1">
            <a:gsLst>
              <a:gs pos="0">
                <a:schemeClr val="accent1">
                  <a:gamma/>
                  <a:shade val="46275"/>
                  <a:invGamma/>
                </a:schemeClr>
              </a:gs>
              <a:gs pos="50000">
                <a:schemeClr val="accent1"/>
              </a:gs>
              <a:gs pos="100000">
                <a:schemeClr val="accent1">
                  <a:gamma/>
                  <a:shade val="46275"/>
                  <a:invGamma/>
                </a:schemeClr>
              </a:gs>
            </a:gsLst>
            <a:lin ang="0" scaled="1"/>
          </a:gradFill>
          <a:ln w="38100" algn="ctr">
            <a:solidFill>
              <a:srgbClr val="FFFFFF"/>
            </a:solidFill>
            <a:round/>
            <a:headEnd/>
            <a:tailEnd/>
          </a:ln>
          <a:effectLst>
            <a:outerShdw dist="63500" dir="3187806" algn="ctr" rotWithShape="0">
              <a:srgbClr val="001D3A"/>
            </a:outerShdw>
          </a:effectLst>
        </p:spPr>
        <p:txBody>
          <a:bodyPr wrap="none" lIns="121899" tIns="60949" rIns="121899" bIns="60949" anchor="ctr"/>
          <a:ls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en-US" sz="1900" b="1">
                <a:solidFill>
                  <a:schemeClr val="bg1"/>
                </a:solidFill>
                <a:latin typeface="Arial" pitchFamily="34" charset="0"/>
                <a:cs typeface="Arial" pitchFamily="34" charset="0"/>
              </a:rPr>
              <a:t>  TÍNH CHẤT ĐƯỜNG PHÂN GIÁC.</a:t>
            </a:r>
            <a:endParaRPr lang="vi-VN" sz="1900" b="1">
              <a:solidFill>
                <a:schemeClr val="bg1"/>
              </a:solidFill>
              <a:latin typeface="Arial" pitchFamily="34" charset="0"/>
              <a:cs typeface="Arial" pitchFamily="34" charset="0"/>
            </a:endParaRPr>
          </a:p>
        </p:txBody>
      </p:sp>
      <mc:AlternateContent xmlns:mc="http://schemas.openxmlformats.org/markup-compatibility/2006" xmlns:a14="http://schemas.microsoft.com/office/drawing/2010/main">
        <mc:Choice Requires="a14">
          <p:sp>
            <p:nvSpPr>
              <p:cNvPr id="27" name="TextBox 26"/>
              <p:cNvSpPr txBox="1"/>
              <p:nvPr/>
            </p:nvSpPr>
            <p:spPr>
              <a:xfrm>
                <a:off x="531812" y="2544469"/>
                <a:ext cx="7696200" cy="430887"/>
              </a:xfrm>
              <a:prstGeom prst="rect">
                <a:avLst/>
              </a:prstGeom>
              <a:noFill/>
            </p:spPr>
            <p:txBody>
              <a:bodyPr wrap="square" rtlCol="0">
                <a:spAutoFit/>
              </a:bodyPr>
              <a:lstStyle/>
              <a:p>
                <a:pPr algn="just"/>
                <a:r>
                  <a:rPr lang="en-US" sz="2200" b="1">
                    <a:latin typeface="Arial" pitchFamily="34" charset="0"/>
                    <a:cs typeface="Arial" pitchFamily="34" charset="0"/>
                  </a:rPr>
                  <a:t>Ta có EB // AD nên </a:t>
                </a:r>
                <a14:m>
                  <m:oMath xmlns:m="http://schemas.openxmlformats.org/officeDocument/2006/math">
                    <m:acc>
                      <m:accPr>
                        <m:chr m:val="̂"/>
                        <m:ctrlPr>
                          <a:rPr lang="en-US" sz="2000" b="1" i="1">
                            <a:latin typeface="Cambria Math" panose="02040503050406030204" pitchFamily="18" charset="0"/>
                            <a:cs typeface="Arial" pitchFamily="34" charset="0"/>
                          </a:rPr>
                        </m:ctrlPr>
                      </m:accPr>
                      <m:e>
                        <m:sSub>
                          <m:sSubPr>
                            <m:ctrlPr>
                              <a:rPr lang="en-US" sz="2000" b="1" i="1">
                                <a:latin typeface="Cambria Math" panose="02040503050406030204" pitchFamily="18" charset="0"/>
                                <a:cs typeface="Arial" pitchFamily="34" charset="0"/>
                              </a:rPr>
                            </m:ctrlPr>
                          </m:sSubPr>
                          <m:e>
                            <m:r>
                              <a:rPr lang="en-US" sz="2000" b="1" i="1">
                                <a:latin typeface="Cambria Math"/>
                                <a:cs typeface="Arial" pitchFamily="34" charset="0"/>
                              </a:rPr>
                              <m:t>𝑨</m:t>
                            </m:r>
                          </m:e>
                          <m:sub>
                            <m:r>
                              <a:rPr lang="en-US" sz="2000" b="1" i="1">
                                <a:latin typeface="Cambria Math"/>
                                <a:cs typeface="Arial" pitchFamily="34" charset="0"/>
                              </a:rPr>
                              <m:t>𝟏</m:t>
                            </m:r>
                          </m:sub>
                        </m:sSub>
                      </m:e>
                    </m:acc>
                    <m:r>
                      <a:rPr lang="en-US" sz="2000" b="1" i="1">
                        <a:latin typeface="Cambria Math"/>
                        <a:cs typeface="Arial" pitchFamily="34" charset="0"/>
                      </a:rPr>
                      <m:t>=</m:t>
                    </m:r>
                    <m:acc>
                      <m:accPr>
                        <m:chr m:val="̂"/>
                        <m:ctrlPr>
                          <a:rPr lang="en-US" sz="2000" b="1" i="1">
                            <a:latin typeface="Cambria Math" panose="02040503050406030204" pitchFamily="18" charset="0"/>
                            <a:cs typeface="Arial" pitchFamily="34" charset="0"/>
                          </a:rPr>
                        </m:ctrlPr>
                      </m:accPr>
                      <m:e>
                        <m:sSub>
                          <m:sSubPr>
                            <m:ctrlPr>
                              <a:rPr lang="en-US" sz="2000" b="1" i="1">
                                <a:latin typeface="Cambria Math" panose="02040503050406030204" pitchFamily="18" charset="0"/>
                                <a:cs typeface="Arial" pitchFamily="34" charset="0"/>
                              </a:rPr>
                            </m:ctrlPr>
                          </m:sSubPr>
                          <m:e>
                            <m:r>
                              <a:rPr lang="en-US" sz="2000" b="1" i="1" smtClean="0">
                                <a:latin typeface="Cambria Math"/>
                                <a:cs typeface="Arial" pitchFamily="34" charset="0"/>
                              </a:rPr>
                              <m:t>𝑩</m:t>
                            </m:r>
                          </m:e>
                          <m:sub>
                            <m:r>
                              <a:rPr lang="en-US" sz="2000" b="1" i="1" smtClean="0">
                                <a:latin typeface="Cambria Math"/>
                                <a:cs typeface="Arial" pitchFamily="34" charset="0"/>
                              </a:rPr>
                              <m:t>𝟏</m:t>
                            </m:r>
                          </m:sub>
                        </m:sSub>
                      </m:e>
                    </m:acc>
                  </m:oMath>
                </a14:m>
                <a:r>
                  <a:rPr lang="en-US" sz="2200" b="1">
                    <a:latin typeface="Arial" pitchFamily="34" charset="0"/>
                    <a:cs typeface="Arial" pitchFamily="34" charset="0"/>
                  </a:rPr>
                  <a:t> (hai góc so le trong) </a:t>
                </a:r>
                <a:endParaRPr lang="en-US" b="1">
                  <a:latin typeface="Arial" pitchFamily="34" charset="0"/>
                  <a:cs typeface="Arial" pitchFamily="34" charset="0"/>
                </a:endParaRPr>
              </a:p>
            </p:txBody>
          </p:sp>
        </mc:Choice>
        <mc:Fallback xmlns="">
          <p:sp>
            <p:nvSpPr>
              <p:cNvPr id="27" name="TextBox 26"/>
              <p:cNvSpPr txBox="1">
                <a:spLocks noRot="1" noChangeAspect="1" noMove="1" noResize="1" noEditPoints="1" noAdjustHandles="1" noChangeArrowheads="1" noChangeShapeType="1" noTextEdit="1"/>
              </p:cNvSpPr>
              <p:nvPr/>
            </p:nvSpPr>
            <p:spPr>
              <a:xfrm>
                <a:off x="531812" y="2544469"/>
                <a:ext cx="7696200" cy="430887"/>
              </a:xfrm>
              <a:prstGeom prst="rect">
                <a:avLst/>
              </a:prstGeom>
              <a:blipFill rotWithShape="1">
                <a:blip r:embed="rId4"/>
                <a:stretch>
                  <a:fillRect l="-950" t="-7042" b="-2816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 name="TextBox 27"/>
              <p:cNvSpPr txBox="1"/>
              <p:nvPr/>
            </p:nvSpPr>
            <p:spPr>
              <a:xfrm>
                <a:off x="3046412" y="3074313"/>
                <a:ext cx="3429000" cy="430887"/>
              </a:xfrm>
              <a:prstGeom prst="rect">
                <a:avLst/>
              </a:prstGeom>
              <a:noFill/>
            </p:spPr>
            <p:txBody>
              <a:bodyPr wrap="square" rtlCol="0">
                <a:spAutoFit/>
              </a:bodyPr>
              <a:lstStyle/>
              <a:p>
                <a:pPr algn="just"/>
                <a14:m>
                  <m:oMath xmlns:m="http://schemas.openxmlformats.org/officeDocument/2006/math">
                    <m:acc>
                      <m:accPr>
                        <m:chr m:val="̂"/>
                        <m:ctrlPr>
                          <a:rPr lang="en-US" sz="2000" b="1" i="1" smtClean="0">
                            <a:latin typeface="Cambria Math" panose="02040503050406030204" pitchFamily="18" charset="0"/>
                            <a:cs typeface="Arial" pitchFamily="34" charset="0"/>
                          </a:rPr>
                        </m:ctrlPr>
                      </m:accPr>
                      <m:e>
                        <m:sSub>
                          <m:sSubPr>
                            <m:ctrlPr>
                              <a:rPr lang="en-US" sz="2000" b="1" i="1">
                                <a:latin typeface="Cambria Math" panose="02040503050406030204" pitchFamily="18" charset="0"/>
                                <a:cs typeface="Arial" pitchFamily="34" charset="0"/>
                              </a:rPr>
                            </m:ctrlPr>
                          </m:sSubPr>
                          <m:e>
                            <m:r>
                              <a:rPr lang="en-US" sz="2000" b="1" i="1">
                                <a:latin typeface="Cambria Math"/>
                                <a:cs typeface="Arial" pitchFamily="34" charset="0"/>
                              </a:rPr>
                              <m:t>𝑨</m:t>
                            </m:r>
                          </m:e>
                          <m:sub>
                            <m:r>
                              <a:rPr lang="en-US" sz="2000" b="1" i="1" smtClean="0">
                                <a:latin typeface="Cambria Math"/>
                                <a:cs typeface="Arial" pitchFamily="34" charset="0"/>
                              </a:rPr>
                              <m:t>𝟐</m:t>
                            </m:r>
                          </m:sub>
                        </m:sSub>
                      </m:e>
                    </m:acc>
                    <m:r>
                      <a:rPr lang="en-US" sz="2000" b="1" i="1">
                        <a:latin typeface="Cambria Math"/>
                        <a:cs typeface="Arial" pitchFamily="34" charset="0"/>
                      </a:rPr>
                      <m:t>=</m:t>
                    </m:r>
                    <m:acc>
                      <m:accPr>
                        <m:chr m:val="̂"/>
                        <m:ctrlPr>
                          <a:rPr lang="en-US" sz="2000" b="1" i="1">
                            <a:latin typeface="Cambria Math" panose="02040503050406030204" pitchFamily="18" charset="0"/>
                            <a:cs typeface="Arial" pitchFamily="34" charset="0"/>
                          </a:rPr>
                        </m:ctrlPr>
                      </m:accPr>
                      <m:e>
                        <m:r>
                          <a:rPr lang="en-US" sz="2000" b="1" i="1" smtClean="0">
                            <a:latin typeface="Cambria Math"/>
                            <a:cs typeface="Arial" pitchFamily="34" charset="0"/>
                          </a:rPr>
                          <m:t>𝑬</m:t>
                        </m:r>
                      </m:e>
                    </m:acc>
                  </m:oMath>
                </a14:m>
                <a:r>
                  <a:rPr lang="en-US" sz="2200" b="1">
                    <a:latin typeface="Arial" pitchFamily="34" charset="0"/>
                    <a:cs typeface="Arial" pitchFamily="34" charset="0"/>
                  </a:rPr>
                  <a:t> (hai góc đồng vị) </a:t>
                </a:r>
                <a:endParaRPr lang="en-US" b="1">
                  <a:latin typeface="Arial" pitchFamily="34" charset="0"/>
                  <a:cs typeface="Arial" pitchFamily="34" charset="0"/>
                </a:endParaRPr>
              </a:p>
            </p:txBody>
          </p:sp>
        </mc:Choice>
        <mc:Fallback xmlns="">
          <p:sp>
            <p:nvSpPr>
              <p:cNvPr id="28" name="TextBox 27"/>
              <p:cNvSpPr txBox="1">
                <a:spLocks noRot="1" noChangeAspect="1" noMove="1" noResize="1" noEditPoints="1" noAdjustHandles="1" noChangeArrowheads="1" noChangeShapeType="1" noTextEdit="1"/>
              </p:cNvSpPr>
              <p:nvPr/>
            </p:nvSpPr>
            <p:spPr>
              <a:xfrm>
                <a:off x="3046412" y="3074313"/>
                <a:ext cx="3429000" cy="430887"/>
              </a:xfrm>
              <a:prstGeom prst="rect">
                <a:avLst/>
              </a:prstGeom>
              <a:blipFill rotWithShape="1">
                <a:blip r:embed="rId5"/>
                <a:stretch>
                  <a:fillRect t="-7042" b="-2816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9" name="TextBox 28"/>
              <p:cNvSpPr txBox="1"/>
              <p:nvPr/>
            </p:nvSpPr>
            <p:spPr>
              <a:xfrm>
                <a:off x="549274" y="3574552"/>
                <a:ext cx="7696200" cy="472373"/>
              </a:xfrm>
              <a:prstGeom prst="rect">
                <a:avLst/>
              </a:prstGeom>
              <a:noFill/>
            </p:spPr>
            <p:txBody>
              <a:bodyPr wrap="square" rtlCol="0">
                <a:spAutoFit/>
              </a:bodyPr>
              <a:lstStyle/>
              <a:p>
                <a:pPr algn="just"/>
                <a:r>
                  <a:rPr lang="en-US" sz="2200" b="1">
                    <a:latin typeface="Arial" pitchFamily="34" charset="0"/>
                    <a:cs typeface="Arial" pitchFamily="34" charset="0"/>
                  </a:rPr>
                  <a:t>Do đó </a:t>
                </a:r>
                <a14:m>
                  <m:oMath xmlns:m="http://schemas.openxmlformats.org/officeDocument/2006/math">
                    <m:acc>
                      <m:accPr>
                        <m:chr m:val="̂"/>
                        <m:ctrlPr>
                          <a:rPr lang="en-US" b="1" i="1">
                            <a:latin typeface="Cambria Math" panose="02040503050406030204" pitchFamily="18" charset="0"/>
                            <a:cs typeface="Arial" pitchFamily="34" charset="0"/>
                          </a:rPr>
                        </m:ctrlPr>
                      </m:accPr>
                      <m:e>
                        <m:sSub>
                          <m:sSubPr>
                            <m:ctrlPr>
                              <a:rPr lang="en-US" b="1" i="1">
                                <a:latin typeface="Cambria Math" panose="02040503050406030204" pitchFamily="18" charset="0"/>
                                <a:cs typeface="Arial" pitchFamily="34" charset="0"/>
                              </a:rPr>
                            </m:ctrlPr>
                          </m:sSubPr>
                          <m:e>
                            <m:r>
                              <a:rPr lang="en-US" b="1" i="1" smtClean="0">
                                <a:latin typeface="Cambria Math"/>
                                <a:cs typeface="Arial" pitchFamily="34" charset="0"/>
                              </a:rPr>
                              <m:t>𝑩</m:t>
                            </m:r>
                          </m:e>
                          <m:sub>
                            <m:r>
                              <a:rPr lang="en-US" b="1" i="1">
                                <a:latin typeface="Cambria Math"/>
                                <a:cs typeface="Arial" pitchFamily="34" charset="0"/>
                              </a:rPr>
                              <m:t>𝟏</m:t>
                            </m:r>
                          </m:sub>
                        </m:sSub>
                      </m:e>
                    </m:acc>
                    <m:r>
                      <a:rPr lang="en-US" b="1" i="1">
                        <a:latin typeface="Cambria Math"/>
                        <a:cs typeface="Arial" pitchFamily="34" charset="0"/>
                      </a:rPr>
                      <m:t>=</m:t>
                    </m:r>
                    <m:acc>
                      <m:accPr>
                        <m:chr m:val="̂"/>
                        <m:ctrlPr>
                          <a:rPr lang="en-US" b="1" i="1" smtClean="0">
                            <a:latin typeface="Cambria Math" panose="02040503050406030204" pitchFamily="18" charset="0"/>
                            <a:cs typeface="Arial" pitchFamily="34" charset="0"/>
                          </a:rPr>
                        </m:ctrlPr>
                      </m:accPr>
                      <m:e>
                        <m:r>
                          <a:rPr lang="en-US" b="1" i="1" smtClean="0">
                            <a:latin typeface="Cambria Math"/>
                            <a:cs typeface="Arial" pitchFamily="34" charset="0"/>
                          </a:rPr>
                          <m:t>𝑬</m:t>
                        </m:r>
                      </m:e>
                    </m:acc>
                    <m:r>
                      <a:rPr lang="en-US" b="1" i="1" smtClean="0">
                        <a:latin typeface="Cambria Math"/>
                        <a:cs typeface="Arial" pitchFamily="34" charset="0"/>
                      </a:rPr>
                      <m:t>(=</m:t>
                    </m:r>
                    <m:acc>
                      <m:accPr>
                        <m:chr m:val="̂"/>
                        <m:ctrlPr>
                          <a:rPr lang="en-US" b="1" i="1">
                            <a:latin typeface="Cambria Math" panose="02040503050406030204" pitchFamily="18" charset="0"/>
                            <a:cs typeface="Arial" pitchFamily="34" charset="0"/>
                          </a:rPr>
                        </m:ctrlPr>
                      </m:accPr>
                      <m:e>
                        <m:sSub>
                          <m:sSubPr>
                            <m:ctrlPr>
                              <a:rPr lang="en-US" b="1" i="1">
                                <a:latin typeface="Cambria Math" panose="02040503050406030204" pitchFamily="18" charset="0"/>
                                <a:cs typeface="Arial" pitchFamily="34" charset="0"/>
                              </a:rPr>
                            </m:ctrlPr>
                          </m:sSubPr>
                          <m:e>
                            <m:r>
                              <a:rPr lang="en-US" b="1" i="1">
                                <a:latin typeface="Cambria Math"/>
                                <a:cs typeface="Arial" pitchFamily="34" charset="0"/>
                              </a:rPr>
                              <m:t>𝑨</m:t>
                            </m:r>
                          </m:e>
                          <m:sub>
                            <m:r>
                              <a:rPr lang="en-US" b="1" i="1" smtClean="0">
                                <a:latin typeface="Cambria Math"/>
                                <a:cs typeface="Arial" pitchFamily="34" charset="0"/>
                              </a:rPr>
                              <m:t>𝟏</m:t>
                            </m:r>
                          </m:sub>
                        </m:sSub>
                      </m:e>
                    </m:acc>
                    <m:r>
                      <a:rPr lang="en-US" b="1" i="1" smtClean="0">
                        <a:latin typeface="Cambria Math"/>
                        <a:cs typeface="Arial" pitchFamily="34" charset="0"/>
                      </a:rPr>
                      <m:t>=</m:t>
                    </m:r>
                    <m:acc>
                      <m:accPr>
                        <m:chr m:val="̂"/>
                        <m:ctrlPr>
                          <a:rPr lang="en-US" b="1" i="1">
                            <a:latin typeface="Cambria Math" panose="02040503050406030204" pitchFamily="18" charset="0"/>
                            <a:cs typeface="Arial" pitchFamily="34" charset="0"/>
                          </a:rPr>
                        </m:ctrlPr>
                      </m:accPr>
                      <m:e>
                        <m:sSub>
                          <m:sSubPr>
                            <m:ctrlPr>
                              <a:rPr lang="en-US" b="1" i="1">
                                <a:latin typeface="Cambria Math" panose="02040503050406030204" pitchFamily="18" charset="0"/>
                                <a:cs typeface="Arial" pitchFamily="34" charset="0"/>
                              </a:rPr>
                            </m:ctrlPr>
                          </m:sSubPr>
                          <m:e>
                            <m:r>
                              <a:rPr lang="en-US" b="1" i="1">
                                <a:latin typeface="Cambria Math"/>
                                <a:cs typeface="Arial" pitchFamily="34" charset="0"/>
                              </a:rPr>
                              <m:t>𝑨</m:t>
                            </m:r>
                          </m:e>
                          <m:sub>
                            <m:r>
                              <a:rPr lang="en-US" b="1" i="1" smtClean="0">
                                <a:latin typeface="Cambria Math"/>
                                <a:cs typeface="Arial" pitchFamily="34" charset="0"/>
                              </a:rPr>
                              <m:t>𝟐</m:t>
                            </m:r>
                          </m:sub>
                        </m:sSub>
                      </m:e>
                    </m:acc>
                    <m:r>
                      <a:rPr lang="en-US" b="1" i="1" smtClean="0">
                        <a:latin typeface="Cambria Math"/>
                        <a:cs typeface="Arial" pitchFamily="34" charset="0"/>
                      </a:rPr>
                      <m:t>)</m:t>
                    </m:r>
                  </m:oMath>
                </a14:m>
                <a:r>
                  <a:rPr lang="en-US" b="1">
                    <a:latin typeface="Arial" pitchFamily="34" charset="0"/>
                    <a:cs typeface="Arial" pitchFamily="34" charset="0"/>
                  </a:rPr>
                  <a:t> nên tam giác AEB cân tại A</a:t>
                </a:r>
              </a:p>
            </p:txBody>
          </p:sp>
        </mc:Choice>
        <mc:Fallback xmlns="">
          <p:sp>
            <p:nvSpPr>
              <p:cNvPr id="29" name="TextBox 28"/>
              <p:cNvSpPr txBox="1">
                <a:spLocks noRot="1" noChangeAspect="1" noMove="1" noResize="1" noEditPoints="1" noAdjustHandles="1" noChangeArrowheads="1" noChangeShapeType="1" noTextEdit="1"/>
              </p:cNvSpPr>
              <p:nvPr/>
            </p:nvSpPr>
            <p:spPr>
              <a:xfrm>
                <a:off x="549274" y="3574552"/>
                <a:ext cx="7696200" cy="472373"/>
              </a:xfrm>
              <a:prstGeom prst="rect">
                <a:avLst/>
              </a:prstGeom>
              <a:blipFill rotWithShape="1">
                <a:blip r:embed="rId6"/>
                <a:stretch>
                  <a:fillRect l="-950" t="-7692" r="-950" b="-28205"/>
                </a:stretch>
              </a:blipFill>
            </p:spPr>
            <p:txBody>
              <a:bodyPr/>
              <a:lstStyle/>
              <a:p>
                <a:r>
                  <a:rPr lang="en-US">
                    <a:noFill/>
                  </a:rPr>
                  <a:t> </a:t>
                </a:r>
              </a:p>
            </p:txBody>
          </p:sp>
        </mc:Fallback>
      </mc:AlternateContent>
      <p:sp>
        <p:nvSpPr>
          <p:cNvPr id="30" name="TextBox 29"/>
          <p:cNvSpPr txBox="1"/>
          <p:nvPr/>
        </p:nvSpPr>
        <p:spPr>
          <a:xfrm>
            <a:off x="549274" y="4114800"/>
            <a:ext cx="7696200" cy="430887"/>
          </a:xfrm>
          <a:prstGeom prst="rect">
            <a:avLst/>
          </a:prstGeom>
          <a:noFill/>
        </p:spPr>
        <p:txBody>
          <a:bodyPr wrap="square" rtlCol="0">
            <a:spAutoFit/>
          </a:bodyPr>
          <a:lstStyle/>
          <a:p>
            <a:pPr algn="just"/>
            <a:r>
              <a:rPr lang="en-US" sz="2200" b="1">
                <a:latin typeface="Arial" pitchFamily="34" charset="0"/>
                <a:cs typeface="Arial" pitchFamily="34" charset="0"/>
              </a:rPr>
              <a:t>Suy ra AE = AB	</a:t>
            </a:r>
            <a:r>
              <a:rPr lang="en-US" sz="2200" b="1">
                <a:solidFill>
                  <a:schemeClr val="accent2">
                    <a:lumMod val="75000"/>
                  </a:schemeClr>
                </a:solidFill>
                <a:latin typeface="Arial" pitchFamily="34" charset="0"/>
                <a:cs typeface="Arial" pitchFamily="34" charset="0"/>
              </a:rPr>
              <a:t>(1)</a:t>
            </a:r>
            <a:endParaRPr lang="en-US" b="1">
              <a:solidFill>
                <a:schemeClr val="accent2">
                  <a:lumMod val="75000"/>
                </a:schemeClr>
              </a:solidFill>
              <a:latin typeface="Arial" pitchFamily="34" charset="0"/>
              <a:cs typeface="Arial" pitchFamily="34" charset="0"/>
            </a:endParaRPr>
          </a:p>
        </p:txBody>
      </p:sp>
      <mc:AlternateContent xmlns:mc="http://schemas.openxmlformats.org/markup-compatibility/2006" xmlns:a14="http://schemas.microsoft.com/office/drawing/2010/main">
        <mc:Choice Requires="a14">
          <p:sp>
            <p:nvSpPr>
              <p:cNvPr id="31" name="TextBox 30"/>
              <p:cNvSpPr txBox="1"/>
              <p:nvPr/>
            </p:nvSpPr>
            <p:spPr>
              <a:xfrm>
                <a:off x="531812" y="4495800"/>
                <a:ext cx="10210800" cy="713529"/>
              </a:xfrm>
              <a:prstGeom prst="rect">
                <a:avLst/>
              </a:prstGeom>
              <a:noFill/>
            </p:spPr>
            <p:txBody>
              <a:bodyPr wrap="square" rtlCol="0">
                <a:spAutoFit/>
              </a:bodyPr>
              <a:lstStyle/>
              <a:p>
                <a:pPr algn="just"/>
                <a:r>
                  <a:rPr lang="en-US" sz="2200" b="1">
                    <a:latin typeface="Arial" pitchFamily="34" charset="0"/>
                    <a:cs typeface="Arial" pitchFamily="34" charset="0"/>
                  </a:rPr>
                  <a:t>Mặt khác , áp dụng định lí Thales vào </a:t>
                </a:r>
                <a14:m>
                  <m:oMath xmlns:m="http://schemas.openxmlformats.org/officeDocument/2006/math">
                    <m:r>
                      <a:rPr lang="en-US" sz="2200" b="1" i="1" smtClean="0">
                        <a:latin typeface="Cambria Math"/>
                        <a:ea typeface="Cambria Math"/>
                        <a:cs typeface="Arial" pitchFamily="34" charset="0"/>
                      </a:rPr>
                      <m:t>∆</m:t>
                    </m:r>
                  </m:oMath>
                </a14:m>
                <a:r>
                  <a:rPr lang="en-US" b="1">
                    <a:latin typeface="Arial" pitchFamily="34" charset="0"/>
                    <a:cs typeface="Arial" pitchFamily="34" charset="0"/>
                  </a:rPr>
                  <a:t>CEB. Ta có </a:t>
                </a:r>
                <a:r>
                  <a:rPr lang="en-US" sz="2800" b="1">
                    <a:solidFill>
                      <a:schemeClr val="tx1"/>
                    </a:solidFill>
                    <a:latin typeface="Arial" pitchFamily="34" charset="0"/>
                    <a:cs typeface="Arial" pitchFamily="34" charset="0"/>
                  </a:rPr>
                  <a:t>: </a:t>
                </a:r>
                <a14:m>
                  <m:oMath xmlns:m="http://schemas.openxmlformats.org/officeDocument/2006/math">
                    <m:f>
                      <m:fPr>
                        <m:ctrlPr>
                          <a:rPr lang="en-US" sz="2800" b="1" i="1">
                            <a:solidFill>
                              <a:schemeClr val="tx1"/>
                            </a:solidFill>
                            <a:latin typeface="Cambria Math" panose="02040503050406030204" pitchFamily="18" charset="0"/>
                            <a:cs typeface="Arial" pitchFamily="34" charset="0"/>
                          </a:rPr>
                        </m:ctrlPr>
                      </m:fPr>
                      <m:num>
                        <m:r>
                          <a:rPr lang="en-US" sz="2800" b="1" i="1">
                            <a:solidFill>
                              <a:schemeClr val="tx1"/>
                            </a:solidFill>
                            <a:latin typeface="Cambria Math"/>
                            <a:cs typeface="Arial" pitchFamily="34" charset="0"/>
                          </a:rPr>
                          <m:t>𝑫𝑩</m:t>
                        </m:r>
                      </m:num>
                      <m:den>
                        <m:r>
                          <a:rPr lang="en-US" sz="2800" b="1" i="1">
                            <a:solidFill>
                              <a:schemeClr val="tx1"/>
                            </a:solidFill>
                            <a:latin typeface="Cambria Math"/>
                            <a:cs typeface="Arial" pitchFamily="34" charset="0"/>
                          </a:rPr>
                          <m:t>𝑫𝑪</m:t>
                        </m:r>
                      </m:den>
                    </m:f>
                    <m:r>
                      <a:rPr lang="en-US" sz="2800" b="1" i="1">
                        <a:solidFill>
                          <a:schemeClr val="tx1"/>
                        </a:solidFill>
                        <a:latin typeface="Cambria Math"/>
                        <a:cs typeface="Arial" pitchFamily="34" charset="0"/>
                      </a:rPr>
                      <m:t>=</m:t>
                    </m:r>
                    <m:f>
                      <m:fPr>
                        <m:ctrlPr>
                          <a:rPr lang="en-US" sz="2800" b="1" i="1">
                            <a:solidFill>
                              <a:schemeClr val="tx1"/>
                            </a:solidFill>
                            <a:latin typeface="Cambria Math" panose="02040503050406030204" pitchFamily="18" charset="0"/>
                            <a:cs typeface="Arial" pitchFamily="34" charset="0"/>
                          </a:rPr>
                        </m:ctrlPr>
                      </m:fPr>
                      <m:num>
                        <m:r>
                          <a:rPr lang="en-US" sz="2800" b="1" i="1">
                            <a:solidFill>
                              <a:schemeClr val="tx1"/>
                            </a:solidFill>
                            <a:latin typeface="Cambria Math"/>
                            <a:cs typeface="Arial" pitchFamily="34" charset="0"/>
                          </a:rPr>
                          <m:t>𝑨</m:t>
                        </m:r>
                        <m:r>
                          <a:rPr lang="en-US" sz="2800" b="1" i="1" smtClean="0">
                            <a:solidFill>
                              <a:schemeClr val="tx1"/>
                            </a:solidFill>
                            <a:latin typeface="Cambria Math"/>
                            <a:cs typeface="Arial" pitchFamily="34" charset="0"/>
                          </a:rPr>
                          <m:t>𝑬</m:t>
                        </m:r>
                      </m:num>
                      <m:den>
                        <m:r>
                          <a:rPr lang="en-US" sz="2800" b="1" i="1">
                            <a:solidFill>
                              <a:schemeClr val="tx1"/>
                            </a:solidFill>
                            <a:latin typeface="Cambria Math"/>
                            <a:cs typeface="Arial" pitchFamily="34" charset="0"/>
                          </a:rPr>
                          <m:t>𝑨𝑪</m:t>
                        </m:r>
                      </m:den>
                    </m:f>
                  </m:oMath>
                </a14:m>
                <a:r>
                  <a:rPr lang="en-US" sz="2800" b="1">
                    <a:solidFill>
                      <a:schemeClr val="tx1"/>
                    </a:solidFill>
                    <a:latin typeface="Arial" pitchFamily="34" charset="0"/>
                    <a:cs typeface="Arial" pitchFamily="34" charset="0"/>
                  </a:rPr>
                  <a:t>  </a:t>
                </a:r>
                <a:r>
                  <a:rPr lang="en-US" b="1">
                    <a:solidFill>
                      <a:schemeClr val="accent2">
                        <a:lumMod val="75000"/>
                      </a:schemeClr>
                    </a:solidFill>
                    <a:latin typeface="Arial" pitchFamily="34" charset="0"/>
                    <a:cs typeface="Arial" pitchFamily="34" charset="0"/>
                  </a:rPr>
                  <a:t>(2)</a:t>
                </a:r>
              </a:p>
            </p:txBody>
          </p:sp>
        </mc:Choice>
        <mc:Fallback xmlns="">
          <p:sp>
            <p:nvSpPr>
              <p:cNvPr id="31" name="TextBox 30"/>
              <p:cNvSpPr txBox="1">
                <a:spLocks noRot="1" noChangeAspect="1" noMove="1" noResize="1" noEditPoints="1" noAdjustHandles="1" noChangeArrowheads="1" noChangeShapeType="1" noTextEdit="1"/>
              </p:cNvSpPr>
              <p:nvPr/>
            </p:nvSpPr>
            <p:spPr>
              <a:xfrm>
                <a:off x="531812" y="4495800"/>
                <a:ext cx="10210800" cy="713529"/>
              </a:xfrm>
              <a:prstGeom prst="rect">
                <a:avLst/>
              </a:prstGeom>
              <a:blipFill rotWithShape="1">
                <a:blip r:embed="rId7"/>
                <a:stretch>
                  <a:fillRect l="-716" b="-769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2" name="TextBox 31"/>
              <p:cNvSpPr txBox="1"/>
              <p:nvPr/>
            </p:nvSpPr>
            <p:spPr>
              <a:xfrm>
                <a:off x="549274" y="5077671"/>
                <a:ext cx="10210800" cy="713529"/>
              </a:xfrm>
              <a:prstGeom prst="rect">
                <a:avLst/>
              </a:prstGeom>
              <a:noFill/>
            </p:spPr>
            <p:txBody>
              <a:bodyPr wrap="square" rtlCol="0">
                <a:spAutoFit/>
              </a:bodyPr>
              <a:lstStyle/>
              <a:p>
                <a:pPr algn="just"/>
                <a:r>
                  <a:rPr lang="en-US" sz="2200" b="1">
                    <a:latin typeface="Arial" pitchFamily="34" charset="0"/>
                    <a:cs typeface="Arial" pitchFamily="34" charset="0"/>
                  </a:rPr>
                  <a:t>Từ (1) và (2) suy ra</a:t>
                </a:r>
                <a:r>
                  <a:rPr lang="en-US" sz="2800" b="1">
                    <a:latin typeface="Arial" pitchFamily="34" charset="0"/>
                    <a:cs typeface="Arial" pitchFamily="34" charset="0"/>
                  </a:rPr>
                  <a:t> </a:t>
                </a:r>
                <a14:m>
                  <m:oMath xmlns:m="http://schemas.openxmlformats.org/officeDocument/2006/math">
                    <m:f>
                      <m:fPr>
                        <m:ctrlPr>
                          <a:rPr lang="en-US" sz="2800" b="1" i="1" smtClean="0">
                            <a:solidFill>
                              <a:schemeClr val="accent2">
                                <a:lumMod val="75000"/>
                              </a:schemeClr>
                            </a:solidFill>
                            <a:latin typeface="Cambria Math" panose="02040503050406030204" pitchFamily="18" charset="0"/>
                            <a:cs typeface="Arial" pitchFamily="34" charset="0"/>
                          </a:rPr>
                        </m:ctrlPr>
                      </m:fPr>
                      <m:num>
                        <m:r>
                          <a:rPr lang="en-US" sz="2800" b="1" i="1">
                            <a:solidFill>
                              <a:schemeClr val="accent2">
                                <a:lumMod val="75000"/>
                              </a:schemeClr>
                            </a:solidFill>
                            <a:latin typeface="Cambria Math"/>
                            <a:cs typeface="Arial" pitchFamily="34" charset="0"/>
                          </a:rPr>
                          <m:t>𝑫𝑩</m:t>
                        </m:r>
                      </m:num>
                      <m:den>
                        <m:r>
                          <a:rPr lang="en-US" sz="2800" b="1" i="1">
                            <a:solidFill>
                              <a:schemeClr val="accent2">
                                <a:lumMod val="75000"/>
                              </a:schemeClr>
                            </a:solidFill>
                            <a:latin typeface="Cambria Math"/>
                            <a:cs typeface="Arial" pitchFamily="34" charset="0"/>
                          </a:rPr>
                          <m:t>𝑫𝑪</m:t>
                        </m:r>
                      </m:den>
                    </m:f>
                    <m:r>
                      <a:rPr lang="en-US" sz="2800" b="1" i="1">
                        <a:solidFill>
                          <a:schemeClr val="accent2">
                            <a:lumMod val="75000"/>
                          </a:schemeClr>
                        </a:solidFill>
                        <a:latin typeface="Cambria Math"/>
                        <a:cs typeface="Arial" pitchFamily="34" charset="0"/>
                      </a:rPr>
                      <m:t>=</m:t>
                    </m:r>
                    <m:f>
                      <m:fPr>
                        <m:ctrlPr>
                          <a:rPr lang="en-US" sz="2800" b="1" i="1">
                            <a:solidFill>
                              <a:schemeClr val="accent2">
                                <a:lumMod val="75000"/>
                              </a:schemeClr>
                            </a:solidFill>
                            <a:latin typeface="Cambria Math" panose="02040503050406030204" pitchFamily="18" charset="0"/>
                            <a:cs typeface="Arial" pitchFamily="34" charset="0"/>
                          </a:rPr>
                        </m:ctrlPr>
                      </m:fPr>
                      <m:num>
                        <m:r>
                          <a:rPr lang="en-US" sz="2800" b="1" i="1">
                            <a:solidFill>
                              <a:schemeClr val="accent2">
                                <a:lumMod val="75000"/>
                              </a:schemeClr>
                            </a:solidFill>
                            <a:latin typeface="Cambria Math"/>
                            <a:cs typeface="Arial" pitchFamily="34" charset="0"/>
                          </a:rPr>
                          <m:t>𝑨𝑩</m:t>
                        </m:r>
                      </m:num>
                      <m:den>
                        <m:r>
                          <a:rPr lang="en-US" sz="2800" b="1" i="1">
                            <a:solidFill>
                              <a:schemeClr val="accent2">
                                <a:lumMod val="75000"/>
                              </a:schemeClr>
                            </a:solidFill>
                            <a:latin typeface="Cambria Math"/>
                            <a:cs typeface="Arial" pitchFamily="34" charset="0"/>
                          </a:rPr>
                          <m:t>𝑨𝑪</m:t>
                        </m:r>
                      </m:den>
                    </m:f>
                  </m:oMath>
                </a14:m>
                <a:r>
                  <a:rPr lang="en-US" sz="2200" b="1">
                    <a:latin typeface="Arial" pitchFamily="34" charset="0"/>
                    <a:cs typeface="Arial" pitchFamily="34" charset="0"/>
                  </a:rPr>
                  <a:t> </a:t>
                </a:r>
                <a:endParaRPr lang="en-US" b="1">
                  <a:solidFill>
                    <a:schemeClr val="accent2">
                      <a:lumMod val="75000"/>
                    </a:schemeClr>
                  </a:solidFill>
                  <a:latin typeface="Arial" pitchFamily="34" charset="0"/>
                  <a:cs typeface="Arial" pitchFamily="34" charset="0"/>
                </a:endParaRPr>
              </a:p>
            </p:txBody>
          </p:sp>
        </mc:Choice>
        <mc:Fallback xmlns="">
          <p:sp>
            <p:nvSpPr>
              <p:cNvPr id="32" name="TextBox 31"/>
              <p:cNvSpPr txBox="1">
                <a:spLocks noRot="1" noChangeAspect="1" noMove="1" noResize="1" noEditPoints="1" noAdjustHandles="1" noChangeArrowheads="1" noChangeShapeType="1" noTextEdit="1"/>
              </p:cNvSpPr>
              <p:nvPr/>
            </p:nvSpPr>
            <p:spPr>
              <a:xfrm>
                <a:off x="549274" y="5077671"/>
                <a:ext cx="10210800" cy="713529"/>
              </a:xfrm>
              <a:prstGeom prst="rect">
                <a:avLst/>
              </a:prstGeom>
              <a:blipFill rotWithShape="1">
                <a:blip r:embed="rId8"/>
                <a:stretch>
                  <a:fillRect l="-716"/>
                </a:stretch>
              </a:blipFill>
            </p:spPr>
            <p:txBody>
              <a:bodyPr/>
              <a:lstStyle/>
              <a:p>
                <a:r>
                  <a:rPr lang="en-US">
                    <a:noFill/>
                  </a:rPr>
                  <a:t> </a:t>
                </a:r>
              </a:p>
            </p:txBody>
          </p:sp>
        </mc:Fallback>
      </mc:AlternateContent>
      <p:grpSp>
        <p:nvGrpSpPr>
          <p:cNvPr id="2" name="Group 1"/>
          <p:cNvGrpSpPr/>
          <p:nvPr/>
        </p:nvGrpSpPr>
        <p:grpSpPr>
          <a:xfrm>
            <a:off x="8685212" y="1053466"/>
            <a:ext cx="3185160" cy="3061334"/>
            <a:chOff x="8685212" y="1053466"/>
            <a:chExt cx="3185160" cy="3061334"/>
          </a:xfrm>
        </p:grpSpPr>
        <p:sp>
          <p:nvSpPr>
            <p:cNvPr id="25" name="TextBox 24"/>
            <p:cNvSpPr txBox="1"/>
            <p:nvPr/>
          </p:nvSpPr>
          <p:spPr>
            <a:xfrm>
              <a:off x="9637712" y="3776246"/>
              <a:ext cx="1333500" cy="338554"/>
            </a:xfrm>
            <a:prstGeom prst="rect">
              <a:avLst/>
            </a:prstGeom>
            <a:noFill/>
          </p:spPr>
          <p:txBody>
            <a:bodyPr wrap="square" rtlCol="0">
              <a:spAutoFit/>
            </a:bodyPr>
            <a:lstStyle/>
            <a:p>
              <a:pPr algn="ctr"/>
              <a:r>
                <a:rPr lang="en-US" sz="1600" b="1">
                  <a:solidFill>
                    <a:srgbClr val="C00000"/>
                  </a:solidFill>
                  <a:latin typeface="Arial" pitchFamily="34" charset="0"/>
                  <a:cs typeface="Arial" pitchFamily="34" charset="0"/>
                </a:rPr>
                <a:t>Hình 4.21</a:t>
              </a:r>
            </a:p>
          </p:txBody>
        </p:sp>
        <p:pic>
          <p:nvPicPr>
            <p:cNvPr id="152580" name="Picture 4"/>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685212" y="1053466"/>
              <a:ext cx="3185160" cy="2776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395049899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left)">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left)">
                                      <p:cBhvr>
                                        <p:cTn id="12" dur="500"/>
                                        <p:tgtEl>
                                          <p:spTgt spid="19"/>
                                        </p:tgtEl>
                                      </p:cBhvr>
                                    </p:animEffect>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left)">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wipe(left)">
                                      <p:cBhvr>
                                        <p:cTn id="21" dur="500"/>
                                        <p:tgtEl>
                                          <p:spTgt spid="20"/>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wipe(left)">
                                      <p:cBhvr>
                                        <p:cTn id="26" dur="500"/>
                                        <p:tgtEl>
                                          <p:spTgt spid="27"/>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28"/>
                                        </p:tgtEl>
                                        <p:attrNameLst>
                                          <p:attrName>style.visibility</p:attrName>
                                        </p:attrNameLst>
                                      </p:cBhvr>
                                      <p:to>
                                        <p:strVal val="visible"/>
                                      </p:to>
                                    </p:set>
                                    <p:animEffect transition="in" filter="wipe(left)">
                                      <p:cBhvr>
                                        <p:cTn id="31" dur="500"/>
                                        <p:tgtEl>
                                          <p:spTgt spid="28"/>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29"/>
                                        </p:tgtEl>
                                        <p:attrNameLst>
                                          <p:attrName>style.visibility</p:attrName>
                                        </p:attrNameLst>
                                      </p:cBhvr>
                                      <p:to>
                                        <p:strVal val="visible"/>
                                      </p:to>
                                    </p:set>
                                    <p:animEffect transition="in" filter="wipe(left)">
                                      <p:cBhvr>
                                        <p:cTn id="36" dur="500"/>
                                        <p:tgtEl>
                                          <p:spTgt spid="29"/>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30"/>
                                        </p:tgtEl>
                                        <p:attrNameLst>
                                          <p:attrName>style.visibility</p:attrName>
                                        </p:attrNameLst>
                                      </p:cBhvr>
                                      <p:to>
                                        <p:strVal val="visible"/>
                                      </p:to>
                                    </p:set>
                                    <p:animEffect transition="in" filter="wipe(left)">
                                      <p:cBhvr>
                                        <p:cTn id="41" dur="500"/>
                                        <p:tgtEl>
                                          <p:spTgt spid="30"/>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31"/>
                                        </p:tgtEl>
                                        <p:attrNameLst>
                                          <p:attrName>style.visibility</p:attrName>
                                        </p:attrNameLst>
                                      </p:cBhvr>
                                      <p:to>
                                        <p:strVal val="visible"/>
                                      </p:to>
                                    </p:set>
                                    <p:animEffect transition="in" filter="wipe(left)">
                                      <p:cBhvr>
                                        <p:cTn id="46" dur="500"/>
                                        <p:tgtEl>
                                          <p:spTgt spid="31"/>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32"/>
                                        </p:tgtEl>
                                        <p:attrNameLst>
                                          <p:attrName>style.visibility</p:attrName>
                                        </p:attrNameLst>
                                      </p:cBhvr>
                                      <p:to>
                                        <p:strVal val="visible"/>
                                      </p:to>
                                    </p:set>
                                    <p:animEffect transition="in" filter="wipe(left)">
                                      <p:cBhvr>
                                        <p:cTn id="51" dur="500"/>
                                        <p:tgtEl>
                                          <p:spTgt spid="32"/>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grpId="0" nodeType="clickEffect">
                                  <p:stCondLst>
                                    <p:cond delay="0"/>
                                  </p:stCondLst>
                                  <p:childTnLst>
                                    <p:set>
                                      <p:cBhvr>
                                        <p:cTn id="55" dur="1" fill="hold">
                                          <p:stCondLst>
                                            <p:cond delay="0"/>
                                          </p:stCondLst>
                                        </p:cTn>
                                        <p:tgtEl>
                                          <p:spTgt spid="33"/>
                                        </p:tgtEl>
                                        <p:attrNameLst>
                                          <p:attrName>style.visibility</p:attrName>
                                        </p:attrNameLst>
                                      </p:cBhvr>
                                      <p:to>
                                        <p:strVal val="visible"/>
                                      </p:to>
                                    </p:set>
                                    <p:animEffect transition="in" filter="wipe(left)">
                                      <p:cBhvr>
                                        <p:cTn id="56"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P spid="33" grpId="0" animBg="1"/>
      <p:bldP spid="27" grpId="0"/>
      <p:bldP spid="28" grpId="0"/>
      <p:bldP spid="29" grpId="0"/>
      <p:bldP spid="30" grpId="0"/>
      <p:bldP spid="31" grpId="0"/>
      <p:bldP spid="3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4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90419" y="2486025"/>
            <a:ext cx="1395474" cy="332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 name="TextBox 21"/>
          <p:cNvSpPr txBox="1"/>
          <p:nvPr/>
        </p:nvSpPr>
        <p:spPr>
          <a:xfrm>
            <a:off x="1522412" y="2971800"/>
            <a:ext cx="6781800" cy="830997"/>
          </a:xfrm>
          <a:prstGeom prst="rect">
            <a:avLst/>
          </a:prstGeom>
          <a:noFill/>
        </p:spPr>
        <p:txBody>
          <a:bodyPr wrap="square" rtlCol="0">
            <a:spAutoFit/>
          </a:bodyPr>
          <a:lstStyle/>
          <a:p>
            <a:pPr marL="457200" indent="-457200" algn="just">
              <a:buFont typeface="Wingdings" pitchFamily="2" charset="2"/>
              <a:buChar char="v"/>
            </a:pPr>
            <a:r>
              <a:rPr lang="en-US" b="1">
                <a:latin typeface="Arial" pitchFamily="34" charset="0"/>
                <a:cs typeface="Arial" pitchFamily="34" charset="0"/>
              </a:rPr>
              <a:t>Trong tam giác MNP có MI là </a:t>
            </a:r>
            <a:r>
              <a:rPr lang="vi-VN" b="1">
                <a:latin typeface="Arial" pitchFamily="34" charset="0"/>
                <a:cs typeface="Arial" pitchFamily="34" charset="0"/>
              </a:rPr>
              <a:t>đường phân giác</a:t>
            </a:r>
            <a:r>
              <a:rPr lang="en-US" b="1">
                <a:latin typeface="Arial" pitchFamily="34" charset="0"/>
                <a:cs typeface="Arial" pitchFamily="34" charset="0"/>
              </a:rPr>
              <a:t> của góc M. Ta có :</a:t>
            </a:r>
          </a:p>
        </p:txBody>
      </p:sp>
      <p:grpSp>
        <p:nvGrpSpPr>
          <p:cNvPr id="2" name="Group 1"/>
          <p:cNvGrpSpPr/>
          <p:nvPr/>
        </p:nvGrpSpPr>
        <p:grpSpPr>
          <a:xfrm>
            <a:off x="146841" y="1089172"/>
            <a:ext cx="11738771" cy="1523605"/>
            <a:chOff x="146841" y="1089172"/>
            <a:chExt cx="11738771" cy="1523605"/>
          </a:xfrm>
        </p:grpSpPr>
        <p:sp>
          <p:nvSpPr>
            <p:cNvPr id="8" name="Rounded Rectangle 7"/>
            <p:cNvSpPr/>
            <p:nvPr/>
          </p:nvSpPr>
          <p:spPr>
            <a:xfrm>
              <a:off x="1742930" y="1196949"/>
              <a:ext cx="10142682" cy="1165251"/>
            </a:xfrm>
            <a:prstGeom prst="roundRect">
              <a:avLst>
                <a:gd name="adj" fmla="val 2887"/>
              </a:avLst>
            </a:prstGeom>
            <a:gradFill flip="none" rotWithShape="1">
              <a:gsLst>
                <a:gs pos="0">
                  <a:srgbClr val="CDE0C9">
                    <a:shade val="30000"/>
                    <a:satMod val="115000"/>
                  </a:srgbClr>
                </a:gs>
                <a:gs pos="35000">
                  <a:srgbClr val="CDE0C9">
                    <a:shade val="67500"/>
                    <a:satMod val="115000"/>
                  </a:srgbClr>
                </a:gs>
                <a:gs pos="100000">
                  <a:schemeClr val="bg1"/>
                </a:gs>
              </a:gsLst>
              <a:lin ang="18900000" scaled="1"/>
              <a:tileRect/>
            </a:gradFill>
            <a:ln w="317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1800"/>
            </a:p>
          </p:txBody>
        </p:sp>
        <mc:AlternateContent xmlns:mc="http://schemas.openxmlformats.org/markup-compatibility/2006" xmlns:a14="http://schemas.microsoft.com/office/drawing/2010/main">
          <mc:Choice Requires="a14">
            <p:sp>
              <p:nvSpPr>
                <p:cNvPr id="13" name="TextBox 12"/>
                <p:cNvSpPr txBox="1"/>
                <p:nvPr/>
              </p:nvSpPr>
              <p:spPr>
                <a:xfrm>
                  <a:off x="2132012" y="1399837"/>
                  <a:ext cx="9753600" cy="553976"/>
                </a:xfrm>
                <a:prstGeom prst="rect">
                  <a:avLst/>
                </a:prstGeom>
                <a:noFill/>
              </p:spPr>
              <p:txBody>
                <a:bodyPr wrap="square" lIns="121899" tIns="60949" rIns="121899" bIns="60949" rtlCol="0">
                  <a:spAutoFit/>
                </a:bodyPr>
                <a:lstStyle/>
                <a:p>
                  <a:pPr algn="just"/>
                  <a:r>
                    <a:rPr lang="en-US" sz="2800" b="1">
                      <a:latin typeface="Arial" pitchFamily="34" charset="0"/>
                      <a:cs typeface="Arial" pitchFamily="34" charset="0"/>
                    </a:rPr>
                    <a:t>Tính độ dài </a:t>
                  </a:r>
                  <a14:m>
                    <m:oMath xmlns:m="http://schemas.openxmlformats.org/officeDocument/2006/math">
                      <m:r>
                        <a:rPr lang="en-US" sz="2800" b="1" i="1" smtClean="0">
                          <a:latin typeface="Cambria Math"/>
                          <a:cs typeface="Arial" pitchFamily="34" charset="0"/>
                        </a:rPr>
                        <m:t>𝒙</m:t>
                      </m:r>
                    </m:oMath>
                  </a14:m>
                  <a:r>
                    <a:rPr lang="en-US" sz="2800" b="1">
                      <a:latin typeface="Arial" pitchFamily="34" charset="0"/>
                      <a:cs typeface="Arial" pitchFamily="34" charset="0"/>
                    </a:rPr>
                    <a:t> trong Hình 4.22</a:t>
                  </a:r>
                  <a:endParaRPr lang="vi-VN" sz="3200" b="1">
                    <a:solidFill>
                      <a:schemeClr val="accent2">
                        <a:lumMod val="75000"/>
                      </a:schemeClr>
                    </a:solidFill>
                    <a:latin typeface="Arial" pitchFamily="34" charset="0"/>
                    <a:cs typeface="Arial" pitchFamily="34" charset="0"/>
                  </a:endParaRPr>
                </a:p>
              </p:txBody>
            </p:sp>
          </mc:Choice>
          <mc:Fallback xmlns="">
            <p:sp>
              <p:nvSpPr>
                <p:cNvPr id="13" name="TextBox 12"/>
                <p:cNvSpPr txBox="1">
                  <a:spLocks noRot="1" noChangeAspect="1" noMove="1" noResize="1" noEditPoints="1" noAdjustHandles="1" noChangeArrowheads="1" noChangeShapeType="1" noTextEdit="1"/>
                </p:cNvSpPr>
                <p:nvPr/>
              </p:nvSpPr>
              <p:spPr>
                <a:xfrm>
                  <a:off x="2132012" y="1399837"/>
                  <a:ext cx="9753600" cy="553976"/>
                </a:xfrm>
                <a:prstGeom prst="rect">
                  <a:avLst/>
                </a:prstGeom>
                <a:blipFill rotWithShape="1">
                  <a:blip r:embed="rId5"/>
                  <a:stretch>
                    <a:fillRect l="-1000" t="-8791" b="-26374"/>
                  </a:stretch>
                </a:blipFill>
              </p:spPr>
              <p:txBody>
                <a:bodyPr/>
                <a:lstStyle/>
                <a:p>
                  <a:r>
                    <a:rPr lang="en-US">
                      <a:noFill/>
                    </a:rPr>
                    <a:t> </a:t>
                  </a:r>
                </a:p>
              </p:txBody>
            </p:sp>
          </mc:Fallback>
        </mc:AlternateContent>
        <p:pic>
          <p:nvPicPr>
            <p:cNvPr id="19" name="Picture 18"/>
            <p:cNvPicPr>
              <a:picLocks noChangeAspect="1"/>
            </p:cNvPicPr>
            <p:nvPr/>
          </p:nvPicPr>
          <p:blipFill rotWithShape="1">
            <a:blip r:embed="rId6" cstate="print">
              <a:extLst>
                <a:ext uri="{28A0092B-C50C-407E-A947-70E740481C1C}">
                  <a14:useLocalDpi xmlns:a14="http://schemas.microsoft.com/office/drawing/2010/main" val="0"/>
                </a:ext>
              </a:extLst>
            </a:blip>
            <a:srcRect l="13493" t="12538" r="16345" b="11211"/>
            <a:stretch/>
          </p:blipFill>
          <p:spPr>
            <a:xfrm>
              <a:off x="150376" y="1089172"/>
              <a:ext cx="1515280" cy="1523605"/>
            </a:xfrm>
            <a:prstGeom prst="rect">
              <a:avLst/>
            </a:prstGeom>
          </p:spPr>
        </p:pic>
        <p:pic>
          <p:nvPicPr>
            <p:cNvPr id="24" name="Picture 23"/>
            <p:cNvPicPr>
              <a:picLocks noChangeAspect="1" noChangeArrowheads="1"/>
            </p:cNvPicPr>
            <p:nvPr/>
          </p:nvPicPr>
          <p:blipFill rotWithShape="1">
            <a:blip r:embed="rId7">
              <a:extLst>
                <a:ext uri="{28A0092B-C50C-407E-A947-70E740481C1C}">
                  <a14:useLocalDpi xmlns:a14="http://schemas.microsoft.com/office/drawing/2010/main" val="0"/>
                </a:ext>
              </a:extLst>
            </a:blip>
            <a:srcRect r="8652" b="33102"/>
            <a:stretch/>
          </p:blipFill>
          <p:spPr bwMode="auto">
            <a:xfrm>
              <a:off x="146841" y="1598694"/>
              <a:ext cx="1444565" cy="3825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5" name="TextBox 24"/>
          <p:cNvSpPr txBox="1"/>
          <p:nvPr/>
        </p:nvSpPr>
        <p:spPr>
          <a:xfrm>
            <a:off x="303212" y="609600"/>
            <a:ext cx="8915400" cy="492443"/>
          </a:xfrm>
          <a:prstGeom prst="rect">
            <a:avLst/>
          </a:prstGeom>
          <a:noFill/>
        </p:spPr>
        <p:txBody>
          <a:bodyPr wrap="square" rtlCol="0">
            <a:spAutoFit/>
          </a:bodyPr>
          <a:lstStyle/>
          <a:p>
            <a:pPr marL="457200" indent="-457200" algn="just">
              <a:buFont typeface="Wingdings" pitchFamily="2" charset="2"/>
              <a:buChar char="v"/>
            </a:pPr>
            <a:r>
              <a:rPr lang="en-US" sz="2600" b="1">
                <a:solidFill>
                  <a:schemeClr val="accent2">
                    <a:lumMod val="75000"/>
                  </a:schemeClr>
                </a:solidFill>
                <a:latin typeface="Arial" pitchFamily="34" charset="0"/>
                <a:cs typeface="Arial" pitchFamily="34" charset="0"/>
              </a:rPr>
              <a:t>Định lí ( tính chất đường phân giác của tam giác )</a:t>
            </a:r>
            <a:endParaRPr lang="vi-VN" sz="2600" b="1">
              <a:solidFill>
                <a:schemeClr val="accent2">
                  <a:lumMod val="75000"/>
                </a:schemeClr>
              </a:solidFill>
              <a:latin typeface="Arial" pitchFamily="34" charset="0"/>
              <a:cs typeface="Arial" pitchFamily="34" charset="0"/>
            </a:endParaRPr>
          </a:p>
        </p:txBody>
      </p:sp>
      <p:sp>
        <p:nvSpPr>
          <p:cNvPr id="26" name="AutoShape 4"/>
          <p:cNvSpPr>
            <a:spLocks noChangeArrowheads="1"/>
          </p:cNvSpPr>
          <p:nvPr/>
        </p:nvSpPr>
        <p:spPr bwMode="gray">
          <a:xfrm>
            <a:off x="447214" y="95249"/>
            <a:ext cx="4580398" cy="438151"/>
          </a:xfrm>
          <a:prstGeom prst="roundRect">
            <a:avLst>
              <a:gd name="adj" fmla="val 50000"/>
            </a:avLst>
          </a:prstGeom>
          <a:gradFill rotWithShape="1">
            <a:gsLst>
              <a:gs pos="0">
                <a:schemeClr val="accent1">
                  <a:gamma/>
                  <a:shade val="46275"/>
                  <a:invGamma/>
                </a:schemeClr>
              </a:gs>
              <a:gs pos="50000">
                <a:schemeClr val="accent1"/>
              </a:gs>
              <a:gs pos="100000">
                <a:schemeClr val="accent1">
                  <a:gamma/>
                  <a:shade val="46275"/>
                  <a:invGamma/>
                </a:schemeClr>
              </a:gs>
            </a:gsLst>
            <a:lin ang="0" scaled="1"/>
          </a:gradFill>
          <a:ln w="38100" algn="ctr">
            <a:solidFill>
              <a:srgbClr val="FFFFFF"/>
            </a:solidFill>
            <a:round/>
            <a:headEnd/>
            <a:tailEnd/>
          </a:ln>
          <a:effectLst>
            <a:outerShdw dist="63500" dir="3187806" algn="ctr" rotWithShape="0">
              <a:srgbClr val="001D3A"/>
            </a:outerShdw>
          </a:effectLst>
        </p:spPr>
        <p:txBody>
          <a:bodyPr wrap="none" lIns="121899" tIns="60949" rIns="121899" bIns="60949" anchor="ctr"/>
          <a:ls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en-US" sz="1900" b="1">
                <a:solidFill>
                  <a:schemeClr val="bg1"/>
                </a:solidFill>
                <a:latin typeface="Arial" pitchFamily="34" charset="0"/>
                <a:cs typeface="Arial" pitchFamily="34" charset="0"/>
              </a:rPr>
              <a:t>  TÍNH CHẤT ĐƯỜNG PHÂN GIÁC.</a:t>
            </a:r>
            <a:endParaRPr lang="vi-VN" sz="1900" b="1">
              <a:solidFill>
                <a:schemeClr val="bg1"/>
              </a:solidFill>
              <a:latin typeface="Arial" pitchFamily="34" charset="0"/>
              <a:cs typeface="Arial" pitchFamily="34" charset="0"/>
            </a:endParaRPr>
          </a:p>
        </p:txBody>
      </p:sp>
      <p:grpSp>
        <p:nvGrpSpPr>
          <p:cNvPr id="6" name="Group 5"/>
          <p:cNvGrpSpPr/>
          <p:nvPr/>
        </p:nvGrpSpPr>
        <p:grpSpPr>
          <a:xfrm>
            <a:off x="2665412" y="3896659"/>
            <a:ext cx="3505200" cy="881301"/>
            <a:chOff x="2436812" y="3810000"/>
            <a:chExt cx="3505200" cy="881301"/>
          </a:xfrm>
        </p:grpSpPr>
        <p:graphicFrame>
          <p:nvGraphicFramePr>
            <p:cNvPr id="3" name="Object 2"/>
            <p:cNvGraphicFramePr>
              <a:graphicFrameLocks noChangeAspect="1"/>
            </p:cNvGraphicFramePr>
            <p:nvPr>
              <p:extLst>
                <p:ext uri="{D42A27DB-BD31-4B8C-83A1-F6EECF244321}">
                  <p14:modId xmlns:p14="http://schemas.microsoft.com/office/powerpoint/2010/main" val="3871255437"/>
                </p:ext>
              </p:extLst>
            </p:nvPr>
          </p:nvGraphicFramePr>
          <p:xfrm>
            <a:off x="2436812" y="3847862"/>
            <a:ext cx="1440657" cy="843439"/>
          </p:xfrm>
          <a:graphic>
            <a:graphicData uri="http://schemas.openxmlformats.org/presentationml/2006/ole">
              <mc:AlternateContent xmlns:mc="http://schemas.openxmlformats.org/markup-compatibility/2006">
                <mc:Choice xmlns:v="urn:schemas-microsoft-com:vml" Requires="v">
                  <p:oleObj spid="_x0000_s153631" name="Equation" r:id="rId8" imgW="672840" imgH="393480" progId="Equation.DSMT4">
                    <p:embed/>
                  </p:oleObj>
                </mc:Choice>
                <mc:Fallback>
                  <p:oleObj name="Equation" r:id="rId8" imgW="672840" imgH="393480" progId="Equation.DSMT4">
                    <p:embed/>
                    <p:pic>
                      <p:nvPicPr>
                        <p:cNvPr id="0" name=""/>
                        <p:cNvPicPr>
                          <a:picLocks noChangeAspect="1" noChangeArrowheads="1"/>
                        </p:cNvPicPr>
                        <p:nvPr/>
                      </p:nvPicPr>
                      <p:blipFill>
                        <a:blip r:embed="rId9"/>
                        <a:srcRect/>
                        <a:stretch>
                          <a:fillRect/>
                        </a:stretch>
                      </p:blipFill>
                      <p:spPr bwMode="auto">
                        <a:xfrm>
                          <a:off x="2436812" y="3847862"/>
                          <a:ext cx="1440657" cy="84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1" name="Object 30"/>
            <p:cNvGraphicFramePr>
              <a:graphicFrameLocks noChangeAspect="1"/>
            </p:cNvGraphicFramePr>
            <p:nvPr>
              <p:extLst>
                <p:ext uri="{D42A27DB-BD31-4B8C-83A1-F6EECF244321}">
                  <p14:modId xmlns:p14="http://schemas.microsoft.com/office/powerpoint/2010/main" val="382689319"/>
                </p:ext>
              </p:extLst>
            </p:nvPr>
          </p:nvGraphicFramePr>
          <p:xfrm>
            <a:off x="4801711" y="3810000"/>
            <a:ext cx="1140301" cy="843439"/>
          </p:xfrm>
          <a:graphic>
            <a:graphicData uri="http://schemas.openxmlformats.org/presentationml/2006/ole">
              <mc:AlternateContent xmlns:mc="http://schemas.openxmlformats.org/markup-compatibility/2006">
                <mc:Choice xmlns:v="urn:schemas-microsoft-com:vml" Requires="v">
                  <p:oleObj spid="_x0000_s153632" name="Equation" r:id="rId10" imgW="533160" imgH="393480" progId="Equation.DSMT4">
                    <p:embed/>
                  </p:oleObj>
                </mc:Choice>
                <mc:Fallback>
                  <p:oleObj name="Equation" r:id="rId10" imgW="533160" imgH="393480" progId="Equation.DSMT4">
                    <p:embed/>
                    <p:pic>
                      <p:nvPicPr>
                        <p:cNvPr id="0" name=""/>
                        <p:cNvPicPr>
                          <a:picLocks noChangeAspect="1" noChangeArrowheads="1"/>
                        </p:cNvPicPr>
                        <p:nvPr/>
                      </p:nvPicPr>
                      <p:blipFill>
                        <a:blip r:embed="rId11"/>
                        <a:srcRect/>
                        <a:stretch>
                          <a:fillRect/>
                        </a:stretch>
                      </p:blipFill>
                      <p:spPr bwMode="auto">
                        <a:xfrm>
                          <a:off x="4801711" y="3810000"/>
                          <a:ext cx="1140301" cy="84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2" name="TextBox 31"/>
            <p:cNvSpPr txBox="1"/>
            <p:nvPr/>
          </p:nvSpPr>
          <p:spPr>
            <a:xfrm>
              <a:off x="4037012" y="3971925"/>
              <a:ext cx="838200" cy="461665"/>
            </a:xfrm>
            <a:prstGeom prst="rect">
              <a:avLst/>
            </a:prstGeom>
            <a:noFill/>
          </p:spPr>
          <p:txBody>
            <a:bodyPr wrap="square" rtlCol="0">
              <a:spAutoFit/>
            </a:bodyPr>
            <a:lstStyle/>
            <a:p>
              <a:pPr algn="just"/>
              <a:r>
                <a:rPr lang="en-US" b="1">
                  <a:latin typeface="Arial" pitchFamily="34" charset="0"/>
                  <a:cs typeface="Arial" pitchFamily="34" charset="0"/>
                </a:rPr>
                <a:t>hay</a:t>
              </a:r>
            </a:p>
          </p:txBody>
        </p:sp>
      </p:grpSp>
      <p:sp>
        <p:nvSpPr>
          <p:cNvPr id="33" name="TextBox 32"/>
          <p:cNvSpPr txBox="1"/>
          <p:nvPr/>
        </p:nvSpPr>
        <p:spPr>
          <a:xfrm>
            <a:off x="2093515" y="5106334"/>
            <a:ext cx="2209800" cy="461665"/>
          </a:xfrm>
          <a:prstGeom prst="rect">
            <a:avLst/>
          </a:prstGeom>
          <a:noFill/>
        </p:spPr>
        <p:txBody>
          <a:bodyPr wrap="square" rtlCol="0">
            <a:spAutoFit/>
          </a:bodyPr>
          <a:lstStyle/>
          <a:p>
            <a:pPr algn="just"/>
            <a:r>
              <a:rPr lang="en-US" b="1">
                <a:latin typeface="Arial" pitchFamily="34" charset="0"/>
                <a:cs typeface="Arial" pitchFamily="34" charset="0"/>
              </a:rPr>
              <a:t>Từ đó suy ra </a:t>
            </a:r>
          </a:p>
        </p:txBody>
      </p:sp>
      <p:graphicFrame>
        <p:nvGraphicFramePr>
          <p:cNvPr id="34" name="Object 33"/>
          <p:cNvGraphicFramePr>
            <a:graphicFrameLocks noChangeAspect="1"/>
          </p:cNvGraphicFramePr>
          <p:nvPr>
            <p:extLst>
              <p:ext uri="{D42A27DB-BD31-4B8C-83A1-F6EECF244321}">
                <p14:modId xmlns:p14="http://schemas.microsoft.com/office/powerpoint/2010/main" val="3476546532"/>
              </p:ext>
            </p:extLst>
          </p:nvPr>
        </p:nvGraphicFramePr>
        <p:xfrm>
          <a:off x="4188619" y="4915447"/>
          <a:ext cx="1981993" cy="843438"/>
        </p:xfrm>
        <a:graphic>
          <a:graphicData uri="http://schemas.openxmlformats.org/presentationml/2006/ole">
            <mc:AlternateContent xmlns:mc="http://schemas.openxmlformats.org/markup-compatibility/2006">
              <mc:Choice xmlns:v="urn:schemas-microsoft-com:vml" Requires="v">
                <p:oleObj spid="_x0000_s153633" name="Equation" r:id="rId12" imgW="927000" imgH="393480" progId="Equation.DSMT4">
                  <p:embed/>
                </p:oleObj>
              </mc:Choice>
              <mc:Fallback>
                <p:oleObj name="Equation" r:id="rId12" imgW="927000" imgH="393480" progId="Equation.DSMT4">
                  <p:embed/>
                  <p:pic>
                    <p:nvPicPr>
                      <p:cNvPr id="0" name=""/>
                      <p:cNvPicPr>
                        <a:picLocks noChangeAspect="1" noChangeArrowheads="1"/>
                      </p:cNvPicPr>
                      <p:nvPr/>
                    </p:nvPicPr>
                    <p:blipFill>
                      <a:blip r:embed="rId13"/>
                      <a:srcRect/>
                      <a:stretch>
                        <a:fillRect/>
                      </a:stretch>
                    </p:blipFill>
                    <p:spPr bwMode="auto">
                      <a:xfrm>
                        <a:off x="4188619" y="4915447"/>
                        <a:ext cx="1981993" cy="843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7" name="Group 6"/>
          <p:cNvGrpSpPr/>
          <p:nvPr/>
        </p:nvGrpSpPr>
        <p:grpSpPr>
          <a:xfrm>
            <a:off x="8532812" y="2486025"/>
            <a:ext cx="3067050" cy="3112561"/>
            <a:chOff x="8532812" y="2486025"/>
            <a:chExt cx="3067050" cy="3112561"/>
          </a:xfrm>
        </p:grpSpPr>
        <p:sp>
          <p:nvSpPr>
            <p:cNvPr id="30" name="TextBox 29"/>
            <p:cNvSpPr txBox="1"/>
            <p:nvPr/>
          </p:nvSpPr>
          <p:spPr>
            <a:xfrm>
              <a:off x="9399587" y="5260032"/>
              <a:ext cx="1333500" cy="338554"/>
            </a:xfrm>
            <a:prstGeom prst="rect">
              <a:avLst/>
            </a:prstGeom>
            <a:noFill/>
          </p:spPr>
          <p:txBody>
            <a:bodyPr wrap="square" rtlCol="0">
              <a:spAutoFit/>
            </a:bodyPr>
            <a:lstStyle/>
            <a:p>
              <a:pPr algn="ctr"/>
              <a:r>
                <a:rPr lang="en-US" sz="1600" b="1">
                  <a:solidFill>
                    <a:srgbClr val="C00000"/>
                  </a:solidFill>
                  <a:latin typeface="Arial" pitchFamily="34" charset="0"/>
                  <a:cs typeface="Arial" pitchFamily="34" charset="0"/>
                </a:rPr>
                <a:t>Hình 4.22</a:t>
              </a:r>
            </a:p>
          </p:txBody>
        </p:sp>
        <p:pic>
          <p:nvPicPr>
            <p:cNvPr id="153603" name="Picture 3"/>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8532812" y="2486025"/>
              <a:ext cx="3067050" cy="2790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170347862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wipe(left)">
                                      <p:cBhvr>
                                        <p:cTn id="16" dur="500"/>
                                        <p:tgtEl>
                                          <p:spTgt spid="17"/>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wipe(left)">
                                      <p:cBhvr>
                                        <p:cTn id="20" dur="500"/>
                                        <p:tgtEl>
                                          <p:spTgt spid="22"/>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left)">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33"/>
                                        </p:tgtEl>
                                        <p:attrNameLst>
                                          <p:attrName>style.visibility</p:attrName>
                                        </p:attrNameLst>
                                      </p:cBhvr>
                                      <p:to>
                                        <p:strVal val="visible"/>
                                      </p:to>
                                    </p:set>
                                    <p:animEffect transition="in" filter="wipe(left)">
                                      <p:cBhvr>
                                        <p:cTn id="30" dur="500"/>
                                        <p:tgtEl>
                                          <p:spTgt spid="33"/>
                                        </p:tgtEl>
                                      </p:cBhvr>
                                    </p:animEffect>
                                  </p:childTnLst>
                                </p:cTn>
                              </p:par>
                            </p:childTnLst>
                          </p:cTn>
                        </p:par>
                        <p:par>
                          <p:cTn id="31" fill="hold">
                            <p:stCondLst>
                              <p:cond delay="500"/>
                            </p:stCondLst>
                            <p:childTnLst>
                              <p:par>
                                <p:cTn id="32" presetID="22" presetClass="entr" presetSubtype="8" fill="hold" nodeType="afterEffect">
                                  <p:stCondLst>
                                    <p:cond delay="0"/>
                                  </p:stCondLst>
                                  <p:childTnLst>
                                    <p:set>
                                      <p:cBhvr>
                                        <p:cTn id="33" dur="1" fill="hold">
                                          <p:stCondLst>
                                            <p:cond delay="0"/>
                                          </p:stCondLst>
                                        </p:cTn>
                                        <p:tgtEl>
                                          <p:spTgt spid="34"/>
                                        </p:tgtEl>
                                        <p:attrNameLst>
                                          <p:attrName>style.visibility</p:attrName>
                                        </p:attrNameLst>
                                      </p:cBhvr>
                                      <p:to>
                                        <p:strVal val="visible"/>
                                      </p:to>
                                    </p:set>
                                    <p:animEffect transition="in" filter="wipe(left)">
                                      <p:cBhvr>
                                        <p:cTn id="34"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201585" y="1123950"/>
            <a:ext cx="11531628" cy="1346572"/>
            <a:chOff x="201585" y="747621"/>
            <a:chExt cx="11531628" cy="1346572"/>
          </a:xfrm>
        </p:grpSpPr>
        <p:sp>
          <p:nvSpPr>
            <p:cNvPr id="8" name="Rounded Rectangle 7"/>
            <p:cNvSpPr/>
            <p:nvPr/>
          </p:nvSpPr>
          <p:spPr>
            <a:xfrm>
              <a:off x="1979613" y="769087"/>
              <a:ext cx="9753600" cy="1216784"/>
            </a:xfrm>
            <a:prstGeom prst="roundRect">
              <a:avLst>
                <a:gd name="adj" fmla="val 5381"/>
              </a:avLst>
            </a:prstGeom>
            <a:solidFill>
              <a:srgbClr val="F2EFF5"/>
            </a:solidFill>
            <a:ln w="317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1800"/>
            </a:p>
          </p:txBody>
        </p:sp>
        <mc:AlternateContent xmlns:mc="http://schemas.openxmlformats.org/markup-compatibility/2006" xmlns:a14="http://schemas.microsoft.com/office/drawing/2010/main">
          <mc:Choice Requires="a14">
            <p:sp>
              <p:nvSpPr>
                <p:cNvPr id="10" name="TextBox 9"/>
                <p:cNvSpPr txBox="1"/>
                <p:nvPr/>
              </p:nvSpPr>
              <p:spPr>
                <a:xfrm>
                  <a:off x="2436812" y="974695"/>
                  <a:ext cx="6248400" cy="553976"/>
                </a:xfrm>
                <a:prstGeom prst="rect">
                  <a:avLst/>
                </a:prstGeom>
                <a:noFill/>
              </p:spPr>
              <p:txBody>
                <a:bodyPr wrap="square" lIns="121899" tIns="60949" rIns="121899" bIns="60949" rtlCol="0">
                  <a:spAutoFit/>
                </a:bodyPr>
                <a:lstStyle/>
                <a:p>
                  <a:pPr algn="just"/>
                  <a:r>
                    <a:rPr lang="en-US" sz="2800" b="1">
                      <a:latin typeface="Arial" pitchFamily="34" charset="0"/>
                      <a:cs typeface="Arial" pitchFamily="34" charset="0"/>
                    </a:rPr>
                    <a:t>Tính độ dài </a:t>
                  </a:r>
                  <a14:m>
                    <m:oMath xmlns:m="http://schemas.openxmlformats.org/officeDocument/2006/math">
                      <m:r>
                        <a:rPr lang="en-US" sz="2800" b="1" i="1" smtClean="0">
                          <a:latin typeface="Cambria Math"/>
                          <a:cs typeface="Arial" pitchFamily="34" charset="0"/>
                        </a:rPr>
                        <m:t>𝒙</m:t>
                      </m:r>
                    </m:oMath>
                  </a14:m>
                  <a:r>
                    <a:rPr lang="en-US" sz="2800" b="1">
                      <a:latin typeface="Arial" pitchFamily="34" charset="0"/>
                      <a:cs typeface="Arial" pitchFamily="34" charset="0"/>
                    </a:rPr>
                    <a:t> trên Hình 4.23</a:t>
                  </a:r>
                  <a:endParaRPr lang="vi-VN" sz="2800" b="1">
                    <a:latin typeface="Arial" pitchFamily="34" charset="0"/>
                    <a:cs typeface="Arial" pitchFamily="34" charset="0"/>
                  </a:endParaRPr>
                </a:p>
              </p:txBody>
            </p:sp>
          </mc:Choice>
          <mc:Fallback xmlns="">
            <p:sp>
              <p:nvSpPr>
                <p:cNvPr id="10" name="TextBox 9"/>
                <p:cNvSpPr txBox="1">
                  <a:spLocks noRot="1" noChangeAspect="1" noMove="1" noResize="1" noEditPoints="1" noAdjustHandles="1" noChangeArrowheads="1" noChangeShapeType="1" noTextEdit="1"/>
                </p:cNvSpPr>
                <p:nvPr/>
              </p:nvSpPr>
              <p:spPr>
                <a:xfrm>
                  <a:off x="2436812" y="974695"/>
                  <a:ext cx="6248400" cy="553976"/>
                </a:xfrm>
                <a:prstGeom prst="rect">
                  <a:avLst/>
                </a:prstGeom>
                <a:blipFill rotWithShape="1">
                  <a:blip r:embed="rId4"/>
                  <a:stretch>
                    <a:fillRect l="-1561" t="-8791" b="-26374"/>
                  </a:stretch>
                </a:blipFill>
              </p:spPr>
              <p:txBody>
                <a:bodyPr/>
                <a:lstStyle/>
                <a:p>
                  <a:r>
                    <a:rPr lang="en-US">
                      <a:noFill/>
                    </a:rPr>
                    <a:t> </a:t>
                  </a:r>
                </a:p>
              </p:txBody>
            </p:sp>
          </mc:Fallback>
        </mc:AlternateContent>
        <p:pic>
          <p:nvPicPr>
            <p:cNvPr id="15"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7981" y="747621"/>
              <a:ext cx="1543369" cy="13465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74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1585" y="1175668"/>
              <a:ext cx="1596159" cy="5816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mc:AlternateContent xmlns:mc="http://schemas.openxmlformats.org/markup-compatibility/2006" xmlns:a14="http://schemas.microsoft.com/office/drawing/2010/main">
        <mc:Choice Requires="a14">
          <p:sp>
            <p:nvSpPr>
              <p:cNvPr id="22" name="TextBox 21"/>
              <p:cNvSpPr txBox="1"/>
              <p:nvPr/>
            </p:nvSpPr>
            <p:spPr>
              <a:xfrm>
                <a:off x="989012" y="2830018"/>
                <a:ext cx="6781800" cy="902363"/>
              </a:xfrm>
              <a:prstGeom prst="rect">
                <a:avLst/>
              </a:prstGeom>
              <a:noFill/>
            </p:spPr>
            <p:txBody>
              <a:bodyPr wrap="square" rtlCol="0">
                <a:spAutoFit/>
              </a:bodyPr>
              <a:lstStyle/>
              <a:p>
                <a:pPr marL="342900" indent="-342900" algn="just">
                  <a:buFont typeface="Wingdings" pitchFamily="2" charset="2"/>
                  <a:buChar char="v"/>
                </a:pPr>
                <a:r>
                  <a:rPr lang="en-US" sz="2200" b="1">
                    <a:latin typeface="Arial" pitchFamily="34" charset="0"/>
                    <a:cs typeface="Arial" pitchFamily="34" charset="0"/>
                  </a:rPr>
                  <a:t>Trong Hình 4.23 có</a:t>
                </a:r>
                <a:r>
                  <a:rPr lang="vi-VN" sz="2200" b="1">
                    <a:latin typeface="Arial" pitchFamily="34" charset="0"/>
                    <a:cs typeface="Arial" pitchFamily="34" charset="0"/>
                  </a:rPr>
                  <a:t> </a:t>
                </a:r>
                <a14:m>
                  <m:oMath xmlns:m="http://schemas.openxmlformats.org/officeDocument/2006/math">
                    <m:acc>
                      <m:accPr>
                        <m:chr m:val="̂"/>
                        <m:ctrlPr>
                          <a:rPr lang="vi-VN" b="1" i="1" smtClean="0">
                            <a:latin typeface="Cambria Math" panose="02040503050406030204" pitchFamily="18" charset="0"/>
                            <a:cs typeface="Arial" pitchFamily="34" charset="0"/>
                          </a:rPr>
                        </m:ctrlPr>
                      </m:accPr>
                      <m:e>
                        <m:r>
                          <a:rPr lang="en-US" b="1" i="1" smtClean="0">
                            <a:latin typeface="Cambria Math"/>
                            <a:cs typeface="Arial" pitchFamily="34" charset="0"/>
                          </a:rPr>
                          <m:t>𝑫𝑬𝑴</m:t>
                        </m:r>
                      </m:e>
                    </m:acc>
                    <m:r>
                      <a:rPr lang="en-US" b="1" i="1" smtClean="0">
                        <a:latin typeface="Cambria Math"/>
                        <a:cs typeface="Arial" pitchFamily="34" charset="0"/>
                      </a:rPr>
                      <m:t>=</m:t>
                    </m:r>
                    <m:acc>
                      <m:accPr>
                        <m:chr m:val="̂"/>
                        <m:ctrlPr>
                          <a:rPr lang="en-US" b="1" i="1" smtClean="0">
                            <a:latin typeface="Cambria Math" panose="02040503050406030204" pitchFamily="18" charset="0"/>
                            <a:cs typeface="Arial" pitchFamily="34" charset="0"/>
                          </a:rPr>
                        </m:ctrlPr>
                      </m:accPr>
                      <m:e>
                        <m:r>
                          <a:rPr lang="en-US" b="1" i="1" smtClean="0">
                            <a:latin typeface="Cambria Math"/>
                            <a:cs typeface="Arial" pitchFamily="34" charset="0"/>
                          </a:rPr>
                          <m:t>𝑴𝑬𝑭</m:t>
                        </m:r>
                      </m:e>
                    </m:acc>
                  </m:oMath>
                </a14:m>
                <a:r>
                  <a:rPr lang="en-US" sz="2800" b="1">
                    <a:solidFill>
                      <a:schemeClr val="accent2">
                        <a:lumMod val="75000"/>
                      </a:schemeClr>
                    </a:solidFill>
                    <a:latin typeface="Arial" pitchFamily="34" charset="0"/>
                    <a:cs typeface="Arial" pitchFamily="34" charset="0"/>
                  </a:rPr>
                  <a:t> </a:t>
                </a:r>
                <a:r>
                  <a:rPr lang="en-US" sz="2200" b="1">
                    <a:latin typeface="Arial" pitchFamily="34" charset="0"/>
                    <a:cs typeface="Arial" pitchFamily="34" charset="0"/>
                  </a:rPr>
                  <a:t>nên EM là tia phân giác của </a:t>
                </a:r>
                <a14:m>
                  <m:oMath xmlns:m="http://schemas.openxmlformats.org/officeDocument/2006/math">
                    <m:acc>
                      <m:accPr>
                        <m:chr m:val="̂"/>
                        <m:ctrlPr>
                          <a:rPr lang="en-US" sz="2200" b="1" i="1" smtClean="0">
                            <a:latin typeface="Cambria Math" panose="02040503050406030204" pitchFamily="18" charset="0"/>
                            <a:cs typeface="Arial" pitchFamily="34" charset="0"/>
                          </a:rPr>
                        </m:ctrlPr>
                      </m:accPr>
                      <m:e>
                        <m:r>
                          <a:rPr lang="en-US" sz="2200" b="1" i="1" smtClean="0">
                            <a:latin typeface="Cambria Math"/>
                            <a:cs typeface="Arial" pitchFamily="34" charset="0"/>
                          </a:rPr>
                          <m:t>𝑫𝑬𝑭</m:t>
                        </m:r>
                      </m:e>
                    </m:acc>
                  </m:oMath>
                </a14:m>
                <a:r>
                  <a:rPr lang="en-US" sz="2200" b="1">
                    <a:latin typeface="Arial" pitchFamily="34" charset="0"/>
                    <a:cs typeface="Arial" pitchFamily="34" charset="0"/>
                  </a:rPr>
                  <a:t> </a:t>
                </a:r>
              </a:p>
            </p:txBody>
          </p:sp>
        </mc:Choice>
        <mc:Fallback xmlns="">
          <p:sp>
            <p:nvSpPr>
              <p:cNvPr id="22" name="TextBox 21"/>
              <p:cNvSpPr txBox="1">
                <a:spLocks noRot="1" noChangeAspect="1" noMove="1" noResize="1" noEditPoints="1" noAdjustHandles="1" noChangeArrowheads="1" noChangeShapeType="1" noTextEdit="1"/>
              </p:cNvSpPr>
              <p:nvPr/>
            </p:nvSpPr>
            <p:spPr>
              <a:xfrm>
                <a:off x="989012" y="2830018"/>
                <a:ext cx="6781800" cy="902363"/>
              </a:xfrm>
              <a:prstGeom prst="rect">
                <a:avLst/>
              </a:prstGeom>
              <a:blipFill rotWithShape="1">
                <a:blip r:embed="rId7"/>
                <a:stretch>
                  <a:fillRect l="-898" r="-1168" b="-9459"/>
                </a:stretch>
              </a:blipFill>
            </p:spPr>
            <p:txBody>
              <a:bodyPr/>
              <a:lstStyle/>
              <a:p>
                <a:r>
                  <a:rPr lang="en-US">
                    <a:noFill/>
                  </a:rPr>
                  <a:t> </a:t>
                </a:r>
              </a:p>
            </p:txBody>
          </p:sp>
        </mc:Fallback>
      </mc:AlternateContent>
      <p:pic>
        <p:nvPicPr>
          <p:cNvPr id="25" name="Picture 41"/>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888604" y="2438400"/>
            <a:ext cx="1268613" cy="3026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9" name="TextBox 28"/>
          <p:cNvSpPr txBox="1"/>
          <p:nvPr/>
        </p:nvSpPr>
        <p:spPr>
          <a:xfrm>
            <a:off x="1292243" y="3733800"/>
            <a:ext cx="6478569" cy="769441"/>
          </a:xfrm>
          <a:prstGeom prst="rect">
            <a:avLst/>
          </a:prstGeom>
          <a:noFill/>
        </p:spPr>
        <p:txBody>
          <a:bodyPr wrap="square" rtlCol="0">
            <a:spAutoFit/>
          </a:bodyPr>
          <a:lstStyle/>
          <a:p>
            <a:pPr algn="just"/>
            <a:r>
              <a:rPr lang="en-US" sz="2200" b="1">
                <a:latin typeface="Arial" pitchFamily="34" charset="0"/>
                <a:cs typeface="Arial" pitchFamily="34" charset="0"/>
              </a:rPr>
              <a:t>Áp dụng tính chất </a:t>
            </a:r>
            <a:r>
              <a:rPr lang="vi-VN" sz="2200" b="1">
                <a:latin typeface="Arial" pitchFamily="34" charset="0"/>
                <a:cs typeface="Arial" pitchFamily="34" charset="0"/>
              </a:rPr>
              <a:t>đường phân giác</a:t>
            </a:r>
            <a:r>
              <a:rPr lang="en-US" sz="2200" b="1">
                <a:latin typeface="Arial" pitchFamily="34" charset="0"/>
                <a:cs typeface="Arial" pitchFamily="34" charset="0"/>
              </a:rPr>
              <a:t> của tam giác DEF , ta có :</a:t>
            </a:r>
            <a:endParaRPr lang="en-US" sz="2800" b="1">
              <a:solidFill>
                <a:schemeClr val="accent2">
                  <a:lumMod val="75000"/>
                </a:schemeClr>
              </a:solidFill>
              <a:latin typeface="Arial" pitchFamily="34" charset="0"/>
              <a:cs typeface="Arial" pitchFamily="34" charset="0"/>
            </a:endParaRPr>
          </a:p>
        </p:txBody>
      </p:sp>
      <p:sp>
        <p:nvSpPr>
          <p:cNvPr id="16" name="TextBox 15"/>
          <p:cNvSpPr txBox="1"/>
          <p:nvPr/>
        </p:nvSpPr>
        <p:spPr>
          <a:xfrm>
            <a:off x="303212" y="609600"/>
            <a:ext cx="8915400" cy="492443"/>
          </a:xfrm>
          <a:prstGeom prst="rect">
            <a:avLst/>
          </a:prstGeom>
          <a:noFill/>
        </p:spPr>
        <p:txBody>
          <a:bodyPr wrap="square" rtlCol="0">
            <a:spAutoFit/>
          </a:bodyPr>
          <a:lstStyle/>
          <a:p>
            <a:pPr marL="457200" indent="-457200" algn="just">
              <a:buFont typeface="Wingdings" pitchFamily="2" charset="2"/>
              <a:buChar char="v"/>
            </a:pPr>
            <a:r>
              <a:rPr lang="en-US" sz="2600" b="1">
                <a:solidFill>
                  <a:schemeClr val="accent2">
                    <a:lumMod val="75000"/>
                  </a:schemeClr>
                </a:solidFill>
                <a:latin typeface="Arial" pitchFamily="34" charset="0"/>
                <a:cs typeface="Arial" pitchFamily="34" charset="0"/>
              </a:rPr>
              <a:t>Định lí ( tính chất đường phân giác của tam giác )</a:t>
            </a:r>
            <a:endParaRPr lang="vi-VN" sz="2600" b="1">
              <a:solidFill>
                <a:schemeClr val="accent2">
                  <a:lumMod val="75000"/>
                </a:schemeClr>
              </a:solidFill>
              <a:latin typeface="Arial" pitchFamily="34" charset="0"/>
              <a:cs typeface="Arial" pitchFamily="34" charset="0"/>
            </a:endParaRPr>
          </a:p>
        </p:txBody>
      </p:sp>
      <p:sp>
        <p:nvSpPr>
          <p:cNvPr id="17" name="AutoShape 4"/>
          <p:cNvSpPr>
            <a:spLocks noChangeArrowheads="1"/>
          </p:cNvSpPr>
          <p:nvPr/>
        </p:nvSpPr>
        <p:spPr bwMode="gray">
          <a:xfrm>
            <a:off x="447214" y="95249"/>
            <a:ext cx="4580398" cy="438151"/>
          </a:xfrm>
          <a:prstGeom prst="roundRect">
            <a:avLst>
              <a:gd name="adj" fmla="val 50000"/>
            </a:avLst>
          </a:prstGeom>
          <a:gradFill rotWithShape="1">
            <a:gsLst>
              <a:gs pos="0">
                <a:schemeClr val="accent1">
                  <a:gamma/>
                  <a:shade val="46275"/>
                  <a:invGamma/>
                </a:schemeClr>
              </a:gs>
              <a:gs pos="50000">
                <a:schemeClr val="accent1"/>
              </a:gs>
              <a:gs pos="100000">
                <a:schemeClr val="accent1">
                  <a:gamma/>
                  <a:shade val="46275"/>
                  <a:invGamma/>
                </a:schemeClr>
              </a:gs>
            </a:gsLst>
            <a:lin ang="0" scaled="1"/>
          </a:gradFill>
          <a:ln w="38100" algn="ctr">
            <a:solidFill>
              <a:srgbClr val="FFFFFF"/>
            </a:solidFill>
            <a:round/>
            <a:headEnd/>
            <a:tailEnd/>
          </a:ln>
          <a:effectLst>
            <a:outerShdw dist="63500" dir="3187806" algn="ctr" rotWithShape="0">
              <a:srgbClr val="001D3A"/>
            </a:outerShdw>
          </a:effectLst>
        </p:spPr>
        <p:txBody>
          <a:bodyPr wrap="none" lIns="121899" tIns="60949" rIns="121899" bIns="60949" anchor="ctr"/>
          <a:ls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en-US" sz="1900" b="1">
                <a:solidFill>
                  <a:schemeClr val="bg1"/>
                </a:solidFill>
                <a:latin typeface="Arial" pitchFamily="34" charset="0"/>
                <a:cs typeface="Arial" pitchFamily="34" charset="0"/>
              </a:rPr>
              <a:t>  TÍNH CHẤT ĐƯỜNG PHÂN GIÁC.</a:t>
            </a:r>
            <a:endParaRPr lang="vi-VN" sz="1900" b="1">
              <a:solidFill>
                <a:schemeClr val="bg1"/>
              </a:solidFill>
              <a:latin typeface="Arial" pitchFamily="34" charset="0"/>
              <a:cs typeface="Arial" pitchFamily="34" charset="0"/>
            </a:endParaRPr>
          </a:p>
        </p:txBody>
      </p:sp>
      <p:grpSp>
        <p:nvGrpSpPr>
          <p:cNvPr id="2" name="Group 1"/>
          <p:cNvGrpSpPr/>
          <p:nvPr/>
        </p:nvGrpSpPr>
        <p:grpSpPr>
          <a:xfrm>
            <a:off x="8304212" y="2537685"/>
            <a:ext cx="3572828" cy="2643915"/>
            <a:chOff x="8304212" y="2537685"/>
            <a:chExt cx="3572828" cy="2643915"/>
          </a:xfrm>
        </p:grpSpPr>
        <p:pic>
          <p:nvPicPr>
            <p:cNvPr id="154627" name="Picture 3"/>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304212" y="2537685"/>
              <a:ext cx="3572828" cy="25041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TextBox 19"/>
            <p:cNvSpPr txBox="1"/>
            <p:nvPr/>
          </p:nvSpPr>
          <p:spPr>
            <a:xfrm>
              <a:off x="9294812" y="4843046"/>
              <a:ext cx="1333500" cy="338554"/>
            </a:xfrm>
            <a:prstGeom prst="rect">
              <a:avLst/>
            </a:prstGeom>
            <a:noFill/>
          </p:spPr>
          <p:txBody>
            <a:bodyPr wrap="square" rtlCol="0">
              <a:spAutoFit/>
            </a:bodyPr>
            <a:lstStyle/>
            <a:p>
              <a:pPr algn="ctr"/>
              <a:r>
                <a:rPr lang="en-US" sz="1600" b="1">
                  <a:solidFill>
                    <a:srgbClr val="C00000"/>
                  </a:solidFill>
                  <a:latin typeface="Arial" pitchFamily="34" charset="0"/>
                  <a:cs typeface="Arial" pitchFamily="34" charset="0"/>
                </a:rPr>
                <a:t>Hình 4.23</a:t>
              </a:r>
            </a:p>
          </p:txBody>
        </p:sp>
      </p:grpSp>
      <p:grpSp>
        <p:nvGrpSpPr>
          <p:cNvPr id="23" name="Group 22"/>
          <p:cNvGrpSpPr/>
          <p:nvPr/>
        </p:nvGrpSpPr>
        <p:grpSpPr>
          <a:xfrm>
            <a:off x="3182956" y="4381004"/>
            <a:ext cx="3748087" cy="898525"/>
            <a:chOff x="2409133" y="3811006"/>
            <a:chExt cx="3748087" cy="898525"/>
          </a:xfrm>
        </p:grpSpPr>
        <p:graphicFrame>
          <p:nvGraphicFramePr>
            <p:cNvPr id="24" name="Object 23"/>
            <p:cNvGraphicFramePr>
              <a:graphicFrameLocks noChangeAspect="1"/>
            </p:cNvGraphicFramePr>
            <p:nvPr>
              <p:extLst>
                <p:ext uri="{D42A27DB-BD31-4B8C-83A1-F6EECF244321}">
                  <p14:modId xmlns:p14="http://schemas.microsoft.com/office/powerpoint/2010/main" val="464140263"/>
                </p:ext>
              </p:extLst>
            </p:nvPr>
          </p:nvGraphicFramePr>
          <p:xfrm>
            <a:off x="2409133" y="3847518"/>
            <a:ext cx="1495425" cy="844550"/>
          </p:xfrm>
          <a:graphic>
            <a:graphicData uri="http://schemas.openxmlformats.org/presentationml/2006/ole">
              <mc:AlternateContent xmlns:mc="http://schemas.openxmlformats.org/markup-compatibility/2006">
                <mc:Choice xmlns:v="urn:schemas-microsoft-com:vml" Requires="v">
                  <p:oleObj spid="_x0000_s154653" name="Equation" r:id="rId10" imgW="698400" imgH="393480" progId="Equation.DSMT4">
                    <p:embed/>
                  </p:oleObj>
                </mc:Choice>
                <mc:Fallback>
                  <p:oleObj name="Equation" r:id="rId10" imgW="698400" imgH="393480" progId="Equation.DSMT4">
                    <p:embed/>
                    <p:pic>
                      <p:nvPicPr>
                        <p:cNvPr id="0" name=""/>
                        <p:cNvPicPr>
                          <a:picLocks noChangeAspect="1" noChangeArrowheads="1"/>
                        </p:cNvPicPr>
                        <p:nvPr/>
                      </p:nvPicPr>
                      <p:blipFill>
                        <a:blip r:embed="rId11"/>
                        <a:srcRect/>
                        <a:stretch>
                          <a:fillRect/>
                        </a:stretch>
                      </p:blipFill>
                      <p:spPr bwMode="auto">
                        <a:xfrm>
                          <a:off x="2409133" y="3847518"/>
                          <a:ext cx="1495425" cy="84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6" name="Object 25"/>
            <p:cNvGraphicFramePr>
              <a:graphicFrameLocks noChangeAspect="1"/>
            </p:cNvGraphicFramePr>
            <p:nvPr>
              <p:extLst>
                <p:ext uri="{D42A27DB-BD31-4B8C-83A1-F6EECF244321}">
                  <p14:modId xmlns:p14="http://schemas.microsoft.com/office/powerpoint/2010/main" val="214602830"/>
                </p:ext>
              </p:extLst>
            </p:nvPr>
          </p:nvGraphicFramePr>
          <p:xfrm>
            <a:off x="4774508" y="3811006"/>
            <a:ext cx="1382712" cy="898525"/>
          </p:xfrm>
          <a:graphic>
            <a:graphicData uri="http://schemas.openxmlformats.org/presentationml/2006/ole">
              <mc:AlternateContent xmlns:mc="http://schemas.openxmlformats.org/markup-compatibility/2006">
                <mc:Choice xmlns:v="urn:schemas-microsoft-com:vml" Requires="v">
                  <p:oleObj spid="_x0000_s154654" name="Equation" r:id="rId12" imgW="647640" imgH="419040" progId="Equation.DSMT4">
                    <p:embed/>
                  </p:oleObj>
                </mc:Choice>
                <mc:Fallback>
                  <p:oleObj name="Equation" r:id="rId12" imgW="647640" imgH="419040" progId="Equation.DSMT4">
                    <p:embed/>
                    <p:pic>
                      <p:nvPicPr>
                        <p:cNvPr id="0" name=""/>
                        <p:cNvPicPr>
                          <a:picLocks noChangeAspect="1" noChangeArrowheads="1"/>
                        </p:cNvPicPr>
                        <p:nvPr/>
                      </p:nvPicPr>
                      <p:blipFill>
                        <a:blip r:embed="rId13"/>
                        <a:srcRect/>
                        <a:stretch>
                          <a:fillRect/>
                        </a:stretch>
                      </p:blipFill>
                      <p:spPr bwMode="auto">
                        <a:xfrm>
                          <a:off x="4774508" y="3811006"/>
                          <a:ext cx="1382712"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7" name="TextBox 26"/>
            <p:cNvSpPr txBox="1"/>
            <p:nvPr/>
          </p:nvSpPr>
          <p:spPr>
            <a:xfrm>
              <a:off x="4037012" y="3971925"/>
              <a:ext cx="838200" cy="461665"/>
            </a:xfrm>
            <a:prstGeom prst="rect">
              <a:avLst/>
            </a:prstGeom>
            <a:noFill/>
          </p:spPr>
          <p:txBody>
            <a:bodyPr wrap="square" rtlCol="0">
              <a:spAutoFit/>
            </a:bodyPr>
            <a:lstStyle/>
            <a:p>
              <a:pPr algn="just"/>
              <a:r>
                <a:rPr lang="en-US" b="1">
                  <a:latin typeface="Arial" pitchFamily="34" charset="0"/>
                  <a:cs typeface="Arial" pitchFamily="34" charset="0"/>
                </a:rPr>
                <a:t>hay</a:t>
              </a:r>
            </a:p>
          </p:txBody>
        </p:sp>
      </p:grpSp>
      <p:sp>
        <p:nvSpPr>
          <p:cNvPr id="28" name="TextBox 27"/>
          <p:cNvSpPr txBox="1"/>
          <p:nvPr/>
        </p:nvSpPr>
        <p:spPr>
          <a:xfrm>
            <a:off x="2111093" y="5604965"/>
            <a:ext cx="2209800" cy="461665"/>
          </a:xfrm>
          <a:prstGeom prst="rect">
            <a:avLst/>
          </a:prstGeom>
          <a:noFill/>
        </p:spPr>
        <p:txBody>
          <a:bodyPr wrap="square" rtlCol="0">
            <a:spAutoFit/>
          </a:bodyPr>
          <a:lstStyle/>
          <a:p>
            <a:pPr algn="just"/>
            <a:r>
              <a:rPr lang="en-US" b="1">
                <a:latin typeface="Arial" pitchFamily="34" charset="0"/>
                <a:cs typeface="Arial" pitchFamily="34" charset="0"/>
              </a:rPr>
              <a:t>Từ đó suy ra </a:t>
            </a:r>
          </a:p>
        </p:txBody>
      </p:sp>
      <p:graphicFrame>
        <p:nvGraphicFramePr>
          <p:cNvPr id="32" name="Object 31"/>
          <p:cNvGraphicFramePr>
            <a:graphicFrameLocks noChangeAspect="1"/>
          </p:cNvGraphicFramePr>
          <p:nvPr>
            <p:extLst>
              <p:ext uri="{D42A27DB-BD31-4B8C-83A1-F6EECF244321}">
                <p14:modId xmlns:p14="http://schemas.microsoft.com/office/powerpoint/2010/main" val="3346299104"/>
              </p:ext>
            </p:extLst>
          </p:nvPr>
        </p:nvGraphicFramePr>
        <p:xfrm>
          <a:off x="4216418" y="5435104"/>
          <a:ext cx="2333625" cy="896937"/>
        </p:xfrm>
        <a:graphic>
          <a:graphicData uri="http://schemas.openxmlformats.org/presentationml/2006/ole">
            <mc:AlternateContent xmlns:mc="http://schemas.openxmlformats.org/markup-compatibility/2006">
              <mc:Choice xmlns:v="urn:schemas-microsoft-com:vml" Requires="v">
                <p:oleObj spid="_x0000_s154655" name="Equation" r:id="rId14" imgW="1091880" imgH="419040" progId="Equation.DSMT4">
                  <p:embed/>
                </p:oleObj>
              </mc:Choice>
              <mc:Fallback>
                <p:oleObj name="Equation" r:id="rId14" imgW="1091880" imgH="419040" progId="Equation.DSMT4">
                  <p:embed/>
                  <p:pic>
                    <p:nvPicPr>
                      <p:cNvPr id="0" name=""/>
                      <p:cNvPicPr>
                        <a:picLocks noChangeAspect="1" noChangeArrowheads="1"/>
                      </p:cNvPicPr>
                      <p:nvPr/>
                    </p:nvPicPr>
                    <p:blipFill>
                      <a:blip r:embed="rId15"/>
                      <a:srcRect/>
                      <a:stretch>
                        <a:fillRect/>
                      </a:stretch>
                    </p:blipFill>
                    <p:spPr bwMode="auto">
                      <a:xfrm>
                        <a:off x="4216418" y="5435104"/>
                        <a:ext cx="2333625" cy="896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189012263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25"/>
                                        </p:tgtEl>
                                        <p:attrNameLst>
                                          <p:attrName>style.visibility</p:attrName>
                                        </p:attrNameLst>
                                      </p:cBhvr>
                                      <p:to>
                                        <p:strVal val="visible"/>
                                      </p:to>
                                    </p:set>
                                    <p:animEffect transition="in" filter="wipe(left)">
                                      <p:cBhvr>
                                        <p:cTn id="16" dur="500"/>
                                        <p:tgtEl>
                                          <p:spTgt spid="25"/>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wipe(left)">
                                      <p:cBhvr>
                                        <p:cTn id="20" dur="500"/>
                                        <p:tgtEl>
                                          <p:spTgt spid="22"/>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29"/>
                                        </p:tgtEl>
                                        <p:attrNameLst>
                                          <p:attrName>style.visibility</p:attrName>
                                        </p:attrNameLst>
                                      </p:cBhvr>
                                      <p:to>
                                        <p:strVal val="visible"/>
                                      </p:to>
                                    </p:set>
                                    <p:animEffect transition="in" filter="wipe(left)">
                                      <p:cBhvr>
                                        <p:cTn id="25" dur="500"/>
                                        <p:tgtEl>
                                          <p:spTgt spid="29"/>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wipe(left)">
                                      <p:cBhvr>
                                        <p:cTn id="30" dur="500"/>
                                        <p:tgtEl>
                                          <p:spTgt spid="23"/>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28"/>
                                        </p:tgtEl>
                                        <p:attrNameLst>
                                          <p:attrName>style.visibility</p:attrName>
                                        </p:attrNameLst>
                                      </p:cBhvr>
                                      <p:to>
                                        <p:strVal val="visible"/>
                                      </p:to>
                                    </p:set>
                                    <p:animEffect transition="in" filter="wipe(left)">
                                      <p:cBhvr>
                                        <p:cTn id="35" dur="500"/>
                                        <p:tgtEl>
                                          <p:spTgt spid="28"/>
                                        </p:tgtEl>
                                      </p:cBhvr>
                                    </p:animEffect>
                                  </p:childTnLst>
                                </p:cTn>
                              </p:par>
                            </p:childTnLst>
                          </p:cTn>
                        </p:par>
                        <p:par>
                          <p:cTn id="36" fill="hold">
                            <p:stCondLst>
                              <p:cond delay="500"/>
                            </p:stCondLst>
                            <p:childTnLst>
                              <p:par>
                                <p:cTn id="37" presetID="22" presetClass="entr" presetSubtype="8" fill="hold" nodeType="afterEffect">
                                  <p:stCondLst>
                                    <p:cond delay="0"/>
                                  </p:stCondLst>
                                  <p:childTnLst>
                                    <p:set>
                                      <p:cBhvr>
                                        <p:cTn id="38" dur="1" fill="hold">
                                          <p:stCondLst>
                                            <p:cond delay="0"/>
                                          </p:stCondLst>
                                        </p:cTn>
                                        <p:tgtEl>
                                          <p:spTgt spid="32"/>
                                        </p:tgtEl>
                                        <p:attrNameLst>
                                          <p:attrName>style.visibility</p:attrName>
                                        </p:attrNameLst>
                                      </p:cBhvr>
                                      <p:to>
                                        <p:strVal val="visible"/>
                                      </p:to>
                                    </p:set>
                                    <p:animEffect transition="in" filter="wipe(left)">
                                      <p:cBhvr>
                                        <p:cTn id="39"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9" grpId="0"/>
      <p:bldP spid="2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92374" y="1219200"/>
            <a:ext cx="7772400" cy="39901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0440983" y="5638800"/>
            <a:ext cx="1746254" cy="1354444"/>
          </a:xfrm>
          <a:prstGeom prst="rect">
            <a:avLst/>
          </a:prstGeom>
        </p:spPr>
      </p:pic>
    </p:spTree>
    <p:extLst>
      <p:ext uri="{BB962C8B-B14F-4D97-AF65-F5344CB8AC3E}">
        <p14:creationId xmlns:p14="http://schemas.microsoft.com/office/powerpoint/2010/main" val="277677426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43136</TotalTime>
  <Words>1255</Words>
  <Application>Microsoft Office PowerPoint</Application>
  <PresentationFormat>Custom</PresentationFormat>
  <Paragraphs>97</Paragraphs>
  <Slides>14</Slides>
  <Notes>14</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14</vt:i4>
      </vt:variant>
    </vt:vector>
  </HeadingPairs>
  <TitlesOfParts>
    <vt:vector size="23" baseType="lpstr">
      <vt:lpstr>.VnCentury SchoolbookH</vt:lpstr>
      <vt:lpstr>Arial</vt:lpstr>
      <vt:lpstr>Calibri</vt:lpstr>
      <vt:lpstr>Cambria Math</vt:lpstr>
      <vt:lpstr>Symbol</vt:lpstr>
      <vt:lpstr>Times New Roman</vt:lpstr>
      <vt:lpstr>Wingdings</vt:lpstr>
      <vt:lpstr>Office Theme</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Phienbanmoi.com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Administrator</cp:lastModifiedBy>
  <cp:revision>2753</cp:revision>
  <dcterms:created xsi:type="dcterms:W3CDTF">2021-08-04T05:24:17Z</dcterms:created>
  <dcterms:modified xsi:type="dcterms:W3CDTF">2023-11-22T22:55:26Z</dcterms:modified>
</cp:coreProperties>
</file>