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74" r:id="rId2"/>
    <p:sldId id="275" r:id="rId3"/>
    <p:sldId id="260" r:id="rId4"/>
    <p:sldId id="262" r:id="rId5"/>
    <p:sldId id="258" r:id="rId6"/>
    <p:sldId id="263" r:id="rId7"/>
    <p:sldId id="264" r:id="rId8"/>
    <p:sldId id="265" r:id="rId9"/>
    <p:sldId id="266" r:id="rId10"/>
    <p:sldId id="267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0000"/>
    <a:srgbClr val="000099"/>
    <a:srgbClr val="FFFF00"/>
    <a:srgbClr val="FF33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38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38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9E22D-915F-49A6-89FA-4CEB4E8404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BAC87-44A1-408B-9984-80E504D593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C5EC4-85D7-4852-B0DA-A408C092CB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65D5D-72FB-47D9-BE4E-C8D73857F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1616C-D309-4460-AF9D-CF2A76456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BA649-BCD9-4769-BDCF-999BA67F94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7BD90-EA0A-4EFA-9C32-40EE376D7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97555-EBBE-4B69-B793-1E7841D0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F7386-DE1F-4358-9C90-12EE496C7B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0430C-5620-4BCF-9820-40E42B7C5B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69107-B728-4801-B5EF-2D620A912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34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3076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434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09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435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07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9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6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6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6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DE0F2A6-504C-48F2-9574-BD2871B7F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WordArt 2"/>
          <p:cNvSpPr>
            <a:spLocks noChangeArrowheads="1" noChangeShapeType="1" noTextEdit="1"/>
          </p:cNvSpPr>
          <p:nvPr/>
        </p:nvSpPr>
        <p:spPr bwMode="auto">
          <a:xfrm>
            <a:off x="1066800" y="533400"/>
            <a:ext cx="7543800" cy="1219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5759"/>
              </a:avLst>
            </a:prstTxWarp>
          </a:bodyPr>
          <a:lstStyle/>
          <a:p>
            <a:pPr algn="ctr"/>
            <a:r>
              <a:rPr lang="en-US" sz="4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Arial"/>
                <a:cs typeface="Arial"/>
              </a:rPr>
              <a:t>Chào các em!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idx="1"/>
          </p:nvPr>
        </p:nvGraphicFramePr>
        <p:xfrm>
          <a:off x="2590800" y="2185988"/>
          <a:ext cx="6248400" cy="3833812"/>
        </p:xfrm>
        <a:graphic>
          <a:graphicData uri="http://schemas.openxmlformats.org/presentationml/2006/ole">
            <p:oleObj spid="_x0000_s1026" name="Clip" r:id="rId3" imgW="1999793" imgH="1831543" progId="MS_ClipArt_Gallery.2">
              <p:embed/>
            </p:oleObj>
          </a:graphicData>
        </a:graphic>
      </p:graphicFrame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371600" y="41148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1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u="sng" smtClean="0">
                <a:solidFill>
                  <a:srgbClr val="FF0066"/>
                </a:solidFill>
              </a:rPr>
              <a:t>Toán</a:t>
            </a:r>
            <a:r>
              <a:rPr lang="en-US" sz="2400" u="sng" dirty="0" smtClean="0">
                <a:solidFill>
                  <a:srgbClr val="FF0066"/>
                </a:solidFill>
              </a:rPr>
              <a:t/>
            </a:r>
            <a:br>
              <a:rPr lang="en-US" sz="2400" u="sng" dirty="0" smtClean="0">
                <a:solidFill>
                  <a:srgbClr val="FF0066"/>
                </a:solidFill>
              </a:rPr>
            </a:br>
            <a:r>
              <a:rPr lang="en-US" sz="2400" smtClean="0">
                <a:solidFill>
                  <a:srgbClr val="FF0066"/>
                </a:solidFill>
              </a:rPr>
              <a:t> Đề-ca-mét vuông. Héc-tô-mét vuông</a:t>
            </a:r>
            <a:r>
              <a:rPr lang="en-US" sz="2000" dirty="0" smtClean="0">
                <a:solidFill>
                  <a:srgbClr val="FF0066"/>
                </a:solidFill>
              </a:rPr>
              <a:t/>
            </a:r>
            <a:br>
              <a:rPr lang="en-US" sz="2000" dirty="0" smtClean="0">
                <a:solidFill>
                  <a:srgbClr val="FF0066"/>
                </a:solidFill>
              </a:rPr>
            </a:br>
            <a:endParaRPr lang="en-US" sz="2000" dirty="0" smtClean="0">
              <a:solidFill>
                <a:srgbClr val="FF0066"/>
              </a:solidFill>
            </a:endParaRPr>
          </a:p>
        </p:txBody>
      </p:sp>
      <p:pic>
        <p:nvPicPr>
          <p:cNvPr id="23555" name="Picture 5" descr="Tàng-Tà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3581400" y="28194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381000" y="1371600"/>
            <a:ext cx="815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/>
              <a:t>Bài 2</a:t>
            </a:r>
            <a:r>
              <a:rPr lang="en-US" sz="2400" b="1"/>
              <a:t> . Viết các số đo diện tích:</a:t>
            </a:r>
            <a:endParaRPr lang="en-US" sz="3200" b="1"/>
          </a:p>
        </p:txBody>
      </p:sp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2819400" y="56388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3559" name="Text Box 10"/>
          <p:cNvSpPr txBox="1">
            <a:spLocks noChangeArrowheads="1"/>
          </p:cNvSpPr>
          <p:nvPr/>
        </p:nvSpPr>
        <p:spPr bwMode="auto">
          <a:xfrm>
            <a:off x="2971800" y="57912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0" y="53340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d)Ba mươi tư nghìn sáu trăm hai mươi héc-tô-mét vuông.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0" y="4267200"/>
            <a:ext cx="693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c)Sáu trăm linh ba héc-tô-mét vuông.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0" y="2971800"/>
            <a:ext cx="7086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b)Mười tám nghìn chín trăm năm mươi tư </a:t>
            </a:r>
          </a:p>
          <a:p>
            <a:r>
              <a:rPr lang="en-US" sz="2400" b="1"/>
              <a:t>đề-ca-mét vuông.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0" y="2133600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a)Hai trăm bảy mươi mốt đề-ca-mét vuông.</a:t>
            </a:r>
            <a:endParaRPr lang="en-US" sz="2400"/>
          </a:p>
        </p:txBody>
      </p:sp>
      <p:sp>
        <p:nvSpPr>
          <p:cNvPr id="26644" name="AutoShape 20"/>
          <p:cNvSpPr>
            <a:spLocks noChangeArrowheads="1"/>
          </p:cNvSpPr>
          <p:nvPr/>
        </p:nvSpPr>
        <p:spPr bwMode="auto">
          <a:xfrm>
            <a:off x="4114800" y="6858000"/>
            <a:ext cx="2667000" cy="19050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0066"/>
                </a:solidFill>
              </a:rPr>
              <a:t>603hm</a:t>
            </a:r>
            <a:r>
              <a:rPr lang="en-US" sz="2000" baseline="30000">
                <a:solidFill>
                  <a:srgbClr val="FF0066"/>
                </a:solidFill>
              </a:rPr>
              <a:t>2</a:t>
            </a:r>
            <a:endParaRPr lang="en-US" sz="2000">
              <a:solidFill>
                <a:srgbClr val="FF0066"/>
              </a:solidFill>
            </a:endParaRPr>
          </a:p>
        </p:txBody>
      </p:sp>
      <p:sp>
        <p:nvSpPr>
          <p:cNvPr id="26645" name="AutoShape 21"/>
          <p:cNvSpPr>
            <a:spLocks noChangeArrowheads="1"/>
          </p:cNvSpPr>
          <p:nvPr/>
        </p:nvSpPr>
        <p:spPr bwMode="auto">
          <a:xfrm>
            <a:off x="1676400" y="6858000"/>
            <a:ext cx="3048000" cy="1905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18 954dam</a:t>
            </a:r>
            <a:r>
              <a:rPr lang="en-US" sz="2000" baseline="30000">
                <a:solidFill>
                  <a:srgbClr val="FFFF00"/>
                </a:solidFill>
              </a:rPr>
              <a:t>2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26646" name="AutoShape 22"/>
          <p:cNvSpPr>
            <a:spLocks noChangeArrowheads="1"/>
          </p:cNvSpPr>
          <p:nvPr/>
        </p:nvSpPr>
        <p:spPr bwMode="auto">
          <a:xfrm>
            <a:off x="-381000" y="6858000"/>
            <a:ext cx="2362200" cy="16764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0066"/>
                </a:solidFill>
              </a:rPr>
              <a:t>271dam</a:t>
            </a:r>
            <a:r>
              <a:rPr lang="en-US" sz="2000" baseline="30000">
                <a:solidFill>
                  <a:srgbClr val="FF0066"/>
                </a:solidFill>
              </a:rPr>
              <a:t>2</a:t>
            </a:r>
            <a:endParaRPr lang="en-US" sz="2000">
              <a:solidFill>
                <a:srgbClr val="FF0066"/>
              </a:solidFill>
            </a:endParaRPr>
          </a:p>
        </p:txBody>
      </p:sp>
      <p:sp>
        <p:nvSpPr>
          <p:cNvPr id="26647" name="AutoShape 23"/>
          <p:cNvSpPr>
            <a:spLocks noChangeArrowheads="1"/>
          </p:cNvSpPr>
          <p:nvPr/>
        </p:nvSpPr>
        <p:spPr bwMode="auto">
          <a:xfrm>
            <a:off x="6400800" y="6858000"/>
            <a:ext cx="2971800" cy="1905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34 620hm</a:t>
            </a:r>
            <a:r>
              <a:rPr lang="en-US" sz="2000" baseline="30000">
                <a:solidFill>
                  <a:srgbClr val="FFFF00"/>
                </a:solidFill>
              </a:rPr>
              <a:t>2</a:t>
            </a:r>
            <a:endParaRPr lang="en-US" sz="20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25613 C -0.06771 -0.57767 -0.12917 -0.89922 -0.01285 -1.04323 C 0.10347 -1.18724 0.56389 -1.15373 0.69149 -1.12021 C 0.81892 -1.08669 0.78524 -0.96441 0.75156 -0.84212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" y="-4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-0.25774 C 0.01545 -0.55386 -0.00833 -0.84998 0.0816 -0.98567 C 0.17153 -1.12136 0.46979 -1.04438 0.57951 -1.07143 C 0.68924 -1.09848 0.75017 -1.21498 0.73941 -1.14841 C 0.72865 -1.08183 0.6217 -0.87702 0.51493 -0.67198 " pathEditMode="relative" rAng="0" ptsTypes="aaaaA">
                                      <p:cBhvr>
                                        <p:cTn id="30" dur="2000" fill="hold"/>
                                        <p:tgtEl>
                                          <p:spTgt spid="266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" y="-4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1387 C 0.02136 -0.14563 0.04636 -0.15257 -0.0125 -0.18308 C -0.07135 -0.21359 -0.30399 -0.2337 -0.35694 -0.32201 C -0.40989 -0.41031 -0.42083 -0.65303 -0.33038 -0.71267 C -0.23993 -0.77231 0.10226 -0.71567 0.18525 -0.68007 C 0.26823 -0.64448 0.21771 -0.57212 0.16736 -0.49954 " pathEditMode="relative" rAng="0" ptsTypes="aaaaaA">
                                      <p:cBhvr>
                                        <p:cTn id="39" dur="2000" fill="hold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3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07351E-7 L 0.05417 -0.2718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66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31" grpId="0"/>
      <p:bldP spid="26635" grpId="0"/>
      <p:bldP spid="26637" grpId="0"/>
      <p:bldP spid="26638" grpId="0"/>
      <p:bldP spid="26639" grpId="0"/>
      <p:bldP spid="26644" grpId="0" animBg="1"/>
      <p:bldP spid="26645" grpId="0" animBg="1"/>
      <p:bldP spid="26646" grpId="0" animBg="1"/>
      <p:bldP spid="266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u="sng" smtClean="0">
                <a:solidFill>
                  <a:srgbClr val="FF0066"/>
                </a:solidFill>
              </a:rPr>
              <a:t>Toán</a:t>
            </a:r>
            <a:r>
              <a:rPr lang="en-US" sz="2400" u="sng" dirty="0" smtClean="0">
                <a:solidFill>
                  <a:srgbClr val="FF0066"/>
                </a:solidFill>
              </a:rPr>
              <a:t/>
            </a:r>
            <a:br>
              <a:rPr lang="en-US" sz="2400" u="sng" dirty="0" smtClean="0">
                <a:solidFill>
                  <a:srgbClr val="FF0066"/>
                </a:solidFill>
              </a:rPr>
            </a:br>
            <a:r>
              <a:rPr lang="en-US" sz="2400" smtClean="0">
                <a:solidFill>
                  <a:srgbClr val="FF0066"/>
                </a:solidFill>
              </a:rPr>
              <a:t> Đề-ca-mét vuông. Héc-tô-mét vuông</a:t>
            </a:r>
            <a:r>
              <a:rPr lang="en-US" sz="2000" dirty="0" smtClean="0">
                <a:solidFill>
                  <a:srgbClr val="FF0066"/>
                </a:solidFill>
              </a:rPr>
              <a:t/>
            </a:r>
            <a:br>
              <a:rPr lang="en-US" sz="2000" dirty="0" smtClean="0">
                <a:solidFill>
                  <a:srgbClr val="FF0066"/>
                </a:solidFill>
              </a:rPr>
            </a:br>
            <a:endParaRPr lang="en-US" sz="2000" dirty="0" smtClean="0">
              <a:solidFill>
                <a:srgbClr val="FF0066"/>
              </a:solidFill>
            </a:endParaRPr>
          </a:p>
        </p:txBody>
      </p:sp>
      <p:pic>
        <p:nvPicPr>
          <p:cNvPr id="24579" name="Picture 3" descr="Tàng-Tà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581400" y="28194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81000" y="1371600"/>
            <a:ext cx="815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/>
              <a:t>Bài 3</a:t>
            </a:r>
            <a:r>
              <a:rPr lang="en-US" sz="2400" b="1"/>
              <a:t> a. Viết </a:t>
            </a:r>
            <a:r>
              <a:rPr lang="en-US" sz="3200" b="1"/>
              <a:t>s</a:t>
            </a:r>
            <a:r>
              <a:rPr lang="en-US" sz="2400" b="1"/>
              <a:t>ố thích hợp vào chỗ chấm</a:t>
            </a:r>
            <a:r>
              <a:rPr lang="en-US" sz="3200" b="1"/>
              <a:t>: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819400" y="56388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971800" y="57912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533400" y="2514600"/>
            <a:ext cx="8610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 2dam</a:t>
            </a:r>
            <a:r>
              <a:rPr lang="en-US" sz="2400" b="1" baseline="30000"/>
              <a:t>2</a:t>
            </a:r>
            <a:r>
              <a:rPr lang="en-US" sz="2400" b="1"/>
              <a:t>=……….m</a:t>
            </a:r>
            <a:r>
              <a:rPr lang="en-US" sz="2400" b="1" baseline="30000"/>
              <a:t>2</a:t>
            </a:r>
            <a:r>
              <a:rPr lang="en-US" sz="2400" b="1"/>
              <a:t>             3dam</a:t>
            </a:r>
            <a:r>
              <a:rPr lang="en-US" sz="2400" b="1" baseline="30000"/>
              <a:t>2</a:t>
            </a:r>
            <a:r>
              <a:rPr lang="en-US" sz="2400" b="1"/>
              <a:t> 15m</a:t>
            </a:r>
            <a:r>
              <a:rPr lang="en-US" sz="2400" b="1" baseline="30000"/>
              <a:t>2</a:t>
            </a:r>
            <a:r>
              <a:rPr lang="en-US" sz="2400" b="1"/>
              <a:t> =……………..m</a:t>
            </a:r>
            <a:r>
              <a:rPr lang="en-US" sz="2400" b="1" baseline="30000"/>
              <a:t>2</a:t>
            </a:r>
            <a:endParaRPr lang="en-US" sz="2400" b="1"/>
          </a:p>
          <a:p>
            <a:endParaRPr lang="en-US" sz="3200" b="1"/>
          </a:p>
        </p:txBody>
      </p:sp>
      <p:sp>
        <p:nvSpPr>
          <p:cNvPr id="24585" name="AutoShape 12"/>
          <p:cNvSpPr>
            <a:spLocks noChangeArrowheads="1"/>
          </p:cNvSpPr>
          <p:nvPr/>
        </p:nvSpPr>
        <p:spPr bwMode="auto">
          <a:xfrm>
            <a:off x="4114800" y="6858000"/>
            <a:ext cx="2667000" cy="19050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0066"/>
                </a:solidFill>
              </a:rPr>
              <a:t>603hm</a:t>
            </a:r>
            <a:r>
              <a:rPr lang="en-US" sz="2000" baseline="30000">
                <a:solidFill>
                  <a:srgbClr val="FF0066"/>
                </a:solidFill>
              </a:rPr>
              <a:t>2</a:t>
            </a:r>
            <a:endParaRPr lang="en-US" sz="2000">
              <a:solidFill>
                <a:srgbClr val="FF0066"/>
              </a:solidFill>
            </a:endParaRPr>
          </a:p>
        </p:txBody>
      </p:sp>
      <p:sp>
        <p:nvSpPr>
          <p:cNvPr id="24586" name="AutoShape 13"/>
          <p:cNvSpPr>
            <a:spLocks noChangeArrowheads="1"/>
          </p:cNvSpPr>
          <p:nvPr/>
        </p:nvSpPr>
        <p:spPr bwMode="auto">
          <a:xfrm>
            <a:off x="1676400" y="6858000"/>
            <a:ext cx="3048000" cy="1905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18 954dam</a:t>
            </a:r>
            <a:r>
              <a:rPr lang="en-US" sz="2000" baseline="30000">
                <a:solidFill>
                  <a:srgbClr val="FFFF00"/>
                </a:solidFill>
              </a:rPr>
              <a:t>2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24587" name="AutoShape 14"/>
          <p:cNvSpPr>
            <a:spLocks noChangeArrowheads="1"/>
          </p:cNvSpPr>
          <p:nvPr/>
        </p:nvSpPr>
        <p:spPr bwMode="auto">
          <a:xfrm>
            <a:off x="-381000" y="6858000"/>
            <a:ext cx="2362200" cy="16764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0066"/>
                </a:solidFill>
              </a:rPr>
              <a:t>271dam</a:t>
            </a:r>
            <a:r>
              <a:rPr lang="en-US" sz="2000" baseline="30000">
                <a:solidFill>
                  <a:srgbClr val="FF0066"/>
                </a:solidFill>
              </a:rPr>
              <a:t>2</a:t>
            </a:r>
            <a:endParaRPr lang="en-US" sz="2000">
              <a:solidFill>
                <a:srgbClr val="FF0066"/>
              </a:solidFill>
            </a:endParaRPr>
          </a:p>
        </p:txBody>
      </p:sp>
      <p:sp>
        <p:nvSpPr>
          <p:cNvPr id="24588" name="AutoShape 15"/>
          <p:cNvSpPr>
            <a:spLocks noChangeArrowheads="1"/>
          </p:cNvSpPr>
          <p:nvPr/>
        </p:nvSpPr>
        <p:spPr bwMode="auto">
          <a:xfrm>
            <a:off x="6400800" y="6858000"/>
            <a:ext cx="2971800" cy="19050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34 620hm</a:t>
            </a:r>
            <a:r>
              <a:rPr lang="en-US" sz="2000" baseline="30000">
                <a:solidFill>
                  <a:srgbClr val="FFFF00"/>
                </a:solidFill>
              </a:rPr>
              <a:t>2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30786" name="Text Box 66"/>
          <p:cNvSpPr txBox="1">
            <a:spLocks noChangeArrowheads="1"/>
          </p:cNvSpPr>
          <p:nvPr/>
        </p:nvSpPr>
        <p:spPr bwMode="auto">
          <a:xfrm>
            <a:off x="533400" y="3657600"/>
            <a:ext cx="8610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 200m</a:t>
            </a:r>
            <a:r>
              <a:rPr lang="en-US" sz="2400" b="1" baseline="30000"/>
              <a:t>2</a:t>
            </a:r>
            <a:r>
              <a:rPr lang="en-US" sz="2400" b="1"/>
              <a:t>=………dam</a:t>
            </a:r>
            <a:r>
              <a:rPr lang="en-US" sz="2400" b="1" baseline="30000"/>
              <a:t>2</a:t>
            </a:r>
            <a:r>
              <a:rPr lang="en-US" sz="2400" b="1"/>
              <a:t>             30hm</a:t>
            </a:r>
            <a:r>
              <a:rPr lang="en-US" sz="2400" b="1" baseline="30000"/>
              <a:t>2</a:t>
            </a:r>
            <a:r>
              <a:rPr lang="en-US" sz="2400" b="1"/>
              <a:t> =……………dam</a:t>
            </a:r>
            <a:r>
              <a:rPr lang="en-US" sz="2400" b="1" baseline="30000"/>
              <a:t>2</a:t>
            </a:r>
            <a:endParaRPr lang="en-US" sz="2400" b="1"/>
          </a:p>
          <a:p>
            <a:endParaRPr lang="en-US" sz="3200" b="1"/>
          </a:p>
        </p:txBody>
      </p:sp>
      <p:sp>
        <p:nvSpPr>
          <p:cNvPr id="30787" name="Text Box 67"/>
          <p:cNvSpPr txBox="1">
            <a:spLocks noChangeArrowheads="1"/>
          </p:cNvSpPr>
          <p:nvPr/>
        </p:nvSpPr>
        <p:spPr bwMode="auto">
          <a:xfrm>
            <a:off x="0" y="502920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 12hm</a:t>
            </a:r>
            <a:r>
              <a:rPr lang="en-US" sz="2400" b="1" baseline="30000"/>
              <a:t>2</a:t>
            </a:r>
            <a:r>
              <a:rPr lang="en-US" sz="2400" b="1"/>
              <a:t> 5dam</a:t>
            </a:r>
            <a:r>
              <a:rPr lang="en-US" sz="2400" b="1" baseline="30000"/>
              <a:t>2</a:t>
            </a:r>
            <a:r>
              <a:rPr lang="en-US" sz="2400" b="1"/>
              <a:t>=………dam</a:t>
            </a:r>
            <a:r>
              <a:rPr lang="en-US" sz="2400" b="1" baseline="30000"/>
              <a:t>2</a:t>
            </a:r>
            <a:r>
              <a:rPr lang="en-US" sz="2400" b="1"/>
              <a:t>        760m</a:t>
            </a:r>
            <a:r>
              <a:rPr lang="en-US" sz="2400" b="1" baseline="30000"/>
              <a:t>2</a:t>
            </a:r>
            <a:r>
              <a:rPr lang="en-US" sz="2400" b="1"/>
              <a:t> =……. .dam </a:t>
            </a:r>
            <a:r>
              <a:rPr lang="en-US" sz="2400" b="1" baseline="30000"/>
              <a:t>2 </a:t>
            </a:r>
            <a:r>
              <a:rPr lang="en-US" sz="2400" b="1"/>
              <a:t> ……   m</a:t>
            </a:r>
            <a:r>
              <a:rPr lang="en-US" sz="2400" b="1" baseline="30000"/>
              <a:t>2</a:t>
            </a:r>
            <a:endParaRPr lang="en-US" sz="2400" b="1"/>
          </a:p>
          <a:p>
            <a:endParaRPr lang="en-US" sz="3200" b="1"/>
          </a:p>
        </p:txBody>
      </p:sp>
      <p:sp>
        <p:nvSpPr>
          <p:cNvPr id="24591" name="Text Box 69"/>
          <p:cNvSpPr txBox="1">
            <a:spLocks noChangeArrowheads="1"/>
          </p:cNvSpPr>
          <p:nvPr/>
        </p:nvSpPr>
        <p:spPr bwMode="auto">
          <a:xfrm>
            <a:off x="974725" y="7123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4592" name="Text Box 70"/>
          <p:cNvSpPr txBox="1">
            <a:spLocks noChangeArrowheads="1"/>
          </p:cNvSpPr>
          <p:nvPr/>
        </p:nvSpPr>
        <p:spPr bwMode="auto">
          <a:xfrm>
            <a:off x="7146925" y="4075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4593" name="Text Box 80"/>
          <p:cNvSpPr txBox="1">
            <a:spLocks noChangeArrowheads="1"/>
          </p:cNvSpPr>
          <p:nvPr/>
        </p:nvSpPr>
        <p:spPr bwMode="auto">
          <a:xfrm>
            <a:off x="2270125" y="2474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0810" name="Rectangle 90"/>
          <p:cNvSpPr>
            <a:spLocks noChangeArrowheads="1"/>
          </p:cNvSpPr>
          <p:nvPr/>
        </p:nvSpPr>
        <p:spPr bwMode="auto">
          <a:xfrm>
            <a:off x="1828800" y="2514600"/>
            <a:ext cx="762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</a:rPr>
              <a:t>200</a:t>
            </a:r>
          </a:p>
        </p:txBody>
      </p:sp>
      <p:sp>
        <p:nvSpPr>
          <p:cNvPr id="30814" name="Rectangle 94"/>
          <p:cNvSpPr>
            <a:spLocks noChangeArrowheads="1"/>
          </p:cNvSpPr>
          <p:nvPr/>
        </p:nvSpPr>
        <p:spPr bwMode="auto">
          <a:xfrm>
            <a:off x="6781800" y="2590800"/>
            <a:ext cx="762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</a:rPr>
              <a:t>315</a:t>
            </a:r>
          </a:p>
        </p:txBody>
      </p:sp>
      <p:sp>
        <p:nvSpPr>
          <p:cNvPr id="30815" name="Rectangle 95"/>
          <p:cNvSpPr>
            <a:spLocks noChangeArrowheads="1"/>
          </p:cNvSpPr>
          <p:nvPr/>
        </p:nvSpPr>
        <p:spPr bwMode="auto">
          <a:xfrm>
            <a:off x="1905000" y="3657600"/>
            <a:ext cx="762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30816" name="Rectangle 96"/>
          <p:cNvSpPr>
            <a:spLocks noChangeArrowheads="1"/>
          </p:cNvSpPr>
          <p:nvPr/>
        </p:nvSpPr>
        <p:spPr bwMode="auto">
          <a:xfrm>
            <a:off x="5791200" y="5105400"/>
            <a:ext cx="762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</a:rPr>
              <a:t>7</a:t>
            </a:r>
          </a:p>
        </p:txBody>
      </p:sp>
      <p:sp>
        <p:nvSpPr>
          <p:cNvPr id="30817" name="Rectangle 97"/>
          <p:cNvSpPr>
            <a:spLocks noChangeArrowheads="1"/>
          </p:cNvSpPr>
          <p:nvPr/>
        </p:nvSpPr>
        <p:spPr bwMode="auto">
          <a:xfrm>
            <a:off x="2362200" y="5105400"/>
            <a:ext cx="762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</a:rPr>
              <a:t>1205</a:t>
            </a:r>
          </a:p>
        </p:txBody>
      </p:sp>
      <p:sp>
        <p:nvSpPr>
          <p:cNvPr id="30818" name="Rectangle 98"/>
          <p:cNvSpPr>
            <a:spLocks noChangeArrowheads="1"/>
          </p:cNvSpPr>
          <p:nvPr/>
        </p:nvSpPr>
        <p:spPr bwMode="auto">
          <a:xfrm>
            <a:off x="7543800" y="5029200"/>
            <a:ext cx="762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</a:rPr>
              <a:t>60</a:t>
            </a:r>
          </a:p>
        </p:txBody>
      </p:sp>
      <p:sp>
        <p:nvSpPr>
          <p:cNvPr id="30819" name="Rectangle 99"/>
          <p:cNvSpPr>
            <a:spLocks noChangeArrowheads="1"/>
          </p:cNvSpPr>
          <p:nvPr/>
        </p:nvSpPr>
        <p:spPr bwMode="auto">
          <a:xfrm>
            <a:off x="6019800" y="3581400"/>
            <a:ext cx="762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rgbClr val="FF3300"/>
                </a:solidFill>
              </a:rPr>
              <a:t>3000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0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0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0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0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0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5" grpId="0"/>
      <p:bldP spid="30729" grpId="0" build="allAtOnce"/>
      <p:bldP spid="30786" grpId="0"/>
      <p:bldP spid="30787" grpId="0"/>
      <p:bldP spid="30810" grpId="0" animBg="1"/>
      <p:bldP spid="30814" grpId="0" animBg="1"/>
      <p:bldP spid="30815" grpId="0" animBg="1"/>
      <p:bldP spid="30816" grpId="0" animBg="1"/>
      <p:bldP spid="30817" grpId="0" animBg="1"/>
      <p:bldP spid="30818" grpId="0" animBg="1"/>
      <p:bldP spid="308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u="sng" dirty="0" smtClean="0">
                <a:solidFill>
                  <a:srgbClr val="FF0066"/>
                </a:solidFill>
              </a:rPr>
              <a:t/>
            </a:r>
            <a:br>
              <a:rPr lang="en-US" sz="2400" u="sng" dirty="0" smtClean="0">
                <a:solidFill>
                  <a:srgbClr val="FF0066"/>
                </a:solidFill>
              </a:rPr>
            </a:br>
            <a:r>
              <a:rPr lang="en-US" sz="2400" smtClean="0">
                <a:solidFill>
                  <a:srgbClr val="FF0066"/>
                </a:solidFill>
              </a:rPr>
              <a:t> Đề-ca-mét vuông. Héc-tô-mét vuông</a:t>
            </a:r>
            <a:r>
              <a:rPr lang="en-US" sz="2000" dirty="0" smtClean="0">
                <a:solidFill>
                  <a:srgbClr val="FF0066"/>
                </a:solidFill>
              </a:rPr>
              <a:t/>
            </a:r>
            <a:br>
              <a:rPr lang="en-US" sz="2000" dirty="0" smtClean="0">
                <a:solidFill>
                  <a:srgbClr val="FF0066"/>
                </a:solidFill>
              </a:rPr>
            </a:br>
            <a:endParaRPr lang="en-US" sz="2000" dirty="0" smtClean="0">
              <a:solidFill>
                <a:srgbClr val="FF0066"/>
              </a:solidFill>
            </a:endParaRPr>
          </a:p>
        </p:txBody>
      </p:sp>
      <p:pic>
        <p:nvPicPr>
          <p:cNvPr id="25603" name="Picture 3" descr="Tàng-Tà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581400" y="28194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81000" y="1371600"/>
            <a:ext cx="815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/>
              <a:t>Bài 3</a:t>
            </a:r>
            <a:r>
              <a:rPr lang="en-US" sz="2400" b="1"/>
              <a:t> b. Viết phân số thích hợp vào chỗ chấm</a:t>
            </a:r>
            <a:r>
              <a:rPr lang="en-US" sz="3200" b="1"/>
              <a:t>: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819400" y="56388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971800" y="57912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33400" y="2514600"/>
            <a:ext cx="8610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 1m</a:t>
            </a:r>
            <a:r>
              <a:rPr lang="en-US" sz="2400" b="1" baseline="30000"/>
              <a:t>2</a:t>
            </a:r>
            <a:r>
              <a:rPr lang="en-US" sz="2400" b="1"/>
              <a:t>=……….dam</a:t>
            </a:r>
            <a:r>
              <a:rPr lang="en-US" sz="2400" b="1" baseline="30000"/>
              <a:t>2</a:t>
            </a:r>
            <a:r>
              <a:rPr lang="en-US" sz="2400" b="1"/>
              <a:t>             1dam</a:t>
            </a:r>
            <a:r>
              <a:rPr lang="en-US" sz="2400" b="1" baseline="30000"/>
              <a:t>2</a:t>
            </a:r>
            <a:r>
              <a:rPr lang="en-US" sz="2400" b="1"/>
              <a:t> =…………….hm</a:t>
            </a:r>
            <a:r>
              <a:rPr lang="en-US" sz="2400" b="1" baseline="30000"/>
              <a:t>2</a:t>
            </a:r>
            <a:endParaRPr lang="en-US" sz="2400" b="1"/>
          </a:p>
          <a:p>
            <a:endParaRPr lang="en-US" sz="3200" b="1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533400" y="3657600"/>
            <a:ext cx="8610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 3m</a:t>
            </a:r>
            <a:r>
              <a:rPr lang="en-US" sz="2400" b="1" baseline="30000"/>
              <a:t>2</a:t>
            </a:r>
            <a:r>
              <a:rPr lang="en-US" sz="2400" b="1"/>
              <a:t>=………dam</a:t>
            </a:r>
            <a:r>
              <a:rPr lang="en-US" sz="2400" b="1" baseline="30000"/>
              <a:t>2</a:t>
            </a:r>
            <a:r>
              <a:rPr lang="en-US" sz="2400" b="1"/>
              <a:t>              8dam</a:t>
            </a:r>
            <a:r>
              <a:rPr lang="en-US" sz="2400" b="1" baseline="30000"/>
              <a:t>2</a:t>
            </a:r>
            <a:r>
              <a:rPr lang="en-US" sz="2400" b="1"/>
              <a:t> =……………hm</a:t>
            </a:r>
            <a:r>
              <a:rPr lang="en-US" sz="2400" b="1" baseline="30000"/>
              <a:t>2</a:t>
            </a:r>
            <a:endParaRPr lang="en-US" sz="2400" b="1"/>
          </a:p>
          <a:p>
            <a:endParaRPr lang="en-US" sz="3200" b="1"/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0" y="502920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 27m</a:t>
            </a:r>
            <a:r>
              <a:rPr lang="en-US" sz="2400" b="1" baseline="30000"/>
              <a:t>2</a:t>
            </a:r>
            <a:r>
              <a:rPr lang="en-US" sz="2400" b="1"/>
              <a:t>=………dam</a:t>
            </a:r>
            <a:r>
              <a:rPr lang="en-US" sz="2400" b="1" baseline="30000"/>
              <a:t>2</a:t>
            </a:r>
            <a:r>
              <a:rPr lang="en-US" sz="2400" b="1"/>
              <a:t>                 15dam</a:t>
            </a:r>
            <a:r>
              <a:rPr lang="en-US" sz="2400" b="1" baseline="30000"/>
              <a:t>2</a:t>
            </a:r>
            <a:r>
              <a:rPr lang="en-US" sz="2400" b="1"/>
              <a:t> =……. .…  hm</a:t>
            </a:r>
            <a:r>
              <a:rPr lang="en-US" sz="2400" b="1" baseline="30000"/>
              <a:t>2</a:t>
            </a:r>
            <a:endParaRPr lang="en-US" sz="2400" b="1"/>
          </a:p>
          <a:p>
            <a:endParaRPr lang="en-US" sz="3200" b="1"/>
          </a:p>
        </p:txBody>
      </p:sp>
      <p:sp>
        <p:nvSpPr>
          <p:cNvPr id="25611" name="Text Box 15"/>
          <p:cNvSpPr txBox="1">
            <a:spLocks noChangeArrowheads="1"/>
          </p:cNvSpPr>
          <p:nvPr/>
        </p:nvSpPr>
        <p:spPr bwMode="auto">
          <a:xfrm>
            <a:off x="974725" y="7123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5612" name="Text Box 16"/>
          <p:cNvSpPr txBox="1">
            <a:spLocks noChangeArrowheads="1"/>
          </p:cNvSpPr>
          <p:nvPr/>
        </p:nvSpPr>
        <p:spPr bwMode="auto">
          <a:xfrm>
            <a:off x="7146925" y="4075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5613" name="Text Box 17"/>
          <p:cNvSpPr txBox="1">
            <a:spLocks noChangeArrowheads="1"/>
          </p:cNvSpPr>
          <p:nvPr/>
        </p:nvSpPr>
        <p:spPr bwMode="auto">
          <a:xfrm>
            <a:off x="2270125" y="2474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1600200" y="2209800"/>
            <a:ext cx="762000" cy="838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 u="sng">
              <a:solidFill>
                <a:srgbClr val="FF3300"/>
              </a:solidFill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447800" y="2133600"/>
            <a:ext cx="914400" cy="1087438"/>
            <a:chOff x="914400" y="2209800"/>
            <a:chExt cx="457200" cy="1165492"/>
          </a:xfrm>
        </p:grpSpPr>
        <p:sp>
          <p:nvSpPr>
            <p:cNvPr id="25636" name="Text Box 200"/>
            <p:cNvSpPr txBox="1">
              <a:spLocks noChangeArrowheads="1"/>
            </p:cNvSpPr>
            <p:nvPr/>
          </p:nvSpPr>
          <p:spPr bwMode="auto">
            <a:xfrm>
              <a:off x="990600" y="2209800"/>
              <a:ext cx="327025" cy="621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25637" name="Line 202"/>
            <p:cNvSpPr>
              <a:spLocks noChangeShapeType="1"/>
            </p:cNvSpPr>
            <p:nvPr/>
          </p:nvSpPr>
          <p:spPr bwMode="auto">
            <a:xfrm>
              <a:off x="979714" y="2771790"/>
              <a:ext cx="326571" cy="0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8" name="Text Box 201"/>
            <p:cNvSpPr txBox="1">
              <a:spLocks noChangeArrowheads="1"/>
            </p:cNvSpPr>
            <p:nvPr/>
          </p:nvSpPr>
          <p:spPr bwMode="auto">
            <a:xfrm>
              <a:off x="914400" y="2818918"/>
              <a:ext cx="457200" cy="55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663300"/>
                  </a:solidFill>
                </a:rPr>
                <a:t> </a:t>
              </a:r>
              <a:r>
                <a:rPr lang="en-US" sz="2800" b="1">
                  <a:solidFill>
                    <a:srgbClr val="FF3300"/>
                  </a:solidFill>
                </a:rPr>
                <a:t>100</a:t>
              </a:r>
              <a:endParaRPr lang="en-US" sz="2800">
                <a:solidFill>
                  <a:srgbClr val="FF3300"/>
                </a:solidFill>
              </a:endParaRP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371600" y="3276600"/>
            <a:ext cx="914400" cy="1087438"/>
            <a:chOff x="914400" y="2209800"/>
            <a:chExt cx="457200" cy="1165492"/>
          </a:xfrm>
        </p:grpSpPr>
        <p:sp>
          <p:nvSpPr>
            <p:cNvPr id="25633" name="Text Box 200"/>
            <p:cNvSpPr txBox="1">
              <a:spLocks noChangeArrowheads="1"/>
            </p:cNvSpPr>
            <p:nvPr/>
          </p:nvSpPr>
          <p:spPr bwMode="auto">
            <a:xfrm>
              <a:off x="990600" y="2209800"/>
              <a:ext cx="327025" cy="621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</a:rPr>
                <a:t>3</a:t>
              </a:r>
            </a:p>
          </p:txBody>
        </p:sp>
        <p:sp>
          <p:nvSpPr>
            <p:cNvPr id="25634" name="Line 202"/>
            <p:cNvSpPr>
              <a:spLocks noChangeShapeType="1"/>
            </p:cNvSpPr>
            <p:nvPr/>
          </p:nvSpPr>
          <p:spPr bwMode="auto">
            <a:xfrm>
              <a:off x="979714" y="2771790"/>
              <a:ext cx="326571" cy="0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5" name="Text Box 201"/>
            <p:cNvSpPr txBox="1">
              <a:spLocks noChangeArrowheads="1"/>
            </p:cNvSpPr>
            <p:nvPr/>
          </p:nvSpPr>
          <p:spPr bwMode="auto">
            <a:xfrm>
              <a:off x="914400" y="2818918"/>
              <a:ext cx="457200" cy="55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663300"/>
                  </a:solidFill>
                </a:rPr>
                <a:t> </a:t>
              </a:r>
              <a:r>
                <a:rPr lang="en-US" sz="2800" b="1">
                  <a:solidFill>
                    <a:srgbClr val="FF3300"/>
                  </a:solidFill>
                </a:rPr>
                <a:t>100</a:t>
              </a:r>
              <a:endParaRPr lang="en-US" sz="2800">
                <a:solidFill>
                  <a:srgbClr val="FF3300"/>
                </a:solidFill>
              </a:endParaRP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1066800" y="4724400"/>
            <a:ext cx="914400" cy="1087438"/>
            <a:chOff x="914400" y="2209800"/>
            <a:chExt cx="457200" cy="1165492"/>
          </a:xfrm>
        </p:grpSpPr>
        <p:sp>
          <p:nvSpPr>
            <p:cNvPr id="25630" name="Text Box 200"/>
            <p:cNvSpPr txBox="1">
              <a:spLocks noChangeArrowheads="1"/>
            </p:cNvSpPr>
            <p:nvPr/>
          </p:nvSpPr>
          <p:spPr bwMode="auto">
            <a:xfrm>
              <a:off x="990600" y="2209800"/>
              <a:ext cx="327025" cy="621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</a:rPr>
                <a:t>27</a:t>
              </a:r>
            </a:p>
          </p:txBody>
        </p:sp>
        <p:sp>
          <p:nvSpPr>
            <p:cNvPr id="25631" name="Line 202"/>
            <p:cNvSpPr>
              <a:spLocks noChangeShapeType="1"/>
            </p:cNvSpPr>
            <p:nvPr/>
          </p:nvSpPr>
          <p:spPr bwMode="auto">
            <a:xfrm>
              <a:off x="979714" y="2771790"/>
              <a:ext cx="326571" cy="0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2" name="Text Box 201"/>
            <p:cNvSpPr txBox="1">
              <a:spLocks noChangeArrowheads="1"/>
            </p:cNvSpPr>
            <p:nvPr/>
          </p:nvSpPr>
          <p:spPr bwMode="auto">
            <a:xfrm>
              <a:off x="914400" y="2818918"/>
              <a:ext cx="457200" cy="55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663300"/>
                  </a:solidFill>
                </a:rPr>
                <a:t> </a:t>
              </a:r>
              <a:r>
                <a:rPr lang="en-US" sz="2800" b="1">
                  <a:solidFill>
                    <a:srgbClr val="FF3300"/>
                  </a:solidFill>
                </a:rPr>
                <a:t>100</a:t>
              </a:r>
              <a:endParaRPr lang="en-US" sz="2800">
                <a:solidFill>
                  <a:srgbClr val="FF3300"/>
                </a:solidFill>
              </a:endParaRP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5562600" y="2133600"/>
            <a:ext cx="914400" cy="1087438"/>
            <a:chOff x="914400" y="2209800"/>
            <a:chExt cx="457200" cy="1165492"/>
          </a:xfrm>
        </p:grpSpPr>
        <p:sp>
          <p:nvSpPr>
            <p:cNvPr id="25627" name="Text Box 200"/>
            <p:cNvSpPr txBox="1">
              <a:spLocks noChangeArrowheads="1"/>
            </p:cNvSpPr>
            <p:nvPr/>
          </p:nvSpPr>
          <p:spPr bwMode="auto">
            <a:xfrm>
              <a:off x="990600" y="2209800"/>
              <a:ext cx="327025" cy="621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</a:rPr>
                <a:t>1</a:t>
              </a:r>
            </a:p>
          </p:txBody>
        </p:sp>
        <p:sp>
          <p:nvSpPr>
            <p:cNvPr id="25628" name="Line 202"/>
            <p:cNvSpPr>
              <a:spLocks noChangeShapeType="1"/>
            </p:cNvSpPr>
            <p:nvPr/>
          </p:nvSpPr>
          <p:spPr bwMode="auto">
            <a:xfrm>
              <a:off x="979714" y="2771790"/>
              <a:ext cx="326571" cy="0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9" name="Text Box 201"/>
            <p:cNvSpPr txBox="1">
              <a:spLocks noChangeArrowheads="1"/>
            </p:cNvSpPr>
            <p:nvPr/>
          </p:nvSpPr>
          <p:spPr bwMode="auto">
            <a:xfrm>
              <a:off x="914400" y="2818918"/>
              <a:ext cx="457200" cy="55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663300"/>
                  </a:solidFill>
                </a:rPr>
                <a:t> </a:t>
              </a:r>
              <a:r>
                <a:rPr lang="en-US" sz="2800" b="1">
                  <a:solidFill>
                    <a:srgbClr val="FF3300"/>
                  </a:solidFill>
                </a:rPr>
                <a:t>100</a:t>
              </a:r>
              <a:endParaRPr lang="en-US" sz="2800">
                <a:solidFill>
                  <a:srgbClr val="FF3300"/>
                </a:solidFill>
              </a:endParaRPr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5486400" y="3352800"/>
            <a:ext cx="914400" cy="1087438"/>
            <a:chOff x="914400" y="2209800"/>
            <a:chExt cx="457200" cy="1165492"/>
          </a:xfrm>
        </p:grpSpPr>
        <p:sp>
          <p:nvSpPr>
            <p:cNvPr id="25624" name="Text Box 200"/>
            <p:cNvSpPr txBox="1">
              <a:spLocks noChangeArrowheads="1"/>
            </p:cNvSpPr>
            <p:nvPr/>
          </p:nvSpPr>
          <p:spPr bwMode="auto">
            <a:xfrm>
              <a:off x="990600" y="2209800"/>
              <a:ext cx="327025" cy="621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</a:rPr>
                <a:t>8</a:t>
              </a:r>
            </a:p>
          </p:txBody>
        </p:sp>
        <p:sp>
          <p:nvSpPr>
            <p:cNvPr id="25625" name="Line 202"/>
            <p:cNvSpPr>
              <a:spLocks noChangeShapeType="1"/>
            </p:cNvSpPr>
            <p:nvPr/>
          </p:nvSpPr>
          <p:spPr bwMode="auto">
            <a:xfrm>
              <a:off x="979714" y="2771790"/>
              <a:ext cx="326571" cy="0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6" name="Text Box 201"/>
            <p:cNvSpPr txBox="1">
              <a:spLocks noChangeArrowheads="1"/>
            </p:cNvSpPr>
            <p:nvPr/>
          </p:nvSpPr>
          <p:spPr bwMode="auto">
            <a:xfrm>
              <a:off x="914400" y="2818918"/>
              <a:ext cx="457200" cy="55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663300"/>
                  </a:solidFill>
                </a:rPr>
                <a:t> </a:t>
              </a:r>
              <a:r>
                <a:rPr lang="en-US" sz="2800" b="1">
                  <a:solidFill>
                    <a:srgbClr val="FF3300"/>
                  </a:solidFill>
                </a:rPr>
                <a:t>100</a:t>
              </a:r>
              <a:endParaRPr lang="en-US" sz="2800">
                <a:solidFill>
                  <a:srgbClr val="FF3300"/>
                </a:solidFill>
              </a:endParaRPr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5486400" y="4724400"/>
            <a:ext cx="914400" cy="1087438"/>
            <a:chOff x="914400" y="2209800"/>
            <a:chExt cx="457200" cy="1165492"/>
          </a:xfrm>
        </p:grpSpPr>
        <p:sp>
          <p:nvSpPr>
            <p:cNvPr id="25621" name="Text Box 200"/>
            <p:cNvSpPr txBox="1">
              <a:spLocks noChangeArrowheads="1"/>
            </p:cNvSpPr>
            <p:nvPr/>
          </p:nvSpPr>
          <p:spPr bwMode="auto">
            <a:xfrm>
              <a:off x="990600" y="2209800"/>
              <a:ext cx="327025" cy="621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</a:rPr>
                <a:t>15</a:t>
              </a:r>
            </a:p>
          </p:txBody>
        </p:sp>
        <p:sp>
          <p:nvSpPr>
            <p:cNvPr id="25622" name="Line 202"/>
            <p:cNvSpPr>
              <a:spLocks noChangeShapeType="1"/>
            </p:cNvSpPr>
            <p:nvPr/>
          </p:nvSpPr>
          <p:spPr bwMode="auto">
            <a:xfrm>
              <a:off x="979714" y="2771790"/>
              <a:ext cx="326571" cy="0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3" name="Text Box 201"/>
            <p:cNvSpPr txBox="1">
              <a:spLocks noChangeArrowheads="1"/>
            </p:cNvSpPr>
            <p:nvPr/>
          </p:nvSpPr>
          <p:spPr bwMode="auto">
            <a:xfrm>
              <a:off x="914400" y="2818918"/>
              <a:ext cx="457200" cy="556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800" b="1">
                  <a:solidFill>
                    <a:srgbClr val="663300"/>
                  </a:solidFill>
                </a:rPr>
                <a:t> </a:t>
              </a:r>
              <a:r>
                <a:rPr lang="en-US" sz="2800" b="1">
                  <a:solidFill>
                    <a:srgbClr val="FF3300"/>
                  </a:solidFill>
                </a:rPr>
                <a:t>100</a:t>
              </a:r>
              <a:endParaRPr lang="en-US" sz="2800">
                <a:solidFill>
                  <a:srgbClr val="FF33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0"/>
      <p:bldP spid="35848" grpId="0" build="allAtOnce"/>
      <p:bldP spid="35853" grpId="0"/>
      <p:bldP spid="35854" grpId="0"/>
      <p:bldP spid="358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WordArt 3"/>
          <p:cNvSpPr>
            <a:spLocks noChangeArrowheads="1" noChangeShapeType="1" noTextEdit="1"/>
          </p:cNvSpPr>
          <p:nvPr/>
        </p:nvSpPr>
        <p:spPr bwMode="auto">
          <a:xfrm>
            <a:off x="1066800" y="533400"/>
            <a:ext cx="7543800" cy="1752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5759"/>
              </a:avLst>
            </a:prstTxWarp>
          </a:bodyPr>
          <a:lstStyle/>
          <a:p>
            <a:pPr algn="ctr"/>
            <a:r>
              <a:rPr lang="en-US" sz="48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Arial"/>
                <a:cs typeface="Arial"/>
              </a:rPr>
              <a:t>Củng cố-Dặn dò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ph idx="1"/>
          </p:nvPr>
        </p:nvGraphicFramePr>
        <p:xfrm>
          <a:off x="2590800" y="3200400"/>
          <a:ext cx="3581400" cy="3282950"/>
        </p:xfrm>
        <a:graphic>
          <a:graphicData uri="http://schemas.openxmlformats.org/presentationml/2006/ole">
            <p:oleObj spid="_x0000_s2050" name="Clip" r:id="rId3" imgW="1999793" imgH="1831543" progId="MS_ClipArt_Gallery.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762000"/>
            <a:ext cx="2209800" cy="533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u="sng" smtClean="0"/>
              <a:t>Toán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219200" y="22860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914400" y="137160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Kiểm tra bài cũ :</a:t>
            </a:r>
          </a:p>
        </p:txBody>
      </p:sp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381000" y="1981200"/>
            <a:ext cx="85344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400" b="1" u="sng">
                <a:solidFill>
                  <a:srgbClr val="FFFF00"/>
                </a:solidFill>
              </a:rPr>
              <a:t>Bài 2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400" b="1"/>
              <a:t>Một con chim sâu cân nặng 60 g . Một con đà điểu cân nặng 120 kg . Hỏi con đà điểu nặng gấp bao nhiêu lần chim sâu ?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3352800" y="42672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400" b="1"/>
              <a:t>120 kg = 120 000g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3733800" y="3581400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800" b="1" u="sng">
                <a:solidFill>
                  <a:srgbClr val="FFFF00"/>
                </a:solidFill>
              </a:rPr>
              <a:t>Gi</a:t>
            </a:r>
            <a:r>
              <a:rPr lang="en-US" sz="2400" b="1" u="sng">
                <a:solidFill>
                  <a:srgbClr val="FFFF00"/>
                </a:solidFill>
              </a:rPr>
              <a:t>ải</a:t>
            </a:r>
            <a:endParaRPr lang="en-US" sz="2000" b="1"/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2209800" y="4800600"/>
            <a:ext cx="556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800" b="1"/>
              <a:t>S</a:t>
            </a:r>
            <a:r>
              <a:rPr lang="en-US" sz="2400" b="1"/>
              <a:t>ố lần đà điểu nặng gấp chim sâu</a:t>
            </a: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2667000" y="5410200"/>
            <a:ext cx="464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400" b="1"/>
              <a:t>120 000 : 60 = 2000 (lần)</a:t>
            </a:r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2514600" y="5867400"/>
            <a:ext cx="464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400" b="1"/>
              <a:t>Đáp số: 2000 lần</a:t>
            </a:r>
          </a:p>
        </p:txBody>
      </p:sp>
      <p:pic>
        <p:nvPicPr>
          <p:cNvPr id="15371" name="Picture 12" descr="tr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762000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  <p:bldP spid="39941" grpId="0"/>
      <p:bldP spid="39942" grpId="0"/>
      <p:bldP spid="39943" grpId="0"/>
      <p:bldP spid="39944" grpId="0"/>
      <p:bldP spid="39945" grpId="0"/>
      <p:bldP spid="39946" grpId="0"/>
      <p:bldP spid="399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029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u="sng" smtClean="0">
                <a:solidFill>
                  <a:srgbClr val="FF0066"/>
                </a:solidFill>
              </a:rPr>
              <a:t>Toán</a:t>
            </a:r>
          </a:p>
          <a:p>
            <a:pPr algn="ctr" eaLnBrk="1" hangingPunct="1">
              <a:buFontTx/>
              <a:buNone/>
            </a:pPr>
            <a:r>
              <a:rPr lang="en-US" sz="2800" smtClean="0">
                <a:solidFill>
                  <a:srgbClr val="FF0066"/>
                </a:solidFill>
              </a:rPr>
              <a:t> Đề-ca-mét vuông. Héc-tô-mét vuông</a:t>
            </a:r>
          </a:p>
        </p:txBody>
      </p:sp>
      <p:pic>
        <p:nvPicPr>
          <p:cNvPr id="16387" name="Picture 4" descr="IMG_12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209800"/>
            <a:ext cx="64770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BLUMEN~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81000" y="6024563"/>
            <a:ext cx="265747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trai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67650" y="533400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65 -3.03745E-6 L 0.42135 -0.133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-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Group 2"/>
          <p:cNvGraphicFramePr>
            <a:graphicFrameLocks noGrp="1"/>
          </p:cNvGraphicFramePr>
          <p:nvPr/>
        </p:nvGraphicFramePr>
        <p:xfrm>
          <a:off x="2209800" y="762000"/>
          <a:ext cx="4191000" cy="5181600"/>
        </p:xfrm>
        <a:graphic>
          <a:graphicData uri="http://schemas.openxmlformats.org/drawingml/2006/table">
            <a:tbl>
              <a:tblPr/>
              <a:tblGrid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  <p:sp>
        <p:nvSpPr>
          <p:cNvPr id="17533" name="Text Box 125"/>
          <p:cNvSpPr txBox="1">
            <a:spLocks noChangeArrowheads="1"/>
          </p:cNvSpPr>
          <p:nvPr/>
        </p:nvSpPr>
        <p:spPr bwMode="auto">
          <a:xfrm>
            <a:off x="3810000" y="7162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20606" name="Text Box 126"/>
          <p:cNvSpPr txBox="1">
            <a:spLocks noChangeArrowheads="1"/>
          </p:cNvSpPr>
          <p:nvPr/>
        </p:nvSpPr>
        <p:spPr bwMode="auto">
          <a:xfrm>
            <a:off x="3581400" y="70866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>
                <a:solidFill>
                  <a:schemeClr val="accent2"/>
                </a:solidFill>
              </a:rPr>
              <a:t>  </a:t>
            </a:r>
            <a:r>
              <a:rPr lang="en-US" sz="2400" b="1">
                <a:solidFill>
                  <a:srgbClr val="FFFF00"/>
                </a:solidFill>
              </a:rPr>
              <a:t>1 dam</a:t>
            </a:r>
          </a:p>
        </p:txBody>
      </p:sp>
      <p:sp>
        <p:nvSpPr>
          <p:cNvPr id="20607" name="Text Box 127"/>
          <p:cNvSpPr txBox="1">
            <a:spLocks noChangeArrowheads="1"/>
          </p:cNvSpPr>
          <p:nvPr/>
        </p:nvSpPr>
        <p:spPr bwMode="auto">
          <a:xfrm>
            <a:off x="-533400" y="7543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66"/>
                </a:solidFill>
              </a:rPr>
              <a:t>   1m</a:t>
            </a:r>
            <a:r>
              <a:rPr lang="en-US" sz="2400" b="1" baseline="30000">
                <a:solidFill>
                  <a:srgbClr val="FF0066"/>
                </a:solidFill>
              </a:rPr>
              <a:t>2</a:t>
            </a:r>
            <a:endParaRPr lang="en-US" sz="2400" b="1">
              <a:solidFill>
                <a:srgbClr val="FF0066"/>
              </a:solidFill>
            </a:endParaRPr>
          </a:p>
        </p:txBody>
      </p:sp>
      <p:sp>
        <p:nvSpPr>
          <p:cNvPr id="20608" name="AutoShape 128"/>
          <p:cNvSpPr>
            <a:spLocks/>
          </p:cNvSpPr>
          <p:nvPr/>
        </p:nvSpPr>
        <p:spPr bwMode="auto">
          <a:xfrm rot="5400000">
            <a:off x="4152900" y="4914900"/>
            <a:ext cx="381000" cy="4267200"/>
          </a:xfrm>
          <a:prstGeom prst="rightBrace">
            <a:avLst>
              <a:gd name="adj1" fmla="val 9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09" name="Text Box 129"/>
          <p:cNvSpPr txBox="1">
            <a:spLocks noChangeArrowheads="1"/>
          </p:cNvSpPr>
          <p:nvPr/>
        </p:nvSpPr>
        <p:spPr bwMode="auto">
          <a:xfrm>
            <a:off x="9525000" y="2362200"/>
            <a:ext cx="3679825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FF00"/>
                </a:solidFill>
              </a:rPr>
              <a:t>Thế nào là đề ca mét vuông</a:t>
            </a:r>
            <a:r>
              <a:rPr lang="en-US" sz="2800">
                <a:solidFill>
                  <a:srgbClr val="FFFF00"/>
                </a:solidFill>
              </a:rPr>
              <a:t>? </a:t>
            </a:r>
            <a:endParaRPr lang="en-US" sz="2400">
              <a:solidFill>
                <a:srgbClr val="FFFF00"/>
              </a:solidFill>
            </a:endParaRPr>
          </a:p>
          <a:p>
            <a:pPr eaLnBrk="1" hangingPunct="1"/>
            <a:r>
              <a:rPr lang="en-US">
                <a:solidFill>
                  <a:srgbClr val="FFFF00"/>
                </a:solidFill>
              </a:rPr>
              <a:t>               </a:t>
            </a:r>
          </a:p>
        </p:txBody>
      </p:sp>
      <p:sp>
        <p:nvSpPr>
          <p:cNvPr id="17538" name="Text Box 130"/>
          <p:cNvSpPr txBox="1">
            <a:spLocks noChangeArrowheads="1"/>
          </p:cNvSpPr>
          <p:nvPr/>
        </p:nvSpPr>
        <p:spPr bwMode="auto">
          <a:xfrm>
            <a:off x="2438400" y="990600"/>
            <a:ext cx="3886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3300"/>
                </a:solidFill>
              </a:rPr>
              <a:t>Một đề-ca-mét vuông</a:t>
            </a:r>
          </a:p>
        </p:txBody>
      </p:sp>
      <p:sp>
        <p:nvSpPr>
          <p:cNvPr id="20611" name="Text Box 131"/>
          <p:cNvSpPr txBox="1">
            <a:spLocks noChangeArrowheads="1"/>
          </p:cNvSpPr>
          <p:nvPr/>
        </p:nvSpPr>
        <p:spPr bwMode="auto">
          <a:xfrm>
            <a:off x="9448800" y="3505200"/>
            <a:ext cx="29718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Đề-ca-mét vuông là diện tích của hình vuông có cạnh dài 1dam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Đề-ca-mét vuông viết tắt là : dam</a:t>
            </a:r>
            <a:r>
              <a:rPr lang="en-US" sz="2400" b="1" baseline="30000">
                <a:solidFill>
                  <a:srgbClr val="FFFF00"/>
                </a:solidFill>
              </a:rPr>
              <a:t>2</a:t>
            </a:r>
            <a:endParaRPr lang="en-US" sz="2400" b="1">
              <a:solidFill>
                <a:srgbClr val="FFFF00"/>
              </a:solidFill>
            </a:endParaRPr>
          </a:p>
        </p:txBody>
      </p:sp>
      <p:graphicFrame>
        <p:nvGraphicFramePr>
          <p:cNvPr id="20612" name="Group 132"/>
          <p:cNvGraphicFramePr>
            <a:graphicFrameLocks noGrp="1"/>
          </p:cNvGraphicFramePr>
          <p:nvPr/>
        </p:nvGraphicFramePr>
        <p:xfrm>
          <a:off x="838200" y="7391400"/>
          <a:ext cx="381000" cy="517525"/>
        </p:xfrm>
        <a:graphic>
          <a:graphicData uri="http://schemas.openxmlformats.org/drawingml/2006/table">
            <a:tbl>
              <a:tblPr/>
              <a:tblGrid>
                <a:gridCol w="381000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618" name="Group 138"/>
          <p:cNvGraphicFramePr>
            <a:graphicFrameLocks noGrp="1"/>
          </p:cNvGraphicFramePr>
          <p:nvPr/>
        </p:nvGraphicFramePr>
        <p:xfrm>
          <a:off x="1219200" y="6858000"/>
          <a:ext cx="381000" cy="517525"/>
        </p:xfrm>
        <a:graphic>
          <a:graphicData uri="http://schemas.openxmlformats.org/drawingml/2006/table">
            <a:tbl>
              <a:tblPr/>
              <a:tblGrid>
                <a:gridCol w="381000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7552" name="Text Box 144"/>
          <p:cNvSpPr txBox="1">
            <a:spLocks noChangeArrowheads="1"/>
          </p:cNvSpPr>
          <p:nvPr/>
        </p:nvSpPr>
        <p:spPr bwMode="auto">
          <a:xfrm>
            <a:off x="-92075" y="2779713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  </a:t>
            </a:r>
          </a:p>
        </p:txBody>
      </p:sp>
      <p:sp>
        <p:nvSpPr>
          <p:cNvPr id="20625" name="Text Box 145"/>
          <p:cNvSpPr txBox="1">
            <a:spLocks noChangeArrowheads="1"/>
          </p:cNvSpPr>
          <p:nvPr/>
        </p:nvSpPr>
        <p:spPr bwMode="auto">
          <a:xfrm>
            <a:off x="-2438400" y="2819400"/>
            <a:ext cx="2438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b="1">
              <a:solidFill>
                <a:srgbClr val="FFFF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66"/>
                </a:solidFill>
              </a:rPr>
              <a:t>1dam2=100m2</a:t>
            </a:r>
            <a:endParaRPr lang="en-US">
              <a:solidFill>
                <a:srgbClr val="FF0066"/>
              </a:solidFill>
            </a:endParaRPr>
          </a:p>
        </p:txBody>
      </p:sp>
      <p:pic>
        <p:nvPicPr>
          <p:cNvPr id="17554" name="Picture 152" descr="tr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762000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3828E-6 L -0.00416 -0.144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6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5.90384E-6 C 0.2066 -5.90384E-6 0.41337 -5.90384E-6 0.41111 -0.13316 C 0.40885 -0.2663 0.12292 -0.70666 -0.01337 -0.7989 C -0.14965 -0.89113 -0.38819 -0.75706 -0.40677 -0.68655 C -0.42535 -0.61605 -0.20764 -0.42372 -0.12448 -0.37587 C -0.04149 -0.32802 0.07969 -0.44291 0.09115 -0.39945 C 0.1026 -0.35599 -0.03108 -0.1639 -0.05556 -0.11559 " pathEditMode="relative" ptsTypes="aaaaaaA">
                                      <p:cBhvr>
                                        <p:cTn id="10" dur="2000" fill="hold"/>
                                        <p:tgtEl>
                                          <p:spTgt spid="206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31623E-6 L -0.35955 -0.011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6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7092E-6 L -0.32083 -0.012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6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08969E-6 L 0.00417 -0.2817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6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4244E-6 L 0.03333 -0.2884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6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-0.06588 C 0.00139 -0.06842 0.00625 -0.0705 0.00121 -0.08807 C -0.00382 -0.10541 -0.05191 -0.15164 -0.03351 -0.17106 C -0.01511 -0.19047 0.04861 -0.19741 0.1125 -0.20411 " pathEditMode="relative" rAng="0" ptsTypes="aaaA">
                                      <p:cBhvr>
                                        <p:cTn id="30" dur="2000" fill="hold"/>
                                        <p:tgtEl>
                                          <p:spTgt spid="206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4" dur="2000" fill="hold"/>
                                        <p:tgtEl>
                                          <p:spTgt spid="206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206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6" grpId="0"/>
      <p:bldP spid="20607" grpId="0"/>
      <p:bldP spid="20608" grpId="0" animBg="1"/>
      <p:bldP spid="20609" grpId="0"/>
      <p:bldP spid="20611" grpId="0"/>
      <p:bldP spid="20625" grpId="0"/>
      <p:bldP spid="2062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Group 2"/>
          <p:cNvGraphicFramePr>
            <a:graphicFrameLocks noGrp="1"/>
          </p:cNvGraphicFramePr>
          <p:nvPr/>
        </p:nvGraphicFramePr>
        <p:xfrm>
          <a:off x="2209800" y="762000"/>
          <a:ext cx="4191000" cy="5181600"/>
        </p:xfrm>
        <a:graphic>
          <a:graphicData uri="http://schemas.openxmlformats.org/drawingml/2006/table">
            <a:tbl>
              <a:tblPr/>
              <a:tblGrid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</a:tbl>
          </a:graphicData>
        </a:graphic>
      </p:graphicFrame>
      <p:sp>
        <p:nvSpPr>
          <p:cNvPr id="18557" name="Text Box 125"/>
          <p:cNvSpPr txBox="1">
            <a:spLocks noChangeArrowheads="1"/>
          </p:cNvSpPr>
          <p:nvPr/>
        </p:nvSpPr>
        <p:spPr bwMode="auto">
          <a:xfrm>
            <a:off x="3810000" y="71628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/>
          </a:p>
        </p:txBody>
      </p:sp>
      <p:sp>
        <p:nvSpPr>
          <p:cNvPr id="16511" name="Text Box 127"/>
          <p:cNvSpPr txBox="1">
            <a:spLocks noChangeArrowheads="1"/>
          </p:cNvSpPr>
          <p:nvPr/>
        </p:nvSpPr>
        <p:spPr bwMode="auto">
          <a:xfrm>
            <a:off x="-533400" y="7543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66"/>
                </a:solidFill>
              </a:rPr>
              <a:t>  </a:t>
            </a:r>
            <a:r>
              <a:rPr lang="en-US" sz="2000" b="1">
                <a:solidFill>
                  <a:srgbClr val="FF0066"/>
                </a:solidFill>
              </a:rPr>
              <a:t>da</a:t>
            </a:r>
            <a:r>
              <a:rPr lang="en-US" sz="2400" b="1">
                <a:solidFill>
                  <a:srgbClr val="FF0066"/>
                </a:solidFill>
              </a:rPr>
              <a:t>m</a:t>
            </a:r>
            <a:r>
              <a:rPr lang="en-US" sz="2400" b="1" baseline="30000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16513" name="Text Box 129"/>
          <p:cNvSpPr txBox="1">
            <a:spLocks noChangeArrowheads="1"/>
          </p:cNvSpPr>
          <p:nvPr/>
        </p:nvSpPr>
        <p:spPr bwMode="auto">
          <a:xfrm>
            <a:off x="9525000" y="2362200"/>
            <a:ext cx="3679825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FF00"/>
                </a:solidFill>
              </a:rPr>
              <a:t>Thế nào là héc-tô mét vuông</a:t>
            </a:r>
            <a:r>
              <a:rPr lang="en-US" sz="2800">
                <a:solidFill>
                  <a:srgbClr val="FFFF00"/>
                </a:solidFill>
              </a:rPr>
              <a:t>? </a:t>
            </a:r>
            <a:endParaRPr lang="en-US" sz="2400">
              <a:solidFill>
                <a:srgbClr val="FFFF00"/>
              </a:solidFill>
            </a:endParaRPr>
          </a:p>
          <a:p>
            <a:pPr eaLnBrk="1" hangingPunct="1"/>
            <a:r>
              <a:rPr lang="en-US">
                <a:solidFill>
                  <a:srgbClr val="FFFF00"/>
                </a:solidFill>
              </a:rPr>
              <a:t>               </a:t>
            </a:r>
          </a:p>
        </p:txBody>
      </p:sp>
      <p:sp>
        <p:nvSpPr>
          <p:cNvPr id="18560" name="Text Box 130"/>
          <p:cNvSpPr txBox="1">
            <a:spLocks noChangeArrowheads="1"/>
          </p:cNvSpPr>
          <p:nvPr/>
        </p:nvSpPr>
        <p:spPr bwMode="auto">
          <a:xfrm>
            <a:off x="2438400" y="990600"/>
            <a:ext cx="434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3300"/>
                </a:solidFill>
              </a:rPr>
              <a:t>Một héc- tô-mét vuông</a:t>
            </a:r>
          </a:p>
        </p:txBody>
      </p:sp>
      <p:sp>
        <p:nvSpPr>
          <p:cNvPr id="16515" name="Text Box 131"/>
          <p:cNvSpPr txBox="1">
            <a:spLocks noChangeArrowheads="1"/>
          </p:cNvSpPr>
          <p:nvPr/>
        </p:nvSpPr>
        <p:spPr bwMode="auto">
          <a:xfrm>
            <a:off x="9448800" y="3505200"/>
            <a:ext cx="2971800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 </a:t>
            </a:r>
            <a:r>
              <a:rPr lang="en-US" sz="2800" b="1">
                <a:solidFill>
                  <a:srgbClr val="FFFF00"/>
                </a:solidFill>
              </a:rPr>
              <a:t>H</a:t>
            </a:r>
            <a:r>
              <a:rPr lang="en-US" sz="2400" b="1">
                <a:solidFill>
                  <a:srgbClr val="FFFF00"/>
                </a:solidFill>
              </a:rPr>
              <a:t>éc-tô mét</a:t>
            </a:r>
            <a:r>
              <a:rPr lang="en-US"/>
              <a:t> </a:t>
            </a:r>
            <a:r>
              <a:rPr lang="en-US" sz="2400" b="1">
                <a:solidFill>
                  <a:srgbClr val="FFFF00"/>
                </a:solidFill>
              </a:rPr>
              <a:t>vuông là diện tích của hình vuông có cạnh dài 1hm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 </a:t>
            </a:r>
            <a:r>
              <a:rPr lang="en-US" sz="3200" b="1">
                <a:solidFill>
                  <a:srgbClr val="FFFF00"/>
                </a:solidFill>
              </a:rPr>
              <a:t>H</a:t>
            </a:r>
            <a:r>
              <a:rPr lang="en-US" sz="2400" b="1">
                <a:solidFill>
                  <a:srgbClr val="FFFF00"/>
                </a:solidFill>
              </a:rPr>
              <a:t>éc-tô mét</a:t>
            </a:r>
            <a:r>
              <a:rPr lang="en-US"/>
              <a:t> </a:t>
            </a:r>
            <a:r>
              <a:rPr lang="en-US" sz="2400" b="1">
                <a:solidFill>
                  <a:srgbClr val="FFFF00"/>
                </a:solidFill>
              </a:rPr>
              <a:t>vuông viết tắt là : hm</a:t>
            </a:r>
            <a:r>
              <a:rPr lang="en-US" sz="2400" b="1" baseline="30000">
                <a:solidFill>
                  <a:srgbClr val="FFFF00"/>
                </a:solidFill>
              </a:rPr>
              <a:t>2</a:t>
            </a:r>
          </a:p>
        </p:txBody>
      </p:sp>
      <p:graphicFrame>
        <p:nvGraphicFramePr>
          <p:cNvPr id="16516" name="Group 132"/>
          <p:cNvGraphicFramePr>
            <a:graphicFrameLocks noGrp="1"/>
          </p:cNvGraphicFramePr>
          <p:nvPr/>
        </p:nvGraphicFramePr>
        <p:xfrm>
          <a:off x="838200" y="7391400"/>
          <a:ext cx="381000" cy="517525"/>
        </p:xfrm>
        <a:graphic>
          <a:graphicData uri="http://schemas.openxmlformats.org/drawingml/2006/table">
            <a:tbl>
              <a:tblPr/>
              <a:tblGrid>
                <a:gridCol w="381000"/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8568" name="Text Box 144"/>
          <p:cNvSpPr txBox="1">
            <a:spLocks noChangeArrowheads="1"/>
          </p:cNvSpPr>
          <p:nvPr/>
        </p:nvSpPr>
        <p:spPr bwMode="auto">
          <a:xfrm>
            <a:off x="-92075" y="2779713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  </a:t>
            </a:r>
          </a:p>
        </p:txBody>
      </p:sp>
      <p:sp>
        <p:nvSpPr>
          <p:cNvPr id="16529" name="Text Box 145"/>
          <p:cNvSpPr txBox="1">
            <a:spLocks noChangeArrowheads="1"/>
          </p:cNvSpPr>
          <p:nvPr/>
        </p:nvSpPr>
        <p:spPr bwMode="auto">
          <a:xfrm>
            <a:off x="-2590800" y="2819400"/>
            <a:ext cx="3048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b="1">
              <a:solidFill>
                <a:srgbClr val="FFFF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66"/>
                </a:solidFill>
              </a:rPr>
              <a:t>1 hm2</a:t>
            </a:r>
            <a:r>
              <a:rPr lang="en-US"/>
              <a:t> </a:t>
            </a:r>
            <a:r>
              <a:rPr lang="en-US" sz="2400" b="1">
                <a:solidFill>
                  <a:srgbClr val="FF0066"/>
                </a:solidFill>
              </a:rPr>
              <a:t>=100dam2</a:t>
            </a:r>
          </a:p>
        </p:txBody>
      </p:sp>
      <p:pic>
        <p:nvPicPr>
          <p:cNvPr id="18570" name="Picture 146" descr="trai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762000"/>
            <a:ext cx="12763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31623E-6 L -0.39288 -0.011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5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22238E-6 L -0.3375 -0.008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5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08969E-6 L 0.00417 -0.281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5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1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4244E-6 L 0.10833 -0.377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5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8211E-6 L 0.51667 -0.011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6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11" grpId="0"/>
      <p:bldP spid="16513" grpId="0"/>
      <p:bldP spid="16515" grpId="0"/>
      <p:bldP spid="16529" grpId="0"/>
      <p:bldP spid="165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2362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u="sng" smtClean="0">
                <a:solidFill>
                  <a:srgbClr val="FF0066"/>
                </a:solidFill>
              </a:rPr>
              <a:t>Toán</a:t>
            </a:r>
            <a:r>
              <a:rPr lang="en-US" sz="2800" u="sng" dirty="0" smtClean="0">
                <a:solidFill>
                  <a:srgbClr val="FF0066"/>
                </a:solidFill>
              </a:rPr>
              <a:t/>
            </a:r>
            <a:br>
              <a:rPr lang="en-US" sz="2800" u="sng" dirty="0" smtClean="0">
                <a:solidFill>
                  <a:srgbClr val="FF0066"/>
                </a:solidFill>
              </a:rPr>
            </a:br>
            <a:r>
              <a:rPr lang="en-US" sz="2800" smtClean="0">
                <a:solidFill>
                  <a:srgbClr val="FF0066"/>
                </a:solidFill>
              </a:rPr>
              <a:t> Đề-ca-mét vuông. Héc-tô-mét vuông</a:t>
            </a:r>
            <a:r>
              <a:rPr lang="en-US" sz="2800" dirty="0" smtClean="0">
                <a:solidFill>
                  <a:srgbClr val="FF0066"/>
                </a:solidFill>
              </a:rPr>
              <a:t/>
            </a:r>
            <a:br>
              <a:rPr lang="en-US" sz="2800" dirty="0" smtClean="0">
                <a:solidFill>
                  <a:srgbClr val="FF0066"/>
                </a:solidFill>
              </a:rPr>
            </a:br>
            <a:endParaRPr lang="en-US" sz="2800" dirty="0" smtClean="0">
              <a:solidFill>
                <a:srgbClr val="FF0066"/>
              </a:solidFill>
            </a:endParaRP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3352800" y="2514600"/>
            <a:ext cx="5791200" cy="3429000"/>
          </a:xfrm>
          <a:prstGeom prst="cloudCallout">
            <a:avLst>
              <a:gd name="adj1" fmla="val -63375"/>
              <a:gd name="adj2" fmla="val 3578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3200"/>
              <a:t>Giữa dam</a:t>
            </a:r>
            <a:r>
              <a:rPr lang="en-US" sz="3200" baseline="30000"/>
              <a:t>2 </a:t>
            </a:r>
            <a:r>
              <a:rPr lang="en-US" sz="3200"/>
              <a:t>và m</a:t>
            </a:r>
            <a:r>
              <a:rPr lang="en-US" sz="3200" baseline="30000"/>
              <a:t>2 </a:t>
            </a:r>
            <a:r>
              <a:rPr lang="en-US" sz="3200"/>
              <a:t>hơn kém nhau bao nhiêu lần?</a:t>
            </a:r>
          </a:p>
          <a:p>
            <a:endParaRPr lang="en-US" sz="3200"/>
          </a:p>
          <a:p>
            <a:pPr algn="ctr"/>
            <a:endParaRPr lang="en-US"/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609600" y="3886200"/>
            <a:ext cx="1600200" cy="2590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100 lần</a:t>
            </a:r>
          </a:p>
        </p:txBody>
      </p:sp>
      <p:pic>
        <p:nvPicPr>
          <p:cNvPr id="19461" name="Picture 6" descr="Tàng-Tà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2362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u="sng" smtClean="0">
                <a:solidFill>
                  <a:srgbClr val="FF0066"/>
                </a:solidFill>
              </a:rPr>
              <a:t>Toán</a:t>
            </a:r>
            <a:r>
              <a:rPr lang="en-US" sz="2800" u="sng" dirty="0" smtClean="0">
                <a:solidFill>
                  <a:srgbClr val="FF0066"/>
                </a:solidFill>
              </a:rPr>
              <a:t/>
            </a:r>
            <a:br>
              <a:rPr lang="en-US" sz="2800" u="sng" dirty="0" smtClean="0">
                <a:solidFill>
                  <a:srgbClr val="FF0066"/>
                </a:solidFill>
              </a:rPr>
            </a:br>
            <a:r>
              <a:rPr lang="en-US" sz="2800" smtClean="0">
                <a:solidFill>
                  <a:srgbClr val="FF0066"/>
                </a:solidFill>
              </a:rPr>
              <a:t> Đề-ca-mét vuông. Héc-tô-mét vuông</a:t>
            </a:r>
            <a:r>
              <a:rPr lang="en-US" sz="2800" dirty="0" smtClean="0">
                <a:solidFill>
                  <a:srgbClr val="FF0066"/>
                </a:solidFill>
              </a:rPr>
              <a:t/>
            </a:r>
            <a:br>
              <a:rPr lang="en-US" sz="2800" dirty="0" smtClean="0">
                <a:solidFill>
                  <a:srgbClr val="FF0066"/>
                </a:solidFill>
              </a:rPr>
            </a:br>
            <a:endParaRPr lang="en-US" sz="2800" dirty="0" smtClean="0">
              <a:solidFill>
                <a:srgbClr val="FF0066"/>
              </a:solidFill>
            </a:endParaRPr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3352800" y="2514600"/>
            <a:ext cx="5791200" cy="3429000"/>
          </a:xfrm>
          <a:prstGeom prst="cloudCallout">
            <a:avLst>
              <a:gd name="adj1" fmla="val -63375"/>
              <a:gd name="adj2" fmla="val 3578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3200"/>
              <a:t>Giữa dam</a:t>
            </a:r>
            <a:r>
              <a:rPr lang="en-US" sz="3200" baseline="30000"/>
              <a:t>2 </a:t>
            </a:r>
            <a:r>
              <a:rPr lang="en-US" sz="3200"/>
              <a:t>và m</a:t>
            </a:r>
            <a:r>
              <a:rPr lang="en-US" sz="3200" baseline="30000"/>
              <a:t>2 </a:t>
            </a:r>
            <a:r>
              <a:rPr lang="en-US" sz="3200"/>
              <a:t>hơn kém nhau bao nhiêu lần?</a:t>
            </a:r>
          </a:p>
          <a:p>
            <a:endParaRPr lang="en-US" sz="3200"/>
          </a:p>
          <a:p>
            <a:pPr algn="ctr"/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609600" y="3886200"/>
            <a:ext cx="1600200" cy="2590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100 lần</a:t>
            </a:r>
          </a:p>
        </p:txBody>
      </p:sp>
      <p:pic>
        <p:nvPicPr>
          <p:cNvPr id="20485" name="Picture 5" descr="Tàng-Tà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2362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u="sng" smtClean="0">
                <a:solidFill>
                  <a:srgbClr val="FF0066"/>
                </a:solidFill>
              </a:rPr>
              <a:t>Toán</a:t>
            </a:r>
            <a:r>
              <a:rPr lang="en-US" sz="2800" u="sng" dirty="0" smtClean="0">
                <a:solidFill>
                  <a:srgbClr val="FF0066"/>
                </a:solidFill>
              </a:rPr>
              <a:t/>
            </a:r>
            <a:br>
              <a:rPr lang="en-US" sz="2800" u="sng" dirty="0" smtClean="0">
                <a:solidFill>
                  <a:srgbClr val="FF0066"/>
                </a:solidFill>
              </a:rPr>
            </a:br>
            <a:r>
              <a:rPr lang="en-US" sz="2800" smtClean="0">
                <a:solidFill>
                  <a:srgbClr val="FF0066"/>
                </a:solidFill>
              </a:rPr>
              <a:t> Đề-ca-mét vuông. Héc-tô-mét vuông</a:t>
            </a:r>
            <a:r>
              <a:rPr lang="en-US" sz="2800" dirty="0" smtClean="0">
                <a:solidFill>
                  <a:srgbClr val="FF0066"/>
                </a:solidFill>
              </a:rPr>
              <a:t/>
            </a:r>
            <a:br>
              <a:rPr lang="en-US" sz="2800" dirty="0" smtClean="0">
                <a:solidFill>
                  <a:srgbClr val="FF0066"/>
                </a:solidFill>
              </a:rPr>
            </a:br>
            <a:endParaRPr lang="en-US" sz="2800" dirty="0" smtClean="0">
              <a:solidFill>
                <a:srgbClr val="FF0066"/>
              </a:solidFill>
            </a:endParaRPr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3352800" y="2514600"/>
            <a:ext cx="5791200" cy="3429000"/>
          </a:xfrm>
          <a:prstGeom prst="cloudCallout">
            <a:avLst>
              <a:gd name="adj1" fmla="val -63375"/>
              <a:gd name="adj2" fmla="val 3578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3200"/>
              <a:t>Giữa m</a:t>
            </a:r>
            <a:r>
              <a:rPr lang="en-US" sz="3200" baseline="30000"/>
              <a:t>2 </a:t>
            </a:r>
            <a:r>
              <a:rPr lang="en-US" sz="3200"/>
              <a:t>và hm</a:t>
            </a:r>
            <a:r>
              <a:rPr lang="en-US" sz="3200" baseline="30000"/>
              <a:t>2 </a:t>
            </a:r>
            <a:r>
              <a:rPr lang="en-US" sz="3200"/>
              <a:t>hơn kém nhau bao nhiêu lần?</a:t>
            </a:r>
          </a:p>
          <a:p>
            <a:endParaRPr lang="en-US" sz="3200"/>
          </a:p>
          <a:p>
            <a:pPr algn="ctr"/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0" y="3886200"/>
            <a:ext cx="2209800" cy="2590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FF3300"/>
                </a:solidFill>
              </a:rPr>
              <a:t>10000 lần</a:t>
            </a:r>
          </a:p>
        </p:txBody>
      </p:sp>
      <p:pic>
        <p:nvPicPr>
          <p:cNvPr id="21509" name="Picture 5" descr="Tàng-Tà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8600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23622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u="sng" smtClean="0">
                <a:solidFill>
                  <a:srgbClr val="FF0066"/>
                </a:solidFill>
              </a:rPr>
              <a:t>Toán</a:t>
            </a:r>
            <a:r>
              <a:rPr lang="en-US" sz="2800" u="sng" dirty="0" smtClean="0">
                <a:solidFill>
                  <a:srgbClr val="FF0066"/>
                </a:solidFill>
              </a:rPr>
              <a:t/>
            </a:r>
            <a:br>
              <a:rPr lang="en-US" sz="2800" u="sng" dirty="0" smtClean="0">
                <a:solidFill>
                  <a:srgbClr val="FF0066"/>
                </a:solidFill>
              </a:rPr>
            </a:br>
            <a:r>
              <a:rPr lang="en-US" sz="2800" smtClean="0">
                <a:solidFill>
                  <a:srgbClr val="FF0066"/>
                </a:solidFill>
              </a:rPr>
              <a:t> Đề-ca-mét vuông. Héc-tô-mét vuông</a:t>
            </a:r>
            <a:r>
              <a:rPr lang="en-US" sz="2800" dirty="0" smtClean="0">
                <a:solidFill>
                  <a:srgbClr val="FF0066"/>
                </a:solidFill>
              </a:rPr>
              <a:t/>
            </a:r>
            <a:br>
              <a:rPr lang="en-US" sz="2800" dirty="0" smtClean="0">
                <a:solidFill>
                  <a:srgbClr val="FF0066"/>
                </a:solidFill>
              </a:rPr>
            </a:br>
            <a:endParaRPr lang="en-US" sz="2800" dirty="0" smtClean="0">
              <a:solidFill>
                <a:srgbClr val="FF0066"/>
              </a:solidFill>
            </a:endParaRPr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0" y="2286000"/>
            <a:ext cx="8763000" cy="3962400"/>
          </a:xfrm>
          <a:prstGeom prst="cloudCallout">
            <a:avLst>
              <a:gd name="adj1" fmla="val -31014"/>
              <a:gd name="adj2" fmla="val 62861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800" u="sng">
                <a:solidFill>
                  <a:srgbClr val="000099"/>
                </a:solidFill>
              </a:rPr>
              <a:t>Bài 1: </a:t>
            </a:r>
            <a:r>
              <a:rPr lang="en-US" sz="2800">
                <a:solidFill>
                  <a:srgbClr val="000099"/>
                </a:solidFill>
              </a:rPr>
              <a:t>Đọc các số đo diện tích:</a:t>
            </a:r>
          </a:p>
          <a:p>
            <a:pPr algn="ctr"/>
            <a:endParaRPr lang="en-US" sz="2800">
              <a:solidFill>
                <a:srgbClr val="000099"/>
              </a:solidFill>
            </a:endParaRPr>
          </a:p>
          <a:p>
            <a:pPr algn="ctr"/>
            <a:r>
              <a:rPr lang="en-US" sz="2800">
                <a:solidFill>
                  <a:srgbClr val="000099"/>
                </a:solidFill>
              </a:rPr>
              <a:t>105dam</a:t>
            </a:r>
            <a:r>
              <a:rPr lang="en-US" sz="2800" baseline="30000">
                <a:solidFill>
                  <a:srgbClr val="000099"/>
                </a:solidFill>
              </a:rPr>
              <a:t>2</a:t>
            </a:r>
            <a:r>
              <a:rPr lang="en-US" sz="2800">
                <a:solidFill>
                  <a:srgbClr val="000099"/>
                </a:solidFill>
              </a:rPr>
              <a:t>   ;     32 600dam</a:t>
            </a:r>
            <a:r>
              <a:rPr lang="en-US" sz="2800" baseline="30000">
                <a:solidFill>
                  <a:srgbClr val="000099"/>
                </a:solidFill>
              </a:rPr>
              <a:t>2</a:t>
            </a:r>
            <a:r>
              <a:rPr lang="en-US" sz="2800">
                <a:solidFill>
                  <a:srgbClr val="000099"/>
                </a:solidFill>
              </a:rPr>
              <a:t> ; </a:t>
            </a:r>
          </a:p>
          <a:p>
            <a:pPr algn="ctr"/>
            <a:endParaRPr lang="en-US" sz="2800">
              <a:solidFill>
                <a:srgbClr val="000099"/>
              </a:solidFill>
            </a:endParaRPr>
          </a:p>
          <a:p>
            <a:pPr algn="ctr"/>
            <a:r>
              <a:rPr lang="en-US" sz="2800">
                <a:solidFill>
                  <a:srgbClr val="000099"/>
                </a:solidFill>
              </a:rPr>
              <a:t>492hm</a:t>
            </a:r>
            <a:r>
              <a:rPr lang="en-US" sz="2800" baseline="30000">
                <a:solidFill>
                  <a:srgbClr val="000099"/>
                </a:solidFill>
              </a:rPr>
              <a:t>2</a:t>
            </a:r>
            <a:r>
              <a:rPr lang="en-US" sz="2800">
                <a:solidFill>
                  <a:srgbClr val="000099"/>
                </a:solidFill>
              </a:rPr>
              <a:t>     ;    180 350hm</a:t>
            </a:r>
            <a:r>
              <a:rPr lang="en-US" sz="2800" baseline="30000">
                <a:solidFill>
                  <a:srgbClr val="000099"/>
                </a:solidFill>
              </a:rPr>
              <a:t>2</a:t>
            </a:r>
            <a:endParaRPr lang="en-US" sz="2800">
              <a:solidFill>
                <a:srgbClr val="000099"/>
              </a:solidFill>
            </a:endParaRPr>
          </a:p>
          <a:p>
            <a:pPr algn="ctr"/>
            <a:endParaRPr lang="en-US" sz="2800">
              <a:solidFill>
                <a:srgbClr val="000099"/>
              </a:solidFill>
            </a:endParaRPr>
          </a:p>
        </p:txBody>
      </p:sp>
      <p:pic>
        <p:nvPicPr>
          <p:cNvPr id="22532" name="Picture 5" descr="Tàng-Tàn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14097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248</TotalTime>
  <Words>382</Words>
  <Application>Microsoft Office PowerPoint</Application>
  <PresentationFormat>On-screen Show (4:3)</PresentationFormat>
  <Paragraphs>91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Wingdings</vt:lpstr>
      <vt:lpstr>Mountain Top</vt:lpstr>
      <vt:lpstr>Microsoft Clip Gallery</vt:lpstr>
      <vt:lpstr>Slide 1</vt:lpstr>
      <vt:lpstr>Slide 2</vt:lpstr>
      <vt:lpstr>Slide 3</vt:lpstr>
      <vt:lpstr>Slide 4</vt:lpstr>
      <vt:lpstr>Slide 5</vt:lpstr>
      <vt:lpstr>Toán  Đề-ca-mét vuông. Héc-tô-mét vuông </vt:lpstr>
      <vt:lpstr>Toán  Đề-ca-mét vuông. Héc-tô-mét vuông </vt:lpstr>
      <vt:lpstr>Toán  Đề-ca-mét vuông. Héc-tô-mét vuông </vt:lpstr>
      <vt:lpstr>Toán  Đề-ca-mét vuông. Héc-tô-mét vuông </vt:lpstr>
      <vt:lpstr>Toán  Đề-ca-mét vuông. Héc-tô-mét vuông </vt:lpstr>
      <vt:lpstr>Toán  Đề-ca-mét vuông. Héc-tô-mét vuông </vt:lpstr>
      <vt:lpstr>  Đề-ca-mét vuông. Héc-tô-mét vuông </vt:lpstr>
      <vt:lpstr>Slide 13</vt:lpstr>
    </vt:vector>
  </TitlesOfParts>
  <Company>THT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Hong Cam</dc:creator>
  <cp:lastModifiedBy>CSTeam</cp:lastModifiedBy>
  <cp:revision>11</cp:revision>
  <dcterms:created xsi:type="dcterms:W3CDTF">2009-09-09T22:06:19Z</dcterms:created>
  <dcterms:modified xsi:type="dcterms:W3CDTF">2016-06-30T03:33:56Z</dcterms:modified>
</cp:coreProperties>
</file>