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sldIdLst>
    <p:sldId id="329" r:id="rId3"/>
    <p:sldId id="359" r:id="rId4"/>
    <p:sldId id="330" r:id="rId5"/>
    <p:sldId id="331" r:id="rId6"/>
    <p:sldId id="257" r:id="rId7"/>
    <p:sldId id="332" r:id="rId8"/>
    <p:sldId id="344" r:id="rId9"/>
    <p:sldId id="349" r:id="rId10"/>
    <p:sldId id="351" r:id="rId11"/>
    <p:sldId id="342" r:id="rId12"/>
    <p:sldId id="348" r:id="rId13"/>
    <p:sldId id="346" r:id="rId14"/>
    <p:sldId id="352" r:id="rId15"/>
    <p:sldId id="345" r:id="rId16"/>
    <p:sldId id="333" r:id="rId17"/>
    <p:sldId id="353" r:id="rId18"/>
    <p:sldId id="372" r:id="rId19"/>
    <p:sldId id="376" r:id="rId20"/>
    <p:sldId id="373" r:id="rId21"/>
    <p:sldId id="374" r:id="rId22"/>
    <p:sldId id="375" r:id="rId23"/>
    <p:sldId id="356" r:id="rId24"/>
    <p:sldId id="358" r:id="rId25"/>
    <p:sldId id="334" r:id="rId26"/>
    <p:sldId id="371" r:id="rId27"/>
    <p:sldId id="367" r:id="rId28"/>
    <p:sldId id="256" r:id="rId29"/>
    <p:sldId id="350" r:id="rId30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FF"/>
    <a:srgbClr val="66FF33"/>
    <a:srgbClr val="FF66CC"/>
    <a:srgbClr val="FF0000"/>
    <a:srgbClr val="BBE0E3"/>
    <a:srgbClr val="6699FF"/>
    <a:srgbClr val="6600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682" autoAdjust="0"/>
    <p:restoredTop sz="94667" autoAdjust="0"/>
  </p:normalViewPr>
  <p:slideViewPr>
    <p:cSldViewPr>
      <p:cViewPr varScale="1">
        <p:scale>
          <a:sx n="41" d="100"/>
          <a:sy n="41" d="100"/>
        </p:scale>
        <p:origin x="-1152" y="-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3.wav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4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5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6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7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8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9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0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2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3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4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5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6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7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8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2225" y="12700"/>
            <a:ext cx="9637713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11138" y="234950"/>
            <a:ext cx="4103687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48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5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8575675" y="4368800"/>
            <a:ext cx="804863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5" y="2916"/>
              <a:ext cx="627" cy="294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70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8"/>
                <a:ext cx="472" cy="17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65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2991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76313" y="5054600"/>
            <a:ext cx="7375525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416425" y="1930400"/>
            <a:ext cx="963613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85900" y="1511300"/>
            <a:ext cx="69342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77988" y="4051300"/>
            <a:ext cx="6535737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44401-AC3E-4BDB-B927-010B1B9CBA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66C25-8372-4B4B-9FDB-340C8EC6D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6113" y="152400"/>
            <a:ext cx="2084387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152400"/>
            <a:ext cx="6100763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5B0D0-4929-4504-ABC0-86BC9415C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52400"/>
            <a:ext cx="7443788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42950" y="1828800"/>
            <a:ext cx="4092575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7925" y="1828800"/>
            <a:ext cx="4092575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E5ABF-A479-4D3F-83AE-AFA4C92D7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5300" y="1600200"/>
            <a:ext cx="437515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35550" y="1600200"/>
            <a:ext cx="437515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5300" y="3938589"/>
            <a:ext cx="437515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5550" y="3938589"/>
            <a:ext cx="437515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7E906-6374-4590-9239-8C3D2B78E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68E16-EA69-44C4-89FF-1F7852835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3E213-E1A8-4740-988B-8088D75005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DDC1C-7AE0-4D36-92E9-68078C5A8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4AA89-4BBA-467F-ACBC-644488D11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E55D-0C01-4C12-9934-6EBC96A65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1FCFD-BB4B-4E10-8D7A-55457FBB6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916E8-9159-4AB8-B18F-F74A94F57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E2D29-43EB-421C-A37E-D7C97A028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1D068-87C8-4954-8415-3074B9B2A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F17AC-07BB-414C-813F-70974FF5E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E31B1-64D2-49B4-BA64-36E8387BB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D3319-FCE6-44B2-B1FB-AE2A198D6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3938588"/>
            <a:ext cx="43815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2C81F-873B-4785-8E4C-B503A6295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A332B-F0CB-4ADF-9766-1289E1E5D7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5300" y="1600200"/>
            <a:ext cx="43815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5300" y="3938588"/>
            <a:ext cx="43815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3938588"/>
            <a:ext cx="43815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F2ECA-B3A9-46CA-9954-48D625E8B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56240-FAD4-47DF-95B0-0BA43307F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30CA9-B497-4B28-B1AE-0E43FAAE9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828800"/>
            <a:ext cx="4092575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7925" y="1828800"/>
            <a:ext cx="4092575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B916-9ED9-4A3C-AE3A-B2FB3FAB2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68F16-0892-4449-BB64-84CB0A1AB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C7DA-7811-474D-A9EA-3D869E4E6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BE435-4B50-43A1-B96B-6289E37A5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D813C-E526-4376-A711-210DB43C6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DF608-24B8-45EC-B96E-2FE728609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newsflash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8474869" y="-102393"/>
            <a:ext cx="1162050" cy="2259012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152400"/>
            <a:ext cx="74437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828800"/>
            <a:ext cx="83375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59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52863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78688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659D918-EE58-41C6-8F9A-66BB16240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8569325" y="-63499"/>
            <a:ext cx="1165225" cy="2273300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8526462" y="127001"/>
            <a:ext cx="1025525" cy="1701800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933575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8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5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4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3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5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9404350" y="2116138"/>
            <a:ext cx="41751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927975" y="90488"/>
            <a:ext cx="23114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2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73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7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</p:sldLayoutIdLst>
  <p:transition>
    <p:newsflash/>
    <p:sndAc>
      <p:stSnd>
        <p:snd r:embed="rId15" name="chimes.wav" builtIn="1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99DD2FD6-57B5-4D9E-90AE-F776EA9D96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</p:sldLayoutIdLst>
  <p:transition>
    <p:newsflash/>
    <p:sndAc>
      <p:stSnd>
        <p:snd r:embed="rId17" name="chimes.wav" builtIn="1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0.xml"/><Relationship Id="rId1" Type="http://schemas.openxmlformats.org/officeDocument/2006/relationships/audio" Target="file:///D:\DD%205%20EM%20YEU%20TO%20QUOC%20VIET%20NAM\DAO%20DUC%20EM%20YEU%20TO%20QUOC%20VN%20(T2)%20HOAN%20CHINH%20T.24\c&#226;y%20&#273;a%20t&#226;n%20tr&#224;o.mp3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slideLayout" Target="../slideLayouts/slideLayout26.xml"/><Relationship Id="rId1" Type="http://schemas.openxmlformats.org/officeDocument/2006/relationships/video" Target="file:///D:\DD%205%20EM%20YEU%20TO%20QUOC%20VIET%20NAM\DAO%20DUC%20EM%20YEU%20TO%20QUOC%20VN%20(T2)%20HOAN%20CHINH%20T.24\dien%20bien%20phu.mpg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slideLayout" Target="../slideLayouts/slideLayout26.xml"/><Relationship Id="rId1" Type="http://schemas.openxmlformats.org/officeDocument/2006/relationships/video" Target="file:///D:\DD%205%20EM%20YEU%20TO%20QUOC%20VIET%20NAM\DAO%20DUC%20EM%20YEU%20TO%20QUOC%20VN%20(T2)%20HOAN%20CHINH%20T.24\dinh%20doc%20lap%2030%20-%204%20-1975.mpg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video" Target="file:///H:\DAO%20DUC%20EM%20YEU%20TO%20QUOC%20VN%20(T2)\AVSEQ03%20(5).mpg" TargetMode="External"/><Relationship Id="rId7" Type="http://schemas.openxmlformats.org/officeDocument/2006/relationships/image" Target="../media/image16.jpeg"/><Relationship Id="rId2" Type="http://schemas.openxmlformats.org/officeDocument/2006/relationships/video" Target="file:///H:\DAO%20DUC%20EM%20YEU%20TO%20QUOC%20VN%20(T2)\AVSEQ03%20(1).mpg" TargetMode="External"/><Relationship Id="rId1" Type="http://schemas.openxmlformats.org/officeDocument/2006/relationships/video" Target="file:///H:\DAO%20DUC%20EM%20YEU%20TO%20QUOC%20VN%20(T2)\AVSEQ02%20(1).mpg" TargetMode="External"/><Relationship Id="rId6" Type="http://schemas.openxmlformats.org/officeDocument/2006/relationships/image" Target="../media/image12.jpeg"/><Relationship Id="rId11" Type="http://schemas.openxmlformats.org/officeDocument/2006/relationships/image" Target="../media/image20.jpeg"/><Relationship Id="rId5" Type="http://schemas.openxmlformats.org/officeDocument/2006/relationships/audio" Target="../media/audio27.wav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2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slideLayout" Target="../slideLayouts/slideLayout15.xml"/><Relationship Id="rId1" Type="http://schemas.openxmlformats.org/officeDocument/2006/relationships/video" Target="CAT%20PHIM%20VINHHALONG+HOHOANKIEM.wmv" TargetMode="Externa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slideLayout" Target="../slideLayouts/slideLayout15.xml"/><Relationship Id="rId1" Type="http://schemas.openxmlformats.org/officeDocument/2006/relationships/video" Target="file:///D:\GADT%20THI%20GV%20GIOI%2007-08\GIAO%20AN%20DU%20THI-MON%20DAO%20DUC5\catphim%20dalat+kinhte.wmv" TargetMode="Externa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9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audio" Target="../media/audio30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2.wav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2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5.wav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15.xml"/><Relationship Id="rId1" Type="http://schemas.openxmlformats.org/officeDocument/2006/relationships/audio" Target="file:///H:\Track14.cda" TargetMode="External"/><Relationship Id="rId6" Type="http://schemas.openxmlformats.org/officeDocument/2006/relationships/image" Target="../media/image29.jpeg"/><Relationship Id="rId5" Type="http://schemas.openxmlformats.org/officeDocument/2006/relationships/audio" Target="../media/audio1.wav"/><Relationship Id="rId4" Type="http://schemas.openxmlformats.org/officeDocument/2006/relationships/audio" Target="../media/audio29.wav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2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5.xml"/><Relationship Id="rId1" Type="http://schemas.openxmlformats.org/officeDocument/2006/relationships/audio" Target="file:///D:\DD%205%20EM%20YEU%20TO%20QUOC%20VIET%20NAM\DAO%20DUC%20EM%20YEU%20TO%20QUOC%20VN%20(T2)%20HOAN%20CHINH%20T.24\CT%20b&#7841;ch%20&#273;&#7857;ng.mp3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slideLayout" Target="../slideLayouts/slideLayout26.xml"/><Relationship Id="rId1" Type="http://schemas.openxmlformats.org/officeDocument/2006/relationships/video" Target="file:///D:\DD%205%20EM%20YEU%20TO%20QUOC%20VIET%20NAM\DAO%20DUC%20EM%20YEU%20TO%20QUOC%20VN%20(T2)%20HOAN%20CHINH%20T.24\nha%20rong.mpg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slideLayout" Target="../slideLayouts/slideLayout26.xml"/><Relationship Id="rId1" Type="http://schemas.openxmlformats.org/officeDocument/2006/relationships/video" Target="file:///D:\DD%205%20EM%20YEU%20TO%20QUOC%20VIET%20NAM\DAO%20DUC%20EM%20YEU%20TO%20QUOC%20VN%20(T2)%20HOAN%20CHINH%20T.24\tuyen%20ngon%20doc%20lap%202%20-%209%20-%201945.mpg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14400" y="2057400"/>
            <a:ext cx="3200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800" u="sng">
                <a:solidFill>
                  <a:srgbClr val="66FF33"/>
                </a:solidFill>
                <a:latin typeface="Arial" charset="0"/>
              </a:rPr>
              <a:t>Bài cũ:</a:t>
            </a:r>
          </a:p>
        </p:txBody>
      </p:sp>
      <p:sp>
        <p:nvSpPr>
          <p:cNvPr id="4099" name="WordArt 5"/>
          <p:cNvSpPr>
            <a:spLocks noChangeArrowheads="1" noChangeShapeType="1" noTextEdit="1"/>
          </p:cNvSpPr>
          <p:nvPr/>
        </p:nvSpPr>
        <p:spPr bwMode="auto">
          <a:xfrm>
            <a:off x="1905000" y="3048000"/>
            <a:ext cx="52197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Em yêu Tổ quốc Việt Nam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cây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9372600" cy="6019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2239" name="cây đa tân trà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372600" y="5943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76" fill="hold"/>
                                        <p:tgtEl>
                                          <p:spTgt spid="522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23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5" name="dien bien phu.mpg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381000" y="381000"/>
            <a:ext cx="9144000" cy="5867400"/>
          </a:xfrm>
          <a:ln w="19050">
            <a:solidFill>
              <a:srgbClr val="000000"/>
            </a:solidFill>
          </a:ln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0" fill="hold"/>
                                        <p:tgtEl>
                                          <p:spTgt spid="737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373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37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37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73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52" name="dinh doc lap 30 - 4 -1975.mpg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457200"/>
            <a:ext cx="8991600" cy="6019800"/>
          </a:xfrm>
          <a:ln w="28575">
            <a:solidFill>
              <a:srgbClr val="000000"/>
            </a:solidFill>
          </a:ln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3" fill="hold"/>
                                        <p:tgtEl>
                                          <p:spTgt spid="696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965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9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96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5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âyd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1613" y="3505200"/>
            <a:ext cx="3048000" cy="304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7" name="Picture 5" descr="ngoquyen-bachda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0663" y="123825"/>
            <a:ext cx="2976562" cy="304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8625" name="AVSEQ02 (1).mpg">
            <a:hlinkClick r:id="" action="ppaction://media"/>
          </p:cNvPr>
          <p:cNvPicPr>
            <a:picLocks noRot="1" noChangeAspect="1" noChangeArrowheads="1"/>
          </p:cNvPicPr>
          <p:nvPr>
            <p:ph sz="quarter" idx="1"/>
            <a:videoFile r:link="rId1"/>
          </p:nvPr>
        </p:nvPicPr>
        <p:blipFill>
          <a:blip r:embed="rId8"/>
          <a:srcRect/>
          <a:stretch>
            <a:fillRect/>
          </a:stretch>
        </p:blipFill>
        <p:spPr>
          <a:xfrm>
            <a:off x="3505200" y="0"/>
            <a:ext cx="2978150" cy="3048000"/>
          </a:xfrm>
          <a:ln w="38100">
            <a:solidFill>
              <a:schemeClr val="tx1"/>
            </a:solidFill>
          </a:ln>
        </p:spPr>
      </p:pic>
      <p:pic>
        <p:nvPicPr>
          <p:cNvPr id="68630" name="AVSEQ03 (1).mpg">
            <a:hlinkClick r:id="" action="ppaction://media"/>
          </p:cNvPr>
          <p:cNvPicPr>
            <a:picLocks noRot="1" noChangeAspect="1" noChangeArrowheads="1"/>
          </p:cNvPicPr>
          <p:nvPr>
            <p:ph sz="quarter" idx="3"/>
            <a:videoFile r:link="rId2"/>
          </p:nvPr>
        </p:nvPicPr>
        <p:blipFill>
          <a:blip r:embed="rId9"/>
          <a:srcRect/>
          <a:stretch>
            <a:fillRect/>
          </a:stretch>
        </p:blipFill>
        <p:spPr>
          <a:xfrm>
            <a:off x="3505200" y="3490913"/>
            <a:ext cx="3124200" cy="3062287"/>
          </a:xfrm>
          <a:ln w="38100">
            <a:solidFill>
              <a:schemeClr val="tx1"/>
            </a:solidFill>
          </a:ln>
        </p:spPr>
      </p:pic>
      <p:pic>
        <p:nvPicPr>
          <p:cNvPr id="68633" name="AVSEQ03 (5).mpg">
            <a:hlinkClick r:id="" action="ppaction://media"/>
          </p:cNvPr>
          <p:cNvPicPr>
            <a:picLocks noRot="1" noChangeAspect="1" noChangeArrowheads="1"/>
          </p:cNvPicPr>
          <p:nvPr>
            <p:ph sz="quarter" idx="4"/>
            <a:videoFile r:link="rId3"/>
          </p:nvPr>
        </p:nvPicPr>
        <p:blipFill>
          <a:blip r:embed="rId10"/>
          <a:srcRect/>
          <a:stretch>
            <a:fillRect/>
          </a:stretch>
        </p:blipFill>
        <p:spPr>
          <a:xfrm>
            <a:off x="6934200" y="3505200"/>
            <a:ext cx="2835275" cy="3048000"/>
          </a:xfrm>
          <a:ln w="38100">
            <a:solidFill>
              <a:schemeClr val="tx1"/>
            </a:solidFill>
          </a:ln>
        </p:spPr>
      </p:pic>
      <p:pic>
        <p:nvPicPr>
          <p:cNvPr id="16391" name="Picture 31" descr="BH7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34200" y="228600"/>
            <a:ext cx="2590800" cy="29575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392" name="Line 33"/>
          <p:cNvSpPr>
            <a:spLocks noChangeShapeType="1"/>
          </p:cNvSpPr>
          <p:nvPr/>
        </p:nvSpPr>
        <p:spPr bwMode="auto">
          <a:xfrm>
            <a:off x="3297238" y="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3" name="Line 34"/>
          <p:cNvSpPr>
            <a:spLocks noChangeShapeType="1"/>
          </p:cNvSpPr>
          <p:nvPr/>
        </p:nvSpPr>
        <p:spPr bwMode="auto">
          <a:xfrm>
            <a:off x="76200" y="3276600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4" name="Line 35"/>
          <p:cNvSpPr>
            <a:spLocks noChangeShapeType="1"/>
          </p:cNvSpPr>
          <p:nvPr/>
        </p:nvSpPr>
        <p:spPr bwMode="auto">
          <a:xfrm>
            <a:off x="76200" y="20638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5" name="Line 36"/>
          <p:cNvSpPr>
            <a:spLocks noChangeShapeType="1"/>
          </p:cNvSpPr>
          <p:nvPr/>
        </p:nvSpPr>
        <p:spPr bwMode="auto">
          <a:xfrm>
            <a:off x="96838" y="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6" name="Line 37"/>
          <p:cNvSpPr>
            <a:spLocks noChangeShapeType="1"/>
          </p:cNvSpPr>
          <p:nvPr/>
        </p:nvSpPr>
        <p:spPr bwMode="auto">
          <a:xfrm>
            <a:off x="6629400" y="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7" name="Line 38"/>
          <p:cNvSpPr>
            <a:spLocks noChangeShapeType="1"/>
          </p:cNvSpPr>
          <p:nvPr/>
        </p:nvSpPr>
        <p:spPr bwMode="auto">
          <a:xfrm>
            <a:off x="3443288" y="3276600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8" name="Line 39"/>
          <p:cNvSpPr>
            <a:spLocks noChangeShapeType="1"/>
          </p:cNvSpPr>
          <p:nvPr/>
        </p:nvSpPr>
        <p:spPr bwMode="auto">
          <a:xfrm>
            <a:off x="3429000" y="20638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9" name="Line 40"/>
          <p:cNvSpPr>
            <a:spLocks noChangeShapeType="1"/>
          </p:cNvSpPr>
          <p:nvPr/>
        </p:nvSpPr>
        <p:spPr bwMode="auto">
          <a:xfrm>
            <a:off x="3429000" y="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0" name="Line 41"/>
          <p:cNvSpPr>
            <a:spLocks noChangeShapeType="1"/>
          </p:cNvSpPr>
          <p:nvPr/>
        </p:nvSpPr>
        <p:spPr bwMode="auto">
          <a:xfrm>
            <a:off x="9712325" y="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1" name="Line 42"/>
          <p:cNvSpPr>
            <a:spLocks noChangeShapeType="1"/>
          </p:cNvSpPr>
          <p:nvPr/>
        </p:nvSpPr>
        <p:spPr bwMode="auto">
          <a:xfrm>
            <a:off x="6705600" y="3276600"/>
            <a:ext cx="2971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2" name="Line 43"/>
          <p:cNvSpPr>
            <a:spLocks noChangeShapeType="1"/>
          </p:cNvSpPr>
          <p:nvPr/>
        </p:nvSpPr>
        <p:spPr bwMode="auto">
          <a:xfrm>
            <a:off x="6705600" y="25400"/>
            <a:ext cx="2971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3" name="Line 44"/>
          <p:cNvSpPr>
            <a:spLocks noChangeShapeType="1"/>
          </p:cNvSpPr>
          <p:nvPr/>
        </p:nvSpPr>
        <p:spPr bwMode="auto">
          <a:xfrm>
            <a:off x="6705600" y="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4" name="Line 59"/>
          <p:cNvSpPr>
            <a:spLocks noChangeShapeType="1"/>
          </p:cNvSpPr>
          <p:nvPr/>
        </p:nvSpPr>
        <p:spPr bwMode="auto">
          <a:xfrm>
            <a:off x="3332163" y="335280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5" name="Line 60"/>
          <p:cNvSpPr>
            <a:spLocks noChangeShapeType="1"/>
          </p:cNvSpPr>
          <p:nvPr/>
        </p:nvSpPr>
        <p:spPr bwMode="auto">
          <a:xfrm>
            <a:off x="111125" y="6629400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6" name="Line 61"/>
          <p:cNvSpPr>
            <a:spLocks noChangeShapeType="1"/>
          </p:cNvSpPr>
          <p:nvPr/>
        </p:nvSpPr>
        <p:spPr bwMode="auto">
          <a:xfrm>
            <a:off x="111125" y="3373438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7" name="Line 62"/>
          <p:cNvSpPr>
            <a:spLocks noChangeShapeType="1"/>
          </p:cNvSpPr>
          <p:nvPr/>
        </p:nvSpPr>
        <p:spPr bwMode="auto">
          <a:xfrm>
            <a:off x="131763" y="335280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8" name="Line 63"/>
          <p:cNvSpPr>
            <a:spLocks noChangeShapeType="1"/>
          </p:cNvSpPr>
          <p:nvPr/>
        </p:nvSpPr>
        <p:spPr bwMode="auto">
          <a:xfrm>
            <a:off x="6629400" y="335915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9" name="Line 64"/>
          <p:cNvSpPr>
            <a:spLocks noChangeShapeType="1"/>
          </p:cNvSpPr>
          <p:nvPr/>
        </p:nvSpPr>
        <p:spPr bwMode="auto">
          <a:xfrm>
            <a:off x="3408363" y="6635750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0" name="Line 65"/>
          <p:cNvSpPr>
            <a:spLocks noChangeShapeType="1"/>
          </p:cNvSpPr>
          <p:nvPr/>
        </p:nvSpPr>
        <p:spPr bwMode="auto">
          <a:xfrm>
            <a:off x="3408363" y="3379788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1" name="Line 66"/>
          <p:cNvSpPr>
            <a:spLocks noChangeShapeType="1"/>
          </p:cNvSpPr>
          <p:nvPr/>
        </p:nvSpPr>
        <p:spPr bwMode="auto">
          <a:xfrm>
            <a:off x="3429000" y="3359150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2" name="Line 67"/>
          <p:cNvSpPr>
            <a:spLocks noChangeShapeType="1"/>
          </p:cNvSpPr>
          <p:nvPr/>
        </p:nvSpPr>
        <p:spPr bwMode="auto">
          <a:xfrm>
            <a:off x="9915525" y="3338513"/>
            <a:ext cx="0" cy="3276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3" name="Line 68"/>
          <p:cNvSpPr>
            <a:spLocks noChangeShapeType="1"/>
          </p:cNvSpPr>
          <p:nvPr/>
        </p:nvSpPr>
        <p:spPr bwMode="auto">
          <a:xfrm flipV="1">
            <a:off x="6781800" y="6615113"/>
            <a:ext cx="3113088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4" name="Line 69"/>
          <p:cNvSpPr>
            <a:spLocks noChangeShapeType="1"/>
          </p:cNvSpPr>
          <p:nvPr/>
        </p:nvSpPr>
        <p:spPr bwMode="auto">
          <a:xfrm>
            <a:off x="6781800" y="3352800"/>
            <a:ext cx="3113088" cy="6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5" name="Line 70"/>
          <p:cNvSpPr>
            <a:spLocks noChangeShapeType="1"/>
          </p:cNvSpPr>
          <p:nvPr/>
        </p:nvSpPr>
        <p:spPr bwMode="auto">
          <a:xfrm>
            <a:off x="6781800" y="3352800"/>
            <a:ext cx="0" cy="32623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newsflash/>
    <p:sndAc>
      <p:stSnd>
        <p:snd r:embed="rId5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6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86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2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86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8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86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30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8630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6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86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33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863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099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3" y="0"/>
            <a:ext cx="9901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MCj03679720000[1]"/>
          <p:cNvPicPr>
            <a:picLocks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82550" y="381000"/>
            <a:ext cx="9740900" cy="6096000"/>
          </a:xfrm>
          <a:noFill/>
        </p:spPr>
      </p:pic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165100" y="1828800"/>
            <a:ext cx="8915400" cy="1139825"/>
          </a:xfrm>
        </p:spPr>
        <p:txBody>
          <a:bodyPr/>
          <a:lstStyle/>
          <a:p>
            <a:pPr eaLnBrk="1" hangingPunct="1"/>
            <a:r>
              <a:rPr lang="en-US" sz="6600" smtClean="0">
                <a:solidFill>
                  <a:srgbClr val="FF0066"/>
                </a:solidFill>
                <a:latin typeface="Arial" charset="0"/>
              </a:rPr>
              <a:t>		</a:t>
            </a:r>
            <a:r>
              <a:rPr lang="en-US" sz="6600" i="1" smtClean="0">
                <a:solidFill>
                  <a:srgbClr val="FF0066"/>
                </a:solidFill>
              </a:rPr>
              <a:t>Hoạt động 2: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3276600"/>
            <a:ext cx="5791200" cy="1447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6100" b="1" smtClean="0">
                <a:solidFill>
                  <a:srgbClr val="000099"/>
                </a:solidFill>
                <a:latin typeface="Arial" charset="0"/>
              </a:rPr>
              <a:t>Triển Lãm</a:t>
            </a:r>
          </a:p>
        </p:txBody>
      </p:sp>
      <p:pic>
        <p:nvPicPr>
          <p:cNvPr id="17414" name="Picture 6" descr="POINSET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51000" y="1295400"/>
            <a:ext cx="2311400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685800" y="685800"/>
            <a:ext cx="7543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charset="0"/>
              </a:rPr>
              <a:t>Tổ 1 : Tục ngữ, ca dao</a:t>
            </a:r>
          </a:p>
          <a:p>
            <a:r>
              <a:rPr lang="en-US" sz="4000" b="1">
                <a:solidFill>
                  <a:schemeClr val="bg1"/>
                </a:solidFill>
                <a:latin typeface="Arial" charset="0"/>
              </a:rPr>
              <a:t>Tổ 2 : Bài hát, thơ ca</a:t>
            </a:r>
          </a:p>
          <a:p>
            <a:r>
              <a:rPr lang="en-US" sz="4000" b="1">
                <a:solidFill>
                  <a:schemeClr val="bg1"/>
                </a:solidFill>
                <a:latin typeface="Arial" charset="0"/>
              </a:rPr>
              <a:t>Tổ 3 : Tranh ảnh danh lam thắng cảnh Việt Nam.</a:t>
            </a:r>
          </a:p>
          <a:p>
            <a:r>
              <a:rPr lang="en-US" sz="4000" b="1">
                <a:solidFill>
                  <a:schemeClr val="bg1"/>
                </a:solidFill>
                <a:latin typeface="Arial" charset="0"/>
              </a:rPr>
              <a:t>Tổ 4 : Thông tin kinh tế - văn hóa - xã hội Việt Nam.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92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92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92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3" name="CAT PHIM VINHHALONG+HOHOANKIEM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825500" y="304800"/>
            <a:ext cx="8337550" cy="5772150"/>
          </a:xfrm>
          <a:ln w="57150">
            <a:solidFill>
              <a:srgbClr val="FF00FF"/>
            </a:solidFill>
          </a:ln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99" fill="hold"/>
                                        <p:tgtEl>
                                          <p:spTgt spid="10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24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hanh dia my s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5" name="catphim dalat+kinhte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825500" y="533400"/>
            <a:ext cx="8337550" cy="5772150"/>
          </a:xfrm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66" fill="hold"/>
                                        <p:tgtEl>
                                          <p:spTgt spid="13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47650" y="762000"/>
            <a:ext cx="94107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400">
                <a:solidFill>
                  <a:srgbClr val="009900"/>
                </a:solidFill>
                <a:latin typeface="Arial" charset="0"/>
              </a:rPr>
              <a:t>Em có cảm nghĩ gì về </a:t>
            </a:r>
            <a:r>
              <a:rPr lang="vi-VN" sz="4400">
                <a:solidFill>
                  <a:srgbClr val="009900"/>
                </a:solidFill>
                <a:latin typeface="Arial" charset="0"/>
              </a:rPr>
              <a:t>đ</a:t>
            </a:r>
            <a:r>
              <a:rPr lang="en-US" sz="4400">
                <a:solidFill>
                  <a:srgbClr val="009900"/>
                </a:solidFill>
                <a:latin typeface="Arial" charset="0"/>
              </a:rPr>
              <a:t>ất n</a:t>
            </a:r>
            <a:r>
              <a:rPr lang="vi-VN" sz="4400">
                <a:solidFill>
                  <a:srgbClr val="009900"/>
                </a:solidFill>
                <a:latin typeface="Arial" charset="0"/>
              </a:rPr>
              <a:t>ư</a:t>
            </a:r>
            <a:r>
              <a:rPr lang="en-US" sz="4400">
                <a:solidFill>
                  <a:srgbClr val="009900"/>
                </a:solidFill>
                <a:latin typeface="Arial" charset="0"/>
              </a:rPr>
              <a:t>ớc và con ng</a:t>
            </a:r>
            <a:r>
              <a:rPr lang="vi-VN" sz="4400">
                <a:solidFill>
                  <a:srgbClr val="009900"/>
                </a:solidFill>
                <a:latin typeface="Arial" charset="0"/>
              </a:rPr>
              <a:t>ư</a:t>
            </a:r>
            <a:r>
              <a:rPr lang="en-US" sz="4400">
                <a:solidFill>
                  <a:srgbClr val="009900"/>
                </a:solidFill>
                <a:latin typeface="Arial" charset="0"/>
              </a:rPr>
              <a:t>ời Việt Nam?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95300" y="228600"/>
            <a:ext cx="94107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>
                <a:solidFill>
                  <a:srgbClr val="800000"/>
                </a:solidFill>
                <a:latin typeface="Arial" charset="0"/>
              </a:rPr>
              <a:t>Các mốc thời gian và địa danh sau liên quan đến sự kiện: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47650" y="1447800"/>
            <a:ext cx="90805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</a:rPr>
              <a:t>a) Năm 1789, Vua Quang Trung đại phá quân Thanh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973513" y="4343400"/>
            <a:ext cx="5283200" cy="2514600"/>
            <a:chOff x="2544" y="1536"/>
            <a:chExt cx="2640" cy="2160"/>
          </a:xfrm>
        </p:grpSpPr>
        <p:pic>
          <p:nvPicPr>
            <p:cNvPr id="5138" name="Picture 6" descr="cardcaptor"/>
            <p:cNvPicPr preferRelativeResize="0"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44" y="2160"/>
              <a:ext cx="1075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39" name="AutoShape 7"/>
            <p:cNvSpPr>
              <a:spLocks noChangeArrowheads="1"/>
            </p:cNvSpPr>
            <p:nvPr/>
          </p:nvSpPr>
          <p:spPr bwMode="auto">
            <a:xfrm>
              <a:off x="3072" y="1536"/>
              <a:ext cx="2112" cy="1008"/>
            </a:xfrm>
            <a:prstGeom prst="cloudCallout">
              <a:avLst>
                <a:gd name="adj1" fmla="val -29310"/>
                <a:gd name="adj2" fmla="val 65875"/>
              </a:avLst>
            </a:prstGeom>
            <a:solidFill>
              <a:srgbClr val="FF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3600" b="1">
                  <a:solidFill>
                    <a:srgbClr val="FF3300"/>
                  </a:solidFill>
                  <a:latin typeface="Arial" charset="0"/>
                </a:rPr>
                <a:t>Đúng rồi!</a:t>
              </a:r>
            </a:p>
          </p:txBody>
        </p:sp>
      </p:grp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30200" y="2362200"/>
            <a:ext cx="9453563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</a:rPr>
              <a:t>b) Ngày 6/5/1911, Nguyễn Tất Thành ra đi tìm đường cứu nước tại bến Nhà Rồng.</a:t>
            </a:r>
            <a:r>
              <a:rPr lang="en-US" sz="4000">
                <a:latin typeface="Arial" charset="0"/>
              </a:rPr>
              <a:t> 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559050" y="4343400"/>
            <a:ext cx="5200650" cy="2514600"/>
            <a:chOff x="625" y="2160"/>
            <a:chExt cx="3216" cy="2160"/>
          </a:xfrm>
        </p:grpSpPr>
        <p:pic>
          <p:nvPicPr>
            <p:cNvPr id="5136" name="Picture 10" descr="kenshin10[1]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25" y="3010"/>
              <a:ext cx="1635" cy="1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37" name="AutoShape 11"/>
            <p:cNvSpPr>
              <a:spLocks noChangeArrowheads="1"/>
            </p:cNvSpPr>
            <p:nvPr/>
          </p:nvSpPr>
          <p:spPr bwMode="auto">
            <a:xfrm>
              <a:off x="1584" y="2160"/>
              <a:ext cx="2257" cy="1061"/>
            </a:xfrm>
            <a:prstGeom prst="cloudCallout">
              <a:avLst>
                <a:gd name="adj1" fmla="val -47630"/>
                <a:gd name="adj2" fmla="val 59435"/>
              </a:avLst>
            </a:prstGeom>
            <a:solidFill>
              <a:srgbClr val="FFCC66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Sai rồi !</a:t>
              </a:r>
            </a:p>
          </p:txBody>
        </p:sp>
      </p:grp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330200" y="3505200"/>
            <a:ext cx="93281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</a:rPr>
              <a:t>c) Sông Bạch Đằng gắn với chiến thắng của Ngô Quyền chống quân Nam Hán và chiến thắng nhà Trần trong cuộc kháng chiến chống quân xâm lược Mông-Nguyên.</a:t>
            </a: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138613" y="4495800"/>
            <a:ext cx="5283200" cy="2514600"/>
            <a:chOff x="2544" y="1536"/>
            <a:chExt cx="2640" cy="2160"/>
          </a:xfrm>
        </p:grpSpPr>
        <p:pic>
          <p:nvPicPr>
            <p:cNvPr id="5134" name="Picture 14" descr="cardcaptor"/>
            <p:cNvPicPr preferRelativeResize="0"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44" y="2160"/>
              <a:ext cx="1075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35" name="AutoShape 15"/>
            <p:cNvSpPr>
              <a:spLocks noChangeArrowheads="1"/>
            </p:cNvSpPr>
            <p:nvPr/>
          </p:nvSpPr>
          <p:spPr bwMode="auto">
            <a:xfrm>
              <a:off x="3072" y="1536"/>
              <a:ext cx="2112" cy="1008"/>
            </a:xfrm>
            <a:prstGeom prst="cloudCallout">
              <a:avLst>
                <a:gd name="adj1" fmla="val -29310"/>
                <a:gd name="adj2" fmla="val 65875"/>
              </a:avLst>
            </a:prstGeom>
            <a:solidFill>
              <a:srgbClr val="FF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3600" b="1">
                  <a:solidFill>
                    <a:srgbClr val="FF3300"/>
                  </a:solidFill>
                  <a:latin typeface="Arial" charset="0"/>
                </a:rPr>
                <a:t>Đúng rồi!</a:t>
              </a:r>
            </a:p>
          </p:txBody>
        </p:sp>
      </p:grp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247650" y="5562600"/>
            <a:ext cx="9493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</a:rPr>
              <a:t>d) Hồng Công (Trung Quốc) nơi diễn ra hội nghị hợp nhất các tổ chức cộng sản .</a:t>
            </a: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549650" y="4343400"/>
            <a:ext cx="5283200" cy="2514600"/>
            <a:chOff x="2544" y="1536"/>
            <a:chExt cx="2640" cy="2160"/>
          </a:xfrm>
        </p:grpSpPr>
        <p:pic>
          <p:nvPicPr>
            <p:cNvPr id="5132" name="Picture 18" descr="cardcaptor"/>
            <p:cNvPicPr preferRelativeResize="0"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44" y="2160"/>
              <a:ext cx="1075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33" name="AutoShape 19"/>
            <p:cNvSpPr>
              <a:spLocks noChangeArrowheads="1"/>
            </p:cNvSpPr>
            <p:nvPr/>
          </p:nvSpPr>
          <p:spPr bwMode="auto">
            <a:xfrm>
              <a:off x="3072" y="1536"/>
              <a:ext cx="2112" cy="1008"/>
            </a:xfrm>
            <a:prstGeom prst="cloudCallout">
              <a:avLst>
                <a:gd name="adj1" fmla="val -29310"/>
                <a:gd name="adj2" fmla="val 65875"/>
              </a:avLst>
            </a:prstGeom>
            <a:solidFill>
              <a:srgbClr val="FF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3600" b="1">
                  <a:solidFill>
                    <a:srgbClr val="FF3300"/>
                  </a:solidFill>
                  <a:latin typeface="Arial" charset="0"/>
                </a:rPr>
                <a:t>Đúng rồi!</a:t>
              </a:r>
            </a:p>
          </p:txBody>
        </p:sp>
      </p:grpSp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4" grpId="1"/>
      <p:bldP spid="8195" grpId="0"/>
      <p:bldP spid="8196" grpId="0"/>
      <p:bldP spid="8200" grpId="0"/>
      <p:bldP spid="8204" grpId="0"/>
      <p:bldP spid="820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253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" y="228600"/>
            <a:ext cx="8915400" cy="5897563"/>
          </a:xfrm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355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" y="304800"/>
            <a:ext cx="8915400" cy="5821363"/>
          </a:xfrm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099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3" y="0"/>
            <a:ext cx="9901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MCj03679720000[1]"/>
          <p:cNvPicPr>
            <a:picLocks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9740900" cy="6096000"/>
          </a:xfrm>
          <a:noFill/>
        </p:spPr>
      </p:pic>
      <p:sp>
        <p:nvSpPr>
          <p:cNvPr id="102404" name="Rectangle 4"/>
          <p:cNvSpPr>
            <a:spLocks noGrp="1" noChangeArrowheads="1"/>
          </p:cNvSpPr>
          <p:nvPr>
            <p:ph type="title"/>
          </p:nvPr>
        </p:nvSpPr>
        <p:spPr>
          <a:xfrm>
            <a:off x="165100" y="1828800"/>
            <a:ext cx="8915400" cy="1139825"/>
          </a:xfrm>
        </p:spPr>
        <p:txBody>
          <a:bodyPr/>
          <a:lstStyle/>
          <a:p>
            <a:pPr eaLnBrk="1" hangingPunct="1"/>
            <a:r>
              <a:rPr lang="en-US" sz="6600" smtClean="0">
                <a:solidFill>
                  <a:srgbClr val="FF0066"/>
                </a:solidFill>
              </a:rPr>
              <a:t>		</a:t>
            </a:r>
            <a:r>
              <a:rPr lang="en-US" sz="6600" i="1" smtClean="0">
                <a:solidFill>
                  <a:srgbClr val="FF0066"/>
                </a:solidFill>
              </a:rPr>
              <a:t>Hoạt động 3:</a:t>
            </a:r>
          </a:p>
        </p:txBody>
      </p:sp>
      <p:pic>
        <p:nvPicPr>
          <p:cNvPr id="24581" name="Picture 6" descr="POINSET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51000" y="1295400"/>
            <a:ext cx="2311400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1" name="WordArt 11"/>
          <p:cNvSpPr>
            <a:spLocks noChangeArrowheads="1" noChangeShapeType="1" noTextEdit="1"/>
          </p:cNvSpPr>
          <p:nvPr/>
        </p:nvSpPr>
        <p:spPr bwMode="auto">
          <a:xfrm>
            <a:off x="1600200" y="2895600"/>
            <a:ext cx="6858000" cy="19812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Ô CHỮ KÌ DiỆU</a:t>
            </a:r>
          </a:p>
        </p:txBody>
      </p:sp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4" grpId="0"/>
      <p:bldP spid="1024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Group 2"/>
          <p:cNvGraphicFramePr>
            <a:graphicFrameLocks noGrp="1"/>
          </p:cNvGraphicFramePr>
          <p:nvPr>
            <p:ph sz="quarter" idx="1"/>
          </p:nvPr>
        </p:nvGraphicFramePr>
        <p:xfrm>
          <a:off x="495300" y="1600200"/>
          <a:ext cx="8997950" cy="4781550"/>
        </p:xfrm>
        <a:graphic>
          <a:graphicData uri="http://schemas.openxmlformats.org/drawingml/2006/table">
            <a:tbl>
              <a:tblPr/>
              <a:tblGrid>
                <a:gridCol w="412750"/>
                <a:gridCol w="440267"/>
                <a:gridCol w="455745"/>
                <a:gridCol w="507338"/>
                <a:gridCol w="393833"/>
                <a:gridCol w="454025"/>
                <a:gridCol w="452305"/>
                <a:gridCol w="452306"/>
                <a:gridCol w="452305"/>
                <a:gridCol w="454025"/>
                <a:gridCol w="495300"/>
                <a:gridCol w="560652"/>
                <a:gridCol w="467783"/>
                <a:gridCol w="498740"/>
                <a:gridCol w="417910"/>
                <a:gridCol w="349117"/>
                <a:gridCol w="484981"/>
                <a:gridCol w="423069"/>
                <a:gridCol w="400712"/>
                <a:gridCol w="424788"/>
              </a:tblGrid>
              <a:tr h="70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V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Ị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Ạ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Ồ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À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Ế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U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Ỷ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Đ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Ệ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Ơ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W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  <a:cs typeface="Arial" charset="0"/>
                        </a:rPr>
                        <a:t>Đ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À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Ẵ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FA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Ẻ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À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F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B1EE8"/>
                        </a:solidFill>
                        <a:effectLst/>
                        <a:latin typeface="VNI-Bodon-Poster" pitchFamily="2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Á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Đ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Ạ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Ỹ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Ơ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7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060" marR="9906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72"/>
          <p:cNvGrpSpPr>
            <a:grpSpLocks/>
          </p:cNvGrpSpPr>
          <p:nvPr/>
        </p:nvGrpSpPr>
        <p:grpSpPr bwMode="auto">
          <a:xfrm>
            <a:off x="4540250" y="1676400"/>
            <a:ext cx="4540250" cy="609600"/>
            <a:chOff x="2640" y="1056"/>
            <a:chExt cx="2640" cy="384"/>
          </a:xfrm>
        </p:grpSpPr>
        <p:sp>
          <p:nvSpPr>
            <p:cNvPr id="25854" name="Text Box 173"/>
            <p:cNvSpPr txBox="1">
              <a:spLocks noChangeArrowheads="1"/>
            </p:cNvSpPr>
            <p:nvPr/>
          </p:nvSpPr>
          <p:spPr bwMode="auto">
            <a:xfrm>
              <a:off x="264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5" name="Text Box 174"/>
            <p:cNvSpPr txBox="1">
              <a:spLocks noChangeArrowheads="1"/>
            </p:cNvSpPr>
            <p:nvPr/>
          </p:nvSpPr>
          <p:spPr bwMode="auto">
            <a:xfrm>
              <a:off x="288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6" name="Text Box 175"/>
            <p:cNvSpPr txBox="1">
              <a:spLocks noChangeArrowheads="1"/>
            </p:cNvSpPr>
            <p:nvPr/>
          </p:nvSpPr>
          <p:spPr bwMode="auto">
            <a:xfrm>
              <a:off x="3168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7" name="Text Box 176"/>
            <p:cNvSpPr txBox="1">
              <a:spLocks noChangeArrowheads="1"/>
            </p:cNvSpPr>
            <p:nvPr/>
          </p:nvSpPr>
          <p:spPr bwMode="auto">
            <a:xfrm>
              <a:off x="3504" y="1075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8" name="Text Box 177"/>
            <p:cNvSpPr txBox="1">
              <a:spLocks noChangeArrowheads="1"/>
            </p:cNvSpPr>
            <p:nvPr/>
          </p:nvSpPr>
          <p:spPr bwMode="auto">
            <a:xfrm>
              <a:off x="3792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9" name="Text Box 178"/>
            <p:cNvSpPr txBox="1">
              <a:spLocks noChangeArrowheads="1"/>
            </p:cNvSpPr>
            <p:nvPr/>
          </p:nvSpPr>
          <p:spPr bwMode="auto">
            <a:xfrm>
              <a:off x="408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60" name="Text Box 179"/>
            <p:cNvSpPr txBox="1">
              <a:spLocks noChangeArrowheads="1"/>
            </p:cNvSpPr>
            <p:nvPr/>
          </p:nvSpPr>
          <p:spPr bwMode="auto">
            <a:xfrm>
              <a:off x="432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61" name="Text Box 180"/>
            <p:cNvSpPr txBox="1">
              <a:spLocks noChangeArrowheads="1"/>
            </p:cNvSpPr>
            <p:nvPr/>
          </p:nvSpPr>
          <p:spPr bwMode="auto">
            <a:xfrm>
              <a:off x="456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62" name="Text Box 181"/>
            <p:cNvSpPr txBox="1">
              <a:spLocks noChangeArrowheads="1"/>
            </p:cNvSpPr>
            <p:nvPr/>
          </p:nvSpPr>
          <p:spPr bwMode="auto">
            <a:xfrm>
              <a:off x="480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63" name="Text Box 182"/>
            <p:cNvSpPr txBox="1">
              <a:spLocks noChangeArrowheads="1"/>
            </p:cNvSpPr>
            <p:nvPr/>
          </p:nvSpPr>
          <p:spPr bwMode="auto">
            <a:xfrm>
              <a:off x="5040" y="105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AAF4B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00CC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3" name="Group 183"/>
          <p:cNvGrpSpPr>
            <a:grpSpLocks/>
          </p:cNvGrpSpPr>
          <p:nvPr/>
        </p:nvGrpSpPr>
        <p:grpSpPr bwMode="auto">
          <a:xfrm>
            <a:off x="1403350" y="2286000"/>
            <a:ext cx="4540250" cy="655638"/>
            <a:chOff x="816" y="1440"/>
            <a:chExt cx="2640" cy="413"/>
          </a:xfrm>
        </p:grpSpPr>
        <p:sp>
          <p:nvSpPr>
            <p:cNvPr id="25844" name="Text Box 184"/>
            <p:cNvSpPr txBox="1">
              <a:spLocks noChangeArrowheads="1"/>
            </p:cNvSpPr>
            <p:nvPr/>
          </p:nvSpPr>
          <p:spPr bwMode="auto">
            <a:xfrm>
              <a:off x="816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5" name="Text Box 185"/>
            <p:cNvSpPr txBox="1">
              <a:spLocks noChangeArrowheads="1"/>
            </p:cNvSpPr>
            <p:nvPr/>
          </p:nvSpPr>
          <p:spPr bwMode="auto">
            <a:xfrm>
              <a:off x="1056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6" name="Text Box 186"/>
            <p:cNvSpPr txBox="1">
              <a:spLocks noChangeArrowheads="1"/>
            </p:cNvSpPr>
            <p:nvPr/>
          </p:nvSpPr>
          <p:spPr bwMode="auto">
            <a:xfrm>
              <a:off x="1344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7" name="Text Box 187"/>
            <p:cNvSpPr txBox="1">
              <a:spLocks noChangeArrowheads="1"/>
            </p:cNvSpPr>
            <p:nvPr/>
          </p:nvSpPr>
          <p:spPr bwMode="auto">
            <a:xfrm>
              <a:off x="1632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8" name="Text Box 188"/>
            <p:cNvSpPr txBox="1">
              <a:spLocks noChangeArrowheads="1"/>
            </p:cNvSpPr>
            <p:nvPr/>
          </p:nvSpPr>
          <p:spPr bwMode="auto">
            <a:xfrm>
              <a:off x="1872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9" name="Text Box 189"/>
            <p:cNvSpPr txBox="1">
              <a:spLocks noChangeArrowheads="1"/>
            </p:cNvSpPr>
            <p:nvPr/>
          </p:nvSpPr>
          <p:spPr bwMode="auto">
            <a:xfrm>
              <a:off x="2112" y="1440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0" name="Text Box 190"/>
            <p:cNvSpPr txBox="1">
              <a:spLocks noChangeArrowheads="1"/>
            </p:cNvSpPr>
            <p:nvPr/>
          </p:nvSpPr>
          <p:spPr bwMode="auto">
            <a:xfrm>
              <a:off x="2352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1" name="Text Box 191"/>
            <p:cNvSpPr txBox="1">
              <a:spLocks noChangeArrowheads="1"/>
            </p:cNvSpPr>
            <p:nvPr/>
          </p:nvSpPr>
          <p:spPr bwMode="auto">
            <a:xfrm>
              <a:off x="2640" y="1488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2" name="Text Box 192"/>
            <p:cNvSpPr txBox="1">
              <a:spLocks noChangeArrowheads="1"/>
            </p:cNvSpPr>
            <p:nvPr/>
          </p:nvSpPr>
          <p:spPr bwMode="auto">
            <a:xfrm>
              <a:off x="2928" y="1488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53" name="Text Box 193"/>
            <p:cNvSpPr txBox="1">
              <a:spLocks noChangeArrowheads="1"/>
            </p:cNvSpPr>
            <p:nvPr/>
          </p:nvSpPr>
          <p:spPr bwMode="auto">
            <a:xfrm>
              <a:off x="3216" y="1459"/>
              <a:ext cx="240" cy="36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4C6DA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0000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4" name="Group 194"/>
          <p:cNvGrpSpPr>
            <a:grpSpLocks/>
          </p:cNvGrpSpPr>
          <p:nvPr/>
        </p:nvGrpSpPr>
        <p:grpSpPr bwMode="auto">
          <a:xfrm>
            <a:off x="1816100" y="3048000"/>
            <a:ext cx="6026150" cy="609600"/>
            <a:chOff x="1056" y="1920"/>
            <a:chExt cx="3504" cy="384"/>
          </a:xfrm>
        </p:grpSpPr>
        <p:sp>
          <p:nvSpPr>
            <p:cNvPr id="25831" name="Text Box 195"/>
            <p:cNvSpPr txBox="1">
              <a:spLocks noChangeArrowheads="1"/>
            </p:cNvSpPr>
            <p:nvPr/>
          </p:nvSpPr>
          <p:spPr bwMode="auto">
            <a:xfrm>
              <a:off x="1056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2" name="Text Box 196"/>
            <p:cNvSpPr txBox="1">
              <a:spLocks noChangeArrowheads="1"/>
            </p:cNvSpPr>
            <p:nvPr/>
          </p:nvSpPr>
          <p:spPr bwMode="auto">
            <a:xfrm>
              <a:off x="1344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3" name="Text Box 197"/>
            <p:cNvSpPr txBox="1">
              <a:spLocks noChangeArrowheads="1"/>
            </p:cNvSpPr>
            <p:nvPr/>
          </p:nvSpPr>
          <p:spPr bwMode="auto">
            <a:xfrm>
              <a:off x="1632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4" name="Text Box 198"/>
            <p:cNvSpPr txBox="1">
              <a:spLocks noChangeArrowheads="1"/>
            </p:cNvSpPr>
            <p:nvPr/>
          </p:nvSpPr>
          <p:spPr bwMode="auto">
            <a:xfrm>
              <a:off x="1824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5" name="Text Box 199"/>
            <p:cNvSpPr txBox="1">
              <a:spLocks noChangeArrowheads="1"/>
            </p:cNvSpPr>
            <p:nvPr/>
          </p:nvSpPr>
          <p:spPr bwMode="auto">
            <a:xfrm>
              <a:off x="2112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6" name="Text Box 200"/>
            <p:cNvSpPr txBox="1">
              <a:spLocks noChangeArrowheads="1"/>
            </p:cNvSpPr>
            <p:nvPr/>
          </p:nvSpPr>
          <p:spPr bwMode="auto">
            <a:xfrm>
              <a:off x="2352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7" name="Text Box 201"/>
            <p:cNvSpPr txBox="1">
              <a:spLocks noChangeArrowheads="1"/>
            </p:cNvSpPr>
            <p:nvPr/>
          </p:nvSpPr>
          <p:spPr bwMode="auto">
            <a:xfrm>
              <a:off x="2640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8" name="Text Box 202"/>
            <p:cNvSpPr txBox="1">
              <a:spLocks noChangeArrowheads="1"/>
            </p:cNvSpPr>
            <p:nvPr/>
          </p:nvSpPr>
          <p:spPr bwMode="auto">
            <a:xfrm>
              <a:off x="2928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9" name="Text Box 203"/>
            <p:cNvSpPr txBox="1">
              <a:spLocks noChangeArrowheads="1"/>
            </p:cNvSpPr>
            <p:nvPr/>
          </p:nvSpPr>
          <p:spPr bwMode="auto">
            <a:xfrm>
              <a:off x="3216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0" name="Text Box 204"/>
            <p:cNvSpPr txBox="1">
              <a:spLocks noChangeArrowheads="1"/>
            </p:cNvSpPr>
            <p:nvPr/>
          </p:nvSpPr>
          <p:spPr bwMode="auto">
            <a:xfrm>
              <a:off x="3552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1" name="Text Box 205"/>
            <p:cNvSpPr txBox="1">
              <a:spLocks noChangeArrowheads="1"/>
            </p:cNvSpPr>
            <p:nvPr/>
          </p:nvSpPr>
          <p:spPr bwMode="auto">
            <a:xfrm>
              <a:off x="3840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2" name="Text Box 206"/>
            <p:cNvSpPr txBox="1">
              <a:spLocks noChangeArrowheads="1"/>
            </p:cNvSpPr>
            <p:nvPr/>
          </p:nvSpPr>
          <p:spPr bwMode="auto">
            <a:xfrm>
              <a:off x="4080" y="1939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43" name="Text Box 207"/>
            <p:cNvSpPr txBox="1">
              <a:spLocks noChangeArrowheads="1"/>
            </p:cNvSpPr>
            <p:nvPr/>
          </p:nvSpPr>
          <p:spPr bwMode="auto">
            <a:xfrm>
              <a:off x="4320" y="1920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D2C09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5" name="Group 208"/>
          <p:cNvGrpSpPr>
            <a:grpSpLocks/>
          </p:cNvGrpSpPr>
          <p:nvPr/>
        </p:nvGrpSpPr>
        <p:grpSpPr bwMode="auto">
          <a:xfrm>
            <a:off x="4127500" y="3733800"/>
            <a:ext cx="1320800" cy="579438"/>
            <a:chOff x="3120" y="2736"/>
            <a:chExt cx="720" cy="365"/>
          </a:xfrm>
        </p:grpSpPr>
        <p:sp>
          <p:nvSpPr>
            <p:cNvPr id="25828" name="Text Box 209"/>
            <p:cNvSpPr txBox="1">
              <a:spLocks noChangeArrowheads="1"/>
            </p:cNvSpPr>
            <p:nvPr/>
          </p:nvSpPr>
          <p:spPr bwMode="auto">
            <a:xfrm>
              <a:off x="3120" y="273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878BB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9" name="Text Box 210"/>
            <p:cNvSpPr txBox="1">
              <a:spLocks noChangeArrowheads="1"/>
            </p:cNvSpPr>
            <p:nvPr/>
          </p:nvSpPr>
          <p:spPr bwMode="auto">
            <a:xfrm>
              <a:off x="3360" y="273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878BB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30" name="Text Box 211"/>
            <p:cNvSpPr txBox="1">
              <a:spLocks noChangeArrowheads="1"/>
            </p:cNvSpPr>
            <p:nvPr/>
          </p:nvSpPr>
          <p:spPr bwMode="auto">
            <a:xfrm>
              <a:off x="3600" y="2736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878BB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006600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6" name="Group 212"/>
          <p:cNvGrpSpPr>
            <a:grpSpLocks/>
          </p:cNvGrpSpPr>
          <p:nvPr/>
        </p:nvGrpSpPr>
        <p:grpSpPr bwMode="auto">
          <a:xfrm>
            <a:off x="2724150" y="4449763"/>
            <a:ext cx="2724150" cy="579437"/>
            <a:chOff x="1584" y="2803"/>
            <a:chExt cx="1584" cy="365"/>
          </a:xfrm>
        </p:grpSpPr>
        <p:sp>
          <p:nvSpPr>
            <p:cNvPr id="25822" name="Text Box 213"/>
            <p:cNvSpPr txBox="1">
              <a:spLocks noChangeArrowheads="1"/>
            </p:cNvSpPr>
            <p:nvPr/>
          </p:nvSpPr>
          <p:spPr bwMode="auto">
            <a:xfrm>
              <a:off x="1584" y="2803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7AEE9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3" name="Text Box 214"/>
            <p:cNvSpPr txBox="1">
              <a:spLocks noChangeArrowheads="1"/>
            </p:cNvSpPr>
            <p:nvPr/>
          </p:nvSpPr>
          <p:spPr bwMode="auto">
            <a:xfrm>
              <a:off x="1872" y="2803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7AEE9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4" name="Text Box 215"/>
            <p:cNvSpPr txBox="1">
              <a:spLocks noChangeArrowheads="1"/>
            </p:cNvSpPr>
            <p:nvPr/>
          </p:nvSpPr>
          <p:spPr bwMode="auto">
            <a:xfrm>
              <a:off x="2112" y="2803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7AEE9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5" name="Text Box 216"/>
            <p:cNvSpPr txBox="1">
              <a:spLocks noChangeArrowheads="1"/>
            </p:cNvSpPr>
            <p:nvPr/>
          </p:nvSpPr>
          <p:spPr bwMode="auto">
            <a:xfrm>
              <a:off x="2352" y="2803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7AEE9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6" name="Text Box 217"/>
            <p:cNvSpPr txBox="1">
              <a:spLocks noChangeArrowheads="1"/>
            </p:cNvSpPr>
            <p:nvPr/>
          </p:nvSpPr>
          <p:spPr bwMode="auto">
            <a:xfrm>
              <a:off x="2640" y="2803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7AEE9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7" name="Text Box 218"/>
            <p:cNvSpPr txBox="1">
              <a:spLocks noChangeArrowheads="1"/>
            </p:cNvSpPr>
            <p:nvPr/>
          </p:nvSpPr>
          <p:spPr bwMode="auto">
            <a:xfrm>
              <a:off x="2928" y="2803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7AEE9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7" name="Group 219"/>
          <p:cNvGrpSpPr>
            <a:grpSpLocks/>
          </p:cNvGrpSpPr>
          <p:nvPr/>
        </p:nvGrpSpPr>
        <p:grpSpPr bwMode="auto">
          <a:xfrm>
            <a:off x="1320800" y="5135563"/>
            <a:ext cx="6521450" cy="625475"/>
            <a:chOff x="768" y="3235"/>
            <a:chExt cx="3792" cy="394"/>
          </a:xfrm>
        </p:grpSpPr>
        <p:sp>
          <p:nvSpPr>
            <p:cNvPr id="25808" name="Text Box 220"/>
            <p:cNvSpPr txBox="1">
              <a:spLocks noChangeArrowheads="1"/>
            </p:cNvSpPr>
            <p:nvPr/>
          </p:nvSpPr>
          <p:spPr bwMode="auto">
            <a:xfrm>
              <a:off x="768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9" name="Text Box 221"/>
            <p:cNvSpPr txBox="1">
              <a:spLocks noChangeArrowheads="1"/>
            </p:cNvSpPr>
            <p:nvPr/>
          </p:nvSpPr>
          <p:spPr bwMode="auto">
            <a:xfrm>
              <a:off x="1056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0" name="Text Box 222"/>
            <p:cNvSpPr txBox="1">
              <a:spLocks noChangeArrowheads="1"/>
            </p:cNvSpPr>
            <p:nvPr/>
          </p:nvSpPr>
          <p:spPr bwMode="auto">
            <a:xfrm>
              <a:off x="1344" y="3235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1" name="Text Box 223"/>
            <p:cNvSpPr txBox="1">
              <a:spLocks noChangeArrowheads="1"/>
            </p:cNvSpPr>
            <p:nvPr/>
          </p:nvSpPr>
          <p:spPr bwMode="auto">
            <a:xfrm>
              <a:off x="1584" y="3235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2" name="Text Box 224"/>
            <p:cNvSpPr txBox="1">
              <a:spLocks noChangeArrowheads="1"/>
            </p:cNvSpPr>
            <p:nvPr/>
          </p:nvSpPr>
          <p:spPr bwMode="auto">
            <a:xfrm>
              <a:off x="1872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3" name="Text Box 225"/>
            <p:cNvSpPr txBox="1">
              <a:spLocks noChangeArrowheads="1"/>
            </p:cNvSpPr>
            <p:nvPr/>
          </p:nvSpPr>
          <p:spPr bwMode="auto">
            <a:xfrm>
              <a:off x="2112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4" name="Text Box 226"/>
            <p:cNvSpPr txBox="1">
              <a:spLocks noChangeArrowheads="1"/>
            </p:cNvSpPr>
            <p:nvPr/>
          </p:nvSpPr>
          <p:spPr bwMode="auto">
            <a:xfrm>
              <a:off x="2352" y="3235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5" name="Text Box 227"/>
            <p:cNvSpPr txBox="1">
              <a:spLocks noChangeArrowheads="1"/>
            </p:cNvSpPr>
            <p:nvPr/>
          </p:nvSpPr>
          <p:spPr bwMode="auto">
            <a:xfrm>
              <a:off x="2640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6" name="Text Box 228"/>
            <p:cNvSpPr txBox="1">
              <a:spLocks noChangeArrowheads="1"/>
            </p:cNvSpPr>
            <p:nvPr/>
          </p:nvSpPr>
          <p:spPr bwMode="auto">
            <a:xfrm>
              <a:off x="2928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7" name="Text Box 229"/>
            <p:cNvSpPr txBox="1">
              <a:spLocks noChangeArrowheads="1"/>
            </p:cNvSpPr>
            <p:nvPr/>
          </p:nvSpPr>
          <p:spPr bwMode="auto">
            <a:xfrm>
              <a:off x="3216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8" name="Text Box 230"/>
            <p:cNvSpPr txBox="1">
              <a:spLocks noChangeArrowheads="1"/>
            </p:cNvSpPr>
            <p:nvPr/>
          </p:nvSpPr>
          <p:spPr bwMode="auto">
            <a:xfrm>
              <a:off x="3504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19" name="Text Box 231"/>
            <p:cNvSpPr txBox="1">
              <a:spLocks noChangeArrowheads="1"/>
            </p:cNvSpPr>
            <p:nvPr/>
          </p:nvSpPr>
          <p:spPr bwMode="auto">
            <a:xfrm>
              <a:off x="3792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0" name="Text Box 232"/>
            <p:cNvSpPr txBox="1">
              <a:spLocks noChangeArrowheads="1"/>
            </p:cNvSpPr>
            <p:nvPr/>
          </p:nvSpPr>
          <p:spPr bwMode="auto">
            <a:xfrm>
              <a:off x="4128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21" name="Text Box 233"/>
            <p:cNvSpPr txBox="1">
              <a:spLocks noChangeArrowheads="1"/>
            </p:cNvSpPr>
            <p:nvPr/>
          </p:nvSpPr>
          <p:spPr bwMode="auto">
            <a:xfrm>
              <a:off x="4320" y="3264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2FF32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996600"/>
                  </a:solidFill>
                  <a:latin typeface="Arial" charset="0"/>
                </a:rPr>
                <a:t>?</a:t>
              </a:r>
            </a:p>
          </p:txBody>
        </p:sp>
      </p:grpSp>
      <p:grpSp>
        <p:nvGrpSpPr>
          <p:cNvPr id="8" name="Group 234"/>
          <p:cNvGrpSpPr>
            <a:grpSpLocks/>
          </p:cNvGrpSpPr>
          <p:nvPr/>
        </p:nvGrpSpPr>
        <p:grpSpPr bwMode="auto">
          <a:xfrm>
            <a:off x="908050" y="5791200"/>
            <a:ext cx="6108700" cy="579438"/>
            <a:chOff x="528" y="3648"/>
            <a:chExt cx="3552" cy="365"/>
          </a:xfrm>
        </p:grpSpPr>
        <p:sp>
          <p:nvSpPr>
            <p:cNvPr id="25795" name="Text Box 235"/>
            <p:cNvSpPr txBox="1">
              <a:spLocks noChangeArrowheads="1"/>
            </p:cNvSpPr>
            <p:nvPr/>
          </p:nvSpPr>
          <p:spPr bwMode="auto">
            <a:xfrm>
              <a:off x="528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796" name="Text Box 236"/>
            <p:cNvSpPr txBox="1">
              <a:spLocks noChangeArrowheads="1"/>
            </p:cNvSpPr>
            <p:nvPr/>
          </p:nvSpPr>
          <p:spPr bwMode="auto">
            <a:xfrm>
              <a:off x="816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797" name="Text Box 237"/>
            <p:cNvSpPr txBox="1">
              <a:spLocks noChangeArrowheads="1"/>
            </p:cNvSpPr>
            <p:nvPr/>
          </p:nvSpPr>
          <p:spPr bwMode="auto">
            <a:xfrm>
              <a:off x="1104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798" name="Text Box 238"/>
            <p:cNvSpPr txBox="1">
              <a:spLocks noChangeArrowheads="1"/>
            </p:cNvSpPr>
            <p:nvPr/>
          </p:nvSpPr>
          <p:spPr bwMode="auto">
            <a:xfrm>
              <a:off x="1344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799" name="Text Box 239"/>
            <p:cNvSpPr txBox="1">
              <a:spLocks noChangeArrowheads="1"/>
            </p:cNvSpPr>
            <p:nvPr/>
          </p:nvSpPr>
          <p:spPr bwMode="auto">
            <a:xfrm>
              <a:off x="1584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0" name="Text Box 240"/>
            <p:cNvSpPr txBox="1">
              <a:spLocks noChangeArrowheads="1"/>
            </p:cNvSpPr>
            <p:nvPr/>
          </p:nvSpPr>
          <p:spPr bwMode="auto">
            <a:xfrm>
              <a:off x="1872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1" name="Text Box 241"/>
            <p:cNvSpPr txBox="1">
              <a:spLocks noChangeArrowheads="1"/>
            </p:cNvSpPr>
            <p:nvPr/>
          </p:nvSpPr>
          <p:spPr bwMode="auto">
            <a:xfrm>
              <a:off x="2112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2" name="Text Box 242"/>
            <p:cNvSpPr txBox="1">
              <a:spLocks noChangeArrowheads="1"/>
            </p:cNvSpPr>
            <p:nvPr/>
          </p:nvSpPr>
          <p:spPr bwMode="auto">
            <a:xfrm>
              <a:off x="2352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3" name="Text Box 243"/>
            <p:cNvSpPr txBox="1">
              <a:spLocks noChangeArrowheads="1"/>
            </p:cNvSpPr>
            <p:nvPr/>
          </p:nvSpPr>
          <p:spPr bwMode="auto">
            <a:xfrm>
              <a:off x="2640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4" name="Text Box 244"/>
            <p:cNvSpPr txBox="1">
              <a:spLocks noChangeArrowheads="1"/>
            </p:cNvSpPr>
            <p:nvPr/>
          </p:nvSpPr>
          <p:spPr bwMode="auto">
            <a:xfrm>
              <a:off x="2928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5" name="Text Box 245"/>
            <p:cNvSpPr txBox="1">
              <a:spLocks noChangeArrowheads="1"/>
            </p:cNvSpPr>
            <p:nvPr/>
          </p:nvSpPr>
          <p:spPr bwMode="auto">
            <a:xfrm>
              <a:off x="3216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6" name="Text Box 246"/>
            <p:cNvSpPr txBox="1">
              <a:spLocks noChangeArrowheads="1"/>
            </p:cNvSpPr>
            <p:nvPr/>
          </p:nvSpPr>
          <p:spPr bwMode="auto">
            <a:xfrm>
              <a:off x="3600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  <p:sp>
          <p:nvSpPr>
            <p:cNvPr id="25807" name="Text Box 247"/>
            <p:cNvSpPr txBox="1">
              <a:spLocks noChangeArrowheads="1"/>
            </p:cNvSpPr>
            <p:nvPr/>
          </p:nvSpPr>
          <p:spPr bwMode="auto">
            <a:xfrm>
              <a:off x="3840" y="3648"/>
              <a:ext cx="240" cy="365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E1D94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>
                  <a:solidFill>
                    <a:srgbClr val="FD2C09"/>
                  </a:solidFill>
                  <a:latin typeface="Arial" charset="0"/>
                </a:rPr>
                <a:t>?</a:t>
              </a:r>
            </a:p>
          </p:txBody>
        </p:sp>
      </p:grpSp>
      <p:sp>
        <p:nvSpPr>
          <p:cNvPr id="12536" name="Rectangle 248"/>
          <p:cNvSpPr>
            <a:spLocks noChangeArrowheads="1"/>
          </p:cNvSpPr>
          <p:nvPr/>
        </p:nvSpPr>
        <p:spPr bwMode="auto">
          <a:xfrm>
            <a:off x="4457700" y="1600200"/>
            <a:ext cx="495300" cy="49530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12537" name="Text Box 249"/>
          <p:cNvSpPr txBox="1">
            <a:spLocks noChangeArrowheads="1"/>
          </p:cNvSpPr>
          <p:nvPr/>
        </p:nvSpPr>
        <p:spPr bwMode="auto">
          <a:xfrm>
            <a:off x="4457700" y="1600200"/>
            <a:ext cx="495300" cy="497046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V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I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Ệ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T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N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A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990000"/>
                </a:solidFill>
                <a:latin typeface="Arial" charset="0"/>
              </a:rPr>
              <a:t>M</a:t>
            </a:r>
          </a:p>
        </p:txBody>
      </p:sp>
      <p:sp>
        <p:nvSpPr>
          <p:cNvPr id="12538" name="Rectangle 250"/>
          <p:cNvSpPr>
            <a:spLocks noChangeArrowheads="1"/>
          </p:cNvSpPr>
          <p:nvPr/>
        </p:nvSpPr>
        <p:spPr bwMode="auto">
          <a:xfrm>
            <a:off x="330200" y="228600"/>
            <a:ext cx="9575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663300"/>
                </a:solidFill>
                <a:latin typeface="Arial" charset="0"/>
              </a:rPr>
              <a:t>Một cảnh đẹp nổi tiếng ở Quảng Ninh năm 2005 được UNESCO công nhận là di sản thế giới</a:t>
            </a:r>
          </a:p>
        </p:txBody>
      </p:sp>
      <p:sp>
        <p:nvSpPr>
          <p:cNvPr id="12539" name="Text Box 251"/>
          <p:cNvSpPr txBox="1">
            <a:spLocks noChangeArrowheads="1"/>
          </p:cNvSpPr>
          <p:nvPr/>
        </p:nvSpPr>
        <p:spPr bwMode="auto">
          <a:xfrm>
            <a:off x="0" y="16002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Arial" charset="0"/>
              </a:rPr>
              <a:t>1</a:t>
            </a:r>
          </a:p>
        </p:txBody>
      </p:sp>
      <p:sp>
        <p:nvSpPr>
          <p:cNvPr id="12540" name="Rectangle 252"/>
          <p:cNvSpPr>
            <a:spLocks noChangeArrowheads="1"/>
          </p:cNvSpPr>
          <p:nvPr/>
        </p:nvSpPr>
        <p:spPr bwMode="auto">
          <a:xfrm>
            <a:off x="0" y="2300288"/>
            <a:ext cx="784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3B1EE8"/>
                </a:solidFill>
                <a:latin typeface="Arial" charset="0"/>
              </a:rPr>
              <a:t>2</a:t>
            </a:r>
          </a:p>
        </p:txBody>
      </p:sp>
      <p:sp>
        <p:nvSpPr>
          <p:cNvPr id="12541" name="Rectangle 253"/>
          <p:cNvSpPr>
            <a:spLocks noChangeArrowheads="1"/>
          </p:cNvSpPr>
          <p:nvPr/>
        </p:nvSpPr>
        <p:spPr bwMode="auto">
          <a:xfrm>
            <a:off x="908050" y="228600"/>
            <a:ext cx="87503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US" sz="4000">
                <a:solidFill>
                  <a:srgbClr val="663300"/>
                </a:solidFill>
                <a:latin typeface="Arial" charset="0"/>
              </a:rPr>
              <a:t>Hồ nước này là một biểu tượng của Hà Nội</a:t>
            </a:r>
          </a:p>
        </p:txBody>
      </p:sp>
      <p:sp>
        <p:nvSpPr>
          <p:cNvPr id="12542" name="Rectangle 254"/>
          <p:cNvSpPr>
            <a:spLocks noChangeArrowheads="1"/>
          </p:cNvSpPr>
          <p:nvPr/>
        </p:nvSpPr>
        <p:spPr bwMode="auto">
          <a:xfrm>
            <a:off x="0" y="3062288"/>
            <a:ext cx="784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3B1EE8"/>
                </a:solidFill>
                <a:latin typeface="Arial" charset="0"/>
              </a:rPr>
              <a:t>3</a:t>
            </a:r>
          </a:p>
        </p:txBody>
      </p:sp>
      <p:sp>
        <p:nvSpPr>
          <p:cNvPr id="12543" name="Rectangle 255"/>
          <p:cNvSpPr>
            <a:spLocks noChangeArrowheads="1"/>
          </p:cNvSpPr>
          <p:nvPr/>
        </p:nvSpPr>
        <p:spPr bwMode="auto">
          <a:xfrm>
            <a:off x="330200" y="381000"/>
            <a:ext cx="91630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US" sz="3600" b="1">
                <a:solidFill>
                  <a:srgbClr val="0000FF"/>
                </a:solidFill>
                <a:latin typeface="Arial" charset="0"/>
              </a:rPr>
              <a:t>Đây là công trình thuỷ điện ở nước ta có tầm cỡ lớn nhất Đông Nam Á</a:t>
            </a:r>
          </a:p>
        </p:txBody>
      </p:sp>
      <p:sp>
        <p:nvSpPr>
          <p:cNvPr id="12544" name="Rectangle 256"/>
          <p:cNvSpPr>
            <a:spLocks noChangeArrowheads="1"/>
          </p:cNvSpPr>
          <p:nvPr/>
        </p:nvSpPr>
        <p:spPr bwMode="auto">
          <a:xfrm>
            <a:off x="0" y="3733800"/>
            <a:ext cx="784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3B1EE8"/>
                </a:solidFill>
                <a:latin typeface="Arial" charset="0"/>
              </a:rPr>
              <a:t>4</a:t>
            </a:r>
          </a:p>
        </p:txBody>
      </p:sp>
      <p:sp>
        <p:nvSpPr>
          <p:cNvPr id="12545" name="Rectangle 257"/>
          <p:cNvSpPr>
            <a:spLocks noChangeArrowheads="1"/>
          </p:cNvSpPr>
          <p:nvPr/>
        </p:nvSpPr>
        <p:spPr bwMode="auto">
          <a:xfrm>
            <a:off x="247650" y="304800"/>
            <a:ext cx="8997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4000">
                <a:solidFill>
                  <a:schemeClr val="hlink"/>
                </a:solidFill>
                <a:latin typeface="Arial" charset="0"/>
              </a:rPr>
              <a:t>Tổ chức mà Việt Nam gia nhập vào tháng 11 năm 2006</a:t>
            </a:r>
          </a:p>
        </p:txBody>
      </p:sp>
      <p:sp>
        <p:nvSpPr>
          <p:cNvPr id="12546" name="Rectangle 258"/>
          <p:cNvSpPr>
            <a:spLocks noChangeArrowheads="1"/>
          </p:cNvSpPr>
          <p:nvPr/>
        </p:nvSpPr>
        <p:spPr bwMode="auto">
          <a:xfrm>
            <a:off x="0" y="4419600"/>
            <a:ext cx="825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3B1EE8"/>
                </a:solidFill>
                <a:latin typeface="Arial" charset="0"/>
              </a:rPr>
              <a:t>5</a:t>
            </a:r>
          </a:p>
        </p:txBody>
      </p:sp>
      <p:sp>
        <p:nvSpPr>
          <p:cNvPr id="12547" name="Rectangle 259"/>
          <p:cNvSpPr>
            <a:spLocks noChangeArrowheads="1"/>
          </p:cNvSpPr>
          <p:nvPr/>
        </p:nvSpPr>
        <p:spPr bwMode="auto">
          <a:xfrm>
            <a:off x="0" y="457200"/>
            <a:ext cx="8997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Biển nơi đây được xếp là một trong 15 bờ biển đẹp nhất thế giới</a:t>
            </a:r>
          </a:p>
        </p:txBody>
      </p:sp>
      <p:sp>
        <p:nvSpPr>
          <p:cNvPr id="12548" name="Rectangle 260"/>
          <p:cNvSpPr>
            <a:spLocks noChangeArrowheads="1"/>
          </p:cNvSpPr>
          <p:nvPr/>
        </p:nvSpPr>
        <p:spPr bwMode="auto">
          <a:xfrm>
            <a:off x="0" y="5119688"/>
            <a:ext cx="825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3B1EE8"/>
                </a:solidFill>
                <a:latin typeface="Arial" charset="0"/>
              </a:rPr>
              <a:t>6</a:t>
            </a:r>
          </a:p>
        </p:txBody>
      </p:sp>
      <p:sp>
        <p:nvSpPr>
          <p:cNvPr id="12549" name="Rectangle 261"/>
          <p:cNvSpPr>
            <a:spLocks noChangeArrowheads="1"/>
          </p:cNvSpPr>
          <p:nvPr/>
        </p:nvSpPr>
        <p:spPr bwMode="auto">
          <a:xfrm>
            <a:off x="577850" y="457200"/>
            <a:ext cx="89154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US" sz="3200" b="1">
                <a:solidFill>
                  <a:srgbClr val="996600"/>
                </a:solidFill>
                <a:latin typeface="Arial" charset="0"/>
              </a:rPr>
              <a:t>Một quần thể hang động đẹp ở Quảng Bình được công nhận là di sản văn hoá thế giới</a:t>
            </a:r>
          </a:p>
        </p:txBody>
      </p:sp>
      <p:sp>
        <p:nvSpPr>
          <p:cNvPr id="12550" name="Rectangle 262"/>
          <p:cNvSpPr>
            <a:spLocks noChangeArrowheads="1"/>
          </p:cNvSpPr>
          <p:nvPr/>
        </p:nvSpPr>
        <p:spPr bwMode="auto">
          <a:xfrm>
            <a:off x="0" y="5867400"/>
            <a:ext cx="825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3B1EE8"/>
                </a:solidFill>
                <a:latin typeface="Arial" charset="0"/>
              </a:rPr>
              <a:t>7</a:t>
            </a:r>
          </a:p>
        </p:txBody>
      </p:sp>
      <p:sp>
        <p:nvSpPr>
          <p:cNvPr id="12551" name="Rectangle 263"/>
          <p:cNvSpPr>
            <a:spLocks noChangeArrowheads="1"/>
          </p:cNvSpPr>
          <p:nvPr/>
        </p:nvSpPr>
        <p:spPr bwMode="auto">
          <a:xfrm>
            <a:off x="0" y="0"/>
            <a:ext cx="9906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charset="0"/>
              </a:rPr>
              <a:t>Nơi đây có rất nhiều tháp Chàm đẹp được công nhận là di sản văn hoá thế giới</a:t>
            </a:r>
          </a:p>
        </p:txBody>
      </p:sp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125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125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1253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B1EE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5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12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500"/>
                                        <p:tgtEl>
                                          <p:spTgt spid="12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3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5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12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5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12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12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4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5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125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125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4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25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12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4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25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1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6" dur="500"/>
                                        <p:tgtEl>
                                          <p:spTgt spid="12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500"/>
                                        <p:tgtEl>
                                          <p:spTgt spid="12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48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25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 nodeType="clickPar">
                      <p:stCondLst>
                        <p:cond delay="0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6" dur="2000"/>
                                        <p:tgtEl>
                                          <p:spTgt spid="1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500"/>
                                        <p:tgtEl>
                                          <p:spTgt spid="12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50"/>
                  </p:tgtEl>
                </p:cond>
              </p:nextCondLst>
            </p:seq>
          </p:childTnLst>
        </p:cTn>
      </p:par>
    </p:tnLst>
    <p:bldLst>
      <p:bldP spid="12536" grpId="0" animBg="1"/>
      <p:bldP spid="12537" grpId="0" animBg="1"/>
      <p:bldP spid="12537" grpId="1"/>
      <p:bldP spid="12538" grpId="0"/>
      <p:bldP spid="12538" grpId="1"/>
      <p:bldP spid="12539" grpId="0"/>
      <p:bldP spid="12540" grpId="0"/>
      <p:bldP spid="12541" grpId="0"/>
      <p:bldP spid="12541" grpId="1"/>
      <p:bldP spid="12542" grpId="0"/>
      <p:bldP spid="12543" grpId="0"/>
      <p:bldP spid="12543" grpId="1"/>
      <p:bldP spid="12544" grpId="0"/>
      <p:bldP spid="12545" grpId="0"/>
      <p:bldP spid="12545" grpId="1"/>
      <p:bldP spid="12547" grpId="0"/>
      <p:bldP spid="12547" grpId="1"/>
      <p:bldP spid="12548" grpId="0"/>
      <p:bldP spid="12549" grpId="0"/>
      <p:bldP spid="12549" grpId="1"/>
      <p:bldP spid="12550" grpId="0"/>
      <p:bldP spid="12551" grpId="0"/>
      <p:bldP spid="12551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2070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MCj03679720000[1]"/>
          <p:cNvPicPr>
            <a:picLocks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381000"/>
            <a:ext cx="9740900" cy="6096000"/>
          </a:xfrm>
          <a:noFill/>
        </p:spPr>
      </p:pic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295400"/>
            <a:ext cx="8915400" cy="1371600"/>
          </a:xfrm>
        </p:spPr>
        <p:txBody>
          <a:bodyPr/>
          <a:lstStyle/>
          <a:p>
            <a:pPr eaLnBrk="1" hangingPunct="1"/>
            <a:r>
              <a:rPr lang="en-US" sz="6600" smtClean="0">
                <a:solidFill>
                  <a:srgbClr val="FF0066"/>
                </a:solidFill>
                <a:latin typeface="Arial" charset="0"/>
              </a:rPr>
              <a:t>		</a:t>
            </a:r>
            <a:r>
              <a:rPr lang="en-US" sz="8000" b="1" i="1" smtClean="0">
                <a:solidFill>
                  <a:srgbClr val="FF0066"/>
                </a:solidFill>
              </a:rPr>
              <a:t>Củng cố: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819400"/>
            <a:ext cx="8245475" cy="2819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9600" b="1" smtClean="0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BỎ PHIẾU TÁN THÀNH</a:t>
            </a:r>
          </a:p>
        </p:txBody>
      </p:sp>
      <p:pic>
        <p:nvPicPr>
          <p:cNvPr id="26630" name="Picture 6" descr="POINSET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51000" y="1295400"/>
            <a:ext cx="2311400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  <p:bldP spid="4096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906000" cy="1828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Theo em, những hành vi nào sau đây thể hiện lòng yêu Tổ quốc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660400" y="2057400"/>
            <a:ext cx="90805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600">
                <a:solidFill>
                  <a:srgbClr val="800000"/>
                </a:solidFill>
                <a:latin typeface="Arial" charset="0"/>
              </a:rPr>
              <a:t>a) Tích cực học tập, rèn luyện để góp phần xây dựng và bảo vệ Tổ quốc.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39763" y="3340100"/>
            <a:ext cx="81930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600">
                <a:solidFill>
                  <a:srgbClr val="800000"/>
                </a:solidFill>
                <a:latin typeface="Arial" charset="0"/>
              </a:rPr>
              <a:t>b) Chỉ khi đi xa, sống xa Tổ quốc ta mới yêu Tổ quốc.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77850" y="4483100"/>
            <a:ext cx="85852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600">
                <a:solidFill>
                  <a:srgbClr val="800000"/>
                </a:solidFill>
                <a:latin typeface="Arial" charset="0"/>
              </a:rPr>
              <a:t>c) Giữ gìn và phát huy truyền thống tốt đẹp, nâng cao lòng tự hào dân tộc.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77850" y="5626100"/>
            <a:ext cx="83375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600">
                <a:solidFill>
                  <a:srgbClr val="800000"/>
                </a:solidFill>
                <a:latin typeface="Arial" charset="0"/>
              </a:rPr>
              <a:t>d) Có ý thức bảo vệ, giữ gìn nền văn hoá lịch sử của dân tộc.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016750" y="3124200"/>
            <a:ext cx="2889250" cy="2514600"/>
            <a:chOff x="1440" y="1536"/>
            <a:chExt cx="1680" cy="1584"/>
          </a:xfrm>
        </p:grpSpPr>
        <p:grpSp>
          <p:nvGrpSpPr>
            <p:cNvPr id="27671" name="Group 8"/>
            <p:cNvGrpSpPr>
              <a:grpSpLocks/>
            </p:cNvGrpSpPr>
            <p:nvPr/>
          </p:nvGrpSpPr>
          <p:grpSpPr bwMode="auto">
            <a:xfrm>
              <a:off x="1488" y="1536"/>
              <a:ext cx="1632" cy="435"/>
              <a:chOff x="1488" y="1536"/>
              <a:chExt cx="1632" cy="435"/>
            </a:xfrm>
          </p:grpSpPr>
          <p:sp>
            <p:nvSpPr>
              <p:cNvPr id="27673" name="AutoShape 9"/>
              <p:cNvSpPr>
                <a:spLocks noChangeArrowheads="1"/>
              </p:cNvSpPr>
              <p:nvPr/>
            </p:nvSpPr>
            <p:spPr bwMode="auto">
              <a:xfrm>
                <a:off x="1488" y="1536"/>
                <a:ext cx="1632" cy="435"/>
              </a:xfrm>
              <a:prstGeom prst="cloudCallout">
                <a:avLst>
                  <a:gd name="adj1" fmla="val -16667"/>
                  <a:gd name="adj2" fmla="val 11758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en-US">
                  <a:latin typeface="Arial" charset="0"/>
                </a:endParaRPr>
              </a:p>
            </p:txBody>
          </p:sp>
          <p:sp>
            <p:nvSpPr>
              <p:cNvPr id="27674" name="Rectangle 10"/>
              <p:cNvSpPr>
                <a:spLocks noChangeArrowheads="1"/>
              </p:cNvSpPr>
              <p:nvPr/>
            </p:nvSpPr>
            <p:spPr bwMode="auto">
              <a:xfrm>
                <a:off x="1872" y="1632"/>
                <a:ext cx="118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0033CC"/>
                    </a:solidFill>
                    <a:latin typeface="Arial" charset="0"/>
                  </a:rPr>
                  <a:t>TÁN THÀNH</a:t>
                </a:r>
              </a:p>
            </p:txBody>
          </p:sp>
        </p:grpSp>
        <p:pic>
          <p:nvPicPr>
            <p:cNvPr id="27672" name="Picture 11" descr="Picture12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40" y="2208"/>
              <a:ext cx="617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733550" y="4648200"/>
            <a:ext cx="4224338" cy="2209800"/>
            <a:chOff x="1326" y="1536"/>
            <a:chExt cx="2456" cy="1392"/>
          </a:xfrm>
        </p:grpSpPr>
        <p:sp>
          <p:nvSpPr>
            <p:cNvPr id="27668" name="AutoShape 13"/>
            <p:cNvSpPr>
              <a:spLocks noChangeArrowheads="1"/>
            </p:cNvSpPr>
            <p:nvPr/>
          </p:nvSpPr>
          <p:spPr bwMode="auto">
            <a:xfrm>
              <a:off x="1488" y="1536"/>
              <a:ext cx="2160" cy="435"/>
            </a:xfrm>
            <a:prstGeom prst="cloudCallout">
              <a:avLst>
                <a:gd name="adj1" fmla="val -24815"/>
                <a:gd name="adj2" fmla="val 11758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>
                <a:latin typeface="Arial" charset="0"/>
              </a:endParaRPr>
            </a:p>
          </p:txBody>
        </p:sp>
        <p:sp>
          <p:nvSpPr>
            <p:cNvPr id="27669" name="Rectangle 14"/>
            <p:cNvSpPr>
              <a:spLocks noChangeArrowheads="1"/>
            </p:cNvSpPr>
            <p:nvPr/>
          </p:nvSpPr>
          <p:spPr bwMode="auto">
            <a:xfrm>
              <a:off x="1872" y="1632"/>
              <a:ext cx="191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3300"/>
                  </a:solidFill>
                  <a:latin typeface="Arial" charset="0"/>
                </a:rPr>
                <a:t>KHÔNG TÁN THÀNH</a:t>
              </a:r>
            </a:p>
          </p:txBody>
        </p:sp>
        <p:pic>
          <p:nvPicPr>
            <p:cNvPr id="27670" name="Picture 15" descr="Picture12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26" y="2064"/>
              <a:ext cx="586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797300" y="1981200"/>
            <a:ext cx="2889250" cy="2514600"/>
            <a:chOff x="1440" y="1536"/>
            <a:chExt cx="1680" cy="1584"/>
          </a:xfrm>
        </p:grpSpPr>
        <p:grpSp>
          <p:nvGrpSpPr>
            <p:cNvPr id="27664" name="Group 17"/>
            <p:cNvGrpSpPr>
              <a:grpSpLocks/>
            </p:cNvGrpSpPr>
            <p:nvPr/>
          </p:nvGrpSpPr>
          <p:grpSpPr bwMode="auto">
            <a:xfrm>
              <a:off x="1488" y="1536"/>
              <a:ext cx="1632" cy="435"/>
              <a:chOff x="1488" y="1536"/>
              <a:chExt cx="1632" cy="435"/>
            </a:xfrm>
          </p:grpSpPr>
          <p:sp>
            <p:nvSpPr>
              <p:cNvPr id="27666" name="AutoShape 18"/>
              <p:cNvSpPr>
                <a:spLocks noChangeArrowheads="1"/>
              </p:cNvSpPr>
              <p:nvPr/>
            </p:nvSpPr>
            <p:spPr bwMode="auto">
              <a:xfrm>
                <a:off x="1488" y="1536"/>
                <a:ext cx="1632" cy="435"/>
              </a:xfrm>
              <a:prstGeom prst="cloudCallout">
                <a:avLst>
                  <a:gd name="adj1" fmla="val -16667"/>
                  <a:gd name="adj2" fmla="val 11758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en-US">
                  <a:latin typeface="Arial" charset="0"/>
                </a:endParaRPr>
              </a:p>
            </p:txBody>
          </p:sp>
          <p:sp>
            <p:nvSpPr>
              <p:cNvPr id="27667" name="Rectangle 19"/>
              <p:cNvSpPr>
                <a:spLocks noChangeArrowheads="1"/>
              </p:cNvSpPr>
              <p:nvPr/>
            </p:nvSpPr>
            <p:spPr bwMode="auto">
              <a:xfrm>
                <a:off x="1872" y="1632"/>
                <a:ext cx="118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0033CC"/>
                    </a:solidFill>
                    <a:latin typeface="Arial" charset="0"/>
                  </a:rPr>
                  <a:t>TÁN THÀNH</a:t>
                </a:r>
              </a:p>
            </p:txBody>
          </p:sp>
        </p:grpSp>
        <p:pic>
          <p:nvPicPr>
            <p:cNvPr id="27665" name="Picture 20" descr="Picture12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40" y="2208"/>
              <a:ext cx="617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2063750" y="2743200"/>
            <a:ext cx="2889250" cy="2514600"/>
            <a:chOff x="1440" y="1536"/>
            <a:chExt cx="1680" cy="1584"/>
          </a:xfrm>
        </p:grpSpPr>
        <p:grpSp>
          <p:nvGrpSpPr>
            <p:cNvPr id="27660" name="Group 22"/>
            <p:cNvGrpSpPr>
              <a:grpSpLocks/>
            </p:cNvGrpSpPr>
            <p:nvPr/>
          </p:nvGrpSpPr>
          <p:grpSpPr bwMode="auto">
            <a:xfrm>
              <a:off x="1488" y="1536"/>
              <a:ext cx="1632" cy="435"/>
              <a:chOff x="1488" y="1536"/>
              <a:chExt cx="1632" cy="435"/>
            </a:xfrm>
          </p:grpSpPr>
          <p:sp>
            <p:nvSpPr>
              <p:cNvPr id="27662" name="AutoShape 23"/>
              <p:cNvSpPr>
                <a:spLocks noChangeArrowheads="1"/>
              </p:cNvSpPr>
              <p:nvPr/>
            </p:nvSpPr>
            <p:spPr bwMode="auto">
              <a:xfrm>
                <a:off x="1488" y="1536"/>
                <a:ext cx="1632" cy="435"/>
              </a:xfrm>
              <a:prstGeom prst="cloudCallout">
                <a:avLst>
                  <a:gd name="adj1" fmla="val -16667"/>
                  <a:gd name="adj2" fmla="val 11758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en-US">
                  <a:latin typeface="Arial" charset="0"/>
                </a:endParaRPr>
              </a:p>
            </p:txBody>
          </p:sp>
          <p:sp>
            <p:nvSpPr>
              <p:cNvPr id="27663" name="Rectangle 24"/>
              <p:cNvSpPr>
                <a:spLocks noChangeArrowheads="1"/>
              </p:cNvSpPr>
              <p:nvPr/>
            </p:nvSpPr>
            <p:spPr bwMode="auto">
              <a:xfrm>
                <a:off x="1872" y="1632"/>
                <a:ext cx="118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0033CC"/>
                    </a:solidFill>
                    <a:latin typeface="Arial" charset="0"/>
                  </a:rPr>
                  <a:t>TÁN THÀNH</a:t>
                </a:r>
              </a:p>
            </p:txBody>
          </p:sp>
        </p:grpSp>
        <p:pic>
          <p:nvPicPr>
            <p:cNvPr id="27661" name="Picture 25" descr="Picture12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40" y="2208"/>
              <a:ext cx="617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530" name="Track14.cd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787900" y="3200400"/>
            <a:ext cx="33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535987" fill="hold"/>
                                        <p:tgtEl>
                                          <p:spTgt spid="215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3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238250" y="1295400"/>
            <a:ext cx="77597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Em có cảm xúc gì khi được tìm hiểu về đất nước Việt Nam của chúng ta ?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825500" y="609600"/>
            <a:ext cx="77597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r>
              <a:rPr lang="en-US" sz="48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Liên hệ thực tế</a:t>
            </a:r>
          </a:p>
        </p:txBody>
      </p:sp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2819400" y="685800"/>
            <a:ext cx="7086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                         </a:t>
            </a:r>
            <a:r>
              <a:rPr lang="en-US" sz="3200">
                <a:solidFill>
                  <a:schemeClr val="tx2"/>
                </a:solidFill>
                <a:latin typeface="Arial" charset="0"/>
              </a:rPr>
              <a:t>Dặn dò</a:t>
            </a:r>
          </a:p>
          <a:p>
            <a:r>
              <a:rPr lang="en-US" sz="3200">
                <a:solidFill>
                  <a:srgbClr val="6600FF"/>
                </a:solidFill>
                <a:latin typeface="Arial" charset="0"/>
              </a:rPr>
              <a:t>         </a:t>
            </a:r>
          </a:p>
          <a:p>
            <a:r>
              <a:rPr lang="en-US" sz="3200">
                <a:solidFill>
                  <a:srgbClr val="6600FF"/>
                </a:solidFill>
                <a:latin typeface="Arial" charset="0"/>
              </a:rPr>
              <a:t> </a:t>
            </a:r>
          </a:p>
          <a:p>
            <a:r>
              <a:rPr lang="en-US" sz="3200">
                <a:solidFill>
                  <a:srgbClr val="6600FF"/>
                </a:solidFill>
                <a:latin typeface="Arial" charset="0"/>
              </a:rPr>
              <a:t>- Xem lại bài.</a:t>
            </a:r>
          </a:p>
          <a:p>
            <a:r>
              <a:rPr lang="en-US" sz="3200">
                <a:solidFill>
                  <a:srgbClr val="6600FF"/>
                </a:solidFill>
                <a:latin typeface="Arial" charset="0"/>
              </a:rPr>
              <a:t>- S</a:t>
            </a:r>
            <a:r>
              <a:rPr lang="vi-VN" sz="3200">
                <a:solidFill>
                  <a:srgbClr val="6600FF"/>
                </a:solidFill>
                <a:latin typeface="Arial" charset="0"/>
              </a:rPr>
              <a:t>ư</a:t>
            </a:r>
            <a:r>
              <a:rPr lang="en-US" sz="3200">
                <a:solidFill>
                  <a:srgbClr val="6600FF"/>
                </a:solidFill>
                <a:latin typeface="Arial" charset="0"/>
              </a:rPr>
              <a:t>u tầm các tranh, ảnh</a:t>
            </a:r>
          </a:p>
          <a:p>
            <a:r>
              <a:rPr lang="en-US" sz="3200">
                <a:solidFill>
                  <a:srgbClr val="6600FF"/>
                </a:solidFill>
                <a:latin typeface="Arial" charset="0"/>
              </a:rPr>
              <a:t>  về các hoạt </a:t>
            </a:r>
            <a:r>
              <a:rPr lang="vi-VN" sz="3200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200">
                <a:solidFill>
                  <a:srgbClr val="6600FF"/>
                </a:solidFill>
                <a:latin typeface="Arial" charset="0"/>
              </a:rPr>
              <a:t>ộng bảo vệ hòa bình.</a:t>
            </a:r>
          </a:p>
          <a:p>
            <a:r>
              <a:rPr lang="en-US" sz="3200">
                <a:solidFill>
                  <a:srgbClr val="6600FF"/>
                </a:solidFill>
                <a:latin typeface="Arial" charset="0"/>
              </a:rPr>
              <a:t>- Chuẩn bị bài: “Em yêu hòa bình”.</a:t>
            </a:r>
          </a:p>
        </p:txBody>
      </p:sp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WordArt 2"/>
          <p:cNvSpPr>
            <a:spLocks noChangeArrowheads="1" noChangeShapeType="1" noTextEdit="1"/>
          </p:cNvSpPr>
          <p:nvPr/>
        </p:nvSpPr>
        <p:spPr bwMode="auto">
          <a:xfrm>
            <a:off x="838200" y="2590800"/>
            <a:ext cx="8255000" cy="1676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317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prstShdw prst="shdw12" dist="107763" dir="13500000">
                    <a:srgbClr val="FF66FF">
                      <a:alpha val="50000"/>
                    </a:srgbClr>
                  </a:prstShdw>
                </a:effectLst>
                <a:latin typeface="Arial"/>
                <a:cs typeface="Arial"/>
              </a:rPr>
              <a:t>Kính chúc quí thầy cô nhiều sức khỏe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pattFill prst="pct90">
          <a:fgClr>
            <a:schemeClr val="bg1"/>
          </a:fgClr>
          <a:bgClr>
            <a:schemeClr val="accent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458200" cy="2362200"/>
          </a:xfrm>
        </p:spPr>
        <p:txBody>
          <a:bodyPr/>
          <a:lstStyle/>
          <a:p>
            <a:pPr algn="l" eaLnBrk="1" hangingPunct="1"/>
            <a:r>
              <a:rPr lang="en-US" sz="2400" smtClean="0">
                <a:solidFill>
                  <a:srgbClr val="6600FF"/>
                </a:solidFill>
              </a:rPr>
              <a:t>Tổ quốc, truyền thống, học tập, t</a:t>
            </a:r>
            <a:r>
              <a:rPr lang="vi-VN" sz="2400" smtClean="0">
                <a:solidFill>
                  <a:srgbClr val="6600FF"/>
                </a:solidFill>
              </a:rPr>
              <a:t>ươ</a:t>
            </a:r>
            <a:r>
              <a:rPr lang="en-US" sz="2400" smtClean="0">
                <a:solidFill>
                  <a:srgbClr val="6600FF"/>
                </a:solidFill>
              </a:rPr>
              <a:t>i </a:t>
            </a:r>
            <a:r>
              <a:rPr lang="vi-VN" sz="2400" smtClean="0">
                <a:solidFill>
                  <a:srgbClr val="6600FF"/>
                </a:solidFill>
              </a:rPr>
              <a:t>đ</a:t>
            </a:r>
            <a:r>
              <a:rPr lang="en-US" sz="2400" smtClean="0">
                <a:solidFill>
                  <a:srgbClr val="6600FF"/>
                </a:solidFill>
              </a:rPr>
              <a:t>ẹp, tự hào, </a:t>
            </a:r>
            <a:br>
              <a:rPr lang="en-US" sz="2400" smtClean="0">
                <a:solidFill>
                  <a:srgbClr val="6600FF"/>
                </a:solidFill>
              </a:rPr>
            </a:br>
            <a:r>
              <a:rPr lang="en-US" sz="2400" smtClean="0">
                <a:solidFill>
                  <a:srgbClr val="6600FF"/>
                </a:solidFill>
              </a:rPr>
              <a:t/>
            </a:r>
            <a:br>
              <a:rPr lang="en-US" sz="2400" smtClean="0">
                <a:solidFill>
                  <a:srgbClr val="6600FF"/>
                </a:solidFill>
              </a:rPr>
            </a:br>
            <a:r>
              <a:rPr lang="en-US" sz="2400" smtClean="0">
                <a:solidFill>
                  <a:srgbClr val="6600FF"/>
                </a:solidFill>
              </a:rPr>
              <a:t>xây dựng, Việt Nam.</a:t>
            </a:r>
            <a:br>
              <a:rPr lang="en-US" sz="2400" smtClean="0">
                <a:solidFill>
                  <a:srgbClr val="6600FF"/>
                </a:solidFill>
              </a:rPr>
            </a:br>
            <a:endParaRPr lang="en-US" sz="2400" smtClean="0">
              <a:solidFill>
                <a:srgbClr val="6600FF"/>
              </a:solidFill>
            </a:endParaRPr>
          </a:p>
        </p:txBody>
      </p:sp>
      <p:sp>
        <p:nvSpPr>
          <p:cNvPr id="6147" name="Text Box 11"/>
          <p:cNvSpPr txBox="1">
            <a:spLocks noChangeArrowheads="1"/>
          </p:cNvSpPr>
          <p:nvPr/>
        </p:nvSpPr>
        <p:spPr bwMode="auto">
          <a:xfrm>
            <a:off x="990600" y="457200"/>
            <a:ext cx="41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1</a:t>
            </a:r>
          </a:p>
        </p:txBody>
      </p:sp>
      <p:sp>
        <p:nvSpPr>
          <p:cNvPr id="6148" name="Text Box 12"/>
          <p:cNvSpPr txBox="1">
            <a:spLocks noChangeArrowheads="1"/>
          </p:cNvSpPr>
          <p:nvPr/>
        </p:nvSpPr>
        <p:spPr bwMode="auto">
          <a:xfrm>
            <a:off x="2438400" y="457200"/>
            <a:ext cx="41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sp>
        <p:nvSpPr>
          <p:cNvPr id="6149" name="Text Box 13"/>
          <p:cNvSpPr txBox="1">
            <a:spLocks noChangeArrowheads="1"/>
          </p:cNvSpPr>
          <p:nvPr/>
        </p:nvSpPr>
        <p:spPr bwMode="auto">
          <a:xfrm>
            <a:off x="3886200" y="381000"/>
            <a:ext cx="41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3</a:t>
            </a:r>
          </a:p>
        </p:txBody>
      </p:sp>
      <p:sp>
        <p:nvSpPr>
          <p:cNvPr id="6150" name="Text Box 14"/>
          <p:cNvSpPr txBox="1">
            <a:spLocks noChangeArrowheads="1"/>
          </p:cNvSpPr>
          <p:nvPr/>
        </p:nvSpPr>
        <p:spPr bwMode="auto">
          <a:xfrm>
            <a:off x="5181600" y="457200"/>
            <a:ext cx="41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4</a:t>
            </a:r>
          </a:p>
        </p:txBody>
      </p:sp>
      <p:sp>
        <p:nvSpPr>
          <p:cNvPr id="6151" name="Text Box 15"/>
          <p:cNvSpPr txBox="1">
            <a:spLocks noChangeArrowheads="1"/>
          </p:cNvSpPr>
          <p:nvPr/>
        </p:nvSpPr>
        <p:spPr bwMode="auto">
          <a:xfrm>
            <a:off x="6324600" y="457200"/>
            <a:ext cx="41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5</a:t>
            </a:r>
          </a:p>
        </p:txBody>
      </p:sp>
      <p:sp>
        <p:nvSpPr>
          <p:cNvPr id="6152" name="Text Box 17"/>
          <p:cNvSpPr txBox="1">
            <a:spLocks noChangeArrowheads="1"/>
          </p:cNvSpPr>
          <p:nvPr/>
        </p:nvSpPr>
        <p:spPr bwMode="auto">
          <a:xfrm>
            <a:off x="2590800" y="1295400"/>
            <a:ext cx="41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7</a:t>
            </a:r>
          </a:p>
        </p:txBody>
      </p:sp>
      <p:sp>
        <p:nvSpPr>
          <p:cNvPr id="6153" name="Text Box 18"/>
          <p:cNvSpPr txBox="1">
            <a:spLocks noChangeArrowheads="1"/>
          </p:cNvSpPr>
          <p:nvPr/>
        </p:nvSpPr>
        <p:spPr bwMode="auto">
          <a:xfrm>
            <a:off x="1066800" y="1344613"/>
            <a:ext cx="417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charset="0"/>
              </a:rPr>
              <a:t>6</a:t>
            </a:r>
          </a:p>
        </p:txBody>
      </p:sp>
      <p:sp>
        <p:nvSpPr>
          <p:cNvPr id="6154" name="Text Box 20"/>
          <p:cNvSpPr txBox="1">
            <a:spLocks noChangeArrowheads="1"/>
          </p:cNvSpPr>
          <p:nvPr/>
        </p:nvSpPr>
        <p:spPr bwMode="auto">
          <a:xfrm>
            <a:off x="228600" y="2971800"/>
            <a:ext cx="9448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..........</a:t>
            </a:r>
            <a:r>
              <a:rPr lang="en-US" sz="3200">
                <a:latin typeface="Arial" charset="0"/>
              </a:rPr>
              <a:t>là Tổ quốc em. Đất n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ớc Việt Nam rất.........và có..........v</a:t>
            </a:r>
            <a:r>
              <a:rPr lang="vi-VN" sz="3200">
                <a:latin typeface="Arial" charset="0"/>
              </a:rPr>
              <a:t>ă</a:t>
            </a:r>
            <a:r>
              <a:rPr lang="en-US" sz="3200">
                <a:latin typeface="Arial" charset="0"/>
              </a:rPr>
              <a:t>n hóa lâu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ời. Tổ quốc em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ang thay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ổi, phát triển từng ngày.</a:t>
            </a:r>
          </a:p>
          <a:p>
            <a:r>
              <a:rPr lang="en-US" sz="3200">
                <a:latin typeface="Arial" charset="0"/>
              </a:rPr>
              <a:t>Em yêu……….Việt Nam và……….mình là ng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ời Việt Nam. Em sẽ cố gắng……….rèn luyện tốt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ể sau này góp phần……….Tổ quốc.</a:t>
            </a:r>
          </a:p>
        </p:txBody>
      </p:sp>
      <p:sp>
        <p:nvSpPr>
          <p:cNvPr id="36885" name="Text Box 21"/>
          <p:cNvSpPr txBox="1">
            <a:spLocks noChangeArrowheads="1"/>
          </p:cNvSpPr>
          <p:nvPr/>
        </p:nvSpPr>
        <p:spPr bwMode="auto">
          <a:xfrm>
            <a:off x="609600" y="2843213"/>
            <a:ext cx="388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7</a:t>
            </a:r>
          </a:p>
        </p:txBody>
      </p:sp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8229600" y="2819400"/>
            <a:ext cx="388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4</a:t>
            </a:r>
          </a:p>
        </p:txBody>
      </p:sp>
      <p:sp>
        <p:nvSpPr>
          <p:cNvPr id="36887" name="Text Box 23"/>
          <p:cNvSpPr txBox="1">
            <a:spLocks noChangeArrowheads="1"/>
          </p:cNvSpPr>
          <p:nvPr/>
        </p:nvSpPr>
        <p:spPr bwMode="auto">
          <a:xfrm>
            <a:off x="1066800" y="3429000"/>
            <a:ext cx="388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1828800" y="4367213"/>
            <a:ext cx="388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1</a:t>
            </a:r>
          </a:p>
        </p:txBody>
      </p:sp>
      <p:sp>
        <p:nvSpPr>
          <p:cNvPr id="36889" name="Text Box 25"/>
          <p:cNvSpPr txBox="1">
            <a:spLocks noChangeArrowheads="1"/>
          </p:cNvSpPr>
          <p:nvPr/>
        </p:nvSpPr>
        <p:spPr bwMode="auto">
          <a:xfrm>
            <a:off x="5715000" y="4343400"/>
            <a:ext cx="388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5</a:t>
            </a: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5410200" y="4876800"/>
            <a:ext cx="388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3</a:t>
            </a: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3886200" y="5334000"/>
            <a:ext cx="388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5" grpId="0"/>
      <p:bldP spid="36886" grpId="0"/>
      <p:bldP spid="36887" grpId="0"/>
      <p:bldP spid="36888" grpId="0"/>
      <p:bldP spid="36889" grpId="0"/>
      <p:bldP spid="36890" grpId="0"/>
      <p:bldP spid="368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pattFill prst="pct90">
          <a:fgClr>
            <a:srgbClr val="FFFFFF"/>
          </a:fgClr>
          <a:bgClr>
            <a:schemeClr val="accent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0"/>
          <p:cNvSpPr txBox="1">
            <a:spLocks noChangeArrowheads="1"/>
          </p:cNvSpPr>
          <p:nvPr/>
        </p:nvSpPr>
        <p:spPr bwMode="auto">
          <a:xfrm>
            <a:off x="152400" y="762000"/>
            <a:ext cx="94488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…. 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Việt Nam</a:t>
            </a:r>
            <a:r>
              <a:rPr lang="en-US" sz="3200">
                <a:solidFill>
                  <a:schemeClr val="tx2"/>
                </a:solidFill>
                <a:latin typeface="Arial" charset="0"/>
              </a:rPr>
              <a:t>…là </a:t>
            </a:r>
            <a:r>
              <a:rPr lang="en-US" sz="3200">
                <a:latin typeface="Arial" charset="0"/>
              </a:rPr>
              <a:t>Tổ quốc em. Đất n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ớc Việt Nam rất…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t</a:t>
            </a:r>
            <a:r>
              <a:rPr lang="vi-VN" sz="3200" b="1" i="1">
                <a:solidFill>
                  <a:srgbClr val="FF0000"/>
                </a:solidFill>
                <a:latin typeface="Arial" charset="0"/>
              </a:rPr>
              <a:t>ươ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i </a:t>
            </a:r>
            <a:r>
              <a:rPr lang="vi-VN" sz="3200" b="1" i="1">
                <a:solidFill>
                  <a:srgbClr val="FF0000"/>
                </a:solidFill>
                <a:latin typeface="Arial" charset="0"/>
              </a:rPr>
              <a:t>đ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ẹp</a:t>
            </a:r>
            <a:r>
              <a:rPr lang="en-US" sz="3200">
                <a:latin typeface="Arial" charset="0"/>
              </a:rPr>
              <a:t>…và có…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truyền thống</a:t>
            </a:r>
            <a:r>
              <a:rPr lang="en-US" sz="3200">
                <a:latin typeface="Arial" charset="0"/>
              </a:rPr>
              <a:t>…v</a:t>
            </a:r>
            <a:r>
              <a:rPr lang="vi-VN" sz="3200">
                <a:latin typeface="Arial" charset="0"/>
              </a:rPr>
              <a:t>ă</a:t>
            </a:r>
            <a:r>
              <a:rPr lang="en-US" sz="3200">
                <a:latin typeface="Arial" charset="0"/>
              </a:rPr>
              <a:t>n hóa lâu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ời. Tổ quốc em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ang thay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ổi, phát triển từng ngày.</a:t>
            </a:r>
          </a:p>
          <a:p>
            <a:r>
              <a:rPr lang="en-US" sz="3200">
                <a:latin typeface="Arial" charset="0"/>
              </a:rPr>
              <a:t>Em yêu…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Tổquốc</a:t>
            </a:r>
            <a:r>
              <a:rPr lang="en-US" sz="3200">
                <a:latin typeface="Arial" charset="0"/>
              </a:rPr>
              <a:t>…Việt Nam và…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tự hào</a:t>
            </a:r>
            <a:r>
              <a:rPr lang="en-US" sz="3200">
                <a:latin typeface="Arial" charset="0"/>
              </a:rPr>
              <a:t>…mình là ng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ời Việt Nam. Em sẽ cố gắng…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học tập</a:t>
            </a:r>
            <a:r>
              <a:rPr lang="en-US" sz="3200">
                <a:latin typeface="Arial" charset="0"/>
              </a:rPr>
              <a:t>…rèn luyện tốt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ể sau này góp phần…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xây</a:t>
            </a:r>
            <a:r>
              <a:rPr lang="en-US" sz="3200" b="1" i="1">
                <a:latin typeface="Arial" charset="0"/>
              </a:rPr>
              <a:t> </a:t>
            </a:r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dựng</a:t>
            </a:r>
            <a:r>
              <a:rPr lang="en-US" sz="3200">
                <a:latin typeface="Arial" charset="0"/>
              </a:rPr>
              <a:t>…Tổ quốc.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2057400" y="1828800"/>
            <a:ext cx="6383338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>
                        <a:alpha val="77500"/>
                      </a:srgbClr>
                    </a:gs>
                    <a:gs pos="70000">
                      <a:srgbClr val="FF0300">
                        <a:alpha val="65000"/>
                      </a:srgbClr>
                    </a:gs>
                    <a:gs pos="100000">
                      <a:srgbClr val="4D0808">
                        <a:alpha val="50000"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</a:rPr>
              <a:t>Em yêu Tổ quốc Việt Nam (Tiết 2)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1905000" y="838200"/>
            <a:ext cx="674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u="sng">
                <a:solidFill>
                  <a:srgbClr val="0099FF"/>
                </a:solidFill>
                <a:latin typeface="Arial" charset="0"/>
              </a:rPr>
              <a:t>Đạo </a:t>
            </a:r>
            <a:r>
              <a:rPr lang="vi-VN" u="sng">
                <a:solidFill>
                  <a:srgbClr val="0099FF"/>
                </a:solidFill>
                <a:latin typeface="Arial" charset="0"/>
              </a:rPr>
              <a:t>đ</a:t>
            </a:r>
            <a:r>
              <a:rPr lang="en-US" u="sng">
                <a:solidFill>
                  <a:srgbClr val="0099FF"/>
                </a:solidFill>
                <a:latin typeface="Arial" charset="0"/>
              </a:rPr>
              <a:t>ức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342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MCj03679720000[1]"/>
          <p:cNvPicPr>
            <a:picLocks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247650" y="381000"/>
            <a:ext cx="9410700" cy="6096000"/>
          </a:xfrm>
          <a:noFill/>
        </p:spPr>
      </p:pic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82550" y="1828800"/>
            <a:ext cx="8915400" cy="1139825"/>
          </a:xfrm>
        </p:spPr>
        <p:txBody>
          <a:bodyPr/>
          <a:lstStyle/>
          <a:p>
            <a:pPr eaLnBrk="1" hangingPunct="1"/>
            <a:r>
              <a:rPr lang="en-US" sz="6600" smtClean="0">
                <a:solidFill>
                  <a:srgbClr val="FF0066"/>
                </a:solidFill>
                <a:latin typeface="Arial" charset="0"/>
              </a:rPr>
              <a:t>		</a:t>
            </a:r>
            <a:r>
              <a:rPr lang="en-US" sz="6600" i="1" smtClean="0">
                <a:solidFill>
                  <a:srgbClr val="FF0066"/>
                </a:solidFill>
              </a:rPr>
              <a:t>Hoạt động 1: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971800"/>
            <a:ext cx="8229600" cy="1828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b="1" smtClean="0">
                <a:solidFill>
                  <a:srgbClr val="000099"/>
                </a:solidFill>
                <a:latin typeface="Arial" charset="0"/>
              </a:rPr>
              <a:t>Tìm hiểu một số </a:t>
            </a:r>
            <a:r>
              <a:rPr lang="vi-VN" b="1" smtClean="0">
                <a:solidFill>
                  <a:srgbClr val="000099"/>
                </a:solidFill>
                <a:latin typeface="Arial" charset="0"/>
              </a:rPr>
              <a:t>đ</a:t>
            </a:r>
            <a:r>
              <a:rPr lang="en-US" b="1" smtClean="0">
                <a:solidFill>
                  <a:srgbClr val="000099"/>
                </a:solidFill>
                <a:latin typeface="Arial" charset="0"/>
              </a:rPr>
              <a:t>ịa danh và mốc thời gian, sự kiện lịch sử quan trọng của Việt Nam.</a:t>
            </a:r>
            <a:endParaRPr lang="en-US" sz="6800" b="1" smtClean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9222" name="Picture 6" descr="POINSET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51000" y="1295400"/>
            <a:ext cx="2311400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ngoquyen-bachda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9448800" cy="6019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5550" name="CT bạch đằng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296400" y="5943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6" fill="hold"/>
                                        <p:tgtEl>
                                          <p:spTgt spid="655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5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8" name="nha rong.mpg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4"/>
          <a:srcRect l="3305" t="1266"/>
          <a:stretch>
            <a:fillRect/>
          </a:stretch>
        </p:blipFill>
        <p:spPr>
          <a:xfrm>
            <a:off x="381000" y="304800"/>
            <a:ext cx="9220200" cy="6019800"/>
          </a:xfrm>
          <a:ln w="19050">
            <a:solidFill>
              <a:srgbClr val="000000"/>
            </a:solidFill>
          </a:ln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3" fill="hold"/>
                                        <p:tgtEl>
                                          <p:spTgt spid="788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885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88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88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5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50" name="tuyen ngon doc lap 2 - 9 - 1945.mpg">
            <a:hlinkClick r:id="" action="ppaction://media"/>
          </p:cNvPr>
          <p:cNvPicPr>
            <a:picLocks noRot="1" noChangeAspect="1" noChangeArrowheads="1"/>
          </p:cNvPicPr>
          <p:nvPr>
            <p:ph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533400" y="381000"/>
            <a:ext cx="8991600" cy="6096000"/>
          </a:xfrm>
          <a:ln w="28575">
            <a:solidFill>
              <a:srgbClr val="000000"/>
            </a:solidFill>
          </a:ln>
        </p:spPr>
      </p:pic>
    </p:spTree>
  </p:cSld>
  <p:clrMapOvr>
    <a:masterClrMapping/>
  </p:clrMapOvr>
  <p:transition>
    <p:newsflash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72" fill="hold"/>
                                        <p:tgtEl>
                                          <p:spTgt spid="870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705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7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70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05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</TotalTime>
  <Words>833</Words>
  <Application>Microsoft Office PowerPoint</Application>
  <PresentationFormat>A4 Paper (210x297 mm)</PresentationFormat>
  <Paragraphs>223</Paragraphs>
  <Slides>28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Times New Roman</vt:lpstr>
      <vt:lpstr>Arial</vt:lpstr>
      <vt:lpstr>Comic Sans MS</vt:lpstr>
      <vt:lpstr>Calibri</vt:lpstr>
      <vt:lpstr>VNI-Bodon-Poster</vt:lpstr>
      <vt:lpstr>Crayons</vt:lpstr>
      <vt:lpstr>Default Design</vt:lpstr>
      <vt:lpstr>Slide 1</vt:lpstr>
      <vt:lpstr>Slide 2</vt:lpstr>
      <vt:lpstr>Tổ quốc, truyền thống, học tập, tươi đẹp, tự hào,   xây dựng, Việt Nam. </vt:lpstr>
      <vt:lpstr>Slide 4</vt:lpstr>
      <vt:lpstr>Slide 5</vt:lpstr>
      <vt:lpstr>  Hoạt động 1: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  Hoạt động 2:</vt:lpstr>
      <vt:lpstr>Slide 16</vt:lpstr>
      <vt:lpstr>Slide 17</vt:lpstr>
      <vt:lpstr>Slide 18</vt:lpstr>
      <vt:lpstr>Slide 19</vt:lpstr>
      <vt:lpstr>Slide 20</vt:lpstr>
      <vt:lpstr>Slide 21</vt:lpstr>
      <vt:lpstr>  Hoạt động 3:</vt:lpstr>
      <vt:lpstr>Slide 23</vt:lpstr>
      <vt:lpstr>  Củng cố:</vt:lpstr>
      <vt:lpstr>Theo em, những hành vi nào sau đây thể hiện lòng yêu Tổ quốc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NTH</dc:creator>
  <cp:lastModifiedBy>CSTeam</cp:lastModifiedBy>
  <cp:revision>284</cp:revision>
  <dcterms:created xsi:type="dcterms:W3CDTF">2007-12-11T05:26:53Z</dcterms:created>
  <dcterms:modified xsi:type="dcterms:W3CDTF">2016-06-30T02:32:17Z</dcterms:modified>
</cp:coreProperties>
</file>