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wav" ContentType="audio/wav"/>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6" r:id="rId2"/>
    <p:sldId id="272" r:id="rId3"/>
    <p:sldId id="258" r:id="rId4"/>
    <p:sldId id="259" r:id="rId5"/>
    <p:sldId id="261" r:id="rId6"/>
    <p:sldId id="277" r:id="rId7"/>
    <p:sldId id="273" r:id="rId8"/>
    <p:sldId id="278" r:id="rId9"/>
    <p:sldId id="274" r:id="rId10"/>
    <p:sldId id="263" r:id="rId11"/>
    <p:sldId id="275" r:id="rId12"/>
    <p:sldId id="279" r:id="rId13"/>
    <p:sldId id="264" r:id="rId14"/>
    <p:sldId id="265" r:id="rId15"/>
    <p:sldId id="266" r:id="rId16"/>
    <p:sldId id="267" r:id="rId17"/>
    <p:sldId id="280" r:id="rId18"/>
    <p:sldId id="268" r:id="rId19"/>
    <p:sldId id="269" r:id="rId20"/>
    <p:sldId id="281" r:id="rId21"/>
    <p:sldId id="270" r:id="rId22"/>
    <p:sldId id="271" r:id="rId23"/>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Calibri" pitchFamily="34" charset="0"/>
        <a:ea typeface="+mn-ea"/>
        <a:cs typeface="Arial" charset="0"/>
      </a:defRPr>
    </a:lvl1pPr>
    <a:lvl2pPr marL="457200" algn="l" rtl="0" fontAlgn="base">
      <a:spcBef>
        <a:spcPct val="0"/>
      </a:spcBef>
      <a:spcAft>
        <a:spcPct val="0"/>
      </a:spcAft>
      <a:defRPr kern="1200">
        <a:solidFill>
          <a:schemeClr val="tx1"/>
        </a:solidFill>
        <a:latin typeface="Calibri" pitchFamily="34" charset="0"/>
        <a:ea typeface="+mn-ea"/>
        <a:cs typeface="Arial" charset="0"/>
      </a:defRPr>
    </a:lvl2pPr>
    <a:lvl3pPr marL="914400" algn="l" rtl="0" fontAlgn="base">
      <a:spcBef>
        <a:spcPct val="0"/>
      </a:spcBef>
      <a:spcAft>
        <a:spcPct val="0"/>
      </a:spcAft>
      <a:defRPr kern="1200">
        <a:solidFill>
          <a:schemeClr val="tx1"/>
        </a:solidFill>
        <a:latin typeface="Calibri" pitchFamily="34" charset="0"/>
        <a:ea typeface="+mn-ea"/>
        <a:cs typeface="Arial" charset="0"/>
      </a:defRPr>
    </a:lvl3pPr>
    <a:lvl4pPr marL="1371600" algn="l" rtl="0" fontAlgn="base">
      <a:spcBef>
        <a:spcPct val="0"/>
      </a:spcBef>
      <a:spcAft>
        <a:spcPct val="0"/>
      </a:spcAft>
      <a:defRPr kern="1200">
        <a:solidFill>
          <a:schemeClr val="tx1"/>
        </a:solidFill>
        <a:latin typeface="Calibri" pitchFamily="34" charset="0"/>
        <a:ea typeface="+mn-ea"/>
        <a:cs typeface="Arial" charset="0"/>
      </a:defRPr>
    </a:lvl4pPr>
    <a:lvl5pPr marL="1828800" algn="l" rtl="0" fontAlgn="base">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3917"/>
    <a:srgbClr val="1C2C12"/>
    <a:srgbClr val="111B0B"/>
    <a:srgbClr val="233616"/>
    <a:srgbClr val="1D2C12"/>
    <a:srgbClr val="3250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3" d="100"/>
          <a:sy n="73" d="100"/>
        </p:scale>
        <p:origin x="618" y="-18"/>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19.png"/></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69ED42D-31DF-4464-89DA-06560082BCCB}" type="datetimeFigureOut">
              <a:rPr lang="en-US"/>
              <a:pPr>
                <a:defRPr/>
              </a:pPr>
              <a:t>10/18/2023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B718036-5FC4-4CAC-9B77-37CF3237965A}" type="slidenum">
              <a:rPr lang="en-US"/>
              <a:pPr>
                <a:defRPr/>
              </a:pPr>
              <a:t>‹#›</a:t>
            </a:fld>
            <a:endParaRPr lang="en-US"/>
          </a:p>
        </p:txBody>
      </p:sp>
    </p:spTree>
    <p:extLst>
      <p:ext uri="{BB962C8B-B14F-4D97-AF65-F5344CB8AC3E}">
        <p14:creationId xmlns:p14="http://schemas.microsoft.com/office/powerpoint/2010/main" val="1736869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0BA11B33-0252-40C5-9444-D4F810C0B516}" type="datetimeFigureOut">
              <a:rPr lang="en-US"/>
              <a:pPr>
                <a:defRPr/>
              </a:pPr>
              <a:t>10/18/2023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07B52F8-C420-440F-94C7-923BCF9A8969}" type="slidenum">
              <a:rPr lang="en-US"/>
              <a:pPr>
                <a:defRPr/>
              </a:pPr>
              <a:t>‹#›</a:t>
            </a:fld>
            <a:endParaRPr lang="en-US"/>
          </a:p>
        </p:txBody>
      </p:sp>
    </p:spTree>
    <p:extLst>
      <p:ext uri="{BB962C8B-B14F-4D97-AF65-F5344CB8AC3E}">
        <p14:creationId xmlns:p14="http://schemas.microsoft.com/office/powerpoint/2010/main" val="23058417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785600" y="274641"/>
            <a:ext cx="36576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2800" y="274641"/>
            <a:ext cx="10769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B3AB3A78-FF64-4CF3-AA5D-0CFD4EB7DF8C}" type="datetimeFigureOut">
              <a:rPr lang="en-US"/>
              <a:pPr>
                <a:defRPr/>
              </a:pPr>
              <a:t>10/18/2023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DFC8DDE-0363-4026-9AF6-EDCE47553EEE}" type="slidenum">
              <a:rPr lang="en-US"/>
              <a:pPr>
                <a:defRPr/>
              </a:pPr>
              <a:t>‹#›</a:t>
            </a:fld>
            <a:endParaRPr lang="en-US"/>
          </a:p>
        </p:txBody>
      </p:sp>
    </p:spTree>
    <p:extLst>
      <p:ext uri="{BB962C8B-B14F-4D97-AF65-F5344CB8AC3E}">
        <p14:creationId xmlns:p14="http://schemas.microsoft.com/office/powerpoint/2010/main" val="33909916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FE869144-CF7E-4B9F-9FCC-0CC44B8E8BE6}" type="datetimeFigureOut">
              <a:rPr lang="en-US"/>
              <a:pPr>
                <a:defRPr/>
              </a:pPr>
              <a:t>10/18/2023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55CD6FA-715B-4D7E-A3EB-6766F5F2EA68}" type="slidenum">
              <a:rPr lang="en-US"/>
              <a:pPr>
                <a:defRPr/>
              </a:pPr>
              <a:t>‹#›</a:t>
            </a:fld>
            <a:endParaRPr lang="en-US"/>
          </a:p>
        </p:txBody>
      </p:sp>
    </p:spTree>
    <p:extLst>
      <p:ext uri="{BB962C8B-B14F-4D97-AF65-F5344CB8AC3E}">
        <p14:creationId xmlns:p14="http://schemas.microsoft.com/office/powerpoint/2010/main" val="2147086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B3B0BBA7-E692-4F44-9D56-6A790E4A1F32}" type="datetimeFigureOut">
              <a:rPr lang="en-US"/>
              <a:pPr>
                <a:defRPr/>
              </a:pPr>
              <a:t>10/18/2023</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D5FE924-B164-4EA2-ACC1-2959C5A82F2A}" type="slidenum">
              <a:rPr lang="en-US"/>
              <a:pPr>
                <a:defRPr/>
              </a:pPr>
              <a:t>‹#›</a:t>
            </a:fld>
            <a:endParaRPr lang="en-US"/>
          </a:p>
        </p:txBody>
      </p:sp>
    </p:spTree>
    <p:extLst>
      <p:ext uri="{BB962C8B-B14F-4D97-AF65-F5344CB8AC3E}">
        <p14:creationId xmlns:p14="http://schemas.microsoft.com/office/powerpoint/2010/main" val="2412164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28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8229600" y="1600203"/>
            <a:ext cx="7213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ED5CCC9A-2A26-4E28-A1BC-159ED0385F5B}" type="datetimeFigureOut">
              <a:rPr lang="en-US"/>
              <a:pPr>
                <a:defRPr/>
              </a:pPr>
              <a:t>10/18/2023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E3FE329-0574-4918-81F0-D832AC944033}" type="slidenum">
              <a:rPr lang="en-US"/>
              <a:pPr>
                <a:defRPr/>
              </a:pPr>
              <a:t>‹#›</a:t>
            </a:fld>
            <a:endParaRPr lang="en-US"/>
          </a:p>
        </p:txBody>
      </p:sp>
    </p:spTree>
    <p:extLst>
      <p:ext uri="{BB962C8B-B14F-4D97-AF65-F5344CB8AC3E}">
        <p14:creationId xmlns:p14="http://schemas.microsoft.com/office/powerpoint/2010/main" val="16565850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597D702D-7E72-4C65-B88C-01C99CA7758A}" type="datetimeFigureOut">
              <a:rPr lang="en-US"/>
              <a:pPr>
                <a:defRPr/>
              </a:pPr>
              <a:t>10/18/2023</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087B09BE-336F-4247-98BB-B78960832A59}" type="slidenum">
              <a:rPr lang="en-US"/>
              <a:pPr>
                <a:defRPr/>
              </a:pPr>
              <a:t>‹#›</a:t>
            </a:fld>
            <a:endParaRPr lang="en-US"/>
          </a:p>
        </p:txBody>
      </p:sp>
    </p:spTree>
    <p:extLst>
      <p:ext uri="{BB962C8B-B14F-4D97-AF65-F5344CB8AC3E}">
        <p14:creationId xmlns:p14="http://schemas.microsoft.com/office/powerpoint/2010/main" val="8523077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3E31752-3D8F-495F-82E5-5E98C93332D7}" type="datetimeFigureOut">
              <a:rPr lang="en-US"/>
              <a:pPr>
                <a:defRPr/>
              </a:pPr>
              <a:t>10/18/2023</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8540D42F-EDE8-4290-BB3D-6BDF4E725F3B}" type="slidenum">
              <a:rPr lang="en-US"/>
              <a:pPr>
                <a:defRPr/>
              </a:pPr>
              <a:t>‹#›</a:t>
            </a:fld>
            <a:endParaRPr lang="en-US"/>
          </a:p>
        </p:txBody>
      </p:sp>
    </p:spTree>
    <p:extLst>
      <p:ext uri="{BB962C8B-B14F-4D97-AF65-F5344CB8AC3E}">
        <p14:creationId xmlns:p14="http://schemas.microsoft.com/office/powerpoint/2010/main" val="3371824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DC48A7-5CCD-4144-882C-92087037DFD0}" type="datetimeFigureOut">
              <a:rPr lang="en-US"/>
              <a:pPr>
                <a:defRPr/>
              </a:pPr>
              <a:t>10/18/2023</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8B58718C-AC3B-44AD-93EF-49DE7D0B5C92}" type="slidenum">
              <a:rPr lang="en-US"/>
              <a:pPr>
                <a:defRPr/>
              </a:pPr>
              <a:t>‹#›</a:t>
            </a:fld>
            <a:endParaRPr lang="en-US"/>
          </a:p>
        </p:txBody>
      </p:sp>
    </p:spTree>
    <p:extLst>
      <p:ext uri="{BB962C8B-B14F-4D97-AF65-F5344CB8AC3E}">
        <p14:creationId xmlns:p14="http://schemas.microsoft.com/office/powerpoint/2010/main" val="3456619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95F4B58B-82E8-4BA6-9A31-41066825C19E}" type="datetimeFigureOut">
              <a:rPr lang="en-US"/>
              <a:pPr>
                <a:defRPr/>
              </a:pPr>
              <a:t>10/18/2023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13899AA-1287-4101-B361-9655D2DC0D40}" type="slidenum">
              <a:rPr lang="en-US"/>
              <a:pPr>
                <a:defRPr/>
              </a:pPr>
              <a:t>‹#›</a:t>
            </a:fld>
            <a:endParaRPr lang="en-US"/>
          </a:p>
        </p:txBody>
      </p:sp>
    </p:spTree>
    <p:extLst>
      <p:ext uri="{BB962C8B-B14F-4D97-AF65-F5344CB8AC3E}">
        <p14:creationId xmlns:p14="http://schemas.microsoft.com/office/powerpoint/2010/main" val="37827456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40278A4A-FA67-464E-AD50-67E75C9089EC}" type="datetimeFigureOut">
              <a:rPr lang="en-US"/>
              <a:pPr>
                <a:defRPr/>
              </a:pPr>
              <a:t>10/18/2023</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51A35BF-9EAE-4988-AE78-26C05976D037}" type="slidenum">
              <a:rPr lang="en-US"/>
              <a:pPr>
                <a:defRPr/>
              </a:pPr>
              <a:t>‹#›</a:t>
            </a:fld>
            <a:endParaRPr lang="en-US"/>
          </a:p>
        </p:txBody>
      </p:sp>
    </p:spTree>
    <p:extLst>
      <p:ext uri="{BB962C8B-B14F-4D97-AF65-F5344CB8AC3E}">
        <p14:creationId xmlns:p14="http://schemas.microsoft.com/office/powerpoint/2010/main" val="32021592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cs typeface="Arial" pitchFamily="34" charset="0"/>
              </a:defRPr>
            </a:lvl1pPr>
          </a:lstStyle>
          <a:p>
            <a:pPr>
              <a:defRPr/>
            </a:pPr>
            <a:fld id="{B7EA8432-4A21-4184-BF29-DDA5DAFD4CAD}" type="datetimeFigureOut">
              <a:rPr lang="en-US"/>
              <a:pPr>
                <a:defRPr/>
              </a:pPr>
              <a:t>10/18/2023</a:t>
            </a:fld>
            <a:endParaRPr lang="en-US"/>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cs typeface="Arial" pitchFamily="34" charset="0"/>
              </a:defRPr>
            </a:lvl1pPr>
          </a:lstStyle>
          <a:p>
            <a:pPr>
              <a:defRPr/>
            </a:pPr>
            <a:endParaRPr lang="en-US"/>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cs typeface="Arial" pitchFamily="34" charset="0"/>
              </a:defRPr>
            </a:lvl1pPr>
          </a:lstStyle>
          <a:p>
            <a:pPr>
              <a:defRPr/>
            </a:pPr>
            <a:fld id="{A93B7F9B-0CFB-48CC-A4CC-CA394C691B5E}"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0.png"/><Relationship Id="rId5" Type="http://schemas.openxmlformats.org/officeDocument/2006/relationships/oleObject" Target="../embeddings/oleObject2.bin"/><Relationship Id="rId4" Type="http://schemas.openxmlformats.org/officeDocument/2006/relationships/image" Target="../media/image19.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7.jpeg"/></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12.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3.gif"/><Relationship Id="rId2" Type="http://schemas.openxmlformats.org/officeDocument/2006/relationships/audio" Target="../media/audio1.wav"/><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txBox="1">
            <a:spLocks/>
          </p:cNvSpPr>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KHỞI ĐỘNG</a:t>
            </a:r>
            <a:r>
              <a:rPr lang="en-US" sz="4400" u="sng">
                <a:solidFill>
                  <a:srgbClr val="FF0000"/>
                </a:solidFill>
                <a:latin typeface="Times New Roman" pitchFamily="18" charset="0"/>
                <a:cs typeface="Times New Roman" pitchFamily="18" charset="0"/>
              </a:rPr>
              <a:t/>
            </a:r>
            <a:br>
              <a:rPr lang="en-US" sz="4400" u="sng">
                <a:solidFill>
                  <a:srgbClr val="FF0000"/>
                </a:solidFill>
                <a:latin typeface="Times New Roman" pitchFamily="18" charset="0"/>
                <a:cs typeface="Times New Roman" pitchFamily="18" charset="0"/>
              </a:rPr>
            </a:br>
            <a:endParaRPr lang="en-US" sz="4400">
              <a:solidFill>
                <a:srgbClr val="FF0000"/>
              </a:solidFill>
              <a:latin typeface="Times New Roman" pitchFamily="18" charset="0"/>
              <a:cs typeface="Times New Roman" pitchFamily="18" charset="0"/>
            </a:endParaRPr>
          </a:p>
        </p:txBody>
      </p:sp>
      <p:sp>
        <p:nvSpPr>
          <p:cNvPr id="5" name="TextBox 4"/>
          <p:cNvSpPr txBox="1"/>
          <p:nvPr/>
        </p:nvSpPr>
        <p:spPr>
          <a:xfrm>
            <a:off x="738188" y="1538288"/>
            <a:ext cx="8062912" cy="4400550"/>
          </a:xfrm>
          <a:prstGeom prst="rect">
            <a:avLst/>
          </a:prstGeom>
          <a:noFill/>
        </p:spPr>
        <p:txBody>
          <a:bodyPr>
            <a:spAutoFit/>
          </a:bodyPr>
          <a:lstStyle/>
          <a:p>
            <a:pPr fontAlgn="auto">
              <a:spcBef>
                <a:spcPts val="0"/>
              </a:spcBef>
              <a:spcAft>
                <a:spcPts val="0"/>
              </a:spcAft>
              <a:defRPr/>
            </a:pPr>
            <a:r>
              <a:rPr lang="en-US" sz="2800" b="1" i="1" dirty="0" err="1">
                <a:latin typeface="Times New Roman" panose="02020603050405020304" pitchFamily="18" charset="0"/>
                <a:cs typeface="Times New Roman" panose="02020603050405020304" pitchFamily="18" charset="0"/>
              </a:rPr>
              <a:t>Giao</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nhiệm</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vụ</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học</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tập</a:t>
            </a:r>
            <a:endParaRPr lang="en-US" sz="28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Chia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sinh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trong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lớp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đoạn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trang</a:t>
            </a:r>
            <a:r>
              <a:rPr lang="en-US" sz="2800" dirty="0">
                <a:latin typeface="Times New Roman" panose="02020603050405020304" pitchFamily="18" charset="0"/>
                <a:cs typeface="Times New Roman" panose="02020603050405020304" pitchFamily="18" charset="0"/>
              </a:rPr>
              <a:t> 17.</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Mỗi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gian</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phút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đọc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vừa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trả</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lời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hỏi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2; </a:t>
            </a:r>
            <a:r>
              <a:rPr lang="en-US" sz="2800" dirty="0" err="1">
                <a:latin typeface="Times New Roman" panose="02020603050405020304" pitchFamily="18" charset="0"/>
                <a:cs typeface="Times New Roman" panose="02020603050405020304" pitchFamily="18" charset="0"/>
              </a:rPr>
              <a:t>đội</a:t>
            </a:r>
            <a:r>
              <a:rPr lang="en-US" sz="2800" dirty="0">
                <a:latin typeface="Times New Roman" panose="02020603050405020304" pitchFamily="18" charset="0"/>
                <a:cs typeface="Times New Roman" panose="02020603050405020304" pitchFamily="18" charset="0"/>
              </a:rPr>
              <a:t> 3 </a:t>
            </a:r>
            <a:r>
              <a:rPr lang="en-US" sz="2800" dirty="0" err="1">
                <a:latin typeface="Times New Roman" panose="02020603050405020304" pitchFamily="18" charset="0"/>
                <a:cs typeface="Times New Roman" panose="02020603050405020304" pitchFamily="18" charset="0"/>
              </a:rPr>
              <a:t>câu</a:t>
            </a:r>
            <a:r>
              <a:rPr lang="en-US" sz="2800" dirty="0">
                <a:latin typeface="Times New Roman" panose="02020603050405020304" pitchFamily="18" charset="0"/>
                <a:cs typeface="Times New Roman" panose="02020603050405020304" pitchFamily="18" charset="0"/>
              </a:rPr>
              <a:t> 3)</a:t>
            </a:r>
          </a:p>
          <a:p>
            <a:pPr fontAlgn="auto">
              <a:spcBef>
                <a:spcPts val="0"/>
              </a:spcBef>
              <a:spcAft>
                <a:spcPts val="0"/>
              </a:spcAft>
              <a:defRPr/>
            </a:pPr>
            <a:r>
              <a:rPr lang="en-US" sz="2800" b="1" i="1" dirty="0" err="1">
                <a:latin typeface="Times New Roman" panose="02020603050405020304" pitchFamily="18" charset="0"/>
                <a:cs typeface="Times New Roman" panose="02020603050405020304" pitchFamily="18" charset="0"/>
              </a:rPr>
              <a:t>Đánh</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giá</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hoạt</a:t>
            </a:r>
            <a:r>
              <a:rPr lang="en-US" sz="2800" b="1" i="1" dirty="0">
                <a:latin typeface="Times New Roman" panose="02020603050405020304" pitchFamily="18" charset="0"/>
                <a:cs typeface="Times New Roman" panose="02020603050405020304" pitchFamily="18" charset="0"/>
              </a:rPr>
              <a:t> </a:t>
            </a:r>
            <a:r>
              <a:rPr lang="en-US" sz="2800" b="1" i="1" dirty="0" err="1">
                <a:latin typeface="Times New Roman" panose="02020603050405020304" pitchFamily="18" charset="0"/>
                <a:cs typeface="Times New Roman" panose="02020603050405020304" pitchFamily="18" charset="0"/>
              </a:rPr>
              <a:t>động</a:t>
            </a:r>
            <a:r>
              <a:rPr lang="en-US" sz="2800" b="1" dirty="0">
                <a:latin typeface="Times New Roman" panose="02020603050405020304" pitchFamily="18" charset="0"/>
                <a:cs typeface="Times New Roman" panose="02020603050405020304" pitchFamily="18" charset="0"/>
              </a:rPr>
              <a:t>: </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cử</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bày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chỗ</a:t>
            </a:r>
            <a:r>
              <a:rPr lang="en-US" sz="2800" dirty="0">
                <a:latin typeface="Times New Roman" panose="02020603050405020304" pitchFamily="18" charset="0"/>
                <a:cs typeface="Times New Roman" panose="02020603050405020304" pitchFamily="18" charset="0"/>
              </a:rPr>
              <a:t> -&gt;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nhóm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khác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nhận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xét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phản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biện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a:t>
            </a:r>
          </a:p>
          <a:p>
            <a:pPr marL="342900" indent="-342900" fontAlgn="auto">
              <a:spcBef>
                <a:spcPts val="0"/>
              </a:spcBef>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dirty="0">
              <a:latin typeface="Times New Roman" panose="02020603050405020304" pitchFamily="18" charset="0"/>
              <a:cs typeface="Times New Roman" panose="02020603050405020304" pitchFamily="18" charset="0"/>
            </a:endParaRPr>
          </a:p>
        </p:txBody>
      </p:sp>
      <p:pic>
        <p:nvPicPr>
          <p:cNvPr id="205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801100" y="1444625"/>
            <a:ext cx="3221038" cy="4821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push dir="u"/>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161338" y="835025"/>
            <a:ext cx="3886200"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7"/>
          <p:cNvSpPr>
            <a:spLocks noChangeArrowheads="1"/>
          </p:cNvSpPr>
          <p:nvPr/>
        </p:nvSpPr>
        <p:spPr bwMode="auto">
          <a:xfrm>
            <a:off x="365125" y="1257300"/>
            <a:ext cx="7578725" cy="5092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spcBef>
                <a:spcPts val="2700"/>
              </a:spcBef>
            </a:pP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Đặc</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điểm</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chung</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của</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các</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mạng</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lưới</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là</a:t>
            </a:r>
            <a:r>
              <a:rPr lang="en-US" sz="2500" i="1" dirty="0">
                <a:latin typeface="Times New Roman" pitchFamily="18" charset="0"/>
                <a:ea typeface="Calibri" pitchFamily="34" charset="0"/>
                <a:cs typeface="Times New Roman" pitchFamily="18" charset="0"/>
              </a:rPr>
              <a:t> </a:t>
            </a:r>
            <a:r>
              <a:rPr lang="en-US" sz="2500" dirty="0" err="1">
                <a:latin typeface="Times New Roman" pitchFamily="18" charset="0"/>
                <a:ea typeface="Calibri" pitchFamily="34" charset="0"/>
                <a:cs typeface="Times New Roman" pitchFamily="18" charset="0"/>
              </a:rPr>
              <a:t>kết</a:t>
            </a:r>
            <a:r>
              <a:rPr lang="en-US" sz="2500" dirty="0">
                <a:latin typeface="Times New Roman" pitchFamily="18" charset="0"/>
                <a:ea typeface="Calibri" pitchFamily="34" charset="0"/>
                <a:cs typeface="Times New Roman" pitchFamily="18" charset="0"/>
              </a:rPr>
              <a:t> </a:t>
            </a:r>
            <a:r>
              <a:rPr lang="en-US" sz="2500" dirty="0" err="1">
                <a:latin typeface="Times New Roman" pitchFamily="18" charset="0"/>
                <a:ea typeface="Calibri" pitchFamily="34" charset="0"/>
                <a:cs typeface="Times New Roman" pitchFamily="18" charset="0"/>
              </a:rPr>
              <a:t>nối</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và</a:t>
            </a:r>
            <a:r>
              <a:rPr lang="en-US" sz="2500" i="1" dirty="0">
                <a:latin typeface="Times New Roman" pitchFamily="18" charset="0"/>
                <a:ea typeface="Calibri" pitchFamily="34" charset="0"/>
                <a:cs typeface="Times New Roman" pitchFamily="18" charset="0"/>
              </a:rPr>
              <a:t> </a:t>
            </a:r>
            <a:r>
              <a:rPr lang="en-US" sz="2500" dirty="0">
                <a:latin typeface="Times New Roman" pitchFamily="18" charset="0"/>
                <a:ea typeface="Calibri" pitchFamily="34" charset="0"/>
                <a:cs typeface="Times New Roman" pitchFamily="18" charset="0"/>
              </a:rPr>
              <a:t>chia </a:t>
            </a:r>
            <a:r>
              <a:rPr lang="en-US" sz="2500" dirty="0" err="1">
                <a:latin typeface="Times New Roman" pitchFamily="18" charset="0"/>
                <a:ea typeface="Calibri" pitchFamily="34" charset="0"/>
                <a:cs typeface="Times New Roman" pitchFamily="18" charset="0"/>
              </a:rPr>
              <a:t>sẻ</a:t>
            </a:r>
            <a:r>
              <a:rPr lang="en-US" sz="2500" dirty="0">
                <a:latin typeface="Times New Roman" pitchFamily="18" charset="0"/>
                <a:ea typeface="Calibri" pitchFamily="34" charset="0"/>
                <a:cs typeface="Times New Roman" pitchFamily="18" charset="0"/>
              </a:rPr>
              <a:t>.</a:t>
            </a:r>
          </a:p>
          <a:p>
            <a:pPr algn="just"/>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Có</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mạng</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vận</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chuyển</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theo</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một</a:t>
            </a:r>
            <a:r>
              <a:rPr lang="en-US" sz="2500" i="1" dirty="0">
                <a:latin typeface="Times New Roman" pitchFamily="18" charset="0"/>
                <a:ea typeface="Calibri" pitchFamily="34" charset="0"/>
                <a:cs typeface="Times New Roman" pitchFamily="18" charset="0"/>
              </a:rPr>
              <a:t> </a:t>
            </a:r>
            <a:r>
              <a:rPr lang="en-US" sz="2500" i="1" dirty="0" err="1" smtClean="0">
                <a:latin typeface="Times New Roman" pitchFamily="18" charset="0"/>
                <a:ea typeface="Calibri" pitchFamily="34" charset="0"/>
                <a:cs typeface="Times New Roman" pitchFamily="18" charset="0"/>
              </a:rPr>
              <a:t>chiều</a:t>
            </a:r>
            <a:r>
              <a:rPr lang="en-US" sz="2500" i="1" dirty="0" smtClean="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và</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có</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mạng</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vận</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chuyển</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hai</a:t>
            </a:r>
            <a:r>
              <a:rPr lang="en-US" sz="2500" i="1" dirty="0">
                <a:latin typeface="Times New Roman" pitchFamily="18" charset="0"/>
                <a:ea typeface="Calibri" pitchFamily="34" charset="0"/>
                <a:cs typeface="Times New Roman" pitchFamily="18" charset="0"/>
              </a:rPr>
              <a:t> </a:t>
            </a:r>
            <a:r>
              <a:rPr lang="en-US" sz="2500" i="1" dirty="0" err="1" smtClean="0">
                <a:latin typeface="Times New Roman" pitchFamily="18" charset="0"/>
                <a:ea typeface="Calibri" pitchFamily="34" charset="0"/>
                <a:cs typeface="Times New Roman" pitchFamily="18" charset="0"/>
              </a:rPr>
              <a:t>chiều</a:t>
            </a:r>
            <a:r>
              <a:rPr lang="en-US" sz="2500" i="1" dirty="0">
                <a:latin typeface="Times New Roman" pitchFamily="18" charset="0"/>
                <a:ea typeface="Calibri" pitchFamily="34" charset="0"/>
                <a:cs typeface="Times New Roman" pitchFamily="18" charset="0"/>
              </a:rPr>
              <a:t>.</a:t>
            </a:r>
            <a:endParaRPr lang="en-US" sz="2500" u="sng" dirty="0">
              <a:latin typeface="Times New Roman" pitchFamily="18" charset="0"/>
              <a:ea typeface="Calibri" pitchFamily="34" charset="0"/>
              <a:cs typeface="Times New Roman" pitchFamily="18" charset="0"/>
            </a:endParaRPr>
          </a:p>
          <a:p>
            <a:pPr algn="just"/>
            <a:r>
              <a:rPr lang="en-US" sz="2500" i="1" dirty="0">
                <a:latin typeface="Times New Roman" pitchFamily="18" charset="0"/>
                <a:ea typeface="Calibri" pitchFamily="34" charset="0"/>
                <a:cs typeface="Times New Roman" pitchFamily="18" charset="0"/>
              </a:rPr>
              <a:t>- Hai hay </a:t>
            </a:r>
            <a:r>
              <a:rPr lang="en-US" sz="2500" i="1" dirty="0" err="1">
                <a:latin typeface="Times New Roman" pitchFamily="18" charset="0"/>
                <a:ea typeface="Calibri" pitchFamily="34" charset="0"/>
                <a:cs typeface="Times New Roman" pitchFamily="18" charset="0"/>
              </a:rPr>
              <a:t>nhiều</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máy</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tính</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và</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các</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thiết</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bị</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được</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kết</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nối</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để</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truyền</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thông</a:t>
            </a:r>
            <a:r>
              <a:rPr lang="en-US" sz="2500" i="1" dirty="0">
                <a:latin typeface="Times New Roman" pitchFamily="18" charset="0"/>
                <a:ea typeface="Calibri" pitchFamily="34" charset="0"/>
                <a:cs typeface="Times New Roman" pitchFamily="18" charset="0"/>
              </a:rPr>
              <a:t> tin </a:t>
            </a:r>
            <a:r>
              <a:rPr lang="en-US" sz="2500" i="1" dirty="0" err="1">
                <a:latin typeface="Times New Roman" pitchFamily="18" charset="0"/>
                <a:ea typeface="Calibri" pitchFamily="34" charset="0"/>
                <a:cs typeface="Times New Roman" pitchFamily="18" charset="0"/>
              </a:rPr>
              <a:t>cho</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nhau</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tạo</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thành</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một</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mạng</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máy</a:t>
            </a:r>
            <a:r>
              <a:rPr lang="en-US" sz="2500" i="1" dirty="0">
                <a:latin typeface="Times New Roman" pitchFamily="18" charset="0"/>
                <a:ea typeface="Calibri" pitchFamily="34" charset="0"/>
                <a:cs typeface="Times New Roman" pitchFamily="18" charset="0"/>
              </a:rPr>
              <a:t> </a:t>
            </a:r>
            <a:r>
              <a:rPr lang="en-US" sz="2500" i="1" dirty="0" err="1">
                <a:latin typeface="Times New Roman" pitchFamily="18" charset="0"/>
                <a:ea typeface="Calibri" pitchFamily="34" charset="0"/>
                <a:cs typeface="Times New Roman" pitchFamily="18" charset="0"/>
              </a:rPr>
              <a:t>tính</a:t>
            </a:r>
            <a:r>
              <a:rPr lang="en-US" sz="2500" i="1" dirty="0">
                <a:latin typeface="Times New Roman" pitchFamily="18" charset="0"/>
                <a:ea typeface="Calibri" pitchFamily="34" charset="0"/>
                <a:cs typeface="Times New Roman" pitchFamily="18" charset="0"/>
              </a:rPr>
              <a:t>.</a:t>
            </a:r>
            <a:endParaRPr lang="en-US" sz="2500" u="sng" dirty="0">
              <a:latin typeface="Times New Roman" pitchFamily="18" charset="0"/>
              <a:ea typeface="Calibri" pitchFamily="34" charset="0"/>
              <a:cs typeface="Times New Roman" pitchFamily="18" charset="0"/>
            </a:endParaRPr>
          </a:p>
          <a:p>
            <a:pPr algn="just"/>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Lợi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ích</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của</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mạng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máy</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tính</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Người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sử</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dụng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có</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thể</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liên</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lạc</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với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nhau</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để</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trao</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đổi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thông</a:t>
            </a:r>
            <a:r>
              <a:rPr lang="en-US" sz="2500" i="1" dirty="0">
                <a:latin typeface="Times New Roman" pitchFamily="18" charset="0"/>
                <a:cs typeface="Calibri" pitchFamily="34" charset="0"/>
              </a:rPr>
              <a:t> tin, chia </a:t>
            </a:r>
            <a:r>
              <a:rPr lang="en-US" sz="2500" i="1" dirty="0" err="1">
                <a:latin typeface="Times New Roman" pitchFamily="18" charset="0"/>
                <a:cs typeface="Calibri" pitchFamily="34" charset="0"/>
              </a:rPr>
              <a:t>sẻ</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dữ</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liệu</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và</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dùng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chung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các</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thiết</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bị</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trên</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mạng</a:t>
            </a:r>
            <a:r>
              <a:rPr lang="en-US" sz="2500" i="1" dirty="0">
                <a:latin typeface="Times New Roman" pitchFamily="18" charset="0"/>
                <a:cs typeface="Calibri" pitchFamily="34" charset="0"/>
              </a:rPr>
              <a:t>.</a:t>
            </a:r>
            <a:endParaRPr lang="en-US" sz="2500" u="sng" dirty="0">
              <a:latin typeface="Times New Roman" pitchFamily="18" charset="0"/>
              <a:cs typeface="Calibri" pitchFamily="34" charset="0"/>
            </a:endParaRPr>
          </a:p>
          <a:p>
            <a:pPr algn="just"/>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Mạng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máy</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tính</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kết</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nối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với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nhau</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bằng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dây</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dẫn</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mạng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hoặc</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không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dây</a:t>
            </a:r>
            <a:r>
              <a:rPr lang="en-US" sz="2500" i="1" dirty="0">
                <a:latin typeface="Times New Roman" pitchFamily="18" charset="0"/>
                <a:cs typeface="Calibri" pitchFamily="34" charset="0"/>
              </a:rPr>
              <a:t> </a:t>
            </a:r>
            <a:endParaRPr lang="en-US" sz="2500" dirty="0">
              <a:latin typeface="Times New Roman" pitchFamily="18" charset="0"/>
              <a:cs typeface="Calibri" pitchFamily="34" charset="0"/>
            </a:endParaRPr>
          </a:p>
          <a:p>
            <a:pPr algn="just"/>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Mạng</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máy</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tính</a:t>
            </a:r>
            <a:r>
              <a:rPr lang="en-US" sz="2500" i="1" dirty="0">
                <a:latin typeface="Times New Roman" pitchFamily="18" charset="0"/>
                <a:cs typeface="Calibri" pitchFamily="34" charset="0"/>
              </a:rPr>
              <a:t> chia </a:t>
            </a:r>
            <a:r>
              <a:rPr lang="en-US" sz="2500" i="1" dirty="0" err="1">
                <a:latin typeface="Times New Roman" pitchFamily="18" charset="0"/>
                <a:cs typeface="Calibri" pitchFamily="34" charset="0"/>
              </a:rPr>
              <a:t>sẻ</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dữ</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liệu</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tài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nguyên</a:t>
            </a:r>
            <a:r>
              <a:rPr lang="en-US" sz="2500" i="1" dirty="0">
                <a:latin typeface="Times New Roman" pitchFamily="18" charset="0"/>
                <a:cs typeface="Calibri" pitchFamily="34" charset="0"/>
              </a:rPr>
              <a:t> </a:t>
            </a:r>
            <a:r>
              <a:rPr lang="en-US" sz="2500" i="1" dirty="0" err="1" smtClean="0">
                <a:latin typeface="Times New Roman" pitchFamily="18" charset="0"/>
                <a:cs typeface="Calibri" pitchFamily="34" charset="0"/>
              </a:rPr>
              <a:t>mềm</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và</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thiết</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bị</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tài</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nguyên</a:t>
            </a:r>
            <a:r>
              <a:rPr lang="en-US" sz="2500" i="1" dirty="0">
                <a:latin typeface="Times New Roman" pitchFamily="18" charset="0"/>
                <a:cs typeface="Calibri" pitchFamily="34" charset="0"/>
              </a:rPr>
              <a:t> </a:t>
            </a:r>
            <a:r>
              <a:rPr lang="en-US" sz="2500" i="1" dirty="0" err="1">
                <a:latin typeface="Times New Roman" pitchFamily="18" charset="0"/>
                <a:cs typeface="Calibri" pitchFamily="34" charset="0"/>
              </a:rPr>
              <a:t>cứng</a:t>
            </a:r>
            <a:r>
              <a:rPr lang="en-US" sz="2500" i="1" dirty="0">
                <a:latin typeface="Times New Roman" pitchFamily="18" charset="0"/>
                <a:cs typeface="Calibri" pitchFamily="34" charset="0"/>
              </a:rPr>
              <a:t>)</a:t>
            </a:r>
            <a:endParaRPr lang="en-US" sz="2500" dirty="0">
              <a:latin typeface="Times New Roman" pitchFamily="18" charset="0"/>
              <a:cs typeface="Calibri" pitchFamily="34" charset="0"/>
            </a:endParaRPr>
          </a:p>
        </p:txBody>
      </p:sp>
      <p:sp>
        <p:nvSpPr>
          <p:cNvPr id="11268" name="TextBox 8"/>
          <p:cNvSpPr txBox="1">
            <a:spLocks noChangeArrowheads="1"/>
          </p:cNvSpPr>
          <p:nvPr/>
        </p:nvSpPr>
        <p:spPr bwMode="auto">
          <a:xfrm>
            <a:off x="1154113" y="658813"/>
            <a:ext cx="38639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1. Mạng máy tính là gì?</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 calcmode="lin" valueType="num">
                                      <p:cBhvr additive="base">
                                        <p:cTn id="7" dur="500" fill="hold"/>
                                        <p:tgtEl>
                                          <p:spTgt spid="8">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8">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8">
                                            <p:txEl>
                                              <p:pRg st="1" end="1"/>
                                            </p:txEl>
                                          </p:spTgt>
                                        </p:tgtEl>
                                        <p:attrNameLst>
                                          <p:attrName>style.visibility</p:attrName>
                                        </p:attrNameLst>
                                      </p:cBhvr>
                                      <p:to>
                                        <p:strVal val="visible"/>
                                      </p:to>
                                    </p:set>
                                    <p:anim calcmode="lin" valueType="num">
                                      <p:cBhvr additive="base">
                                        <p:cTn id="11" dur="500" fill="hold"/>
                                        <p:tgtEl>
                                          <p:spTgt spid="8">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8">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8">
                                            <p:txEl>
                                              <p:pRg st="2" end="2"/>
                                            </p:txEl>
                                          </p:spTgt>
                                        </p:tgtEl>
                                        <p:attrNameLst>
                                          <p:attrName>style.visibility</p:attrName>
                                        </p:attrNameLst>
                                      </p:cBhvr>
                                      <p:to>
                                        <p:strVal val="visible"/>
                                      </p:to>
                                    </p:set>
                                    <p:anim calcmode="lin" valueType="num">
                                      <p:cBhvr additive="base">
                                        <p:cTn id="15" dur="500" fill="hold"/>
                                        <p:tgtEl>
                                          <p:spTgt spid="8">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8">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anim calcmode="lin" valueType="num">
                                      <p:cBhvr additive="base">
                                        <p:cTn id="19" dur="500" fill="hold"/>
                                        <p:tgtEl>
                                          <p:spTgt spid="8">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8">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anim calcmode="lin" valueType="num">
                                      <p:cBhvr additive="base">
                                        <p:cTn id="23" dur="500" fill="hold"/>
                                        <p:tgtEl>
                                          <p:spTgt spid="8">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8">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8">
                                            <p:txEl>
                                              <p:pRg st="5" end="5"/>
                                            </p:txEl>
                                          </p:spTgt>
                                        </p:tgtEl>
                                        <p:attrNameLst>
                                          <p:attrName>style.visibility</p:attrName>
                                        </p:attrNameLst>
                                      </p:cBhvr>
                                      <p:to>
                                        <p:strVal val="visible"/>
                                      </p:to>
                                    </p:set>
                                    <p:anim calcmode="lin" valueType="num">
                                      <p:cBhvr additive="base">
                                        <p:cTn id="27" dur="500" fill="hold"/>
                                        <p:tgtEl>
                                          <p:spTgt spid="8">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8">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1"/>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98750" y="1600200"/>
            <a:ext cx="6794500" cy="4525963"/>
          </a:xfrm>
          <a:noFill/>
        </p:spPr>
      </p:pic>
      <p:sp>
        <p:nvSpPr>
          <p:cNvPr id="5" name="Cloud Callout 4"/>
          <p:cNvSpPr/>
          <p:nvPr/>
        </p:nvSpPr>
        <p:spPr bwMode="auto">
          <a:xfrm flipH="1">
            <a:off x="274638" y="1531938"/>
            <a:ext cx="7107237" cy="3419475"/>
          </a:xfrm>
          <a:prstGeom prst="cloudCallout">
            <a:avLst>
              <a:gd name="adj1" fmla="val 18229"/>
              <a:gd name="adj2" fmla="val 54885"/>
            </a:avLst>
          </a:prstGeom>
          <a:blipFill>
            <a:blip r:embed="rId3"/>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algn="ctr" fontAlgn="auto">
              <a:spcBef>
                <a:spcPts val="0"/>
              </a:spcBef>
              <a:spcAft>
                <a:spcPts val="0"/>
              </a:spcAft>
              <a:defRPr/>
            </a:pPr>
            <a:r>
              <a:rPr lang="en-US" sz="2800" b="1" i="1"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xuất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trong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mọi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lĩnh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cuộc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sống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mạng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kết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nối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nhau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như</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thế</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có</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thành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phần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gì</a:t>
            </a:r>
            <a:r>
              <a:rPr lang="en-US" sz="2800" dirty="0">
                <a:solidFill>
                  <a:srgbClr val="FF0000"/>
                </a:solidFill>
                <a:latin typeface="Times New Roman" panose="02020603050405020304" pitchFamily="18" charset="0"/>
                <a:cs typeface="Times New Roman" panose="02020603050405020304" pitchFamily="18" charset="0"/>
              </a:rPr>
              <a:t>? </a:t>
            </a:r>
          </a:p>
        </p:txBody>
      </p:sp>
      <p:pic>
        <p:nvPicPr>
          <p:cNvPr id="1229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10513" y="0"/>
            <a:ext cx="4281487" cy="3392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txBox="1">
            <a:spLocks noGrp="1"/>
          </p:cNvSpPr>
          <p:nvPr>
            <p:ph idx="1"/>
          </p:nvPr>
        </p:nvSpPr>
        <p:spPr>
          <a:xfrm>
            <a:off x="0" y="487363"/>
            <a:ext cx="11969750" cy="7947025"/>
          </a:xfrm>
        </p:spPr>
        <p:txBody>
          <a:bodyPr rtlCol="0">
            <a:spAutoFit/>
          </a:bodyPr>
          <a:lstStyle/>
          <a:p>
            <a:pPr marL="0" indent="0" eaLnBrk="1" fontAlgn="auto" hangingPunct="1">
              <a:spcAft>
                <a:spcPts val="0"/>
              </a:spcAft>
              <a:buFont typeface="Arial" pitchFamily="34" charset="0"/>
              <a:buNone/>
              <a:defRPr/>
            </a:pPr>
            <a:r>
              <a:rPr lang="en-US" sz="2800" b="1" i="1" dirty="0" err="1" smtClean="0">
                <a:solidFill>
                  <a:srgbClr val="FF0000"/>
                </a:solidFill>
                <a:latin typeface="Times New Roman" panose="02020603050405020304" pitchFamily="18" charset="0"/>
                <a:cs typeface="Times New Roman" panose="02020603050405020304" pitchFamily="18" charset="0"/>
              </a:rPr>
              <a:t>Chuyển</a:t>
            </a:r>
            <a:r>
              <a:rPr lang="en-US" sz="2800" b="1" i="1" dirty="0" smtClean="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giao</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nhiệm</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vụ</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a:solidFill>
                  <a:srgbClr val="FF0000"/>
                </a:solidFill>
                <a:latin typeface="Times New Roman" panose="02020603050405020304" pitchFamily="18" charset="0"/>
                <a:cs typeface="Times New Roman" panose="02020603050405020304" pitchFamily="18" charset="0"/>
              </a:rPr>
              <a:t>học</a:t>
            </a:r>
            <a:r>
              <a:rPr lang="en-US" sz="2800" b="1" i="1" dirty="0">
                <a:solidFill>
                  <a:srgbClr val="FF0000"/>
                </a:solidFill>
                <a:latin typeface="Times New Roman" panose="02020603050405020304" pitchFamily="18" charset="0"/>
                <a:cs typeface="Times New Roman" panose="02020603050405020304" pitchFamily="18" charset="0"/>
              </a:rPr>
              <a:t> </a:t>
            </a:r>
            <a:r>
              <a:rPr lang="en-US" sz="2800" b="1" i="1" dirty="0" err="1" smtClean="0">
                <a:solidFill>
                  <a:srgbClr val="FF0000"/>
                </a:solidFill>
                <a:latin typeface="Times New Roman" panose="02020603050405020304" pitchFamily="18" charset="0"/>
                <a:cs typeface="Times New Roman" panose="02020603050405020304" pitchFamily="18" charset="0"/>
              </a:rPr>
              <a:t>tập</a:t>
            </a:r>
            <a:r>
              <a:rPr lang="en-US" sz="2800" b="1" i="1" dirty="0" smtClean="0">
                <a:solidFill>
                  <a:srgbClr val="FF0000"/>
                </a:solidFill>
                <a:latin typeface="Times New Roman" panose="02020603050405020304" pitchFamily="18" charset="0"/>
                <a:cs typeface="Times New Roman" panose="02020603050405020304" pitchFamily="18" charset="0"/>
              </a:rPr>
              <a:t>: </a:t>
            </a:r>
          </a:p>
          <a:p>
            <a:pPr marL="0" indent="0" eaLnBrk="1" fontAlgn="auto" hangingPunct="1">
              <a:spcAft>
                <a:spcPts val="0"/>
              </a:spcAft>
              <a:buFont typeface="Arial" pitchFamily="34" charset="0"/>
              <a:buNone/>
              <a:defRPr/>
            </a:pPr>
            <a:r>
              <a:rPr lang="vi-VN" sz="2800" dirty="0" smtClean="0">
                <a:solidFill>
                  <a:srgbClr val="FF0000"/>
                </a:solidFill>
                <a:latin typeface="+mj-lt"/>
              </a:rPr>
              <a:t>Chia </a:t>
            </a:r>
            <a:r>
              <a:rPr lang="vi-VN" sz="2800" dirty="0">
                <a:solidFill>
                  <a:srgbClr val="FF0000"/>
                </a:solidFill>
                <a:latin typeface="+mj-lt"/>
              </a:rPr>
              <a:t>lớp thành 4 nhóm </a:t>
            </a:r>
            <a:endParaRPr lang="en-US" sz="2800" dirty="0" smtClean="0">
              <a:solidFill>
                <a:srgbClr val="FF0000"/>
              </a:solidFill>
              <a:latin typeface="+mj-lt"/>
            </a:endParaRPr>
          </a:p>
          <a:p>
            <a:pPr marL="0" indent="0" eaLnBrk="1" fontAlgn="auto" hangingPunct="1">
              <a:spcAft>
                <a:spcPts val="0"/>
              </a:spcAft>
              <a:buFont typeface="Arial" pitchFamily="34" charset="0"/>
              <a:buNone/>
              <a:defRPr/>
            </a:pPr>
            <a:r>
              <a:rPr lang="vi-VN" sz="2800" dirty="0" smtClean="0">
                <a:solidFill>
                  <a:srgbClr val="FF0000"/>
                </a:solidFill>
                <a:latin typeface="+mj-lt"/>
              </a:rPr>
              <a:t>NV1 </a:t>
            </a:r>
            <a:r>
              <a:rPr lang="vi-VN" sz="2800" dirty="0">
                <a:solidFill>
                  <a:srgbClr val="FF0000"/>
                </a:solidFill>
                <a:latin typeface="+mj-lt"/>
              </a:rPr>
              <a:t>-  Quan sát hình 2.1 sgk - &gt; Trả lời các câu hỏi trong phần 1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NV2 - Đọc thông tin trong SGK  (trang 18) -&gt;Trả lời các câu hỏi trong phần 2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NV3 - Đọc phần văn bản trang 19 sgk -&gt;Trả lời các câu hỏi trong phần 3 phiếu học tập 3.</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b="1" i="1" dirty="0" smtClean="0">
                <a:solidFill>
                  <a:srgbClr val="FF0000"/>
                </a:solidFill>
                <a:latin typeface="+mj-lt"/>
              </a:rPr>
              <a:t>Báo </a:t>
            </a:r>
            <a:r>
              <a:rPr lang="vi-VN" sz="2800" b="1" i="1" dirty="0">
                <a:solidFill>
                  <a:srgbClr val="FF0000"/>
                </a:solidFill>
                <a:latin typeface="+mj-lt"/>
              </a:rPr>
              <a:t>cáo kết quả hoạt động và thảo luận</a:t>
            </a:r>
            <a:endParaRPr lang="en-US" sz="2800" i="1"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Báo cáo theo từng nhiệm vụ</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a:solidFill>
                  <a:srgbClr val="FF0000"/>
                </a:solidFill>
                <a:latin typeface="+mj-lt"/>
              </a:rPr>
              <a:t>NV1, </a:t>
            </a:r>
            <a:r>
              <a:rPr lang="vi-VN" sz="2800" dirty="0" smtClean="0">
                <a:solidFill>
                  <a:srgbClr val="FF0000"/>
                </a:solidFill>
                <a:latin typeface="+mj-lt"/>
              </a:rPr>
              <a:t>2</a:t>
            </a:r>
            <a:r>
              <a:rPr lang="en-US" sz="2800" dirty="0" smtClean="0">
                <a:solidFill>
                  <a:srgbClr val="FF0000"/>
                </a:solidFill>
                <a:latin typeface="+mj-lt"/>
              </a:rPr>
              <a:t>, </a:t>
            </a:r>
            <a:r>
              <a:rPr lang="en-US" sz="2800" dirty="0" smtClean="0">
                <a:solidFill>
                  <a:srgbClr val="FF0000"/>
                </a:solidFill>
                <a:latin typeface="Times New Roman" panose="02020603050405020304" pitchFamily="18" charset="0"/>
                <a:cs typeface="Times New Roman" panose="02020603050405020304" pitchFamily="18" charset="0"/>
              </a:rPr>
              <a:t>3</a:t>
            </a:r>
            <a:r>
              <a:rPr lang="vi-VN" sz="2800" dirty="0" smtClean="0">
                <a:solidFill>
                  <a:srgbClr val="FF0000"/>
                </a:solidFill>
                <a:latin typeface="+mj-lt"/>
              </a:rPr>
              <a:t>- </a:t>
            </a:r>
            <a:r>
              <a:rPr lang="vi-VN" sz="2800" dirty="0">
                <a:solidFill>
                  <a:srgbClr val="FF0000"/>
                </a:solidFill>
                <a:latin typeface="+mj-lt"/>
              </a:rPr>
              <a:t>Nhóm cử đại diện báo cáo tại </a:t>
            </a:r>
            <a:r>
              <a:rPr lang="vi-VN" sz="2800" dirty="0" smtClean="0">
                <a:solidFill>
                  <a:srgbClr val="FF0000"/>
                </a:solidFill>
                <a:latin typeface="+mj-lt"/>
              </a:rPr>
              <a:t>chỗ</a:t>
            </a: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còn lại nhận xét – phản biện.</a:t>
            </a:r>
            <a:endParaRPr lang="en-US" sz="2800" dirty="0">
              <a:solidFill>
                <a:srgbClr val="FF0000"/>
              </a:solidFill>
              <a:latin typeface="+mj-lt"/>
            </a:endParaRPr>
          </a:p>
          <a:p>
            <a:pPr marL="0" indent="0" eaLnBrk="1" fontAlgn="auto" hangingPunct="1">
              <a:spcAft>
                <a:spcPts val="0"/>
              </a:spcAft>
              <a:buFont typeface="Arial" pitchFamily="34" charset="0"/>
              <a:buNone/>
              <a:defRPr/>
            </a:pPr>
            <a:r>
              <a:rPr lang="vi-VN" sz="2800" dirty="0" smtClean="0">
                <a:solidFill>
                  <a:srgbClr val="FF0000"/>
                </a:solidFill>
                <a:latin typeface="+mj-lt"/>
              </a:rPr>
              <a:t>NV3</a:t>
            </a:r>
            <a:r>
              <a:rPr lang="vi-VN" sz="2800" dirty="0">
                <a:solidFill>
                  <a:srgbClr val="FF0000"/>
                </a:solidFill>
                <a:latin typeface="+mj-lt"/>
              </a:rPr>
              <a:t>: </a:t>
            </a: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trao đổi chéo phiếu học </a:t>
            </a:r>
            <a:r>
              <a:rPr lang="vi-VN" sz="2800" dirty="0" smtClean="0">
                <a:solidFill>
                  <a:srgbClr val="FF0000"/>
                </a:solidFill>
                <a:latin typeface="+mj-lt"/>
              </a:rPr>
              <a:t>tập.</a:t>
            </a:r>
            <a:endParaRPr lang="en-US" sz="2800" dirty="0" smtClean="0">
              <a:solidFill>
                <a:srgbClr val="FF0000"/>
              </a:solidFill>
              <a:latin typeface="+mj-lt"/>
            </a:endParaRPr>
          </a:p>
          <a:p>
            <a:pPr marL="0" indent="0" eaLnBrk="1" fontAlgn="auto" hangingPunct="1">
              <a:spcAft>
                <a:spcPts val="0"/>
              </a:spcAft>
              <a:buFont typeface="Arial" pitchFamily="34" charset="0"/>
              <a:buNone/>
              <a:defRPr/>
            </a:pPr>
            <a:r>
              <a:rPr lang="en-US" sz="2800" dirty="0" smtClean="0">
                <a:solidFill>
                  <a:srgbClr val="FF0000"/>
                </a:solidFill>
                <a:latin typeface="+mj-lt"/>
              </a:rPr>
              <a:t>            </a:t>
            </a:r>
            <a:r>
              <a:rPr lang="vi-VN" sz="2800" dirty="0" smtClean="0">
                <a:solidFill>
                  <a:srgbClr val="FF0000"/>
                </a:solidFill>
                <a:latin typeface="+mj-lt"/>
              </a:rPr>
              <a:t>Các </a:t>
            </a:r>
            <a:r>
              <a:rPr lang="vi-VN" sz="2800" dirty="0">
                <a:solidFill>
                  <a:srgbClr val="FF0000"/>
                </a:solidFill>
                <a:latin typeface="+mj-lt"/>
              </a:rPr>
              <a:t>nhóm chấm chéo nhau và báo cáo kết quả cho giáo viên.</a:t>
            </a:r>
            <a:endParaRPr lang="en-US" sz="2800" dirty="0">
              <a:solidFill>
                <a:srgbClr val="FF0000"/>
              </a:solidFill>
              <a:latin typeface="+mj-lt"/>
            </a:endParaRPr>
          </a:p>
          <a:p>
            <a:pPr eaLnBrk="1" fontAlgn="auto" hangingPunct="1">
              <a:spcAft>
                <a:spcPts val="0"/>
              </a:spcAft>
              <a:buFont typeface="Arial" pitchFamily="34" charset="0"/>
              <a:buChar char="•"/>
              <a:defRPr/>
            </a:pPr>
            <a:endParaRPr lang="en-US" sz="2400" dirty="0">
              <a:solidFill>
                <a:srgbClr val="FF0000"/>
              </a:solidFill>
            </a:endParaRPr>
          </a:p>
          <a:p>
            <a:pPr marL="0" indent="0" eaLnBrk="1" fontAlgn="auto" hangingPunct="1">
              <a:spcAft>
                <a:spcPts val="0"/>
              </a:spcAft>
              <a:buFont typeface="Arial" pitchFamily="34" charset="0"/>
              <a:buNone/>
              <a:defRPr/>
            </a:pPr>
            <a:endParaRPr lang="en-US" sz="2800" dirty="0">
              <a:solidFill>
                <a:srgbClr val="FF0000"/>
              </a:solidFill>
              <a:latin typeface="+mj-lt"/>
            </a:endParaRPr>
          </a:p>
          <a:p>
            <a:pPr marL="0" indent="0" eaLnBrk="1" fontAlgn="auto" hangingPunct="1">
              <a:spcAft>
                <a:spcPts val="0"/>
              </a:spcAft>
              <a:buFont typeface="Arial" pitchFamily="34" charset="0"/>
              <a:buNone/>
              <a:defRPr/>
            </a:pPr>
            <a:endParaRPr lang="en-US" sz="2800" dirty="0">
              <a:solidFill>
                <a:srgbClr val="FF0000"/>
              </a:solidFill>
              <a:latin typeface="Times New Roman" panose="02020603050405020304" pitchFamily="18" charset="0"/>
              <a:cs typeface="Times New Roman" panose="02020603050405020304" pitchFamily="18" charset="0"/>
            </a:endParaRPr>
          </a:p>
        </p:txBody>
      </p:sp>
      <p:sp>
        <p:nvSpPr>
          <p:cNvPr id="13315" name="TextBox 6"/>
          <p:cNvSpPr txBox="1">
            <a:spLocks noChangeArrowheads="1"/>
          </p:cNvSpPr>
          <p:nvPr/>
        </p:nvSpPr>
        <p:spPr bwMode="auto">
          <a:xfrm>
            <a:off x="696913" y="115888"/>
            <a:ext cx="7332662"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spTree>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extBox 4"/>
          <p:cNvSpPr txBox="1">
            <a:spLocks noChangeArrowheads="1"/>
          </p:cNvSpPr>
          <p:nvPr/>
        </p:nvSpPr>
        <p:spPr bwMode="auto">
          <a:xfrm>
            <a:off x="696913" y="338138"/>
            <a:ext cx="6573837"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696913" y="1658938"/>
          <a:ext cx="11087100" cy="4429125"/>
        </p:xfrm>
        <a:graphic>
          <a:graphicData uri="http://schemas.openxmlformats.org/drawingml/2006/table">
            <a:tbl>
              <a:tblPr firstRow="1" bandRow="1">
                <a:tableStyleId>{5C22544A-7EE6-4342-B048-85BDC9FD1C3A}</a:tableStyleId>
              </a:tblPr>
              <a:tblGrid>
                <a:gridCol w="11087100">
                  <a:extLst>
                    <a:ext uri="{9D8B030D-6E8A-4147-A177-3AD203B41FA5}">
                      <a16:colId xmlns:a16="http://schemas.microsoft.com/office/drawing/2014/main" val="20000"/>
                    </a:ext>
                  </a:extLst>
                </a:gridCol>
              </a:tblGrid>
              <a:tr h="576479">
                <a:tc>
                  <a:txBody>
                    <a:bodyPr/>
                    <a:lstStyle/>
                    <a:p>
                      <a:pPr algn="ctr"/>
                      <a:r>
                        <a:rPr lang="en-US" sz="2800" dirty="0" smtClean="0">
                          <a:solidFill>
                            <a:srgbClr val="FF0000"/>
                          </a:solidFill>
                          <a:latin typeface="Times New Roman" panose="02020603050405020304" pitchFamily="18" charset="0"/>
                          <a:cs typeface="Times New Roman" panose="02020603050405020304" pitchFamily="18" charset="0"/>
                        </a:rPr>
                        <a:t>PHIẾU</a:t>
                      </a:r>
                      <a:r>
                        <a:rPr lang="en-US" sz="28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800" dirty="0">
                        <a:solidFill>
                          <a:srgbClr val="FF0000"/>
                        </a:solidFill>
                        <a:latin typeface="Times New Roman" panose="02020603050405020304" pitchFamily="18" charset="0"/>
                        <a:cs typeface="Times New Roman" panose="02020603050405020304" pitchFamily="18" charset="0"/>
                      </a:endParaRPr>
                    </a:p>
                  </a:txBody>
                  <a:tcPr marT="45715" marB="45715">
                    <a:blipFill>
                      <a:blip r:embed="rId2"/>
                      <a:tile tx="0" ty="0" sx="100000" sy="100000" flip="none" algn="tl"/>
                    </a:blipFill>
                  </a:tcPr>
                </a:tc>
                <a:extLst>
                  <a:ext uri="{0D108BD9-81ED-4DB2-BD59-A6C34878D82A}">
                    <a16:rowId xmlns:a16="http://schemas.microsoft.com/office/drawing/2014/main" val="10000"/>
                  </a:ext>
                </a:extLst>
              </a:tr>
              <a:tr h="3852646">
                <a:tc>
                  <a:txBody>
                    <a:bodyPr/>
                    <a:lstStyle/>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kern="1200" dirty="0" err="1" smtClean="0">
                          <a:solidFill>
                            <a:srgbClr val="FF0000"/>
                          </a:solidFill>
                          <a:effectLst/>
                          <a:latin typeface="Times New Roman" panose="02020603050405020304" pitchFamily="18" charset="0"/>
                          <a:ea typeface="+mn-ea"/>
                          <a:cs typeface="Times New Roman" panose="02020603050405020304" pitchFamily="18" charset="0"/>
                        </a:rPr>
                        <a:t>Phần</a:t>
                      </a:r>
                      <a:r>
                        <a:rPr lang="en-US" sz="2800" b="1" i="1"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quan</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sát</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hình</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2.1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sgk</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 &gt;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Trả</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lời</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b="1" kern="1200" dirty="0" err="1" smtClean="0">
                          <a:solidFill>
                            <a:srgbClr val="FF0000"/>
                          </a:solidFill>
                          <a:effectLst/>
                          <a:latin typeface="Times New Roman" panose="02020603050405020304" pitchFamily="18" charset="0"/>
                          <a:ea typeface="+mn-ea"/>
                          <a:cs typeface="Times New Roman" panose="02020603050405020304" pitchFamily="18" charset="0"/>
                        </a:rPr>
                        <a:t>hỏi</a:t>
                      </a:r>
                      <a:r>
                        <a:rPr lang="en-US" sz="2800" b="1"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800" b="0"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Thiết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bị</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đang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2800" i="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với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nhau</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như</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thế</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US" sz="2800" b="1" i="1" u="sng"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1" u="sng"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qua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vật</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trung</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gian</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kern="1200" dirty="0" smtClean="0">
                          <a:solidFill>
                            <a:srgbClr val="FF0000"/>
                          </a:solidFill>
                          <a:effectLst/>
                          <a:latin typeface="Times New Roman" panose="02020603050405020304" pitchFamily="18" charset="0"/>
                          <a:ea typeface="+mn-ea"/>
                          <a:cs typeface="Times New Roman" panose="02020603050405020304" pitchFamily="18" charset="0"/>
                        </a:rPr>
                        <a:t>?</a:t>
                      </a:r>
                    </a:p>
                  </a:txBody>
                  <a:tcPr marT="45715" marB="45715">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7" name="TextBox 6"/>
          <p:cNvSpPr txBox="1"/>
          <p:nvPr/>
        </p:nvSpPr>
        <p:spPr>
          <a:xfrm>
            <a:off x="844550" y="3121025"/>
            <a:ext cx="10837863" cy="3384550"/>
          </a:xfrm>
          <a:prstGeom prst="rect">
            <a:avLst/>
          </a:prstGeom>
          <a:noFill/>
        </p:spPr>
        <p:txBody>
          <a:bodyPr>
            <a:spAutoFit/>
          </a:bodyPr>
          <a:lstStyle/>
          <a:p>
            <a:pPr marL="285750" indent="-285750" fontAlgn="auto">
              <a:spcBef>
                <a:spcPts val="0"/>
              </a:spcBef>
              <a:spcAft>
                <a:spcPts val="0"/>
              </a:spcAft>
              <a:buFont typeface="Symbol" panose="05050102010706020507" pitchFamily="18" charset="2"/>
              <a:buChar char="Þ"/>
              <a:defRPr/>
            </a:pPr>
            <a:r>
              <a:rPr lang="en-US" sz="2800" i="1" dirty="0" err="1">
                <a:latin typeface="Times New Roman" panose="02020603050405020304" pitchFamily="18" charset="0"/>
                <a:cs typeface="Times New Roman" panose="02020603050405020304" pitchFamily="18" charset="0"/>
              </a:rPr>
              <a:t>Tất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cả</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các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thiết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bị</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có</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trong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hình</a:t>
            </a:r>
            <a:r>
              <a:rPr lang="en-US" sz="2800" i="1" dirty="0">
                <a:latin typeface="Times New Roman" panose="02020603050405020304" pitchFamily="18" charset="0"/>
                <a:cs typeface="Times New Roman" panose="02020603050405020304" pitchFamily="18" charset="0"/>
              </a:rPr>
              <a:t> 2.1 </a:t>
            </a:r>
            <a:r>
              <a:rPr lang="en-US" sz="2800" i="1" dirty="0" err="1">
                <a:latin typeface="Times New Roman" panose="02020603050405020304" pitchFamily="18" charset="0"/>
                <a:cs typeface="Times New Roman" panose="02020603050405020304" pitchFamily="18" charset="0"/>
              </a:rPr>
              <a:t>đều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vào</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mạng</a:t>
            </a:r>
            <a:endParaRPr lang="en-US" sz="2800" i="1"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8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i="1" dirty="0">
                <a:latin typeface="Times New Roman" panose="02020603050405020304" pitchFamily="18" charset="0"/>
                <a:cs typeface="Times New Roman" panose="02020603050405020304" pitchFamily="18" charset="0"/>
              </a:rPr>
              <a:t>=&gt; </a:t>
            </a:r>
            <a:r>
              <a:rPr lang="en-US" sz="2800" i="1" dirty="0" err="1">
                <a:latin typeface="Times New Roman" panose="02020603050405020304" pitchFamily="18" charset="0"/>
                <a:cs typeface="Times New Roman" panose="02020603050405020304" pitchFamily="18" charset="0"/>
              </a:rPr>
              <a:t>Chúng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được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kết</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nối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với</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nhau</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bằng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dây</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dẫn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hoặc</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sóng</a:t>
            </a:r>
            <a:r>
              <a:rPr lang="en-US" sz="2800" i="1" dirty="0">
                <a:latin typeface="Times New Roman" panose="02020603050405020304" pitchFamily="18" charset="0"/>
                <a:cs typeface="Times New Roman" panose="02020603050405020304" pitchFamily="18" charset="0"/>
              </a:rPr>
              <a:t> ô </a:t>
            </a:r>
            <a:r>
              <a:rPr lang="en-US" sz="2800" i="1" dirty="0" err="1">
                <a:latin typeface="Times New Roman" panose="02020603050405020304" pitchFamily="18" charset="0"/>
                <a:cs typeface="Times New Roman" panose="02020603050405020304" pitchFamily="18" charset="0"/>
              </a:rPr>
              <a:t>tuyến</a:t>
            </a:r>
            <a:r>
              <a:rPr lang="en-US" sz="2800" i="1" dirty="0">
                <a:latin typeface="Times New Roman" panose="02020603050405020304" pitchFamily="18" charset="0"/>
                <a:cs typeface="Times New Roman" panose="02020603050405020304" pitchFamily="18" charset="0"/>
              </a:rPr>
              <a:t>.</a:t>
            </a:r>
          </a:p>
          <a:p>
            <a:pPr marL="285750" indent="-285750" fontAlgn="auto">
              <a:spcBef>
                <a:spcPts val="0"/>
              </a:spcBef>
              <a:spcAft>
                <a:spcPts val="0"/>
              </a:spcAft>
              <a:buFont typeface="Symbol" panose="05050102010706020507" pitchFamily="18" charset="2"/>
              <a:buChar char="Þ"/>
              <a:defRPr/>
            </a:pPr>
            <a:endParaRPr lang="en-US" sz="2800" i="1"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800" i="1" dirty="0">
                <a:latin typeface="Times New Roman" panose="02020603050405020304" pitchFamily="18" charset="0"/>
                <a:cs typeface="Times New Roman" panose="02020603050405020304" pitchFamily="18" charset="0"/>
              </a:rPr>
              <a:t>=&gt; </a:t>
            </a:r>
            <a:r>
              <a:rPr lang="en-US" sz="2800" i="1" dirty="0" err="1">
                <a:latin typeface="Times New Roman" panose="02020603050405020304" pitchFamily="18" charset="0"/>
                <a:cs typeface="Times New Roman" panose="02020603050405020304" pitchFamily="18" charset="0"/>
              </a:rPr>
              <a:t>Bộ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chuyển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mạch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và</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bộ</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định</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tuyến</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không</a:t>
            </a:r>
            <a:r>
              <a:rPr lang="en-US" sz="2800" i="1" dirty="0">
                <a:latin typeface="Times New Roman" panose="02020603050405020304" pitchFamily="18" charset="0"/>
                <a:cs typeface="Times New Roman" panose="02020603050405020304" pitchFamily="18" charset="0"/>
              </a:rPr>
              <a:t> </a:t>
            </a:r>
            <a:r>
              <a:rPr lang="en-US" sz="2800" i="1" dirty="0" err="1">
                <a:latin typeface="Times New Roman" panose="02020603050405020304" pitchFamily="18" charset="0"/>
                <a:cs typeface="Times New Roman" panose="02020603050405020304" pitchFamily="18" charset="0"/>
              </a:rPr>
              <a:t>dây</a:t>
            </a: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u="sng" dirty="0">
              <a:latin typeface="Times New Roman" panose="02020603050405020304" pitchFamily="18" charset="0"/>
              <a:cs typeface="Times New Roman" panose="02020603050405020304" pitchFamily="18" charset="0"/>
            </a:endParaRPr>
          </a:p>
          <a:p>
            <a:pPr fontAlgn="auto">
              <a:spcBef>
                <a:spcPts val="0"/>
              </a:spcBef>
              <a:spcAft>
                <a:spcPts val="0"/>
              </a:spcAft>
              <a:defRPr/>
            </a:pPr>
            <a:endParaRPr lang="en-US" sz="2800" dirty="0">
              <a:latin typeface="Times New Roman" panose="02020603050405020304" pitchFamily="18" charset="0"/>
              <a:cs typeface="Times New Roman" panose="02020603050405020304" pitchFamily="18" charset="0"/>
            </a:endParaRPr>
          </a:p>
          <a:p>
            <a:pPr marL="285750" indent="-285750" fontAlgn="auto">
              <a:spcBef>
                <a:spcPts val="0"/>
              </a:spcBef>
              <a:spcAft>
                <a:spcPts val="0"/>
              </a:spcAft>
              <a:buFont typeface="Symbol" panose="05050102010706020507" pitchFamily="18" charset="2"/>
              <a:buChar char="Þ"/>
              <a:defRPr/>
            </a:pPr>
            <a:endParaRPr lang="en-US" sz="2000" dirty="0">
              <a:latin typeface="+mn-lt"/>
              <a:cs typeface="+mn-cs"/>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extBox 4"/>
          <p:cNvSpPr txBox="1">
            <a:spLocks noChangeArrowheads="1"/>
          </p:cNvSpPr>
          <p:nvPr/>
        </p:nvSpPr>
        <p:spPr bwMode="auto">
          <a:xfrm>
            <a:off x="463550" y="-76200"/>
            <a:ext cx="67183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331788" y="468313"/>
          <a:ext cx="11669712" cy="6180137"/>
        </p:xfrm>
        <a:graphic>
          <a:graphicData uri="http://schemas.openxmlformats.org/drawingml/2006/table">
            <a:tbl>
              <a:tblPr firstRow="1" bandRow="1">
                <a:tableStyleId>{5C22544A-7EE6-4342-B048-85BDC9FD1C3A}</a:tableStyleId>
              </a:tblPr>
              <a:tblGrid>
                <a:gridCol w="11669712">
                  <a:extLst>
                    <a:ext uri="{9D8B030D-6E8A-4147-A177-3AD203B41FA5}">
                      <a16:colId xmlns:a16="http://schemas.microsoft.com/office/drawing/2014/main" val="20000"/>
                    </a:ext>
                  </a:extLst>
                </a:gridCol>
              </a:tblGrid>
              <a:tr h="461707">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300" dirty="0" smtClean="0">
                        <a:solidFill>
                          <a:srgbClr val="FF0000"/>
                        </a:solidFill>
                        <a:latin typeface="Times New Roman" panose="02020603050405020304" pitchFamily="18" charset="0"/>
                        <a:cs typeface="Times New Roman" panose="02020603050405020304" pitchFamily="18" charset="0"/>
                      </a:endParaRPr>
                    </a:p>
                  </a:txBody>
                  <a:tcPr marL="91438" marR="91438" marT="45714" marB="45714">
                    <a:blipFill>
                      <a:blip r:embed="rId2"/>
                      <a:tile tx="0" ty="0" sx="100000" sy="100000" flip="none" algn="tl"/>
                    </a:blipFill>
                  </a:tcPr>
                </a:tc>
                <a:extLst>
                  <a:ext uri="{0D108BD9-81ED-4DB2-BD59-A6C34878D82A}">
                    <a16:rowId xmlns:a16="http://schemas.microsoft.com/office/drawing/2014/main" val="10000"/>
                  </a:ext>
                </a:extLst>
              </a:tr>
              <a:tr h="5718430">
                <a:tc>
                  <a:txBody>
                    <a:bodyPr/>
                    <a:lstStyle/>
                    <a:p>
                      <a:pPr marL="457200" marR="0" lvl="1" indent="0" algn="just" defTabSz="914400" rtl="0" eaLnBrk="1" fontAlgn="auto" latinLnBrk="0" hangingPunct="1">
                        <a:lnSpc>
                          <a:spcPct val="100000"/>
                        </a:lnSpc>
                        <a:spcBef>
                          <a:spcPts val="0"/>
                        </a:spcBef>
                        <a:spcAft>
                          <a:spcPts val="0"/>
                        </a:spcAft>
                        <a:buClrTx/>
                        <a:buSzTx/>
                        <a:buFontTx/>
                        <a:buNone/>
                        <a:tabLst/>
                        <a:defRPr/>
                      </a:pPr>
                      <a:endParaRPr lang="en-US" sz="2300" dirty="0" smtClean="0">
                        <a:solidFill>
                          <a:schemeClr val="bg1"/>
                        </a:solidFill>
                        <a:effectLst/>
                        <a:latin typeface="Times New Roman" panose="02020603050405020304" pitchFamily="18" charset="0"/>
                        <a:cs typeface="Times New Roman" panose="02020603050405020304" pitchFamily="18" charset="0"/>
                      </a:endParaRPr>
                    </a:p>
                  </a:txBody>
                  <a:tcPr marL="91438" marR="91438" marT="45714" marB="45714">
                    <a:solidFill>
                      <a:srgbClr val="243917"/>
                    </a:solidFill>
                  </a:tcPr>
                </a:tc>
                <a:extLst>
                  <a:ext uri="{0D108BD9-81ED-4DB2-BD59-A6C34878D82A}">
                    <a16:rowId xmlns:a16="http://schemas.microsoft.com/office/drawing/2014/main" val="10001"/>
                  </a:ext>
                </a:extLst>
              </a:tr>
            </a:tbl>
          </a:graphicData>
        </a:graphic>
      </p:graphicFrame>
      <p:sp>
        <p:nvSpPr>
          <p:cNvPr id="3" name="TextBox 2"/>
          <p:cNvSpPr txBox="1"/>
          <p:nvPr/>
        </p:nvSpPr>
        <p:spPr>
          <a:xfrm>
            <a:off x="463550" y="1057275"/>
            <a:ext cx="11445875" cy="5478463"/>
          </a:xfrm>
          <a:prstGeom prst="rect">
            <a:avLst/>
          </a:prstGeom>
          <a:blipFill>
            <a:blip r:embed="rId3"/>
            <a:tile tx="0" ty="0" sx="100000" sy="100000" flip="none" algn="tl"/>
          </a:blipFill>
        </p:spPr>
        <p:txBody>
          <a:bodyPr>
            <a:spAutoFit/>
          </a:bodyPr>
          <a:lstStyle/>
          <a:p>
            <a:pPr fontAlgn="auto">
              <a:spcBef>
                <a:spcPts val="0"/>
              </a:spcBef>
              <a:spcAft>
                <a:spcPts val="0"/>
              </a:spcAft>
              <a:buFont typeface="Symbol" pitchFamily="18" charset="2"/>
              <a:buChar char="Þ"/>
              <a:defRPr/>
            </a:pPr>
            <a:r>
              <a:rPr lang="en-US" sz="2300" i="1" dirty="0" err="1">
                <a:latin typeface="Times New Roman" panose="02020603050405020304" pitchFamily="18" charset="0"/>
                <a:cs typeface="Times New Roman" panose="02020603050405020304" pitchFamily="18" charset="0"/>
              </a:rPr>
              <a:t>Gồm</a:t>
            </a:r>
            <a:r>
              <a:rPr lang="en-US" sz="2300" i="1" dirty="0">
                <a:latin typeface="Times New Roman" panose="02020603050405020304" pitchFamily="18" charset="0"/>
                <a:cs typeface="Times New Roman" panose="02020603050405020304" pitchFamily="18" charset="0"/>
              </a:rPr>
              <a:t> 3 </a:t>
            </a:r>
            <a:r>
              <a:rPr lang="en-US" sz="2300" i="1" dirty="0" err="1">
                <a:latin typeface="Times New Roman" panose="02020603050405020304" pitchFamily="18" charset="0"/>
                <a:cs typeface="Times New Roman" panose="02020603050405020304" pitchFamily="18" charset="0"/>
              </a:rPr>
              <a:t>thành</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phần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Thiết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bị</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đầu</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cuối</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thiết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bị</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kết</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nối</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bao</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gồm</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cả</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đường</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truyền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dữ</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liệu</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và</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phẩn</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mềm</a:t>
            </a:r>
            <a:r>
              <a:rPr lang="en-US" sz="2300" i="1" dirty="0">
                <a:latin typeface="Times New Roman" panose="02020603050405020304" pitchFamily="18" charset="0"/>
                <a:cs typeface="Times New Roman" panose="02020603050405020304" pitchFamily="18" charset="0"/>
              </a:rPr>
              <a:t> </a:t>
            </a:r>
            <a:r>
              <a:rPr lang="en-US" sz="2300" i="1" dirty="0" err="1">
                <a:latin typeface="Times New Roman" panose="02020603050405020304" pitchFamily="18" charset="0"/>
                <a:cs typeface="Times New Roman" panose="02020603050405020304" pitchFamily="18" charset="0"/>
              </a:rPr>
              <a:t>mạng</a:t>
            </a:r>
            <a:r>
              <a:rPr lang="en-US" sz="2300" i="1" dirty="0">
                <a:latin typeface="Times New Roman" panose="02020603050405020304" pitchFamily="18" charset="0"/>
                <a:cs typeface="Times New Roman" panose="02020603050405020304" pitchFamily="18" charset="0"/>
              </a:rPr>
              <a:t>.</a:t>
            </a:r>
          </a:p>
          <a:p>
            <a:pPr algn="just" fontAlgn="auto">
              <a:spcBef>
                <a:spcPts val="0"/>
              </a:spcBef>
              <a:spcAft>
                <a:spcPts val="0"/>
              </a:spcAft>
              <a:buFont typeface="Symbol" pitchFamily="18" charset="2"/>
              <a:buChar char="Þ"/>
              <a:defRPr/>
            </a:pPr>
            <a:r>
              <a:rPr lang="vi-VN" sz="2300" i="1" dirty="0">
                <a:latin typeface="Times New Roman" panose="02020603050405020304" pitchFamily="18" charset="0"/>
                <a:cs typeface="Times New Roman" panose="02020603050405020304" pitchFamily="18" charset="0"/>
              </a:rPr>
              <a:t>- Thiết bị đầu cuối</a:t>
            </a:r>
            <a:r>
              <a:rPr lang="fr-FR" sz="2300" i="1"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như điểm bắt đầu hoặc kết thúc của mạng lưới - gồm các thiết bị trong hình: Máy tính để bàn, máy chủ, điện thoại thông minh …</a:t>
            </a:r>
            <a:endParaRPr lang="en-US" sz="2300" dirty="0">
              <a:latin typeface="Times New Roman" panose="02020603050405020304" pitchFamily="18" charset="0"/>
              <a:cs typeface="Times New Roman" panose="02020603050405020304" pitchFamily="18" charset="0"/>
            </a:endParaRPr>
          </a:p>
          <a:p>
            <a:pPr algn="ctr" fontAlgn="t">
              <a:spcBef>
                <a:spcPts val="0"/>
              </a:spcBef>
              <a:spcAft>
                <a:spcPts val="0"/>
              </a:spcAft>
              <a:defRPr/>
            </a:pPr>
            <a:r>
              <a:rPr lang="en-US" sz="2300"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Thiết bị kết nối: Dùng kết nối các thiết bị đầu cuối với nhau và điều tiết các hoạt động chia sẻ giống như các giao lộ và người cảnh sát giao thông tại mộ</a:t>
            </a:r>
            <a:r>
              <a:rPr lang="en-US" sz="2400" b="1" dirty="0">
                <a:latin typeface="Times New Roman"/>
                <a:cs typeface="Times New Roman"/>
              </a:rPr>
              <a:t>PHIẾU HỌC TẬP SỐ 3</a:t>
            </a:r>
          </a:p>
          <a:p>
            <a:pPr marL="457200" algn="just" fontAlgn="auto">
              <a:spcBef>
                <a:spcPts val="0"/>
              </a:spcBef>
              <a:spcAft>
                <a:spcPts val="0"/>
              </a:spcAft>
              <a:defRPr/>
            </a:pPr>
            <a:r>
              <a:rPr lang="en-US" sz="2400" b="1" i="1" dirty="0" err="1">
                <a:latin typeface="Times New Roman"/>
                <a:cs typeface="Times New Roman"/>
              </a:rPr>
              <a:t>Phần</a:t>
            </a:r>
            <a:r>
              <a:rPr lang="en-US" sz="2400" b="1" i="1" dirty="0">
                <a:latin typeface="Times New Roman"/>
                <a:cs typeface="Times New Roman"/>
              </a:rPr>
              <a:t> 2:</a:t>
            </a:r>
            <a:r>
              <a:rPr lang="en-US" sz="2400" b="1" dirty="0">
                <a:latin typeface="Times New Roman"/>
                <a:cs typeface="Times New Roman"/>
              </a:rPr>
              <a:t> </a:t>
            </a:r>
            <a:r>
              <a:rPr lang="en-US" sz="2400" b="1" dirty="0" err="1">
                <a:latin typeface="Times New Roman"/>
                <a:cs typeface="Times New Roman"/>
              </a:rPr>
              <a:t>Đọc</a:t>
            </a:r>
            <a:r>
              <a:rPr lang="en-US" sz="2400" b="1" dirty="0">
                <a:latin typeface="Times New Roman"/>
                <a:cs typeface="Times New Roman"/>
              </a:rPr>
              <a:t> </a:t>
            </a:r>
            <a:r>
              <a:rPr lang="en-US" sz="2400" b="1" dirty="0" err="1">
                <a:latin typeface="Times New Roman"/>
                <a:cs typeface="Times New Roman"/>
              </a:rPr>
              <a:t>thông</a:t>
            </a:r>
            <a:r>
              <a:rPr lang="en-US" sz="2400" b="1" dirty="0">
                <a:latin typeface="Times New Roman"/>
                <a:cs typeface="Times New Roman"/>
              </a:rPr>
              <a:t> tin </a:t>
            </a:r>
            <a:r>
              <a:rPr lang="en-US" sz="2400" b="1" dirty="0" err="1">
                <a:latin typeface="Times New Roman"/>
                <a:cs typeface="Times New Roman"/>
              </a:rPr>
              <a:t>trong</a:t>
            </a:r>
            <a:r>
              <a:rPr lang="en-US" sz="2400" b="1" dirty="0">
                <a:latin typeface="Times New Roman"/>
                <a:cs typeface="Times New Roman"/>
              </a:rPr>
              <a:t> SGK  (</a:t>
            </a:r>
            <a:r>
              <a:rPr lang="en-US" sz="2400" b="1" dirty="0" err="1">
                <a:latin typeface="Times New Roman"/>
                <a:cs typeface="Times New Roman"/>
              </a:rPr>
              <a:t>trang</a:t>
            </a:r>
            <a:r>
              <a:rPr lang="en-US" sz="2400" b="1" dirty="0">
                <a:latin typeface="Times New Roman"/>
                <a:cs typeface="Times New Roman"/>
              </a:rPr>
              <a:t> 18)- &gt; </a:t>
            </a:r>
            <a:r>
              <a:rPr lang="en-US" sz="2400" b="1" dirty="0" err="1">
                <a:latin typeface="Times New Roman"/>
                <a:cs typeface="Times New Roman"/>
              </a:rPr>
              <a:t>Trả</a:t>
            </a:r>
            <a:r>
              <a:rPr lang="en-US" sz="2400" b="1" dirty="0">
                <a:latin typeface="Times New Roman"/>
                <a:cs typeface="Times New Roman"/>
              </a:rPr>
              <a:t> </a:t>
            </a:r>
            <a:r>
              <a:rPr lang="en-US" sz="2400" b="1" dirty="0" err="1">
                <a:latin typeface="Times New Roman"/>
                <a:cs typeface="Times New Roman"/>
              </a:rPr>
              <a:t>lời</a:t>
            </a:r>
            <a:r>
              <a:rPr lang="en-US" sz="2400" b="1" dirty="0">
                <a:latin typeface="Times New Roman"/>
                <a:cs typeface="Times New Roman"/>
              </a:rPr>
              <a:t> </a:t>
            </a:r>
            <a:r>
              <a:rPr lang="en-US" sz="2400" b="1" dirty="0" err="1">
                <a:latin typeface="Times New Roman"/>
                <a:cs typeface="Times New Roman"/>
              </a:rPr>
              <a:t>các</a:t>
            </a:r>
            <a:r>
              <a:rPr lang="en-US" sz="2400" b="1" dirty="0">
                <a:latin typeface="Times New Roman"/>
                <a:cs typeface="Times New Roman"/>
              </a:rPr>
              <a:t> </a:t>
            </a:r>
            <a:r>
              <a:rPr lang="en-US" sz="2400" b="1" dirty="0" err="1">
                <a:latin typeface="Times New Roman"/>
                <a:cs typeface="Times New Roman"/>
              </a:rPr>
              <a:t>câu</a:t>
            </a:r>
            <a:r>
              <a:rPr lang="en-US" sz="2400" b="1" dirty="0">
                <a:latin typeface="Times New Roman"/>
                <a:cs typeface="Times New Roman"/>
              </a:rPr>
              <a:t> </a:t>
            </a:r>
            <a:r>
              <a:rPr lang="en-US" sz="2400" b="1" dirty="0" err="1">
                <a:latin typeface="Times New Roman"/>
                <a:cs typeface="Times New Roman"/>
              </a:rPr>
              <a:t>hỏi</a:t>
            </a:r>
            <a:r>
              <a:rPr lang="en-US" sz="2400" b="1" dirty="0">
                <a:latin typeface="Times New Roman"/>
                <a:cs typeface="Times New Roman"/>
              </a:rPr>
              <a:t>:</a:t>
            </a:r>
            <a:endParaRPr lang="en-US" sz="2400" u="sng" dirty="0">
              <a:latin typeface="Times New Roman"/>
              <a:cs typeface="Times New Roman"/>
            </a:endParaRPr>
          </a:p>
          <a:p>
            <a:pPr marL="457200" algn="just" fontAlgn="auto">
              <a:spcBef>
                <a:spcPts val="0"/>
              </a:spcBef>
              <a:spcAft>
                <a:spcPts val="0"/>
              </a:spcAft>
              <a:defRPr/>
            </a:pPr>
            <a:r>
              <a:rPr lang="fr-FR" sz="2400" b="1" i="1" u="sng" dirty="0" err="1">
                <a:latin typeface="Times New Roman"/>
                <a:cs typeface="Times New Roman"/>
              </a:rPr>
              <a:t>Câu</a:t>
            </a:r>
            <a:r>
              <a:rPr lang="fr-FR" sz="2400" b="1" i="1" u="sng" dirty="0">
                <a:latin typeface="Times New Roman"/>
                <a:cs typeface="Times New Roman"/>
              </a:rPr>
              <a:t> 4.</a:t>
            </a:r>
            <a:r>
              <a:rPr lang="fr-FR" sz="2400" u="sng" dirty="0">
                <a:latin typeface="Times New Roman"/>
                <a:cs typeface="Times New Roman"/>
              </a:rPr>
              <a:t> </a:t>
            </a:r>
            <a:r>
              <a:rPr lang="fr-FR" sz="2400" dirty="0" err="1">
                <a:latin typeface="Times New Roman"/>
                <a:cs typeface="Times New Roman"/>
              </a:rPr>
              <a:t>Các</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chính</a:t>
            </a:r>
            <a:r>
              <a:rPr lang="fr-FR" sz="2400" dirty="0">
                <a:latin typeface="Times New Roman"/>
                <a:cs typeface="Times New Roman"/>
              </a:rPr>
              <a:t> </a:t>
            </a:r>
            <a:r>
              <a:rPr lang="fr-FR" sz="2400" dirty="0" err="1">
                <a:latin typeface="Times New Roman"/>
                <a:cs typeface="Times New Roman"/>
              </a:rPr>
              <a:t>trong</a:t>
            </a:r>
            <a:r>
              <a:rPr lang="fr-FR" sz="2400" dirty="0">
                <a:latin typeface="Times New Roman"/>
                <a:cs typeface="Times New Roman"/>
              </a:rPr>
              <a:t> </a:t>
            </a:r>
            <a:r>
              <a:rPr lang="fr-FR" sz="2400" dirty="0" err="1">
                <a:latin typeface="Times New Roman"/>
                <a:cs typeface="Times New Roman"/>
              </a:rPr>
              <a:t>mạng</a:t>
            </a:r>
            <a:r>
              <a:rPr lang="fr-FR" sz="2400" dirty="0">
                <a:latin typeface="Times New Roman"/>
                <a:cs typeface="Times New Roman"/>
              </a:rPr>
              <a:t> </a:t>
            </a:r>
            <a:r>
              <a:rPr lang="fr-FR" sz="2400" dirty="0" err="1">
                <a:latin typeface="Times New Roman"/>
                <a:cs typeface="Times New Roman"/>
              </a:rPr>
              <a:t>máy</a:t>
            </a:r>
            <a:r>
              <a:rPr lang="fr-FR" sz="2400" dirty="0">
                <a:latin typeface="Times New Roman"/>
                <a:cs typeface="Times New Roman"/>
              </a:rPr>
              <a:t> </a:t>
            </a:r>
            <a:r>
              <a:rPr lang="fr-FR" sz="2400" dirty="0" err="1">
                <a:latin typeface="Times New Roman"/>
                <a:cs typeface="Times New Roman"/>
              </a:rPr>
              <a:t>tính</a:t>
            </a:r>
            <a:r>
              <a:rPr lang="fr-FR" sz="2400" dirty="0">
                <a:latin typeface="Times New Roman"/>
                <a:cs typeface="Times New Roman"/>
              </a:rPr>
              <a:t>? (</a:t>
            </a:r>
            <a:r>
              <a:rPr lang="fr-FR" sz="2400" dirty="0" err="1">
                <a:latin typeface="Times New Roman"/>
                <a:cs typeface="Times New Roman"/>
              </a:rPr>
              <a:t>kể</a:t>
            </a:r>
            <a:r>
              <a:rPr lang="fr-FR" sz="2400" dirty="0">
                <a:latin typeface="Times New Roman"/>
                <a:cs typeface="Times New Roman"/>
              </a:rPr>
              <a:t> </a:t>
            </a:r>
            <a:r>
              <a:rPr lang="fr-FR" sz="2400" dirty="0" err="1">
                <a:latin typeface="Times New Roman"/>
                <a:cs typeface="Times New Roman"/>
              </a:rPr>
              <a:t>tên</a:t>
            </a:r>
            <a:r>
              <a:rPr lang="fr-FR" sz="2400" dirty="0">
                <a:latin typeface="Times New Roman"/>
                <a:cs typeface="Times New Roman"/>
              </a:rPr>
              <a:t>)</a:t>
            </a:r>
            <a:endParaRPr lang="en-US" sz="2400" u="sng" dirty="0">
              <a:latin typeface="Times New Roman"/>
              <a:cs typeface="Times New Roman"/>
            </a:endParaRPr>
          </a:p>
          <a:p>
            <a:pPr marL="457200" algn="just" fontAlgn="auto">
              <a:spcBef>
                <a:spcPts val="0"/>
              </a:spcBef>
              <a:spcAft>
                <a:spcPts val="0"/>
              </a:spcAft>
              <a:defRPr/>
            </a:pPr>
            <a:r>
              <a:rPr lang="fr-FR" sz="2400" b="1" i="1" u="sng" dirty="0" err="1">
                <a:latin typeface="Times New Roman"/>
                <a:cs typeface="Times New Roman"/>
              </a:rPr>
              <a:t>Câu</a:t>
            </a:r>
            <a:r>
              <a:rPr lang="fr-FR" sz="2400" b="1" i="1" u="sng" dirty="0">
                <a:latin typeface="Times New Roman"/>
                <a:cs typeface="Times New Roman"/>
              </a:rPr>
              <a:t> 5.</a:t>
            </a:r>
            <a:r>
              <a:rPr lang="fr-FR" sz="2400" b="1" i="1" dirty="0">
                <a:latin typeface="Times New Roman"/>
                <a:cs typeface="Times New Roman"/>
              </a:rPr>
              <a:t> </a:t>
            </a:r>
            <a:r>
              <a:rPr lang="fr-FR" sz="2400" i="1" dirty="0">
                <a:latin typeface="Times New Roman"/>
                <a:cs typeface="Times New Roman"/>
              </a:rPr>
              <a:t> </a:t>
            </a:r>
            <a:r>
              <a:rPr lang="fr-FR" sz="2400" dirty="0" err="1">
                <a:latin typeface="Times New Roman"/>
                <a:cs typeface="Times New Roman"/>
              </a:rPr>
              <a:t>Nêu</a:t>
            </a:r>
            <a:r>
              <a:rPr lang="fr-FR" sz="2400" dirty="0">
                <a:latin typeface="Times New Roman"/>
                <a:cs typeface="Times New Roman"/>
              </a:rPr>
              <a:t> </a:t>
            </a:r>
            <a:r>
              <a:rPr lang="fr-FR" sz="2400" dirty="0" err="1">
                <a:latin typeface="Times New Roman"/>
                <a:cs typeface="Times New Roman"/>
              </a:rPr>
              <a:t>cụ</a:t>
            </a:r>
            <a:r>
              <a:rPr lang="fr-FR" sz="2400" dirty="0">
                <a:latin typeface="Times New Roman"/>
                <a:cs typeface="Times New Roman"/>
              </a:rPr>
              <a:t> </a:t>
            </a:r>
            <a:r>
              <a:rPr lang="fr-FR" sz="2400" dirty="0" err="1">
                <a:latin typeface="Times New Roman"/>
                <a:cs typeface="Times New Roman"/>
              </a:rPr>
              <a:t>thể</a:t>
            </a:r>
            <a:r>
              <a:rPr lang="fr-FR" sz="2400" dirty="0">
                <a:latin typeface="Times New Roman"/>
                <a:cs typeface="Times New Roman"/>
              </a:rPr>
              <a:t> </a:t>
            </a:r>
            <a:r>
              <a:rPr lang="fr-FR" sz="2400" dirty="0" err="1">
                <a:latin typeface="Times New Roman"/>
                <a:cs typeface="Times New Roman"/>
              </a:rPr>
              <a:t>các</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đó</a:t>
            </a:r>
            <a:r>
              <a:rPr lang="fr-FR" sz="2400" dirty="0">
                <a:latin typeface="Times New Roman"/>
                <a:cs typeface="Times New Roman"/>
              </a:rPr>
              <a:t> ? (</a:t>
            </a:r>
            <a:r>
              <a:rPr lang="fr-FR" sz="2400" dirty="0" err="1">
                <a:latin typeface="Times New Roman"/>
                <a:cs typeface="Times New Roman"/>
              </a:rPr>
              <a:t>để</a:t>
            </a:r>
            <a:r>
              <a:rPr lang="fr-FR" sz="2400" dirty="0">
                <a:latin typeface="Times New Roman"/>
                <a:cs typeface="Times New Roman"/>
              </a:rPr>
              <a:t> </a:t>
            </a:r>
            <a:r>
              <a:rPr lang="fr-FR" sz="2400" dirty="0" err="1">
                <a:latin typeface="Times New Roman"/>
                <a:cs typeface="Times New Roman"/>
              </a:rPr>
              <a:t>nhận</a:t>
            </a:r>
            <a:r>
              <a:rPr lang="fr-FR" sz="2400" dirty="0">
                <a:latin typeface="Times New Roman"/>
                <a:cs typeface="Times New Roman"/>
              </a:rPr>
              <a:t> </a:t>
            </a:r>
            <a:r>
              <a:rPr lang="fr-FR" sz="2400" dirty="0" err="1">
                <a:latin typeface="Times New Roman"/>
                <a:cs typeface="Times New Roman"/>
              </a:rPr>
              <a:t>dạng</a:t>
            </a:r>
            <a:r>
              <a:rPr lang="fr-FR" sz="2400" dirty="0">
                <a:latin typeface="Times New Roman"/>
                <a:cs typeface="Times New Roman"/>
              </a:rPr>
              <a:t> </a:t>
            </a:r>
            <a:r>
              <a:rPr lang="fr-FR" sz="2400" dirty="0" err="1">
                <a:latin typeface="Times New Roman"/>
                <a:cs typeface="Times New Roman"/>
              </a:rPr>
              <a:t>rõ</a:t>
            </a:r>
            <a:r>
              <a:rPr lang="fr-FR" sz="2400" dirty="0">
                <a:latin typeface="Times New Roman"/>
                <a:cs typeface="Times New Roman"/>
              </a:rPr>
              <a:t> </a:t>
            </a:r>
            <a:r>
              <a:rPr lang="fr-FR" sz="2400" dirty="0" err="1">
                <a:latin typeface="Times New Roman"/>
                <a:cs typeface="Times New Roman"/>
              </a:rPr>
              <a:t>hơn</a:t>
            </a:r>
            <a:r>
              <a:rPr lang="fr-FR" sz="2400" dirty="0">
                <a:latin typeface="Times New Roman"/>
                <a:cs typeface="Times New Roman"/>
              </a:rPr>
              <a:t> </a:t>
            </a:r>
            <a:r>
              <a:rPr lang="fr-FR" sz="2400" dirty="0" err="1">
                <a:latin typeface="Times New Roman"/>
                <a:cs typeface="Times New Roman"/>
              </a:rPr>
              <a:t>từng</a:t>
            </a:r>
            <a:r>
              <a:rPr lang="fr-FR" sz="2400" dirty="0">
                <a:latin typeface="Times New Roman"/>
                <a:cs typeface="Times New Roman"/>
              </a:rPr>
              <a:t> </a:t>
            </a:r>
            <a:r>
              <a:rPr lang="fr-FR" sz="2400" dirty="0" err="1">
                <a:latin typeface="Times New Roman"/>
                <a:cs typeface="Times New Roman"/>
              </a:rPr>
              <a:t>thành</a:t>
            </a:r>
            <a:r>
              <a:rPr lang="fr-FR" sz="2400" dirty="0">
                <a:latin typeface="Times New Roman"/>
                <a:cs typeface="Times New Roman"/>
              </a:rPr>
              <a:t> </a:t>
            </a:r>
            <a:r>
              <a:rPr lang="fr-FR" sz="2400" dirty="0" err="1">
                <a:latin typeface="Times New Roman"/>
                <a:cs typeface="Times New Roman"/>
              </a:rPr>
              <a:t>phần</a:t>
            </a:r>
            <a:r>
              <a:rPr lang="fr-FR" sz="2400" dirty="0">
                <a:latin typeface="Times New Roman"/>
                <a:cs typeface="Times New Roman"/>
              </a:rPr>
              <a:t> </a:t>
            </a:r>
            <a:r>
              <a:rPr lang="fr-FR" sz="2400" dirty="0" err="1">
                <a:latin typeface="Times New Roman"/>
                <a:cs typeface="Times New Roman"/>
              </a:rPr>
              <a:t>trong</a:t>
            </a:r>
            <a:r>
              <a:rPr lang="fr-FR" sz="2400" dirty="0">
                <a:latin typeface="Times New Roman"/>
                <a:cs typeface="Times New Roman"/>
              </a:rPr>
              <a:t> </a:t>
            </a:r>
            <a:r>
              <a:rPr lang="fr-FR" sz="2400" dirty="0" err="1">
                <a:latin typeface="Times New Roman"/>
                <a:cs typeface="Times New Roman"/>
              </a:rPr>
              <a:t>mạng</a:t>
            </a:r>
            <a:r>
              <a:rPr lang="fr-FR" sz="2400" dirty="0">
                <a:latin typeface="Times New Roman"/>
                <a:cs typeface="Times New Roman"/>
              </a:rPr>
              <a:t>)</a:t>
            </a:r>
            <a:r>
              <a:rPr lang="vi-VN" sz="2300" i="1" dirty="0">
                <a:latin typeface="Times New Roman" panose="02020603050405020304" pitchFamily="18" charset="0"/>
                <a:cs typeface="Times New Roman" panose="02020603050405020304" pitchFamily="18" charset="0"/>
              </a:rPr>
              <a:t>t số giao lộ đông đúc. Thiết bị có nhiều loại gồm: Đường truyền (có dây hoặc không dây), bộ chuyển mạch (Switch), bộ định tuyến (Router)….</a:t>
            </a:r>
            <a:endParaRPr lang="en-US" sz="2300" dirty="0">
              <a:latin typeface="Times New Roman" panose="02020603050405020304" pitchFamily="18" charset="0"/>
              <a:cs typeface="Times New Roman" panose="02020603050405020304" pitchFamily="18" charset="0"/>
            </a:endParaRPr>
          </a:p>
          <a:p>
            <a:pPr algn="just" fontAlgn="auto">
              <a:spcBef>
                <a:spcPts val="0"/>
              </a:spcBef>
              <a:spcAft>
                <a:spcPts val="0"/>
              </a:spcAft>
              <a:defRPr/>
            </a:pPr>
            <a:r>
              <a:rPr lang="en-US" sz="2300" i="1" dirty="0">
                <a:latin typeface="Times New Roman" panose="02020603050405020304" pitchFamily="18" charset="0"/>
                <a:cs typeface="Times New Roman" panose="02020603050405020304" pitchFamily="18" charset="0"/>
              </a:rPr>
              <a:t>      </a:t>
            </a:r>
            <a:r>
              <a:rPr lang="vi-VN" sz="2300" i="1" dirty="0">
                <a:latin typeface="Times New Roman" panose="02020603050405020304" pitchFamily="18" charset="0"/>
                <a:cs typeface="Times New Roman" panose="02020603050405020304" pitchFamily="18" charset="0"/>
              </a:rPr>
              <a:t>- Phần mềm mạng: Thành phần phi vật chất, không nhìn thấy được nhưng giống như hệ thống duy trì luật lệ giao thông để mạng lưới giao thông vận hành suôn sẻ. Phần mềm này gồm: ứng dụng truyền thông trên các thiết bị đầu cuối và phần mềm điều khiển quá trình truyền dữ liệu trên các thiết bị kết nối. </a:t>
            </a:r>
            <a:endParaRPr lang="en-US" sz="2300" dirty="0">
              <a:latin typeface="Times New Roman" panose="02020603050405020304" pitchFamily="18" charset="0"/>
              <a:cs typeface="Times New Roman" panose="02020603050405020304"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extBox 4"/>
          <p:cNvSpPr txBox="1">
            <a:spLocks noChangeArrowheads="1"/>
          </p:cNvSpPr>
          <p:nvPr/>
        </p:nvSpPr>
        <p:spPr bwMode="auto">
          <a:xfrm>
            <a:off x="463550" y="258763"/>
            <a:ext cx="669607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7030A0"/>
                </a:solidFill>
                <a:latin typeface="Times New Roman" pitchFamily="18" charset="0"/>
                <a:cs typeface="Times New Roman" pitchFamily="18" charset="0"/>
              </a:rPr>
              <a:t>2. Các thành phần của mạng máy tính</a:t>
            </a:r>
            <a:endParaRPr lang="en-US" sz="2800">
              <a:solidFill>
                <a:srgbClr val="7030A0"/>
              </a:solidFill>
              <a:latin typeface="Times New Roman" pitchFamily="18" charset="0"/>
              <a:cs typeface="Times New Roman" pitchFamily="18" charset="0"/>
            </a:endParaRPr>
          </a:p>
          <a:p>
            <a:pPr eaLnBrk="1" hangingPunct="1"/>
            <a:endParaRPr lang="en-US" sz="2000">
              <a:solidFill>
                <a:srgbClr val="7030A0"/>
              </a:solidFill>
            </a:endParaRPr>
          </a:p>
        </p:txBody>
      </p:sp>
      <p:graphicFrame>
        <p:nvGraphicFramePr>
          <p:cNvPr id="6" name="Table 5"/>
          <p:cNvGraphicFramePr>
            <a:graphicFrameLocks noGrp="1"/>
          </p:cNvGraphicFramePr>
          <p:nvPr/>
        </p:nvGraphicFramePr>
        <p:xfrm>
          <a:off x="296863" y="1012825"/>
          <a:ext cx="11669712" cy="5030788"/>
        </p:xfrm>
        <a:graphic>
          <a:graphicData uri="http://schemas.openxmlformats.org/drawingml/2006/table">
            <a:tbl>
              <a:tblPr firstRow="1" bandRow="1">
                <a:tableStyleId>{5C22544A-7EE6-4342-B048-85BDC9FD1C3A}</a:tableStyleId>
              </a:tblPr>
              <a:tblGrid>
                <a:gridCol w="11669712">
                  <a:extLst>
                    <a:ext uri="{9D8B030D-6E8A-4147-A177-3AD203B41FA5}">
                      <a16:colId xmlns:a16="http://schemas.microsoft.com/office/drawing/2014/main" val="20000"/>
                    </a:ext>
                  </a:extLst>
                </a:gridCol>
              </a:tblGrid>
              <a:tr h="441999">
                <a:tc>
                  <a:txBody>
                    <a:bodyPr/>
                    <a:lstStyle/>
                    <a:p>
                      <a:pPr algn="ct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3</a:t>
                      </a:r>
                      <a:endParaRPr lang="en-US" sz="2300" dirty="0">
                        <a:solidFill>
                          <a:srgbClr val="FF0000"/>
                        </a:solidFill>
                        <a:latin typeface="Times New Roman" panose="02020603050405020304" pitchFamily="18" charset="0"/>
                        <a:cs typeface="Times New Roman" panose="02020603050405020304" pitchFamily="18" charset="0"/>
                      </a:endParaRPr>
                    </a:p>
                  </a:txBody>
                  <a:tcPr marL="91438" marR="91438" marT="45724" marB="45724">
                    <a:blipFill>
                      <a:blip r:embed="rId2"/>
                      <a:tile tx="0" ty="0" sx="100000" sy="100000" flip="none" algn="tl"/>
                    </a:blipFill>
                  </a:tcPr>
                </a:tc>
                <a:extLst>
                  <a:ext uri="{0D108BD9-81ED-4DB2-BD59-A6C34878D82A}">
                    <a16:rowId xmlns:a16="http://schemas.microsoft.com/office/drawing/2014/main" val="10000"/>
                  </a:ext>
                </a:extLst>
              </a:tr>
              <a:tr h="4588789">
                <a:tc>
                  <a:txBody>
                    <a:bodyPr/>
                    <a:lstStyle/>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Phần 3:</a:t>
                      </a:r>
                      <a:r>
                        <a:rPr lang="vi-VN" sz="2500" b="1" kern="1200" dirty="0" smtClean="0">
                          <a:solidFill>
                            <a:srgbClr val="FF0000"/>
                          </a:solidFill>
                          <a:effectLst/>
                          <a:latin typeface="Times New Roman" panose="02020603050405020304" pitchFamily="18" charset="0"/>
                          <a:ea typeface="+mn-ea"/>
                          <a:cs typeface="Times New Roman" panose="02020603050405020304" pitchFamily="18" charset="0"/>
                        </a:rPr>
                        <a:t> Đọc thông tin trong SGK  (trang 19)</a:t>
                      </a:r>
                      <a:r>
                        <a:rPr lang="en-US" sz="2500" b="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500" b="1" kern="1200" dirty="0" smtClean="0">
                          <a:solidFill>
                            <a:srgbClr val="FF0000"/>
                          </a:solidFill>
                          <a:effectLst/>
                          <a:latin typeface="Times New Roman" panose="02020603050405020304" pitchFamily="18" charset="0"/>
                          <a:ea typeface="+mn-ea"/>
                          <a:cs typeface="Times New Roman" panose="02020603050405020304" pitchFamily="18" charset="0"/>
                        </a:rPr>
                        <a:t>- &gt; Trả lời các câu hỏi:</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Câu 6.</a:t>
                      </a:r>
                      <a:r>
                        <a:rPr lang="vi-VN" sz="2500" kern="1200" dirty="0" smtClean="0">
                          <a:solidFill>
                            <a:srgbClr val="FF0000"/>
                          </a:solidFill>
                          <a:effectLst/>
                          <a:latin typeface="Times New Roman" panose="02020603050405020304" pitchFamily="18" charset="0"/>
                          <a:ea typeface="+mn-ea"/>
                          <a:cs typeface="Times New Roman" panose="02020603050405020304" pitchFamily="18" charset="0"/>
                        </a:rPr>
                        <a:t>  Đường truyền dữ liệu có mấy loại? Kể tên và lấy ví dụ cụ thể?</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500" b="1" i="1"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vi-VN" sz="2500" b="1" i="1" kern="1200" dirty="0" smtClean="0">
                          <a:solidFill>
                            <a:srgbClr val="FF0000"/>
                          </a:solidFill>
                          <a:effectLst/>
                          <a:latin typeface="Times New Roman" panose="02020603050405020304" pitchFamily="18" charset="0"/>
                          <a:ea typeface="+mn-ea"/>
                          <a:cs typeface="Times New Roman" panose="02020603050405020304" pitchFamily="18" charset="0"/>
                        </a:rPr>
                        <a:t>Câu 7.</a:t>
                      </a:r>
                      <a:r>
                        <a:rPr lang="vi-VN" sz="2500" i="1"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vi-VN" sz="2500" kern="1200" dirty="0" smtClean="0">
                          <a:solidFill>
                            <a:srgbClr val="FF0000"/>
                          </a:solidFill>
                          <a:effectLst/>
                          <a:latin typeface="Times New Roman" panose="02020603050405020304" pitchFamily="18" charset="0"/>
                          <a:ea typeface="+mn-ea"/>
                          <a:cs typeface="Times New Roman" panose="02020603050405020304" pitchFamily="18" charset="0"/>
                        </a:rPr>
                        <a:t> Theo em loại đường truyền nào có nhiều ưu điểm nhất. Lấy ví  dụ minh họ</a:t>
                      </a:r>
                      <a:endParaRPr lang="en-US" sz="25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US" sz="2500" dirty="0" smtClean="0">
                        <a:solidFill>
                          <a:srgbClr val="FF0000"/>
                        </a:solidFill>
                        <a:effectLst/>
                        <a:latin typeface="Times New Roman" panose="02020603050405020304" pitchFamily="18" charset="0"/>
                        <a:cs typeface="Times New Roman" panose="02020603050405020304" pitchFamily="18" charset="0"/>
                      </a:endParaRPr>
                    </a:p>
                  </a:txBody>
                  <a:tcPr marL="91438" marR="91438" marT="45724" marB="45724">
                    <a:blipFill>
                      <a:blip r:embed="rId2"/>
                      <a:tile tx="0" ty="0" sx="100000" sy="100000" flip="none" algn="tl"/>
                    </a:blipFill>
                  </a:tcPr>
                </a:tc>
                <a:extLst>
                  <a:ext uri="{0D108BD9-81ED-4DB2-BD59-A6C34878D82A}">
                    <a16:rowId xmlns:a16="http://schemas.microsoft.com/office/drawing/2014/main" val="10001"/>
                  </a:ext>
                </a:extLst>
              </a:tr>
            </a:tbl>
          </a:graphicData>
        </a:graphic>
      </p:graphicFrame>
      <p:sp>
        <p:nvSpPr>
          <p:cNvPr id="3" name="TextBox 2"/>
          <p:cNvSpPr txBox="1">
            <a:spLocks noChangeArrowheads="1"/>
          </p:cNvSpPr>
          <p:nvPr/>
        </p:nvSpPr>
        <p:spPr bwMode="auto">
          <a:xfrm>
            <a:off x="463550" y="2203450"/>
            <a:ext cx="11049000" cy="3554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latin typeface="Times New Roman" pitchFamily="18" charset="0"/>
                <a:cs typeface="Times New Roman" pitchFamily="18" charset="0"/>
              </a:rPr>
              <a:t>=&gt; </a:t>
            </a:r>
            <a:r>
              <a:rPr lang="vi-VN" sz="2500" i="1">
                <a:latin typeface="Times New Roman" pitchFamily="18" charset="0"/>
                <a:cs typeface="Times New Roman" pitchFamily="18" charset="0"/>
              </a:rPr>
              <a:t>Gồm 2 loại : </a:t>
            </a:r>
            <a:endParaRPr lang="en-US" sz="2500" u="sng">
              <a:latin typeface="Times New Roman" pitchFamily="18" charset="0"/>
              <a:cs typeface="Times New Roman" pitchFamily="18" charset="0"/>
            </a:endParaRPr>
          </a:p>
          <a:p>
            <a:pPr lvl="1" eaLnBrk="1" hangingPunct="1"/>
            <a:r>
              <a:rPr lang="vi-VN" sz="2500" i="1">
                <a:latin typeface="Times New Roman" pitchFamily="18" charset="0"/>
                <a:cs typeface="Times New Roman" pitchFamily="18" charset="0"/>
              </a:rPr>
              <a:t>+ Có dây (nhìn thấy) : Dây dẫn mạng ( vd : dây</a:t>
            </a:r>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cáp quang, cáp xoắn,…).</a:t>
            </a:r>
            <a:endParaRPr lang="en-US" sz="2500" u="sng">
              <a:latin typeface="Times New Roman" pitchFamily="18" charset="0"/>
              <a:cs typeface="Times New Roman" pitchFamily="18" charset="0"/>
            </a:endParaRPr>
          </a:p>
          <a:p>
            <a:pPr lvl="1" eaLnBrk="1" hangingPunct="1"/>
            <a:r>
              <a:rPr lang="vi-VN" sz="2500" i="1">
                <a:latin typeface="Times New Roman" pitchFamily="18" charset="0"/>
                <a:cs typeface="Times New Roman" pitchFamily="18" charset="0"/>
              </a:rPr>
              <a:t>+ Không dây (Không nhìn thấy) : Sử dụng sóng vô tuyến (vd : Wifi, Bluetooth,…)</a:t>
            </a:r>
            <a:endParaRPr lang="en-US" sz="2500" u="sng">
              <a:latin typeface="Times New Roman" pitchFamily="18" charset="0"/>
              <a:cs typeface="Times New Roman" pitchFamily="18" charset="0"/>
            </a:endParaRPr>
          </a:p>
          <a:p>
            <a:pPr eaLnBrk="1" hangingPunct="1"/>
            <a:endParaRPr lang="en-US" sz="2500" i="1">
              <a:latin typeface="Times New Roman" pitchFamily="18" charset="0"/>
              <a:cs typeface="Times New Roman" pitchFamily="18" charset="0"/>
            </a:endParaRPr>
          </a:p>
          <a:p>
            <a:pPr eaLnBrk="1" hangingPunct="1"/>
            <a:r>
              <a:rPr lang="en-US" sz="2500" i="1">
                <a:latin typeface="Times New Roman" pitchFamily="18" charset="0"/>
                <a:cs typeface="Times New Roman" pitchFamily="18" charset="0"/>
              </a:rPr>
              <a:t>=&gt; </a:t>
            </a:r>
            <a:r>
              <a:rPr lang="vi-VN" sz="2500" i="1">
                <a:latin typeface="Times New Roman" pitchFamily="18" charset="0"/>
                <a:cs typeface="Times New Roman" pitchFamily="18" charset="0"/>
              </a:rPr>
              <a:t>Đường truyền không dây có nhiều ưu điểm hơn, Các thiết bị trong mạng có thế linh</a:t>
            </a:r>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hoạt thay đổi vị trí mà vẫn duy trì kết nối mạng.</a:t>
            </a:r>
            <a:endParaRPr lang="en-US" sz="2500" u="sng">
              <a:latin typeface="Times New Roman" pitchFamily="18" charset="0"/>
              <a:cs typeface="Times New Roman" pitchFamily="18" charset="0"/>
            </a:endParaRPr>
          </a:p>
          <a:p>
            <a:pPr eaLnBrk="1" hangingPunct="1"/>
            <a:r>
              <a:rPr lang="en-US" sz="2500" i="1">
                <a:latin typeface="Times New Roman" pitchFamily="18" charset="0"/>
                <a:cs typeface="Times New Roman" pitchFamily="18" charset="0"/>
              </a:rPr>
              <a:t>     </a:t>
            </a:r>
            <a:r>
              <a:rPr lang="vi-VN" sz="2500" i="1">
                <a:latin typeface="Times New Roman" pitchFamily="18" charset="0"/>
                <a:cs typeface="Times New Roman" pitchFamily="18" charset="0"/>
              </a:rPr>
              <a:t>VD : T</a:t>
            </a:r>
            <a:r>
              <a:rPr lang="en-US" sz="2500" i="1">
                <a:latin typeface="Times New Roman" pitchFamily="18" charset="0"/>
                <a:cs typeface="Times New Roman" pitchFamily="18" charset="0"/>
              </a:rPr>
              <a:t>rên xe khách, hành khách có thể sử dụng điện thoại di động đẻ truy cập Internet mà không cần dây nối.</a:t>
            </a:r>
            <a:endParaRPr lang="en-US" sz="2500">
              <a:latin typeface="Times New Roman" pitchFamily="18" charset="0"/>
              <a:cs typeface="Times New Roman" pitchFamily="18" charset="0"/>
            </a:endParaRPr>
          </a:p>
          <a:p>
            <a:pPr eaLnBrk="1" hangingPunct="1"/>
            <a:endParaRPr lang="en-US" sz="2500">
              <a:latin typeface="Times New Roman" pitchFamily="18" charset="0"/>
              <a:cs typeface="Times New Roman" pitchFamily="18" charset="0"/>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52450" y="1012825"/>
            <a:ext cx="7059613" cy="5627688"/>
          </a:xfrm>
        </p:spPr>
        <p:txBody>
          <a:bodyPr rtlCol="0">
            <a:normAutofit/>
          </a:bodyPr>
          <a:lstStyle/>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Mạng </a:t>
            </a:r>
            <a:r>
              <a:rPr lang="vi-VN" sz="2500" i="1" dirty="0">
                <a:latin typeface="Times New Roman" panose="02020603050405020304" pitchFamily="18" charset="0"/>
                <a:cs typeface="Times New Roman" panose="02020603050405020304" pitchFamily="18" charset="0"/>
              </a:rPr>
              <a:t>máy tính  được kết nối với nhau bằng đường truyền dữ liệu. (giống như con đường trong mạng lưới giao thông) </a:t>
            </a:r>
            <a:endParaRPr lang="en-US" sz="2500"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thành phần của mạng máy tính gồm: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đầu cuối (máy tính, điện thoại, máy in, máy ảnh</a:t>
            </a:r>
            <a:r>
              <a:rPr lang="vi-VN" sz="2500" i="1" dirty="0" smtClean="0">
                <a:latin typeface="Times New Roman" panose="02020603050405020304" pitchFamily="18" charset="0"/>
                <a:cs typeface="Times New Roman" panose="02020603050405020304" pitchFamily="18" charset="0"/>
              </a:rPr>
              <a:t>,...).</a:t>
            </a:r>
            <a:endParaRPr lang="en-US" sz="2500" i="1" dirty="0" smtClean="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en-US" sz="2500" i="1" dirty="0" smtClean="0">
                <a:latin typeface="Times New Roman" panose="02020603050405020304" pitchFamily="18" charset="0"/>
                <a:cs typeface="Times New Roman" panose="02020603050405020304" pitchFamily="18" charset="0"/>
              </a:rPr>
              <a:t>- </a:t>
            </a:r>
            <a:r>
              <a:rPr lang="vi-VN" sz="2500" i="1" dirty="0" smtClean="0">
                <a:latin typeface="Times New Roman" panose="02020603050405020304" pitchFamily="18" charset="0"/>
                <a:cs typeface="Times New Roman" panose="02020603050405020304" pitchFamily="18" charset="0"/>
              </a:rPr>
              <a:t>Các </a:t>
            </a:r>
            <a:r>
              <a:rPr lang="vi-VN" sz="2500" i="1" dirty="0">
                <a:latin typeface="Times New Roman" panose="02020603050405020304" pitchFamily="18" charset="0"/>
                <a:cs typeface="Times New Roman" panose="02020603050405020304" pitchFamily="18" charset="0"/>
              </a:rPr>
              <a:t>thiết bị kết nối (đường truyền dữ liệu, bộ chia, bộ chuyển mạch, bộ định tuyến,...).</a:t>
            </a:r>
            <a:endParaRPr lang="en-US" sz="2500" u="sng"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vi-VN" sz="2500" i="1" dirty="0">
                <a:latin typeface="Times New Roman" panose="02020603050405020304" pitchFamily="18" charset="0"/>
                <a:cs typeface="Times New Roman" panose="02020603050405020304" pitchFamily="18" charset="0"/>
              </a:rPr>
              <a:t>- Phần mềm mạng (ứng dụng truyền thông và phần mềm điều khiển quá trình truyền dữ liệu.</a:t>
            </a:r>
            <a:endParaRPr lang="en-US" sz="2500" u="sng" dirty="0">
              <a:latin typeface="Times New Roman" panose="02020603050405020304" pitchFamily="18" charset="0"/>
              <a:cs typeface="Times New Roman" panose="02020603050405020304" pitchFamily="18" charset="0"/>
            </a:endParaRPr>
          </a:p>
          <a:p>
            <a:pPr marL="0" indent="0" algn="just" eaLnBrk="1" fontAlgn="auto" hangingPunct="1">
              <a:spcAft>
                <a:spcPts val="0"/>
              </a:spcAft>
              <a:buFont typeface="Arial" pitchFamily="34" charset="0"/>
              <a:buNone/>
              <a:defRPr/>
            </a:pPr>
            <a:r>
              <a:rPr lang="vi-VN" sz="2500" i="1" dirty="0">
                <a:latin typeface="Times New Roman" panose="02020603050405020304" pitchFamily="18" charset="0"/>
                <a:cs typeface="Times New Roman" panose="02020603050405020304" pitchFamily="18" charset="0"/>
              </a:rPr>
              <a:t>- Đường truyền không dây có nhiều ưu điểm hơn vì các thiết bị trong mạng có thế linh hoạt thay đổi vị trí mà vẫn duy trì kết nối mạng.</a:t>
            </a:r>
            <a:endParaRPr lang="en-US" sz="2500" u="sng"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Char char="•"/>
              <a:defRPr/>
            </a:pPr>
            <a:endParaRPr lang="en-US" dirty="0"/>
          </a:p>
        </p:txBody>
      </p:sp>
      <p:sp>
        <p:nvSpPr>
          <p:cNvPr id="17411" name="TextBox 3"/>
          <p:cNvSpPr txBox="1">
            <a:spLocks noChangeArrowheads="1"/>
          </p:cNvSpPr>
          <p:nvPr/>
        </p:nvSpPr>
        <p:spPr bwMode="auto">
          <a:xfrm>
            <a:off x="463550" y="258763"/>
            <a:ext cx="6450013"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800" b="1">
                <a:solidFill>
                  <a:srgbClr val="FF0000"/>
                </a:solidFill>
                <a:latin typeface="Times New Roman" pitchFamily="18" charset="0"/>
                <a:cs typeface="Times New Roman" pitchFamily="18" charset="0"/>
              </a:rPr>
              <a:t>2. Các thành phần của mạng máy tính</a:t>
            </a:r>
            <a:endParaRPr lang="en-US" sz="2800">
              <a:solidFill>
                <a:srgbClr val="FF0000"/>
              </a:solidFill>
              <a:latin typeface="Times New Roman" pitchFamily="18" charset="0"/>
              <a:cs typeface="Times New Roman" pitchFamily="18" charset="0"/>
            </a:endParaRPr>
          </a:p>
          <a:p>
            <a:pPr eaLnBrk="1" hangingPunct="1"/>
            <a:endParaRPr lang="en-US" sz="2000">
              <a:solidFill>
                <a:srgbClr val="FF0000"/>
              </a:solidFill>
            </a:endParaRPr>
          </a:p>
        </p:txBody>
      </p:sp>
      <p:pic>
        <p:nvPicPr>
          <p:cNvPr id="17412" name="Picture 5"/>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702550" y="814388"/>
            <a:ext cx="4316413" cy="5653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sp>
        <p:nvSpPr>
          <p:cNvPr id="18435" name="Content Placeholder 2"/>
          <p:cNvSpPr>
            <a:spLocks noGrp="1"/>
          </p:cNvSpPr>
          <p:nvPr>
            <p:ph idx="1"/>
          </p:nvPr>
        </p:nvSpPr>
        <p:spPr>
          <a:xfrm>
            <a:off x="817563" y="1181100"/>
            <a:ext cx="10515600" cy="4351338"/>
          </a:xfrm>
        </p:spPr>
        <p:txBody>
          <a:bodyPr/>
          <a:lstStyle/>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Chuyển giao nhiệm vụ học tập: </a:t>
            </a:r>
            <a:endParaRPr lang="en-US" sz="2500"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Làm bài tập trên phiếu học tập 4</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Hoàn thành bài tập 1,2 trang 19 sgk</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Thực hiện nhiệm vụ học tập</a:t>
            </a:r>
            <a:endParaRPr lang="en-US" sz="2500" i="1" u="sng"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HS thực hiện cá nhân, sau đó thảo luận cặp đôi để tự sửa lỗi cho nhau</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b="1" i="1" smtClean="0">
                <a:solidFill>
                  <a:srgbClr val="FF0000"/>
                </a:solidFill>
                <a:latin typeface="Times New Roman" pitchFamily="18" charset="0"/>
                <a:cs typeface="Times New Roman" pitchFamily="18" charset="0"/>
              </a:rPr>
              <a:t>Báo cáo kết quả hoạt động và thảo luận</a:t>
            </a:r>
            <a:endParaRPr lang="en-US" sz="2500" i="1" u="sng" smtClean="0">
              <a:solidFill>
                <a:srgbClr val="FF0000"/>
              </a:solidFill>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Học sinh trả lời các câu hỏi, học sinh khác nhận xét.</a:t>
            </a:r>
            <a:endParaRPr lang="en-US" sz="2500" u="sng" smtClean="0">
              <a:latin typeface="Times New Roman" pitchFamily="18" charset="0"/>
              <a:cs typeface="Times New Roman" pitchFamily="18" charset="0"/>
            </a:endParaRPr>
          </a:p>
          <a:p>
            <a:pPr marL="0" indent="0" eaLnBrk="1" hangingPunct="1">
              <a:buFont typeface="Arial" charset="0"/>
              <a:buNone/>
            </a:pPr>
            <a:r>
              <a:rPr lang="en-US" sz="2500" smtClean="0">
                <a:latin typeface="Times New Roman" pitchFamily="18" charset="0"/>
                <a:cs typeface="Times New Roman" pitchFamily="18" charset="0"/>
              </a:rPr>
              <a:t>- Các học sinh bên cạnh cùng nhau thảo luận và hỗ trợ để giúp bạn hoàn thành nhiệm vụ học tập.</a:t>
            </a:r>
            <a:endParaRPr lang="en-US" sz="2500" u="sng" smtClean="0">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graphicFrame>
        <p:nvGraphicFramePr>
          <p:cNvPr id="5" name="Table 4"/>
          <p:cNvGraphicFramePr>
            <a:graphicFrameLocks noGrp="1"/>
          </p:cNvGraphicFramePr>
          <p:nvPr/>
        </p:nvGraphicFramePr>
        <p:xfrm>
          <a:off x="217488" y="1108075"/>
          <a:ext cx="11601450" cy="5335592"/>
        </p:xfrm>
        <a:graphic>
          <a:graphicData uri="http://schemas.openxmlformats.org/drawingml/2006/table">
            <a:tbl>
              <a:tblPr/>
              <a:tblGrid>
                <a:gridCol w="2171700">
                  <a:extLst>
                    <a:ext uri="{9D8B030D-6E8A-4147-A177-3AD203B41FA5}">
                      <a16:colId xmlns:a16="http://schemas.microsoft.com/office/drawing/2014/main" val="20000"/>
                    </a:ext>
                  </a:extLst>
                </a:gridCol>
                <a:gridCol w="1085850">
                  <a:extLst>
                    <a:ext uri="{9D8B030D-6E8A-4147-A177-3AD203B41FA5}">
                      <a16:colId xmlns:a16="http://schemas.microsoft.com/office/drawing/2014/main" val="20001"/>
                    </a:ext>
                  </a:extLst>
                </a:gridCol>
                <a:gridCol w="1404937">
                  <a:extLst>
                    <a:ext uri="{9D8B030D-6E8A-4147-A177-3AD203B41FA5}">
                      <a16:colId xmlns:a16="http://schemas.microsoft.com/office/drawing/2014/main" val="20002"/>
                    </a:ext>
                  </a:extLst>
                </a:gridCol>
                <a:gridCol w="1371600">
                  <a:extLst>
                    <a:ext uri="{9D8B030D-6E8A-4147-A177-3AD203B41FA5}">
                      <a16:colId xmlns:a16="http://schemas.microsoft.com/office/drawing/2014/main" val="20003"/>
                    </a:ext>
                  </a:extLst>
                </a:gridCol>
                <a:gridCol w="1216025">
                  <a:extLst>
                    <a:ext uri="{9D8B030D-6E8A-4147-A177-3AD203B41FA5}">
                      <a16:colId xmlns:a16="http://schemas.microsoft.com/office/drawing/2014/main" val="20004"/>
                    </a:ext>
                  </a:extLst>
                </a:gridCol>
                <a:gridCol w="1450975">
                  <a:extLst>
                    <a:ext uri="{9D8B030D-6E8A-4147-A177-3AD203B41FA5}">
                      <a16:colId xmlns:a16="http://schemas.microsoft.com/office/drawing/2014/main" val="20005"/>
                    </a:ext>
                  </a:extLst>
                </a:gridCol>
                <a:gridCol w="1449388">
                  <a:extLst>
                    <a:ext uri="{9D8B030D-6E8A-4147-A177-3AD203B41FA5}">
                      <a16:colId xmlns:a16="http://schemas.microsoft.com/office/drawing/2014/main" val="20006"/>
                    </a:ext>
                  </a:extLst>
                </a:gridCol>
                <a:gridCol w="1450975">
                  <a:extLst>
                    <a:ext uri="{9D8B030D-6E8A-4147-A177-3AD203B41FA5}">
                      <a16:colId xmlns:a16="http://schemas.microsoft.com/office/drawing/2014/main" val="20007"/>
                    </a:ext>
                  </a:extLst>
                </a:gridCol>
              </a:tblGrid>
              <a:tr h="634998">
                <a:tc gridSpan="8">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500" b="1" i="0" u="none" strike="noStrike" cap="none" normalizeH="0" baseline="0" dirty="0" smtClean="0">
                          <a:ln>
                            <a:noFill/>
                          </a:ln>
                          <a:solidFill>
                            <a:schemeClr val="tx1"/>
                          </a:solidFill>
                          <a:effectLst/>
                          <a:latin typeface="Times New Roman" pitchFamily="18" charset="0"/>
                          <a:cs typeface="Times New Roman" pitchFamily="18" charset="0"/>
                        </a:rPr>
                        <a:t>PHIẾU HỌC TẬP SỐ 4</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338138">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Các</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ví</a:t>
                      </a:r>
                      <a:r>
                        <a:rPr kumimoji="0" lang="en-US" sz="2000" b="1"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1" i="0" u="none" strike="noStrike" cap="none" normalizeH="0" baseline="0" dirty="0" err="1" smtClean="0">
                          <a:ln>
                            <a:noFill/>
                          </a:ln>
                          <a:solidFill>
                            <a:schemeClr val="tx1"/>
                          </a:solidFill>
                          <a:effectLst/>
                          <a:latin typeface="Times New Roman" pitchFamily="18" charset="0"/>
                          <a:cs typeface="Times New Roman" pitchFamily="18" charset="0"/>
                        </a:rPr>
                        <a:t>dụ</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Chia sẻ thông tin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Chia sẻ phần cứng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Thiết bị đầu cuối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grid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Thiết</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bị</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kết</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nối</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hMerge="1">
                  <a:txBody>
                    <a:bodyPr/>
                    <a:lstStyle/>
                    <a:p>
                      <a:endParaRPr lang="en-US"/>
                    </a:p>
                  </a:txBody>
                  <a:tcPr/>
                </a:tc>
                <a:tc rowSpan="3">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Phần mềm mạng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1"/>
                  </a:ext>
                </a:extLst>
              </a:tr>
              <a:tr h="33813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rowSpan="2">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Khác</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gridSpan="2">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Đường truyền dữ liệu</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hMerge="1">
                  <a:txBody>
                    <a:bodyPr/>
                    <a:lstStyle/>
                    <a:p>
                      <a:endParaRPr lang="en-US"/>
                    </a:p>
                  </a:txBody>
                  <a:tcPr/>
                </a:tc>
                <a:tc vMerge="1">
                  <a:txBody>
                    <a:bodyPr/>
                    <a:lstStyle/>
                    <a:p>
                      <a:endParaRPr lang="en-US"/>
                    </a:p>
                  </a:txBody>
                  <a:tcPr/>
                </a:tc>
                <a:extLst>
                  <a:ext uri="{0D108BD9-81ED-4DB2-BD59-A6C34878D82A}">
                    <a16:rowId xmlns:a16="http://schemas.microsoft.com/office/drawing/2014/main" val="10002"/>
                  </a:ext>
                </a:extLst>
              </a:tr>
              <a:tr h="338138">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Có dây</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Không dây</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vMerge="1">
                  <a:txBody>
                    <a:bodyPr/>
                    <a:lstStyle/>
                    <a:p>
                      <a:endParaRPr lang="en-US"/>
                    </a:p>
                  </a:txBody>
                  <a:tcPr/>
                </a:tc>
                <a:extLst>
                  <a:ext uri="{0D108BD9-81ED-4DB2-BD59-A6C34878D82A}">
                    <a16:rowId xmlns:a16="http://schemas.microsoft.com/office/drawing/2014/main" val="10003"/>
                  </a:ext>
                </a:extLst>
              </a:tr>
              <a:tr h="304800">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Dùng</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chung</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a:t>
                      </a:r>
                      <a:r>
                        <a:rPr kumimoji="0" lang="en-US" sz="2000" b="0" i="0" u="none" strike="noStrike" cap="none" normalizeH="0" baseline="0" dirty="0" err="1" smtClean="0">
                          <a:ln>
                            <a:noFill/>
                          </a:ln>
                          <a:solidFill>
                            <a:schemeClr val="tx1"/>
                          </a:solidFill>
                          <a:effectLst/>
                          <a:latin typeface="Times New Roman" pitchFamily="18" charset="0"/>
                          <a:cs typeface="Times New Roman" pitchFamily="18" charset="0"/>
                        </a:rPr>
                        <a:t>máy</a:t>
                      </a: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rPr>
                        <a:t> in</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4"/>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Máy tính bàn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5"/>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Điện thoại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6"/>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it-IT" sz="2000" b="0" i="0" u="none" strike="noStrike" cap="none" normalizeH="0" baseline="0" smtClean="0">
                          <a:ln>
                            <a:noFill/>
                          </a:ln>
                          <a:solidFill>
                            <a:schemeClr val="tx1"/>
                          </a:solidFill>
                          <a:effectLst/>
                          <a:latin typeface="Times New Roman" pitchFamily="18" charset="0"/>
                          <a:cs typeface="Times New Roman" pitchFamily="18" charset="0"/>
                        </a:rPr>
                        <a:t>Cáp quang</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7"/>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Sóng Wifi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8"/>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Tivi</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09"/>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Bộ định tuyến</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0"/>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Bộ chuyển mạch</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1"/>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Thư điện tử</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2"/>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Zalo</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3"/>
                  </a:ext>
                </a:extLst>
              </a:tr>
              <a:tr h="338138">
                <a:tc>
                  <a:txBody>
                    <a:bodyPr/>
                    <a:lstStyle/>
                    <a:p>
                      <a:pPr marL="0" marR="0" lvl="0" indent="0" algn="l"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rPr>
                        <a:t>Facebook</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tc>
                  <a:txBody>
                    <a:bodyPr/>
                    <a:lstStyle/>
                    <a:p>
                      <a:pPr marL="0" marR="0" lvl="0" indent="0" algn="ctr" defTabSz="914400" rtl="0" eaLnBrk="1" fontAlgn="base" latinLnBrk="0" hangingPunct="1">
                        <a:lnSpc>
                          <a:spcPct val="100000"/>
                        </a:lnSpc>
                        <a:spcBef>
                          <a:spcPts val="300"/>
                        </a:spcBef>
                        <a:spcAft>
                          <a:spcPts val="300"/>
                        </a:spcAft>
                        <a:buClrTx/>
                        <a:buSzTx/>
                        <a:buFontTx/>
                        <a:buNone/>
                        <a:tabLst/>
                      </a:pPr>
                      <a:r>
                        <a:rPr kumimoji="0" lang="en-US" sz="2000" b="0" i="0" u="none" strike="noStrike" cap="none" normalizeH="0" baseline="0" dirty="0" smtClean="0">
                          <a:ln>
                            <a:noFill/>
                          </a:ln>
                          <a:solidFill>
                            <a:schemeClr val="tx1"/>
                          </a:solidFill>
                          <a:effectLst/>
                          <a:latin typeface="Times New Roman" pitchFamily="18" charset="0"/>
                          <a:cs typeface="Times New Roman" pitchFamily="18" charset="0"/>
                          <a:sym typeface="Wingdings" pitchFamily="2" charset="2"/>
                        </a:rPr>
                        <a:t></a:t>
                      </a:r>
                      <a:endParaRPr kumimoji="0" lang="en-US" sz="2000" b="0" i="0" u="sng" strike="noStrike" cap="none" normalizeH="0" baseline="0" dirty="0" smtClean="0">
                        <a:ln>
                          <a:noFill/>
                        </a:ln>
                        <a:solidFill>
                          <a:schemeClr val="tx1"/>
                        </a:solidFill>
                        <a:effectLst/>
                        <a:latin typeface="Times New Roman" pitchFamily="18" charset="0"/>
                        <a:cs typeface="Times New Roman" pitchFamily="18" charset="0"/>
                      </a:endParaRPr>
                    </a:p>
                  </a:txBody>
                  <a:tcPr marL="68580" marR="68580" marT="0" marB="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blipFill>
                      <a:blip r:embed="rId2"/>
                      <a:tile tx="0" ty="0" sx="100000" sy="100000" flip="none" algn="tl"/>
                    </a:blipFill>
                  </a:tcPr>
                </a:tc>
                <a:extLst>
                  <a:ext uri="{0D108BD9-81ED-4DB2-BD59-A6C34878D82A}">
                    <a16:rowId xmlns:a16="http://schemas.microsoft.com/office/drawing/2014/main" val="10014"/>
                  </a:ext>
                </a:extLst>
              </a:tr>
            </a:tbl>
          </a:graphicData>
        </a:graphic>
      </p:graphicFrame>
      <p:sp>
        <p:nvSpPr>
          <p:cNvPr id="6" name="TextBox 5"/>
          <p:cNvSpPr txBox="1">
            <a:spLocks noChangeArrowheads="1"/>
          </p:cNvSpPr>
          <p:nvPr/>
        </p:nvSpPr>
        <p:spPr bwMode="auto">
          <a:xfrm>
            <a:off x="4000500" y="275431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1" name="TextBox 20"/>
          <p:cNvSpPr txBox="1">
            <a:spLocks noChangeArrowheads="1"/>
          </p:cNvSpPr>
          <p:nvPr/>
        </p:nvSpPr>
        <p:spPr bwMode="auto">
          <a:xfrm>
            <a:off x="5389563" y="305911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2" name="TextBox 21"/>
          <p:cNvSpPr txBox="1">
            <a:spLocks noChangeArrowheads="1"/>
          </p:cNvSpPr>
          <p:nvPr/>
        </p:nvSpPr>
        <p:spPr bwMode="auto">
          <a:xfrm>
            <a:off x="5395913" y="3403600"/>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3" name="TextBox 22"/>
          <p:cNvSpPr txBox="1">
            <a:spLocks noChangeArrowheads="1"/>
          </p:cNvSpPr>
          <p:nvPr/>
        </p:nvSpPr>
        <p:spPr bwMode="auto">
          <a:xfrm>
            <a:off x="8032750" y="3746500"/>
            <a:ext cx="3333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4" name="TextBox 23"/>
          <p:cNvSpPr txBox="1">
            <a:spLocks noChangeArrowheads="1"/>
          </p:cNvSpPr>
          <p:nvPr/>
        </p:nvSpPr>
        <p:spPr bwMode="auto">
          <a:xfrm>
            <a:off x="9488488" y="4092575"/>
            <a:ext cx="211137"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5" name="TextBox 24"/>
          <p:cNvSpPr txBox="1">
            <a:spLocks noChangeArrowheads="1"/>
          </p:cNvSpPr>
          <p:nvPr/>
        </p:nvSpPr>
        <p:spPr bwMode="auto">
          <a:xfrm>
            <a:off x="6707188" y="5092700"/>
            <a:ext cx="5143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6" name="TextBox 25"/>
          <p:cNvSpPr txBox="1">
            <a:spLocks noChangeArrowheads="1"/>
          </p:cNvSpPr>
          <p:nvPr/>
        </p:nvSpPr>
        <p:spPr bwMode="auto">
          <a:xfrm>
            <a:off x="2781300" y="5422900"/>
            <a:ext cx="514350" cy="30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7" name="TextBox 26"/>
          <p:cNvSpPr txBox="1">
            <a:spLocks noChangeArrowheads="1"/>
          </p:cNvSpPr>
          <p:nvPr/>
        </p:nvSpPr>
        <p:spPr bwMode="auto">
          <a:xfrm>
            <a:off x="5411788" y="4398963"/>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8" name="TextBox 27"/>
          <p:cNvSpPr txBox="1">
            <a:spLocks noChangeArrowheads="1"/>
          </p:cNvSpPr>
          <p:nvPr/>
        </p:nvSpPr>
        <p:spPr bwMode="auto">
          <a:xfrm>
            <a:off x="2781300" y="6110288"/>
            <a:ext cx="2143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29" name="TextBox 28"/>
          <p:cNvSpPr txBox="1">
            <a:spLocks noChangeArrowheads="1"/>
          </p:cNvSpPr>
          <p:nvPr/>
        </p:nvSpPr>
        <p:spPr bwMode="auto">
          <a:xfrm>
            <a:off x="6707188" y="4757738"/>
            <a:ext cx="246062"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0" name="TextBox 29"/>
          <p:cNvSpPr txBox="1">
            <a:spLocks noChangeArrowheads="1"/>
          </p:cNvSpPr>
          <p:nvPr/>
        </p:nvSpPr>
        <p:spPr bwMode="auto">
          <a:xfrm>
            <a:off x="2781300" y="5772150"/>
            <a:ext cx="5143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2" name="TextBox 31"/>
          <p:cNvSpPr txBox="1">
            <a:spLocks noChangeArrowheads="1"/>
          </p:cNvSpPr>
          <p:nvPr/>
        </p:nvSpPr>
        <p:spPr bwMode="auto">
          <a:xfrm>
            <a:off x="10936288" y="5772150"/>
            <a:ext cx="269875"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3" name="TextBox 32"/>
          <p:cNvSpPr txBox="1">
            <a:spLocks noChangeArrowheads="1"/>
          </p:cNvSpPr>
          <p:nvPr/>
        </p:nvSpPr>
        <p:spPr bwMode="auto">
          <a:xfrm>
            <a:off x="10947400" y="6110288"/>
            <a:ext cx="201613"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
        <p:nvSpPr>
          <p:cNvPr id="34" name="TextBox 33"/>
          <p:cNvSpPr txBox="1">
            <a:spLocks noChangeArrowheads="1"/>
          </p:cNvSpPr>
          <p:nvPr/>
        </p:nvSpPr>
        <p:spPr bwMode="auto">
          <a:xfrm>
            <a:off x="10974388" y="5424488"/>
            <a:ext cx="147637"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1400" b="1">
                <a:solidFill>
                  <a:srgbClr val="FFFF00"/>
                </a:solidFill>
                <a:latin typeface="Times New Roman" pitchFamily="18" charset="0"/>
                <a:cs typeface="Times New Roman" pitchFamily="18" charset="0"/>
              </a:rPr>
              <a:t>X</a:t>
            </a: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9"/>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6"/>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4"/>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32"/>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8"/>
                                        </p:tgtEl>
                                        <p:attrNameLst>
                                          <p:attrName>style.visibility</p:attrName>
                                        </p:attrNameLst>
                                      </p:cBhvr>
                                      <p:to>
                                        <p:strVal val="visible"/>
                                      </p:to>
                                    </p:set>
                                    <p:animEffect transition="in" filter="fade">
                                      <p:cBhvr>
                                        <p:cTn id="51" dur="500"/>
                                        <p:tgtEl>
                                          <p:spTgt spid="28"/>
                                        </p:tgtEl>
                                      </p:cBhvr>
                                    </p:animEffect>
                                  </p:childTnLst>
                                </p:cTn>
                              </p:par>
                              <p:par>
                                <p:cTn id="52" presetID="10" presetClass="entr" presetSubtype="0" fill="hold" grpId="0" nodeType="withEffect">
                                  <p:stCondLst>
                                    <p:cond delay="0"/>
                                  </p:stCondLst>
                                  <p:childTnLst>
                                    <p:set>
                                      <p:cBhvr>
                                        <p:cTn id="53" dur="1" fill="hold">
                                          <p:stCondLst>
                                            <p:cond delay="0"/>
                                          </p:stCondLst>
                                        </p:cTn>
                                        <p:tgtEl>
                                          <p:spTgt spid="33"/>
                                        </p:tgtEl>
                                        <p:attrNameLst>
                                          <p:attrName>style.visibility</p:attrName>
                                        </p:attrNameLst>
                                      </p:cBhvr>
                                      <p:to>
                                        <p:strVal val="visible"/>
                                      </p:to>
                                    </p:set>
                                    <p:animEffect transition="in" filter="fade">
                                      <p:cBhvr>
                                        <p:cTn id="54"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1" grpId="0"/>
      <p:bldP spid="22" grpId="0"/>
      <p:bldP spid="23" grpId="0"/>
      <p:bldP spid="24" grpId="0"/>
      <p:bldP spid="25" grpId="0"/>
      <p:bldP spid="26" grpId="0"/>
      <p:bldP spid="27" grpId="0"/>
      <p:bldP spid="28" grpId="0"/>
      <p:bldP spid="29" grpId="0"/>
      <p:bldP spid="30" grpId="0"/>
      <p:bldP spid="32" grpId="0"/>
      <p:bldP spid="33" grpId="0"/>
      <p:bldP spid="3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LUYỆN TẬP</a:t>
            </a:r>
            <a:endParaRPr lang="en-US" smtClean="0">
              <a:solidFill>
                <a:srgbClr val="FF0000"/>
              </a:solidFill>
              <a:latin typeface="Times New Roman" pitchFamily="18" charset="0"/>
              <a:cs typeface="Times New Roman" pitchFamily="18" charset="0"/>
            </a:endParaRPr>
          </a:p>
        </p:txBody>
      </p:sp>
      <p:sp>
        <p:nvSpPr>
          <p:cNvPr id="7" name="TextBox 6"/>
          <p:cNvSpPr txBox="1"/>
          <p:nvPr/>
        </p:nvSpPr>
        <p:spPr>
          <a:xfrm>
            <a:off x="641350" y="1149350"/>
            <a:ext cx="6894513" cy="4708525"/>
          </a:xfrm>
          <a:prstGeom prst="rect">
            <a:avLst/>
          </a:prstGeom>
          <a:noFill/>
        </p:spPr>
        <p:txBody>
          <a:bodyPr>
            <a:spAutoFit/>
          </a:bodyPr>
          <a:lstStyle/>
          <a:p>
            <a:pPr marL="342900" indent="-342900" fontAlgn="auto">
              <a:spcBef>
                <a:spcPts val="0"/>
              </a:spcBef>
              <a:spcAft>
                <a:spcPts val="0"/>
              </a:spcAft>
              <a:buFontTx/>
              <a:buAutoNum type="arabicPeriod"/>
              <a:defRPr/>
            </a:pP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với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nhau</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A.   </a:t>
            </a:r>
            <a:r>
              <a:rPr lang="en-US" sz="2500" dirty="0" err="1">
                <a:latin typeface="Times New Roman" panose="02020603050405020304" pitchFamily="18" charset="0"/>
                <a:cs typeface="Times New Roman" panose="02020603050405020304" pitchFamily="18" charset="0"/>
              </a:rPr>
              <a:t>Chia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sẻ</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Tiết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kiệm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điện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Trao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đổi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dữ</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liệu</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Thuận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lợi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cho</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việc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sửa</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chữa</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2. </a:t>
            </a:r>
            <a:r>
              <a:rPr lang="en-US" sz="2500" dirty="0" err="1">
                <a:latin typeface="Times New Roman" panose="02020603050405020304" pitchFamily="18" charset="0"/>
                <a:cs typeface="Times New Roman" panose="02020603050405020304" pitchFamily="18" charset="0"/>
              </a:rPr>
              <a:t>Em</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hãy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chọn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các</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phương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án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đúng</a:t>
            </a:r>
            <a:r>
              <a:rPr lang="en-US" sz="2500" dirty="0">
                <a:latin typeface="Times New Roman" panose="02020603050405020304" pitchFamily="18" charset="0"/>
                <a:cs typeface="Times New Roman" panose="02020603050405020304" pitchFamily="18" charset="0"/>
              </a:rPr>
              <a:t>.</a:t>
            </a:r>
          </a:p>
          <a:p>
            <a:pPr fontAlgn="auto">
              <a:spcBef>
                <a:spcPts val="0"/>
              </a:spcBef>
              <a:spcAft>
                <a:spcPts val="0"/>
              </a:spcAft>
              <a:defRPr/>
            </a:pPr>
            <a:r>
              <a:rPr lang="en-US" sz="2500" dirty="0" err="1">
                <a:latin typeface="Times New Roman" panose="02020603050405020304" pitchFamily="18" charset="0"/>
                <a:cs typeface="Times New Roman" panose="02020603050405020304" pitchFamily="18" charset="0"/>
              </a:rPr>
              <a:t>Thiết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bị</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có</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kết</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nối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không</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dây</a:t>
            </a:r>
            <a:r>
              <a:rPr lang="en-US" sz="2500" dirty="0">
                <a:latin typeface="Times New Roman" panose="02020603050405020304" pitchFamily="18" charset="0"/>
                <a:cs typeface="Times New Roman" panose="02020603050405020304" pitchFamily="18" charset="0"/>
              </a:rPr>
              <a:t> ở </a:t>
            </a:r>
            <a:r>
              <a:rPr lang="en-US" sz="2500" dirty="0" err="1">
                <a:latin typeface="Times New Roman" panose="02020603050405020304" pitchFamily="18" charset="0"/>
                <a:cs typeface="Times New Roman" panose="02020603050405020304" pitchFamily="18" charset="0"/>
              </a:rPr>
              <a:t>hình</a:t>
            </a:r>
            <a:r>
              <a:rPr lang="en-US" sz="2500" dirty="0">
                <a:latin typeface="Times New Roman" panose="02020603050405020304" pitchFamily="18" charset="0"/>
                <a:cs typeface="Times New Roman" panose="02020603050405020304" pitchFamily="18" charset="0"/>
              </a:rPr>
              <a:t> 2.2 </a:t>
            </a:r>
            <a:r>
              <a:rPr lang="en-US" sz="2500" dirty="0" err="1">
                <a:latin typeface="Times New Roman" panose="02020603050405020304" pitchFamily="18" charset="0"/>
                <a:cs typeface="Times New Roman" panose="02020603050405020304" pitchFamily="18" charset="0"/>
              </a:rPr>
              <a:t>là</a:t>
            </a:r>
            <a:r>
              <a:rPr lang="en-US" sz="2500" dirty="0">
                <a:latin typeface="Times New Roman" panose="02020603050405020304" pitchFamily="18" charset="0"/>
                <a:cs typeface="Times New Roman" panose="02020603050405020304" pitchFamily="18" charset="0"/>
              </a:rPr>
              <a:t>:</a:t>
            </a:r>
          </a:p>
          <a:p>
            <a:pPr marL="342900" indent="-342900" fontAlgn="auto">
              <a:spcBef>
                <a:spcPts val="0"/>
              </a:spcBef>
              <a:spcAft>
                <a:spcPts val="0"/>
              </a:spcAft>
              <a:buFontTx/>
              <a:buAutoNum type="alphaUcPeriod"/>
              <a:defRPr/>
            </a:pP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để</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bàn</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B.    </a:t>
            </a:r>
            <a:r>
              <a:rPr lang="en-US" sz="2500" dirty="0" err="1">
                <a:latin typeface="Times New Roman" panose="02020603050405020304" pitchFamily="18" charset="0"/>
                <a:cs typeface="Times New Roman" panose="02020603050405020304" pitchFamily="18" charset="0"/>
              </a:rPr>
              <a:t>Máy</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tính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xách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tay</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C.    </a:t>
            </a:r>
            <a:r>
              <a:rPr lang="en-US" sz="2500" dirty="0" err="1">
                <a:latin typeface="Times New Roman" panose="02020603050405020304" pitchFamily="18" charset="0"/>
                <a:cs typeface="Times New Roman" panose="02020603050405020304" pitchFamily="18" charset="0"/>
              </a:rPr>
              <a:t>Điện</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thoại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di</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động</a:t>
            </a:r>
            <a:endParaRPr lang="en-US" sz="2500" dirty="0">
              <a:latin typeface="Times New Roman" panose="02020603050405020304" pitchFamily="18" charset="0"/>
              <a:cs typeface="Times New Roman" panose="02020603050405020304" pitchFamily="18" charset="0"/>
            </a:endParaRPr>
          </a:p>
          <a:p>
            <a:pPr fontAlgn="auto">
              <a:spcBef>
                <a:spcPts val="0"/>
              </a:spcBef>
              <a:spcAft>
                <a:spcPts val="0"/>
              </a:spcAft>
              <a:defRPr/>
            </a:pPr>
            <a:r>
              <a:rPr lang="en-US" sz="2500" dirty="0">
                <a:latin typeface="Times New Roman" panose="02020603050405020304" pitchFamily="18" charset="0"/>
                <a:cs typeface="Times New Roman" panose="02020603050405020304" pitchFamily="18" charset="0"/>
              </a:rPr>
              <a:t>D.    </a:t>
            </a:r>
            <a:r>
              <a:rPr lang="en-US" sz="2500" dirty="0" err="1">
                <a:latin typeface="Times New Roman" panose="02020603050405020304" pitchFamily="18" charset="0"/>
                <a:cs typeface="Times New Roman" panose="02020603050405020304" pitchFamily="18" charset="0"/>
              </a:rPr>
              <a:t>Bộ</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định</a:t>
            </a:r>
            <a:r>
              <a:rPr lang="en-US" sz="2500" dirty="0">
                <a:latin typeface="Times New Roman" panose="02020603050405020304" pitchFamily="18" charset="0"/>
                <a:cs typeface="Times New Roman" panose="02020603050405020304" pitchFamily="18" charset="0"/>
              </a:rPr>
              <a:t> </a:t>
            </a:r>
            <a:r>
              <a:rPr lang="en-US" sz="2500" dirty="0" err="1">
                <a:latin typeface="Times New Roman" panose="02020603050405020304" pitchFamily="18" charset="0"/>
                <a:cs typeface="Times New Roman" panose="02020603050405020304" pitchFamily="18" charset="0"/>
              </a:rPr>
              <a:t>tuyến</a:t>
            </a:r>
            <a:endParaRPr lang="en-US" sz="2500" dirty="0">
              <a:latin typeface="Times New Roman" panose="02020603050405020304" pitchFamily="18" charset="0"/>
              <a:cs typeface="Times New Roman" panose="02020603050405020304" pitchFamily="18" charset="0"/>
            </a:endParaRPr>
          </a:p>
        </p:txBody>
      </p:sp>
      <p:pic>
        <p:nvPicPr>
          <p:cNvPr id="20484" name="Picture 7"/>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42113" y="1012825"/>
            <a:ext cx="5089525" cy="5013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Oval 11"/>
          <p:cNvSpPr>
            <a:spLocks noChangeArrowheads="1"/>
          </p:cNvSpPr>
          <p:nvPr/>
        </p:nvSpPr>
        <p:spPr bwMode="auto">
          <a:xfrm>
            <a:off x="641350" y="18970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0" name="Oval 11"/>
          <p:cNvSpPr>
            <a:spLocks noChangeArrowheads="1"/>
          </p:cNvSpPr>
          <p:nvPr/>
        </p:nvSpPr>
        <p:spPr bwMode="auto">
          <a:xfrm>
            <a:off x="641350" y="2646363"/>
            <a:ext cx="487363" cy="487362"/>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1" name="Oval 11"/>
          <p:cNvSpPr>
            <a:spLocks noChangeArrowheads="1"/>
          </p:cNvSpPr>
          <p:nvPr/>
        </p:nvSpPr>
        <p:spPr bwMode="auto">
          <a:xfrm>
            <a:off x="658813" y="4603750"/>
            <a:ext cx="487362" cy="485775"/>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
        <p:nvSpPr>
          <p:cNvPr id="12" name="Oval 11"/>
          <p:cNvSpPr>
            <a:spLocks noChangeArrowheads="1"/>
          </p:cNvSpPr>
          <p:nvPr/>
        </p:nvSpPr>
        <p:spPr bwMode="auto">
          <a:xfrm>
            <a:off x="658813" y="4981575"/>
            <a:ext cx="487362" cy="487363"/>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p:cTn id="13" dur="1000" fill="hold"/>
                                        <p:tgtEl>
                                          <p:spTgt spid="10"/>
                                        </p:tgtEl>
                                        <p:attrNameLst>
                                          <p:attrName>ppt_w</p:attrName>
                                        </p:attrNameLst>
                                      </p:cBhvr>
                                      <p:tavLst>
                                        <p:tav tm="0">
                                          <p:val>
                                            <p:fltVal val="0"/>
                                          </p:val>
                                        </p:tav>
                                        <p:tav tm="100000">
                                          <p:val>
                                            <p:strVal val="#ppt_w"/>
                                          </p:val>
                                        </p:tav>
                                      </p:tavLst>
                                    </p:anim>
                                    <p:anim calcmode="lin" valueType="num">
                                      <p:cBhvr>
                                        <p:cTn id="14" dur="1000" fill="hold"/>
                                        <p:tgtEl>
                                          <p:spTgt spid="10"/>
                                        </p:tgtEl>
                                        <p:attrNameLst>
                                          <p:attrName>ppt_h</p:attrName>
                                        </p:attrNameLst>
                                      </p:cBhvr>
                                      <p:tavLst>
                                        <p:tav tm="0">
                                          <p:val>
                                            <p:fltVal val="0"/>
                                          </p:val>
                                        </p:tav>
                                        <p:tav tm="100000">
                                          <p:val>
                                            <p:strVal val="#ppt_h"/>
                                          </p:val>
                                        </p:tav>
                                      </p:tavLst>
                                    </p:anim>
                                    <p:anim calcmode="lin" valueType="num">
                                      <p:cBhvr>
                                        <p:cTn id="15" dur="1000" fill="hold"/>
                                        <p:tgtEl>
                                          <p:spTgt spid="10"/>
                                        </p:tgtEl>
                                        <p:attrNameLst>
                                          <p:attrName>style.rotation</p:attrName>
                                        </p:attrNameLst>
                                      </p:cBhvr>
                                      <p:tavLst>
                                        <p:tav tm="0">
                                          <p:val>
                                            <p:fltVal val="90"/>
                                          </p:val>
                                        </p:tav>
                                        <p:tav tm="100000">
                                          <p:val>
                                            <p:fltVal val="0"/>
                                          </p:val>
                                        </p:tav>
                                      </p:tavLst>
                                    </p:anim>
                                    <p:animEffect transition="in" filter="fade">
                                      <p:cBhvr>
                                        <p:cTn id="16" dur="1000"/>
                                        <p:tgtEl>
                                          <p:spTgt spid="10"/>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3" presetClass="entr" presetSubtype="1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blinds(horizontal)">
                                      <p:cBhvr>
                                        <p:cTn id="21" dur="500"/>
                                        <p:tgtEl>
                                          <p:spTgt spid="11"/>
                                        </p:tgtEl>
                                      </p:cBhvr>
                                    </p:animEffect>
                                  </p:childTnLst>
                                </p:cTn>
                              </p:par>
                              <p:par>
                                <p:cTn id="22" presetID="3" presetClass="entr" presetSubtype="10" fill="hold" grpId="0" nodeType="with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blinds(horizontal)">
                                      <p:cBhvr>
                                        <p:cTn id="2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6" name="Picture 8" descr="Digit 1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571038" y="465138"/>
            <a:ext cx="2057400" cy="113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Title 1"/>
          <p:cNvSpPr txBox="1">
            <a:spLocks/>
          </p:cNvSpPr>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KHỞI ĐỘNG</a:t>
            </a:r>
            <a:r>
              <a:rPr lang="en-US" sz="4400" u="sng">
                <a:solidFill>
                  <a:srgbClr val="FF0000"/>
                </a:solidFill>
                <a:latin typeface="Times New Roman" pitchFamily="18" charset="0"/>
                <a:cs typeface="Times New Roman" pitchFamily="18" charset="0"/>
              </a:rPr>
              <a:t/>
            </a:r>
            <a:br>
              <a:rPr lang="en-US" sz="4400" u="sng">
                <a:solidFill>
                  <a:srgbClr val="FF0000"/>
                </a:solidFill>
                <a:latin typeface="Times New Roman" pitchFamily="18" charset="0"/>
                <a:cs typeface="Times New Roman" pitchFamily="18" charset="0"/>
              </a:rPr>
            </a:br>
            <a:endParaRPr lang="en-US" sz="4400">
              <a:solidFill>
                <a:srgbClr val="FF0000"/>
              </a:solidFill>
              <a:latin typeface="Times New Roman" pitchFamily="18" charset="0"/>
              <a:cs typeface="Times New Roman" pitchFamily="18" charset="0"/>
            </a:endParaRPr>
          </a:p>
        </p:txBody>
      </p:sp>
      <p:graphicFrame>
        <p:nvGraphicFramePr>
          <p:cNvPr id="12" name="Table 11"/>
          <p:cNvGraphicFramePr>
            <a:graphicFrameLocks noGrp="1"/>
          </p:cNvGraphicFramePr>
          <p:nvPr/>
        </p:nvGraphicFramePr>
        <p:xfrm>
          <a:off x="601663" y="1771650"/>
          <a:ext cx="10720387" cy="4773613"/>
        </p:xfrm>
        <a:graphic>
          <a:graphicData uri="http://schemas.openxmlformats.org/drawingml/2006/table">
            <a:tbl>
              <a:tblPr firstRow="1" bandRow="1">
                <a:tableStyleId>{5C22544A-7EE6-4342-B048-85BDC9FD1C3A}</a:tableStyleId>
              </a:tblPr>
              <a:tblGrid>
                <a:gridCol w="5405188">
                  <a:extLst>
                    <a:ext uri="{9D8B030D-6E8A-4147-A177-3AD203B41FA5}">
                      <a16:colId xmlns:a16="http://schemas.microsoft.com/office/drawing/2014/main" val="20000"/>
                    </a:ext>
                  </a:extLst>
                </a:gridCol>
                <a:gridCol w="5315199">
                  <a:extLst>
                    <a:ext uri="{9D8B030D-6E8A-4147-A177-3AD203B41FA5}">
                      <a16:colId xmlns:a16="http://schemas.microsoft.com/office/drawing/2014/main" val="20001"/>
                    </a:ext>
                  </a:extLst>
                </a:gridCol>
              </a:tblGrid>
              <a:tr h="297511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1</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Em</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biết</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có</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những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nào</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khác</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ngoài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giao</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thông</a:t>
                      </a:r>
                      <a:r>
                        <a:rPr lang="en-US" sz="2800" b="0" dirty="0" smtClean="0">
                          <a:solidFill>
                            <a:srgbClr val="7030A0"/>
                          </a:solidFill>
                          <a:latin typeface="Times New Roman" panose="02020603050405020304" pitchFamily="18" charset="0"/>
                          <a:cs typeface="Times New Roman" panose="02020603050405020304" pitchFamily="18" charset="0"/>
                        </a:rPr>
                        <a:t>? </a:t>
                      </a:r>
                    </a:p>
                    <a:p>
                      <a:endParaRPr lang="en-US" sz="2800" b="0" dirty="0">
                        <a:solidFill>
                          <a:schemeClr val="bg1"/>
                        </a:solidFill>
                        <a:latin typeface="Times New Roman" panose="02020603050405020304" pitchFamily="18" charset="0"/>
                        <a:cs typeface="Times New Roman" panose="02020603050405020304" pitchFamily="18" charset="0"/>
                      </a:endParaRPr>
                    </a:p>
                  </a:txBody>
                  <a:tcPr marL="91444" marR="91444" marT="45725" marB="45725">
                    <a:blipFill>
                      <a:blip r:embed="rId4"/>
                      <a:tile tx="0" ty="0" sx="100000" sy="100000" flip="none" algn="tl"/>
                    </a:blip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2</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Những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gì</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được</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vận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chuyển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trên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mạng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lưới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đó</a:t>
                      </a:r>
                      <a:r>
                        <a:rPr lang="en-US" sz="2800" b="0" dirty="0" smtClean="0">
                          <a:solidFill>
                            <a:srgbClr val="7030A0"/>
                          </a:solidFill>
                          <a:latin typeface="Times New Roman" panose="02020603050405020304" pitchFamily="18" charset="0"/>
                          <a:cs typeface="Times New Roman" panose="02020603050405020304" pitchFamily="18" charset="0"/>
                        </a:rPr>
                        <a:t>?</a:t>
                      </a:r>
                    </a:p>
                  </a:txBody>
                  <a:tcPr marL="91444" marR="91444" marT="45725" marB="45725">
                    <a:blipFill>
                      <a:blip r:embed="rId4"/>
                      <a:tile tx="0" ty="0" sx="100000" sy="100000" flip="none" algn="tl"/>
                    </a:blipFill>
                  </a:tcPr>
                </a:tc>
                <a:extLst>
                  <a:ext uri="{0D108BD9-81ED-4DB2-BD59-A6C34878D82A}">
                    <a16:rowId xmlns:a16="http://schemas.microsoft.com/office/drawing/2014/main" val="10000"/>
                  </a:ext>
                </a:extLst>
              </a:tr>
              <a:tr h="1798502">
                <a:tc gridSpan="2">
                  <a:txBody>
                    <a:bodyPr/>
                    <a:lstStyle/>
                    <a:p>
                      <a:r>
                        <a:rPr lang="en-US" sz="2800" b="0" u="sng" dirty="0" err="1" smtClean="0">
                          <a:solidFill>
                            <a:srgbClr val="7030A0"/>
                          </a:solidFill>
                          <a:latin typeface="Times New Roman" panose="02020603050405020304" pitchFamily="18" charset="0"/>
                          <a:cs typeface="Times New Roman" panose="02020603050405020304" pitchFamily="18" charset="0"/>
                        </a:rPr>
                        <a:t>Câu</a:t>
                      </a:r>
                      <a:r>
                        <a:rPr lang="en-US" sz="2800" b="0" u="sng" dirty="0" smtClean="0">
                          <a:solidFill>
                            <a:srgbClr val="7030A0"/>
                          </a:solidFill>
                          <a:latin typeface="Times New Roman" panose="02020603050405020304" pitchFamily="18" charset="0"/>
                          <a:cs typeface="Times New Roman" panose="02020603050405020304" pitchFamily="18" charset="0"/>
                        </a:rPr>
                        <a:t> </a:t>
                      </a:r>
                      <a:r>
                        <a:rPr lang="en-US" sz="2800" b="0" u="sng" dirty="0" err="1" smtClean="0">
                          <a:solidFill>
                            <a:srgbClr val="7030A0"/>
                          </a:solidFill>
                          <a:latin typeface="Times New Roman" panose="02020603050405020304" pitchFamily="18" charset="0"/>
                          <a:cs typeface="Times New Roman" panose="02020603050405020304" pitchFamily="18" charset="0"/>
                        </a:rPr>
                        <a:t>hỏi</a:t>
                      </a:r>
                      <a:r>
                        <a:rPr lang="en-US" sz="2800" b="0" u="sng" dirty="0" smtClean="0">
                          <a:solidFill>
                            <a:srgbClr val="7030A0"/>
                          </a:solidFill>
                          <a:latin typeface="Times New Roman" panose="02020603050405020304" pitchFamily="18" charset="0"/>
                          <a:cs typeface="Times New Roman" panose="02020603050405020304" pitchFamily="18" charset="0"/>
                        </a:rPr>
                        <a:t> 3</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Em</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hãy</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chọn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phương</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án</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trả</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lời</a:t>
                      </a:r>
                      <a:r>
                        <a:rPr lang="en-US" sz="2800" b="0" dirty="0" smtClean="0">
                          <a:solidFill>
                            <a:srgbClr val="7030A0"/>
                          </a:solidFill>
                          <a:latin typeface="Times New Roman" panose="02020603050405020304" pitchFamily="18" charset="0"/>
                          <a:cs typeface="Times New Roman" panose="02020603050405020304" pitchFamily="18" charset="0"/>
                        </a:rPr>
                        <a:t> </a:t>
                      </a:r>
                      <a:r>
                        <a:rPr lang="en-US" sz="2800" b="0" dirty="0" err="1" smtClean="0">
                          <a:solidFill>
                            <a:srgbClr val="7030A0"/>
                          </a:solidFill>
                          <a:latin typeface="Times New Roman" panose="02020603050405020304" pitchFamily="18" charset="0"/>
                          <a:cs typeface="Times New Roman" panose="02020603050405020304" pitchFamily="18" charset="0"/>
                        </a:rPr>
                        <a:t>đúng</a:t>
                      </a:r>
                      <a:endParaRPr lang="en-US" sz="2800" b="0" dirty="0" smtClean="0">
                        <a:solidFill>
                          <a:srgbClr val="7030A0"/>
                        </a:solidFill>
                        <a:latin typeface="Times New Roman" panose="02020603050405020304" pitchFamily="18" charset="0"/>
                        <a:cs typeface="Times New Roman" panose="02020603050405020304" pitchFamily="18" charset="0"/>
                      </a:endParaRPr>
                    </a:p>
                    <a:p>
                      <a:r>
                        <a:rPr lang="en-US" sz="2800" b="0" dirty="0" err="1" smtClean="0">
                          <a:solidFill>
                            <a:srgbClr val="7030A0"/>
                          </a:solidFill>
                          <a:latin typeface="Times New Roman" panose="02020603050405020304" pitchFamily="18" charset="0"/>
                          <a:cs typeface="Times New Roman" panose="02020603050405020304" pitchFamily="18" charset="0"/>
                        </a:rPr>
                        <a:t>Điểm</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chung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của</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những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mạng</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lưới</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đó</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là</a:t>
                      </a:r>
                      <a:r>
                        <a:rPr lang="en-US" sz="2800" b="0" baseline="0" dirty="0" smtClean="0">
                          <a:solidFill>
                            <a:srgbClr val="7030A0"/>
                          </a:solidFill>
                          <a:latin typeface="Times New Roman" panose="02020603050405020304" pitchFamily="18" charset="0"/>
                          <a:cs typeface="Times New Roman" panose="02020603050405020304" pitchFamily="18" charset="0"/>
                        </a:rPr>
                        <a:t> </a:t>
                      </a:r>
                      <a:r>
                        <a:rPr lang="en-US" sz="2800" b="0" baseline="0" dirty="0" err="1" smtClean="0">
                          <a:solidFill>
                            <a:srgbClr val="7030A0"/>
                          </a:solidFill>
                          <a:latin typeface="Times New Roman" panose="02020603050405020304" pitchFamily="18" charset="0"/>
                          <a:cs typeface="Times New Roman" panose="02020603050405020304" pitchFamily="18" charset="0"/>
                        </a:rPr>
                        <a:t>gì</a:t>
                      </a:r>
                      <a:r>
                        <a:rPr lang="en-US" sz="2800" b="0" baseline="0" dirty="0" smtClean="0">
                          <a:solidFill>
                            <a:srgbClr val="7030A0"/>
                          </a:solidFill>
                          <a:latin typeface="Times New Roman" panose="02020603050405020304" pitchFamily="18" charset="0"/>
                          <a:cs typeface="Times New Roman" panose="02020603050405020304" pitchFamily="18" charset="0"/>
                        </a:rPr>
                        <a:t> ?</a:t>
                      </a:r>
                      <a:endParaRPr lang="en-US" sz="2800" b="0" dirty="0" smtClean="0">
                        <a:solidFill>
                          <a:srgbClr val="7030A0"/>
                        </a:solidFill>
                        <a:latin typeface="Times New Roman" panose="02020603050405020304" pitchFamily="18" charset="0"/>
                        <a:cs typeface="Times New Roman" panose="02020603050405020304" pitchFamily="18" charset="0"/>
                      </a:endParaRPr>
                    </a:p>
                    <a:p>
                      <a:pPr marL="514350" indent="-514350">
                        <a:buAutoNum type="alphaUcPeriod"/>
                      </a:pPr>
                      <a:r>
                        <a:rPr lang="en-US" sz="2800" b="0" dirty="0" err="1" smtClean="0">
                          <a:solidFill>
                            <a:srgbClr val="FF0000"/>
                          </a:solidFill>
                          <a:latin typeface="Times New Roman" panose="02020603050405020304" pitchFamily="18" charset="0"/>
                          <a:cs typeface="Times New Roman" panose="02020603050405020304" pitchFamily="18" charset="0"/>
                        </a:rPr>
                        <a:t>Có</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nhiều</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thành</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viên</a:t>
                      </a:r>
                      <a:r>
                        <a:rPr lang="en-US" sz="2800" b="0" dirty="0" smtClean="0">
                          <a:solidFill>
                            <a:srgbClr val="FF0000"/>
                          </a:solidFill>
                          <a:latin typeface="Times New Roman" panose="02020603050405020304" pitchFamily="18" charset="0"/>
                          <a:cs typeface="Times New Roman" panose="02020603050405020304" pitchFamily="18" charset="0"/>
                        </a:rPr>
                        <a:t>                             B. </a:t>
                      </a:r>
                      <a:r>
                        <a:rPr lang="en-US" sz="2800" b="0" dirty="0" err="1" smtClean="0">
                          <a:solidFill>
                            <a:srgbClr val="FF0000"/>
                          </a:solidFill>
                          <a:latin typeface="Times New Roman" panose="02020603050405020304" pitchFamily="18" charset="0"/>
                          <a:cs typeface="Times New Roman" panose="02020603050405020304" pitchFamily="18" charset="0"/>
                        </a:rPr>
                        <a:t>Chia</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sẻ</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tài</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nguyên</a:t>
                      </a:r>
                      <a:endParaRPr lang="en-US" sz="2800" b="0" dirty="0" smtClean="0">
                        <a:solidFill>
                          <a:srgbClr val="FF0000"/>
                        </a:solidFill>
                        <a:latin typeface="Times New Roman" panose="02020603050405020304" pitchFamily="18" charset="0"/>
                        <a:cs typeface="Times New Roman" panose="02020603050405020304" pitchFamily="18" charset="0"/>
                      </a:endParaRPr>
                    </a:p>
                    <a:p>
                      <a:pPr marL="0" indent="0">
                        <a:buNone/>
                      </a:pPr>
                      <a:r>
                        <a:rPr lang="en-US" sz="2800" b="0" dirty="0" smtClean="0">
                          <a:solidFill>
                            <a:srgbClr val="FF0000"/>
                          </a:solidFill>
                          <a:latin typeface="Times New Roman" panose="02020603050405020304" pitchFamily="18" charset="0"/>
                          <a:cs typeface="Times New Roman" panose="02020603050405020304" pitchFamily="18" charset="0"/>
                        </a:rPr>
                        <a:t>C.   </a:t>
                      </a:r>
                      <a:r>
                        <a:rPr lang="en-US" sz="2800" b="0" dirty="0" err="1" smtClean="0">
                          <a:solidFill>
                            <a:srgbClr val="FF0000"/>
                          </a:solidFill>
                          <a:latin typeface="Times New Roman" panose="02020603050405020304" pitchFamily="18" charset="0"/>
                          <a:cs typeface="Times New Roman" panose="02020603050405020304" pitchFamily="18" charset="0"/>
                        </a:rPr>
                        <a:t>Kết</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nối</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các</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thành</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viên</a:t>
                      </a:r>
                      <a:r>
                        <a:rPr lang="en-US" sz="2800" b="0" dirty="0" smtClean="0">
                          <a:solidFill>
                            <a:srgbClr val="FF0000"/>
                          </a:solidFill>
                          <a:latin typeface="Times New Roman" panose="02020603050405020304" pitchFamily="18" charset="0"/>
                          <a:cs typeface="Times New Roman" panose="02020603050405020304" pitchFamily="18" charset="0"/>
                        </a:rPr>
                        <a:t>                         D. </a:t>
                      </a:r>
                      <a:r>
                        <a:rPr lang="en-US" sz="2800" b="0" dirty="0" err="1" smtClean="0">
                          <a:solidFill>
                            <a:srgbClr val="FF0000"/>
                          </a:solidFill>
                          <a:latin typeface="Times New Roman" panose="02020603050405020304" pitchFamily="18" charset="0"/>
                          <a:cs typeface="Times New Roman" panose="02020603050405020304" pitchFamily="18" charset="0"/>
                        </a:rPr>
                        <a:t>Có</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nhiều</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đường</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cắt</a:t>
                      </a:r>
                      <a:r>
                        <a:rPr lang="en-US" sz="2800" b="0" dirty="0" smtClean="0">
                          <a:solidFill>
                            <a:srgbClr val="FF0000"/>
                          </a:solidFill>
                          <a:latin typeface="Times New Roman" panose="02020603050405020304" pitchFamily="18" charset="0"/>
                          <a:cs typeface="Times New Roman" panose="02020603050405020304" pitchFamily="18" charset="0"/>
                        </a:rPr>
                        <a:t> </a:t>
                      </a:r>
                      <a:r>
                        <a:rPr lang="en-US" sz="2800" b="0" dirty="0" err="1" smtClean="0">
                          <a:solidFill>
                            <a:srgbClr val="FF0000"/>
                          </a:solidFill>
                          <a:latin typeface="Times New Roman" panose="02020603050405020304" pitchFamily="18" charset="0"/>
                          <a:cs typeface="Times New Roman" panose="02020603050405020304" pitchFamily="18" charset="0"/>
                        </a:rPr>
                        <a:t>nhau</a:t>
                      </a:r>
                      <a:r>
                        <a:rPr lang="en-US" sz="2800" b="0" dirty="0" smtClean="0">
                          <a:solidFill>
                            <a:srgbClr val="FF0000"/>
                          </a:solidFill>
                          <a:latin typeface="Times New Roman" panose="02020603050405020304" pitchFamily="18" charset="0"/>
                          <a:cs typeface="Times New Roman" panose="02020603050405020304" pitchFamily="18" charset="0"/>
                        </a:rPr>
                        <a:t> </a:t>
                      </a:r>
                      <a:endParaRPr lang="en-US" sz="2800" b="0" u="sng" dirty="0" smtClean="0">
                        <a:solidFill>
                          <a:srgbClr val="FF0000"/>
                        </a:solidFill>
                        <a:latin typeface="Times New Roman" panose="02020603050405020304" pitchFamily="18" charset="0"/>
                        <a:cs typeface="Times New Roman" panose="02020603050405020304" pitchFamily="18" charset="0"/>
                      </a:endParaRPr>
                    </a:p>
                  </a:txBody>
                  <a:tcPr marL="91444" marR="91444" marT="45725" marB="45725">
                    <a:blipFill>
                      <a:blip r:embed="rId4"/>
                      <a:tile tx="0" ty="0" sx="100000" sy="100000" flip="none" algn="tl"/>
                    </a:blipFill>
                  </a:tcPr>
                </a:tc>
                <a:tc hMerge="1">
                  <a:txBody>
                    <a:bodyPr/>
                    <a:lstStyle/>
                    <a:p>
                      <a:endParaRPr lang="en-US">
                        <a:solidFill>
                          <a:schemeClr val="tx1"/>
                        </a:solidFill>
                      </a:endParaRPr>
                    </a:p>
                  </a:txBody>
                  <a:tcPr>
                    <a:solidFill>
                      <a:schemeClr val="bg1"/>
                    </a:solid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838200" y="2687638"/>
            <a:ext cx="5011738"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rgbClr val="FF0000"/>
                </a:solidFill>
                <a:latin typeface="Times New Roman" pitchFamily="18" charset="0"/>
                <a:cs typeface="Times New Roman" pitchFamily="18" charset="0"/>
              </a:rPr>
              <a:t>Mạng lưới đường thủy              =&gt;</a:t>
            </a:r>
          </a:p>
          <a:p>
            <a:pPr eaLnBrk="1" hangingPunct="1"/>
            <a:endParaRPr lang="en-US" sz="2500">
              <a:solidFill>
                <a:schemeClr val="bg1"/>
              </a:solidFill>
              <a:latin typeface="Times New Roman" pitchFamily="18" charset="0"/>
              <a:cs typeface="Times New Roman" pitchFamily="18" charset="0"/>
            </a:endParaRPr>
          </a:p>
          <a:p>
            <a:pPr eaLnBrk="1" hangingPunct="1"/>
            <a:r>
              <a:rPr lang="en-US" sz="2500">
                <a:solidFill>
                  <a:srgbClr val="00B050"/>
                </a:solidFill>
                <a:latin typeface="Times New Roman" pitchFamily="18" charset="0"/>
                <a:cs typeface="Times New Roman" pitchFamily="18" charset="0"/>
              </a:rPr>
              <a:t>Mạng ống nước                         =&gt;</a:t>
            </a:r>
          </a:p>
          <a:p>
            <a:pPr eaLnBrk="1" hangingPunct="1"/>
            <a:r>
              <a:rPr lang="en-US" sz="2500">
                <a:solidFill>
                  <a:srgbClr val="002060"/>
                </a:solidFill>
                <a:latin typeface="Times New Roman" pitchFamily="18" charset="0"/>
                <a:cs typeface="Times New Roman" pitchFamily="18" charset="0"/>
              </a:rPr>
              <a:t>Mạng đường sắt                        =&gt;</a:t>
            </a:r>
          </a:p>
          <a:p>
            <a:pPr eaLnBrk="1" hangingPunct="1"/>
            <a:r>
              <a:rPr lang="en-US" sz="2500">
                <a:solidFill>
                  <a:srgbClr val="0070C0"/>
                </a:solidFill>
                <a:latin typeface="Times New Roman" pitchFamily="18" charset="0"/>
                <a:cs typeface="Times New Roman" pitchFamily="18" charset="0"/>
              </a:rPr>
              <a:t>Mạng tải điện,...                        =&gt;</a:t>
            </a:r>
            <a:endParaRPr lang="en-US" sz="2500" u="sng">
              <a:solidFill>
                <a:srgbClr val="0070C0"/>
              </a:solidFill>
              <a:latin typeface="Times New Roman" pitchFamily="18" charset="0"/>
              <a:cs typeface="Times New Roman" pitchFamily="18" charset="0"/>
            </a:endParaRPr>
          </a:p>
        </p:txBody>
      </p:sp>
      <p:sp>
        <p:nvSpPr>
          <p:cNvPr id="3" name="TextBox 2"/>
          <p:cNvSpPr txBox="1">
            <a:spLocks noChangeArrowheads="1"/>
          </p:cNvSpPr>
          <p:nvPr/>
        </p:nvSpPr>
        <p:spPr bwMode="auto">
          <a:xfrm>
            <a:off x="5995988" y="2654300"/>
            <a:ext cx="5368925"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a:solidFill>
                  <a:srgbClr val="FF0000"/>
                </a:solidFill>
                <a:latin typeface="Times New Roman" pitchFamily="18" charset="0"/>
                <a:cs typeface="Times New Roman" pitchFamily="18" charset="0"/>
              </a:rPr>
              <a:t>Tàu, thuyền, ghe, xuồng vận chuyển con người và hàng hóa</a:t>
            </a:r>
          </a:p>
          <a:p>
            <a:pPr eaLnBrk="1" hangingPunct="1"/>
            <a:r>
              <a:rPr lang="en-US" sz="2500">
                <a:solidFill>
                  <a:srgbClr val="00B050"/>
                </a:solidFill>
                <a:latin typeface="Times New Roman" pitchFamily="18" charset="0"/>
                <a:cs typeface="Times New Roman" pitchFamily="18" charset="0"/>
              </a:rPr>
              <a:t>Vận chuyển nước</a:t>
            </a:r>
          </a:p>
          <a:p>
            <a:pPr eaLnBrk="1" hangingPunct="1"/>
            <a:r>
              <a:rPr lang="en-US" sz="2500">
                <a:solidFill>
                  <a:srgbClr val="002060"/>
                </a:solidFill>
                <a:latin typeface="Times New Roman" pitchFamily="18" charset="0"/>
                <a:cs typeface="Times New Roman" pitchFamily="18" charset="0"/>
              </a:rPr>
              <a:t>Tàu vận chuyển con người và hàng hóa</a:t>
            </a:r>
          </a:p>
          <a:p>
            <a:pPr eaLnBrk="1" hangingPunct="1"/>
            <a:r>
              <a:rPr lang="en-US" sz="2500">
                <a:solidFill>
                  <a:srgbClr val="0070C0"/>
                </a:solidFill>
                <a:latin typeface="Times New Roman" pitchFamily="18" charset="0"/>
                <a:cs typeface="Times New Roman" pitchFamily="18" charset="0"/>
              </a:rPr>
              <a:t>Truyền tải và vận chuyển điện năng</a:t>
            </a:r>
          </a:p>
        </p:txBody>
      </p:sp>
      <p:sp>
        <p:nvSpPr>
          <p:cNvPr id="16" name="Oval 11"/>
          <p:cNvSpPr>
            <a:spLocks noChangeArrowheads="1"/>
          </p:cNvSpPr>
          <p:nvPr/>
        </p:nvSpPr>
        <p:spPr bwMode="auto">
          <a:xfrm>
            <a:off x="692150" y="5875338"/>
            <a:ext cx="487363" cy="485775"/>
          </a:xfrm>
          <a:prstGeom prst="ellipse">
            <a:avLst/>
          </a:prstGeom>
          <a:noFill/>
          <a:ln>
            <a:solidFill>
              <a:srgbClr val="FFFF00"/>
            </a:solidFill>
            <a:headEnd/>
            <a:tailEnd/>
          </a:ln>
        </p:spPr>
        <p:style>
          <a:lnRef idx="2">
            <a:schemeClr val="dk1"/>
          </a:lnRef>
          <a:fillRef idx="1">
            <a:schemeClr val="lt1"/>
          </a:fillRef>
          <a:effectRef idx="0">
            <a:schemeClr val="dk1"/>
          </a:effectRef>
          <a:fontRef idx="minor">
            <a:schemeClr val="dk1"/>
          </a:fontRef>
        </p:style>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fontAlgn="auto">
              <a:spcBef>
                <a:spcPct val="0"/>
              </a:spcBef>
              <a:spcAft>
                <a:spcPts val="0"/>
              </a:spcAft>
              <a:buFontTx/>
              <a:buNone/>
              <a:defRPr/>
            </a:pPr>
            <a:endParaRPr lang="en-US" altLang="en-US" sz="1800" b="1"/>
          </a:p>
        </p:txBody>
      </p:sp>
    </p:spTree>
  </p:cSld>
  <p:clrMapOvr>
    <a:masterClrMapping/>
  </p:clrMapOvr>
  <p:transition advClick="0"/>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123000"/>
                                  </p:stCondLst>
                                  <p:iterate type="lt">
                                    <p:tmPct val="5000"/>
                                  </p:iterate>
                                  <p:childTnLst>
                                    <p:anim calcmode="lin" valueType="num">
                                      <p:cBhvr>
                                        <p:cTn id="6" dur="1000"/>
                                        <p:tgtEl>
                                          <p:spTgt spid="22536"/>
                                        </p:tgtEl>
                                        <p:attrNameLst>
                                          <p:attrName>ppt_w</p:attrName>
                                        </p:attrNameLst>
                                      </p:cBhvr>
                                      <p:tavLst>
                                        <p:tav tm="0">
                                          <p:val>
                                            <p:strVal val="ppt_w"/>
                                          </p:val>
                                        </p:tav>
                                        <p:tav tm="100000">
                                          <p:val>
                                            <p:fltVal val="0"/>
                                          </p:val>
                                        </p:tav>
                                      </p:tavLst>
                                    </p:anim>
                                    <p:anim calcmode="lin" valueType="num">
                                      <p:cBhvr>
                                        <p:cTn id="7" dur="1000"/>
                                        <p:tgtEl>
                                          <p:spTgt spid="22536"/>
                                        </p:tgtEl>
                                        <p:attrNameLst>
                                          <p:attrName>ppt_h</p:attrName>
                                        </p:attrNameLst>
                                      </p:cBhvr>
                                      <p:tavLst>
                                        <p:tav tm="0">
                                          <p:val>
                                            <p:strVal val="ppt_h"/>
                                          </p:val>
                                        </p:tav>
                                        <p:tav tm="100000">
                                          <p:val>
                                            <p:fltVal val="0"/>
                                          </p:val>
                                        </p:tav>
                                      </p:tavLst>
                                    </p:anim>
                                    <p:anim calcmode="lin" valueType="num">
                                      <p:cBhvr>
                                        <p:cTn id="8" dur="1000"/>
                                        <p:tgtEl>
                                          <p:spTgt spid="22536"/>
                                        </p:tgtEl>
                                        <p:attrNameLst>
                                          <p:attrName>style.rotation</p:attrName>
                                        </p:attrNameLst>
                                      </p:cBhvr>
                                      <p:tavLst>
                                        <p:tav tm="0">
                                          <p:val>
                                            <p:fltVal val="0"/>
                                          </p:val>
                                        </p:tav>
                                        <p:tav tm="100000">
                                          <p:val>
                                            <p:fltVal val="90"/>
                                          </p:val>
                                        </p:tav>
                                      </p:tavLst>
                                    </p:anim>
                                    <p:animEffect transition="out" filter="fade">
                                      <p:cBhvr>
                                        <p:cTn id="9" dur="1000"/>
                                        <p:tgtEl>
                                          <p:spTgt spid="22536"/>
                                        </p:tgtEl>
                                      </p:cBhvr>
                                    </p:animEffect>
                                    <p:set>
                                      <p:cBhvr>
                                        <p:cTn id="10" dur="1" fill="hold">
                                          <p:stCondLst>
                                            <p:cond delay="999"/>
                                          </p:stCondLst>
                                        </p:cTn>
                                        <p:tgtEl>
                                          <p:spTgt spid="2253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3" presetClass="entr" presetSubtype="1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blinds(horizontal)">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1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VẬN DỤNG</a:t>
            </a:r>
            <a:endParaRPr lang="en-US" smtClean="0">
              <a:solidFill>
                <a:srgbClr val="FF0000"/>
              </a:solidFill>
              <a:latin typeface="Times New Roman" pitchFamily="18" charset="0"/>
              <a:cs typeface="Times New Roman" pitchFamily="18" charset="0"/>
            </a:endParaRPr>
          </a:p>
        </p:txBody>
      </p:sp>
      <p:sp>
        <p:nvSpPr>
          <p:cNvPr id="21507" name="Content Placeholder 2"/>
          <p:cNvSpPr>
            <a:spLocks noGrp="1"/>
          </p:cNvSpPr>
          <p:nvPr>
            <p:ph idx="1"/>
          </p:nvPr>
        </p:nvSpPr>
        <p:spPr>
          <a:xfrm>
            <a:off x="1289050" y="1524000"/>
            <a:ext cx="9867900" cy="4351338"/>
          </a:xfrm>
        </p:spPr>
        <p:txBody>
          <a:bodyPr/>
          <a:lstStyle/>
          <a:p>
            <a:pPr marL="0" indent="0" eaLnBrk="1" hangingPunct="1">
              <a:buFont typeface="Arial" charset="0"/>
              <a:buNone/>
            </a:pPr>
            <a:r>
              <a:rPr lang="en-US" sz="2800" b="1" smtClean="0">
                <a:latin typeface="Times New Roman" pitchFamily="18" charset="0"/>
                <a:cs typeface="Times New Roman" pitchFamily="18" charset="0"/>
              </a:rPr>
              <a:t>     Chuyển giao nhiệm vụ học tập</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     Vận dụng các kiến thức đã học giải quyết 2 tình huống sau SGK trang 19  (về nhà làm vào vở bài tập)</a:t>
            </a:r>
          </a:p>
          <a:p>
            <a:pPr marL="0" indent="0" eaLnBrk="1" hangingPunct="1">
              <a:buFont typeface="Arial" charset="0"/>
              <a:buNone/>
            </a:pPr>
            <a:r>
              <a:rPr lang="en-US" sz="2800" smtClean="0">
                <a:latin typeface="Times New Roman" pitchFamily="18" charset="0"/>
                <a:cs typeface="Times New Roman" pitchFamily="18" charset="0"/>
              </a:rPr>
              <a:t>     Tiết sau báo cáo</a:t>
            </a:r>
          </a:p>
          <a:p>
            <a:pPr marL="0" indent="0" eaLnBrk="1" hangingPunct="1">
              <a:buFont typeface="Arial" charset="0"/>
              <a:buNone/>
            </a:pPr>
            <a:r>
              <a:rPr lang="en-US" sz="2800" b="1" smtClean="0">
                <a:latin typeface="Times New Roman" pitchFamily="18" charset="0"/>
                <a:cs typeface="Times New Roman" pitchFamily="18" charset="0"/>
              </a:rPr>
              <a:t> </a:t>
            </a:r>
            <a:endParaRPr lang="en-US" sz="2800" smtClean="0">
              <a:latin typeface="Times New Roman" pitchFamily="18" charset="0"/>
              <a:cs typeface="Times New Roman" pitchFamily="18" charset="0"/>
            </a:endParaRPr>
          </a:p>
        </p:txBody>
      </p:sp>
    </p:spTree>
  </p:cSld>
  <p:clrMapOvr>
    <a:masterClrMapping/>
  </p:clrMapOvr>
  <p:transition spd="slow">
    <p:circl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a:xfrm>
            <a:off x="641350" y="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HOẠT ĐỘNG VẬN DỤNG</a:t>
            </a:r>
            <a:endParaRPr lang="en-US" smtClean="0">
              <a:solidFill>
                <a:srgbClr val="FF0000"/>
              </a:solidFill>
              <a:latin typeface="Times New Roman" pitchFamily="18" charset="0"/>
              <a:cs typeface="Times New Roman" pitchFamily="18" charset="0"/>
            </a:endParaRPr>
          </a:p>
        </p:txBody>
      </p:sp>
      <p:sp>
        <p:nvSpPr>
          <p:cNvPr id="22531" name="Rectangle 4"/>
          <p:cNvSpPr>
            <a:spLocks noChangeArrowheads="1"/>
          </p:cNvSpPr>
          <p:nvPr/>
        </p:nvSpPr>
        <p:spPr bwMode="auto">
          <a:xfrm>
            <a:off x="338138" y="995363"/>
            <a:ext cx="11501437" cy="4494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just"/>
            <a:r>
              <a:rPr lang="en-US" sz="2500">
                <a:latin typeface="Times New Roman" pitchFamily="18" charset="0"/>
                <a:cs typeface="Times New Roman" pitchFamily="18" charset="0"/>
              </a:rPr>
              <a:t>Vận dụng các kiến thức đã học giải quyết 2 tình huống sau: </a:t>
            </a:r>
            <a:endParaRPr lang="en-US" sz="2500" u="sng">
              <a:latin typeface="Times New Roman" pitchFamily="18" charset="0"/>
              <a:cs typeface="Times New Roman" pitchFamily="18" charset="0"/>
            </a:endParaRPr>
          </a:p>
          <a:p>
            <a:pPr algn="just">
              <a:spcAft>
                <a:spcPts val="563"/>
              </a:spcAft>
            </a:pPr>
            <a:r>
              <a:rPr lang="en-US" sz="2800" b="1">
                <a:latin typeface="Times New Roman" pitchFamily="18" charset="0"/>
                <a:cs typeface="Times New Roman" pitchFamily="18" charset="0"/>
              </a:rPr>
              <a:t>? </a:t>
            </a:r>
            <a:r>
              <a:rPr lang="en-US" sz="2500">
                <a:latin typeface="Times New Roman" pitchFamily="18" charset="0"/>
                <a:ea typeface="Arial" charset="0"/>
                <a:cs typeface="Times New Roman" pitchFamily="18" charset="0"/>
              </a:rPr>
              <a:t>TH1: Phòng thư viện của trường có 5 máy tính cần kết nối thành một mạng. Có thế có nhiêu cách kết nối ví dụ như Hình 2.3 sgk.</a:t>
            </a:r>
          </a:p>
          <a:p>
            <a:pPr algn="just">
              <a:spcAft>
                <a:spcPts val="38"/>
              </a:spcAft>
            </a:pPr>
            <a:r>
              <a:rPr lang="en-US" sz="2500">
                <a:latin typeface="Times New Roman" pitchFamily="18" charset="0"/>
                <a:ea typeface="Arial" charset="0"/>
                <a:cs typeface="Times New Roman" pitchFamily="18" charset="0"/>
              </a:rPr>
              <a:t>Em hãy vẽ hai cách khác để kết nối chúng thành một mạng.</a:t>
            </a:r>
          </a:p>
          <a:p>
            <a:pPr algn="just">
              <a:spcAft>
                <a:spcPts val="38"/>
              </a:spcAft>
            </a:pPr>
            <a:r>
              <a:rPr lang="en-US" sz="2500">
                <a:latin typeface="Times New Roman" pitchFamily="18" charset="0"/>
                <a:ea typeface="Arial" charset="0"/>
                <a:cs typeface="Times New Roman" pitchFamily="18" charset="0"/>
              </a:rPr>
              <a:t> </a:t>
            </a:r>
          </a:p>
          <a:p>
            <a:pPr algn="just">
              <a:spcAft>
                <a:spcPts val="38"/>
              </a:spcAft>
            </a:pPr>
            <a:endParaRPr lang="en-US" sz="2500">
              <a:latin typeface="Times New Roman" pitchFamily="18" charset="0"/>
              <a:ea typeface="Arial" charset="0"/>
              <a:cs typeface="Times New Roman" pitchFamily="18" charset="0"/>
            </a:endParaRPr>
          </a:p>
          <a:p>
            <a:pPr algn="just">
              <a:spcAft>
                <a:spcPts val="38"/>
              </a:spcAft>
            </a:pPr>
            <a:endParaRPr lang="en-US" sz="2500">
              <a:latin typeface="Times New Roman" pitchFamily="18" charset="0"/>
              <a:ea typeface="Arial" charset="0"/>
              <a:cs typeface="Times New Roman" pitchFamily="18" charset="0"/>
            </a:endParaRPr>
          </a:p>
          <a:p>
            <a:pPr algn="just"/>
            <a:r>
              <a:rPr lang="en-US" sz="2800" b="1">
                <a:latin typeface="Times New Roman" pitchFamily="18" charset="0"/>
                <a:cs typeface="Times New Roman" pitchFamily="18" charset="0"/>
              </a:rPr>
              <a:t>? </a:t>
            </a:r>
            <a:r>
              <a:rPr lang="en-US" sz="2500">
                <a:latin typeface="Times New Roman" pitchFamily="18" charset="0"/>
                <a:cs typeface="Times New Roman" pitchFamily="18" charset="0"/>
              </a:rPr>
              <a:t>TH2:  Nhà bạn An có điện thoại di động của bố, của mẹ và một máy tính xách tay đang cùng truy cập mạng Internet. Theo em, các thiết bị đó có đang được kết nối thành một mạng máy tính không? Nếu có, em hãy chỉ ra các thiết bị đầu cuối và thiết bị kết nối.</a:t>
            </a:r>
          </a:p>
        </p:txBody>
      </p:sp>
      <p:sp>
        <p:nvSpPr>
          <p:cNvPr id="22532" name="Rectangle 9"/>
          <p:cNvSpPr>
            <a:spLocks noChangeArrowheads="1"/>
          </p:cNvSpPr>
          <p:nvPr/>
        </p:nvSpPr>
        <p:spPr bwMode="auto">
          <a:xfrm>
            <a:off x="539750" y="80327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4" name="Object 13"/>
          <p:cNvGraphicFramePr>
            <a:graphicFrameLocks noChangeAspect="1"/>
          </p:cNvGraphicFramePr>
          <p:nvPr/>
        </p:nvGraphicFramePr>
        <p:xfrm>
          <a:off x="1419225" y="2886075"/>
          <a:ext cx="4276725" cy="860425"/>
        </p:xfrm>
        <a:graphic>
          <a:graphicData uri="http://schemas.openxmlformats.org/presentationml/2006/ole">
            <mc:AlternateContent xmlns:mc="http://schemas.openxmlformats.org/markup-compatibility/2006">
              <mc:Choice xmlns:v="urn:schemas-microsoft-com:vml" Requires="v">
                <p:oleObj spid="_x0000_s22545" name="Bitmap Image" r:id="rId3" imgW="3561905" imgH="752381" progId="Paint.Picture">
                  <p:embed/>
                </p:oleObj>
              </mc:Choice>
              <mc:Fallback>
                <p:oleObj name="Bitmap Image" r:id="rId3" imgW="3561905" imgH="752381" progId="Paint.Picture">
                  <p:embed/>
                  <p:pic>
                    <p:nvPicPr>
                      <p:cNvPr id="0" name="Object 1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19225" y="2886075"/>
                        <a:ext cx="4276725"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22534" name="Rectangle 13"/>
          <p:cNvSpPr>
            <a:spLocks noChangeArrowheads="1"/>
          </p:cNvSpPr>
          <p:nvPr/>
        </p:nvSpPr>
        <p:spPr bwMode="auto">
          <a:xfrm>
            <a:off x="7304088" y="4670425"/>
            <a:ext cx="12192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p>
            <a:endParaRPr lang="en-US"/>
          </a:p>
        </p:txBody>
      </p:sp>
      <p:graphicFrame>
        <p:nvGraphicFramePr>
          <p:cNvPr id="18" name="Object 17"/>
          <p:cNvGraphicFramePr>
            <a:graphicFrameLocks noChangeAspect="1"/>
          </p:cNvGraphicFramePr>
          <p:nvPr/>
        </p:nvGraphicFramePr>
        <p:xfrm>
          <a:off x="7083425" y="2886075"/>
          <a:ext cx="2709863" cy="923925"/>
        </p:xfrm>
        <a:graphic>
          <a:graphicData uri="http://schemas.openxmlformats.org/presentationml/2006/ole">
            <mc:AlternateContent xmlns:mc="http://schemas.openxmlformats.org/markup-compatibility/2006">
              <mc:Choice xmlns:v="urn:schemas-microsoft-com:vml" Requires="v">
                <p:oleObj spid="_x0000_s22546" name="Bitmap Image" r:id="rId5" imgW="3228571" imgH="1181265" progId="Paint.Picture">
                  <p:embed/>
                </p:oleObj>
              </mc:Choice>
              <mc:Fallback>
                <p:oleObj name="Bitmap Image" r:id="rId5" imgW="3228571" imgH="1181265" progId="Paint.Picture">
                  <p:embed/>
                  <p:pic>
                    <p:nvPicPr>
                      <p:cNvPr id="0" name="Object 1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83425" y="2886075"/>
                        <a:ext cx="2709863"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9" name="TextBox 18"/>
          <p:cNvSpPr txBox="1">
            <a:spLocks noChangeArrowheads="1"/>
          </p:cNvSpPr>
          <p:nvPr/>
        </p:nvSpPr>
        <p:spPr bwMode="auto">
          <a:xfrm>
            <a:off x="419100" y="5387975"/>
            <a:ext cx="11577638" cy="1630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Các</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thiết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bị</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được</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kết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nối</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thành</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mạng</a:t>
            </a:r>
            <a:r>
              <a:rPr lang="en-US" sz="2500" dirty="0">
                <a:solidFill>
                  <a:srgbClr val="FF0000"/>
                </a:solidFill>
                <a:latin typeface="Times New Roman" pitchFamily="18" charset="0"/>
                <a:cs typeface="Times New Roman" pitchFamily="18" charset="0"/>
              </a:rPr>
              <a:t>. </a:t>
            </a:r>
            <a:endParaRPr lang="en-US" sz="2500" u="sng" dirty="0">
              <a:solidFill>
                <a:srgbClr val="FF0000"/>
              </a:solidFill>
              <a:latin typeface="Times New Roman" pitchFamily="18" charset="0"/>
              <a:cs typeface="Times New Roman" pitchFamily="18" charset="0"/>
            </a:endParaRPr>
          </a:p>
          <a:p>
            <a:pPr eaLnBrk="1" hangingPunct="1"/>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Thiết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bị</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đầu</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cuối</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gồm</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hai</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điện</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thoại</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thông</a:t>
            </a:r>
            <a:r>
              <a:rPr lang="en-US" sz="2500" dirty="0">
                <a:solidFill>
                  <a:srgbClr val="FF0000"/>
                </a:solidFill>
                <a:latin typeface="Times New Roman" pitchFamily="18" charset="0"/>
                <a:cs typeface="Times New Roman" pitchFamily="18" charset="0"/>
              </a:rPr>
              <a:t> minh </a:t>
            </a:r>
            <a:r>
              <a:rPr lang="en-US" sz="2500" dirty="0" err="1">
                <a:solidFill>
                  <a:srgbClr val="FF0000"/>
                </a:solidFill>
                <a:latin typeface="Times New Roman" pitchFamily="18" charset="0"/>
                <a:cs typeface="Times New Roman" pitchFamily="18" charset="0"/>
              </a:rPr>
              <a:t>và</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một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máy</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tính</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xách</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tay</a:t>
            </a:r>
            <a:r>
              <a:rPr lang="en-US" sz="2500" dirty="0">
                <a:solidFill>
                  <a:srgbClr val="FF0000"/>
                </a:solidFill>
                <a:latin typeface="Times New Roman" pitchFamily="18" charset="0"/>
                <a:cs typeface="Times New Roman" pitchFamily="18" charset="0"/>
              </a:rPr>
              <a:t>. </a:t>
            </a:r>
            <a:endParaRPr lang="en-US" sz="2500" u="sng" dirty="0">
              <a:solidFill>
                <a:srgbClr val="FF0000"/>
              </a:solidFill>
              <a:latin typeface="Times New Roman" pitchFamily="18" charset="0"/>
              <a:cs typeface="Times New Roman" pitchFamily="18" charset="0"/>
            </a:endParaRPr>
          </a:p>
          <a:p>
            <a:pPr eaLnBrk="1" hangingPunct="1"/>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Thiết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bị</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kết</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nối</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bao</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gồm</a:t>
            </a:r>
            <a:r>
              <a:rPr lang="en-US" sz="2500" dirty="0">
                <a:solidFill>
                  <a:srgbClr val="FF0000"/>
                </a:solidFill>
                <a:latin typeface="Times New Roman" pitchFamily="18" charset="0"/>
                <a:cs typeface="Times New Roman" pitchFamily="18" charset="0"/>
              </a:rPr>
              <a:t> modem </a:t>
            </a:r>
            <a:r>
              <a:rPr lang="en-US" sz="2500" dirty="0" err="1">
                <a:solidFill>
                  <a:srgbClr val="FF0000"/>
                </a:solidFill>
                <a:latin typeface="Times New Roman" pitchFamily="18" charset="0"/>
                <a:cs typeface="Times New Roman" pitchFamily="18" charset="0"/>
              </a:rPr>
              <a:t>hoặc</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bộ</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định</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tuyến</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dây</a:t>
            </a:r>
            <a:r>
              <a:rPr lang="en-US" sz="2500" dirty="0">
                <a:solidFill>
                  <a:srgbClr val="FF0000"/>
                </a:solidFill>
                <a:latin typeface="Times New Roman" pitchFamily="18" charset="0"/>
                <a:cs typeface="Times New Roman" pitchFamily="18" charset="0"/>
              </a:rPr>
              <a:t> </a:t>
            </a:r>
            <a:r>
              <a:rPr lang="en-US" sz="2500" dirty="0" err="1">
                <a:solidFill>
                  <a:srgbClr val="FF0000"/>
                </a:solidFill>
                <a:latin typeface="Times New Roman" pitchFamily="18" charset="0"/>
                <a:cs typeface="Times New Roman" pitchFamily="18" charset="0"/>
              </a:rPr>
              <a:t>dẫn</a:t>
            </a:r>
            <a:endParaRPr lang="en-US" sz="2500" u="sng" dirty="0">
              <a:solidFill>
                <a:srgbClr val="FF0000"/>
              </a:solidFill>
              <a:latin typeface="Times New Roman" pitchFamily="18" charset="0"/>
              <a:cs typeface="Times New Roman" pitchFamily="18" charset="0"/>
            </a:endParaRPr>
          </a:p>
          <a:p>
            <a:pPr algn="just" eaLnBrk="1" hangingPunct="1"/>
            <a:endParaRPr lang="en-US" sz="2500" u="sng" dirty="0">
              <a:solidFill>
                <a:srgbClr val="FF0000"/>
              </a:solidFill>
              <a:latin typeface="Times New Roman" pitchFamily="18" charset="0"/>
              <a:cs typeface="Times New Roman"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ppt_x"/>
                                          </p:val>
                                        </p:tav>
                                        <p:tav tm="100000">
                                          <p:val>
                                            <p:strVal val="#ppt_x"/>
                                          </p:val>
                                        </p:tav>
                                      </p:tavLst>
                                    </p:anim>
                                    <p:anim calcmode="lin" valueType="num">
                                      <p:cBhvr additive="base">
                                        <p:cTn id="1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3" fill="hold" nodeType="clickPar">
                      <p:stCondLst>
                        <p:cond delay="indefinite"/>
                      </p:stCondLst>
                      <p:childTnLst>
                        <p:par>
                          <p:cTn id="14" fill="hold" nodeType="withGroup">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619125" y="749300"/>
            <a:ext cx="10515600" cy="869950"/>
          </a:xfrm>
        </p:spPr>
        <p:txBody>
          <a:bodyPr/>
          <a:lstStyle/>
          <a:p>
            <a:pPr eaLnBrk="1" hangingPunct="1"/>
            <a:r>
              <a:rPr lang="en-US" b="1" smtClean="0">
                <a:solidFill>
                  <a:srgbClr val="FF0000"/>
                </a:solidFill>
                <a:latin typeface="Times New Roman" pitchFamily="18" charset="0"/>
                <a:cs typeface="Times New Roman" pitchFamily="18" charset="0"/>
              </a:rPr>
              <a:t>HƯỚNG DẪN HỌC TẬP Ở NHÀ</a:t>
            </a:r>
            <a:endParaRPr lang="en-US"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1576388" y="2506663"/>
            <a:ext cx="6664325" cy="1712912"/>
          </a:xfrm>
        </p:spPr>
        <p:txBody>
          <a:bodyPr/>
          <a:lstStyle/>
          <a:p>
            <a:pPr marL="0" indent="0" algn="just" eaLnBrk="1" hangingPunct="1">
              <a:buFont typeface="Arial" charset="0"/>
              <a:buNone/>
            </a:pPr>
            <a:r>
              <a:rPr lang="nb-NO" sz="3000" smtClean="0">
                <a:latin typeface="Times New Roman" pitchFamily="18" charset="0"/>
                <a:cs typeface="Times New Roman" pitchFamily="18" charset="0"/>
              </a:rPr>
              <a:t>Hoàn thành phần vận dụng </a:t>
            </a:r>
          </a:p>
          <a:p>
            <a:pPr marL="0" indent="0" algn="just" eaLnBrk="1" hangingPunct="1">
              <a:buFont typeface="Arial" charset="0"/>
              <a:buNone/>
            </a:pPr>
            <a:r>
              <a:rPr lang="nb-NO" sz="3000" smtClean="0">
                <a:latin typeface="Times New Roman" pitchFamily="18" charset="0"/>
                <a:cs typeface="Times New Roman" pitchFamily="18" charset="0"/>
              </a:rPr>
              <a:t>Làm bài tập 1,2,3 trong sbt,</a:t>
            </a:r>
          </a:p>
          <a:p>
            <a:pPr marL="0" indent="0" algn="just" eaLnBrk="1" hangingPunct="1">
              <a:buFont typeface="Arial" charset="0"/>
              <a:buNone/>
            </a:pPr>
            <a:r>
              <a:rPr lang="nb-NO" sz="3000" smtClean="0">
                <a:latin typeface="Times New Roman" pitchFamily="18" charset="0"/>
                <a:cs typeface="Times New Roman" pitchFamily="18" charset="0"/>
              </a:rPr>
              <a:t>Đọc bài tiếp theo để chuẩn bị tiết sau.</a:t>
            </a:r>
            <a:endParaRPr lang="en-US" sz="3000" u="sng" smtClean="0">
              <a:latin typeface="Times New Roman" pitchFamily="18" charset="0"/>
              <a:cs typeface="Times New Roman" pitchFamily="18" charset="0"/>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pPr eaLnBrk="1" hangingPunct="1"/>
            <a:r>
              <a:rPr lang="en-US" b="1" smtClean="0">
                <a:solidFill>
                  <a:srgbClr val="FF0000"/>
                </a:solidFill>
                <a:latin typeface="Times New Roman" pitchFamily="18" charset="0"/>
                <a:cs typeface="Times New Roman" pitchFamily="18" charset="0"/>
              </a:rPr>
              <a:t>HOẠT ĐỘNG KHỞI ĐỘNG</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3" name="Content Placeholder 2"/>
          <p:cNvSpPr>
            <a:spLocks noGrp="1"/>
          </p:cNvSpPr>
          <p:nvPr>
            <p:ph idx="1"/>
          </p:nvPr>
        </p:nvSpPr>
        <p:spPr>
          <a:xfrm>
            <a:off x="557213" y="1289050"/>
            <a:ext cx="11285537" cy="4933950"/>
          </a:xfrm>
        </p:spPr>
        <p:txBody>
          <a:bodyPr rtlCol="0">
            <a:normAutofit/>
          </a:bodyPr>
          <a:lstStyle/>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Sự</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nối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giữa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thành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viên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yếu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tố</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tích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cực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tổ</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chức</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hệ</a:t>
            </a:r>
            <a:r>
              <a:rPr lang="en-US" sz="2800" dirty="0">
                <a:latin typeface="Times New Roman" panose="02020603050405020304" pitchFamily="18" charset="0"/>
                <a:cs typeface="Times New Roman" panose="02020603050405020304" pitchFamily="18" charset="0"/>
              </a:rPr>
              <a:t> </a:t>
            </a:r>
            <a:r>
              <a:rPr lang="en-US" sz="2800" dirty="0" err="1" smtClean="0">
                <a:latin typeface="Times New Roman" panose="02020603050405020304" pitchFamily="18" charset="0"/>
                <a:cs typeface="Times New Roman" panose="02020603050405020304" pitchFamily="18" charset="0"/>
              </a:rPr>
              <a:t>thống</a:t>
            </a:r>
            <a:endParaRPr lang="en-US" sz="2800" dirty="0" smtClean="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Mọi</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mạng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lưới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chuyển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tải</a:t>
            </a:r>
            <a:r>
              <a:rPr lang="en-US" sz="2800" dirty="0">
                <a:latin typeface="Times New Roman" panose="02020603050405020304" pitchFamily="18" charset="0"/>
                <a:cs typeface="Times New Roman" panose="02020603050405020304" pitchFamily="18" charset="0"/>
              </a:rPr>
              <a:t> 1 </a:t>
            </a:r>
            <a:r>
              <a:rPr lang="en-US" sz="2800" dirty="0" err="1">
                <a:latin typeface="Times New Roman" panose="02020603050405020304" pitchFamily="18" charset="0"/>
                <a:cs typeface="Times New Roman" panose="02020603050405020304" pitchFamily="18" charset="0"/>
              </a:rPr>
              <a:t>loại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hàng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hóa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qua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dịch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vụ</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Tx/>
              <a:buChar char="-"/>
              <a:defRPr/>
            </a:pPr>
            <a:r>
              <a:rPr lang="en-US" sz="2800" dirty="0" err="1" smtClean="0">
                <a:latin typeface="Times New Roman" panose="02020603050405020304" pitchFamily="18" charset="0"/>
                <a:cs typeface="Times New Roman" panose="02020603050405020304" pitchFamily="18" charset="0"/>
              </a:rPr>
              <a:t>Cả</a:t>
            </a:r>
            <a:r>
              <a:rPr lang="en-US" sz="2800" dirty="0" smtClean="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những</a:t>
            </a:r>
            <a:r>
              <a:rPr lang="en-US" sz="2800" dirty="0">
                <a:latin typeface="Times New Roman" panose="02020603050405020304" pitchFamily="18" charset="0"/>
                <a:cs typeface="Times New Roman" panose="02020603050405020304" pitchFamily="18" charset="0"/>
              </a:rPr>
              <a:t> con </a:t>
            </a:r>
            <a:r>
              <a:rPr lang="en-US" sz="2800" dirty="0" err="1">
                <a:latin typeface="Times New Roman" panose="02020603050405020304" pitchFamily="18" charset="0"/>
                <a:cs typeface="Times New Roman" panose="02020603050405020304" pitchFamily="18" charset="0"/>
              </a:rPr>
              <a:t>đường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vô</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hữu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hình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điểm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riêng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của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chúng</a:t>
            </a:r>
            <a:r>
              <a:rPr lang="en-US" sz="28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FontTx/>
              <a:buChar char="-"/>
              <a:defRPr/>
            </a:pPr>
            <a:endParaRPr lang="en-US" sz="2800" u="sng" dirty="0">
              <a:latin typeface="Times New Roman" panose="02020603050405020304" pitchFamily="18" charset="0"/>
              <a:cs typeface="Times New Roman" panose="02020603050405020304" pitchFamily="18" charset="0"/>
            </a:endParaRPr>
          </a:p>
          <a:p>
            <a:pPr marL="0" indent="0" eaLnBrk="1" fontAlgn="auto" hangingPunct="1">
              <a:spcAft>
                <a:spcPts val="0"/>
              </a:spcAft>
              <a:buFont typeface="Arial" pitchFamily="34" charset="0"/>
              <a:buNone/>
              <a:defRPr/>
            </a:pP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tắc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tại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các</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nút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giao</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và</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có</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thiết</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bị</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điều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kiển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quá</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trình</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lưu</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thông</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đó</a:t>
            </a:r>
            <a:r>
              <a:rPr lang="en-US" sz="2800" dirty="0">
                <a:latin typeface="Times New Roman" panose="02020603050405020304" pitchFamily="18" charset="0"/>
                <a:cs typeface="Times New Roman" panose="02020603050405020304" pitchFamily="18" charset="0"/>
              </a:rPr>
              <a:t>.</a:t>
            </a:r>
            <a:endParaRPr lang="en-US" sz="2800" u="sng" dirty="0">
              <a:latin typeface="Times New Roman" panose="02020603050405020304" pitchFamily="18" charset="0"/>
              <a:cs typeface="Times New Roman" panose="02020603050405020304" pitchFamily="18" charset="0"/>
            </a:endParaRPr>
          </a:p>
          <a:p>
            <a:pPr eaLnBrk="1" fontAlgn="auto" hangingPunct="1">
              <a:spcAft>
                <a:spcPts val="0"/>
              </a:spcAft>
              <a:buFont typeface="Arial" pitchFamily="34" charset="0"/>
              <a:buChar char="•"/>
              <a:defRPr/>
            </a:pPr>
            <a:endParaRPr lang="en-US" sz="2800" dirty="0">
              <a:latin typeface="Times New Roman" panose="02020603050405020304" pitchFamily="18" charset="0"/>
              <a:cs typeface="Times New Roman" panose="02020603050405020304" pitchFamily="18" charset="0"/>
            </a:endParaRP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1000"/>
                                        <p:tgtEl>
                                          <p:spTgt spid="3">
                                            <p:txEl>
                                              <p:pRg st="2" end="2"/>
                                            </p:txEl>
                                          </p:spTgt>
                                        </p:tgtEl>
                                      </p:cBhvr>
                                    </p:animEffect>
                                    <p:anim calcmode="lin" valueType="num">
                                      <p:cBhvr>
                                        <p:cTn id="13"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2" end="2"/>
                                            </p:txEl>
                                          </p:spTgt>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1000"/>
                                        <p:tgtEl>
                                          <p:spTgt spid="3">
                                            <p:txEl>
                                              <p:pRg st="4" end="4"/>
                                            </p:txEl>
                                          </p:spTgt>
                                        </p:tgtEl>
                                      </p:cBhvr>
                                    </p:animEffect>
                                    <p:anim calcmode="lin" valueType="num">
                                      <p:cBhvr>
                                        <p:cTn id="1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Effect transition="in" filter="fade">
                                      <p:cBhvr>
                                        <p:cTn id="22" dur="1000"/>
                                        <p:tgtEl>
                                          <p:spTgt spid="3">
                                            <p:txEl>
                                              <p:pRg st="6" end="6"/>
                                            </p:txEl>
                                          </p:spTgt>
                                        </p:tgtEl>
                                      </p:cBhvr>
                                    </p:animEffect>
                                    <p:anim calcmode="lin" valueType="num">
                                      <p:cBhvr>
                                        <p:cTn id="2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3"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856288" y="1219200"/>
            <a:ext cx="1447800" cy="115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3" name="Picture 4"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42488" y="1219200"/>
            <a:ext cx="17526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11" descr="images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84888" y="3276600"/>
            <a:ext cx="1371600" cy="109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12" descr="downloa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66288" y="3200400"/>
            <a:ext cx="1752600"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6" name="Picture 13" descr="download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89888" y="2362200"/>
            <a:ext cx="1000125"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7" name="Line 14"/>
          <p:cNvSpPr>
            <a:spLocks noChangeShapeType="1"/>
          </p:cNvSpPr>
          <p:nvPr/>
        </p:nvSpPr>
        <p:spPr bwMode="auto">
          <a:xfrm flipV="1">
            <a:off x="7446963" y="3048000"/>
            <a:ext cx="542925" cy="3048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8" name="Line 15"/>
          <p:cNvSpPr>
            <a:spLocks noChangeShapeType="1"/>
          </p:cNvSpPr>
          <p:nvPr/>
        </p:nvSpPr>
        <p:spPr bwMode="auto">
          <a:xfrm>
            <a:off x="7227888" y="2057400"/>
            <a:ext cx="685800" cy="5334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29" name="Line 16"/>
          <p:cNvSpPr>
            <a:spLocks noChangeShapeType="1"/>
          </p:cNvSpPr>
          <p:nvPr/>
        </p:nvSpPr>
        <p:spPr bwMode="auto">
          <a:xfrm flipH="1">
            <a:off x="8980488" y="1905000"/>
            <a:ext cx="762000" cy="7620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0" name="Line 17"/>
          <p:cNvSpPr>
            <a:spLocks noChangeShapeType="1"/>
          </p:cNvSpPr>
          <p:nvPr/>
        </p:nvSpPr>
        <p:spPr bwMode="auto">
          <a:xfrm flipH="1" flipV="1">
            <a:off x="9056688" y="3048000"/>
            <a:ext cx="685800" cy="2286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1" name="Line 23"/>
          <p:cNvSpPr>
            <a:spLocks noChangeShapeType="1"/>
          </p:cNvSpPr>
          <p:nvPr/>
        </p:nvSpPr>
        <p:spPr bwMode="auto">
          <a:xfrm flipV="1">
            <a:off x="7456488" y="1692275"/>
            <a:ext cx="2286000" cy="2063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2" name="Line 23"/>
          <p:cNvSpPr>
            <a:spLocks noChangeShapeType="1"/>
          </p:cNvSpPr>
          <p:nvPr/>
        </p:nvSpPr>
        <p:spPr bwMode="auto">
          <a:xfrm flipV="1">
            <a:off x="7456488" y="3675063"/>
            <a:ext cx="2286000" cy="206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3" name="Line 23"/>
          <p:cNvSpPr>
            <a:spLocks noChangeShapeType="1"/>
          </p:cNvSpPr>
          <p:nvPr/>
        </p:nvSpPr>
        <p:spPr bwMode="auto">
          <a:xfrm>
            <a:off x="6618288" y="2417763"/>
            <a:ext cx="0" cy="706437"/>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5134" name="Line 23"/>
          <p:cNvSpPr>
            <a:spLocks noChangeShapeType="1"/>
          </p:cNvSpPr>
          <p:nvPr/>
        </p:nvSpPr>
        <p:spPr bwMode="auto">
          <a:xfrm>
            <a:off x="11190288" y="2362200"/>
            <a:ext cx="0" cy="706438"/>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1" name="Rounded Rectangular Callout 30"/>
          <p:cNvSpPr/>
          <p:nvPr/>
        </p:nvSpPr>
        <p:spPr bwMode="auto">
          <a:xfrm>
            <a:off x="527050" y="757238"/>
            <a:ext cx="4895850" cy="3916362"/>
          </a:xfrm>
          <a:prstGeom prst="wedgeRoundRectCallout">
            <a:avLst>
              <a:gd name="adj1" fmla="val -36883"/>
              <a:gd name="adj2" fmla="val 77768"/>
              <a:gd name="adj3" fmla="val 16667"/>
            </a:avLst>
          </a:prstGeom>
          <a:blipFill>
            <a:blip r:embed="rId5"/>
            <a:tile tx="0" ty="0" sx="100000" sy="100000" flip="none" algn="tl"/>
          </a:blipFill>
          <a:ln w="9525" cap="flat" cmpd="sng" algn="ctr">
            <a:solidFill>
              <a:schemeClr val="tx1"/>
            </a:solidFill>
            <a:prstDash val="solid"/>
            <a:round/>
            <a:headEnd type="none" w="med" len="med"/>
            <a:tailEnd type="none" w="med" len="med"/>
          </a:ln>
          <a:effectLst>
            <a:outerShdw dist="17961" dir="2700000" algn="ctr" rotWithShape="0">
              <a:schemeClr val="tx1">
                <a:gamma/>
                <a:shade val="60000"/>
                <a:invGamma/>
              </a:schemeClr>
            </a:outerShdw>
          </a:effectLst>
        </p:spPr>
        <p:txBody>
          <a:bodyPr>
            <a:spAutoFit/>
          </a:bodyPr>
          <a:lstStyle/>
          <a:p>
            <a:pPr fontAlgn="auto">
              <a:spcBef>
                <a:spcPts val="0"/>
              </a:spcBef>
              <a:spcAft>
                <a:spcPts val="0"/>
              </a:spcAft>
              <a:defRPr/>
            </a:pP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 nay, </a:t>
            </a:r>
            <a:r>
              <a:rPr lang="en-US" sz="2800" dirty="0" err="1">
                <a:solidFill>
                  <a:srgbClr val="FF0000"/>
                </a:solidFill>
                <a:latin typeface="Times New Roman" panose="02020603050405020304" pitchFamily="18" charset="0"/>
                <a:cs typeface="Times New Roman" panose="02020603050405020304" pitchFamily="18" charset="0"/>
              </a:rPr>
              <a:t>với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sự</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phát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triển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của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nghệ</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cầu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càng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lớn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về</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thông</a:t>
            </a:r>
            <a:r>
              <a:rPr lang="en-US" sz="2800" dirty="0">
                <a:solidFill>
                  <a:srgbClr val="FF0000"/>
                </a:solidFill>
                <a:latin typeface="Times New Roman" panose="02020603050405020304" pitchFamily="18" charset="0"/>
                <a:cs typeface="Times New Roman" panose="02020603050405020304" pitchFamily="18" charset="0"/>
              </a:rPr>
              <a:t> tin </a:t>
            </a:r>
            <a:r>
              <a:rPr lang="en-US" sz="2800" dirty="0" err="1">
                <a:solidFill>
                  <a:srgbClr val="FF0000"/>
                </a:solidFill>
                <a:latin typeface="Times New Roman" panose="02020603050405020304" pitchFamily="18" charset="0"/>
                <a:cs typeface="Times New Roman" panose="02020603050405020304" pitchFamily="18" charset="0"/>
              </a:rPr>
              <a:t>thì</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chia</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sẻ</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nguồn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tài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nguyên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máy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tính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là</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điểu</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hiển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nhiên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Vậy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hình</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thức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nào</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giúp</a:t>
            </a:r>
            <a:r>
              <a:rPr lang="en-US" sz="2800" dirty="0">
                <a:solidFill>
                  <a:srgbClr val="FF0000"/>
                </a:solidFill>
                <a:latin typeface="Times New Roman" panose="02020603050405020304" pitchFamily="18" charset="0"/>
                <a:cs typeface="Times New Roman" panose="02020603050405020304" pitchFamily="18" charset="0"/>
              </a:rPr>
              <a:t> con </a:t>
            </a:r>
            <a:r>
              <a:rPr lang="en-US" sz="2800" dirty="0" err="1">
                <a:solidFill>
                  <a:srgbClr val="FF0000"/>
                </a:solidFill>
                <a:latin typeface="Times New Roman" panose="02020603050405020304" pitchFamily="18" charset="0"/>
                <a:cs typeface="Times New Roman" panose="02020603050405020304" pitchFamily="18" charset="0"/>
              </a:rPr>
              <a:t>người</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thực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hiện</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tất</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cả</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những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công</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việc</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err="1">
                <a:solidFill>
                  <a:srgbClr val="FF0000"/>
                </a:solidFill>
                <a:latin typeface="Times New Roman" panose="02020603050405020304" pitchFamily="18" charset="0"/>
                <a:cs typeface="Times New Roman" panose="02020603050405020304" pitchFamily="18" charset="0"/>
              </a:rPr>
              <a:t>trên</a:t>
            </a:r>
            <a:r>
              <a:rPr lang="en-US" sz="2800" dirty="0">
                <a:solidFill>
                  <a:srgbClr val="FF0000"/>
                </a:solidFill>
                <a:latin typeface="Times New Roman" panose="02020603050405020304" pitchFamily="18" charset="0"/>
                <a:cs typeface="Times New Roman" panose="02020603050405020304" pitchFamily="18" charset="0"/>
              </a:rPr>
              <a:t> ?</a:t>
            </a:r>
          </a:p>
        </p:txBody>
      </p:sp>
    </p:spTree>
  </p:cSld>
  <p:clrMapOvr>
    <a:masterClrMapping/>
  </p:clrMapOvr>
  <p:transition spd="slow">
    <p:push dir="u"/>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1000"/>
                                        <p:tgtEl>
                                          <p:spTgt spid="31"/>
                                        </p:tgtEl>
                                      </p:cBhvr>
                                    </p:animEffect>
                                    <p:anim calcmode="lin" valueType="num">
                                      <p:cBhvr>
                                        <p:cTn id="8" dur="1000" fill="hold"/>
                                        <p:tgtEl>
                                          <p:spTgt spid="31"/>
                                        </p:tgtEl>
                                        <p:attrNameLst>
                                          <p:attrName>ppt_x</p:attrName>
                                        </p:attrNameLst>
                                      </p:cBhvr>
                                      <p:tavLst>
                                        <p:tav tm="0">
                                          <p:val>
                                            <p:strVal val="#ppt_x"/>
                                          </p:val>
                                        </p:tav>
                                        <p:tav tm="100000">
                                          <p:val>
                                            <p:strVal val="#ppt_x"/>
                                          </p:val>
                                        </p:tav>
                                      </p:tavLst>
                                    </p:anim>
                                    <p:anim calcmode="lin" valueType="num">
                                      <p:cBhvr>
                                        <p:cTn id="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914400" y="1349375"/>
            <a:ext cx="10363200" cy="1470025"/>
          </a:xfrm>
        </p:spPr>
        <p:txBody>
          <a:bodyPr/>
          <a:lstStyle/>
          <a:p>
            <a:pPr eaLnBrk="1" hangingPunct="1"/>
            <a:r>
              <a:rPr lang="en-US" b="1" smtClean="0">
                <a:solidFill>
                  <a:srgbClr val="FF0000"/>
                </a:solidFill>
                <a:latin typeface="Times New Roman" pitchFamily="18" charset="0"/>
                <a:cs typeface="Times New Roman" pitchFamily="18" charset="0"/>
              </a:rPr>
              <a:t>CHỦ ĐỀ 2. MẠNG MÁY TÍNH VÀ INTERNET</a:t>
            </a:r>
            <a:r>
              <a:rPr lang="en-US" smtClean="0">
                <a:solidFill>
                  <a:srgbClr val="FF0000"/>
                </a:solidFill>
                <a:latin typeface="Times New Roman" pitchFamily="18" charset="0"/>
                <a:cs typeface="Times New Roman" pitchFamily="18" charset="0"/>
              </a:rPr>
              <a:t/>
            </a:r>
            <a:br>
              <a:rPr lang="en-US" smtClean="0">
                <a:solidFill>
                  <a:srgbClr val="FF0000"/>
                </a:solidFill>
                <a:latin typeface="Times New Roman" pitchFamily="18" charset="0"/>
                <a:cs typeface="Times New Roman" pitchFamily="18" charset="0"/>
              </a:rPr>
            </a:br>
            <a:r>
              <a:rPr lang="en-US" b="1" smtClean="0">
                <a:solidFill>
                  <a:srgbClr val="FF0000"/>
                </a:solidFill>
                <a:latin typeface="Times New Roman" pitchFamily="18" charset="0"/>
                <a:cs typeface="Times New Roman" pitchFamily="18" charset="0"/>
              </a:rPr>
              <a:t>BÀI 4: MẠNG MÁY TÍNH</a:t>
            </a:r>
            <a:r>
              <a:rPr lang="en-US" smtClean="0">
                <a:solidFill>
                  <a:srgbClr val="FF0000"/>
                </a:solidFill>
              </a:rPr>
              <a:t/>
            </a:r>
            <a:br>
              <a:rPr lang="en-US" smtClean="0">
                <a:solidFill>
                  <a:srgbClr val="FF0000"/>
                </a:solidFill>
              </a:rPr>
            </a:br>
            <a:endParaRPr lang="en-US" smtClean="0">
              <a:solidFill>
                <a:srgbClr val="FF0000"/>
              </a:solidFill>
            </a:endParaRPr>
          </a:p>
        </p:txBody>
      </p:sp>
      <p:pic>
        <p:nvPicPr>
          <p:cNvPr id="6147"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524250" y="2982913"/>
            <a:ext cx="5813425" cy="347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a:xfrm>
            <a:off x="615950" y="206375"/>
            <a:ext cx="11353800" cy="1325563"/>
          </a:xfrm>
        </p:spPr>
        <p:txBody>
          <a:bodyPr/>
          <a:lstStyle/>
          <a:p>
            <a:pPr eaLnBrk="1" hangingPunct="1"/>
            <a:r>
              <a:rPr lang="en-US" b="1" smtClean="0">
                <a:solidFill>
                  <a:srgbClr val="FF0000"/>
                </a:solidFill>
                <a:latin typeface="Times New Roman" pitchFamily="18" charset="0"/>
                <a:cs typeface="Times New Roman" pitchFamily="18" charset="0"/>
              </a:rPr>
              <a:t>HOẠT ĐỘNG HÌNH THÀNH KIẾN THỨC</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7171" name="Content Placeholder 4"/>
          <p:cNvSpPr>
            <a:spLocks noGrp="1"/>
          </p:cNvSpPr>
          <p:nvPr>
            <p:ph idx="1"/>
          </p:nvPr>
        </p:nvSpPr>
        <p:spPr>
          <a:xfrm>
            <a:off x="688975" y="1624013"/>
            <a:ext cx="7021513" cy="4918075"/>
          </a:xfrm>
        </p:spPr>
        <p:txBody>
          <a:bodyPr>
            <a:spAutoFit/>
          </a:bodyPr>
          <a:lstStyle/>
          <a:p>
            <a:pPr marL="0" indent="0" algn="just" eaLnBrk="1" hangingPunct="1">
              <a:buFont typeface="Arial" charset="0"/>
              <a:buNone/>
            </a:pPr>
            <a:r>
              <a:rPr lang="en-US" sz="2800" b="1" i="1" smtClean="0">
                <a:latin typeface="Times New Roman" pitchFamily="18" charset="0"/>
                <a:cs typeface="Times New Roman" pitchFamily="18" charset="0"/>
              </a:rPr>
              <a:t>Chuyển giao nhiệm vụ học tập</a:t>
            </a:r>
          </a:p>
          <a:p>
            <a:pPr marL="0" indent="0" algn="just" eaLnBrk="1" hangingPunct="1">
              <a:buFont typeface="Arial" charset="0"/>
              <a:buNone/>
            </a:pPr>
            <a:r>
              <a:rPr lang="en-US" sz="2800" smtClean="0">
                <a:latin typeface="Times New Roman" pitchFamily="18" charset="0"/>
                <a:cs typeface="Times New Roman" pitchFamily="18" charset="0"/>
              </a:rPr>
              <a:t>Tham khảo SGK trong 1 phút</a:t>
            </a:r>
            <a:endParaRPr lang="en-US" sz="2800" u="sng" smtClean="0">
              <a:latin typeface="Times New Roman" pitchFamily="18" charset="0"/>
              <a:cs typeface="Times New Roman" pitchFamily="18" charset="0"/>
            </a:endParaRPr>
          </a:p>
          <a:p>
            <a:pPr marL="0" indent="0" algn="just" eaLnBrk="1" hangingPunct="1">
              <a:buFont typeface="Arial" charset="0"/>
              <a:buNone/>
            </a:pPr>
            <a:r>
              <a:rPr lang="en-US" sz="2800" smtClean="0">
                <a:latin typeface="Times New Roman" pitchFamily="18" charset="0"/>
                <a:cs typeface="Times New Roman" pitchFamily="18" charset="0"/>
              </a:rPr>
              <a:t>Trả lời câu hỏi của phiếu học tập số 1</a:t>
            </a:r>
            <a:endParaRPr lang="en-US" sz="2800" u="sng" smtClean="0">
              <a:latin typeface="Times New Roman" pitchFamily="18" charset="0"/>
              <a:cs typeface="Times New Roman" pitchFamily="18" charset="0"/>
            </a:endParaRPr>
          </a:p>
          <a:p>
            <a:pPr marL="0" indent="0" algn="just" eaLnBrk="1" hangingPunct="1">
              <a:buFont typeface="Arial" charset="0"/>
              <a:buNone/>
            </a:pPr>
            <a:r>
              <a:rPr lang="en-US" sz="2800" b="1" i="1" smtClean="0">
                <a:latin typeface="Times New Roman" pitchFamily="18" charset="0"/>
                <a:cs typeface="Times New Roman" pitchFamily="18" charset="0"/>
              </a:rPr>
              <a:t>Báo cáo kết quả hoạt động và thảo luận </a:t>
            </a:r>
            <a:endParaRPr lang="en-US" sz="2800" smtClean="0">
              <a:latin typeface="Times New Roman" pitchFamily="18" charset="0"/>
              <a:cs typeface="Times New Roman" pitchFamily="18" charset="0"/>
            </a:endParaRPr>
          </a:p>
          <a:p>
            <a:pPr marL="0" indent="0" algn="just" eaLnBrk="1" hangingPunct="1">
              <a:buFont typeface="Arial" charset="0"/>
              <a:buNone/>
            </a:pPr>
            <a:r>
              <a:rPr lang="en-US" sz="2800" smtClean="0">
                <a:latin typeface="Times New Roman" pitchFamily="18" charset="0"/>
                <a:cs typeface="Times New Roman" pitchFamily="18" charset="0"/>
              </a:rPr>
              <a:t> Kết thúc thảo luận các nhóm đổi chéo phiếu cho nhau để chấm chéo trong quá trình báo cáo.</a:t>
            </a:r>
          </a:p>
          <a:p>
            <a:pPr marL="0" indent="0" algn="just" eaLnBrk="1" hangingPunct="1">
              <a:buFont typeface="Arial" charset="0"/>
              <a:buNone/>
            </a:pPr>
            <a:r>
              <a:rPr lang="en-US" sz="2800" smtClean="0">
                <a:latin typeface="Times New Roman" pitchFamily="18" charset="0"/>
                <a:cs typeface="Times New Roman" pitchFamily="18" charset="0"/>
              </a:rPr>
              <a:t>Yêu cầu nhóm cử đại diện trình bày kết quả của nhóm bạn. các nhóm còn lại chấm chéo theo kết luận của GV.</a:t>
            </a:r>
          </a:p>
          <a:p>
            <a:pPr marL="0" indent="0" eaLnBrk="1" hangingPunct="1">
              <a:buFont typeface="Arial" charset="0"/>
              <a:buNone/>
            </a:pPr>
            <a:endParaRPr lang="en-US" sz="2800" smtClean="0">
              <a:latin typeface="Times New Roman" pitchFamily="18" charset="0"/>
              <a:cs typeface="Times New Roman" pitchFamily="18" charset="0"/>
            </a:endParaRPr>
          </a:p>
        </p:txBody>
      </p:sp>
      <p:sp>
        <p:nvSpPr>
          <p:cNvPr id="7172" name="TextBox 5"/>
          <p:cNvSpPr txBox="1">
            <a:spLocks noChangeArrowheads="1"/>
          </p:cNvSpPr>
          <p:nvPr/>
        </p:nvSpPr>
        <p:spPr bwMode="auto">
          <a:xfrm>
            <a:off x="1077913" y="869950"/>
            <a:ext cx="47879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pic>
        <p:nvPicPr>
          <p:cNvPr id="7173" name="Picture 1"/>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939088" y="1766888"/>
            <a:ext cx="4144962" cy="391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40" name="Picture 12" descr="Digit 6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10266363" y="620713"/>
            <a:ext cx="1609725" cy="884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5" name="Title 1"/>
          <p:cNvSpPr txBox="1">
            <a:spLocks/>
          </p:cNvSpPr>
          <p:nvPr/>
        </p:nvSpPr>
        <p:spPr bwMode="auto">
          <a:xfrm>
            <a:off x="463550" y="0"/>
            <a:ext cx="11550650" cy="869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ctr" eaLnBrk="1" hangingPunct="1">
              <a:lnSpc>
                <a:spcPct val="90000"/>
              </a:lnSpc>
            </a:pPr>
            <a:r>
              <a:rPr lang="en-US" sz="4400" b="1">
                <a:solidFill>
                  <a:srgbClr val="FF0000"/>
                </a:solidFill>
                <a:latin typeface="Times New Roman" pitchFamily="18" charset="0"/>
                <a:cs typeface="Times New Roman" pitchFamily="18" charset="0"/>
              </a:rPr>
              <a:t>HOẠT ĐỘNG HÌNH THÀNH KIẾN THỨC</a:t>
            </a:r>
            <a:endParaRPr lang="en-US" sz="4400">
              <a:solidFill>
                <a:srgbClr val="FF0000"/>
              </a:solidFill>
              <a:latin typeface="Times New Roman" pitchFamily="18" charset="0"/>
              <a:cs typeface="Times New Roman" pitchFamily="18" charset="0"/>
            </a:endParaRPr>
          </a:p>
        </p:txBody>
      </p:sp>
      <p:sp>
        <p:nvSpPr>
          <p:cNvPr id="8196" name="TextBox 12"/>
          <p:cNvSpPr txBox="1">
            <a:spLocks noChangeArrowheads="1"/>
          </p:cNvSpPr>
          <p:nvPr/>
        </p:nvSpPr>
        <p:spPr bwMode="auto">
          <a:xfrm>
            <a:off x="1077913" y="869950"/>
            <a:ext cx="474345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graphicFrame>
        <p:nvGraphicFramePr>
          <p:cNvPr id="14" name="Table 13"/>
          <p:cNvGraphicFramePr>
            <a:graphicFrameLocks noGrp="1"/>
          </p:cNvGraphicFramePr>
          <p:nvPr/>
        </p:nvGraphicFramePr>
        <p:xfrm>
          <a:off x="1063625" y="1816100"/>
          <a:ext cx="10458450" cy="4049713"/>
        </p:xfrm>
        <a:graphic>
          <a:graphicData uri="http://schemas.openxmlformats.org/drawingml/2006/table">
            <a:tbl>
              <a:tblPr firstRow="1" bandRow="1">
                <a:tableStyleId>{5C22544A-7EE6-4342-B048-85BDC9FD1C3A}</a:tableStyleId>
              </a:tblPr>
              <a:tblGrid>
                <a:gridCol w="10458450">
                  <a:extLst>
                    <a:ext uri="{9D8B030D-6E8A-4147-A177-3AD203B41FA5}">
                      <a16:colId xmlns:a16="http://schemas.microsoft.com/office/drawing/2014/main" val="20000"/>
                    </a:ext>
                  </a:extLst>
                </a:gridCol>
              </a:tblGrid>
              <a:tr h="679568">
                <a:tc>
                  <a:txBody>
                    <a:bodyPr/>
                    <a:lstStyle/>
                    <a:p>
                      <a:pPr algn="ctr"/>
                      <a:r>
                        <a:rPr lang="en-US" sz="2500" dirty="0" smtClean="0">
                          <a:solidFill>
                            <a:srgbClr val="FF0000"/>
                          </a:solidFill>
                          <a:latin typeface="Times New Roman" panose="02020603050405020304" pitchFamily="18" charset="0"/>
                          <a:cs typeface="Times New Roman" panose="02020603050405020304" pitchFamily="18" charset="0"/>
                        </a:rPr>
                        <a:t>PHIẾU</a:t>
                      </a:r>
                      <a:r>
                        <a:rPr lang="en-US" sz="2500" baseline="0" dirty="0" smtClean="0">
                          <a:solidFill>
                            <a:srgbClr val="FF0000"/>
                          </a:solidFill>
                          <a:latin typeface="Times New Roman" panose="02020603050405020304" pitchFamily="18" charset="0"/>
                          <a:cs typeface="Times New Roman" panose="02020603050405020304" pitchFamily="18" charset="0"/>
                        </a:rPr>
                        <a:t> HỌC TẬP SỐ 1</a:t>
                      </a:r>
                      <a:endParaRPr lang="en-US" sz="2500" dirty="0">
                        <a:solidFill>
                          <a:srgbClr val="FF0000"/>
                        </a:solidFill>
                        <a:latin typeface="Times New Roman" panose="02020603050405020304" pitchFamily="18" charset="0"/>
                        <a:cs typeface="Times New Roman" panose="02020603050405020304" pitchFamily="18" charset="0"/>
                      </a:endParaRPr>
                    </a:p>
                  </a:txBody>
                  <a:tcPr marT="45723" marB="45723">
                    <a:solidFill>
                      <a:schemeClr val="accent2">
                        <a:lumMod val="20000"/>
                        <a:lumOff val="80000"/>
                      </a:schemeClr>
                    </a:solidFill>
                  </a:tcPr>
                </a:tc>
                <a:extLst>
                  <a:ext uri="{0D108BD9-81ED-4DB2-BD59-A6C34878D82A}">
                    <a16:rowId xmlns:a16="http://schemas.microsoft.com/office/drawing/2014/main" val="10000"/>
                  </a:ext>
                </a:extLst>
              </a:tr>
              <a:tr h="3370145">
                <a:tc>
                  <a:txBody>
                    <a:bodyPr/>
                    <a:lstStyle/>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Trong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hoạt</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động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1,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ta</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nêu</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số</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endPar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này</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có</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đặc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điểm</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khi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vận</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hành</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1"/>
                      <a:endPar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r>
                        <a:rPr lang="en-US" sz="2800" b="1" i="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800" b="1"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800" i="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Đặc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điểm</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chung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các</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lưới</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này</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là</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8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8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800" u="sng" kern="1200" dirty="0" smtClean="0">
                        <a:solidFill>
                          <a:srgbClr val="FF0000"/>
                        </a:solidFill>
                        <a:effectLst/>
                        <a:latin typeface="Times New Roman" panose="02020603050405020304" pitchFamily="18" charset="0"/>
                        <a:ea typeface="+mn-ea"/>
                        <a:cs typeface="Times New Roman" panose="02020603050405020304" pitchFamily="18" charset="0"/>
                      </a:endParaRPr>
                    </a:p>
                    <a:p>
                      <a:endParaRPr lang="en-US" sz="2000" dirty="0">
                        <a:solidFill>
                          <a:srgbClr val="FF0000"/>
                        </a:solidFill>
                      </a:endParaRPr>
                    </a:p>
                  </a:txBody>
                  <a:tcPr marT="45723" marB="45723">
                    <a:blipFill>
                      <a:blip r:embed="rId4"/>
                      <a:tile tx="0" ty="0" sx="100000" sy="100000" flip="none" algn="tl"/>
                    </a:blip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1493838" y="2979738"/>
            <a:ext cx="101758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Mạng lưới điện, mạng đường sắt, mạng ống nước,…</a:t>
            </a:r>
            <a:endParaRPr lang="en-US" sz="2500" u="sng">
              <a:solidFill>
                <a:srgbClr val="002060"/>
              </a:solidFill>
              <a:latin typeface="Times New Roman" pitchFamily="18" charset="0"/>
              <a:cs typeface="Times New Roman" pitchFamily="18" charset="0"/>
            </a:endParaRPr>
          </a:p>
        </p:txBody>
      </p:sp>
      <p:sp>
        <p:nvSpPr>
          <p:cNvPr id="16" name="TextBox 15"/>
          <p:cNvSpPr txBox="1">
            <a:spLocks noChangeArrowheads="1"/>
          </p:cNvSpPr>
          <p:nvPr/>
        </p:nvSpPr>
        <p:spPr bwMode="auto">
          <a:xfrm>
            <a:off x="1417638" y="3810000"/>
            <a:ext cx="10283825" cy="477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Có mạng vận chuyển theo một chiểu và có mạng vận chuyển hai chiểu.</a:t>
            </a:r>
            <a:endParaRPr lang="en-US" sz="2500" u="sng">
              <a:solidFill>
                <a:srgbClr val="002060"/>
              </a:solidFill>
              <a:latin typeface="Times New Roman" pitchFamily="18" charset="0"/>
              <a:cs typeface="Times New Roman" pitchFamily="18" charset="0"/>
            </a:endParaRPr>
          </a:p>
        </p:txBody>
      </p:sp>
      <p:sp>
        <p:nvSpPr>
          <p:cNvPr id="17" name="TextBox 16"/>
          <p:cNvSpPr txBox="1">
            <a:spLocks noChangeArrowheads="1"/>
          </p:cNvSpPr>
          <p:nvPr/>
        </p:nvSpPr>
        <p:spPr bwMode="auto">
          <a:xfrm>
            <a:off x="1395413" y="4749800"/>
            <a:ext cx="10455275"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solidFill>
                  <a:srgbClr val="002060"/>
                </a:solidFill>
                <a:latin typeface="Times New Roman" pitchFamily="18" charset="0"/>
                <a:cs typeface="Times New Roman" pitchFamily="18" charset="0"/>
              </a:rPr>
              <a:t>=&gt; Đặc điểm chung của các mạng lưới này là luôn có sự kết nối và chia sẻ</a:t>
            </a:r>
            <a:endParaRPr lang="en-US" sz="2500" u="sng">
              <a:solidFill>
                <a:srgbClr val="002060"/>
              </a:solidFill>
              <a:latin typeface="Times New Roman" pitchFamily="18" charset="0"/>
              <a:cs typeface="Times New Roman" pitchFamily="18"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63000"/>
                                  </p:stCondLst>
                                  <p:iterate type="lt">
                                    <p:tmPct val="5000"/>
                                  </p:iterate>
                                  <p:childTnLst>
                                    <p:anim calcmode="lin" valueType="num">
                                      <p:cBhvr>
                                        <p:cTn id="6" dur="1000"/>
                                        <p:tgtEl>
                                          <p:spTgt spid="22540"/>
                                        </p:tgtEl>
                                        <p:attrNameLst>
                                          <p:attrName>ppt_w</p:attrName>
                                        </p:attrNameLst>
                                      </p:cBhvr>
                                      <p:tavLst>
                                        <p:tav tm="0">
                                          <p:val>
                                            <p:strVal val="ppt_w"/>
                                          </p:val>
                                        </p:tav>
                                        <p:tav tm="100000">
                                          <p:val>
                                            <p:fltVal val="0"/>
                                          </p:val>
                                        </p:tav>
                                      </p:tavLst>
                                    </p:anim>
                                    <p:anim calcmode="lin" valueType="num">
                                      <p:cBhvr>
                                        <p:cTn id="7" dur="1000"/>
                                        <p:tgtEl>
                                          <p:spTgt spid="22540"/>
                                        </p:tgtEl>
                                        <p:attrNameLst>
                                          <p:attrName>ppt_h</p:attrName>
                                        </p:attrNameLst>
                                      </p:cBhvr>
                                      <p:tavLst>
                                        <p:tav tm="0">
                                          <p:val>
                                            <p:strVal val="ppt_h"/>
                                          </p:val>
                                        </p:tav>
                                        <p:tav tm="100000">
                                          <p:val>
                                            <p:fltVal val="0"/>
                                          </p:val>
                                        </p:tav>
                                      </p:tavLst>
                                    </p:anim>
                                    <p:anim calcmode="lin" valueType="num">
                                      <p:cBhvr>
                                        <p:cTn id="8" dur="1000"/>
                                        <p:tgtEl>
                                          <p:spTgt spid="22540"/>
                                        </p:tgtEl>
                                        <p:attrNameLst>
                                          <p:attrName>style.rotation</p:attrName>
                                        </p:attrNameLst>
                                      </p:cBhvr>
                                      <p:tavLst>
                                        <p:tav tm="0">
                                          <p:val>
                                            <p:fltVal val="0"/>
                                          </p:val>
                                        </p:tav>
                                        <p:tav tm="100000">
                                          <p:val>
                                            <p:fltVal val="90"/>
                                          </p:val>
                                        </p:tav>
                                      </p:tavLst>
                                    </p:anim>
                                    <p:animEffect transition="out" filter="fade">
                                      <p:cBhvr>
                                        <p:cTn id="9" dur="1000"/>
                                        <p:tgtEl>
                                          <p:spTgt spid="22540"/>
                                        </p:tgtEl>
                                      </p:cBhvr>
                                    </p:animEffect>
                                    <p:set>
                                      <p:cBhvr>
                                        <p:cTn id="10" dur="1" fill="hold">
                                          <p:stCondLst>
                                            <p:cond delay="999"/>
                                          </p:stCondLst>
                                        </p:cTn>
                                        <p:tgtEl>
                                          <p:spTgt spid="22540"/>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6"/>
                                        </p:tgtEl>
                                        <p:attrNameLst>
                                          <p:attrName>style.visibility</p:attrName>
                                        </p:attrNameLst>
                                      </p:cBhvr>
                                      <p:to>
                                        <p:strVal val="visible"/>
                                      </p:to>
                                    </p:set>
                                    <p:anim calcmode="lin" valueType="num">
                                      <p:cBhvr additive="base">
                                        <p:cTn id="19" dur="500" fill="hold"/>
                                        <p:tgtEl>
                                          <p:spTgt spid="16"/>
                                        </p:tgtEl>
                                        <p:attrNameLst>
                                          <p:attrName>ppt_x</p:attrName>
                                        </p:attrNameLst>
                                      </p:cBhvr>
                                      <p:tavLst>
                                        <p:tav tm="0">
                                          <p:val>
                                            <p:strVal val="#ppt_x"/>
                                          </p:val>
                                        </p:tav>
                                        <p:tav tm="100000">
                                          <p:val>
                                            <p:strVal val="#ppt_x"/>
                                          </p:val>
                                        </p:tav>
                                      </p:tavLst>
                                    </p:anim>
                                    <p:anim calcmode="lin" valueType="num">
                                      <p:cBhvr additive="base">
                                        <p:cTn id="20" dur="500" fill="hold"/>
                                        <p:tgtEl>
                                          <p:spTgt spid="16"/>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6" grpId="0"/>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615950" y="206375"/>
            <a:ext cx="11672888" cy="1325563"/>
          </a:xfrm>
        </p:spPr>
        <p:txBody>
          <a:bodyPr/>
          <a:lstStyle/>
          <a:p>
            <a:pPr eaLnBrk="1" hangingPunct="1"/>
            <a:r>
              <a:rPr lang="en-US" b="1" smtClean="0">
                <a:solidFill>
                  <a:srgbClr val="FF0000"/>
                </a:solidFill>
                <a:latin typeface="Times New Roman" pitchFamily="18" charset="0"/>
                <a:cs typeface="Times New Roman" pitchFamily="18" charset="0"/>
              </a:rPr>
              <a:t>HOẠT ĐỘNG HÌNH THÀNH KIẾN THỨC</a:t>
            </a:r>
            <a:r>
              <a:rPr lang="en-US" u="sng" smtClean="0">
                <a:solidFill>
                  <a:srgbClr val="FF0000"/>
                </a:solidFill>
                <a:latin typeface="Times New Roman" pitchFamily="18" charset="0"/>
                <a:cs typeface="Times New Roman" pitchFamily="18" charset="0"/>
              </a:rPr>
              <a:t/>
            </a:r>
            <a:br>
              <a:rPr lang="en-US" u="sng" smtClean="0">
                <a:solidFill>
                  <a:srgbClr val="FF0000"/>
                </a:solidFill>
                <a:latin typeface="Times New Roman" pitchFamily="18" charset="0"/>
                <a:cs typeface="Times New Roman" pitchFamily="18" charset="0"/>
              </a:rPr>
            </a:br>
            <a:endParaRPr lang="en-US" b="1" smtClean="0">
              <a:solidFill>
                <a:srgbClr val="FF0000"/>
              </a:solidFill>
              <a:latin typeface="Times New Roman" pitchFamily="18" charset="0"/>
              <a:cs typeface="Times New Roman" pitchFamily="18" charset="0"/>
            </a:endParaRPr>
          </a:p>
        </p:txBody>
      </p:sp>
      <p:sp>
        <p:nvSpPr>
          <p:cNvPr id="9219" name="Content Placeholder 4"/>
          <p:cNvSpPr>
            <a:spLocks noGrp="1"/>
          </p:cNvSpPr>
          <p:nvPr>
            <p:ph idx="1"/>
          </p:nvPr>
        </p:nvSpPr>
        <p:spPr>
          <a:xfrm>
            <a:off x="838200" y="2141538"/>
            <a:ext cx="10515600" cy="4487862"/>
          </a:xfrm>
        </p:spPr>
        <p:txBody>
          <a:bodyPr>
            <a:spAutoFit/>
          </a:bodyPr>
          <a:lstStyle/>
          <a:p>
            <a:pPr marL="0" indent="0" eaLnBrk="1" hangingPunct="1">
              <a:buFont typeface="Arial" charset="0"/>
              <a:buNone/>
            </a:pPr>
            <a:r>
              <a:rPr lang="en-US" sz="2800" b="1" i="1" smtClean="0">
                <a:latin typeface="Times New Roman" pitchFamily="18" charset="0"/>
                <a:cs typeface="Times New Roman" pitchFamily="18" charset="0"/>
              </a:rPr>
              <a:t>Chuyển giao nhiệm vụ học tập</a:t>
            </a:r>
          </a:p>
          <a:p>
            <a:pPr marL="0" indent="0" eaLnBrk="1" hangingPunct="1">
              <a:buFont typeface="Arial" charset="0"/>
              <a:buNone/>
            </a:pPr>
            <a:r>
              <a:rPr lang="en-US" sz="2800" smtClean="0">
                <a:latin typeface="Times New Roman" pitchFamily="18" charset="0"/>
                <a:cs typeface="Times New Roman" pitchFamily="18" charset="0"/>
              </a:rPr>
              <a:t>Tham khảo SGK trong 2 phút</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Trả lời câu hỏi của phiếu học tập số 2</a:t>
            </a:r>
            <a:endParaRPr lang="en-US" sz="2800" u="sng" smtClean="0">
              <a:latin typeface="Times New Roman" pitchFamily="18" charset="0"/>
              <a:cs typeface="Times New Roman" pitchFamily="18" charset="0"/>
            </a:endParaRPr>
          </a:p>
          <a:p>
            <a:pPr marL="0" indent="0" eaLnBrk="1" hangingPunct="1">
              <a:buFont typeface="Arial" charset="0"/>
              <a:buNone/>
            </a:pPr>
            <a:r>
              <a:rPr lang="en-US" sz="2800" b="1" i="1" smtClean="0">
                <a:latin typeface="Times New Roman" pitchFamily="18" charset="0"/>
                <a:cs typeface="Times New Roman" pitchFamily="18" charset="0"/>
              </a:rPr>
              <a:t>Báo cáo kết quả hoạt động và thảo luận </a:t>
            </a:r>
            <a:endParaRPr lang="en-US" sz="2800" smtClean="0">
              <a:latin typeface="Times New Roman" pitchFamily="18" charset="0"/>
              <a:cs typeface="Times New Roman" pitchFamily="18" charset="0"/>
            </a:endParaRPr>
          </a:p>
          <a:p>
            <a:pPr marL="0" indent="0" eaLnBrk="1" hangingPunct="1">
              <a:buFont typeface="Arial" charset="0"/>
              <a:buNone/>
            </a:pPr>
            <a:r>
              <a:rPr lang="en-US" sz="2800" smtClean="0">
                <a:latin typeface="Times New Roman" pitchFamily="18" charset="0"/>
                <a:cs typeface="Times New Roman" pitchFamily="18" charset="0"/>
              </a:rPr>
              <a:t> Kết thúc thảo luận các nhóm đổi chéo phiếu cho nhau để chấm chéo trong quá trình báo cáo.</a:t>
            </a:r>
          </a:p>
          <a:p>
            <a:pPr marL="0" indent="0" eaLnBrk="1" hangingPunct="1">
              <a:buFont typeface="Arial" charset="0"/>
              <a:buNone/>
            </a:pPr>
            <a:r>
              <a:rPr lang="en-US" sz="2800" smtClean="0">
                <a:latin typeface="Times New Roman" pitchFamily="18" charset="0"/>
                <a:cs typeface="Times New Roman" pitchFamily="18" charset="0"/>
              </a:rPr>
              <a:t>Yêu cầu nhóm cử đại diện trình bày kết quả của nhóm bạn. các nhóm còn lại chấm chéo theo kết luận của GV.</a:t>
            </a:r>
          </a:p>
          <a:p>
            <a:pPr marL="0" indent="0" eaLnBrk="1" hangingPunct="1">
              <a:buFont typeface="Arial" charset="0"/>
              <a:buNone/>
            </a:pPr>
            <a:endParaRPr lang="en-US" sz="2800" smtClean="0">
              <a:latin typeface="Times New Roman" pitchFamily="18" charset="0"/>
              <a:cs typeface="Times New Roman" pitchFamily="18" charset="0"/>
            </a:endParaRPr>
          </a:p>
        </p:txBody>
      </p:sp>
      <p:sp>
        <p:nvSpPr>
          <p:cNvPr id="9220" name="TextBox 5"/>
          <p:cNvSpPr txBox="1">
            <a:spLocks noChangeArrowheads="1"/>
          </p:cNvSpPr>
          <p:nvPr/>
        </p:nvSpPr>
        <p:spPr bwMode="auto">
          <a:xfrm>
            <a:off x="1077913" y="1116013"/>
            <a:ext cx="4810125"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spTree>
  </p:cSld>
  <p:clrMapOvr>
    <a:masterClrMapping/>
  </p:clrMapOvr>
  <p:transition spd="slow">
    <p:push dir="u"/>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6" name="Picture 8" descr="Digit 120"/>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9869488" y="222250"/>
            <a:ext cx="1797050" cy="987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3" name="TextBox 10"/>
          <p:cNvSpPr txBox="1">
            <a:spLocks noChangeArrowheads="1"/>
          </p:cNvSpPr>
          <p:nvPr/>
        </p:nvSpPr>
        <p:spPr bwMode="auto">
          <a:xfrm>
            <a:off x="998538" y="368300"/>
            <a:ext cx="4687887"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3200" b="1">
                <a:solidFill>
                  <a:srgbClr val="7030A0"/>
                </a:solidFill>
                <a:latin typeface="Times New Roman" pitchFamily="18" charset="0"/>
                <a:cs typeface="Times New Roman" pitchFamily="18" charset="0"/>
              </a:rPr>
              <a:t>1. Mạng máy tính là gì?</a:t>
            </a:r>
            <a:endParaRPr lang="en-US" sz="3200">
              <a:solidFill>
                <a:srgbClr val="7030A0"/>
              </a:solidFill>
              <a:latin typeface="Times New Roman" pitchFamily="18" charset="0"/>
              <a:cs typeface="Times New Roman" pitchFamily="18" charset="0"/>
            </a:endParaRPr>
          </a:p>
          <a:p>
            <a:pPr eaLnBrk="1" hangingPunct="1"/>
            <a:endParaRPr lang="en-US" sz="2400">
              <a:solidFill>
                <a:srgbClr val="7030A0"/>
              </a:solidFill>
            </a:endParaRPr>
          </a:p>
        </p:txBody>
      </p:sp>
      <p:graphicFrame>
        <p:nvGraphicFramePr>
          <p:cNvPr id="12" name="Table 11"/>
          <p:cNvGraphicFramePr>
            <a:graphicFrameLocks noGrp="1"/>
          </p:cNvGraphicFramePr>
          <p:nvPr/>
        </p:nvGraphicFramePr>
        <p:xfrm>
          <a:off x="260350" y="1168400"/>
          <a:ext cx="11731625" cy="5354638"/>
        </p:xfrm>
        <a:graphic>
          <a:graphicData uri="http://schemas.openxmlformats.org/drawingml/2006/table">
            <a:tbl>
              <a:tblPr firstRow="1" bandRow="1">
                <a:tableStyleId>{5C22544A-7EE6-4342-B048-85BDC9FD1C3A}</a:tableStyleId>
              </a:tblPr>
              <a:tblGrid>
                <a:gridCol w="11731625">
                  <a:extLst>
                    <a:ext uri="{9D8B030D-6E8A-4147-A177-3AD203B41FA5}">
                      <a16:colId xmlns:a16="http://schemas.microsoft.com/office/drawing/2014/main" val="20000"/>
                    </a:ext>
                  </a:extLst>
                </a:gridCol>
              </a:tblGrid>
              <a:tr h="609012">
                <a:tc>
                  <a:txBody>
                    <a:bodyPr/>
                    <a:lstStyle/>
                    <a:p>
                      <a:pPr algn="ctr"/>
                      <a:r>
                        <a:rPr lang="en-US" sz="2300" dirty="0" smtClean="0">
                          <a:solidFill>
                            <a:srgbClr val="FF0000"/>
                          </a:solidFill>
                          <a:latin typeface="Times New Roman" panose="02020603050405020304" pitchFamily="18" charset="0"/>
                          <a:cs typeface="Times New Roman" panose="02020603050405020304" pitchFamily="18" charset="0"/>
                        </a:rPr>
                        <a:t>PHIẾU</a:t>
                      </a:r>
                      <a:r>
                        <a:rPr lang="en-US" sz="2300" baseline="0" dirty="0" smtClean="0">
                          <a:solidFill>
                            <a:srgbClr val="FF0000"/>
                          </a:solidFill>
                          <a:latin typeface="Times New Roman" panose="02020603050405020304" pitchFamily="18" charset="0"/>
                          <a:cs typeface="Times New Roman" panose="02020603050405020304" pitchFamily="18" charset="0"/>
                        </a:rPr>
                        <a:t> HỌC TẬP SỐ 2</a:t>
                      </a:r>
                      <a:endParaRPr lang="en-US" sz="2300" dirty="0">
                        <a:solidFill>
                          <a:srgbClr val="FF0000"/>
                        </a:solidFill>
                        <a:latin typeface="Times New Roman" panose="02020603050405020304" pitchFamily="18" charset="0"/>
                        <a:cs typeface="Times New Roman" panose="02020603050405020304" pitchFamily="18" charset="0"/>
                      </a:endParaRPr>
                    </a:p>
                  </a:txBody>
                  <a:tcPr marL="91442" marR="91442" marT="45722" marB="45722">
                    <a:blipFill>
                      <a:blip r:embed="rId4"/>
                      <a:tile tx="0" ty="0" sx="100000" sy="100000" flip="none" algn="tl"/>
                    </a:blipFill>
                  </a:tcPr>
                </a:tc>
                <a:extLst>
                  <a:ext uri="{0D108BD9-81ED-4DB2-BD59-A6C34878D82A}">
                    <a16:rowId xmlns:a16="http://schemas.microsoft.com/office/drawing/2014/main" val="10000"/>
                  </a:ext>
                </a:extLst>
              </a:tr>
              <a:tr h="4745626">
                <a:tc>
                  <a:txBody>
                    <a:bodyPr/>
                    <a:lstStyle/>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1.</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hiểu</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thế</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nào</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là</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2.</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mát</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chia</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sẻ</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những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gì</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0" algn="just"/>
                      <a:endParaRPr lang="en-US" sz="2300"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en-US"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en-US"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3.</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hãy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kể</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số</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lợi</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ích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en-US"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1" algn="just"/>
                      <a:endParaRPr lang="en-US"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endParaRPr lang="en-US" sz="2300" b="0" i="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0" algn="just"/>
                      <a:r>
                        <a:rPr lang="en-US" sz="2300" b="0" i="0" u="none" strike="noStrike" kern="1200" baseline="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fr-FR"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4.</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Theo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in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được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kết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nối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trực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tiếp</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với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không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qua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vỉ</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thì</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hai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thiết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bị</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đó</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có</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tạo</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thành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a:t>
                      </a:r>
                    </a:p>
                    <a:p>
                      <a:pPr lvl="0" algn="just"/>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p>
                      <a:pPr lvl="1" algn="just"/>
                      <a:r>
                        <a:rPr lang="fr-FR" sz="2300" b="1" i="1" u="sng"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Câu</a:t>
                      </a:r>
                      <a:r>
                        <a:rPr lang="fr-FR" sz="2300" b="1" i="1" u="sng" strike="noStrike" kern="1200" dirty="0" smtClean="0">
                          <a:solidFill>
                            <a:srgbClr val="FF0000"/>
                          </a:solidFill>
                          <a:effectLst/>
                          <a:latin typeface="Times New Roman" panose="02020603050405020304" pitchFamily="18" charset="0"/>
                          <a:ea typeface="+mn-ea"/>
                          <a:cs typeface="Times New Roman" panose="02020603050405020304" pitchFamily="18" charset="0"/>
                        </a:rPr>
                        <a:t> 5.</a:t>
                      </a:r>
                      <a:r>
                        <a:rPr lang="fr-FR" sz="2300" i="1"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Nêu</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một</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vài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lợi</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ích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của</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mạng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máy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tính</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trong</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thực</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tế</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em</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đã</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r>
                        <a:rPr lang="fr-FR" sz="2300" u="none" strike="noStrike" kern="1200" dirty="0" err="1" smtClean="0">
                          <a:solidFill>
                            <a:srgbClr val="FF0000"/>
                          </a:solidFill>
                          <a:effectLst/>
                          <a:latin typeface="Times New Roman" panose="02020603050405020304" pitchFamily="18" charset="0"/>
                          <a:ea typeface="+mn-ea"/>
                          <a:cs typeface="Times New Roman" panose="02020603050405020304" pitchFamily="18" charset="0"/>
                        </a:rPr>
                        <a:t>thấy</a:t>
                      </a:r>
                      <a:r>
                        <a:rPr lang="fr-FR" sz="2300" u="none" strike="noStrike" kern="1200" dirty="0" smtClean="0">
                          <a:solidFill>
                            <a:srgbClr val="FF0000"/>
                          </a:solidFill>
                          <a:effectLst/>
                          <a:latin typeface="Times New Roman" panose="02020603050405020304" pitchFamily="18" charset="0"/>
                          <a:ea typeface="+mn-ea"/>
                          <a:cs typeface="Times New Roman" panose="02020603050405020304" pitchFamily="18" charset="0"/>
                        </a:rPr>
                        <a:t> ?</a:t>
                      </a:r>
                      <a:endParaRPr lang="en-US" sz="2300" u="sng" strike="noStrike" kern="1200" dirty="0" smtClean="0">
                        <a:solidFill>
                          <a:srgbClr val="FF0000"/>
                        </a:solidFill>
                        <a:effectLst/>
                        <a:latin typeface="Times New Roman" panose="02020603050405020304" pitchFamily="18" charset="0"/>
                        <a:ea typeface="+mn-ea"/>
                        <a:cs typeface="Times New Roman" panose="02020603050405020304" pitchFamily="18" charset="0"/>
                      </a:endParaRPr>
                    </a:p>
                  </a:txBody>
                  <a:tcPr marL="91442" marR="91442" marT="45722" marB="45722">
                    <a:blipFill>
                      <a:blip r:embed="rId4"/>
                      <a:tile tx="0" ty="0" sx="100000" sy="100000" flip="none" algn="tl"/>
                    </a:blipFill>
                  </a:tcPr>
                </a:tc>
                <a:extLst>
                  <a:ext uri="{0D108BD9-81ED-4DB2-BD59-A6C34878D82A}">
                    <a16:rowId xmlns:a16="http://schemas.microsoft.com/office/drawing/2014/main" val="10001"/>
                  </a:ext>
                </a:extLst>
              </a:tr>
            </a:tbl>
          </a:graphicData>
        </a:graphic>
      </p:graphicFrame>
      <p:sp>
        <p:nvSpPr>
          <p:cNvPr id="2" name="TextBox 1"/>
          <p:cNvSpPr txBox="1">
            <a:spLocks noChangeArrowheads="1"/>
          </p:cNvSpPr>
          <p:nvPr/>
        </p:nvSpPr>
        <p:spPr bwMode="auto">
          <a:xfrm>
            <a:off x="260350" y="2082800"/>
            <a:ext cx="11730038" cy="860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Hai hay nhiều máy tính và các thiết bị được kết nối để truyền thông tin cho nhau để tạo thành 1 mạng máy tính.</a:t>
            </a:r>
            <a:endParaRPr lang="en-US" sz="2500" u="sng">
              <a:latin typeface="Times New Roman" pitchFamily="18" charset="0"/>
              <a:cs typeface="Times New Roman" pitchFamily="18" charset="0"/>
            </a:endParaRPr>
          </a:p>
        </p:txBody>
      </p:sp>
      <p:sp>
        <p:nvSpPr>
          <p:cNvPr id="3" name="TextBox 2"/>
          <p:cNvSpPr txBox="1">
            <a:spLocks noChangeArrowheads="1"/>
          </p:cNvSpPr>
          <p:nvPr/>
        </p:nvSpPr>
        <p:spPr bwMode="auto">
          <a:xfrm>
            <a:off x="163513" y="3170238"/>
            <a:ext cx="117300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r>
              <a:rPr lang="en-US" sz="2500" i="1">
                <a:latin typeface="Times New Roman" pitchFamily="18" charset="0"/>
                <a:cs typeface="Times New Roman" pitchFamily="18" charset="0"/>
              </a:rPr>
              <a:t>=&gt; Mạng máy tính chia sẻ dữ liệu và cho phép người sử dụng dùng chung thiết bị.</a:t>
            </a:r>
            <a:endParaRPr lang="en-US" sz="2500"/>
          </a:p>
        </p:txBody>
      </p:sp>
      <p:sp>
        <p:nvSpPr>
          <p:cNvPr id="4" name="TextBox 3"/>
          <p:cNvSpPr txBox="1">
            <a:spLocks noChangeArrowheads="1"/>
          </p:cNvSpPr>
          <p:nvPr/>
        </p:nvSpPr>
        <p:spPr bwMode="auto">
          <a:xfrm>
            <a:off x="211138" y="3844925"/>
            <a:ext cx="11828462" cy="862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Một số lợi ích của mạng: Các mạng lưới (nói chung) cho phép chia sẻ tài nguyên giữa      con người, giữa những vùng địa lí xa nhau, tiết kiệm thời gian.</a:t>
            </a:r>
            <a:endParaRPr lang="en-US" sz="2500">
              <a:latin typeface="Times New Roman" pitchFamily="18" charset="0"/>
              <a:cs typeface="Times New Roman" pitchFamily="18" charset="0"/>
            </a:endParaRPr>
          </a:p>
        </p:txBody>
      </p:sp>
      <p:sp>
        <p:nvSpPr>
          <p:cNvPr id="5" name="TextBox 4"/>
          <p:cNvSpPr txBox="1">
            <a:spLocks noChangeArrowheads="1"/>
          </p:cNvSpPr>
          <p:nvPr/>
        </p:nvSpPr>
        <p:spPr bwMode="auto">
          <a:xfrm>
            <a:off x="163513" y="5283200"/>
            <a:ext cx="4494212"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a:t>
            </a:r>
            <a:r>
              <a:rPr lang="fr-FR" sz="2500" i="1">
                <a:latin typeface="Times New Roman" pitchFamily="18" charset="0"/>
                <a:cs typeface="Times New Roman" pitchFamily="18" charset="0"/>
              </a:rPr>
              <a:t>Không</a:t>
            </a:r>
            <a:endParaRPr lang="en-US" sz="2500" u="sng">
              <a:latin typeface="Times New Roman" pitchFamily="18" charset="0"/>
              <a:cs typeface="Times New Roman" pitchFamily="18" charset="0"/>
            </a:endParaRPr>
          </a:p>
        </p:txBody>
      </p:sp>
      <p:sp>
        <p:nvSpPr>
          <p:cNvPr id="6" name="TextBox 5"/>
          <p:cNvSpPr txBox="1">
            <a:spLocks noChangeArrowheads="1"/>
          </p:cNvSpPr>
          <p:nvPr/>
        </p:nvSpPr>
        <p:spPr bwMode="auto">
          <a:xfrm>
            <a:off x="163513" y="6045200"/>
            <a:ext cx="11730037"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algn="just" eaLnBrk="1" hangingPunct="1"/>
            <a:r>
              <a:rPr lang="en-US" sz="2500" i="1">
                <a:latin typeface="Times New Roman" pitchFamily="18" charset="0"/>
                <a:cs typeface="Times New Roman" pitchFamily="18" charset="0"/>
              </a:rPr>
              <a:t>=&gt; </a:t>
            </a:r>
            <a:r>
              <a:rPr lang="fr-FR" sz="2500" i="1">
                <a:latin typeface="Times New Roman" pitchFamily="18" charset="0"/>
                <a:cs typeface="Times New Roman" pitchFamily="18" charset="0"/>
              </a:rPr>
              <a:t>Trao đổi tài liệu qua mail ; trò chuyện qua zalo, facebook,…</a:t>
            </a:r>
            <a:endParaRPr lang="en-US" sz="2500" u="sng">
              <a:latin typeface="Times New Roman" pitchFamily="18" charset="0"/>
              <a:cs typeface="Times New Roman" pitchFamily="18" charset="0"/>
            </a:endParaRPr>
          </a:p>
        </p:txBody>
      </p:sp>
    </p:spTree>
  </p:cSld>
  <p:clrMapOvr>
    <a:masterClrMapping/>
  </p:clrMapOvr>
  <p:transition spd="slow" advClick="0">
    <p:push dir="u"/>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1" presetClass="exit" presetSubtype="0" fill="hold" nodeType="withEffect">
                                  <p:stCondLst>
                                    <p:cond delay="123000"/>
                                  </p:stCondLst>
                                  <p:iterate type="lt">
                                    <p:tmPct val="5000"/>
                                  </p:iterate>
                                  <p:childTnLst>
                                    <p:anim calcmode="lin" valueType="num">
                                      <p:cBhvr>
                                        <p:cTn id="6" dur="1000"/>
                                        <p:tgtEl>
                                          <p:spTgt spid="22536"/>
                                        </p:tgtEl>
                                        <p:attrNameLst>
                                          <p:attrName>ppt_w</p:attrName>
                                        </p:attrNameLst>
                                      </p:cBhvr>
                                      <p:tavLst>
                                        <p:tav tm="0">
                                          <p:val>
                                            <p:strVal val="ppt_w"/>
                                          </p:val>
                                        </p:tav>
                                        <p:tav tm="100000">
                                          <p:val>
                                            <p:fltVal val="0"/>
                                          </p:val>
                                        </p:tav>
                                      </p:tavLst>
                                    </p:anim>
                                    <p:anim calcmode="lin" valueType="num">
                                      <p:cBhvr>
                                        <p:cTn id="7" dur="1000"/>
                                        <p:tgtEl>
                                          <p:spTgt spid="22536"/>
                                        </p:tgtEl>
                                        <p:attrNameLst>
                                          <p:attrName>ppt_h</p:attrName>
                                        </p:attrNameLst>
                                      </p:cBhvr>
                                      <p:tavLst>
                                        <p:tav tm="0">
                                          <p:val>
                                            <p:strVal val="ppt_h"/>
                                          </p:val>
                                        </p:tav>
                                        <p:tav tm="100000">
                                          <p:val>
                                            <p:fltVal val="0"/>
                                          </p:val>
                                        </p:tav>
                                      </p:tavLst>
                                    </p:anim>
                                    <p:anim calcmode="lin" valueType="num">
                                      <p:cBhvr>
                                        <p:cTn id="8" dur="1000"/>
                                        <p:tgtEl>
                                          <p:spTgt spid="22536"/>
                                        </p:tgtEl>
                                        <p:attrNameLst>
                                          <p:attrName>style.rotation</p:attrName>
                                        </p:attrNameLst>
                                      </p:cBhvr>
                                      <p:tavLst>
                                        <p:tav tm="0">
                                          <p:val>
                                            <p:fltVal val="0"/>
                                          </p:val>
                                        </p:tav>
                                        <p:tav tm="100000">
                                          <p:val>
                                            <p:fltVal val="90"/>
                                          </p:val>
                                        </p:tav>
                                      </p:tavLst>
                                    </p:anim>
                                    <p:animEffect transition="out" filter="fade">
                                      <p:cBhvr>
                                        <p:cTn id="9" dur="1000"/>
                                        <p:tgtEl>
                                          <p:spTgt spid="22536"/>
                                        </p:tgtEl>
                                      </p:cBhvr>
                                    </p:animEffect>
                                    <p:set>
                                      <p:cBhvr>
                                        <p:cTn id="10" dur="1" fill="hold">
                                          <p:stCondLst>
                                            <p:cond delay="999"/>
                                          </p:stCondLst>
                                        </p:cTn>
                                        <p:tgtEl>
                                          <p:spTgt spid="22536"/>
                                        </p:tgtEl>
                                        <p:attrNameLst>
                                          <p:attrName>style.visibility</p:attrName>
                                        </p:attrNameLst>
                                      </p:cBhvr>
                                      <p:to>
                                        <p:strVal val="hidden"/>
                                      </p:to>
                                    </p:set>
                                  </p:childTnLst>
                                  <p:subTnLst>
                                    <p:audio>
                                      <p:cMediaNode>
                                        <p:cTn display="0" masterRel="sameClick">
                                          <p:stCondLst>
                                            <p:cond evt="begin" delay="0">
                                              <p:tn val="5"/>
                                            </p:cond>
                                          </p:stCondLst>
                                          <p:endCondLst>
                                            <p:cond evt="onStopAudio" delay="0">
                                              <p:tgtEl>
                                                <p:sldTgt/>
                                              </p:tgtEl>
                                            </p:cond>
                                          </p:endCondLst>
                                        </p:cTn>
                                        <p:tgtEl>
                                          <p:sndTgt r:embed="rId2" name="RINGIN.WAV"/>
                                        </p:tgtEl>
                                      </p:cMediaNode>
                                    </p:audio>
                                  </p:subTnLst>
                                </p:cTn>
                              </p:par>
                            </p:childTnLst>
                          </p:cTn>
                        </p:par>
                      </p:childTnLst>
                    </p:cTn>
                  </p:par>
                  <p:par>
                    <p:cTn id="11" fill="hold" nodeType="clickPar">
                      <p:stCondLst>
                        <p:cond delay="indefinite"/>
                      </p:stCondLst>
                      <p:childTnLst>
                        <p:par>
                          <p:cTn id="12" fill="hold" nodeType="withGroup">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additive="base">
                                        <p:cTn id="15" dur="500" fill="hold"/>
                                        <p:tgtEl>
                                          <p:spTgt spid="2"/>
                                        </p:tgtEl>
                                        <p:attrNameLst>
                                          <p:attrName>ppt_x</p:attrName>
                                        </p:attrNameLst>
                                      </p:cBhvr>
                                      <p:tavLst>
                                        <p:tav tm="0">
                                          <p:val>
                                            <p:strVal val="#ppt_x"/>
                                          </p:val>
                                        </p:tav>
                                        <p:tav tm="100000">
                                          <p:val>
                                            <p:strVal val="#ppt_x"/>
                                          </p:val>
                                        </p:tav>
                                      </p:tavLst>
                                    </p:anim>
                                    <p:anim calcmode="lin" valueType="num">
                                      <p:cBhvr additive="base">
                                        <p:cTn id="16" dur="500" fill="hold"/>
                                        <p:tgtEl>
                                          <p:spTgt spid="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3"/>
                                        </p:tgtEl>
                                        <p:attrNameLst>
                                          <p:attrName>style.visibility</p:attrName>
                                        </p:attrNameLst>
                                      </p:cBhvr>
                                      <p:to>
                                        <p:strVal val="visible"/>
                                      </p:to>
                                    </p:set>
                                    <p:anim calcmode="lin" valueType="num">
                                      <p:cBhvr additive="base">
                                        <p:cTn id="19" dur="500" fill="hold"/>
                                        <p:tgtEl>
                                          <p:spTgt spid="3"/>
                                        </p:tgtEl>
                                        <p:attrNameLst>
                                          <p:attrName>ppt_x</p:attrName>
                                        </p:attrNameLst>
                                      </p:cBhvr>
                                      <p:tavLst>
                                        <p:tav tm="0">
                                          <p:val>
                                            <p:strVal val="#ppt_x"/>
                                          </p:val>
                                        </p:tav>
                                        <p:tav tm="100000">
                                          <p:val>
                                            <p:strVal val="#ppt_x"/>
                                          </p:val>
                                        </p:tav>
                                      </p:tavLst>
                                    </p:anim>
                                    <p:anim calcmode="lin" valueType="num">
                                      <p:cBhvr additive="base">
                                        <p:cTn id="20" dur="500" fill="hold"/>
                                        <p:tgtEl>
                                          <p:spTgt spid="3"/>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additive="base">
                                        <p:cTn id="23" dur="500" fill="hold"/>
                                        <p:tgtEl>
                                          <p:spTgt spid="4"/>
                                        </p:tgtEl>
                                        <p:attrNameLst>
                                          <p:attrName>ppt_x</p:attrName>
                                        </p:attrNameLst>
                                      </p:cBhvr>
                                      <p:tavLst>
                                        <p:tav tm="0">
                                          <p:val>
                                            <p:strVal val="#ppt_x"/>
                                          </p:val>
                                        </p:tav>
                                        <p:tav tm="100000">
                                          <p:val>
                                            <p:strVal val="#ppt_x"/>
                                          </p:val>
                                        </p:tav>
                                      </p:tavLst>
                                    </p:anim>
                                    <p:anim calcmode="lin" valueType="num">
                                      <p:cBhvr additive="base">
                                        <p:cTn id="24" dur="500" fill="hold"/>
                                        <p:tgtEl>
                                          <p:spTgt spid="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additive="base">
                                        <p:cTn id="27" dur="500" fill="hold"/>
                                        <p:tgtEl>
                                          <p:spTgt spid="5"/>
                                        </p:tgtEl>
                                        <p:attrNameLst>
                                          <p:attrName>ppt_x</p:attrName>
                                        </p:attrNameLst>
                                      </p:cBhvr>
                                      <p:tavLst>
                                        <p:tav tm="0">
                                          <p:val>
                                            <p:strVal val="#ppt_x"/>
                                          </p:val>
                                        </p:tav>
                                        <p:tav tm="100000">
                                          <p:val>
                                            <p:strVal val="#ppt_x"/>
                                          </p:val>
                                        </p:tav>
                                      </p:tavLst>
                                    </p:anim>
                                    <p:anim calcmode="lin" valueType="num">
                                      <p:cBhvr additive="base">
                                        <p:cTn id="28" dur="500" fill="hold"/>
                                        <p:tgtEl>
                                          <p:spTgt spid="5"/>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additive="base">
                                        <p:cTn id="31" dur="500" fill="hold"/>
                                        <p:tgtEl>
                                          <p:spTgt spid="6"/>
                                        </p:tgtEl>
                                        <p:attrNameLst>
                                          <p:attrName>ppt_x</p:attrName>
                                        </p:attrNameLst>
                                      </p:cBhvr>
                                      <p:tavLst>
                                        <p:tav tm="0">
                                          <p:val>
                                            <p:strVal val="#ppt_x"/>
                                          </p:val>
                                        </p:tav>
                                        <p:tav tm="100000">
                                          <p:val>
                                            <p:strVal val="#ppt_x"/>
                                          </p:val>
                                        </p:tav>
                                      </p:tavLst>
                                    </p:anim>
                                    <p:anim calcmode="lin" valueType="num">
                                      <p:cBhvr additive="base">
                                        <p:cTn id="3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4" grpId="0"/>
      <p:bldP spid="5" grpId="0"/>
      <p:bldP spid="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431</TotalTime>
  <Words>2168</Words>
  <Application>Microsoft Office PowerPoint</Application>
  <PresentationFormat>Widescreen</PresentationFormat>
  <Paragraphs>297</Paragraphs>
  <Slides>22</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22</vt:i4>
      </vt:variant>
    </vt:vector>
  </HeadingPairs>
  <TitlesOfParts>
    <vt:vector size="29" baseType="lpstr">
      <vt:lpstr>Arial</vt:lpstr>
      <vt:lpstr>Calibri</vt:lpstr>
      <vt:lpstr>Symbol</vt:lpstr>
      <vt:lpstr>Times New Roman</vt:lpstr>
      <vt:lpstr>Wingdings</vt:lpstr>
      <vt:lpstr>Office Theme</vt:lpstr>
      <vt:lpstr>Bitmap Image</vt:lpstr>
      <vt:lpstr>PowerPoint Presentation</vt:lpstr>
      <vt:lpstr>PowerPoint Presentation</vt:lpstr>
      <vt:lpstr>HOẠT ĐỘNG KHỞI ĐỘNG </vt:lpstr>
      <vt:lpstr>PowerPoint Presentation</vt:lpstr>
      <vt:lpstr>CHỦ ĐỀ 2. MẠNG MÁY TÍNH VÀ INTERNET BÀI 4: MẠNG MÁY TÍNH </vt:lpstr>
      <vt:lpstr>HOẠT ĐỘNG HÌNH THÀNH KIẾN THỨC </vt:lpstr>
      <vt:lpstr>PowerPoint Presentation</vt:lpstr>
      <vt:lpstr>HOẠT ĐỘNG HÌNH THÀNH KIẾN THỨC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HOẠT ĐỘNG LUYỆN TẬP</vt:lpstr>
      <vt:lpstr>HOẠT ĐỘNG LUYỆN TẬP</vt:lpstr>
      <vt:lpstr>HOẠT ĐỘNG LUYỆN TẬP</vt:lpstr>
      <vt:lpstr>HOẠT ĐỘNG VẬN DỤNG</vt:lpstr>
      <vt:lpstr>HOẠT ĐỘNG VẬN DỤNG</vt:lpstr>
      <vt:lpstr>HƯỚNG DẪN HỌC TẬP Ở NHÀ</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CHỦ ĐỀ B. MẠNG MÁY TÍNH VÀ INTERNET BÀI 4: MẠNG MÁY TÍNH</dc:title>
  <dc:creator>Admin</dc:creator>
  <cp:lastModifiedBy>Admin</cp:lastModifiedBy>
  <cp:revision>46</cp:revision>
  <dcterms:created xsi:type="dcterms:W3CDTF">2021-07-10T14:44:17Z</dcterms:created>
  <dcterms:modified xsi:type="dcterms:W3CDTF">2023-10-18T01:50:35Z</dcterms:modified>
</cp:coreProperties>
</file>