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9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651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8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73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11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251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17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1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25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157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30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2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0C556-B180-4020-93FE-C1B8987B1399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ABC59-ACF9-4C0A-8451-54DA3856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68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73811" y="678495"/>
                <a:ext cx="6096000" cy="535550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2000" b="1" u="sng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Bài</a:t>
                </a:r>
                <a:r>
                  <a:rPr lang="en-US" sz="2000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b="1" u="sng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Cho tam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ABC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nội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).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phân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góc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cắt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 . Tia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phân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góc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ngoài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đỉnh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cắt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N.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minh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rằng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:       </a:t>
                </a:r>
              </a:p>
              <a:p>
                <a:pPr marL="342900" lvl="0" indent="-342900" algn="just">
                  <a:spcAft>
                    <a:spcPts val="0"/>
                  </a:spcAft>
                  <a:buFont typeface="+mj-lt"/>
                  <a:buAutoNum type="alphaLcParenR"/>
                  <a:tabLst>
                    <a:tab pos="723900" algn="l"/>
                  </a:tabLst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Tam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MBC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cân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. </a:t>
                </a:r>
              </a:p>
              <a:p>
                <a:pPr marL="342900" lvl="0" indent="-342900" algn="just">
                  <a:spcAft>
                    <a:spcPts val="0"/>
                  </a:spcAft>
                  <a:buFont typeface="+mj-lt"/>
                  <a:buAutoNum type="alphaLcParenR"/>
                  <a:tabLst>
                    <a:tab pos="723900" algn="l"/>
                  </a:tabLst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 , O , N 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hàng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HD</a:t>
                </a:r>
                <a:endParaRPr lang="en-US" sz="2000" b="1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>
                  <a:tabLst>
                    <a:tab pos="723900" algn="l"/>
                  </a:tabLst>
                </a:pPr>
                <a:r>
                  <a:rPr lang="en-US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MBC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cân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tại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</a:t>
                </a: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BM = MC</a:t>
                </a:r>
              </a:p>
              <a:p>
                <a:pPr algn="ctr">
                  <a:tabLst>
                    <a:tab pos="723900" algn="l"/>
                  </a:tabLst>
                </a:pPr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sđBM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sđMC</a:t>
                </a:r>
                <a:endParaRPr lang="en-US" sz="2000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>
                  <a:tabLst>
                    <a:tab pos="723900" algn="l"/>
                  </a:tabLst>
                </a:pPr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</a:p>
              <a:p>
                <a:pPr lvl="0" algn="just">
                  <a:spcAft>
                    <a:spcPts val="0"/>
                  </a:spcAft>
                  <a:tabLst>
                    <a:tab pos="7239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𝐵𝐴𝑀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𝑀𝐴𝐶</m:t>
                          </m:r>
                        </m:e>
                      </m:acc>
                    </m:oMath>
                  </m:oMathPara>
                </a14:m>
                <a:endParaRPr lang="en-US" sz="2000" b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Vì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AM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tia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phân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giác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</a:p>
              <a:p>
                <a:pPr lvl="0" algn="just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𝐵𝐴𝑀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𝑀𝐴𝐶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=&gt;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sđBM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sđMC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=&gt; BM = MC </a:t>
                </a:r>
              </a:p>
              <a:p>
                <a:pPr lvl="0" algn="just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MBC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cân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tại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811" y="678495"/>
                <a:ext cx="6096000" cy="5355505"/>
              </a:xfrm>
              <a:prstGeom prst="rect">
                <a:avLst/>
              </a:prstGeom>
              <a:blipFill>
                <a:blip r:embed="rId2"/>
                <a:stretch>
                  <a:fillRect l="-1000" t="-569" r="-1100" b="-10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Arc 39"/>
          <p:cNvSpPr>
            <a:spLocks/>
          </p:cNvSpPr>
          <p:nvPr/>
        </p:nvSpPr>
        <p:spPr bwMode="auto">
          <a:xfrm rot="12208727" flipV="1">
            <a:off x="2947920" y="3990906"/>
            <a:ext cx="268447" cy="234545"/>
          </a:xfrm>
          <a:custGeom>
            <a:avLst/>
            <a:gdLst>
              <a:gd name="T0" fmla="*/ 0 w 24947"/>
              <a:gd name="T1" fmla="*/ 0 h 21600"/>
              <a:gd name="T2" fmla="*/ 0 w 24947"/>
              <a:gd name="T3" fmla="*/ 0 h 21600"/>
              <a:gd name="T4" fmla="*/ 0 w 24947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947" h="21600" fill="none" extrusionOk="0">
                <a:moveTo>
                  <a:pt x="-1" y="772"/>
                </a:moveTo>
                <a:cubicBezTo>
                  <a:pt x="1865" y="259"/>
                  <a:pt x="3791" y="0"/>
                  <a:pt x="5726" y="0"/>
                </a:cubicBezTo>
                <a:cubicBezTo>
                  <a:pt x="13828" y="0"/>
                  <a:pt x="21249" y="4534"/>
                  <a:pt x="24946" y="11745"/>
                </a:cubicBezTo>
              </a:path>
              <a:path w="24947" h="21600" stroke="0" extrusionOk="0">
                <a:moveTo>
                  <a:pt x="-1" y="772"/>
                </a:moveTo>
                <a:cubicBezTo>
                  <a:pt x="1865" y="259"/>
                  <a:pt x="3791" y="0"/>
                  <a:pt x="5726" y="0"/>
                </a:cubicBezTo>
                <a:cubicBezTo>
                  <a:pt x="13828" y="0"/>
                  <a:pt x="21249" y="4534"/>
                  <a:pt x="24946" y="11745"/>
                </a:cubicBezTo>
                <a:lnTo>
                  <a:pt x="5726" y="21600"/>
                </a:lnTo>
                <a:lnTo>
                  <a:pt x="-1" y="772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69" name="Arc 39"/>
          <p:cNvSpPr>
            <a:spLocks/>
          </p:cNvSpPr>
          <p:nvPr/>
        </p:nvSpPr>
        <p:spPr bwMode="auto">
          <a:xfrm rot="12208727" flipV="1">
            <a:off x="3832220" y="3989904"/>
            <a:ext cx="268447" cy="234545"/>
          </a:xfrm>
          <a:custGeom>
            <a:avLst/>
            <a:gdLst>
              <a:gd name="T0" fmla="*/ 0 w 24947"/>
              <a:gd name="T1" fmla="*/ 0 h 21600"/>
              <a:gd name="T2" fmla="*/ 0 w 24947"/>
              <a:gd name="T3" fmla="*/ 0 h 21600"/>
              <a:gd name="T4" fmla="*/ 0 w 24947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947" h="21600" fill="none" extrusionOk="0">
                <a:moveTo>
                  <a:pt x="-1" y="772"/>
                </a:moveTo>
                <a:cubicBezTo>
                  <a:pt x="1865" y="259"/>
                  <a:pt x="3791" y="0"/>
                  <a:pt x="5726" y="0"/>
                </a:cubicBezTo>
                <a:cubicBezTo>
                  <a:pt x="13828" y="0"/>
                  <a:pt x="21249" y="4534"/>
                  <a:pt x="24946" y="11745"/>
                </a:cubicBezTo>
              </a:path>
              <a:path w="24947" h="21600" stroke="0" extrusionOk="0">
                <a:moveTo>
                  <a:pt x="-1" y="772"/>
                </a:moveTo>
                <a:cubicBezTo>
                  <a:pt x="1865" y="259"/>
                  <a:pt x="3791" y="0"/>
                  <a:pt x="5726" y="0"/>
                </a:cubicBezTo>
                <a:cubicBezTo>
                  <a:pt x="13828" y="0"/>
                  <a:pt x="21249" y="4534"/>
                  <a:pt x="24946" y="11745"/>
                </a:cubicBezTo>
                <a:lnTo>
                  <a:pt x="5726" y="21600"/>
                </a:lnTo>
                <a:lnTo>
                  <a:pt x="-1" y="772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313" y="514593"/>
            <a:ext cx="2885645" cy="29794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6591837" y="3494045"/>
                <a:ext cx="5512280" cy="31579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tabLst>
                    <a:tab pos="723900" algn="l"/>
                  </a:tabLst>
                </a:pPr>
                <a:r>
                  <a:rPr lang="en-US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b) 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M, O, N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hàng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algn="ctr">
                  <a:tabLst>
                    <a:tab pos="723900" algn="l"/>
                  </a:tabLst>
                </a:pPr>
                <a:r>
                  <a:rPr lang="en-US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  <a:endParaRPr lang="en-US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M, O, N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  <a:endParaRPr lang="en-US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MN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kính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(O) </a:t>
                </a: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  <a:endParaRPr lang="en-US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 algn="just">
                  <a:spcAft>
                    <a:spcPts val="0"/>
                  </a:spcAft>
                  <a:tabLst>
                    <a:tab pos="7239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𝑀𝐴𝑁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90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b="1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lvl="0" algn="just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vi-VN" b="1" dirty="0" smtClean="0"/>
                  <a:t> </a:t>
                </a:r>
                <a:r>
                  <a:rPr lang="vi-V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AN, AM lần lượt là phân giác ngoài và phân giác trong góc BAC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𝑀𝐴𝑁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=&gt; MN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kính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(O) =&gt; Ba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M, O, N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=&gt; Ba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M, O, N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hàng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837" y="3494045"/>
                <a:ext cx="5512280" cy="3157916"/>
              </a:xfrm>
              <a:prstGeom prst="rect">
                <a:avLst/>
              </a:prstGeom>
              <a:blipFill>
                <a:blip r:embed="rId4"/>
                <a:stretch>
                  <a:fillRect l="-884" t="-965" r="-884" b="-2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/>
          <p:nvPr/>
        </p:nvCxnSpPr>
        <p:spPr>
          <a:xfrm>
            <a:off x="6469811" y="750498"/>
            <a:ext cx="86264" cy="61075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Arc 39"/>
          <p:cNvSpPr>
            <a:spLocks/>
          </p:cNvSpPr>
          <p:nvPr/>
        </p:nvSpPr>
        <p:spPr bwMode="auto">
          <a:xfrm rot="12208727" flipV="1">
            <a:off x="3832221" y="5210106"/>
            <a:ext cx="268447" cy="234545"/>
          </a:xfrm>
          <a:custGeom>
            <a:avLst/>
            <a:gdLst>
              <a:gd name="T0" fmla="*/ 0 w 24947"/>
              <a:gd name="T1" fmla="*/ 0 h 21600"/>
              <a:gd name="T2" fmla="*/ 0 w 24947"/>
              <a:gd name="T3" fmla="*/ 0 h 21600"/>
              <a:gd name="T4" fmla="*/ 0 w 24947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947" h="21600" fill="none" extrusionOk="0">
                <a:moveTo>
                  <a:pt x="-1" y="772"/>
                </a:moveTo>
                <a:cubicBezTo>
                  <a:pt x="1865" y="259"/>
                  <a:pt x="3791" y="0"/>
                  <a:pt x="5726" y="0"/>
                </a:cubicBezTo>
                <a:cubicBezTo>
                  <a:pt x="13828" y="0"/>
                  <a:pt x="21249" y="4534"/>
                  <a:pt x="24946" y="11745"/>
                </a:cubicBezTo>
              </a:path>
              <a:path w="24947" h="21600" stroke="0" extrusionOk="0">
                <a:moveTo>
                  <a:pt x="-1" y="772"/>
                </a:moveTo>
                <a:cubicBezTo>
                  <a:pt x="1865" y="259"/>
                  <a:pt x="3791" y="0"/>
                  <a:pt x="5726" y="0"/>
                </a:cubicBezTo>
                <a:cubicBezTo>
                  <a:pt x="13828" y="0"/>
                  <a:pt x="21249" y="4534"/>
                  <a:pt x="24946" y="11745"/>
                </a:cubicBezTo>
                <a:lnTo>
                  <a:pt x="5726" y="21600"/>
                </a:lnTo>
                <a:lnTo>
                  <a:pt x="-1" y="772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78" name="Arc 39"/>
          <p:cNvSpPr>
            <a:spLocks/>
          </p:cNvSpPr>
          <p:nvPr/>
        </p:nvSpPr>
        <p:spPr bwMode="auto">
          <a:xfrm rot="12208727" flipV="1">
            <a:off x="2953489" y="5249505"/>
            <a:ext cx="268447" cy="234545"/>
          </a:xfrm>
          <a:custGeom>
            <a:avLst/>
            <a:gdLst>
              <a:gd name="T0" fmla="*/ 0 w 24947"/>
              <a:gd name="T1" fmla="*/ 0 h 21600"/>
              <a:gd name="T2" fmla="*/ 0 w 24947"/>
              <a:gd name="T3" fmla="*/ 0 h 21600"/>
              <a:gd name="T4" fmla="*/ 0 w 24947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947" h="21600" fill="none" extrusionOk="0">
                <a:moveTo>
                  <a:pt x="-1" y="772"/>
                </a:moveTo>
                <a:cubicBezTo>
                  <a:pt x="1865" y="259"/>
                  <a:pt x="3791" y="0"/>
                  <a:pt x="5726" y="0"/>
                </a:cubicBezTo>
                <a:cubicBezTo>
                  <a:pt x="13828" y="0"/>
                  <a:pt x="21249" y="4534"/>
                  <a:pt x="24946" y="11745"/>
                </a:cubicBezTo>
              </a:path>
              <a:path w="24947" h="21600" stroke="0" extrusionOk="0">
                <a:moveTo>
                  <a:pt x="-1" y="772"/>
                </a:moveTo>
                <a:cubicBezTo>
                  <a:pt x="1865" y="259"/>
                  <a:pt x="3791" y="0"/>
                  <a:pt x="5726" y="0"/>
                </a:cubicBezTo>
                <a:cubicBezTo>
                  <a:pt x="13828" y="0"/>
                  <a:pt x="21249" y="4534"/>
                  <a:pt x="24946" y="11745"/>
                </a:cubicBezTo>
                <a:lnTo>
                  <a:pt x="5726" y="21600"/>
                </a:lnTo>
                <a:lnTo>
                  <a:pt x="-1" y="772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4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06951" y="739153"/>
                <a:ext cx="11507097" cy="3632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sz="2000" b="1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nhỏ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BC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ngoại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ABC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lấy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tuỳ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ý 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giao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BC </a:t>
                </a: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minh BC</a:t>
                </a:r>
                <a:r>
                  <a:rPr lang="en-US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AP . AQ . </a:t>
                </a: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lấy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sao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PM = PB 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minh BP+PC= AP.</a:t>
                </a:r>
              </a:p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𝑃𝑄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𝑃𝐵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𝑃𝐶</m:t>
                        </m:r>
                      </m:den>
                    </m:f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000" b="1" u="sng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sz="2000" b="1" u="sng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u="sng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ABC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AH.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bất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kỳ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BC.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Kẻ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MP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AB; MQ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AC.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AM . </a:t>
                </a: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minh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, P , M , H , Q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OPHQ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gì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?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minh. 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Xác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trí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BC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PQ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nhỏ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nhất</a:t>
                </a:r>
                <a:r>
                  <a:rPr lang="en-US" dirty="0" smtClean="0"/>
                  <a:t>.</a:t>
                </a:r>
                <a:endParaRPr lang="en-US" dirty="0" smtClean="0"/>
              </a:p>
              <a:p>
                <a:pPr lvl="0" algn="just"/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51" y="739153"/>
                <a:ext cx="11507097" cy="3632598"/>
              </a:xfrm>
              <a:prstGeom prst="rect">
                <a:avLst/>
              </a:prstGeom>
              <a:blipFill>
                <a:blip r:embed="rId2"/>
                <a:stretch>
                  <a:fillRect l="-530" t="-839" r="-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1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97223" y="739153"/>
                <a:ext cx="6410611" cy="5581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b="1" u="sng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sz="2000" b="1" u="sng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u="sng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ABC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AH.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bất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kỳ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BC.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Kẻ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MP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AB; MQ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AC.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AM . </a:t>
                </a: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minh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, P , M , H , Q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OPHQ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gì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?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minh. 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Xác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trí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BC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PQ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nhỏ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nhất</a:t>
                </a:r>
                <a:r>
                  <a:rPr lang="en-US" dirty="0" smtClean="0"/>
                  <a:t>.</a:t>
                </a:r>
                <a:endParaRPr lang="en-US" dirty="0" smtClean="0"/>
              </a:p>
              <a:p>
                <a:pPr lvl="0" algn="ctr"/>
                <a:r>
                  <a:rPr lang="en-US" sz="2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</a:t>
                </a: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, P , M , H , Q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dirty="0" smtClean="0"/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OA = OP = OM = OH = OQ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∆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APM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vu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ô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t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ạ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i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P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2000" dirty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MP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dirty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⊥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AB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ó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OP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à đườ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trung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tuy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ế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ứ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ứ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ạ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nh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huy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ề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AM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∆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AHM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vu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ô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t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ạ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i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AH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l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à đườ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ng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cao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ủ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∆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i="0" dirty="0" smtClean="0">
                                      <a:latin typeface="Times New Roman" panose="020206030504050203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ABC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ó 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à đườ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trungtuy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ế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ứ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ứ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ạ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nh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huy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ề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AM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∆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AQM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vu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ô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t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ạ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i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2000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MQ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⊥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AC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ó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OQ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à đườ</m:t>
                              </m:r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trungtuy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ế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ứ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ứ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ng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ạ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nh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huy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ề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i="0">
                                  <a:latin typeface="Times New Roman" panose="020206030504050203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AM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23" y="739153"/>
                <a:ext cx="6410611" cy="5581528"/>
              </a:xfrm>
              <a:prstGeom prst="rect">
                <a:avLst/>
              </a:prstGeom>
              <a:blipFill>
                <a:blip r:embed="rId2"/>
                <a:stretch>
                  <a:fillRect l="-951" t="-655" r="-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296" y="152556"/>
            <a:ext cx="3072650" cy="3054361"/>
          </a:xfrm>
          <a:prstGeom prst="rect">
            <a:avLst/>
          </a:prstGeom>
        </p:spPr>
      </p:pic>
      <p:cxnSp>
        <p:nvCxnSpPr>
          <p:cNvPr id="72" name="Straight Connector 71"/>
          <p:cNvCxnSpPr/>
          <p:nvPr/>
        </p:nvCxnSpPr>
        <p:spPr>
          <a:xfrm>
            <a:off x="6560388" y="828136"/>
            <a:ext cx="94891" cy="60298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560388" y="3096883"/>
                <a:ext cx="5769636" cy="35391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APM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vu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ô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ạ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P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MP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⊥ 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AB</m:t>
                        </m:r>
                      </m:e>
                    </m:d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ó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OP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à đườ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trungtuy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ế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ứ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ứ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ạ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huy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ề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AM</m:t>
                    </m:r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OA = OM = OP  (1)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AHM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vu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ô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ạ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P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AH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à đườ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ng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cao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ủ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∆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ABC</m:t>
                        </m:r>
                      </m:e>
                    </m:d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ó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OH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à đườ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trungtuy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ế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ứ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ứ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ạ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huy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ề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AM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OA = OM =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OH  (2)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AQM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vu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ô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ạ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sz="2000" b="0" i="0" dirty="0" smtClean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Q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⊥ 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ó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OQ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à đườ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trungtuy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ế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ứ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ứ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ạ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huy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ề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AM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OA = OM =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OQ 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(1), (2)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(3) =&gt; 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OA = OP = OM = OH = 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OQ</a:t>
                </a:r>
                <a:endParaRPr lang="en-US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388" y="3096883"/>
                <a:ext cx="5769636" cy="3539174"/>
              </a:xfrm>
              <a:prstGeom prst="rect">
                <a:avLst/>
              </a:prstGeom>
              <a:blipFill>
                <a:blip r:embed="rId4"/>
                <a:stretch>
                  <a:fillRect l="-1056" t="-861" b="-2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01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6938" y="609658"/>
            <a:ext cx="527671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OPHQ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⇑</a:t>
            </a:r>
          </a:p>
          <a:p>
            <a:r>
              <a:rPr lang="en-US" sz="2000" dirty="0" smtClean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PH = HQ = QO = OP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⇑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8797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3646" y="609658"/>
                <a:ext cx="6096000" cy="502708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2000" b="1" u="sng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Bài</a:t>
                </a:r>
                <a:r>
                  <a:rPr lang="en-US" sz="2000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b="1" u="sng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Cho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kính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AB.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tuỳ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ý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 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khác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B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).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Kẻ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MH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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AB ( H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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AB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).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cùng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mặt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phẳng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bờ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AB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vẽ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tâm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kính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AH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tâm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kính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BH. 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MB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cắt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lần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lượt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P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Q . </a:t>
                </a:r>
              </a:p>
              <a:p>
                <a:pPr marL="342900" lvl="0" indent="-342900" algn="just">
                  <a:spcAft>
                    <a:spcPts val="0"/>
                  </a:spcAft>
                  <a:buFont typeface="+mj-lt"/>
                  <a:buAutoNum type="alphaLcParenR"/>
                  <a:tabLst>
                    <a:tab pos="723900" algn="l"/>
                  </a:tabLst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minh MH = PQ . </a:t>
                </a:r>
              </a:p>
              <a:p>
                <a:pPr marL="342900" lvl="0" indent="-342900" algn="just">
                  <a:spcAft>
                    <a:spcPts val="0"/>
                  </a:spcAft>
                  <a:buFont typeface="+mj-lt"/>
                  <a:buAutoNum type="alphaLcParenR"/>
                  <a:tabLst>
                    <a:tab pos="723900" algn="l"/>
                  </a:tabLst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minh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MPQ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MBA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đồng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dạng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. </a:t>
                </a:r>
              </a:p>
              <a:p>
                <a:pPr marL="342900" lvl="0" indent="-342900" algn="just">
                  <a:spcAft>
                    <a:spcPts val="0"/>
                  </a:spcAft>
                  <a:buFont typeface="+mj-lt"/>
                  <a:buAutoNum type="alphaLcParenR"/>
                  <a:tabLst>
                    <a:tab pos="723900" algn="l"/>
                  </a:tabLst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minh PQ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tuyến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chung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  <a:endParaRPr lang="en-US" sz="2000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ĐÁP ÁN</a:t>
                </a:r>
              </a:p>
              <a:p>
                <a:pPr algn="ctr">
                  <a:tabLst>
                    <a:tab pos="723900" algn="l"/>
                  </a:tabLst>
                </a:pP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Chứng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minh MH = PQ  </a:t>
                </a: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MPHQ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endParaRPr lang="en-US" sz="2000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tabLst>
                    <a:tab pos="723900" algn="l"/>
                  </a:tabLst>
                </a:pP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</a:p>
              <a:p>
                <a:pPr algn="ctr">
                  <a:tabLst>
                    <a:tab pos="7239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𝐻𝑃𝑀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𝑃𝑀𝑄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𝐻𝑄𝑀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90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0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46" y="609658"/>
                <a:ext cx="6096000" cy="5027082"/>
              </a:xfrm>
              <a:prstGeom prst="rect">
                <a:avLst/>
              </a:prstGeom>
              <a:blipFill>
                <a:blip r:embed="rId2"/>
                <a:stretch>
                  <a:fillRect l="-1000" t="-606" r="-1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843" y="707460"/>
            <a:ext cx="5000446" cy="29744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07711" y="5575506"/>
                <a:ext cx="2297776" cy="12586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  <a:endParaRPr lang="en-US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>
                              <a:latin typeface="Times New Roman" panose="020206030504050203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PMQ</m:t>
                          </m:r>
                        </m:e>
                      </m:acc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à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ó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ộ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ti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ế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ắ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ử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đườ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tr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ò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711" y="5575506"/>
                <a:ext cx="2297776" cy="1258678"/>
              </a:xfrm>
              <a:prstGeom prst="rect">
                <a:avLst/>
              </a:prstGeom>
              <a:blipFill>
                <a:blip r:embed="rId4"/>
                <a:stretch>
                  <a:fillRect t="-2885" b="-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23646" y="5530302"/>
                <a:ext cx="2220139" cy="134908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 </a:t>
                </a:r>
                <a:endParaRPr lang="en-US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APH</m:t>
                          </m:r>
                        </m:e>
                      </m:acc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à 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ó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ộ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ti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ế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ắ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ử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đườ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tr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ò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 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46" y="5530302"/>
                <a:ext cx="2220139" cy="1349087"/>
              </a:xfrm>
              <a:prstGeom prst="rect">
                <a:avLst/>
              </a:prstGeom>
              <a:blipFill>
                <a:blip r:embed="rId5"/>
                <a:stretch>
                  <a:fillRect t="-1786" r="-1366" b="-2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413852" y="5553318"/>
                <a:ext cx="2239991" cy="12586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  <a:endParaRPr lang="en-US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HQB</m:t>
                          </m:r>
                        </m:e>
                      </m:acc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à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ó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ộ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ti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ế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ắ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ử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đườ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tr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ò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852" y="5553318"/>
                <a:ext cx="2239991" cy="1258678"/>
              </a:xfrm>
              <a:prstGeom prst="rect">
                <a:avLst/>
              </a:prstGeom>
              <a:blipFill>
                <a:blip r:embed="rId6"/>
                <a:stretch>
                  <a:fillRect t="-2885" b="-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 flipH="1" flipV="1">
            <a:off x="6649530" y="4045102"/>
            <a:ext cx="8626" cy="29703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55610" y="3410082"/>
                <a:ext cx="5244856" cy="3295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Ta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acc>
                              <m:accPr>
                                <m:chr m:val="̂"/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APH</m:t>
                                </m:r>
                              </m:e>
                            </m:acc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à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ó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ộ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ti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ế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ch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ắ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ử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đườ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ng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tr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ò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(</m:t>
                            </m:r>
                            <m:sSub>
                              <m:sSub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e>
                            <m:acc>
                              <m:accPr>
                                <m:chr m:val="̂"/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HQB</m:t>
                                </m:r>
                              </m:e>
                            </m:acc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à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ó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ộ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ti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ế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ch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ắ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ử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đườ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ng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tr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ò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(</m:t>
                            </m:r>
                            <m:sSub>
                              <m:sSub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 </m:t>
                            </m:r>
                            <m:r>
                              <m:rPr>
                                <m:nor/>
                              </m:rPr>
                              <a:rPr lang="en-US" sz="2000" dirty="0"/>
                              <m:t> </m:t>
                            </m:r>
                          </m:e>
                          <m:e>
                            <m:acc>
                              <m:accPr>
                                <m:chr m:val="̂"/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nor/>
                                  </m:rPr>
                                  <a:rPr lang="en-US" sz="2000">
                                    <a:latin typeface="Times New Roman" panose="020206030504050203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PMQ</m:t>
                                </m:r>
                              </m:e>
                            </m:acc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à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ó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ộ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ti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ế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ch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ắ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ử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đườ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ng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tr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ò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(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O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𝐴𝑃𝐻</m:t>
                                  </m:r>
                                </m:e>
                              </m:acc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𝐴𝑀𝐵</m:t>
                                  </m:r>
                                </m:e>
                              </m:acc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𝐻𝑄𝐵</m:t>
                                  </m:r>
                                </m:e>
                              </m:acc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𝐻𝑃𝑀</m:t>
                                  </m:r>
                                </m:e>
                              </m:acc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𝑃𝑀𝑄</m:t>
                                  </m:r>
                                </m:e>
                              </m:acc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𝐻𝑄𝑀</m:t>
                                  </m:r>
                                </m:e>
                              </m:acc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MPHQ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endParaRPr lang="en-US" sz="2000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MH = PQ (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Tính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chất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hình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chưc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nhật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610" y="3410082"/>
                <a:ext cx="5244856" cy="3295005"/>
              </a:xfrm>
              <a:prstGeom prst="rect">
                <a:avLst/>
              </a:prstGeom>
              <a:blipFill>
                <a:blip r:embed="rId7"/>
                <a:stretch>
                  <a:fillRect l="-1161" t="-924" b="-2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>
            <a:off x="7893170" y="2268747"/>
            <a:ext cx="155275" cy="785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713343" y="1906438"/>
            <a:ext cx="224287" cy="11818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544464" y="1727215"/>
            <a:ext cx="500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84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9140" y="457065"/>
                <a:ext cx="6087373" cy="64497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tabLst>
                    <a:tab pos="723900" algn="l"/>
                  </a:tabLst>
                </a:pP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MPQ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 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MBA (c-g-c)</a:t>
                </a:r>
              </a:p>
              <a:p>
                <a:pPr lvl="0" algn="ctr">
                  <a:spcAft>
                    <a:spcPts val="0"/>
                  </a:spcAft>
                  <a:tabLst>
                    <a:tab pos="723900" algn="l"/>
                  </a:tabLst>
                </a:pPr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</a:p>
              <a:p>
                <a:pPr algn="ctr">
                  <a:tabLst>
                    <a:tab pos="7239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MP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000" b="0" i="0" smtClean="0">
                              <a:latin typeface="Times New Roman" panose="020206030504050203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MB</m:t>
                          </m:r>
                        </m:den>
                      </m:f>
                      <m:r>
                        <m:rPr>
                          <m:nor/>
                        </m:rPr>
                        <a:rPr lang="en-US" sz="2000" b="0" i="0" smtClean="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MQ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000" b="0" i="0" smtClean="0">
                              <a:latin typeface="Times New Roman" panose="020206030504050203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en-US" sz="20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>
                  <a:tabLst>
                    <a:tab pos="723900" algn="l"/>
                  </a:tabLst>
                </a:pP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</a:p>
              <a:p>
                <a:pPr algn="ctr">
                  <a:tabLst>
                    <a:tab pos="7239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dirty="0" smtClean="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MP</m:t>
                      </m:r>
                      <m:r>
                        <m:rPr>
                          <m:nor/>
                        </m:rPr>
                        <a:rPr lang="en-US" sz="2000" dirty="0" smtClean="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US" sz="2000" dirty="0" smtClean="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MA</m:t>
                      </m:r>
                      <m:r>
                        <m:rPr>
                          <m:nor/>
                        </m:rPr>
                        <a:rPr lang="en-US" sz="2000" dirty="0" smtClean="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sz="2000" dirty="0" smtClean="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MQ</m:t>
                      </m:r>
                      <m:r>
                        <m:rPr>
                          <m:nor/>
                        </m:rPr>
                        <a:rPr lang="en-US" sz="2000" dirty="0" smtClean="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US" sz="2000" dirty="0" smtClean="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MB</m:t>
                      </m:r>
                    </m:oMath>
                  </m:oMathPara>
                </a14:m>
                <a:endParaRPr lang="en-US" sz="20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>
                  <a:tabLst>
                    <a:tab pos="723900" algn="l"/>
                  </a:tabLst>
                </a:pP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                  ⇑</a:t>
                </a:r>
                <a:endParaRPr lang="en-US" sz="20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MH</a:t>
                </a:r>
                <a:r>
                  <a:rPr lang="en-US" sz="2000" baseline="30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= MP.MA; MH</a:t>
                </a:r>
                <a:r>
                  <a:rPr lang="en-US" sz="2000" baseline="30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= MQ.MB </a:t>
                </a:r>
              </a:p>
              <a:p>
                <a:pPr algn="just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b) Ta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MH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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AB (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gt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</a:p>
              <a:p>
                <a:pPr algn="just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AMH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H,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PH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cao</a:t>
                </a:r>
                <a:endParaRPr lang="en-US" sz="20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=&gt; MH</a:t>
                </a:r>
                <a:r>
                  <a:rPr lang="en-US" sz="2000" baseline="30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= MP.MA       (1)</a:t>
                </a:r>
              </a:p>
              <a:p>
                <a:pPr algn="just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BMH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H,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HQ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cao</a:t>
                </a:r>
                <a:endParaRPr lang="en-US" sz="20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=&gt; MH</a:t>
                </a:r>
                <a:r>
                  <a:rPr lang="en-US" sz="2000" baseline="30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= MQ.MB      (2)</a:t>
                </a:r>
              </a:p>
              <a:p>
                <a:pPr algn="just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(1)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(2) =&gt; MP.MA = MQ.MB</a:t>
                </a:r>
              </a:p>
              <a:p>
                <a:pPr algn="just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MP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 b="0" i="0" smtClean="0">
                            <a:latin typeface="Times New Roman" panose="020206030504050203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MB</m:t>
                        </m:r>
                      </m:den>
                    </m:f>
                    <m:r>
                      <m:rPr>
                        <m:nor/>
                      </m:rPr>
                      <a:rPr lang="en-US" sz="2000" b="0" i="0" smtClean="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MQ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 b="0" i="0" smtClean="0">
                            <a:latin typeface="Times New Roman" panose="020206030504050203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M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</m:oMath>
                </a14:m>
                <a:endParaRPr lang="en-US" sz="20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MPQ và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 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MBA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</a:p>
              <a:p>
                <a:pPr algn="just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acc>
                              <m:accPr>
                                <m:chr m:val="̂"/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𝑃𝑀𝑄</m:t>
                                </m:r>
                              </m:e>
                            </m:acc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𝐵𝑀𝐴</m:t>
                                </m:r>
                              </m:e>
                            </m:acc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𝑇h𝑒𝑜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â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MP</m:t>
                                </m:r>
                              </m:num>
                              <m:den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latin typeface="Times New Roman" panose="020206030504050203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MB</m:t>
                                </m:r>
                              </m:den>
                            </m:f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MQ</m:t>
                                </m:r>
                              </m:num>
                              <m:den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latin typeface="Times New Roman" panose="020206030504050203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M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den>
                            </m:f>
                          </m:e>
                        </m:eqArr>
                      </m:e>
                    </m:d>
                  </m:oMath>
                </a14:m>
                <a:endParaRPr lang="en-US" sz="20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>
                  <a:tabLst>
                    <a:tab pos="723900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Do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MPQ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 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MBA (c-g-c)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40" y="457065"/>
                <a:ext cx="6087373" cy="6449779"/>
              </a:xfrm>
              <a:prstGeom prst="rect">
                <a:avLst/>
              </a:prstGeom>
              <a:blipFill>
                <a:blip r:embed="rId2"/>
                <a:stretch>
                  <a:fillRect l="-1102" t="-567" b="-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843" y="707460"/>
            <a:ext cx="5000446" cy="2974495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 flipV="1">
            <a:off x="6192330" y="3734688"/>
            <a:ext cx="8626" cy="29703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80034" y="3648833"/>
                <a:ext cx="5911966" cy="3396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giao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PQ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MH</a:t>
                </a:r>
              </a:p>
              <a:p>
                <a:pPr lvl="0"/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PQ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tuyến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chung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</a:p>
              <a:p>
                <a:pPr algn="ctr"/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                             </a:t>
                </a:r>
                <a:r>
                  <a:rPr lang="en-US" sz="2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</a:p>
              <a:p>
                <a:pPr algn="ctr"/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O</a:t>
                </a:r>
                <a:r>
                  <a:rPr lang="en-US" sz="2000" b="1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PQ;              O</a:t>
                </a:r>
                <a:r>
                  <a:rPr lang="en-US" sz="2000" b="1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Q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PQ; </a:t>
                </a:r>
              </a:p>
              <a:p>
                <a:pPr algn="ctr"/>
                <a:r>
                  <a:rPr lang="en-US" sz="2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                             ⇑</a:t>
                </a:r>
              </a:p>
              <a:p>
                <a:pPr lvl="0"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𝑷𝑯</m:t>
                        </m:r>
                      </m:e>
                    </m:acc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𝑷𝑰</m:t>
                        </m:r>
                      </m:e>
                    </m:acc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𝑸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e>
                    </m:acc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𝑸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</m:e>
                    </m:acc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sz="2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                             </a:t>
                </a:r>
                <a:r>
                  <a:rPr lang="en-US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  <a:endParaRPr lang="en-US" sz="20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̂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𝑶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𝑷𝑯</m:t>
                                  </m:r>
                                </m:e>
                              </m:acc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𝑶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𝑯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𝑷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 </m:t>
                                  </m:r>
                                  <m:sSub>
                                    <m:sSub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𝑶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𝑷𝑯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𝒄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â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ạ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𝑶</m:t>
                                  </m:r>
                                </m:e>
                              </m:d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𝑯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𝑷𝑰</m:t>
                                  </m:r>
                                </m:e>
                              </m:acc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𝑯𝑷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𝑷𝑰𝑯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𝒄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â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ạ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</m:d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𝑶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𝑯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𝑷</m:t>
                                  </m:r>
                                </m:e>
                              </m:acc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acc>
                                <m:accPr>
                                  <m:chr m:val="̂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𝑷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𝑯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</m:acc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𝟗𝟎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034" y="3648833"/>
                <a:ext cx="5911966" cy="3396764"/>
              </a:xfrm>
              <a:prstGeom prst="rect">
                <a:avLst/>
              </a:prstGeom>
              <a:blipFill>
                <a:blip r:embed="rId4"/>
                <a:stretch>
                  <a:fillRect l="-1031" t="-1077" r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>
            <a:off x="7893170" y="2286000"/>
            <a:ext cx="155275" cy="7936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9721970" y="1932317"/>
            <a:ext cx="215660" cy="11818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97018" y="1747651"/>
            <a:ext cx="25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68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274" y="629735"/>
            <a:ext cx="5000446" cy="2974495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 flipV="1">
            <a:off x="7632942" y="3887601"/>
            <a:ext cx="8626" cy="29703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90574" y="574870"/>
                <a:ext cx="7746522" cy="6283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giao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PQ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MH</a:t>
                </a:r>
              </a:p>
              <a:p>
                <a:pPr lvl="0"/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PQ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tuyến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chung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</a:p>
              <a:p>
                <a:pPr algn="ctr"/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                             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</a:p>
              <a:p>
                <a:pPr algn="ctr"/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O</a:t>
                </a:r>
                <a:r>
                  <a:rPr lang="en-US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PQ;              O</a:t>
                </a:r>
                <a:r>
                  <a:rPr lang="en-US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Q </a:t>
                </a:r>
                <a14:m>
                  <m:oMath xmlns:m="http://schemas.openxmlformats.org/officeDocument/2006/math">
                    <m:r>
                      <a:rPr lang="en-US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PQ; </a:t>
                </a:r>
              </a:p>
              <a:p>
                <a:pPr algn="ctr"/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                             ⇑</a:t>
                </a:r>
              </a:p>
              <a:p>
                <a:pPr lvl="0"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𝑃𝐻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𝑃𝐼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</m:acc>
                    <m:r>
                      <a:rPr lang="en-US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</m:acc>
                    <m:r>
                      <a:rPr lang="en-US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                             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⇑</a:t>
                </a:r>
                <a:endParaRPr lang="en-US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𝑃𝐻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 </m:t>
                                  </m:r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𝑃𝐻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â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ạ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𝑃𝐼</m:t>
                                  </m:r>
                                </m:e>
                              </m:acc>
                              <m:r>
                                <a:rPr lang="en-US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𝐻𝑃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𝑃𝐼𝐻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â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ạ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d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  <m:r>
                                <a:rPr lang="en-US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acc>
                              <m:r>
                                <a:rPr lang="en-US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  <m:d>
                        <m:dPr>
                          <m:begChr m:val="{"/>
                          <m:endChr m:val=""/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</m:acc>
                              <m:r>
                                <a:rPr lang="en-US" sz="20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 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𝐻𝑐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â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ạ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acc>
                              <m:r>
                                <a:rPr lang="en-US" sz="20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𝐼𝐻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𝑃𝐼𝐻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â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ạ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d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  <m:r>
                                <a:rPr lang="en-US" sz="20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𝐻𝐼</m:t>
                                  </m:r>
                                </m:e>
                              </m:acc>
                              <m:r>
                                <a:rPr lang="en-US" sz="20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Ta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𝑃𝐻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𝐻𝑃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 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𝑃𝐻𝑐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â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ạ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𝐻𝑃𝐼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𝐼𝐻𝑃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𝑃𝐼𝐻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â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ạ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𝐻𝑃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𝑃𝐻𝐼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eqArr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𝑃𝐻</m:t>
                            </m:r>
                          </m:e>
                        </m:acc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𝐻𝑃𝐼</m:t>
                            </m:r>
                          </m:e>
                        </m:acc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O</a:t>
                </a:r>
                <a:r>
                  <a:rPr lang="en-US" sz="20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PQ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=&gt;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PQ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tuyến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(1)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Ta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𝑄𝐻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𝐻𝑄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 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𝑄𝐻𝑐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â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ạ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𝐻𝑄𝐼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𝐼𝐻𝑄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𝑃𝐼𝐻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â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ạ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𝐻𝑄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𝑄𝐻𝐼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eqAr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𝑄𝐻</m:t>
                            </m:r>
                          </m:e>
                        </m:acc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𝐻𝑄𝐼</m:t>
                            </m:r>
                          </m:e>
                        </m:acc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74" y="574870"/>
                <a:ext cx="7746522" cy="6283130"/>
              </a:xfrm>
              <a:prstGeom prst="rect">
                <a:avLst/>
              </a:prstGeom>
              <a:blipFill>
                <a:blip r:embed="rId3"/>
                <a:stretch>
                  <a:fillRect l="-865" t="-4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>
            <a:off x="8220975" y="2199736"/>
            <a:ext cx="155275" cy="7936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0075655" y="1843171"/>
            <a:ext cx="215660" cy="11818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97018" y="1747651"/>
            <a:ext cx="25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632942" y="4075815"/>
                <a:ext cx="435777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O</a:t>
                </a:r>
                <a:r>
                  <a:rPr lang="en-US" sz="20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Q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PQ =&gt;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PQ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tuyến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(2)</a:t>
                </a: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(2) =&gt;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PQ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tuyến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chung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</a:t>
                </a:r>
                <a:r>
                  <a:rPr lang="en-US" sz="20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942" y="4075815"/>
                <a:ext cx="4357778" cy="1323439"/>
              </a:xfrm>
              <a:prstGeom prst="rect">
                <a:avLst/>
              </a:prstGeom>
              <a:blipFill>
                <a:blip r:embed="rId4"/>
                <a:stretch>
                  <a:fillRect l="-1399" t="-3226" r="-1538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258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313426" y="609658"/>
                <a:ext cx="6096000" cy="645234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2000" b="1" u="sng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Bài</a:t>
                </a:r>
                <a:r>
                  <a:rPr lang="en-US" sz="2000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Cho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kính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AB.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Lấy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khác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B 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sao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cho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MA &lt;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MB.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Lấy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cạnh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vẽ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hình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vuông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MADE ( E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thuộc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đoạn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MB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).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Gọi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F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giao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DE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AB. 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lvl="0" algn="just">
                  <a:spcAft>
                    <a:spcPts val="0"/>
                  </a:spcAft>
                  <a:tabLst>
                    <a:tab pos="504825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a)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Chứng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minh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ADF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BMA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đồng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dạng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. </a:t>
                </a:r>
              </a:p>
              <a:p>
                <a:pPr lvl="0" algn="just">
                  <a:spcAft>
                    <a:spcPts val="0"/>
                  </a:spcAft>
                  <a:tabLst>
                    <a:tab pos="504825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b)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Lấy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chính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giữa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cung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AB (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không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).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276225" algn="just">
                  <a:spcAft>
                    <a:spcPts val="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minh CA = CE = CB</a:t>
                </a:r>
              </a:p>
              <a:p>
                <a:pPr lvl="0" algn="just">
                  <a:spcAft>
                    <a:spcPts val="0"/>
                  </a:spcAft>
                  <a:tabLst>
                    <a:tab pos="504825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c)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Trên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đoạn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MC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lấy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I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sao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cho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CI =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CA.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minh I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tâm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nội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AMB.</a:t>
                </a:r>
              </a:p>
              <a:p>
                <a:pPr lvl="0" algn="ctr">
                  <a:spcAft>
                    <a:spcPts val="0"/>
                  </a:spcAft>
                  <a:tabLst>
                    <a:tab pos="504825" algn="l"/>
                  </a:tabLst>
                </a:pPr>
                <a:r>
                  <a:rPr lang="en-US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GIẢI</a:t>
                </a:r>
              </a:p>
              <a:p>
                <a:pPr lvl="0" algn="ctr">
                  <a:spcAft>
                    <a:spcPts val="0"/>
                  </a:spcAft>
                  <a:tabLst>
                    <a:tab pos="504825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a)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ADF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BMA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(g - g)</a:t>
                </a:r>
              </a:p>
              <a:p>
                <a:pPr algn="ctr">
                  <a:tabLst>
                    <a:tab pos="504825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                               ⇑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lvl="0" algn="ctr">
                  <a:spcAft>
                    <a:spcPts val="0"/>
                  </a:spcAft>
                  <a:tabLst>
                    <a:tab pos="504825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𝐴𝐷𝐹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𝐵𝑀𝐴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𝐴𝐵𝑀</m:t>
                        </m:r>
                      </m:e>
                    </m:acc>
                  </m:oMath>
                </a14:m>
                <a:endParaRPr lang="en-US" sz="2000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>
                  <a:tabLst>
                    <a:tab pos="504825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                           ⇑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>
                  <a:tabLst>
                    <a:tab pos="504825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                                     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ADF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BEF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(g - g)</a:t>
                </a:r>
              </a:p>
              <a:p>
                <a:pPr algn="ctr">
                  <a:tabLst>
                    <a:tab pos="504825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                                          ⇑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lvl="0" algn="ctr">
                  <a:spcAft>
                    <a:spcPts val="0"/>
                  </a:spcAft>
                  <a:tabLst>
                    <a:tab pos="504825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𝐴𝐷𝐹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𝐸𝐹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𝐹𝐸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Cặp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góc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đối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đỉnh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lvl="0" algn="just">
                  <a:spcAft>
                    <a:spcPts val="0"/>
                  </a:spcAft>
                  <a:tabLst>
                    <a:tab pos="504825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Xét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ADF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𝑣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à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BEF,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</a:p>
              <a:p>
                <a:pPr lvl="0" algn="just">
                  <a:spcAft>
                    <a:spcPts val="0"/>
                  </a:spcAft>
                  <a:tabLst>
                    <a:tab pos="504825" algn="l"/>
                  </a:tabLs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𝐴𝐷𝐹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𝐵𝐸𝐹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𝐴𝐹𝐷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𝐵𝐹𝐸</m:t>
                                </m:r>
                              </m:e>
                            </m:acc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(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ặ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p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ó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đố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đỉ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nh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26" y="609658"/>
                <a:ext cx="6096000" cy="6452344"/>
              </a:xfrm>
              <a:prstGeom prst="rect">
                <a:avLst/>
              </a:prstGeom>
              <a:blipFill>
                <a:blip r:embed="rId2"/>
                <a:stretch>
                  <a:fillRect l="-1000" t="-473" r="-3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955" y="599122"/>
            <a:ext cx="4848044" cy="4238581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6443932" y="609658"/>
            <a:ext cx="17253" cy="62483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21570" y="4837703"/>
                <a:ext cx="5426015" cy="20202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ADF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BEF (g - g)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𝐹𝐴𝐷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𝐴𝐵𝑀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cặp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ADF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BMA,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𝐴𝐷𝐹</m:t>
                                  </m:r>
                                </m:e>
                              </m:acc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𝐵𝑀𝐴</m:t>
                                  </m:r>
                                </m:e>
                              </m:acc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𝐹𝐴𝐷</m:t>
                                  </m:r>
                                </m:e>
                              </m:acc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𝐴𝐵𝑀</m:t>
                                  </m:r>
                                </m:e>
                              </m:acc>
                              <m:r>
                                <m:rPr>
                                  <m:nor/>
                                </m:rPr>
                                <a:rPr lang="en-US" sz="2000" dirty="0">
                                  <a:latin typeface="Times New Roman" panose="02020603050405020304" pitchFamily="18" charset="0"/>
                                  <a:ea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sz="2000" b="0" i="0" dirty="0" smtClean="0">
                                  <a:latin typeface="Times New Roman" panose="02020603050405020304" pitchFamily="18" charset="0"/>
                                  <a:ea typeface="Times New Roman" panose="02020603050405020304" pitchFamily="18" charset="0"/>
                                </a:rPr>
                                <m:t>cmt</m:t>
                              </m:r>
                              <m:r>
                                <m:rPr>
                                  <m:nor/>
                                </m:rPr>
                                <a:rPr lang="en-US" sz="2000" dirty="0">
                                  <a:latin typeface="Times New Roman" panose="02020603050405020304" pitchFamily="18" charset="0"/>
                                  <a:ea typeface="Times New Roman" panose="020206030504050203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ADF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BMA (g - g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1570" y="4837703"/>
                <a:ext cx="5426015" cy="2020297"/>
              </a:xfrm>
              <a:prstGeom prst="rect">
                <a:avLst/>
              </a:prstGeom>
              <a:blipFill>
                <a:blip r:embed="rId4"/>
                <a:stretch>
                  <a:fillRect l="-1236" t="-2115" b="-4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903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914" y="86438"/>
            <a:ext cx="4848044" cy="42385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73923" y="488888"/>
                <a:ext cx="6963640" cy="6139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CA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CE =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CB</a:t>
                </a:r>
              </a:p>
              <a:p>
                <a:pPr algn="ctr"/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 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 = CE;                 CA = CE</a:t>
                </a:r>
              </a:p>
              <a:p>
                <a:pPr algn="ctr"/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                               ⇑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l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à đ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ể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m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í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nh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gi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ữ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a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cung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AB</m:t>
                            </m:r>
                          </m:e>
                          <m:e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𝐵𝐶</m:t>
                                    </m:r>
                                  </m:e>
                                </m:acc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đ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𝐴𝐶</m:t>
                                </m:r>
                              </m:e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</m:acc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đ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𝐴𝐵</m:t>
                                </m:r>
                              </m:e>
                            </m:eqArr>
                          </m:e>
                        </m:eqArr>
                      </m:e>
                    </m:d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C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thuộc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vào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AE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                                           ⇑</a:t>
                </a:r>
              </a:p>
              <a:p>
                <a:r>
                  <a:rPr lang="en-US" sz="2000" dirty="0" smtClean="0"/>
                  <a:t>                                                 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+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MC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l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à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ph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â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á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ủ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𝐴𝑀𝐵</m:t>
                                </m:r>
                              </m:e>
                            </m:acc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t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ứ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gi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á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AMED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l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à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ì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vu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ô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ng</m:t>
                            </m:r>
                          </m:e>
                        </m:eqArr>
                      </m:e>
                    </m:d>
                  </m:oMath>
                </a14:m>
                <a:endParaRPr lang="en-US" sz="2000" i="1" dirty="0" smtClean="0">
                  <a:latin typeface="Cambria Math" panose="02040503050406030204" pitchFamily="18" charset="0"/>
                </a:endParaRPr>
              </a:p>
              <a:p>
                <a:r>
                  <a:rPr lang="en-US" sz="2000" dirty="0" smtClean="0"/>
                  <a:t>+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l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à đ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ể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m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í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nh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gi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ữ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a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cung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AB</m:t>
                            </m:r>
                          </m:e>
                          <m:e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</m:acc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đ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𝐴𝐶</m:t>
                                </m:r>
                              </m:e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</m:acc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đ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𝐴𝐵</m:t>
                                </m:r>
                              </m:e>
                            </m:eqArr>
                          </m:e>
                        </m:eqArr>
                      </m:e>
                    </m:d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𝐵𝑀𝐶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𝑀𝐶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MC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gác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𝑀𝐵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AMED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=&gt; MC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AE 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 =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   (1)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23" y="488888"/>
                <a:ext cx="6963640" cy="6139117"/>
              </a:xfrm>
              <a:prstGeom prst="rect">
                <a:avLst/>
              </a:prstGeom>
              <a:blipFill>
                <a:blip r:embed="rId3"/>
                <a:stretch>
                  <a:fillRect l="-963" t="-497" b="-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237563" y="4169312"/>
                <a:ext cx="4954437" cy="2095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Ta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lại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l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à đ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ể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m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í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nh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gi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ữ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a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cung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</a:rPr>
                              <m:t>AB</m:t>
                            </m:r>
                          </m:e>
                          <m:e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𝐴𝐵𝐶</m:t>
                                    </m:r>
                                  </m:e>
                                </m:acc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đ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𝐴𝐶</m:t>
                                </m:r>
                              </m:e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𝐵𝐴𝐶</m:t>
                                    </m:r>
                                  </m:e>
                                </m:acc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đ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𝐴𝐵</m:t>
                                </m:r>
                              </m:e>
                            </m:eqArr>
                          </m:e>
                        </m:eqArr>
                      </m:e>
                    </m:d>
                  </m:oMath>
                </a14:m>
                <a:endParaRPr lang="en-US" sz="2000" dirty="0" smtClean="0"/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CA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  (2)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(2) =&gt;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 = CE =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CB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7563" y="4169312"/>
                <a:ext cx="4954437" cy="2095317"/>
              </a:xfrm>
              <a:prstGeom prst="rect">
                <a:avLst/>
              </a:prstGeom>
              <a:blipFill>
                <a:blip r:embed="rId4"/>
                <a:stretch>
                  <a:fillRect l="-1230" b="-43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600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8770" y="609658"/>
            <a:ext cx="4848044" cy="42385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54181" y="523393"/>
                <a:ext cx="6724589" cy="6257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c) I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tâm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nội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AMB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I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giao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MAB</m:t>
                        </m:r>
                        <m:r>
                          <m:rPr>
                            <m:nor/>
                          </m:rPr>
                          <a:rPr lang="en-US" sz="2000" dirty="0"/>
                          <m:t> </m:t>
                        </m:r>
                      </m:e>
                    </m:acc>
                  </m:oMath>
                </a14:m>
                <a:endParaRPr lang="en-US" sz="2000" dirty="0" smtClean="0"/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                                      ⇑</a:t>
                </a:r>
                <a:endParaRPr lang="en-US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𝑀𝐶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𝑔𝑡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MC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l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à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ph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â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á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ủ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𝐴𝑀𝐵</m:t>
                                </m:r>
                              </m:e>
                            </m:acc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â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))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000" dirty="0" smtClean="0"/>
                  <a:t> 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</m:oMath>
                </a14:m>
                <a:endParaRPr lang="en-US" sz="2000" dirty="0" smtClean="0"/>
              </a:p>
              <a:p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+ Ta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CI = CA =&gt;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ACI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cân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I 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𝐴𝐼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𝐼𝐴</m:t>
                        </m:r>
                      </m:e>
                    </m:acc>
                  </m:oMath>
                </a14:m>
                <a:endParaRPr lang="en-US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𝐶𝐴𝐼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𝐶𝐴𝐵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𝐵𝐴𝐼</m:t>
                                </m:r>
                              </m:e>
                            </m:acc>
                          </m:e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𝐶𝐼𝐴</m:t>
                                </m:r>
                              </m:e>
                            </m:acc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𝐼𝐴𝑀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𝐼𝑀𝐴</m:t>
                                </m:r>
                              </m:e>
                            </m:acc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 (</m:t>
                            </m:r>
                            <m:acc>
                              <m:accPr>
                                <m:chr m:val="̂"/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𝐶𝐼𝐴</m:t>
                                </m:r>
                              </m:e>
                            </m:acc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à 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𝑔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ó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𝑛𝑔𝑜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à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ủ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∆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𝐴𝑀𝐼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𝐵𝐴𝐼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𝐼𝑀𝐴</m:t>
                        </m:r>
                      </m:e>
                    </m:acc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𝑀𝐴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nội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chắn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CB)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𝐵𝐴𝐼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𝐼𝐴𝑀</m:t>
                        </m:r>
                      </m:e>
                    </m:acc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AI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đường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(1)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Ta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lại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𝑀𝐶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𝑔𝑡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MC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l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à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ph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â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á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ủ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𝐴𝑀𝐵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â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))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MI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đường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MAB</m:t>
                        </m:r>
                        <m:r>
                          <m:rPr>
                            <m:nor/>
                          </m:rPr>
                          <a:rPr lang="en-US" sz="2000" dirty="0"/>
                          <m:t> 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</a:t>
                </a: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(2)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181" y="523393"/>
                <a:ext cx="6724589" cy="6257354"/>
              </a:xfrm>
              <a:prstGeom prst="rect">
                <a:avLst/>
              </a:prstGeom>
              <a:blipFill>
                <a:blip r:embed="rId3"/>
                <a:stretch>
                  <a:fillRect l="-997" t="-585" r="-10970" b="-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978770" y="4858081"/>
                <a:ext cx="5000709" cy="10267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I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giao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MAB</m:t>
                        </m:r>
                        <m:r>
                          <m:rPr>
                            <m:nor/>
                          </m:rPr>
                          <a:rPr lang="en-US" sz="2000" dirty="0"/>
                          <m:t> </m:t>
                        </m:r>
                      </m:e>
                    </m:acc>
                  </m:oMath>
                </a14:m>
                <a:endParaRPr lang="en-US" sz="2000" dirty="0" smtClean="0"/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tâm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nội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AMB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8770" y="4858081"/>
                <a:ext cx="5000709" cy="1026756"/>
              </a:xfrm>
              <a:prstGeom prst="rect">
                <a:avLst/>
              </a:prstGeom>
              <a:blipFill>
                <a:blip r:embed="rId4"/>
                <a:stretch>
                  <a:fillRect l="-1341" t="-3571" b="-10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174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95743" y="609658"/>
                <a:ext cx="6096000" cy="625818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2000" b="1" u="sng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Bài</a:t>
                </a:r>
                <a:r>
                  <a:rPr lang="en-US" sz="2000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Cho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(O)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kính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AB = 2R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C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nằm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ngoài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cắt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ở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M,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CB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cắt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ở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N.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Gọi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giao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AN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BM.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minh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AB.</a:t>
                </a: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minh MI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(O) </a:t>
                </a:r>
              </a:p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sử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 =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2R.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</a:t>
                </a:r>
              </a:p>
              <a:p>
                <a:pPr algn="ctr"/>
                <a:r>
                  <a:rPr lang="en-US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GIẢI</a:t>
                </a:r>
              </a:p>
              <a:p>
                <a:pPr algn="ctr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minh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AB.</a:t>
                </a:r>
              </a:p>
              <a:p>
                <a:pPr algn="ctr"/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tâm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ABC</a:t>
                </a:r>
              </a:p>
              <a:p>
                <a:pPr algn="ctr"/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BM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AN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ABC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BC; BM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AC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𝐴𝑀𝐵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000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nội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chắn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43" y="609658"/>
                <a:ext cx="6096000" cy="6258188"/>
              </a:xfrm>
              <a:prstGeom prst="rect">
                <a:avLst/>
              </a:prstGeom>
              <a:blipFill>
                <a:blip r:embed="rId2"/>
                <a:stretch>
                  <a:fillRect l="-1000" t="-487" r="-1100" b="-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2158" y="729841"/>
            <a:ext cx="2547456" cy="312070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493828" y="3850547"/>
                <a:ext cx="5514142" cy="22674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Ta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nội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chắn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000" dirty="0" smtClean="0"/>
              </a:p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BM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AN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ABC</a:t>
                </a:r>
              </a:p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giao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AN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BM</a:t>
                </a:r>
              </a:p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tâm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ABC</a:t>
                </a:r>
              </a:p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CH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ABC</a:t>
                </a:r>
              </a:p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828" y="3850547"/>
                <a:ext cx="5514142" cy="2267416"/>
              </a:xfrm>
              <a:prstGeom prst="rect">
                <a:avLst/>
              </a:prstGeom>
              <a:blipFill>
                <a:blip r:embed="rId4"/>
                <a:stretch>
                  <a:fillRect l="-1105" t="-1344" r="-1105" b="-4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6291743" y="802257"/>
            <a:ext cx="109057" cy="60557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07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1267" y="86438"/>
            <a:ext cx="1049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GÓC NỘI TIẾP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2158" y="729841"/>
            <a:ext cx="2547456" cy="312070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90853" y="609658"/>
                <a:ext cx="6144454" cy="6099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cắt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</a:t>
                </a:r>
              </a:p>
              <a:p>
                <a:pPr lvl="0" algn="ctr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(O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OM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 </a:t>
                </a: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  <a:endParaRPr lang="en-US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e>
                      </m:acc>
                      <m:r>
                        <a:rPr lang="en-US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90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000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  <a:endParaRPr lang="en-US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𝐴𝑀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𝐶𝑀𝐼</m:t>
                          </m:r>
                        </m:e>
                      </m:acc>
                      <m:r>
                        <a:rPr lang="en-US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90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0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0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  <a:endParaRPr lang="en-US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𝑂𝐴𝑀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𝐼𝐶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⇑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AMK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O;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IMC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I;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ACK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</a:t>
                </a: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Ta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000" i="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AMK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â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t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ạ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O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(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OA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OM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R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000" i="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IMC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â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t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ạ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 i="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IM</m:t>
                            </m:r>
                            <m:r>
                              <m:rPr>
                                <m:nor/>
                              </m:rPr>
                              <a:rPr lang="en-US" sz="2000" i="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IC</m:t>
                            </m:r>
                            <m:r>
                              <m:rPr>
                                <m:nor/>
                              </m:rPr>
                              <a:rPr lang="en-US" sz="2000" i="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000" i="0">
                                <a:latin typeface="Times New Roman" panose="020206030504050203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ACK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vu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ô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ng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t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ạ</m:t>
                            </m:r>
                            <m:r>
                              <m:rPr>
                                <m:nor/>
                              </m:rPr>
                              <a:rPr lang="en-US" sz="2000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𝐴𝑀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𝑂𝐴𝑀</m:t>
                                </m:r>
                              </m:e>
                            </m:acc>
                          </m:e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𝑀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𝐶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𝐼𝐶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e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𝑀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acc>
                              <m:accPr>
                                <m:chr m:val="̂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𝑀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𝐶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</m:acc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eqArr>
                      </m:e>
                    </m:d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𝐴𝑀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𝐶𝑀𝐼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=&gt;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OM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 </a:t>
                </a: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53" y="609658"/>
                <a:ext cx="6144454" cy="6099875"/>
              </a:xfrm>
              <a:prstGeom prst="rect">
                <a:avLst/>
              </a:prstGeom>
              <a:blipFill>
                <a:blip r:embed="rId3"/>
                <a:stretch>
                  <a:fillRect l="-1091" t="-500" r="-2976" b="-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 flipH="1">
            <a:off x="10308566" y="940279"/>
            <a:ext cx="17253" cy="20444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114472" y="2983971"/>
            <a:ext cx="422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6426679" y="609658"/>
            <a:ext cx="34506" cy="61879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6461185" y="3929891"/>
                <a:ext cx="5294122" cy="2430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MI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(O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lvl="0" algn="just"/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+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MI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=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IN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= </m:t>
                            </m:r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CH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= 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R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OM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= 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ON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= 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R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MI = IN = OM = ON</a:t>
                </a:r>
              </a:p>
              <a:p>
                <a:pPr lvl="0"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MINO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thoi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OM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MINO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=&gt;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sđ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MN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1185" y="3929891"/>
                <a:ext cx="5294122" cy="2430602"/>
              </a:xfrm>
              <a:prstGeom prst="rect">
                <a:avLst/>
              </a:prstGeom>
              <a:blipFill>
                <a:blip r:embed="rId4"/>
                <a:stretch>
                  <a:fillRect l="-1267" t="-1508" r="-1152" b="-4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372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1067</Words>
  <Application>Microsoft Office PowerPoint</Application>
  <PresentationFormat>Widescreen</PresentationFormat>
  <Paragraphs>216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53</cp:revision>
  <dcterms:created xsi:type="dcterms:W3CDTF">2021-11-24T01:58:32Z</dcterms:created>
  <dcterms:modified xsi:type="dcterms:W3CDTF">2021-11-26T16:04:00Z</dcterms:modified>
</cp:coreProperties>
</file>