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6" r:id="rId3"/>
    <p:sldId id="261" r:id="rId4"/>
    <p:sldId id="258" r:id="rId5"/>
    <p:sldId id="260" r:id="rId6"/>
    <p:sldId id="257" r:id="rId7"/>
    <p:sldId id="259" r:id="rId8"/>
    <p:sldId id="262" r:id="rId9"/>
    <p:sldId id="263" r:id="rId10"/>
    <p:sldId id="265" r:id="rId11"/>
    <p:sldId id="264" r:id="rId12"/>
    <p:sldId id="266" r:id="rId13"/>
    <p:sldId id="269" r:id="rId14"/>
    <p:sldId id="268" r:id="rId15"/>
    <p:sldId id="267" r:id="rId16"/>
    <p:sldId id="271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E1FF"/>
    <a:srgbClr val="A7E8FF"/>
    <a:srgbClr val="96FCAE"/>
    <a:srgbClr val="66FA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9" d="100"/>
          <a:sy n="79" d="100"/>
        </p:scale>
        <p:origin x="-384" y="-2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25B37-EB45-49D2-A4DE-CEF4E6F28CCE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8DA-AB94-4798-B2CC-E90A53C4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515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25B37-EB45-49D2-A4DE-CEF4E6F28CCE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8DA-AB94-4798-B2CC-E90A53C4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637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25B37-EB45-49D2-A4DE-CEF4E6F28CCE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8DA-AB94-4798-B2CC-E90A53C4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152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25B37-EB45-49D2-A4DE-CEF4E6F28CCE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8DA-AB94-4798-B2CC-E90A53C4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827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25B37-EB45-49D2-A4DE-CEF4E6F28CCE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8DA-AB94-4798-B2CC-E90A53C4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6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25B37-EB45-49D2-A4DE-CEF4E6F28CCE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8DA-AB94-4798-B2CC-E90A53C4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946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25B37-EB45-49D2-A4DE-CEF4E6F28CCE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8DA-AB94-4798-B2CC-E90A53C4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329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25B37-EB45-49D2-A4DE-CEF4E6F28CCE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8DA-AB94-4798-B2CC-E90A53C4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065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25B37-EB45-49D2-A4DE-CEF4E6F28CCE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8DA-AB94-4798-B2CC-E90A53C4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7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25B37-EB45-49D2-A4DE-CEF4E6F28CCE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8DA-AB94-4798-B2CC-E90A53C4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051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25B37-EB45-49D2-A4DE-CEF4E6F28CCE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8DA-AB94-4798-B2CC-E90A53C4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738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30000">
              <a:schemeClr val="accent4">
                <a:lumMod val="45000"/>
                <a:lumOff val="55000"/>
              </a:schemeClr>
            </a:gs>
            <a:gs pos="75000">
              <a:srgbClr val="96FCAE"/>
            </a:gs>
            <a:gs pos="100000">
              <a:srgbClr val="8BE1F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25B37-EB45-49D2-A4DE-CEF4E6F28CCE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298DA-AB94-4798-B2CC-E90A53C4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988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2622070" y="576609"/>
            <a:ext cx="7373498" cy="1298325"/>
            <a:chOff x="1868953" y="828184"/>
            <a:chExt cx="6288505" cy="1164902"/>
          </a:xfrm>
          <a:solidFill>
            <a:srgbClr val="FFFF00"/>
          </a:solidFill>
        </p:grpSpPr>
        <p:pic>
          <p:nvPicPr>
            <p:cNvPr id="5" name="Picture 2" descr="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5411"/>
            <a:stretch>
              <a:fillRect/>
            </a:stretch>
          </p:blipFill>
          <p:spPr bwMode="auto">
            <a:xfrm>
              <a:off x="1868953" y="828184"/>
              <a:ext cx="1225688" cy="116490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WordArt 23"/>
            <p:cNvSpPr>
              <a:spLocks noChangeArrowheads="1" noChangeShapeType="1" noTextEdit="1"/>
            </p:cNvSpPr>
            <p:nvPr/>
          </p:nvSpPr>
          <p:spPr bwMode="auto">
            <a:xfrm>
              <a:off x="3291770" y="964764"/>
              <a:ext cx="4865688" cy="685800"/>
            </a:xfrm>
            <a:prstGeom prst="rect">
              <a:avLst/>
            </a:prstGeom>
            <a:noFill/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eaLnBrk="1" hangingPunct="1">
                <a:defRPr/>
              </a:pPr>
              <a:r>
                <a:rPr lang="en-US" sz="3600" kern="10" dirty="0"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solidFill>
                    <a:srgbClr val="00B0F0"/>
                  </a:solidFill>
                </a:rPr>
                <a:t>TRƯỜNG </a:t>
              </a:r>
              <a:r>
                <a:rPr lang="en-US" sz="3600" kern="10" dirty="0" smtClean="0"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solidFill>
                    <a:srgbClr val="00B0F0"/>
                  </a:solidFill>
                </a:rPr>
                <a:t>TH&amp;THCS MỸ ĐỨC</a:t>
              </a:r>
              <a:endParaRPr lang="en-US" sz="3600" kern="10" dirty="0">
                <a:ln w="9525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00B0F0"/>
                </a:solidFill>
              </a:endParaRPr>
            </a:p>
            <a:p>
              <a:pPr algn="ctr" eaLnBrk="1" hangingPunct="1">
                <a:defRPr/>
              </a:pPr>
              <a:r>
                <a:rPr lang="en-US" sz="3600" kern="10" dirty="0"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solidFill>
                    <a:srgbClr val="00B0F0"/>
                  </a:solidFill>
                </a:rPr>
                <a:t>MĨ THUẬT </a:t>
              </a:r>
              <a:r>
                <a:rPr lang="en-US" sz="3600" kern="10" dirty="0" smtClean="0"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solidFill>
                    <a:srgbClr val="00B0F0"/>
                  </a:solidFill>
                </a:rPr>
                <a:t>6</a:t>
              </a:r>
              <a:endParaRPr lang="en-US" sz="3600" kern="10" dirty="0">
                <a:ln w="9525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00B0F0"/>
                </a:solidFill>
              </a:endParaRPr>
            </a:p>
          </p:txBody>
        </p:sp>
      </p:grpSp>
      <p:sp>
        <p:nvSpPr>
          <p:cNvPr id="8" name="WordArt 18"/>
          <p:cNvSpPr>
            <a:spLocks noChangeArrowheads="1" noChangeShapeType="1" noTextEdit="1"/>
          </p:cNvSpPr>
          <p:nvPr/>
        </p:nvSpPr>
        <p:spPr bwMode="auto">
          <a:xfrm>
            <a:off x="1032804" y="1641168"/>
            <a:ext cx="10340925" cy="2777541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9398"/>
              </a:avLst>
            </a:prstTxWarp>
          </a:bodyPr>
          <a:lstStyle/>
          <a:p>
            <a:pPr algn="ctr"/>
            <a:r>
              <a:rPr lang="en-US" sz="24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0099FF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sy="50000" kx="2453608" algn="bl" rotWithShape="0">
                    <a:srgbClr val="868686">
                      <a:alpha val="50000"/>
                    </a:srgbClr>
                  </a:outerShdw>
                </a:effectLst>
                <a:cs typeface="Times New Roman" panose="02020603050405020304" pitchFamily="18" charset="0"/>
              </a:rPr>
              <a:t>CHÀO MỪNG CÁC EM</a:t>
            </a:r>
          </a:p>
        </p:txBody>
      </p:sp>
      <p:pic>
        <p:nvPicPr>
          <p:cNvPr id="9" name="Picture 13" descr="Going_up"/>
          <p:cNvPicPr>
            <a:picLocks noChangeAspect="1" noChangeArrowheads="1" noCrop="1"/>
          </p:cNvPicPr>
          <p:nvPr/>
        </p:nvPicPr>
        <p:blipFill>
          <a:blip r:embed="rId3">
            <a:lum bright="1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8"/>
            <a:ext cx="983567" cy="6854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3" descr="Going_up"/>
          <p:cNvPicPr>
            <a:picLocks noChangeAspect="1" noChangeArrowheads="1" noCrop="1"/>
          </p:cNvPicPr>
          <p:nvPr/>
        </p:nvPicPr>
        <p:blipFill>
          <a:blip r:embed="rId3">
            <a:lum bright="1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2966" y="-365760"/>
            <a:ext cx="769035" cy="7116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4" descr="KITTY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712" y="4177080"/>
            <a:ext cx="2506667" cy="2573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 descr="KITTY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296" y="3484608"/>
            <a:ext cx="3136900" cy="322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388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5766" y="1661907"/>
            <a:ext cx="1080654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4000" b="1" dirty="0" smtClean="0">
                <a:solidFill>
                  <a:srgbClr val="0070C0"/>
                </a:solidFill>
                <a:latin typeface="+mj-lt"/>
              </a:rPr>
              <a:t>-</a:t>
            </a:r>
            <a:r>
              <a:rPr lang="en-US" sz="40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4000" b="1" dirty="0" smtClean="0">
                <a:solidFill>
                  <a:srgbClr val="0070C0"/>
                </a:solidFill>
                <a:latin typeface="+mj-lt"/>
              </a:rPr>
              <a:t>Lựa chọn và sắp xếp các nhân vật của bài trước thành hoạt cảnh</a:t>
            </a:r>
            <a:r>
              <a:rPr lang="en-US" sz="4000" b="1" dirty="0" smtClean="0">
                <a:solidFill>
                  <a:srgbClr val="0070C0"/>
                </a:solidFill>
                <a:latin typeface="+mj-lt"/>
              </a:rPr>
              <a:t>.</a:t>
            </a:r>
            <a:endParaRPr lang="vi-VN" sz="4000" b="1" dirty="0" smtClean="0">
              <a:solidFill>
                <a:srgbClr val="0070C0"/>
              </a:solidFill>
              <a:latin typeface="+mj-lt"/>
            </a:endParaRPr>
          </a:p>
          <a:p>
            <a:pPr algn="just"/>
            <a:r>
              <a:rPr lang="vi-VN" sz="4000" b="1" dirty="0" smtClean="0">
                <a:solidFill>
                  <a:srgbClr val="7030A0"/>
                </a:solidFill>
                <a:latin typeface="+mj-lt"/>
              </a:rPr>
              <a:t>-</a:t>
            </a:r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vi-VN" sz="4000" b="1" dirty="0" smtClean="0">
                <a:solidFill>
                  <a:srgbClr val="7030A0"/>
                </a:solidFill>
                <a:latin typeface="+mj-lt"/>
              </a:rPr>
              <a:t>Chọn những nhân vật có trang phục tương đồng để sắp xếp thành họat cảnh.</a:t>
            </a:r>
            <a:endParaRPr lang="en-US" sz="40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43891" y="304800"/>
            <a:ext cx="10736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vi-V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 hoạt cảnh ngày hội từ các nhân vật có sẵn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69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191" y="304800"/>
            <a:ext cx="5739246" cy="29847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190" y="3812164"/>
            <a:ext cx="5739246" cy="2838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72" y="1651289"/>
            <a:ext cx="523875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578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0402" y="1620116"/>
            <a:ext cx="4905375" cy="38103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149" y="1620116"/>
            <a:ext cx="3556288" cy="3810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7742" y="1620115"/>
            <a:ext cx="3075713" cy="381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82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6257" y="1451695"/>
            <a:ext cx="6285633" cy="42949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069" y="1085414"/>
            <a:ext cx="4874272" cy="46611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910" y="193964"/>
            <a:ext cx="12076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 thêm cảnh vật cho hoạt cảnh để thể hiện rõ hơn hoạt động của lễ hội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40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82" y="1111045"/>
            <a:ext cx="6248400" cy="48464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2074" y="1172115"/>
            <a:ext cx="4655127" cy="47853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910" y="193964"/>
            <a:ext cx="12076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 thêm cảnh vật cho hoạt cảnh để thể hiện rõ hơn hoạt động của lễ hội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9417" y="706582"/>
            <a:ext cx="10086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vi-V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 bày sản phẩm và chia sẻ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687" y="1484812"/>
            <a:ext cx="720416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b="1" dirty="0" smtClean="0">
                <a:latin typeface="+mj-lt"/>
              </a:rPr>
              <a:t>Nêu cảm nhận và phân tích:</a:t>
            </a:r>
          </a:p>
          <a:p>
            <a:pPr algn="just"/>
            <a:r>
              <a:rPr lang="vi-VN" sz="3600" b="1" dirty="0" smtClean="0">
                <a:latin typeface="+mj-lt"/>
              </a:rPr>
              <a:t>-</a:t>
            </a:r>
            <a:r>
              <a:rPr lang="en-US" sz="3600" b="1" dirty="0" smtClean="0">
                <a:latin typeface="+mj-lt"/>
              </a:rPr>
              <a:t> </a:t>
            </a:r>
            <a:r>
              <a:rPr lang="vi-VN" sz="3600" b="1" dirty="0" smtClean="0">
                <a:latin typeface="+mj-lt"/>
              </a:rPr>
              <a:t>Hoạt cảnh em ấn tượng?</a:t>
            </a:r>
          </a:p>
          <a:p>
            <a:pPr algn="just"/>
            <a:r>
              <a:rPr lang="vi-VN" sz="3600" b="1" dirty="0" smtClean="0">
                <a:latin typeface="+mj-lt"/>
              </a:rPr>
              <a:t>-</a:t>
            </a:r>
            <a:r>
              <a:rPr lang="en-US" sz="3600" b="1" dirty="0" smtClean="0">
                <a:latin typeface="+mj-lt"/>
              </a:rPr>
              <a:t> </a:t>
            </a:r>
            <a:r>
              <a:rPr lang="vi-VN" sz="3600" b="1" dirty="0" smtClean="0">
                <a:latin typeface="+mj-lt"/>
              </a:rPr>
              <a:t>Hình khối, tỉ lệ của nhân vật với cảnh vật?</a:t>
            </a:r>
          </a:p>
          <a:p>
            <a:pPr algn="just"/>
            <a:r>
              <a:rPr lang="vi-VN" sz="3600" b="1" dirty="0" smtClean="0">
                <a:latin typeface="+mj-lt"/>
              </a:rPr>
              <a:t>-</a:t>
            </a:r>
            <a:r>
              <a:rPr lang="en-US" sz="3600" b="1" dirty="0" smtClean="0">
                <a:latin typeface="+mj-lt"/>
              </a:rPr>
              <a:t> </a:t>
            </a:r>
            <a:r>
              <a:rPr lang="vi-VN" sz="3600" b="1" dirty="0" smtClean="0">
                <a:latin typeface="+mj-lt"/>
              </a:rPr>
              <a:t>Không gian, nhịp điệu của hình khối, màu sắc trong hoạt cảnh?</a:t>
            </a:r>
          </a:p>
          <a:p>
            <a:pPr algn="just"/>
            <a:r>
              <a:rPr lang="vi-VN" sz="3600" b="1" dirty="0" smtClean="0">
                <a:latin typeface="+mj-lt"/>
              </a:rPr>
              <a:t>-</a:t>
            </a:r>
            <a:r>
              <a:rPr lang="en-US" sz="3600" b="1" dirty="0" smtClean="0">
                <a:latin typeface="+mj-lt"/>
              </a:rPr>
              <a:t> </a:t>
            </a:r>
            <a:r>
              <a:rPr lang="vi-VN" sz="3600" b="1" dirty="0" smtClean="0">
                <a:latin typeface="+mj-lt"/>
              </a:rPr>
              <a:t>Cách điều chỉnh để mô hình hoạt cảnh hoàn thiện hơn?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7883" y="1484812"/>
            <a:ext cx="3597643" cy="387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620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70364" y="277091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vi-V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 chuyện với hoạt cảnh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0305" y="1048810"/>
            <a:ext cx="115697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latin typeface="+mj-lt"/>
              </a:rPr>
              <a:t>-</a:t>
            </a:r>
            <a:r>
              <a:rPr lang="en-US" sz="2800" b="1" dirty="0" smtClean="0">
                <a:latin typeface="+mj-lt"/>
              </a:rPr>
              <a:t> </a:t>
            </a:r>
            <a:r>
              <a:rPr lang="vi-VN" sz="2800" b="1" dirty="0" smtClean="0">
                <a:latin typeface="+mj-lt"/>
              </a:rPr>
              <a:t>Tưởng tượng câu chuyện trong hoạt cảnh</a:t>
            </a:r>
          </a:p>
          <a:p>
            <a:r>
              <a:rPr lang="vi-VN" sz="2800" b="1" dirty="0" smtClean="0">
                <a:latin typeface="+mj-lt"/>
              </a:rPr>
              <a:t>-</a:t>
            </a:r>
            <a:r>
              <a:rPr lang="en-US" sz="2800" b="1" dirty="0" smtClean="0">
                <a:latin typeface="+mj-lt"/>
              </a:rPr>
              <a:t> </a:t>
            </a:r>
            <a:r>
              <a:rPr lang="vi-VN" sz="2800" b="1" dirty="0" smtClean="0">
                <a:latin typeface="+mj-lt"/>
              </a:rPr>
              <a:t>Sử dụng các nhân vật và bối cảnh vừa tạo ra để kể câu chuyện trong hoạt cảnh</a:t>
            </a:r>
            <a:endParaRPr lang="en-US" sz="2800" b="1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384" y="2559194"/>
            <a:ext cx="6715558" cy="385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74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2" descr="tn_an6"/>
          <p:cNvPicPr>
            <a:picLocks noChangeAspect="1" noChangeArrowheads="1" noCrop="1"/>
          </p:cNvPicPr>
          <p:nvPr/>
        </p:nvPicPr>
        <p:blipFill>
          <a:blip r:embed="rId2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616" y="0"/>
            <a:ext cx="3875649" cy="3358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780684" y="775685"/>
            <a:ext cx="822264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BÀI HỌC KẾT THÚC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CHÚC CÁC EM HỌC TỐT</a:t>
            </a:r>
          </a:p>
        </p:txBody>
      </p:sp>
      <p:pic>
        <p:nvPicPr>
          <p:cNvPr id="10" name="Picture 10" descr="tn_an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684" y="3537887"/>
            <a:ext cx="3152922" cy="3069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tn_an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636" y="2722464"/>
            <a:ext cx="3990609" cy="388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 descr="tn_an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245" y="3537885"/>
            <a:ext cx="3152922" cy="3069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3124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875E-6 3.7037E-6 L -1.875E-6 -0.07223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578473" y="220176"/>
            <a:ext cx="549946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40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CHỦ ĐỀ 3</a:t>
            </a:r>
          </a:p>
          <a:p>
            <a:pPr algn="ctr"/>
            <a:r>
              <a:rPr lang="vi-VN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LỄ HỘI QUÊ HƯƠNG</a:t>
            </a:r>
            <a:endParaRPr lang="en-US" sz="4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408516" y="1543615"/>
            <a:ext cx="173957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48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48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algn="ctr"/>
            <a:endParaRPr lang="en-US" sz="4800" b="1" dirty="0" smtClean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5284"/>
            <a:ext cx="6631988" cy="5420385"/>
          </a:xfrm>
          <a:prstGeom prst="rect">
            <a:avLst/>
          </a:prstGeom>
        </p:spPr>
      </p:pic>
      <p:sp>
        <p:nvSpPr>
          <p:cNvPr id="7" name="WordArt 3"/>
          <p:cNvSpPr>
            <a:spLocks noChangeArrowheads="1" noChangeShapeType="1" noTextEdit="1"/>
          </p:cNvSpPr>
          <p:nvPr/>
        </p:nvSpPr>
        <p:spPr bwMode="auto">
          <a:xfrm>
            <a:off x="6309360" y="1825899"/>
            <a:ext cx="5615263" cy="3462441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/>
            <a:r>
              <a:rPr lang="en-US" sz="36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0501">
                      <a:srgbClr val="0819FB"/>
                    </a:gs>
                    <a:gs pos="17500">
                      <a:srgbClr val="1A8D48"/>
                    </a:gs>
                    <a:gs pos="25999">
                      <a:srgbClr val="FFFF00"/>
                    </a:gs>
                    <a:gs pos="36501">
                      <a:srgbClr val="EE3F17"/>
                    </a:gs>
                    <a:gs pos="44000">
                      <a:srgbClr val="E81766"/>
                    </a:gs>
                    <a:gs pos="50000">
                      <a:srgbClr val="A603AB"/>
                    </a:gs>
                    <a:gs pos="56000">
                      <a:srgbClr val="E81766"/>
                    </a:gs>
                    <a:gs pos="63499">
                      <a:srgbClr val="EE3F17"/>
                    </a:gs>
                    <a:gs pos="74001">
                      <a:srgbClr val="FFFF00"/>
                    </a:gs>
                    <a:gs pos="82500">
                      <a:srgbClr val="1A8D48"/>
                    </a:gs>
                    <a:gs pos="89500">
                      <a:srgbClr val="0819FB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2700000" algn="ctr" rotWithShape="0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HOẠT CẢNH</a:t>
            </a:r>
          </a:p>
          <a:p>
            <a:pPr algn="ctr"/>
            <a:r>
              <a:rPr lang="en-US" sz="36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0501">
                      <a:srgbClr val="0819FB"/>
                    </a:gs>
                    <a:gs pos="17500">
                      <a:srgbClr val="1A8D48"/>
                    </a:gs>
                    <a:gs pos="25999">
                      <a:srgbClr val="FFFF00"/>
                    </a:gs>
                    <a:gs pos="36501">
                      <a:srgbClr val="EE3F17"/>
                    </a:gs>
                    <a:gs pos="44000">
                      <a:srgbClr val="E81766"/>
                    </a:gs>
                    <a:gs pos="50000">
                      <a:srgbClr val="A603AB"/>
                    </a:gs>
                    <a:gs pos="56000">
                      <a:srgbClr val="E81766"/>
                    </a:gs>
                    <a:gs pos="63499">
                      <a:srgbClr val="EE3F17"/>
                    </a:gs>
                    <a:gs pos="74001">
                      <a:srgbClr val="FFFF00"/>
                    </a:gs>
                    <a:gs pos="82500">
                      <a:srgbClr val="1A8D48"/>
                    </a:gs>
                    <a:gs pos="89500">
                      <a:srgbClr val="0819FB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2700000" algn="ctr" rotWithShape="0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NGÀY HỘI</a:t>
            </a:r>
            <a:endParaRPr lang="en-US" sz="36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0501">
                    <a:srgbClr val="0819FB"/>
                  </a:gs>
                  <a:gs pos="17500">
                    <a:srgbClr val="1A8D48"/>
                  </a:gs>
                  <a:gs pos="25999">
                    <a:srgbClr val="FFFF00"/>
                  </a:gs>
                  <a:gs pos="36501">
                    <a:srgbClr val="EE3F17"/>
                  </a:gs>
                  <a:gs pos="44000">
                    <a:srgbClr val="E81766"/>
                  </a:gs>
                  <a:gs pos="50000">
                    <a:srgbClr val="A603AB"/>
                  </a:gs>
                  <a:gs pos="56000">
                    <a:srgbClr val="E81766"/>
                  </a:gs>
                  <a:gs pos="63499">
                    <a:srgbClr val="EE3F17"/>
                  </a:gs>
                  <a:gs pos="74001">
                    <a:srgbClr val="FFFF00"/>
                  </a:gs>
                  <a:gs pos="82500">
                    <a:srgbClr val="1A8D48"/>
                  </a:gs>
                  <a:gs pos="89500">
                    <a:srgbClr val="0819FB"/>
                  </a:gs>
                  <a:gs pos="100000">
                    <a:srgbClr val="A603AB"/>
                  </a:gs>
                </a:gsLst>
                <a:lin ang="5400000" scaled="1"/>
              </a:gradFill>
              <a:effectLst>
                <a:outerShdw dist="107763" dir="2700000" algn="ctr" rotWithShape="0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978551" y="5288340"/>
            <a:ext cx="271707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8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8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</a:p>
          <a:p>
            <a:pPr algn="ctr"/>
            <a:endParaRPr lang="en-US" sz="4800" b="1" dirty="0" smtClean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55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3273" y="304800"/>
            <a:ext cx="9199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solidFill>
                  <a:srgbClr val="FF0000"/>
                </a:solidFill>
                <a:latin typeface="+mj-lt"/>
              </a:rPr>
              <a:t>Xem tranh của họa sĩ Nguyễn Văn Phương</a:t>
            </a:r>
            <a:endParaRPr lang="en-US" sz="36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307" y="951131"/>
            <a:ext cx="7827379" cy="52213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61099" y="6201683"/>
            <a:ext cx="8866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solidFill>
                  <a:srgbClr val="002060"/>
                </a:solidFill>
                <a:latin typeface="+mj-lt"/>
              </a:rPr>
              <a:t>Mùa xuân vĩnh cửu ( sơn dầu )- 1962</a:t>
            </a:r>
            <a:endParaRPr lang="en-US" sz="28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9281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63781" y="6334780"/>
            <a:ext cx="11319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002060"/>
                </a:solidFill>
                <a:latin typeface="+mj-lt"/>
              </a:rPr>
              <a:t>Hoa xuân ( bột màu, phác thảo sơn mài – 1995) – Họa sĩ Nguyễn Văn Phương</a:t>
            </a:r>
            <a:endParaRPr lang="en-US" sz="28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2883" y="40076"/>
            <a:ext cx="5681664" cy="629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300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636" y="470921"/>
            <a:ext cx="8409709" cy="53479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46763" y="5971309"/>
            <a:ext cx="77169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002060"/>
                </a:solidFill>
                <a:latin typeface="+mj-lt"/>
              </a:rPr>
              <a:t>Mùa xuân Văn Miếu ( sơn dầu ) - 1995</a:t>
            </a:r>
            <a:endParaRPr lang="en-US" sz="28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57372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163" y="3909967"/>
            <a:ext cx="5943600" cy="2835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74618" y="401782"/>
            <a:ext cx="9240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vi-V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hợp các nhân vật để tạo hoạt cảnh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163" y="1048113"/>
            <a:ext cx="5943600" cy="2755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495308" y="1518049"/>
            <a:ext cx="453043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7030A0"/>
                </a:solidFill>
                <a:latin typeface="+mj-lt"/>
              </a:rPr>
              <a:t>-Lựa chọn các nhân vật theo nhóm</a:t>
            </a:r>
          </a:p>
          <a:p>
            <a:r>
              <a:rPr lang="vi-VN" sz="2800" dirty="0" smtClean="0">
                <a:solidFill>
                  <a:srgbClr val="C00000"/>
                </a:solidFill>
                <a:latin typeface="+mj-lt"/>
              </a:rPr>
              <a:t>-Thảo luận tìm ý tưởng cho hoạt cảnh từ các nhân vật</a:t>
            </a:r>
            <a:endParaRPr lang="en-US" sz="2800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7416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68582" y="304800"/>
            <a:ext cx="9878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vi-V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tạo mô hình hoạt cảnh với nhân vật 3D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951131"/>
            <a:ext cx="4941310" cy="5273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37701" y="2010233"/>
            <a:ext cx="54448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>
                <a:latin typeface="+mj-lt"/>
              </a:rPr>
              <a:t>Quan sát hình và chỉ ra cách tạo mô hình hoạt cảnh cho các nhân vật 3D từ dây thép</a:t>
            </a:r>
          </a:p>
          <a:p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0659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136" y="160190"/>
            <a:ext cx="3726873" cy="25414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1909" y="174045"/>
            <a:ext cx="3893128" cy="25414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561" y="3532634"/>
            <a:ext cx="4225637" cy="24324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15492"/>
            <a:ext cx="4281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fr-FR" sz="24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fr-FR" sz="24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fr-FR" sz="24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fr-FR" sz="24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fr-FR" sz="24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fr-FR" sz="24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fr-FR" sz="24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fr-FR" sz="24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fr-FR" sz="24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fr-FR" sz="24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fr-FR" sz="24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0291" y="2725388"/>
            <a:ext cx="4156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err="1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fr-FR" sz="2400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fr-FR" sz="2400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fr-FR" sz="2400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fr-FR" sz="2400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fr-FR" sz="2400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fr-FR" sz="2400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fr-FR" sz="2400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fr-FR" sz="2400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fr-FR" sz="2400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fr-FR" sz="2400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fr-FR" sz="2400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75708" y="6066018"/>
            <a:ext cx="6331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fr-FR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fr-FR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fr-FR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fr-FR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fr-FR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fr-FR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fr-FR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fr-FR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fr-FR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endParaRPr lang="en-US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23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43891" y="304800"/>
            <a:ext cx="10736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vi-V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 hoạt cảnh ngày hội từ các nhân vật có sẵn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945" y="951131"/>
            <a:ext cx="4475018" cy="580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8655" y="1162004"/>
            <a:ext cx="65116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latin typeface="+mj-lt"/>
              </a:rPr>
              <a:t>-Xác định cảnh vật cần có trong mô hình hoạt cảnh</a:t>
            </a:r>
          </a:p>
          <a:p>
            <a:r>
              <a:rPr lang="vi-VN" sz="2800" dirty="0" smtClean="0">
                <a:latin typeface="+mj-lt"/>
              </a:rPr>
              <a:t>-Lựa chọn vật liệu, xác định kích thước và hình thức tạo hình</a:t>
            </a:r>
          </a:p>
          <a:p>
            <a:r>
              <a:rPr lang="vi-VN" sz="2800" dirty="0" smtClean="0">
                <a:latin typeface="+mj-lt"/>
              </a:rPr>
              <a:t>-Thực hiện theo ý tưởng của nhóm</a:t>
            </a:r>
            <a:endParaRPr lang="en-US" sz="2800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8655" y="3619647"/>
            <a:ext cx="65116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C00000"/>
                </a:solidFill>
                <a:latin typeface="+mj-lt"/>
              </a:rPr>
              <a:t>*Lưu ý: Có thể kết hợp dáng người và cảnh vật để diễn tả được các hoạt động văn hóa của con người. </a:t>
            </a:r>
            <a:endParaRPr lang="en-US" sz="2800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4444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434</Words>
  <Application>Microsoft Office PowerPoint</Application>
  <PresentationFormat>Custom</PresentationFormat>
  <Paragraphs>42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NK</dc:creator>
  <cp:lastModifiedBy>Admin</cp:lastModifiedBy>
  <cp:revision>19</cp:revision>
  <dcterms:created xsi:type="dcterms:W3CDTF">2021-08-20T01:14:40Z</dcterms:created>
  <dcterms:modified xsi:type="dcterms:W3CDTF">2023-01-30T23:42:39Z</dcterms:modified>
</cp:coreProperties>
</file>