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7"/>
  </p:notesMasterIdLst>
  <p:sldIdLst>
    <p:sldId id="270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embeddedFontLst>
    <p:embeddedFont>
      <p:font typeface="Helvetica Neue" charset="0"/>
      <p:regular r:id="rId18"/>
      <p:bold r:id="rId19"/>
      <p:italic r:id="rId20"/>
      <p:boldItalic r:id="rId21"/>
    </p:embeddedFont>
    <p:embeddedFont>
      <p:font typeface="Lato Light" charset="0"/>
      <p:regular r:id="rId22"/>
      <p:bold r:id="rId23"/>
      <p:italic r:id="rId24"/>
      <p:boldItalic r:id="rId25"/>
    </p:embeddedFont>
    <p:embeddedFont>
      <p:font typeface="Catamaran Light" charset="0"/>
      <p:regular r:id="rId26"/>
      <p:bold r:id="rId27"/>
    </p:embeddedFont>
    <p:embeddedFont>
      <p:font typeface="Fira Sans Extra Condensed Medium" charset="0"/>
      <p:regular r:id="rId28"/>
      <p:bold r:id="rId29"/>
      <p:italic r:id="rId30"/>
      <p:boldItalic r:id="rId31"/>
    </p:embeddedFont>
    <p:embeddedFont>
      <p:font typeface="UTM Daxline" pitchFamily="18" charset="0"/>
      <p:regular r:id="rId32"/>
      <p:bold r:id="rId33"/>
    </p:embeddedFont>
    <p:embeddedFont>
      <p:font typeface="Tahoma" pitchFamily="34" charset="0"/>
      <p:regular r:id="rId34"/>
      <p:bold r:id="rId35"/>
    </p:embeddedFont>
    <p:embeddedFont>
      <p:font typeface="Livvic" charset="0"/>
      <p:regular r:id="rId36"/>
      <p:bold r:id="rId37"/>
      <p:italic r:id="rId38"/>
      <p:boldItalic r:id="rId39"/>
    </p:embeddedFont>
    <p:embeddedFont>
      <p:font typeface="Roboto" charset="0"/>
      <p:regular r:id="rId40"/>
      <p:bold r:id="rId41"/>
      <p:italic r:id="rId42"/>
      <p:boldItalic r:id="rId43"/>
    </p:embeddedFont>
    <p:embeddedFont>
      <p:font typeface="UTM ThuPhap Thien An" pitchFamily="18" charset="0"/>
      <p:regular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5" roundtripDataSignature="AMtx7mj7qqM3RwCa2CwFsTQsN1O8de/2I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2" d="100"/>
          <a:sy n="102" d="100"/>
        </p:scale>
        <p:origin x="-456" y="-1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9" Type="http://schemas.openxmlformats.org/officeDocument/2006/relationships/font" Target="fonts/font22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42" Type="http://schemas.openxmlformats.org/officeDocument/2006/relationships/font" Target="fonts/font25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font" Target="fonts/font21.fntdata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41" Type="http://schemas.openxmlformats.org/officeDocument/2006/relationships/font" Target="fonts/font2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font" Target="fonts/font20.fntdata"/><Relationship Id="rId40" Type="http://schemas.openxmlformats.org/officeDocument/2006/relationships/font" Target="fonts/font23.fntdata"/><Relationship Id="rId45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font" Target="fonts/font19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4" Type="http://schemas.openxmlformats.org/officeDocument/2006/relationships/font" Target="fonts/font2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font" Target="fonts/font18.fntdata"/><Relationship Id="rId43" Type="http://schemas.openxmlformats.org/officeDocument/2006/relationships/font" Target="fonts/font26.fntdata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4535814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8" name="Google Shape;18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6" name="Google Shape;206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4" name="Google Shape;224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12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16"/>
          <p:cNvSpPr txBox="1">
            <a:spLocks noGrp="1"/>
          </p:cNvSpPr>
          <p:nvPr>
            <p:ph type="ctrTitle"/>
          </p:nvPr>
        </p:nvSpPr>
        <p:spPr>
          <a:xfrm>
            <a:off x="3423902" y="387473"/>
            <a:ext cx="22518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0" name="Google Shape;10;p16"/>
          <p:cNvSpPr txBox="1">
            <a:spLocks noGrp="1"/>
          </p:cNvSpPr>
          <p:nvPr>
            <p:ph type="subTitle" idx="1"/>
          </p:nvPr>
        </p:nvSpPr>
        <p:spPr>
          <a:xfrm>
            <a:off x="3423900" y="802521"/>
            <a:ext cx="1906500" cy="5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" name="Google Shape;11;p16"/>
          <p:cNvSpPr txBox="1">
            <a:spLocks noGrp="1"/>
          </p:cNvSpPr>
          <p:nvPr>
            <p:ph type="title" idx="2"/>
          </p:nvPr>
        </p:nvSpPr>
        <p:spPr>
          <a:xfrm>
            <a:off x="2023007" y="654113"/>
            <a:ext cx="17391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endParaRPr/>
          </a:p>
        </p:txBody>
      </p:sp>
      <p:sp>
        <p:nvSpPr>
          <p:cNvPr id="12" name="Google Shape;12;p16"/>
          <p:cNvSpPr txBox="1">
            <a:spLocks noGrp="1"/>
          </p:cNvSpPr>
          <p:nvPr>
            <p:ph type="ctrTitle" idx="3"/>
          </p:nvPr>
        </p:nvSpPr>
        <p:spPr>
          <a:xfrm>
            <a:off x="3425264" y="1224286"/>
            <a:ext cx="22518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3" name="Google Shape;13;p16"/>
          <p:cNvSpPr txBox="1">
            <a:spLocks noGrp="1"/>
          </p:cNvSpPr>
          <p:nvPr>
            <p:ph type="subTitle" idx="4"/>
          </p:nvPr>
        </p:nvSpPr>
        <p:spPr>
          <a:xfrm>
            <a:off x="3425259" y="1638859"/>
            <a:ext cx="1976700" cy="5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4" name="Google Shape;14;p16"/>
          <p:cNvSpPr txBox="1">
            <a:spLocks noGrp="1"/>
          </p:cNvSpPr>
          <p:nvPr>
            <p:ph type="title" idx="5"/>
          </p:nvPr>
        </p:nvSpPr>
        <p:spPr>
          <a:xfrm>
            <a:off x="2023007" y="1488788"/>
            <a:ext cx="16152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endParaRPr/>
          </a:p>
        </p:txBody>
      </p:sp>
      <p:sp>
        <p:nvSpPr>
          <p:cNvPr id="15" name="Google Shape;15;p16"/>
          <p:cNvSpPr txBox="1">
            <a:spLocks noGrp="1"/>
          </p:cNvSpPr>
          <p:nvPr>
            <p:ph type="ctrTitle" idx="6"/>
          </p:nvPr>
        </p:nvSpPr>
        <p:spPr>
          <a:xfrm>
            <a:off x="3427999" y="2061098"/>
            <a:ext cx="22518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6" name="Google Shape;16;p16"/>
          <p:cNvSpPr txBox="1">
            <a:spLocks noGrp="1"/>
          </p:cNvSpPr>
          <p:nvPr>
            <p:ph type="subTitle" idx="7"/>
          </p:nvPr>
        </p:nvSpPr>
        <p:spPr>
          <a:xfrm>
            <a:off x="3427997" y="2475197"/>
            <a:ext cx="1906500" cy="5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7" name="Google Shape;17;p16"/>
          <p:cNvSpPr txBox="1">
            <a:spLocks noGrp="1"/>
          </p:cNvSpPr>
          <p:nvPr>
            <p:ph type="title" idx="8"/>
          </p:nvPr>
        </p:nvSpPr>
        <p:spPr>
          <a:xfrm>
            <a:off x="2023007" y="2323463"/>
            <a:ext cx="15735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endParaRPr/>
          </a:p>
        </p:txBody>
      </p:sp>
      <p:sp>
        <p:nvSpPr>
          <p:cNvPr id="18" name="Google Shape;18;p16"/>
          <p:cNvSpPr txBox="1">
            <a:spLocks noGrp="1"/>
          </p:cNvSpPr>
          <p:nvPr>
            <p:ph type="ctrTitle" idx="9"/>
          </p:nvPr>
        </p:nvSpPr>
        <p:spPr>
          <a:xfrm rot="5400000">
            <a:off x="6601629" y="1646270"/>
            <a:ext cx="2913300" cy="4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9" name="Google Shape;19;p16"/>
          <p:cNvSpPr txBox="1">
            <a:spLocks noGrp="1"/>
          </p:cNvSpPr>
          <p:nvPr>
            <p:ph type="ctrTitle" idx="13"/>
          </p:nvPr>
        </p:nvSpPr>
        <p:spPr>
          <a:xfrm>
            <a:off x="3427999" y="2897911"/>
            <a:ext cx="22518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20" name="Google Shape;20;p16"/>
          <p:cNvSpPr txBox="1">
            <a:spLocks noGrp="1"/>
          </p:cNvSpPr>
          <p:nvPr>
            <p:ph type="subTitle" idx="14"/>
          </p:nvPr>
        </p:nvSpPr>
        <p:spPr>
          <a:xfrm>
            <a:off x="3427997" y="3311534"/>
            <a:ext cx="1906500" cy="5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1" name="Google Shape;21;p16"/>
          <p:cNvSpPr txBox="1">
            <a:spLocks noGrp="1"/>
          </p:cNvSpPr>
          <p:nvPr>
            <p:ph type="title" idx="15"/>
          </p:nvPr>
        </p:nvSpPr>
        <p:spPr>
          <a:xfrm>
            <a:off x="2023007" y="3158138"/>
            <a:ext cx="15735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endParaRPr/>
          </a:p>
        </p:txBody>
      </p:sp>
      <p:sp>
        <p:nvSpPr>
          <p:cNvPr id="22" name="Google Shape;22;p16"/>
          <p:cNvSpPr txBox="1">
            <a:spLocks noGrp="1"/>
          </p:cNvSpPr>
          <p:nvPr>
            <p:ph type="ctrTitle" idx="16"/>
          </p:nvPr>
        </p:nvSpPr>
        <p:spPr>
          <a:xfrm>
            <a:off x="3427999" y="3734723"/>
            <a:ext cx="22518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23" name="Google Shape;23;p16"/>
          <p:cNvSpPr txBox="1">
            <a:spLocks noGrp="1"/>
          </p:cNvSpPr>
          <p:nvPr>
            <p:ph type="subTitle" idx="17"/>
          </p:nvPr>
        </p:nvSpPr>
        <p:spPr>
          <a:xfrm>
            <a:off x="3427997" y="4147872"/>
            <a:ext cx="1906500" cy="5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4" name="Google Shape;24;p16"/>
          <p:cNvSpPr txBox="1">
            <a:spLocks noGrp="1"/>
          </p:cNvSpPr>
          <p:nvPr>
            <p:ph type="title" idx="18"/>
          </p:nvPr>
        </p:nvSpPr>
        <p:spPr>
          <a:xfrm>
            <a:off x="2023007" y="3992813"/>
            <a:ext cx="15735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1">
  <p:cSld name="CUSTOM_13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7"/>
          <p:cNvSpPr txBox="1">
            <a:spLocks noGrp="1"/>
          </p:cNvSpPr>
          <p:nvPr>
            <p:ph type="title"/>
          </p:nvPr>
        </p:nvSpPr>
        <p:spPr>
          <a:xfrm>
            <a:off x="672375" y="1432475"/>
            <a:ext cx="3498000" cy="89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>
                <a:solidFill>
                  <a:srgbClr val="000000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>
                <a:solidFill>
                  <a:srgbClr val="000000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>
                <a:solidFill>
                  <a:srgbClr val="000000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>
                <a:solidFill>
                  <a:srgbClr val="000000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>
                <a:solidFill>
                  <a:srgbClr val="000000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>
                <a:solidFill>
                  <a:srgbClr val="000000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>
                <a:solidFill>
                  <a:srgbClr val="000000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17"/>
          <p:cNvSpPr txBox="1">
            <a:spLocks noGrp="1"/>
          </p:cNvSpPr>
          <p:nvPr>
            <p:ph type="subTitle" idx="1"/>
          </p:nvPr>
        </p:nvSpPr>
        <p:spPr>
          <a:xfrm flipH="1">
            <a:off x="1667175" y="2154225"/>
            <a:ext cx="2503200" cy="11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>
                <a:solidFill>
                  <a:srgbClr val="43434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2800">
                <a:solidFill>
                  <a:srgbClr val="000000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2800">
                <a:solidFill>
                  <a:srgbClr val="000000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2800">
                <a:solidFill>
                  <a:srgbClr val="000000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2800">
                <a:solidFill>
                  <a:srgbClr val="000000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2800">
                <a:solidFill>
                  <a:srgbClr val="000000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2800">
                <a:solidFill>
                  <a:srgbClr val="000000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2800">
                <a:solidFill>
                  <a:srgbClr val="000000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28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8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8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800"/>
            </a:lvl1pPr>
            <a:lvl2pPr lvl="1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 sz="1500"/>
            </a:lvl2pPr>
            <a:lvl3pPr lvl="2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 sz="1350"/>
            </a:lvl3pPr>
            <a:lvl4pPr lvl="3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31" name="Google Shape;31;p18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" name="Google Shape;32;p18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" name="Google Shape;33;p18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37" name="Google Shape;37;p19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" name="Google Shape;38;p19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" name="Google Shape;39;p19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vvic"/>
              <a:buNone/>
              <a:defRPr sz="2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vvic"/>
              <a:buNone/>
              <a:defRPr sz="2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vvic"/>
              <a:buNone/>
              <a:defRPr sz="2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vvic"/>
              <a:buNone/>
              <a:defRPr sz="2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vvic"/>
              <a:buNone/>
              <a:defRPr sz="2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vvic"/>
              <a:buNone/>
              <a:defRPr sz="2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vvic"/>
              <a:buNone/>
              <a:defRPr sz="2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vvic"/>
              <a:buNone/>
              <a:defRPr sz="2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vvic"/>
              <a:buNone/>
              <a:defRPr sz="2800" b="1" i="0" u="none" strike="noStrike" cap="none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endParaRPr/>
          </a:p>
        </p:txBody>
      </p:sp>
      <p:sp>
        <p:nvSpPr>
          <p:cNvPr id="7" name="Google Shape;7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Light"/>
              <a:buChar char="●"/>
              <a:defRPr sz="1200" b="0" i="0" u="none" strike="noStrike" cap="none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Light"/>
              <a:buChar char="○"/>
              <a:defRPr sz="1200" b="0" i="0" u="none" strike="noStrike" cap="none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Light"/>
              <a:buChar char="■"/>
              <a:defRPr sz="1200" b="0" i="0" u="none" strike="noStrike" cap="none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Light"/>
              <a:buChar char="●"/>
              <a:defRPr sz="1200" b="0" i="0" u="none" strike="noStrike" cap="none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Light"/>
              <a:buChar char="○"/>
              <a:defRPr sz="1200" b="0" i="0" u="none" strike="noStrike" cap="none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Light"/>
              <a:buChar char="■"/>
              <a:defRPr sz="1200" b="0" i="0" u="none" strike="noStrike" cap="none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Light"/>
              <a:buChar char="●"/>
              <a:defRPr sz="1200" b="0" i="0" u="none" strike="noStrike" cap="none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Light"/>
              <a:buChar char="○"/>
              <a:defRPr sz="1200" b="0" i="0" u="none" strike="noStrike" cap="none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Catamaran Light"/>
              <a:buChar char="■"/>
              <a:defRPr sz="1200" b="0" i="0" u="none" strike="noStrike" cap="none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0.jp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1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jpg"/><Relationship Id="rId7" Type="http://schemas.openxmlformats.org/officeDocument/2006/relationships/image" Target="../media/image1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4.png"/><Relationship Id="rId7" Type="http://schemas.openxmlformats.org/officeDocument/2006/relationships/image" Target="../media/image1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4.png"/><Relationship Id="rId7" Type="http://schemas.openxmlformats.org/officeDocument/2006/relationships/image" Target="../media/image1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redirect?event=video_description&amp;redir_token=QUFFLUhqbmMzbXA1enItc05jRDFJVUJvdHFPdzA3eVUwUXxBQ3Jtc0ttdDUtWm9xX1h3YWhwTmNqSDRxYlZQRklNUHlpdXA1a2RodVZ5anM3QUw1OWF3YVhYYk5SZ1NHR2pBREhJM0ljWnRNNHJ4Nzd5YnVlZnBac0VSX3ZqWFJRLXY3anFNTGZIU1NaV2ZYbFR2S0RRWU03bw&amp;q=https://bit.ly/3xaOm8X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8.png"/><Relationship Id="rId7" Type="http://schemas.openxmlformats.org/officeDocument/2006/relationships/image" Target="../media/image1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ctrTitle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title 5"/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 idx="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 idx="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 idx="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ctrTitle" idx="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ctrTitle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ubtitle 12"/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Title 13"/>
          <p:cNvSpPr>
            <a:spLocks noGrp="1"/>
          </p:cNvSpPr>
          <p:nvPr>
            <p:ph type="title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Title 14"/>
          <p:cNvSpPr>
            <a:spLocks noGrp="1"/>
          </p:cNvSpPr>
          <p:nvPr>
            <p:ph type="ctrTitle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ubtitle 15"/>
          <p:cNvSpPr>
            <a:spLocks noGrp="1"/>
          </p:cNvSpPr>
          <p:nvPr>
            <p:ph type="subTitle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AutoShape 2" descr="https://i9.ytimg.com/vi_webp/R73uMVig9x0/maxresdefault.webp?v=621e0448&amp;sqp=CIyN2Z8G&amp;rs=AOn4CLA3TvSnjp6Z1JIv3GvYelxO8OgNaw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"/>
          <a:srcRect l="6969" t="8868" r="6887" b="5406"/>
          <a:stretch/>
        </p:blipFill>
        <p:spPr>
          <a:xfrm>
            <a:off x="0" y="238133"/>
            <a:ext cx="9144000" cy="4905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655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9" descr="Tải hình ảnh thuy mac 245af12114f2ae6 tại kho hình nền, ảnh đẹp khoanh24.com"/>
          <p:cNvPicPr preferRelativeResize="0"/>
          <p:nvPr/>
        </p:nvPicPr>
        <p:blipFill rotWithShape="1">
          <a:blip r:embed="rId3">
            <a:alphaModFix/>
          </a:blip>
          <a:srcRect l="1" t="10495" r="-175"/>
          <a:stretch/>
        </p:blipFill>
        <p:spPr>
          <a:xfrm>
            <a:off x="0" y="-32084"/>
            <a:ext cx="9160042" cy="5175584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9"/>
          <p:cNvSpPr txBox="1">
            <a:spLocks noGrp="1"/>
          </p:cNvSpPr>
          <p:nvPr>
            <p:ph type="title"/>
          </p:nvPr>
        </p:nvSpPr>
        <p:spPr>
          <a:xfrm>
            <a:off x="1520328" y="1443492"/>
            <a:ext cx="5949108" cy="89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4000">
                <a:solidFill>
                  <a:srgbClr val="860000"/>
                </a:solidFill>
                <a:latin typeface="Arial"/>
                <a:ea typeface="Arial"/>
                <a:cs typeface="Arial"/>
                <a:sym typeface="Arial"/>
              </a:rPr>
              <a:t>Tham khảo</a:t>
            </a:r>
            <a:br>
              <a:rPr lang="en-US" sz="4000">
                <a:solidFill>
                  <a:srgbClr val="86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4000">
                <a:solidFill>
                  <a:srgbClr val="860000"/>
                </a:solidFill>
                <a:latin typeface="Arial"/>
                <a:ea typeface="Arial"/>
                <a:cs typeface="Arial"/>
                <a:sym typeface="Arial"/>
              </a:rPr>
              <a:t>một số sản phẩm in ấn tượng</a:t>
            </a:r>
            <a:br>
              <a:rPr lang="en-US" sz="4000">
                <a:solidFill>
                  <a:srgbClr val="86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4000">
                <a:solidFill>
                  <a:srgbClr val="860000"/>
                </a:solidFill>
                <a:latin typeface="Arial"/>
                <a:ea typeface="Arial"/>
                <a:cs typeface="Arial"/>
                <a:sym typeface="Arial"/>
              </a:rPr>
              <a:t>của học sinh</a:t>
            </a:r>
            <a:endParaRPr sz="4000">
              <a:solidFill>
                <a:srgbClr val="86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03578" y="3786496"/>
            <a:ext cx="438934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latin typeface="Roboto" panose="02000000000000000000" pitchFamily="2" charset="0"/>
              </a:rPr>
              <a:t>Link </a:t>
            </a:r>
            <a:r>
              <a:rPr lang="en-US" sz="1600" dirty="0" smtClean="0">
                <a:latin typeface="Roboto" panose="02000000000000000000" pitchFamily="2" charset="0"/>
              </a:rPr>
              <a:t>Đăng ký theo dõi tại: </a:t>
            </a:r>
            <a:r>
              <a:rPr lang="en-US" sz="1600" dirty="0">
                <a:latin typeface="Roboto" panose="02000000000000000000" pitchFamily="2" charset="0"/>
              </a:rPr>
              <a:t>https://bit.ly/3tRblro</a:t>
            </a:r>
            <a:endParaRPr lang="en-US" sz="1600" dirty="0"/>
          </a:p>
        </p:txBody>
      </p:sp>
      <p:sp>
        <p:nvSpPr>
          <p:cNvPr id="6" name="Rectangle 5"/>
          <p:cNvSpPr/>
          <p:nvPr/>
        </p:nvSpPr>
        <p:spPr>
          <a:xfrm>
            <a:off x="1625522" y="3211590"/>
            <a:ext cx="614545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Tham khảo sản phẩm HS tại: https</a:t>
            </a:r>
            <a:r>
              <a:rPr lang="en-US" sz="1600" dirty="0"/>
              <a:t>://youtu.be/8WjYZKKx58k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10" descr="Tải các mẫu background cổ trang đẹp nhấ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-2" y="0"/>
            <a:ext cx="9143999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10"/>
          <p:cNvPicPr preferRelativeResize="0"/>
          <p:nvPr/>
        </p:nvPicPr>
        <p:blipFill rotWithShape="1">
          <a:blip r:embed="rId4">
            <a:alphaModFix/>
          </a:blip>
          <a:srcRect l="52014" t="6861" r="7957" b="62885"/>
          <a:stretch/>
        </p:blipFill>
        <p:spPr>
          <a:xfrm>
            <a:off x="5245770" y="1550069"/>
            <a:ext cx="3397618" cy="3433010"/>
          </a:xfrm>
          <a:prstGeom prst="rect">
            <a:avLst/>
          </a:prstGeom>
          <a:noFill/>
          <a:ln>
            <a:noFill/>
          </a:ln>
          <a:effectLst>
            <a:reflection endPos="0" sy="-100000" algn="bl" rotWithShape="0"/>
          </a:effectLst>
        </p:spPr>
      </p:pic>
      <p:pic>
        <p:nvPicPr>
          <p:cNvPr id="192" name="Google Shape;192;p1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97597" y="2273869"/>
            <a:ext cx="2459286" cy="198541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10"/>
          <p:cNvSpPr/>
          <p:nvPr/>
        </p:nvSpPr>
        <p:spPr>
          <a:xfrm>
            <a:off x="1879298" y="385217"/>
            <a:ext cx="3618299" cy="477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 i="0" u="sng" strike="noStrike" cap="none">
                <a:solidFill>
                  <a:srgbClr val="500000"/>
                </a:solidFill>
                <a:latin typeface="Arial"/>
                <a:ea typeface="Arial"/>
                <a:cs typeface="Arial"/>
                <a:sym typeface="Arial"/>
              </a:rPr>
              <a:t>Trưng bày sản phẩm và chia sẻ</a:t>
            </a:r>
            <a:endParaRPr sz="2500" b="1" i="0" u="sng" strike="noStrike" cap="none">
              <a:solidFill>
                <a:srgbClr val="5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9" name="Google Shape;199;p10"/>
          <p:cNvGrpSpPr/>
          <p:nvPr/>
        </p:nvGrpSpPr>
        <p:grpSpPr>
          <a:xfrm>
            <a:off x="80482" y="47626"/>
            <a:ext cx="1935865" cy="1152236"/>
            <a:chOff x="80482" y="47626"/>
            <a:chExt cx="1935865" cy="1152236"/>
          </a:xfrm>
        </p:grpSpPr>
        <p:pic>
          <p:nvPicPr>
            <p:cNvPr id="200" name="Google Shape;200;p10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0482" y="47626"/>
              <a:ext cx="1935865" cy="115223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1" name="Google Shape;201;p10"/>
            <p:cNvSpPr txBox="1"/>
            <p:nvPr/>
          </p:nvSpPr>
          <p:spPr>
            <a:xfrm>
              <a:off x="968205" y="303816"/>
              <a:ext cx="513347" cy="5386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900" b="0" i="0" u="none" strike="noStrike" cap="none">
                  <a:solidFill>
                    <a:srgbClr val="E5C997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sz="2900" b="0" i="0" u="none" strike="noStrike" cap="none">
                <a:solidFill>
                  <a:srgbClr val="E5C99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2" name="Google Shape;202;p10"/>
          <p:cNvSpPr txBox="1"/>
          <p:nvPr/>
        </p:nvSpPr>
        <p:spPr>
          <a:xfrm>
            <a:off x="3250560" y="5897425"/>
            <a:ext cx="5617417" cy="144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sng" strike="noStrike" cap="none">
                <a:solidFill>
                  <a:srgbClr val="860000"/>
                </a:solidFill>
                <a:latin typeface="Arial"/>
                <a:ea typeface="Arial"/>
                <a:cs typeface="Arial"/>
                <a:sym typeface="Arial"/>
              </a:rPr>
              <a:t>THỰC HÀNH: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sng" strike="noStrike" cap="none">
              <a:solidFill>
                <a:srgbClr val="86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860000"/>
                </a:solidFill>
                <a:latin typeface="Arial"/>
                <a:ea typeface="Arial"/>
                <a:cs typeface="Arial"/>
                <a:sym typeface="Arial"/>
              </a:rPr>
              <a:t>Chọn và mô phỏng một họa tiết Trống Đồng theo ý thích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C614E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10"/>
          <p:cNvSpPr txBox="1"/>
          <p:nvPr/>
        </p:nvSpPr>
        <p:spPr>
          <a:xfrm>
            <a:off x="286078" y="3596161"/>
            <a:ext cx="5406190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-"/>
            </a:pPr>
            <a:r>
              <a:rPr lang="en-US" sz="1800" b="0" i="0" u="none" strike="noStrike" cap="none">
                <a:solidFill>
                  <a:srgbClr val="423B2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Em thích nhất hình in nào? Tại sao?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-"/>
            </a:pPr>
            <a:r>
              <a:rPr lang="en-US" sz="1800" b="0" i="0" u="none" strike="noStrike" cap="none">
                <a:solidFill>
                  <a:srgbClr val="423B2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Hình in đó có những đường nét gì?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-"/>
            </a:pPr>
            <a:r>
              <a:rPr lang="en-US" sz="1800" b="0" i="0" u="none" strike="noStrike" cap="none">
                <a:solidFill>
                  <a:srgbClr val="423B2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Bề mặt hình in cho ta cảm nhận gì về họa tiết Trống Đồng?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-"/>
            </a:pPr>
            <a:r>
              <a:rPr lang="en-US" sz="1800" b="0" i="0" u="none" strike="noStrike" cap="none">
                <a:solidFill>
                  <a:srgbClr val="423B2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Họa tiết đó mang ý nghĩa gì không?</a:t>
            </a:r>
            <a:endParaRPr sz="2000" b="0" i="0" u="none" strike="noStrike" cap="none">
              <a:solidFill>
                <a:srgbClr val="6C614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417" y="695276"/>
            <a:ext cx="2383743" cy="33652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208;p11" descr="Tải các mẫu background cổ trang đẹp nhấ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-2" y="0"/>
            <a:ext cx="9143999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11"/>
          <p:cNvPicPr preferRelativeResize="0"/>
          <p:nvPr/>
        </p:nvPicPr>
        <p:blipFill rotWithShape="1">
          <a:blip r:embed="rId4">
            <a:alphaModFix/>
          </a:blip>
          <a:srcRect l="52014" t="6861" r="7957" b="62885"/>
          <a:stretch/>
        </p:blipFill>
        <p:spPr>
          <a:xfrm>
            <a:off x="5245770" y="1550069"/>
            <a:ext cx="3397618" cy="3433010"/>
          </a:xfrm>
          <a:prstGeom prst="rect">
            <a:avLst/>
          </a:prstGeom>
          <a:noFill/>
          <a:ln>
            <a:noFill/>
          </a:ln>
          <a:effectLst>
            <a:reflection endPos="0" sy="-100000" algn="bl" rotWithShape="0"/>
          </a:effectLst>
        </p:spPr>
      </p:pic>
      <p:pic>
        <p:nvPicPr>
          <p:cNvPr id="210" name="Google Shape;210;p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97597" y="2273869"/>
            <a:ext cx="2459286" cy="1985410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11"/>
          <p:cNvSpPr/>
          <p:nvPr/>
        </p:nvSpPr>
        <p:spPr>
          <a:xfrm>
            <a:off x="1879298" y="385217"/>
            <a:ext cx="3618299" cy="477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 i="0" u="sng" strike="noStrike" cap="none">
                <a:solidFill>
                  <a:srgbClr val="500000"/>
                </a:solidFill>
                <a:latin typeface="Arial"/>
                <a:ea typeface="Arial"/>
                <a:cs typeface="Arial"/>
                <a:sym typeface="Arial"/>
              </a:rPr>
              <a:t>Trưng bày sản phẩm và chia sẻ</a:t>
            </a:r>
            <a:endParaRPr sz="2500" b="1" i="0" u="sng" strike="noStrike" cap="none">
              <a:solidFill>
                <a:srgbClr val="5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7" name="Google Shape;217;p11"/>
          <p:cNvGrpSpPr/>
          <p:nvPr/>
        </p:nvGrpSpPr>
        <p:grpSpPr>
          <a:xfrm>
            <a:off x="80482" y="47626"/>
            <a:ext cx="1935865" cy="1152236"/>
            <a:chOff x="80482" y="47626"/>
            <a:chExt cx="1935865" cy="1152236"/>
          </a:xfrm>
        </p:grpSpPr>
        <p:pic>
          <p:nvPicPr>
            <p:cNvPr id="218" name="Google Shape;218;p11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0482" y="47626"/>
              <a:ext cx="1935865" cy="115223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9" name="Google Shape;219;p11"/>
            <p:cNvSpPr txBox="1"/>
            <p:nvPr/>
          </p:nvSpPr>
          <p:spPr>
            <a:xfrm>
              <a:off x="968205" y="303816"/>
              <a:ext cx="513347" cy="5386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900" b="0" i="0" u="none" strike="noStrike" cap="none">
                  <a:solidFill>
                    <a:srgbClr val="E5C997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sz="2900" b="0" i="0" u="none" strike="noStrike" cap="none">
                <a:solidFill>
                  <a:srgbClr val="E5C99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0" name="Google Shape;220;p11"/>
          <p:cNvSpPr txBox="1"/>
          <p:nvPr/>
        </p:nvSpPr>
        <p:spPr>
          <a:xfrm>
            <a:off x="267771" y="3904787"/>
            <a:ext cx="6536544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860000"/>
                </a:solidFill>
                <a:latin typeface="Arial"/>
                <a:ea typeface="Arial"/>
                <a:cs typeface="Arial"/>
                <a:sym typeface="Arial"/>
              </a:rPr>
              <a:t>- Các sản phẩm in đa dạng, phong phú về họa tiết lẫn màu sắc.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860000"/>
                </a:solidFill>
                <a:latin typeface="Arial"/>
                <a:ea typeface="Arial"/>
                <a:cs typeface="Arial"/>
                <a:sym typeface="Arial"/>
              </a:rPr>
              <a:t>- Mỗi họa tiết mang ý nghĩa riêng về cuộc sống và tín ngưỡng dân tộc.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860000"/>
                </a:solidFill>
                <a:latin typeface="Arial"/>
                <a:ea typeface="Arial"/>
                <a:cs typeface="Arial"/>
                <a:sym typeface="Arial"/>
              </a:rPr>
              <a:t>- Bề mặt hình in có chỗ đậm nhạt khác nhau, tạo vẻ đẹp cổ kính, đậm chất truyền thống.</a:t>
            </a:r>
            <a:endParaRPr sz="1500" b="0" i="0" u="none" strike="noStrike" cap="none">
              <a:solidFill>
                <a:srgbClr val="86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1" name="Google Shape;221;p11" descr="Ý nghĩa 6 họa tiết trống đồng đơn giản và đôi nét về trống đồng hiện đại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10343" y="1313152"/>
            <a:ext cx="4312430" cy="2425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417" y="695276"/>
            <a:ext cx="2383743" cy="33652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>
            <a:alpha val="80000"/>
          </a:schemeClr>
        </a:solidFill>
        <a:effectLst/>
      </p:bgPr>
    </p:bg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Google Shape;226;p12" descr="Tải các mẫu background cổ trang đẹp nhấ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0"/>
            <a:ext cx="9144000" cy="5143500"/>
          </a:xfrm>
          <a:prstGeom prst="rect">
            <a:avLst/>
          </a:prstGeom>
          <a:noFill/>
          <a:ln>
            <a:noFill/>
          </a:ln>
          <a:effectLst>
            <a:outerShdw blurRad="241300" dist="50800" dir="5400000" algn="ctr" rotWithShape="0">
              <a:srgbClr val="000000">
                <a:alpha val="0"/>
              </a:srgbClr>
            </a:outerShdw>
          </a:effectLst>
        </p:spPr>
      </p:pic>
      <p:pic>
        <p:nvPicPr>
          <p:cNvPr id="227" name="Google Shape;227;p12"/>
          <p:cNvPicPr preferRelativeResize="0"/>
          <p:nvPr/>
        </p:nvPicPr>
        <p:blipFill rotWithShape="1">
          <a:blip r:embed="rId4">
            <a:alphaModFix/>
          </a:blip>
          <a:srcRect l="52014" t="6861" r="7957" b="62885"/>
          <a:stretch/>
        </p:blipFill>
        <p:spPr>
          <a:xfrm>
            <a:off x="5245770" y="1550069"/>
            <a:ext cx="3397618" cy="3433010"/>
          </a:xfrm>
          <a:prstGeom prst="rect">
            <a:avLst/>
          </a:prstGeom>
          <a:noFill/>
          <a:ln>
            <a:noFill/>
          </a:ln>
          <a:effectLst>
            <a:reflection endPos="0" sy="-100000" algn="bl" rotWithShape="0"/>
          </a:effectLst>
        </p:spPr>
      </p:pic>
      <p:pic>
        <p:nvPicPr>
          <p:cNvPr id="228" name="Google Shape;228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97597" y="2273869"/>
            <a:ext cx="2459286" cy="1985410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12"/>
          <p:cNvSpPr/>
          <p:nvPr/>
        </p:nvSpPr>
        <p:spPr>
          <a:xfrm>
            <a:off x="1880073" y="385217"/>
            <a:ext cx="5279009" cy="477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 i="0" u="sng" strike="noStrike" cap="none">
                <a:solidFill>
                  <a:srgbClr val="500000"/>
                </a:solidFill>
                <a:latin typeface="Arial"/>
                <a:ea typeface="Arial"/>
                <a:cs typeface="Arial"/>
                <a:sym typeface="Arial"/>
              </a:rPr>
              <a:t>Tìm hiểu nghệ thuật tạo hình trên Trống Đồng</a:t>
            </a:r>
            <a:endParaRPr sz="2500" b="1" i="0" u="sng" strike="noStrike" cap="none">
              <a:solidFill>
                <a:srgbClr val="5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5" name="Google Shape;235;p12"/>
          <p:cNvGrpSpPr/>
          <p:nvPr/>
        </p:nvGrpSpPr>
        <p:grpSpPr>
          <a:xfrm>
            <a:off x="80482" y="47626"/>
            <a:ext cx="1935865" cy="1152236"/>
            <a:chOff x="80482" y="47626"/>
            <a:chExt cx="1935865" cy="1152236"/>
          </a:xfrm>
        </p:grpSpPr>
        <p:pic>
          <p:nvPicPr>
            <p:cNvPr id="236" name="Google Shape;236;p12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0482" y="47626"/>
              <a:ext cx="1935865" cy="115223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7" name="Google Shape;237;p12"/>
            <p:cNvSpPr txBox="1"/>
            <p:nvPr/>
          </p:nvSpPr>
          <p:spPr>
            <a:xfrm>
              <a:off x="968205" y="303816"/>
              <a:ext cx="513347" cy="5386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900" b="0" i="0" u="none" strike="noStrike" cap="none">
                  <a:solidFill>
                    <a:srgbClr val="E5C997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 sz="2900" b="0" i="0" u="none" strike="noStrike" cap="none">
                <a:solidFill>
                  <a:srgbClr val="E5C99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8" name="Google Shape;238;p12"/>
          <p:cNvSpPr txBox="1"/>
          <p:nvPr/>
        </p:nvSpPr>
        <p:spPr>
          <a:xfrm>
            <a:off x="3250560" y="5897425"/>
            <a:ext cx="5617417" cy="144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sng" strike="noStrike" cap="none">
                <a:solidFill>
                  <a:srgbClr val="860000"/>
                </a:solidFill>
                <a:latin typeface="Arial"/>
                <a:ea typeface="Arial"/>
                <a:cs typeface="Arial"/>
                <a:sym typeface="Arial"/>
              </a:rPr>
              <a:t>THỰC HÀNH: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sng" strike="noStrike" cap="none">
              <a:solidFill>
                <a:srgbClr val="86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860000"/>
                </a:solidFill>
                <a:latin typeface="Arial"/>
                <a:ea typeface="Arial"/>
                <a:cs typeface="Arial"/>
                <a:sym typeface="Arial"/>
              </a:rPr>
              <a:t>Chọn và mô phỏng một họa tiết Trống Đồng theo ý thích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C614E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417" y="695276"/>
            <a:ext cx="2383743" cy="336528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224878" y="1554740"/>
            <a:ext cx="6145456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900" dirty="0" smtClean="0"/>
              <a:t>Video xem tại</a:t>
            </a:r>
            <a:r>
              <a:rPr lang="en-US" sz="1900" dirty="0"/>
              <a:t>: https://youtu.be/RHj7_ZR1g4M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224878" y="2104592"/>
            <a:ext cx="438934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latin typeface="Roboto" panose="02000000000000000000" pitchFamily="2" charset="0"/>
              </a:rPr>
              <a:t>Link </a:t>
            </a:r>
            <a:r>
              <a:rPr lang="en-US" sz="1600" dirty="0" smtClean="0">
                <a:latin typeface="Roboto" panose="02000000000000000000" pitchFamily="2" charset="0"/>
              </a:rPr>
              <a:t>Đăng ký theo dõi tại: </a:t>
            </a:r>
            <a:r>
              <a:rPr lang="en-US" sz="1600" dirty="0">
                <a:latin typeface="Roboto" panose="02000000000000000000" pitchFamily="2" charset="0"/>
              </a:rPr>
              <a:t>https://bit.ly/3tRblro</a:t>
            </a:r>
            <a:endParaRPr lang="en-US" sz="1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3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/>
          </a:p>
        </p:txBody>
      </p:sp>
      <p:sp>
        <p:nvSpPr>
          <p:cNvPr id="244" name="Google Shape;244;p13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endParaRPr/>
          </a:p>
        </p:txBody>
      </p:sp>
      <p:pic>
        <p:nvPicPr>
          <p:cNvPr id="245" name="Google Shape;245;p13" descr="*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00012" y="1368286"/>
            <a:ext cx="2221605" cy="2239816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13"/>
          <p:cNvSpPr txBox="1"/>
          <p:nvPr/>
        </p:nvSpPr>
        <p:spPr>
          <a:xfrm>
            <a:off x="4335523" y="1128298"/>
            <a:ext cx="4285147" cy="49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25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CHUẨN BỊ TIẾT HỌC SAU</a:t>
            </a:r>
            <a:endParaRPr/>
          </a:p>
        </p:txBody>
      </p:sp>
      <p:sp>
        <p:nvSpPr>
          <p:cNvPr id="248" name="Google Shape;248;p13"/>
          <p:cNvSpPr txBox="1"/>
          <p:nvPr/>
        </p:nvSpPr>
        <p:spPr>
          <a:xfrm>
            <a:off x="4094521" y="2031535"/>
            <a:ext cx="4902304" cy="1419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57175" marR="0" lvl="0" indent="-2571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5"/>
              <a:buFont typeface="Arial"/>
              <a:buChar char="-"/>
            </a:pPr>
            <a:r>
              <a:rPr lang="en-US" sz="1725" b="0" i="0" u="none" strike="noStrike" cap="none">
                <a:solidFill>
                  <a:srgbClr val="4B3612"/>
                </a:solidFill>
                <a:latin typeface="Arial"/>
                <a:ea typeface="Arial"/>
                <a:cs typeface="Arial"/>
                <a:sym typeface="Arial"/>
              </a:rPr>
              <a:t>Đọc và xem tranh ảnh trước bài: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25" b="0" i="0" u="none" strike="noStrike" cap="none">
                <a:solidFill>
                  <a:srgbClr val="4B3612"/>
                </a:solidFill>
                <a:latin typeface="Arial"/>
                <a:ea typeface="Arial"/>
                <a:cs typeface="Arial"/>
                <a:sym typeface="Arial"/>
              </a:rPr>
              <a:t>“Thảm trang trí với họa tiết Trống Đồng”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25" b="0" i="0" u="none" strike="noStrike" cap="none">
              <a:solidFill>
                <a:srgbClr val="4B361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57175" marR="0" lvl="0" indent="-2571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5"/>
              <a:buFont typeface="Arial"/>
              <a:buChar char="-"/>
            </a:pPr>
            <a:r>
              <a:rPr lang="en-US" sz="1725" b="0" i="0" u="none" strike="noStrike" cap="none">
                <a:solidFill>
                  <a:srgbClr val="4B3612"/>
                </a:solidFill>
                <a:latin typeface="Arial"/>
                <a:ea typeface="Arial"/>
                <a:cs typeface="Arial"/>
                <a:sym typeface="Arial"/>
              </a:rPr>
              <a:t>Chuẩn bị họa cụ: Giấy vẽ A4, màu vẽ</a:t>
            </a:r>
            <a:endParaRPr sz="1725" b="0" i="0" u="none" strike="noStrike" cap="none">
              <a:solidFill>
                <a:srgbClr val="4B361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25" b="0" i="0" u="none" strike="noStrike" cap="none">
                <a:solidFill>
                  <a:srgbClr val="4B3612"/>
                </a:solidFill>
                <a:latin typeface="Arial"/>
                <a:ea typeface="Arial"/>
                <a:cs typeface="Arial"/>
                <a:sym typeface="Arial"/>
              </a:rPr>
              <a:t>và hình họa tiết trên Trống Đồng.</a:t>
            </a:r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700012" y="3681989"/>
            <a:ext cx="74033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/>
              <a:t>Xem Bài giảng MT mẫu hay </a:t>
            </a:r>
            <a:r>
              <a:rPr lang="en-US" sz="1800" b="1" dirty="0"/>
              <a:t>tại: https://youtu.be/R73uMVig9x0 </a:t>
            </a:r>
          </a:p>
        </p:txBody>
      </p:sp>
      <p:sp>
        <p:nvSpPr>
          <p:cNvPr id="9" name="Rectangle 8"/>
          <p:cNvSpPr/>
          <p:nvPr/>
        </p:nvSpPr>
        <p:spPr>
          <a:xfrm>
            <a:off x="4185074" y="4149343"/>
            <a:ext cx="438934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latin typeface="Roboto" panose="02000000000000000000" pitchFamily="2" charset="0"/>
              </a:rPr>
              <a:t>Link </a:t>
            </a:r>
            <a:r>
              <a:rPr lang="en-US" sz="1600" dirty="0" smtClean="0">
                <a:latin typeface="Roboto" panose="02000000000000000000" pitchFamily="2" charset="0"/>
              </a:rPr>
              <a:t>Đăng ký theo dõi tại: </a:t>
            </a:r>
            <a:r>
              <a:rPr lang="en-US" sz="1600" dirty="0">
                <a:latin typeface="Roboto" panose="02000000000000000000" pitchFamily="2" charset="0"/>
              </a:rPr>
              <a:t>https://bit.ly/3tRblro</a:t>
            </a:r>
            <a:endParaRPr lang="en-US" sz="1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/>
          </a:p>
        </p:txBody>
      </p:sp>
      <p:sp>
        <p:nvSpPr>
          <p:cNvPr id="254" name="Google Shape;254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endParaRPr/>
          </a:p>
        </p:txBody>
      </p:sp>
      <p:pic>
        <p:nvPicPr>
          <p:cNvPr id="255" name="Google Shape;255;p14" descr="*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14"/>
          <p:cNvSpPr txBox="1"/>
          <p:nvPr/>
        </p:nvSpPr>
        <p:spPr>
          <a:xfrm>
            <a:off x="1027757" y="2125704"/>
            <a:ext cx="7804543" cy="611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75" b="1" i="0" u="none" strike="noStrike" cap="none" dirty="0">
                <a:solidFill>
                  <a:srgbClr val="996633"/>
                </a:solidFill>
                <a:latin typeface="Arial"/>
                <a:ea typeface="Arial"/>
                <a:cs typeface="Arial"/>
                <a:sym typeface="Arial"/>
              </a:rPr>
              <a:t>Cảm ơn các em đã theo dõi bài học!</a:t>
            </a:r>
            <a:endParaRPr dirty="0"/>
          </a:p>
        </p:txBody>
      </p:sp>
      <p:sp>
        <p:nvSpPr>
          <p:cNvPr id="257" name="Google Shape;257;p14"/>
          <p:cNvSpPr txBox="1"/>
          <p:nvPr/>
        </p:nvSpPr>
        <p:spPr>
          <a:xfrm>
            <a:off x="1027757" y="2737410"/>
            <a:ext cx="7222238" cy="784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 b="1" i="0" u="none" strike="noStrike" cap="none" dirty="0">
                <a:solidFill>
                  <a:srgbClr val="00863D"/>
                </a:solidFill>
                <a:latin typeface="Arial"/>
                <a:ea typeface="Arial"/>
                <a:cs typeface="Arial"/>
                <a:sym typeface="Arial"/>
              </a:rPr>
              <a:t>Hãy like, chia sẻ, đăng ký và bình luận</a:t>
            </a:r>
            <a:endParaRPr sz="2250" b="1" i="0" u="none" strike="noStrike" cap="none" dirty="0">
              <a:solidFill>
                <a:srgbClr val="00863D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 b="1" i="0" u="none" strike="noStrike" cap="none" dirty="0">
                <a:solidFill>
                  <a:srgbClr val="00863D"/>
                </a:solidFill>
                <a:latin typeface="Arial"/>
                <a:ea typeface="Arial"/>
                <a:cs typeface="Arial"/>
                <a:sym typeface="Arial"/>
              </a:rPr>
              <a:t>dưới video nội dung cần quan tâm, chưa rõ nhé!</a:t>
            </a:r>
            <a:endParaRPr dirty="0"/>
          </a:p>
        </p:txBody>
      </p:sp>
      <p:sp>
        <p:nvSpPr>
          <p:cNvPr id="7" name="TextBox 6"/>
          <p:cNvSpPr txBox="1"/>
          <p:nvPr/>
        </p:nvSpPr>
        <p:spPr>
          <a:xfrm>
            <a:off x="1027757" y="3656990"/>
            <a:ext cx="74033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/>
              <a:t>Xem Bài giảng MT mẫu hay </a:t>
            </a:r>
            <a:r>
              <a:rPr lang="en-US" sz="1800" b="1" dirty="0"/>
              <a:t>tại: https://youtu.be/R73uMVig9x0 </a:t>
            </a:r>
          </a:p>
        </p:txBody>
      </p:sp>
      <p:sp>
        <p:nvSpPr>
          <p:cNvPr id="8" name="Rectangle 7"/>
          <p:cNvSpPr/>
          <p:nvPr/>
        </p:nvSpPr>
        <p:spPr>
          <a:xfrm>
            <a:off x="3512819" y="4124344"/>
            <a:ext cx="438934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latin typeface="Roboto" panose="02000000000000000000" pitchFamily="2" charset="0"/>
              </a:rPr>
              <a:t>Link </a:t>
            </a:r>
            <a:r>
              <a:rPr lang="en-US" sz="1600" dirty="0" smtClean="0">
                <a:latin typeface="Roboto" panose="02000000000000000000" pitchFamily="2" charset="0"/>
              </a:rPr>
              <a:t>Đăng ký theo dõi tại: </a:t>
            </a:r>
            <a:r>
              <a:rPr lang="en-US" sz="1600" dirty="0">
                <a:latin typeface="Roboto" panose="02000000000000000000" pitchFamily="2" charset="0"/>
              </a:rPr>
              <a:t>https://bit.ly/3tRblro</a:t>
            </a:r>
            <a:endParaRPr lang="en-US" sz="1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oogle Shape;44;p1" descr="Pastel Neo Memphis social background illustration | free image by  rawpixel.com /… | Powerpoint background design, Background powerpoint,  Aesthetic desktop wallpape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38196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1"/>
          <p:cNvPicPr preferRelativeResize="0"/>
          <p:nvPr/>
        </p:nvPicPr>
        <p:blipFill rotWithShape="1">
          <a:blip r:embed="rId4">
            <a:alphaModFix/>
          </a:blip>
          <a:srcRect l="9137" t="9045" r="52919" b="64132"/>
          <a:stretch/>
        </p:blipFill>
        <p:spPr>
          <a:xfrm rot="942806">
            <a:off x="310135" y="-450498"/>
            <a:ext cx="6170957" cy="6043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400096" y="701026"/>
            <a:ext cx="4423187" cy="3570891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1"/>
          <p:cNvSpPr txBox="1"/>
          <p:nvPr/>
        </p:nvSpPr>
        <p:spPr>
          <a:xfrm>
            <a:off x="2054203" y="1621891"/>
            <a:ext cx="1580537" cy="630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 b="1" i="0" u="sng" strike="noStrike" cap="none" dirty="0">
                <a:solidFill>
                  <a:srgbClr val="860000"/>
                </a:solidFill>
                <a:latin typeface="UTM Daxline" panose="02040603050506020204" pitchFamily="18" charset="0"/>
                <a:sym typeface="Arial"/>
              </a:rPr>
              <a:t>BÀI 2</a:t>
            </a:r>
            <a:endParaRPr sz="3500" b="1" i="0" u="sng" strike="noStrike" cap="none" dirty="0">
              <a:solidFill>
                <a:srgbClr val="860000"/>
              </a:solidFill>
              <a:latin typeface="UTM Daxline" panose="02040603050506020204" pitchFamily="18" charset="0"/>
              <a:sym typeface="Arial"/>
            </a:endParaRPr>
          </a:p>
        </p:txBody>
      </p:sp>
      <p:sp>
        <p:nvSpPr>
          <p:cNvPr id="48" name="Google Shape;48;p1"/>
          <p:cNvSpPr txBox="1"/>
          <p:nvPr/>
        </p:nvSpPr>
        <p:spPr>
          <a:xfrm>
            <a:off x="2496765" y="911390"/>
            <a:ext cx="6641431" cy="892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>
                <a:solidFill>
                  <a:srgbClr val="860000"/>
                </a:solidFill>
                <a:latin typeface="Arial"/>
                <a:ea typeface="Arial"/>
                <a:cs typeface="Arial"/>
                <a:sym typeface="Arial"/>
              </a:rPr>
              <a:t>Chủ đề</a:t>
            </a:r>
            <a:r>
              <a:rPr lang="en-US" sz="2800" b="0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Nghệ thuật cổ đại thế giới và Việt Nam</a:t>
            </a:r>
            <a:endParaRPr sz="2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9" name="Google Shape;49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926080" y="1961272"/>
            <a:ext cx="6217920" cy="176490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1866916" y="4014913"/>
            <a:ext cx="74033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/>
              <a:t>Xem Bài giảng MT mẫu hay </a:t>
            </a:r>
            <a:r>
              <a:rPr lang="en-US" sz="1800" b="1" dirty="0"/>
              <a:t>tại: https://youtu.be/R73uMVig9x0 </a:t>
            </a:r>
          </a:p>
        </p:txBody>
      </p:sp>
      <p:sp>
        <p:nvSpPr>
          <p:cNvPr id="3" name="Rectangle 2"/>
          <p:cNvSpPr/>
          <p:nvPr/>
        </p:nvSpPr>
        <p:spPr>
          <a:xfrm>
            <a:off x="4351978" y="4482267"/>
            <a:ext cx="438934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latin typeface="Roboto" panose="02000000000000000000" pitchFamily="2" charset="0"/>
              </a:rPr>
              <a:t>Link </a:t>
            </a:r>
            <a:r>
              <a:rPr lang="en-US" sz="1600" dirty="0" smtClean="0">
                <a:latin typeface="Roboto" panose="02000000000000000000" pitchFamily="2" charset="0"/>
              </a:rPr>
              <a:t>Đăng ký theo dõi tại: </a:t>
            </a:r>
            <a:r>
              <a:rPr lang="en-US" sz="1600" dirty="0">
                <a:latin typeface="Roboto" panose="02000000000000000000" pitchFamily="2" charset="0"/>
              </a:rPr>
              <a:t>https://bit.ly/3tRblro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2" descr="Pastel Neo Memphis social background illustration | free image by  rawpixel.com /… | Powerpoint background design, Background powerpoint,  Aesthetic desktop wallpape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38196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2"/>
          <p:cNvPicPr preferRelativeResize="0"/>
          <p:nvPr/>
        </p:nvPicPr>
        <p:blipFill rotWithShape="1">
          <a:blip r:embed="rId4">
            <a:alphaModFix/>
          </a:blip>
          <a:srcRect l="9137" t="9045" r="52919" b="64132"/>
          <a:stretch/>
        </p:blipFill>
        <p:spPr>
          <a:xfrm rot="942806">
            <a:off x="737480" y="154379"/>
            <a:ext cx="3152397" cy="3087173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2"/>
          <p:cNvSpPr/>
          <p:nvPr/>
        </p:nvSpPr>
        <p:spPr>
          <a:xfrm>
            <a:off x="3090428" y="2476885"/>
            <a:ext cx="6053572" cy="18876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860000"/>
                </a:solidFill>
                <a:latin typeface="Arial"/>
                <a:ea typeface="Arial"/>
                <a:cs typeface="Arial"/>
                <a:sym typeface="Arial"/>
              </a:rPr>
              <a:t>+ Chỉ ra được cách tạo hình bằng kỹ thuật in.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860000"/>
                </a:solidFill>
                <a:latin typeface="Arial"/>
                <a:ea typeface="Arial"/>
                <a:cs typeface="Arial"/>
                <a:sym typeface="Arial"/>
              </a:rPr>
              <a:t>+ Mô phỏng được họa tiết trống đồng bằng kỹ thuật in.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860000"/>
                </a:solidFill>
                <a:latin typeface="Arial"/>
                <a:ea typeface="Arial"/>
                <a:cs typeface="Arial"/>
                <a:sym typeface="Arial"/>
              </a:rPr>
              <a:t>+ Phân tích được vẻ đẹp của họa tiết trống đồng qua hình in. Có ý thức trân trọng, gìn giữ, phát triển di sản nghệ thuật dân tộc.</a:t>
            </a:r>
            <a:endParaRPr/>
          </a:p>
        </p:txBody>
      </p:sp>
      <p:pic>
        <p:nvPicPr>
          <p:cNvPr id="57" name="Google Shape;57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99880" y="802105"/>
            <a:ext cx="2245425" cy="1812758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2"/>
          <p:cNvSpPr txBox="1"/>
          <p:nvPr/>
        </p:nvSpPr>
        <p:spPr>
          <a:xfrm>
            <a:off x="3090427" y="1087348"/>
            <a:ext cx="6047769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YÊU CẦU CẦN ĐẠT</a:t>
            </a:r>
            <a:endParaRPr sz="4000" b="1" i="0" u="none" strike="noStrike" cap="none" dirty="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02511" y="4513424"/>
            <a:ext cx="74033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/>
              <a:t>Xem Bài giảng MT mẫu hay </a:t>
            </a:r>
            <a:r>
              <a:rPr lang="en-US" sz="1800" b="1" dirty="0"/>
              <a:t>tại: https://youtu.be/R73uMVig9x0 </a:t>
            </a:r>
          </a:p>
        </p:txBody>
      </p:sp>
      <p:sp>
        <p:nvSpPr>
          <p:cNvPr id="8" name="Rectangle 7"/>
          <p:cNvSpPr/>
          <p:nvPr/>
        </p:nvSpPr>
        <p:spPr>
          <a:xfrm>
            <a:off x="3459612" y="1813736"/>
            <a:ext cx="438934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latin typeface="Roboto" panose="02000000000000000000" pitchFamily="2" charset="0"/>
              </a:rPr>
              <a:t>Link </a:t>
            </a:r>
            <a:r>
              <a:rPr lang="en-US" sz="1600" dirty="0" smtClean="0">
                <a:latin typeface="Roboto" panose="02000000000000000000" pitchFamily="2" charset="0"/>
              </a:rPr>
              <a:t>Đăng ký theo dõi tại: </a:t>
            </a:r>
            <a:r>
              <a:rPr lang="en-US" sz="1600" dirty="0">
                <a:latin typeface="Roboto" panose="02000000000000000000" pitchFamily="2" charset="0"/>
              </a:rPr>
              <a:t>https://bit.ly/3tRblro</a:t>
            </a:r>
            <a:endParaRPr lang="en-US" sz="1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2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3" descr="Background cổ trang thư pháp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5225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3"/>
          <p:cNvPicPr preferRelativeResize="0"/>
          <p:nvPr/>
        </p:nvPicPr>
        <p:blipFill rotWithShape="1">
          <a:blip r:embed="rId4">
            <a:alphaModFix/>
          </a:blip>
          <a:srcRect l="52014" t="6861" r="7957" b="62885"/>
          <a:stretch/>
        </p:blipFill>
        <p:spPr>
          <a:xfrm>
            <a:off x="5245770" y="1550069"/>
            <a:ext cx="3397618" cy="3433010"/>
          </a:xfrm>
          <a:prstGeom prst="rect">
            <a:avLst/>
          </a:prstGeom>
          <a:noFill/>
          <a:ln>
            <a:noFill/>
          </a:ln>
          <a:effectLst>
            <a:reflection endPos="67000" dist="50800" dir="5400000" sy="-100000" algn="bl" rotWithShape="0"/>
          </a:effectLst>
        </p:spPr>
      </p:pic>
      <p:pic>
        <p:nvPicPr>
          <p:cNvPr id="65" name="Google Shape;65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97597" y="2273869"/>
            <a:ext cx="2459286" cy="198541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6" name="Google Shape;66;p3"/>
          <p:cNvGrpSpPr/>
          <p:nvPr/>
        </p:nvGrpSpPr>
        <p:grpSpPr>
          <a:xfrm>
            <a:off x="6989958" y="897858"/>
            <a:ext cx="2162292" cy="2915563"/>
            <a:chOff x="6989958" y="897858"/>
            <a:chExt cx="2162292" cy="2915563"/>
          </a:xfrm>
        </p:grpSpPr>
        <p:sp>
          <p:nvSpPr>
            <p:cNvPr id="67" name="Google Shape;67;p3"/>
            <p:cNvSpPr/>
            <p:nvPr/>
          </p:nvSpPr>
          <p:spPr>
            <a:xfrm>
              <a:off x="7255334" y="897858"/>
              <a:ext cx="1612643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6000" b="0" i="0" u="none" strike="noStrike" cap="none" dirty="0">
                  <a:solidFill>
                    <a:srgbClr val="C00000"/>
                  </a:solidFill>
                  <a:latin typeface="UTM ThuPhap Thien An" panose="02040603050506020204" pitchFamily="18" charset="0"/>
                  <a:sym typeface="Arial"/>
                </a:rPr>
                <a:t>Họa</a:t>
              </a:r>
              <a:endParaRPr sz="6000" b="0" i="0" u="none" strike="noStrike" cap="none" dirty="0">
                <a:solidFill>
                  <a:srgbClr val="C00000"/>
                </a:solidFill>
                <a:latin typeface="UTM ThuPhap Thien An" panose="02040603050506020204" pitchFamily="18" charset="0"/>
                <a:sym typeface="Arial"/>
              </a:endParaRPr>
            </a:p>
          </p:txBody>
        </p:sp>
        <p:sp>
          <p:nvSpPr>
            <p:cNvPr id="68" name="Google Shape;68;p3"/>
            <p:cNvSpPr/>
            <p:nvPr/>
          </p:nvSpPr>
          <p:spPr>
            <a:xfrm>
              <a:off x="7539607" y="1712176"/>
              <a:ext cx="1612643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800" b="0" i="0" u="none" strike="noStrike" cap="none" dirty="0" smtClean="0">
                  <a:solidFill>
                    <a:srgbClr val="C00000"/>
                  </a:solidFill>
                  <a:latin typeface="UTM ThuPhap Thien An" panose="02040603050506020204" pitchFamily="18" charset="0"/>
                  <a:sym typeface="Arial"/>
                </a:rPr>
                <a:t>tiết</a:t>
              </a:r>
              <a:endParaRPr sz="4800" b="0" i="0" u="none" strike="noStrike" cap="none" dirty="0">
                <a:solidFill>
                  <a:srgbClr val="C00000"/>
                </a:solidFill>
                <a:latin typeface="UTM ThuPhap Thien An" panose="02040603050506020204" pitchFamily="18" charset="0"/>
                <a:sym typeface="Arial"/>
              </a:endParaRPr>
            </a:p>
          </p:txBody>
        </p:sp>
        <p:sp>
          <p:nvSpPr>
            <p:cNvPr id="69" name="Google Shape;69;p3"/>
            <p:cNvSpPr/>
            <p:nvPr/>
          </p:nvSpPr>
          <p:spPr>
            <a:xfrm>
              <a:off x="6989958" y="2336221"/>
              <a:ext cx="1612643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800" b="0" i="0" u="none" strike="noStrike" cap="none" dirty="0" smtClean="0">
                  <a:solidFill>
                    <a:srgbClr val="C00000"/>
                  </a:solidFill>
                  <a:latin typeface="UTM ThuPhap Thien An" panose="02040603050506020204" pitchFamily="18" charset="0"/>
                  <a:sym typeface="Arial"/>
                </a:rPr>
                <a:t>Trống</a:t>
              </a:r>
              <a:endParaRPr sz="4800" b="0" i="0" u="none" strike="noStrike" cap="none" dirty="0">
                <a:solidFill>
                  <a:srgbClr val="C00000"/>
                </a:solidFill>
                <a:latin typeface="UTM ThuPhap Thien An" panose="02040603050506020204" pitchFamily="18" charset="0"/>
                <a:sym typeface="Arial"/>
              </a:endParaRPr>
            </a:p>
          </p:txBody>
        </p:sp>
        <p:sp>
          <p:nvSpPr>
            <p:cNvPr id="70" name="Google Shape;70;p3"/>
            <p:cNvSpPr/>
            <p:nvPr/>
          </p:nvSpPr>
          <p:spPr>
            <a:xfrm>
              <a:off x="7159082" y="3090146"/>
              <a:ext cx="1804507" cy="7232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100" b="0" i="0" u="none" strike="noStrike" cap="none" dirty="0">
                  <a:solidFill>
                    <a:srgbClr val="C00000"/>
                  </a:solidFill>
                  <a:latin typeface="UTM ThuPhap Thien An" panose="02040603050506020204" pitchFamily="18" charset="0"/>
                  <a:sym typeface="Arial"/>
                </a:rPr>
                <a:t>đồng</a:t>
              </a:r>
              <a:endParaRPr sz="4100" b="0" i="0" u="none" strike="noStrike" cap="none" dirty="0">
                <a:solidFill>
                  <a:srgbClr val="C00000"/>
                </a:solidFill>
                <a:latin typeface="UTM ThuPhap Thien An" panose="02040603050506020204" pitchFamily="18" charset="0"/>
                <a:sym typeface="Arial"/>
              </a:endParaRPr>
            </a:p>
          </p:txBody>
        </p:sp>
      </p:grpSp>
      <p:sp>
        <p:nvSpPr>
          <p:cNvPr id="71" name="Google Shape;71;p3"/>
          <p:cNvSpPr/>
          <p:nvPr/>
        </p:nvSpPr>
        <p:spPr>
          <a:xfrm>
            <a:off x="1708483" y="365371"/>
            <a:ext cx="5831123" cy="477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 i="0" u="sng" strike="noStrike" cap="none" dirty="0">
                <a:solidFill>
                  <a:srgbClr val="860000"/>
                </a:solidFill>
                <a:latin typeface="Arial"/>
                <a:ea typeface="Arial"/>
                <a:cs typeface="Arial"/>
                <a:sym typeface="Arial"/>
              </a:rPr>
              <a:t>Khám phá hình họa tiết trống đồng</a:t>
            </a:r>
            <a:endParaRPr sz="2500" b="1" i="0" u="sng" strike="noStrike" cap="none" dirty="0">
              <a:solidFill>
                <a:srgbClr val="86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2" name="Google Shape;72;p3"/>
          <p:cNvGrpSpPr/>
          <p:nvPr/>
        </p:nvGrpSpPr>
        <p:grpSpPr>
          <a:xfrm>
            <a:off x="80482" y="47626"/>
            <a:ext cx="1935865" cy="1152236"/>
            <a:chOff x="80482" y="47626"/>
            <a:chExt cx="1935865" cy="1152236"/>
          </a:xfrm>
        </p:grpSpPr>
        <p:pic>
          <p:nvPicPr>
            <p:cNvPr id="73" name="Google Shape;73;p3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0482" y="47626"/>
              <a:ext cx="1935865" cy="115223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4" name="Google Shape;74;p3"/>
            <p:cNvSpPr txBox="1"/>
            <p:nvPr/>
          </p:nvSpPr>
          <p:spPr>
            <a:xfrm>
              <a:off x="968205" y="303816"/>
              <a:ext cx="513347" cy="5386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900" b="0" i="0" u="none" strike="noStrike" cap="none">
                  <a:solidFill>
                    <a:srgbClr val="E5C997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sz="2900" b="0" i="0" u="none" strike="noStrike" cap="none">
                <a:solidFill>
                  <a:srgbClr val="E5C99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5" name="Google Shape;75;p3"/>
          <p:cNvSpPr txBox="1"/>
          <p:nvPr/>
        </p:nvSpPr>
        <p:spPr>
          <a:xfrm>
            <a:off x="374012" y="4274358"/>
            <a:ext cx="5927022" cy="784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 Quan sát và tìm ra những họa tiết có trên mặt trống?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 Các họa tiết có đường nét thế nào và được sắp xếp ra sao?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 Em thích nhất họa tiết nào. Vì sao?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6" name="Google Shape;76;p3" descr="Giải mã họa tiết trống đồng Đông Sơn - VnExpress Du lịch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84949" y="1028195"/>
            <a:ext cx="4051959" cy="2538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4" descr="Background cổ trang thư pháp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5225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4"/>
          <p:cNvPicPr preferRelativeResize="0"/>
          <p:nvPr/>
        </p:nvPicPr>
        <p:blipFill rotWithShape="1">
          <a:blip r:embed="rId4">
            <a:alphaModFix/>
          </a:blip>
          <a:srcRect l="52014" t="6861" r="7957" b="62885"/>
          <a:stretch/>
        </p:blipFill>
        <p:spPr>
          <a:xfrm>
            <a:off x="5245770" y="1550069"/>
            <a:ext cx="3397618" cy="3433010"/>
          </a:xfrm>
          <a:prstGeom prst="rect">
            <a:avLst/>
          </a:prstGeom>
          <a:noFill/>
          <a:ln>
            <a:noFill/>
          </a:ln>
          <a:effectLst>
            <a:reflection endPos="67000" dist="50800" dir="5400000" sy="-100000" algn="bl" rotWithShape="0"/>
          </a:effectLst>
        </p:spPr>
      </p:pic>
      <p:pic>
        <p:nvPicPr>
          <p:cNvPr id="83" name="Google Shape;83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97597" y="2273869"/>
            <a:ext cx="2459286" cy="198541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4"/>
          <p:cNvSpPr/>
          <p:nvPr/>
        </p:nvSpPr>
        <p:spPr>
          <a:xfrm>
            <a:off x="1708483" y="365371"/>
            <a:ext cx="6248399" cy="477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 i="0" u="sng" strike="noStrike" cap="none" dirty="0">
                <a:solidFill>
                  <a:srgbClr val="860000"/>
                </a:solidFill>
                <a:latin typeface="Arial"/>
                <a:ea typeface="Arial"/>
                <a:cs typeface="Arial"/>
                <a:sym typeface="Arial"/>
              </a:rPr>
              <a:t>Khám phá hình họa tiết trống đồng</a:t>
            </a:r>
            <a:endParaRPr sz="2500" b="1" i="0" u="sng" strike="noStrike" cap="none" dirty="0">
              <a:solidFill>
                <a:srgbClr val="86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0" name="Google Shape;90;p4"/>
          <p:cNvGrpSpPr/>
          <p:nvPr/>
        </p:nvGrpSpPr>
        <p:grpSpPr>
          <a:xfrm>
            <a:off x="80482" y="47626"/>
            <a:ext cx="1935865" cy="1152236"/>
            <a:chOff x="80482" y="47626"/>
            <a:chExt cx="1935865" cy="1152236"/>
          </a:xfrm>
        </p:grpSpPr>
        <p:pic>
          <p:nvPicPr>
            <p:cNvPr id="91" name="Google Shape;91;p4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0482" y="47626"/>
              <a:ext cx="1935865" cy="115223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2" name="Google Shape;92;p4"/>
            <p:cNvSpPr txBox="1"/>
            <p:nvPr/>
          </p:nvSpPr>
          <p:spPr>
            <a:xfrm>
              <a:off x="968205" y="303816"/>
              <a:ext cx="513347" cy="5386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900" b="0" i="0" u="none" strike="noStrike" cap="none">
                  <a:solidFill>
                    <a:srgbClr val="E5C997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sz="2900" b="0" i="0" u="none" strike="noStrike" cap="none">
                <a:solidFill>
                  <a:srgbClr val="E5C99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3" name="Google Shape;93;p4"/>
          <p:cNvSpPr txBox="1"/>
          <p:nvPr/>
        </p:nvSpPr>
        <p:spPr>
          <a:xfrm>
            <a:off x="286077" y="3506868"/>
            <a:ext cx="5617417" cy="21852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860000"/>
                </a:solidFill>
                <a:latin typeface="Arial"/>
                <a:ea typeface="Arial"/>
                <a:cs typeface="Arial"/>
                <a:sym typeface="Arial"/>
              </a:rPr>
              <a:t>- Hình ảnh họa tiết : Chim, ngôi sao nhiều cánh (Mặt Trời), người giã gạo, hươu, nai, ...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860000"/>
                </a:solidFill>
                <a:latin typeface="Arial"/>
                <a:ea typeface="Arial"/>
                <a:cs typeface="Arial"/>
                <a:sym typeface="Arial"/>
              </a:rPr>
              <a:t>- Đường nét khỏe khoắn, đúc nổi và bố cục sắp xếp theo các đường tròn đồng tâm quanh biểu tượng mặt trời.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860000"/>
                </a:solidFill>
                <a:latin typeface="Arial"/>
                <a:ea typeface="Arial"/>
                <a:cs typeface="Arial"/>
                <a:sym typeface="Arial"/>
              </a:rPr>
              <a:t>- Đặc trưng nhất là hoa văn chim lạc bay ngược chiều kim đồng hồ thể hiện ý thước nguồn cội dân tộc.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C614E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4" name="Google Shape;94;p4" descr="Giải mã họa tiết trống đồng Đông Sơn - VnExpress Du lịch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95990" y="1088243"/>
            <a:ext cx="3414194" cy="24187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6838" y="1088243"/>
            <a:ext cx="2383743" cy="33652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5" descr="Hình ảnh Nền Phong Thủy, Phong Thủy Vector Nền Và Tập Tin Tải về Miễn Phí |  Pngtree"/>
          <p:cNvPicPr preferRelativeResize="0"/>
          <p:nvPr/>
        </p:nvPicPr>
        <p:blipFill rotWithShape="1">
          <a:blip r:embed="rId3">
            <a:alphaModFix/>
          </a:blip>
          <a:srcRect r="7941"/>
          <a:stretch/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5"/>
          <p:cNvPicPr preferRelativeResize="0"/>
          <p:nvPr/>
        </p:nvPicPr>
        <p:blipFill rotWithShape="1">
          <a:blip r:embed="rId4">
            <a:alphaModFix/>
          </a:blip>
          <a:srcRect l="52014" t="6861" r="7957" b="62885"/>
          <a:stretch/>
        </p:blipFill>
        <p:spPr>
          <a:xfrm>
            <a:off x="5245770" y="1550069"/>
            <a:ext cx="3397618" cy="3433010"/>
          </a:xfrm>
          <a:prstGeom prst="rect">
            <a:avLst/>
          </a:prstGeom>
          <a:noFill/>
          <a:ln>
            <a:noFill/>
          </a:ln>
          <a:effectLst>
            <a:reflection endPos="0" sy="-100000" algn="bl" rotWithShape="0"/>
          </a:effectLst>
        </p:spPr>
      </p:pic>
      <p:pic>
        <p:nvPicPr>
          <p:cNvPr id="101" name="Google Shape;101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97597" y="2273869"/>
            <a:ext cx="2459286" cy="1985410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5"/>
          <p:cNvSpPr/>
          <p:nvPr/>
        </p:nvSpPr>
        <p:spPr>
          <a:xfrm>
            <a:off x="1767237" y="365371"/>
            <a:ext cx="4507965" cy="477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 i="0" u="sng" strike="noStrike" cap="none" dirty="0">
                <a:solidFill>
                  <a:srgbClr val="500000"/>
                </a:solidFill>
                <a:latin typeface="Arial"/>
                <a:ea typeface="Arial"/>
                <a:cs typeface="Arial"/>
                <a:sym typeface="Arial"/>
              </a:rPr>
              <a:t>Cách mô phỏng họa tiết bằng kĩ thuật in</a:t>
            </a:r>
            <a:endParaRPr sz="2500" b="1" i="0" u="sng" strike="noStrike" cap="none" dirty="0">
              <a:solidFill>
                <a:srgbClr val="5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8" name="Google Shape;108;p5"/>
          <p:cNvGrpSpPr/>
          <p:nvPr/>
        </p:nvGrpSpPr>
        <p:grpSpPr>
          <a:xfrm>
            <a:off x="80482" y="47626"/>
            <a:ext cx="1935865" cy="1152236"/>
            <a:chOff x="80482" y="47626"/>
            <a:chExt cx="1935865" cy="1152236"/>
          </a:xfrm>
        </p:grpSpPr>
        <p:pic>
          <p:nvPicPr>
            <p:cNvPr id="109" name="Google Shape;109;p5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0482" y="47626"/>
              <a:ext cx="1935865" cy="115223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0" name="Google Shape;110;p5"/>
            <p:cNvSpPr txBox="1"/>
            <p:nvPr/>
          </p:nvSpPr>
          <p:spPr>
            <a:xfrm>
              <a:off x="968205" y="303816"/>
              <a:ext cx="513347" cy="5386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900" b="0" i="0" u="none" strike="noStrike" cap="none">
                  <a:solidFill>
                    <a:srgbClr val="E5C997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2900" b="0" i="0" u="none" strike="noStrike" cap="none">
                <a:solidFill>
                  <a:srgbClr val="E5C99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1" name="Google Shape;111;p5"/>
          <p:cNvSpPr txBox="1"/>
          <p:nvPr/>
        </p:nvSpPr>
        <p:spPr>
          <a:xfrm>
            <a:off x="205868" y="4271671"/>
            <a:ext cx="540619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 Hãy sắp xếp đúng thứ tự để có đáp án chính xác nhất?</a:t>
            </a:r>
            <a:endParaRPr/>
          </a:p>
        </p:txBody>
      </p:sp>
      <p:pic>
        <p:nvPicPr>
          <p:cNvPr id="112" name="Google Shape;112;p5"/>
          <p:cNvPicPr preferRelativeResize="0"/>
          <p:nvPr/>
        </p:nvPicPr>
        <p:blipFill rotWithShape="1">
          <a:blip r:embed="rId7">
            <a:alphaModFix/>
          </a:blip>
          <a:srcRect r="53425" b="65095"/>
          <a:stretch/>
        </p:blipFill>
        <p:spPr>
          <a:xfrm>
            <a:off x="170470" y="1254102"/>
            <a:ext cx="1921299" cy="128907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37647"/>
              </a:srgbClr>
            </a:outerShdw>
          </a:effectLst>
        </p:spPr>
      </p:pic>
      <p:pic>
        <p:nvPicPr>
          <p:cNvPr id="113" name="Google Shape;113;p5"/>
          <p:cNvPicPr preferRelativeResize="0"/>
          <p:nvPr/>
        </p:nvPicPr>
        <p:blipFill rotWithShape="1">
          <a:blip r:embed="rId7">
            <a:alphaModFix/>
          </a:blip>
          <a:srcRect l="50075" b="64333"/>
          <a:stretch/>
        </p:blipFill>
        <p:spPr>
          <a:xfrm>
            <a:off x="170470" y="2769105"/>
            <a:ext cx="1921299" cy="130229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14" name="Google Shape;114;p5"/>
          <p:cNvPicPr preferRelativeResize="0"/>
          <p:nvPr/>
        </p:nvPicPr>
        <p:blipFill rotWithShape="1">
          <a:blip r:embed="rId7">
            <a:alphaModFix/>
          </a:blip>
          <a:srcRect l="49735" t="49954" b="15180"/>
          <a:stretch/>
        </p:blipFill>
        <p:spPr>
          <a:xfrm>
            <a:off x="2260893" y="1293366"/>
            <a:ext cx="1872886" cy="120055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15" name="Google Shape;115;p5"/>
          <p:cNvPicPr preferRelativeResize="0"/>
          <p:nvPr/>
        </p:nvPicPr>
        <p:blipFill rotWithShape="1">
          <a:blip r:embed="rId7">
            <a:alphaModFix/>
          </a:blip>
          <a:srcRect t="49414" r="51986" b="11289"/>
          <a:stretch/>
        </p:blipFill>
        <p:spPr>
          <a:xfrm>
            <a:off x="2260893" y="2851359"/>
            <a:ext cx="1874751" cy="122004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16" name="Google Shape;116;p5"/>
          <p:cNvSpPr/>
          <p:nvPr/>
        </p:nvSpPr>
        <p:spPr>
          <a:xfrm>
            <a:off x="2158590" y="2256822"/>
            <a:ext cx="370012" cy="370012"/>
          </a:xfrm>
          <a:prstGeom prst="ellipse">
            <a:avLst/>
          </a:prstGeom>
          <a:solidFill>
            <a:schemeClr val="lt1"/>
          </a:solidFill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117" name="Google Shape;117;p5"/>
          <p:cNvSpPr/>
          <p:nvPr/>
        </p:nvSpPr>
        <p:spPr>
          <a:xfrm>
            <a:off x="97604" y="3830076"/>
            <a:ext cx="370012" cy="370012"/>
          </a:xfrm>
          <a:prstGeom prst="ellipse">
            <a:avLst/>
          </a:prstGeom>
          <a:solidFill>
            <a:schemeClr val="lt1"/>
          </a:solidFill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5"/>
          <p:cNvSpPr/>
          <p:nvPr/>
        </p:nvSpPr>
        <p:spPr>
          <a:xfrm>
            <a:off x="2229622" y="3813421"/>
            <a:ext cx="370012" cy="370012"/>
          </a:xfrm>
          <a:prstGeom prst="ellipse">
            <a:avLst/>
          </a:prstGeom>
          <a:solidFill>
            <a:schemeClr val="lt1"/>
          </a:solidFill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5"/>
          <p:cNvSpPr/>
          <p:nvPr/>
        </p:nvSpPr>
        <p:spPr>
          <a:xfrm>
            <a:off x="103649" y="2256822"/>
            <a:ext cx="370012" cy="370012"/>
          </a:xfrm>
          <a:prstGeom prst="ellipse">
            <a:avLst/>
          </a:prstGeom>
          <a:solidFill>
            <a:schemeClr val="lt1"/>
          </a:solidFill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0" name="Google Shape;120;p5"/>
          <p:cNvGrpSpPr/>
          <p:nvPr/>
        </p:nvGrpSpPr>
        <p:grpSpPr>
          <a:xfrm>
            <a:off x="4285696" y="1392997"/>
            <a:ext cx="1913040" cy="407624"/>
            <a:chOff x="4285696" y="1392997"/>
            <a:chExt cx="1913040" cy="407624"/>
          </a:xfrm>
        </p:grpSpPr>
        <p:sp>
          <p:nvSpPr>
            <p:cNvPr id="121" name="Google Shape;121;p5"/>
            <p:cNvSpPr/>
            <p:nvPr/>
          </p:nvSpPr>
          <p:spPr>
            <a:xfrm>
              <a:off x="4285696" y="1392997"/>
              <a:ext cx="407624" cy="407624"/>
            </a:xfrm>
            <a:prstGeom prst="rect">
              <a:avLst/>
            </a:prstGeom>
            <a:solidFill>
              <a:srgbClr val="860000"/>
            </a:solidFill>
            <a:ln w="25400" cap="flat" cmpd="sng">
              <a:solidFill>
                <a:srgbClr val="30303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 i="0" u="none" strike="noStrike" cap="none">
                  <a:solidFill>
                    <a:srgbClr val="FFFF00"/>
                  </a:solidFill>
                  <a:latin typeface="Arial"/>
                  <a:ea typeface="Arial"/>
                  <a:cs typeface="Arial"/>
                  <a:sym typeface="Arial"/>
                </a:rPr>
                <a:t>A</a:t>
              </a:r>
              <a:endParaRPr sz="1400" b="1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5"/>
            <p:cNvSpPr txBox="1"/>
            <p:nvPr/>
          </p:nvSpPr>
          <p:spPr>
            <a:xfrm>
              <a:off x="4737905" y="1442920"/>
              <a:ext cx="1460831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 i="0" u="none" strike="noStrike" cap="none">
                  <a:solidFill>
                    <a:srgbClr val="860000"/>
                  </a:solidFill>
                  <a:latin typeface="Tahoma"/>
                  <a:ea typeface="Tahoma"/>
                  <a:cs typeface="Tahoma"/>
                  <a:sym typeface="Tahoma"/>
                </a:rPr>
                <a:t>3 - 1 – 2 - 4</a:t>
              </a:r>
              <a:endParaRPr sz="1400" b="1" i="0" u="none" strike="noStrike" cap="none">
                <a:solidFill>
                  <a:srgbClr val="860000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</p:grpSp>
      <p:grpSp>
        <p:nvGrpSpPr>
          <p:cNvPr id="123" name="Google Shape;123;p5"/>
          <p:cNvGrpSpPr/>
          <p:nvPr/>
        </p:nvGrpSpPr>
        <p:grpSpPr>
          <a:xfrm>
            <a:off x="4292311" y="1928597"/>
            <a:ext cx="1906425" cy="407624"/>
            <a:chOff x="4292311" y="1928597"/>
            <a:chExt cx="1906425" cy="407624"/>
          </a:xfrm>
        </p:grpSpPr>
        <p:sp>
          <p:nvSpPr>
            <p:cNvPr id="124" name="Google Shape;124;p5"/>
            <p:cNvSpPr/>
            <p:nvPr/>
          </p:nvSpPr>
          <p:spPr>
            <a:xfrm>
              <a:off x="4292311" y="1928597"/>
              <a:ext cx="407624" cy="407624"/>
            </a:xfrm>
            <a:prstGeom prst="rect">
              <a:avLst/>
            </a:prstGeom>
            <a:solidFill>
              <a:srgbClr val="860000"/>
            </a:solidFill>
            <a:ln w="25400" cap="flat" cmpd="sng">
              <a:solidFill>
                <a:srgbClr val="30303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 i="0" u="none" strike="noStrike" cap="none">
                  <a:solidFill>
                    <a:srgbClr val="FFFF00"/>
                  </a:solidFill>
                  <a:latin typeface="Arial"/>
                  <a:ea typeface="Arial"/>
                  <a:cs typeface="Arial"/>
                  <a:sym typeface="Arial"/>
                </a:rPr>
                <a:t>B</a:t>
              </a:r>
              <a:endParaRPr sz="1400" b="1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5"/>
            <p:cNvSpPr txBox="1"/>
            <p:nvPr/>
          </p:nvSpPr>
          <p:spPr>
            <a:xfrm>
              <a:off x="4737905" y="1949045"/>
              <a:ext cx="1460831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 i="0" u="none" strike="noStrike" cap="none">
                  <a:solidFill>
                    <a:srgbClr val="860000"/>
                  </a:solidFill>
                  <a:latin typeface="Tahoma"/>
                  <a:ea typeface="Tahoma"/>
                  <a:cs typeface="Tahoma"/>
                  <a:sym typeface="Tahoma"/>
                </a:rPr>
                <a:t>4 - 2 – 3 - 1</a:t>
              </a:r>
              <a:endParaRPr sz="1400" b="1" i="0" u="none" strike="noStrike" cap="none">
                <a:solidFill>
                  <a:srgbClr val="860000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</p:grpSp>
      <p:grpSp>
        <p:nvGrpSpPr>
          <p:cNvPr id="126" name="Google Shape;126;p5"/>
          <p:cNvGrpSpPr/>
          <p:nvPr/>
        </p:nvGrpSpPr>
        <p:grpSpPr>
          <a:xfrm>
            <a:off x="4292311" y="2458163"/>
            <a:ext cx="1913678" cy="407624"/>
            <a:chOff x="4292311" y="2458163"/>
            <a:chExt cx="1913678" cy="407624"/>
          </a:xfrm>
        </p:grpSpPr>
        <p:sp>
          <p:nvSpPr>
            <p:cNvPr id="127" name="Google Shape;127;p5"/>
            <p:cNvSpPr/>
            <p:nvPr/>
          </p:nvSpPr>
          <p:spPr>
            <a:xfrm>
              <a:off x="4292311" y="2458163"/>
              <a:ext cx="407624" cy="407624"/>
            </a:xfrm>
            <a:prstGeom prst="rect">
              <a:avLst/>
            </a:prstGeom>
            <a:solidFill>
              <a:srgbClr val="860000"/>
            </a:solidFill>
            <a:ln w="25400" cap="flat" cmpd="sng">
              <a:solidFill>
                <a:srgbClr val="30303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 i="0" u="none" strike="noStrike" cap="none">
                  <a:solidFill>
                    <a:srgbClr val="FFFF00"/>
                  </a:solidFill>
                  <a:latin typeface="Arial"/>
                  <a:ea typeface="Arial"/>
                  <a:cs typeface="Arial"/>
                  <a:sym typeface="Arial"/>
                </a:rPr>
                <a:t>C</a:t>
              </a:r>
              <a:endParaRPr/>
            </a:p>
          </p:txBody>
        </p:sp>
        <p:sp>
          <p:nvSpPr>
            <p:cNvPr id="128" name="Google Shape;128;p5"/>
            <p:cNvSpPr txBox="1"/>
            <p:nvPr/>
          </p:nvSpPr>
          <p:spPr>
            <a:xfrm>
              <a:off x="4745158" y="2498316"/>
              <a:ext cx="1460831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 i="0" u="none" strike="noStrike" cap="none">
                  <a:solidFill>
                    <a:srgbClr val="860000"/>
                  </a:solidFill>
                  <a:latin typeface="Tahoma"/>
                  <a:ea typeface="Tahoma"/>
                  <a:cs typeface="Tahoma"/>
                  <a:sym typeface="Tahoma"/>
                </a:rPr>
                <a:t>2 - 1 – 3 - 4</a:t>
              </a:r>
              <a:endParaRPr sz="1400" b="1" i="0" u="none" strike="noStrike" cap="none">
                <a:solidFill>
                  <a:srgbClr val="860000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</p:grpSp>
      <p:pic>
        <p:nvPicPr>
          <p:cNvPr id="129" name="Google Shape;129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327903" y="1943207"/>
            <a:ext cx="543209" cy="406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417" y="695276"/>
            <a:ext cx="2383743" cy="33652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6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4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30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25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85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45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6" descr="Hình ảnh Nền Phong Thủy, Phong Thủy Vector Nền Và Tập Tin Tải về Miễn Phí |  Pngtree"/>
          <p:cNvPicPr preferRelativeResize="0"/>
          <p:nvPr/>
        </p:nvPicPr>
        <p:blipFill rotWithShape="1">
          <a:blip r:embed="rId3">
            <a:alphaModFix/>
          </a:blip>
          <a:srcRect r="7941"/>
          <a:stretch/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6"/>
          <p:cNvPicPr preferRelativeResize="0"/>
          <p:nvPr/>
        </p:nvPicPr>
        <p:blipFill rotWithShape="1">
          <a:blip r:embed="rId4">
            <a:alphaModFix/>
          </a:blip>
          <a:srcRect l="52014" t="6861" r="7957" b="62885"/>
          <a:stretch/>
        </p:blipFill>
        <p:spPr>
          <a:xfrm>
            <a:off x="5245770" y="1550069"/>
            <a:ext cx="3397618" cy="3433010"/>
          </a:xfrm>
          <a:prstGeom prst="rect">
            <a:avLst/>
          </a:prstGeom>
          <a:noFill/>
          <a:ln>
            <a:noFill/>
          </a:ln>
          <a:effectLst>
            <a:reflection endPos="0" sy="-100000" algn="bl" rotWithShape="0"/>
          </a:effectLst>
        </p:spPr>
      </p:pic>
      <p:pic>
        <p:nvPicPr>
          <p:cNvPr id="136" name="Google Shape;136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97597" y="2273869"/>
            <a:ext cx="2459286" cy="198541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6"/>
          <p:cNvSpPr/>
          <p:nvPr/>
        </p:nvSpPr>
        <p:spPr>
          <a:xfrm>
            <a:off x="1767237" y="365371"/>
            <a:ext cx="4507965" cy="477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 i="0" u="sng" strike="noStrike" cap="none">
                <a:solidFill>
                  <a:srgbClr val="500000"/>
                </a:solidFill>
                <a:latin typeface="Arial"/>
                <a:ea typeface="Arial"/>
                <a:cs typeface="Arial"/>
                <a:sym typeface="Arial"/>
              </a:rPr>
              <a:t>Cách mô phỏng họa tiết bằng kĩ thuật in</a:t>
            </a:r>
            <a:endParaRPr sz="2500" b="1" i="0" u="sng" strike="noStrike" cap="none">
              <a:solidFill>
                <a:srgbClr val="5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3" name="Google Shape;143;p6"/>
          <p:cNvGrpSpPr/>
          <p:nvPr/>
        </p:nvGrpSpPr>
        <p:grpSpPr>
          <a:xfrm>
            <a:off x="80482" y="47626"/>
            <a:ext cx="1935865" cy="1152236"/>
            <a:chOff x="80482" y="47626"/>
            <a:chExt cx="1935865" cy="1152236"/>
          </a:xfrm>
        </p:grpSpPr>
        <p:pic>
          <p:nvPicPr>
            <p:cNvPr id="144" name="Google Shape;144;p6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0482" y="47626"/>
              <a:ext cx="1935865" cy="115223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5" name="Google Shape;145;p6"/>
            <p:cNvSpPr txBox="1"/>
            <p:nvPr/>
          </p:nvSpPr>
          <p:spPr>
            <a:xfrm>
              <a:off x="968205" y="303816"/>
              <a:ext cx="513347" cy="5386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900" b="0" i="0" u="none" strike="noStrike" cap="none">
                  <a:solidFill>
                    <a:srgbClr val="E5C997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2900" b="0" i="0" u="none" strike="noStrike" cap="none">
                <a:solidFill>
                  <a:srgbClr val="E5C99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46" name="Google Shape;146;p6"/>
          <p:cNvPicPr preferRelativeResize="0"/>
          <p:nvPr/>
        </p:nvPicPr>
        <p:blipFill rotWithShape="1">
          <a:blip r:embed="rId7">
            <a:alphaModFix/>
          </a:blip>
          <a:srcRect r="53425" b="65095"/>
          <a:stretch/>
        </p:blipFill>
        <p:spPr>
          <a:xfrm>
            <a:off x="170470" y="1254102"/>
            <a:ext cx="1921299" cy="128907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37647"/>
              </a:srgbClr>
            </a:outerShdw>
          </a:effectLst>
        </p:spPr>
      </p:pic>
      <p:pic>
        <p:nvPicPr>
          <p:cNvPr id="147" name="Google Shape;147;p6"/>
          <p:cNvPicPr preferRelativeResize="0"/>
          <p:nvPr/>
        </p:nvPicPr>
        <p:blipFill rotWithShape="1">
          <a:blip r:embed="rId7">
            <a:alphaModFix/>
          </a:blip>
          <a:srcRect l="50075" b="64333"/>
          <a:stretch/>
        </p:blipFill>
        <p:spPr>
          <a:xfrm>
            <a:off x="170470" y="2769105"/>
            <a:ext cx="1921299" cy="130229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48" name="Google Shape;148;p6"/>
          <p:cNvPicPr preferRelativeResize="0"/>
          <p:nvPr/>
        </p:nvPicPr>
        <p:blipFill rotWithShape="1">
          <a:blip r:embed="rId7">
            <a:alphaModFix/>
          </a:blip>
          <a:srcRect l="49735" t="49954" b="15180"/>
          <a:stretch/>
        </p:blipFill>
        <p:spPr>
          <a:xfrm>
            <a:off x="2260893" y="1342617"/>
            <a:ext cx="1872886" cy="120055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49" name="Google Shape;149;p6"/>
          <p:cNvPicPr preferRelativeResize="0"/>
          <p:nvPr/>
        </p:nvPicPr>
        <p:blipFill rotWithShape="1">
          <a:blip r:embed="rId7">
            <a:alphaModFix/>
          </a:blip>
          <a:srcRect t="49414" r="51986" b="11289"/>
          <a:stretch/>
        </p:blipFill>
        <p:spPr>
          <a:xfrm>
            <a:off x="2260893" y="2851359"/>
            <a:ext cx="1874751" cy="122004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50" name="Google Shape;150;p6"/>
          <p:cNvSpPr txBox="1"/>
          <p:nvPr/>
        </p:nvSpPr>
        <p:spPr>
          <a:xfrm>
            <a:off x="453414" y="4098803"/>
            <a:ext cx="5741645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860000"/>
                </a:solidFill>
                <a:latin typeface="Arial"/>
                <a:ea typeface="Arial"/>
                <a:cs typeface="Arial"/>
                <a:sym typeface="Arial"/>
              </a:rPr>
              <a:t>- B1: Mô phỏng họa tiết lên mặt xốp (ấn nhẹ bút).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860000"/>
                </a:solidFill>
                <a:latin typeface="Arial"/>
                <a:ea typeface="Arial"/>
                <a:cs typeface="Arial"/>
                <a:sym typeface="Arial"/>
              </a:rPr>
              <a:t>- B2: Bôi màu.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860000"/>
                </a:solidFill>
                <a:latin typeface="Arial"/>
                <a:ea typeface="Arial"/>
                <a:cs typeface="Arial"/>
                <a:sym typeface="Arial"/>
              </a:rPr>
              <a:t>- B3: Đặt giấy lên khuôn. Lấy giấy mềm xoa đều mặt giấy.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860000"/>
                </a:solidFill>
                <a:latin typeface="Arial"/>
                <a:ea typeface="Arial"/>
                <a:cs typeface="Arial"/>
                <a:sym typeface="Arial"/>
              </a:rPr>
              <a:t>- B4: Nhấc giấy khỏi khuôn in.</a:t>
            </a:r>
            <a:endParaRPr sz="1500" b="0" i="0" u="none" strike="noStrike" cap="none">
              <a:solidFill>
                <a:srgbClr val="86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6"/>
          <p:cNvSpPr/>
          <p:nvPr/>
        </p:nvSpPr>
        <p:spPr>
          <a:xfrm>
            <a:off x="2158590" y="2256822"/>
            <a:ext cx="370012" cy="370012"/>
          </a:xfrm>
          <a:prstGeom prst="ellipse">
            <a:avLst/>
          </a:prstGeom>
          <a:solidFill>
            <a:srgbClr val="FFFF00"/>
          </a:solidFill>
          <a:ln w="254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"/>
          <p:cNvSpPr/>
          <p:nvPr/>
        </p:nvSpPr>
        <p:spPr>
          <a:xfrm>
            <a:off x="97604" y="3797025"/>
            <a:ext cx="370012" cy="370012"/>
          </a:xfrm>
          <a:prstGeom prst="ellipse">
            <a:avLst/>
          </a:prstGeom>
          <a:solidFill>
            <a:srgbClr val="FFFF00"/>
          </a:solidFill>
          <a:ln w="254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6"/>
          <p:cNvSpPr/>
          <p:nvPr/>
        </p:nvSpPr>
        <p:spPr>
          <a:xfrm>
            <a:off x="2229622" y="3769353"/>
            <a:ext cx="370012" cy="370012"/>
          </a:xfrm>
          <a:prstGeom prst="ellipse">
            <a:avLst/>
          </a:prstGeom>
          <a:solidFill>
            <a:srgbClr val="FFFF00"/>
          </a:solidFill>
          <a:ln w="254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6"/>
          <p:cNvSpPr/>
          <p:nvPr/>
        </p:nvSpPr>
        <p:spPr>
          <a:xfrm>
            <a:off x="103649" y="2256822"/>
            <a:ext cx="370012" cy="370012"/>
          </a:xfrm>
          <a:prstGeom prst="ellipse">
            <a:avLst/>
          </a:prstGeom>
          <a:solidFill>
            <a:srgbClr val="FFFF00"/>
          </a:solidFill>
          <a:ln w="254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417" y="695276"/>
            <a:ext cx="2383743" cy="33652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7" descr="Hình ảnh Nền Phong Thủy, Phong Thủy Vector Nền Và Tập Tin Tải về Miễn Phí |  Pngtree"/>
          <p:cNvPicPr preferRelativeResize="0"/>
          <p:nvPr/>
        </p:nvPicPr>
        <p:blipFill rotWithShape="1">
          <a:blip r:embed="rId3">
            <a:alphaModFix/>
          </a:blip>
          <a:srcRect r="7941"/>
          <a:stretch/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7"/>
          <p:cNvSpPr txBox="1">
            <a:spLocks noGrp="1"/>
          </p:cNvSpPr>
          <p:nvPr>
            <p:ph type="title"/>
          </p:nvPr>
        </p:nvSpPr>
        <p:spPr>
          <a:xfrm>
            <a:off x="1432193" y="1796031"/>
            <a:ext cx="6863508" cy="89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4000">
                <a:solidFill>
                  <a:srgbClr val="860000"/>
                </a:solidFill>
                <a:latin typeface="Arial"/>
                <a:ea typeface="Arial"/>
                <a:cs typeface="Arial"/>
                <a:sym typeface="Arial"/>
              </a:rPr>
              <a:t>Xem video hướng dẫn</a:t>
            </a:r>
            <a:br>
              <a:rPr lang="en-US" sz="4000">
                <a:solidFill>
                  <a:srgbClr val="86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4000">
                <a:solidFill>
                  <a:srgbClr val="860000"/>
                </a:solidFill>
                <a:latin typeface="Arial"/>
                <a:ea typeface="Arial"/>
                <a:cs typeface="Arial"/>
                <a:sym typeface="Arial"/>
              </a:rPr>
              <a:t>cách in họa tiết trống đồng</a:t>
            </a:r>
            <a:endParaRPr sz="4000">
              <a:solidFill>
                <a:srgbClr val="86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7"/>
          <p:cNvSpPr txBox="1"/>
          <p:nvPr/>
        </p:nvSpPr>
        <p:spPr>
          <a:xfrm>
            <a:off x="1749700" y="3725650"/>
            <a:ext cx="59490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20124D"/>
                </a:solidFill>
                <a:latin typeface="Lato Light"/>
                <a:ea typeface="Lato Light"/>
                <a:cs typeface="Lato Light"/>
                <a:sym typeface="Lato Light"/>
              </a:rPr>
              <a:t>Video: </a:t>
            </a:r>
            <a:r>
              <a:rPr lang="en-US" sz="2400" u="sng" dirty="0">
                <a:solidFill>
                  <a:srgbClr val="E06666"/>
                </a:solidFill>
                <a:highlight>
                  <a:srgbClr val="181818"/>
                </a:highlight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https://bit.ly/3xaOm8X</a:t>
            </a:r>
            <a:endParaRPr sz="2400" dirty="0">
              <a:solidFill>
                <a:srgbClr val="E06666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20124D"/>
                </a:solidFill>
                <a:latin typeface="Lato Light"/>
                <a:ea typeface="Lato Light"/>
                <a:cs typeface="Lato Light"/>
                <a:sym typeface="Lato Light"/>
              </a:rPr>
              <a:t>Hoặc: https://youtu.be/6iaSb3ahObQ</a:t>
            </a:r>
            <a:endParaRPr dirty="0">
              <a:solidFill>
                <a:srgbClr val="20124D"/>
              </a:solidFill>
              <a:latin typeface="Catamaran Light"/>
              <a:ea typeface="Catamaran Light"/>
              <a:cs typeface="Catamaran Light"/>
              <a:sym typeface="Catamaran Ligh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8" descr="Tải hình ảnh thuy mac 245af12114f2ae6 tại kho hình nền, ảnh đẹp khoanh24.com"/>
          <p:cNvPicPr preferRelativeResize="0"/>
          <p:nvPr/>
        </p:nvPicPr>
        <p:blipFill rotWithShape="1">
          <a:blip r:embed="rId3">
            <a:alphaModFix/>
          </a:blip>
          <a:srcRect l="1" t="10495" r="-175"/>
          <a:stretch/>
        </p:blipFill>
        <p:spPr>
          <a:xfrm>
            <a:off x="0" y="-32084"/>
            <a:ext cx="9160042" cy="51755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8"/>
          <p:cNvPicPr preferRelativeResize="0"/>
          <p:nvPr/>
        </p:nvPicPr>
        <p:blipFill rotWithShape="1">
          <a:blip r:embed="rId4">
            <a:alphaModFix/>
          </a:blip>
          <a:srcRect l="52014" t="6861" r="7957" b="62885"/>
          <a:stretch/>
        </p:blipFill>
        <p:spPr>
          <a:xfrm>
            <a:off x="5245770" y="1550069"/>
            <a:ext cx="3397618" cy="3433010"/>
          </a:xfrm>
          <a:prstGeom prst="rect">
            <a:avLst/>
          </a:prstGeom>
          <a:noFill/>
          <a:ln>
            <a:noFill/>
          </a:ln>
          <a:effectLst>
            <a:reflection endPos="0" sy="-100000" algn="bl" rotWithShape="0"/>
          </a:effectLst>
        </p:spPr>
      </p:pic>
      <p:pic>
        <p:nvPicPr>
          <p:cNvPr id="168" name="Google Shape;168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97597" y="2273869"/>
            <a:ext cx="2459286" cy="1985410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8"/>
          <p:cNvSpPr/>
          <p:nvPr/>
        </p:nvSpPr>
        <p:spPr>
          <a:xfrm>
            <a:off x="1737749" y="365371"/>
            <a:ext cx="5933035" cy="477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 i="0" u="sng" strike="noStrike" cap="none">
                <a:solidFill>
                  <a:srgbClr val="500000"/>
                </a:solidFill>
                <a:latin typeface="Arial"/>
                <a:ea typeface="Arial"/>
                <a:cs typeface="Arial"/>
                <a:sym typeface="Arial"/>
              </a:rPr>
              <a:t>Mô phỏng họa tiết trên Trống Đồng bằng kĩ thuật in</a:t>
            </a:r>
            <a:endParaRPr sz="2500" b="1" i="0" u="sng" strike="noStrike" cap="none">
              <a:solidFill>
                <a:srgbClr val="5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5" name="Google Shape;175;p8"/>
          <p:cNvGrpSpPr/>
          <p:nvPr/>
        </p:nvGrpSpPr>
        <p:grpSpPr>
          <a:xfrm>
            <a:off x="80482" y="47626"/>
            <a:ext cx="1935865" cy="1152236"/>
            <a:chOff x="80482" y="47626"/>
            <a:chExt cx="1935865" cy="1152236"/>
          </a:xfrm>
        </p:grpSpPr>
        <p:pic>
          <p:nvPicPr>
            <p:cNvPr id="176" name="Google Shape;176;p8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0482" y="47626"/>
              <a:ext cx="1935865" cy="115223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7" name="Google Shape;177;p8"/>
            <p:cNvSpPr txBox="1"/>
            <p:nvPr/>
          </p:nvSpPr>
          <p:spPr>
            <a:xfrm>
              <a:off x="968205" y="303816"/>
              <a:ext cx="513347" cy="5386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900" b="0" i="0" u="none" strike="noStrike" cap="none">
                  <a:solidFill>
                    <a:srgbClr val="E5C997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sz="2900" b="0" i="0" u="none" strike="noStrike" cap="none">
                <a:solidFill>
                  <a:srgbClr val="E5C99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8" name="Google Shape;178;p8"/>
          <p:cNvSpPr txBox="1"/>
          <p:nvPr/>
        </p:nvSpPr>
        <p:spPr>
          <a:xfrm>
            <a:off x="286077" y="4162787"/>
            <a:ext cx="5617417" cy="1308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sng" strike="noStrike" cap="none">
                <a:solidFill>
                  <a:srgbClr val="860000"/>
                </a:solidFill>
                <a:latin typeface="Arial"/>
                <a:ea typeface="Arial"/>
                <a:cs typeface="Arial"/>
                <a:sym typeface="Arial"/>
              </a:rPr>
              <a:t>THỰC HÀNH: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0" i="0" u="sng" strike="noStrike" cap="none">
              <a:solidFill>
                <a:srgbClr val="86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860000"/>
                </a:solidFill>
                <a:latin typeface="Arial"/>
                <a:ea typeface="Arial"/>
                <a:cs typeface="Arial"/>
                <a:sym typeface="Arial"/>
              </a:rPr>
              <a:t>Chọn và mô phỏng một họa tiết Trống Đồng theo ý thích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6C614E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9" name="Google Shape;179;p8" descr="Hải Phòng tổ chức Lễ hội Nữ tướng Lê Chân - Báo Hải Quân Việt Nam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61105" y="970634"/>
            <a:ext cx="4736492" cy="3109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417" y="695276"/>
            <a:ext cx="2383743" cy="33652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6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Engineering Project Proposal by Slidesgo">
  <a:themeElements>
    <a:clrScheme name="Simple Light">
      <a:dk1>
        <a:srgbClr val="434343"/>
      </a:dk1>
      <a:lt1>
        <a:srgbClr val="FFFFFF"/>
      </a:lt1>
      <a:dk2>
        <a:srgbClr val="595959"/>
      </a:dk2>
      <a:lt2>
        <a:srgbClr val="EEEEEE"/>
      </a:lt2>
      <a:accent1>
        <a:srgbClr val="908269"/>
      </a:accent1>
      <a:accent2>
        <a:srgbClr val="212121"/>
      </a:accent2>
      <a:accent3>
        <a:srgbClr val="CFC3AC"/>
      </a:accent3>
      <a:accent4>
        <a:srgbClr val="976E26"/>
      </a:accent4>
      <a:accent5>
        <a:srgbClr val="927D59"/>
      </a:accent5>
      <a:accent6>
        <a:srgbClr val="584F3E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719</Words>
  <Application>Microsoft Office PowerPoint</Application>
  <PresentationFormat>On-screen Show (16:9)</PresentationFormat>
  <Paragraphs>93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6" baseType="lpstr">
      <vt:lpstr>Arial</vt:lpstr>
      <vt:lpstr>Helvetica Neue</vt:lpstr>
      <vt:lpstr>Lato Light</vt:lpstr>
      <vt:lpstr>Catamaran Light</vt:lpstr>
      <vt:lpstr>Fira Sans Extra Condensed Medium</vt:lpstr>
      <vt:lpstr>UTM Daxline</vt:lpstr>
      <vt:lpstr>Tahoma</vt:lpstr>
      <vt:lpstr>Livvic</vt:lpstr>
      <vt:lpstr>Roboto</vt:lpstr>
      <vt:lpstr>UTM ThuPhap Thien An</vt:lpstr>
      <vt:lpstr>Engineering Project Proposal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Xem video hướng dẫn cách in họa tiết trống đồng</vt:lpstr>
      <vt:lpstr>PowerPoint Presentation</vt:lpstr>
      <vt:lpstr>Tham khảo một số sản phẩm in ấn tượng của học sinh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---buddha---</dc:creator>
  <cp:lastModifiedBy>Admin</cp:lastModifiedBy>
  <cp:revision>6</cp:revision>
  <dcterms:modified xsi:type="dcterms:W3CDTF">2023-03-08T01:25:14Z</dcterms:modified>
</cp:coreProperties>
</file>