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3" r:id="rId2"/>
    <p:sldId id="256" r:id="rId3"/>
    <p:sldId id="257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.VnTime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.VnTime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.VnTime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.VnTime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.VnTime" pitchFamily="34" charset="0"/>
        <a:ea typeface="+mn-ea"/>
        <a:cs typeface="+mn-cs"/>
      </a:defRPr>
    </a:lvl5pPr>
    <a:lvl6pPr marL="2286000" algn="l" defTabSz="914400" rtl="0" eaLnBrk="1" latinLnBrk="0" hangingPunct="1">
      <a:defRPr sz="4400" kern="1200">
        <a:solidFill>
          <a:schemeClr val="tx1"/>
        </a:solidFill>
        <a:latin typeface=".VnTime" pitchFamily="34" charset="0"/>
        <a:ea typeface="+mn-ea"/>
        <a:cs typeface="+mn-cs"/>
      </a:defRPr>
    </a:lvl6pPr>
    <a:lvl7pPr marL="2743200" algn="l" defTabSz="914400" rtl="0" eaLnBrk="1" latinLnBrk="0" hangingPunct="1">
      <a:defRPr sz="4400" kern="1200">
        <a:solidFill>
          <a:schemeClr val="tx1"/>
        </a:solidFill>
        <a:latin typeface=".VnTime" pitchFamily="34" charset="0"/>
        <a:ea typeface="+mn-ea"/>
        <a:cs typeface="+mn-cs"/>
      </a:defRPr>
    </a:lvl7pPr>
    <a:lvl8pPr marL="3200400" algn="l" defTabSz="914400" rtl="0" eaLnBrk="1" latinLnBrk="0" hangingPunct="1">
      <a:defRPr sz="4400" kern="1200">
        <a:solidFill>
          <a:schemeClr val="tx1"/>
        </a:solidFill>
        <a:latin typeface=".VnTime" pitchFamily="34" charset="0"/>
        <a:ea typeface="+mn-ea"/>
        <a:cs typeface="+mn-cs"/>
      </a:defRPr>
    </a:lvl8pPr>
    <a:lvl9pPr marL="3657600" algn="l" defTabSz="914400" rtl="0" eaLnBrk="1" latinLnBrk="0" hangingPunct="1">
      <a:defRPr sz="4400" kern="1200">
        <a:solidFill>
          <a:schemeClr val="tx1"/>
        </a:solidFill>
        <a:latin typeface=".VnTime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imgSz="1024x768" encoding="windows-1252"/>
  <p:clrMru>
    <a:srgbClr val="00CC00"/>
    <a:srgbClr val="FF0066"/>
    <a:srgbClr val="9933FF"/>
    <a:srgbClr val="0000FF"/>
    <a:srgbClr val="3333CC"/>
    <a:srgbClr val="3333FF"/>
    <a:srgbClr val="6600FF"/>
    <a:srgbClr val="FF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40" autoAdjust="0"/>
    <p:restoredTop sz="94625" autoAdjust="0"/>
  </p:normalViewPr>
  <p:slideViewPr>
    <p:cSldViewPr>
      <p:cViewPr varScale="1">
        <p:scale>
          <a:sx n="41" d="100"/>
          <a:sy n="41" d="100"/>
        </p:scale>
        <p:origin x="-130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5E6EDD7-0881-42A8-BB72-FA06F8E89B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713E66-04DB-4AE0-AA2F-78F7DEF1D6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9E10BF-F9F8-4EB4-8369-FC120D4080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39BDB5-9753-49B7-936F-B15D57D843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3D3E53-11D5-4488-8CAE-E3D2FEF383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4C17B9-646F-4EA7-90C1-1099528400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2E291D-7D2A-412C-935C-D1C552419D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A435C1-88B9-4318-A266-8A68DE9666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0677B4-229C-4F26-B83B-8A857EFB0E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895A8A-0BDB-4333-ADA8-4AE440BC39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A7A66F-C986-4AC8-9258-C8EFFC1BA7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34D72F-F7FE-48EE-98B4-77BEABE4B1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66616FDF-C992-42B9-8791-6EEF747702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514600"/>
            <a:ext cx="8153400" cy="3657600"/>
          </a:xfrm>
          <a:solidFill>
            <a:schemeClr val="bg1"/>
          </a:solidFill>
        </p:spPr>
        <p:txBody>
          <a:bodyPr/>
          <a:lstStyle/>
          <a:p>
            <a:pPr algn="l" eaLnBrk="1" hangingPunct="1"/>
            <a:r>
              <a:rPr lang="en-US" sz="3600" b="1" smtClean="0">
                <a:solidFill>
                  <a:srgbClr val="9933FF"/>
                </a:solidFill>
                <a:latin typeface="Arial" charset="0"/>
              </a:rPr>
              <a:t>Km   hm   dam   m  dm  cm  mm</a:t>
            </a:r>
            <a:br>
              <a:rPr lang="en-US" sz="3600" b="1" smtClean="0">
                <a:solidFill>
                  <a:srgbClr val="9933FF"/>
                </a:solidFill>
                <a:latin typeface="Arial" charset="0"/>
              </a:rPr>
            </a:br>
            <a:r>
              <a:rPr lang="en-US" sz="3600" b="1" smtClean="0">
                <a:solidFill>
                  <a:srgbClr val="9933FF"/>
                </a:solidFill>
                <a:latin typeface="Arial" charset="0"/>
              </a:rPr>
              <a:t>tấn    tạ   yến    kg   hg   dag   g</a:t>
            </a:r>
            <a:br>
              <a:rPr lang="en-US" sz="3600" b="1" smtClean="0">
                <a:solidFill>
                  <a:srgbClr val="9933FF"/>
                </a:solidFill>
                <a:latin typeface="Arial" charset="0"/>
              </a:rPr>
            </a:br>
            <a:r>
              <a:rPr lang="en-US" sz="3600" b="1" smtClean="0">
                <a:solidFill>
                  <a:srgbClr val="9933FF"/>
                </a:solidFill>
                <a:latin typeface="Arial" charset="0"/>
              </a:rPr>
              <a:t> </a:t>
            </a:r>
            <a:r>
              <a:rPr lang="en-US" sz="2800" b="1" smtClean="0">
                <a:solidFill>
                  <a:srgbClr val="9933FF"/>
                </a:solidFill>
                <a:latin typeface="Arial" charset="0"/>
              </a:rPr>
              <a:t>Hai </a:t>
            </a:r>
            <a:r>
              <a:rPr lang="vi-VN" sz="2800" b="1" smtClean="0">
                <a:solidFill>
                  <a:srgbClr val="9933FF"/>
                </a:solidFill>
                <a:latin typeface="Arial" charset="0"/>
              </a:rPr>
              <a:t>đơ</a:t>
            </a:r>
            <a:r>
              <a:rPr lang="en-US" sz="2800" b="1" smtClean="0">
                <a:solidFill>
                  <a:srgbClr val="9933FF"/>
                </a:solidFill>
                <a:latin typeface="Arial" charset="0"/>
              </a:rPr>
              <a:t>n vị </a:t>
            </a:r>
            <a:r>
              <a:rPr lang="vi-VN" sz="2800" b="1" smtClean="0">
                <a:solidFill>
                  <a:srgbClr val="9933FF"/>
                </a:solidFill>
                <a:latin typeface="Arial" charset="0"/>
              </a:rPr>
              <a:t>đ</a:t>
            </a:r>
            <a:r>
              <a:rPr lang="en-US" sz="2800" b="1" smtClean="0">
                <a:solidFill>
                  <a:srgbClr val="9933FF"/>
                </a:solidFill>
                <a:latin typeface="Arial" charset="0"/>
              </a:rPr>
              <a:t>ộ dài (khối l</a:t>
            </a:r>
            <a:r>
              <a:rPr lang="vi-VN" sz="2800" b="1" smtClean="0">
                <a:solidFill>
                  <a:srgbClr val="9933FF"/>
                </a:solidFill>
                <a:latin typeface="Arial" charset="0"/>
              </a:rPr>
              <a:t>ư</a:t>
            </a:r>
            <a:r>
              <a:rPr lang="en-US" sz="2800" b="1" smtClean="0">
                <a:solidFill>
                  <a:srgbClr val="9933FF"/>
                </a:solidFill>
                <a:latin typeface="Arial" charset="0"/>
              </a:rPr>
              <a:t>ợng) liền kề nhau:</a:t>
            </a:r>
            <a:br>
              <a:rPr lang="en-US" sz="2800" b="1" smtClean="0">
                <a:solidFill>
                  <a:srgbClr val="9933FF"/>
                </a:solidFill>
                <a:latin typeface="Arial" charset="0"/>
              </a:rPr>
            </a:br>
            <a:r>
              <a:rPr lang="en-US" sz="2800" b="1" smtClean="0">
                <a:solidFill>
                  <a:srgbClr val="9933FF"/>
                </a:solidFill>
                <a:latin typeface="Arial" charset="0"/>
              </a:rPr>
              <a:t>- Đ</a:t>
            </a:r>
            <a:r>
              <a:rPr lang="vi-VN" sz="2800" b="1" smtClean="0">
                <a:solidFill>
                  <a:srgbClr val="9933FF"/>
                </a:solidFill>
                <a:latin typeface="Arial" charset="0"/>
              </a:rPr>
              <a:t>ơ</a:t>
            </a:r>
            <a:r>
              <a:rPr lang="en-US" sz="2800" b="1" smtClean="0">
                <a:solidFill>
                  <a:srgbClr val="9933FF"/>
                </a:solidFill>
                <a:latin typeface="Arial" charset="0"/>
              </a:rPr>
              <a:t>n vị lớn gấp 10 lần </a:t>
            </a:r>
            <a:r>
              <a:rPr lang="vi-VN" sz="2800" b="1" smtClean="0">
                <a:solidFill>
                  <a:srgbClr val="9933FF"/>
                </a:solidFill>
                <a:latin typeface="Arial" charset="0"/>
              </a:rPr>
              <a:t>đơ</a:t>
            </a:r>
            <a:r>
              <a:rPr lang="en-US" sz="2800" b="1" smtClean="0">
                <a:solidFill>
                  <a:srgbClr val="9933FF"/>
                </a:solidFill>
                <a:latin typeface="Arial" charset="0"/>
              </a:rPr>
              <a:t>n vị bé.</a:t>
            </a:r>
            <a:br>
              <a:rPr lang="en-US" sz="2800" b="1" smtClean="0">
                <a:solidFill>
                  <a:srgbClr val="9933FF"/>
                </a:solidFill>
                <a:latin typeface="Arial" charset="0"/>
              </a:rPr>
            </a:br>
            <a:r>
              <a:rPr lang="en-US" sz="2800" b="1" smtClean="0">
                <a:solidFill>
                  <a:srgbClr val="9933FF"/>
                </a:solidFill>
                <a:latin typeface="Arial" charset="0"/>
              </a:rPr>
              <a:t>- Đ</a:t>
            </a:r>
            <a:r>
              <a:rPr lang="vi-VN" sz="2800" b="1" smtClean="0">
                <a:solidFill>
                  <a:srgbClr val="9933FF"/>
                </a:solidFill>
                <a:latin typeface="Arial" charset="0"/>
              </a:rPr>
              <a:t>ơ</a:t>
            </a:r>
            <a:r>
              <a:rPr lang="en-US" sz="2800" b="1" smtClean="0">
                <a:solidFill>
                  <a:srgbClr val="9933FF"/>
                </a:solidFill>
                <a:latin typeface="Arial" charset="0"/>
              </a:rPr>
              <a:t>n vị bé bằng một phần m</a:t>
            </a:r>
            <a:r>
              <a:rPr lang="vi-VN" sz="2800" b="1" smtClean="0">
                <a:solidFill>
                  <a:srgbClr val="9933FF"/>
                </a:solidFill>
                <a:latin typeface="Arial" charset="0"/>
              </a:rPr>
              <a:t>ư</a:t>
            </a:r>
            <a:r>
              <a:rPr lang="en-US" sz="2800" b="1" smtClean="0">
                <a:solidFill>
                  <a:srgbClr val="9933FF"/>
                </a:solidFill>
                <a:latin typeface="Arial" charset="0"/>
              </a:rPr>
              <a:t>ời ( bằng 0,1)  </a:t>
            </a:r>
            <a:r>
              <a:rPr lang="vi-VN" sz="2800" b="1" smtClean="0">
                <a:solidFill>
                  <a:srgbClr val="9933FF"/>
                </a:solidFill>
                <a:latin typeface="Arial" charset="0"/>
              </a:rPr>
              <a:t>đơ</a:t>
            </a:r>
            <a:r>
              <a:rPr lang="en-US" sz="2800" b="1" smtClean="0">
                <a:solidFill>
                  <a:srgbClr val="9933FF"/>
                </a:solidFill>
                <a:latin typeface="Arial" charset="0"/>
              </a:rPr>
              <a:t>n vị lớn.</a:t>
            </a:r>
          </a:p>
        </p:txBody>
      </p:sp>
      <p:sp>
        <p:nvSpPr>
          <p:cNvPr id="2051" name="Text Box 5"/>
          <p:cNvSpPr txBox="1">
            <a:spLocks noChangeArrowheads="1"/>
          </p:cNvSpPr>
          <p:nvPr/>
        </p:nvSpPr>
        <p:spPr bwMode="auto">
          <a:xfrm>
            <a:off x="609600" y="304800"/>
            <a:ext cx="8077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4000">
              <a:latin typeface="Arial" charset="0"/>
            </a:endParaRP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304800" y="304800"/>
            <a:ext cx="883920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>
                <a:solidFill>
                  <a:srgbClr val="6600FF"/>
                </a:solidFill>
                <a:latin typeface="Arial" charset="0"/>
              </a:rPr>
              <a:t>	</a:t>
            </a:r>
            <a:r>
              <a:rPr lang="en-US" sz="3600" b="1">
                <a:solidFill>
                  <a:srgbClr val="6600FF"/>
                </a:solidFill>
                <a:latin typeface="Arial" charset="0"/>
              </a:rPr>
              <a:t>Kể tên các </a:t>
            </a:r>
            <a:r>
              <a:rPr lang="vi-VN" sz="3600" b="1">
                <a:solidFill>
                  <a:srgbClr val="6600FF"/>
                </a:solidFill>
                <a:latin typeface="Arial" charset="0"/>
              </a:rPr>
              <a:t>đơ</a:t>
            </a:r>
            <a:r>
              <a:rPr lang="en-US" sz="3600" b="1">
                <a:solidFill>
                  <a:srgbClr val="6600FF"/>
                </a:solidFill>
                <a:latin typeface="Arial" charset="0"/>
              </a:rPr>
              <a:t>n vị </a:t>
            </a:r>
            <a:r>
              <a:rPr lang="vi-VN" sz="3600" b="1">
                <a:solidFill>
                  <a:srgbClr val="6600FF"/>
                </a:solidFill>
                <a:latin typeface="Arial" charset="0"/>
              </a:rPr>
              <a:t>đ</a:t>
            </a:r>
            <a:r>
              <a:rPr lang="en-US" sz="3600" b="1">
                <a:solidFill>
                  <a:srgbClr val="6600FF"/>
                </a:solidFill>
                <a:latin typeface="Arial" charset="0"/>
              </a:rPr>
              <a:t>o </a:t>
            </a:r>
            <a:r>
              <a:rPr lang="vi-VN" sz="3600" b="1">
                <a:solidFill>
                  <a:srgbClr val="6600FF"/>
                </a:solidFill>
                <a:latin typeface="Arial" charset="0"/>
              </a:rPr>
              <a:t>đ</a:t>
            </a:r>
            <a:r>
              <a:rPr lang="en-US" sz="3600" b="1">
                <a:solidFill>
                  <a:srgbClr val="6600FF"/>
                </a:solidFill>
                <a:latin typeface="Arial" charset="0"/>
              </a:rPr>
              <a:t>ộ dài (khối l</a:t>
            </a:r>
            <a:r>
              <a:rPr lang="vi-VN" sz="3600" b="1">
                <a:solidFill>
                  <a:srgbClr val="6600FF"/>
                </a:solidFill>
                <a:latin typeface="Arial" charset="0"/>
              </a:rPr>
              <a:t>ư</a:t>
            </a:r>
            <a:r>
              <a:rPr lang="en-US" sz="3600" b="1">
                <a:solidFill>
                  <a:srgbClr val="6600FF"/>
                </a:solidFill>
                <a:latin typeface="Arial" charset="0"/>
              </a:rPr>
              <a:t>ợng) từ lớn </a:t>
            </a:r>
            <a:r>
              <a:rPr lang="vi-VN" sz="3600" b="1">
                <a:solidFill>
                  <a:srgbClr val="6600FF"/>
                </a:solidFill>
                <a:latin typeface="Arial" charset="0"/>
              </a:rPr>
              <a:t>đ</a:t>
            </a:r>
            <a:r>
              <a:rPr lang="en-US" sz="3600" b="1">
                <a:solidFill>
                  <a:srgbClr val="6600FF"/>
                </a:solidFill>
                <a:latin typeface="Arial" charset="0"/>
              </a:rPr>
              <a:t>ến bé? Nêu mối quan hệ giữa hai </a:t>
            </a:r>
            <a:r>
              <a:rPr lang="vi-VN" sz="3600" b="1">
                <a:solidFill>
                  <a:srgbClr val="6600FF"/>
                </a:solidFill>
                <a:latin typeface="Arial" charset="0"/>
              </a:rPr>
              <a:t>đơ</a:t>
            </a:r>
            <a:r>
              <a:rPr lang="en-US" sz="3600" b="1">
                <a:solidFill>
                  <a:srgbClr val="6600FF"/>
                </a:solidFill>
                <a:latin typeface="Arial" charset="0"/>
              </a:rPr>
              <a:t>n vị </a:t>
            </a:r>
            <a:r>
              <a:rPr lang="vi-VN" sz="3600" b="1">
                <a:solidFill>
                  <a:srgbClr val="6600FF"/>
                </a:solidFill>
                <a:latin typeface="Arial" charset="0"/>
              </a:rPr>
              <a:t>đ</a:t>
            </a:r>
            <a:r>
              <a:rPr lang="en-US" sz="3600" b="1">
                <a:solidFill>
                  <a:srgbClr val="6600FF"/>
                </a:solidFill>
                <a:latin typeface="Arial" charset="0"/>
              </a:rPr>
              <a:t>o liền kề nhau?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nimBg="1"/>
      <p:bldP spid="92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5"/>
          <p:cNvSpPr>
            <a:spLocks noChangeArrowheads="1"/>
          </p:cNvSpPr>
          <p:nvPr/>
        </p:nvSpPr>
        <p:spPr bwMode="auto">
          <a:xfrm>
            <a:off x="304800" y="304800"/>
            <a:ext cx="8610600" cy="1752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200" b="1">
                <a:solidFill>
                  <a:srgbClr val="6600FF"/>
                </a:solidFill>
                <a:latin typeface="Arial" charset="0"/>
              </a:rPr>
              <a:t>Toán</a:t>
            </a:r>
            <a:br>
              <a:rPr lang="en-US" sz="3200" b="1">
                <a:solidFill>
                  <a:srgbClr val="6600FF"/>
                </a:solidFill>
                <a:latin typeface="Arial" charset="0"/>
              </a:rPr>
            </a:br>
            <a:r>
              <a:rPr lang="en-US" sz="3200" b="1">
                <a:solidFill>
                  <a:srgbClr val="6600FF"/>
                </a:solidFill>
                <a:latin typeface="Arial" charset="0"/>
              </a:rPr>
              <a:t>Luyện tập chung</a:t>
            </a:r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228600" y="2209800"/>
            <a:ext cx="8382000" cy="10779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en-US" sz="3200">
                <a:solidFill>
                  <a:srgbClr val="6600FF"/>
                </a:solidFill>
                <a:latin typeface="Arial" charset="0"/>
              </a:rPr>
              <a:t>Bài1:    Viết các số </a:t>
            </a:r>
            <a:r>
              <a:rPr lang="vi-VN" sz="3200">
                <a:solidFill>
                  <a:srgbClr val="6600FF"/>
                </a:solidFill>
                <a:latin typeface="Arial" charset="0"/>
              </a:rPr>
              <a:t>đ</a:t>
            </a:r>
            <a:r>
              <a:rPr lang="en-US" sz="3200">
                <a:solidFill>
                  <a:srgbClr val="6600FF"/>
                </a:solidFill>
                <a:latin typeface="Arial" charset="0"/>
              </a:rPr>
              <a:t>o sau d</a:t>
            </a:r>
            <a:r>
              <a:rPr lang="vi-VN" sz="3200">
                <a:solidFill>
                  <a:srgbClr val="6600FF"/>
                </a:solidFill>
                <a:latin typeface="Arial" charset="0"/>
              </a:rPr>
              <a:t>ư</a:t>
            </a:r>
            <a:r>
              <a:rPr lang="en-US" sz="3200">
                <a:solidFill>
                  <a:srgbClr val="6600FF"/>
                </a:solidFill>
                <a:latin typeface="Arial" charset="0"/>
              </a:rPr>
              <a:t>ới dạng số thập phân có </a:t>
            </a:r>
            <a:r>
              <a:rPr lang="vi-VN" sz="3200">
                <a:solidFill>
                  <a:srgbClr val="6600FF"/>
                </a:solidFill>
                <a:latin typeface="Arial" charset="0"/>
              </a:rPr>
              <a:t>đơ</a:t>
            </a:r>
            <a:r>
              <a:rPr lang="en-US" sz="3200">
                <a:solidFill>
                  <a:srgbClr val="6600FF"/>
                </a:solidFill>
                <a:latin typeface="Arial" charset="0"/>
              </a:rPr>
              <a:t>n vị </a:t>
            </a:r>
            <a:r>
              <a:rPr lang="vi-VN" sz="3200">
                <a:solidFill>
                  <a:srgbClr val="6600FF"/>
                </a:solidFill>
                <a:latin typeface="Arial" charset="0"/>
              </a:rPr>
              <a:t>đ</a:t>
            </a:r>
            <a:r>
              <a:rPr lang="en-US" sz="3200">
                <a:solidFill>
                  <a:srgbClr val="6600FF"/>
                </a:solidFill>
                <a:latin typeface="Arial" charset="0"/>
              </a:rPr>
              <a:t>o là mét:</a:t>
            </a:r>
          </a:p>
        </p:txBody>
      </p:sp>
      <p:sp>
        <p:nvSpPr>
          <p:cNvPr id="2059" name="Text Box 11"/>
          <p:cNvSpPr txBox="1">
            <a:spLocks noChangeArrowheads="1"/>
          </p:cNvSpPr>
          <p:nvPr/>
        </p:nvSpPr>
        <p:spPr bwMode="auto">
          <a:xfrm>
            <a:off x="381000" y="4114800"/>
            <a:ext cx="4038600" cy="1323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  <a:buFontTx/>
              <a:buAutoNum type="alphaLcParenR"/>
            </a:pPr>
            <a:r>
              <a:rPr lang="en-US" sz="3200">
                <a:solidFill>
                  <a:srgbClr val="6600FF"/>
                </a:solidFill>
                <a:latin typeface="Arial" charset="0"/>
              </a:rPr>
              <a:t>3m 6dm =        m</a:t>
            </a:r>
          </a:p>
          <a:p>
            <a:pPr marL="457200" indent="-457200">
              <a:spcBef>
                <a:spcPct val="50000"/>
              </a:spcBef>
            </a:pPr>
            <a:r>
              <a:rPr lang="en-US" sz="3200">
                <a:solidFill>
                  <a:srgbClr val="6600FF"/>
                </a:solidFill>
                <a:latin typeface="Arial" charset="0"/>
              </a:rPr>
              <a:t>b) 4dm       =        m</a:t>
            </a:r>
          </a:p>
        </p:txBody>
      </p:sp>
      <p:sp>
        <p:nvSpPr>
          <p:cNvPr id="2060" name="Text Box 12"/>
          <p:cNvSpPr txBox="1">
            <a:spLocks noChangeArrowheads="1"/>
          </p:cNvSpPr>
          <p:nvPr/>
        </p:nvSpPr>
        <p:spPr bwMode="auto">
          <a:xfrm>
            <a:off x="4572000" y="4173538"/>
            <a:ext cx="4572000" cy="1323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en-US" sz="3200">
                <a:solidFill>
                  <a:srgbClr val="6600FF"/>
                </a:solidFill>
                <a:latin typeface="Arial" charset="0"/>
              </a:rPr>
              <a:t>c) 34m5cm =          m   </a:t>
            </a:r>
          </a:p>
          <a:p>
            <a:pPr marL="457200" indent="-457200">
              <a:spcBef>
                <a:spcPct val="50000"/>
              </a:spcBef>
            </a:pPr>
            <a:r>
              <a:rPr lang="en-US" sz="3200">
                <a:solidFill>
                  <a:srgbClr val="6600FF"/>
                </a:solidFill>
                <a:latin typeface="Arial" charset="0"/>
              </a:rPr>
              <a:t>d) 345cm     =         m</a:t>
            </a:r>
          </a:p>
        </p:txBody>
      </p:sp>
      <p:sp>
        <p:nvSpPr>
          <p:cNvPr id="2061" name="Text Box 13"/>
          <p:cNvSpPr txBox="1">
            <a:spLocks noChangeArrowheads="1"/>
          </p:cNvSpPr>
          <p:nvPr/>
        </p:nvSpPr>
        <p:spPr bwMode="auto">
          <a:xfrm>
            <a:off x="3048000" y="4191000"/>
            <a:ext cx="685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solidFill>
                  <a:srgbClr val="6600FF"/>
                </a:solidFill>
                <a:latin typeface="Arial" charset="0"/>
              </a:rPr>
              <a:t>3,6</a:t>
            </a:r>
          </a:p>
        </p:txBody>
      </p:sp>
      <p:sp>
        <p:nvSpPr>
          <p:cNvPr id="2062" name="Text Box 14"/>
          <p:cNvSpPr txBox="1">
            <a:spLocks noChangeArrowheads="1"/>
          </p:cNvSpPr>
          <p:nvPr/>
        </p:nvSpPr>
        <p:spPr bwMode="auto">
          <a:xfrm>
            <a:off x="2971800" y="5029200"/>
            <a:ext cx="685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solidFill>
                  <a:srgbClr val="6600FF"/>
                </a:solidFill>
                <a:latin typeface="Arial" charset="0"/>
              </a:rPr>
              <a:t>0,4</a:t>
            </a:r>
          </a:p>
        </p:txBody>
      </p:sp>
      <p:sp>
        <p:nvSpPr>
          <p:cNvPr id="2063" name="Text Box 15"/>
          <p:cNvSpPr txBox="1">
            <a:spLocks noChangeArrowheads="1"/>
          </p:cNvSpPr>
          <p:nvPr/>
        </p:nvSpPr>
        <p:spPr bwMode="auto">
          <a:xfrm>
            <a:off x="7315200" y="4267200"/>
            <a:ext cx="1066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solidFill>
                  <a:srgbClr val="6600FF"/>
                </a:solidFill>
                <a:latin typeface="Arial" charset="0"/>
              </a:rPr>
              <a:t>34,05</a:t>
            </a:r>
          </a:p>
        </p:txBody>
      </p:sp>
      <p:sp>
        <p:nvSpPr>
          <p:cNvPr id="2064" name="Text Box 16"/>
          <p:cNvSpPr txBox="1">
            <a:spLocks noChangeArrowheads="1"/>
          </p:cNvSpPr>
          <p:nvPr/>
        </p:nvSpPr>
        <p:spPr bwMode="auto">
          <a:xfrm>
            <a:off x="7391400" y="5105400"/>
            <a:ext cx="914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solidFill>
                  <a:srgbClr val="6600FF"/>
                </a:solidFill>
                <a:latin typeface="Arial" charset="0"/>
              </a:rPr>
              <a:t>3,45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6" grpId="0" animBg="1"/>
      <p:bldP spid="2059" grpId="0" animBg="1"/>
      <p:bldP spid="2060" grpId="0" animBg="1"/>
      <p:bldP spid="2061" grpId="0"/>
      <p:bldP spid="2062" grpId="0"/>
      <p:bldP spid="2063" grpId="0"/>
      <p:bldP spid="206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7526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sz="3200" b="1" smtClean="0">
                <a:solidFill>
                  <a:srgbClr val="6600FF"/>
                </a:solidFill>
                <a:latin typeface="Arial" charset="0"/>
              </a:rPr>
              <a:t>Toán</a:t>
            </a:r>
            <a:br>
              <a:rPr lang="en-US" sz="3200" b="1" smtClean="0">
                <a:solidFill>
                  <a:srgbClr val="6600FF"/>
                </a:solidFill>
                <a:latin typeface="Arial" charset="0"/>
              </a:rPr>
            </a:br>
            <a:r>
              <a:rPr lang="en-US" sz="3200" b="1" smtClean="0">
                <a:solidFill>
                  <a:srgbClr val="6600FF"/>
                </a:solidFill>
                <a:latin typeface="Arial" charset="0"/>
              </a:rPr>
              <a:t>Luyện tập chung</a:t>
            </a:r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auto">
          <a:xfrm>
            <a:off x="1371600" y="3952875"/>
            <a:ext cx="23558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0000FF"/>
                </a:solidFill>
                <a:latin typeface="Arial" charset="0"/>
              </a:rPr>
              <a:t>Đ</a:t>
            </a:r>
            <a:r>
              <a:rPr lang="vi-VN" sz="2400">
                <a:solidFill>
                  <a:srgbClr val="0000FF"/>
                </a:solidFill>
                <a:latin typeface="Arial" charset="0"/>
              </a:rPr>
              <a:t>ơ</a:t>
            </a:r>
            <a:r>
              <a:rPr lang="en-US" sz="2400">
                <a:solidFill>
                  <a:srgbClr val="0000FF"/>
                </a:solidFill>
                <a:latin typeface="Arial" charset="0"/>
              </a:rPr>
              <a:t>n vị </a:t>
            </a:r>
            <a:r>
              <a:rPr lang="vi-VN" sz="2400">
                <a:solidFill>
                  <a:srgbClr val="0000FF"/>
                </a:solidFill>
                <a:latin typeface="Arial" charset="0"/>
              </a:rPr>
              <a:t>đ</a:t>
            </a:r>
            <a:r>
              <a:rPr lang="en-US" sz="2400">
                <a:solidFill>
                  <a:srgbClr val="0000FF"/>
                </a:solidFill>
                <a:latin typeface="Arial" charset="0"/>
              </a:rPr>
              <a:t>o là tấn</a:t>
            </a:r>
          </a:p>
        </p:txBody>
      </p:sp>
      <p:sp>
        <p:nvSpPr>
          <p:cNvPr id="3087" name="Text Box 15"/>
          <p:cNvSpPr txBox="1">
            <a:spLocks noChangeArrowheads="1"/>
          </p:cNvSpPr>
          <p:nvPr/>
        </p:nvSpPr>
        <p:spPr bwMode="auto">
          <a:xfrm>
            <a:off x="4343400" y="3963988"/>
            <a:ext cx="37782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solidFill>
                  <a:srgbClr val="0000FF"/>
                </a:solidFill>
                <a:latin typeface="Arial" charset="0"/>
              </a:rPr>
              <a:t>Đ</a:t>
            </a:r>
            <a:r>
              <a:rPr lang="vi-VN" sz="2400">
                <a:solidFill>
                  <a:srgbClr val="0000FF"/>
                </a:solidFill>
                <a:latin typeface="Arial" charset="0"/>
              </a:rPr>
              <a:t>ơ</a:t>
            </a:r>
            <a:r>
              <a:rPr lang="en-US" sz="2400">
                <a:solidFill>
                  <a:srgbClr val="0000FF"/>
                </a:solidFill>
                <a:latin typeface="Arial" charset="0"/>
              </a:rPr>
              <a:t>n vị </a:t>
            </a:r>
            <a:r>
              <a:rPr lang="vi-VN" sz="2400">
                <a:solidFill>
                  <a:srgbClr val="0000FF"/>
                </a:solidFill>
                <a:latin typeface="Arial" charset="0"/>
              </a:rPr>
              <a:t>đ</a:t>
            </a:r>
            <a:r>
              <a:rPr lang="en-US" sz="2400">
                <a:solidFill>
                  <a:srgbClr val="0000FF"/>
                </a:solidFill>
                <a:latin typeface="Arial" charset="0"/>
              </a:rPr>
              <a:t>o là ki-lô-gam</a:t>
            </a:r>
          </a:p>
        </p:txBody>
      </p:sp>
      <p:sp>
        <p:nvSpPr>
          <p:cNvPr id="3088" name="Text Box 16"/>
          <p:cNvSpPr txBox="1">
            <a:spLocks noChangeArrowheads="1"/>
          </p:cNvSpPr>
          <p:nvPr/>
        </p:nvSpPr>
        <p:spPr bwMode="auto">
          <a:xfrm>
            <a:off x="1355725" y="4468813"/>
            <a:ext cx="17716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Arial" charset="0"/>
              </a:rPr>
              <a:t>       </a:t>
            </a:r>
            <a:r>
              <a:rPr lang="en-US" sz="2000" b="1">
                <a:solidFill>
                  <a:srgbClr val="0000FF"/>
                </a:solidFill>
                <a:latin typeface="Arial" charset="0"/>
              </a:rPr>
              <a:t>3,2     tấn</a:t>
            </a:r>
          </a:p>
        </p:txBody>
      </p:sp>
      <p:sp>
        <p:nvSpPr>
          <p:cNvPr id="3089" name="Text Box 17"/>
          <p:cNvSpPr txBox="1">
            <a:spLocks noChangeArrowheads="1"/>
          </p:cNvSpPr>
          <p:nvPr/>
        </p:nvSpPr>
        <p:spPr bwMode="auto">
          <a:xfrm>
            <a:off x="4784725" y="4468813"/>
            <a:ext cx="14779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Arial" charset="0"/>
              </a:rPr>
              <a:t>     </a:t>
            </a:r>
            <a:r>
              <a:rPr lang="en-US" sz="2000" b="1">
                <a:solidFill>
                  <a:srgbClr val="0000FF"/>
                </a:solidFill>
                <a:latin typeface="Arial" charset="0"/>
              </a:rPr>
              <a:t>3200 kg</a:t>
            </a:r>
          </a:p>
        </p:txBody>
      </p:sp>
      <p:sp>
        <p:nvSpPr>
          <p:cNvPr id="3090" name="Text Box 18"/>
          <p:cNvSpPr txBox="1">
            <a:spLocks noChangeArrowheads="1"/>
          </p:cNvSpPr>
          <p:nvPr/>
        </p:nvSpPr>
        <p:spPr bwMode="auto">
          <a:xfrm>
            <a:off x="1431925" y="4849813"/>
            <a:ext cx="18446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Arial" charset="0"/>
              </a:rPr>
              <a:t>      </a:t>
            </a:r>
            <a:r>
              <a:rPr lang="en-US" sz="2000" b="1">
                <a:solidFill>
                  <a:srgbClr val="0000FF"/>
                </a:solidFill>
                <a:latin typeface="Arial" charset="0"/>
              </a:rPr>
              <a:t>0,502 tấn</a:t>
            </a:r>
            <a:r>
              <a:rPr lang="en-US" sz="2000">
                <a:latin typeface="Arial" charset="0"/>
              </a:rPr>
              <a:t>  </a:t>
            </a:r>
          </a:p>
        </p:txBody>
      </p:sp>
      <p:sp>
        <p:nvSpPr>
          <p:cNvPr id="3091" name="Text Box 19"/>
          <p:cNvSpPr txBox="1">
            <a:spLocks noChangeArrowheads="1"/>
          </p:cNvSpPr>
          <p:nvPr/>
        </p:nvSpPr>
        <p:spPr bwMode="auto">
          <a:xfrm>
            <a:off x="4784725" y="4849813"/>
            <a:ext cx="14763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FF"/>
                </a:solidFill>
                <a:latin typeface="Arial" charset="0"/>
              </a:rPr>
              <a:t>       </a:t>
            </a:r>
            <a:r>
              <a:rPr lang="en-US" sz="2000" b="1">
                <a:solidFill>
                  <a:srgbClr val="0000FF"/>
                </a:solidFill>
                <a:latin typeface="Arial" charset="0"/>
              </a:rPr>
              <a:t>502 kg</a:t>
            </a:r>
          </a:p>
        </p:txBody>
      </p:sp>
      <p:sp>
        <p:nvSpPr>
          <p:cNvPr id="3092" name="Text Box 20"/>
          <p:cNvSpPr txBox="1">
            <a:spLocks noChangeArrowheads="1"/>
          </p:cNvSpPr>
          <p:nvPr/>
        </p:nvSpPr>
        <p:spPr bwMode="auto">
          <a:xfrm>
            <a:off x="1431925" y="5230813"/>
            <a:ext cx="15954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Times New Roman" pitchFamily="18" charset="0"/>
              </a:rPr>
              <a:t>      </a:t>
            </a:r>
            <a:r>
              <a:rPr lang="en-US" sz="2000" b="1">
                <a:solidFill>
                  <a:srgbClr val="0000FF"/>
                </a:solidFill>
                <a:latin typeface="Times New Roman" pitchFamily="18" charset="0"/>
              </a:rPr>
              <a:t>2,5     </a:t>
            </a:r>
            <a:r>
              <a:rPr lang="en-US" sz="2000" b="1">
                <a:solidFill>
                  <a:srgbClr val="0000FF"/>
                </a:solidFill>
                <a:latin typeface="Arial" charset="0"/>
              </a:rPr>
              <a:t>tấn</a:t>
            </a:r>
          </a:p>
        </p:txBody>
      </p:sp>
      <p:sp>
        <p:nvSpPr>
          <p:cNvPr id="3093" name="Text Box 21"/>
          <p:cNvSpPr txBox="1">
            <a:spLocks noChangeArrowheads="1"/>
          </p:cNvSpPr>
          <p:nvPr/>
        </p:nvSpPr>
        <p:spPr bwMode="auto">
          <a:xfrm>
            <a:off x="4876800" y="5265738"/>
            <a:ext cx="14081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Arial" charset="0"/>
              </a:rPr>
              <a:t>    </a:t>
            </a:r>
            <a:r>
              <a:rPr lang="en-US" sz="2000" b="1">
                <a:solidFill>
                  <a:srgbClr val="0000FF"/>
                </a:solidFill>
                <a:latin typeface="Arial" charset="0"/>
              </a:rPr>
              <a:t>2500 kg</a:t>
            </a:r>
          </a:p>
        </p:txBody>
      </p:sp>
      <p:sp>
        <p:nvSpPr>
          <p:cNvPr id="3094" name="Text Box 22"/>
          <p:cNvSpPr txBox="1">
            <a:spLocks noChangeArrowheads="1"/>
          </p:cNvSpPr>
          <p:nvPr/>
        </p:nvSpPr>
        <p:spPr bwMode="auto">
          <a:xfrm>
            <a:off x="1508125" y="5688013"/>
            <a:ext cx="15319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Times New Roman" pitchFamily="18" charset="0"/>
              </a:rPr>
              <a:t>     </a:t>
            </a:r>
            <a:r>
              <a:rPr lang="en-US" sz="2000" b="1">
                <a:solidFill>
                  <a:srgbClr val="0000FF"/>
                </a:solidFill>
                <a:latin typeface="Times New Roman" pitchFamily="18" charset="0"/>
              </a:rPr>
              <a:t>0,021 </a:t>
            </a:r>
            <a:r>
              <a:rPr lang="en-US" sz="2000" b="1">
                <a:solidFill>
                  <a:srgbClr val="0000FF"/>
                </a:solidFill>
                <a:latin typeface="Arial" charset="0"/>
              </a:rPr>
              <a:t>tấn</a:t>
            </a:r>
          </a:p>
        </p:txBody>
      </p:sp>
      <p:sp>
        <p:nvSpPr>
          <p:cNvPr id="3095" name="Text Box 23"/>
          <p:cNvSpPr txBox="1">
            <a:spLocks noChangeArrowheads="1"/>
          </p:cNvSpPr>
          <p:nvPr/>
        </p:nvSpPr>
        <p:spPr bwMode="auto">
          <a:xfrm>
            <a:off x="4937125" y="5756275"/>
            <a:ext cx="13335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Arial" charset="0"/>
              </a:rPr>
              <a:t>       </a:t>
            </a:r>
            <a:r>
              <a:rPr lang="en-US" sz="2000" b="1">
                <a:solidFill>
                  <a:srgbClr val="0000FF"/>
                </a:solidFill>
                <a:latin typeface="Arial" charset="0"/>
              </a:rPr>
              <a:t>21 kg</a:t>
            </a:r>
          </a:p>
        </p:txBody>
      </p:sp>
      <p:sp>
        <p:nvSpPr>
          <p:cNvPr id="3108" name="Line 36"/>
          <p:cNvSpPr>
            <a:spLocks noChangeShapeType="1"/>
          </p:cNvSpPr>
          <p:nvPr/>
        </p:nvSpPr>
        <p:spPr bwMode="auto">
          <a:xfrm>
            <a:off x="1143000" y="3886200"/>
            <a:ext cx="6781800" cy="0"/>
          </a:xfrm>
          <a:prstGeom prst="line">
            <a:avLst/>
          </a:prstGeom>
          <a:noFill/>
          <a:ln w="9525">
            <a:solidFill>
              <a:srgbClr val="66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09" name="Line 37"/>
          <p:cNvSpPr>
            <a:spLocks noChangeShapeType="1"/>
          </p:cNvSpPr>
          <p:nvPr/>
        </p:nvSpPr>
        <p:spPr bwMode="auto">
          <a:xfrm>
            <a:off x="1143000" y="3886200"/>
            <a:ext cx="0" cy="2362200"/>
          </a:xfrm>
          <a:prstGeom prst="line">
            <a:avLst/>
          </a:prstGeom>
          <a:noFill/>
          <a:ln w="9525">
            <a:solidFill>
              <a:srgbClr val="66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10" name="Line 38"/>
          <p:cNvSpPr>
            <a:spLocks noChangeShapeType="1"/>
          </p:cNvSpPr>
          <p:nvPr/>
        </p:nvSpPr>
        <p:spPr bwMode="auto">
          <a:xfrm>
            <a:off x="7924800" y="3886200"/>
            <a:ext cx="0" cy="2362200"/>
          </a:xfrm>
          <a:prstGeom prst="line">
            <a:avLst/>
          </a:prstGeom>
          <a:noFill/>
          <a:ln w="9525">
            <a:solidFill>
              <a:srgbClr val="66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11" name="Line 39"/>
          <p:cNvSpPr>
            <a:spLocks noChangeShapeType="1"/>
          </p:cNvSpPr>
          <p:nvPr/>
        </p:nvSpPr>
        <p:spPr bwMode="auto">
          <a:xfrm>
            <a:off x="1143000" y="6248400"/>
            <a:ext cx="6781800" cy="0"/>
          </a:xfrm>
          <a:prstGeom prst="line">
            <a:avLst/>
          </a:prstGeom>
          <a:noFill/>
          <a:ln w="9525">
            <a:solidFill>
              <a:srgbClr val="66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12" name="Line 40"/>
          <p:cNvSpPr>
            <a:spLocks noChangeShapeType="1"/>
          </p:cNvSpPr>
          <p:nvPr/>
        </p:nvSpPr>
        <p:spPr bwMode="auto">
          <a:xfrm>
            <a:off x="4191000" y="3886200"/>
            <a:ext cx="0" cy="2362200"/>
          </a:xfrm>
          <a:prstGeom prst="line">
            <a:avLst/>
          </a:prstGeom>
          <a:noFill/>
          <a:ln w="9525">
            <a:solidFill>
              <a:srgbClr val="66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13" name="Line 41"/>
          <p:cNvSpPr>
            <a:spLocks noChangeShapeType="1"/>
          </p:cNvSpPr>
          <p:nvPr/>
        </p:nvSpPr>
        <p:spPr bwMode="auto">
          <a:xfrm>
            <a:off x="1143000" y="4419600"/>
            <a:ext cx="6781800" cy="0"/>
          </a:xfrm>
          <a:prstGeom prst="line">
            <a:avLst/>
          </a:prstGeom>
          <a:noFill/>
          <a:ln w="9525">
            <a:solidFill>
              <a:srgbClr val="66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14" name="Line 42"/>
          <p:cNvSpPr>
            <a:spLocks noChangeShapeType="1"/>
          </p:cNvSpPr>
          <p:nvPr/>
        </p:nvSpPr>
        <p:spPr bwMode="auto">
          <a:xfrm>
            <a:off x="1143000" y="4876800"/>
            <a:ext cx="6781800" cy="0"/>
          </a:xfrm>
          <a:prstGeom prst="line">
            <a:avLst/>
          </a:prstGeom>
          <a:noFill/>
          <a:ln w="9525">
            <a:solidFill>
              <a:srgbClr val="66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15" name="Line 43"/>
          <p:cNvSpPr>
            <a:spLocks noChangeShapeType="1"/>
          </p:cNvSpPr>
          <p:nvPr/>
        </p:nvSpPr>
        <p:spPr bwMode="auto">
          <a:xfrm>
            <a:off x="1143000" y="5334000"/>
            <a:ext cx="6781800" cy="0"/>
          </a:xfrm>
          <a:prstGeom prst="line">
            <a:avLst/>
          </a:prstGeom>
          <a:noFill/>
          <a:ln w="9525">
            <a:solidFill>
              <a:srgbClr val="66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16" name="Line 44"/>
          <p:cNvSpPr>
            <a:spLocks noChangeShapeType="1"/>
          </p:cNvSpPr>
          <p:nvPr/>
        </p:nvSpPr>
        <p:spPr bwMode="auto">
          <a:xfrm>
            <a:off x="1143000" y="5791200"/>
            <a:ext cx="6781800" cy="0"/>
          </a:xfrm>
          <a:prstGeom prst="line">
            <a:avLst/>
          </a:prstGeom>
          <a:noFill/>
          <a:ln w="9525">
            <a:solidFill>
              <a:srgbClr val="66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17" name="Line 45"/>
          <p:cNvSpPr>
            <a:spLocks noChangeShapeType="1"/>
          </p:cNvSpPr>
          <p:nvPr/>
        </p:nvSpPr>
        <p:spPr bwMode="auto">
          <a:xfrm>
            <a:off x="1143000" y="3886200"/>
            <a:ext cx="6781800" cy="0"/>
          </a:xfrm>
          <a:prstGeom prst="line">
            <a:avLst/>
          </a:prstGeom>
          <a:noFill/>
          <a:ln w="9525">
            <a:solidFill>
              <a:srgbClr val="66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19" name="Text Box 46"/>
          <p:cNvSpPr txBox="1">
            <a:spLocks noChangeArrowheads="1"/>
          </p:cNvSpPr>
          <p:nvPr/>
        </p:nvSpPr>
        <p:spPr bwMode="auto">
          <a:xfrm>
            <a:off x="533400" y="2057400"/>
            <a:ext cx="80772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4000">
                <a:latin typeface="Arial" charset="0"/>
              </a:rPr>
              <a:t> </a:t>
            </a:r>
            <a:r>
              <a:rPr lang="en-US" sz="3200" b="1">
                <a:solidFill>
                  <a:srgbClr val="6600FF"/>
                </a:solidFill>
                <a:latin typeface="Arial" charset="0"/>
              </a:rPr>
              <a:t>Bài 2:  Viết số </a:t>
            </a:r>
            <a:r>
              <a:rPr lang="vi-VN" sz="3200" b="1">
                <a:solidFill>
                  <a:srgbClr val="6600FF"/>
                </a:solidFill>
                <a:latin typeface="Arial" charset="0"/>
              </a:rPr>
              <a:t>đ</a:t>
            </a:r>
            <a:r>
              <a:rPr lang="en-US" sz="3200" b="1">
                <a:solidFill>
                  <a:srgbClr val="6600FF"/>
                </a:solidFill>
                <a:latin typeface="Arial" charset="0"/>
              </a:rPr>
              <a:t>o thích hợp vào ô trống ( theo mẫu)</a:t>
            </a:r>
            <a:endParaRPr lang="en-US" sz="3200" b="1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0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0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0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0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0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0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6" grpId="0"/>
      <p:bldP spid="3087" grpId="0"/>
      <p:bldP spid="3088" grpId="0"/>
      <p:bldP spid="3089" grpId="0"/>
      <p:bldP spid="3090" grpId="0"/>
      <p:bldP spid="3091" grpId="0"/>
      <p:bldP spid="3092" grpId="0"/>
      <p:bldP spid="3093" grpId="0"/>
      <p:bldP spid="3094" grpId="0"/>
      <p:bldP spid="3095" grpId="0"/>
      <p:bldP spid="3108" grpId="0" animBg="1"/>
      <p:bldP spid="3109" grpId="0" animBg="1"/>
      <p:bldP spid="3110" grpId="0" animBg="1"/>
      <p:bldP spid="3111" grpId="0" animBg="1"/>
      <p:bldP spid="3112" grpId="0" animBg="1"/>
      <p:bldP spid="3113" grpId="0" animBg="1"/>
      <p:bldP spid="3114" grpId="0" animBg="1"/>
      <p:bldP spid="3115" grpId="0" animBg="1"/>
      <p:bldP spid="3116" grpId="0" animBg="1"/>
      <p:bldP spid="31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09600"/>
            <a:ext cx="7772400" cy="18288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sz="3600" b="1" smtClean="0">
                <a:solidFill>
                  <a:srgbClr val="6600FF"/>
                </a:solidFill>
                <a:latin typeface="Arial" charset="0"/>
              </a:rPr>
              <a:t>Toán</a:t>
            </a:r>
            <a:br>
              <a:rPr lang="en-US" sz="3600" b="1" smtClean="0">
                <a:solidFill>
                  <a:srgbClr val="6600FF"/>
                </a:solidFill>
                <a:latin typeface="Arial" charset="0"/>
              </a:rPr>
            </a:br>
            <a:r>
              <a:rPr lang="en-US" sz="3600" b="1" smtClean="0">
                <a:solidFill>
                  <a:srgbClr val="6600FF"/>
                </a:solidFill>
                <a:latin typeface="Arial" charset="0"/>
              </a:rPr>
              <a:t>Luyện tập chung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2438400"/>
            <a:ext cx="7772400" cy="1295400"/>
          </a:xfrm>
          <a:solidFill>
            <a:schemeClr val="bg1"/>
          </a:solidFill>
        </p:spPr>
        <p:txBody>
          <a:bodyPr/>
          <a:lstStyle/>
          <a:p>
            <a:pPr marL="609600" indent="-609600" eaLnBrk="1" hangingPunct="1"/>
            <a:r>
              <a:rPr lang="en-US" sz="3600" smtClean="0">
                <a:solidFill>
                  <a:srgbClr val="0000FF"/>
                </a:solidFill>
                <a:latin typeface="Arial" charset="0"/>
              </a:rPr>
              <a:t>Bài</a:t>
            </a:r>
            <a:r>
              <a:rPr lang="en-US" smtClean="0">
                <a:solidFill>
                  <a:srgbClr val="0000FF"/>
                </a:solidFill>
                <a:latin typeface="Arial" charset="0"/>
              </a:rPr>
              <a:t>3</a:t>
            </a:r>
            <a:r>
              <a:rPr lang="en-US" sz="3600" smtClean="0">
                <a:solidFill>
                  <a:srgbClr val="0000FF"/>
                </a:solidFill>
                <a:latin typeface="Arial" charset="0"/>
              </a:rPr>
              <a:t>: Viết số thập phân thích hợp vào chỗ chấm</a:t>
            </a: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685800" y="3810000"/>
            <a:ext cx="6934200" cy="1981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>
              <a:spcBef>
                <a:spcPct val="20000"/>
              </a:spcBef>
              <a:buFontTx/>
              <a:buAutoNum type="alphaLcParenR"/>
            </a:pPr>
            <a:r>
              <a:rPr lang="en-US" sz="3600">
                <a:solidFill>
                  <a:srgbClr val="0000FF"/>
                </a:solidFill>
                <a:latin typeface="Arial" charset="0"/>
              </a:rPr>
              <a:t>42dm 4cm =            dm</a:t>
            </a:r>
          </a:p>
          <a:p>
            <a:pPr marL="609600" indent="-609600">
              <a:spcBef>
                <a:spcPct val="20000"/>
              </a:spcBef>
            </a:pPr>
            <a:r>
              <a:rPr lang="en-US" sz="3600">
                <a:solidFill>
                  <a:srgbClr val="0000FF"/>
                </a:solidFill>
                <a:latin typeface="Arial" charset="0"/>
              </a:rPr>
              <a:t>b) 56cm 9mm =          cm</a:t>
            </a:r>
          </a:p>
          <a:p>
            <a:pPr marL="609600" indent="-609600">
              <a:spcBef>
                <a:spcPct val="20000"/>
              </a:spcBef>
            </a:pPr>
            <a:r>
              <a:rPr lang="en-US" sz="3600">
                <a:solidFill>
                  <a:srgbClr val="0000FF"/>
                </a:solidFill>
                <a:latin typeface="Arial" charset="0"/>
              </a:rPr>
              <a:t>c) 26m 2cm =          m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3886200" y="4572000"/>
            <a:ext cx="990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6600FF"/>
                </a:solidFill>
                <a:latin typeface="Arial" charset="0"/>
              </a:rPr>
              <a:t>56,9</a:t>
            </a:r>
          </a:p>
        </p:txBody>
      </p:sp>
      <p:sp>
        <p:nvSpPr>
          <p:cNvPr id="4109" name="Text Box 13"/>
          <p:cNvSpPr txBox="1">
            <a:spLocks noChangeArrowheads="1"/>
          </p:cNvSpPr>
          <p:nvPr/>
        </p:nvSpPr>
        <p:spPr bwMode="auto">
          <a:xfrm>
            <a:off x="6324600" y="5791200"/>
            <a:ext cx="990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800">
              <a:latin typeface="Arial" charset="0"/>
            </a:endParaRPr>
          </a:p>
        </p:txBody>
      </p:sp>
      <p:sp>
        <p:nvSpPr>
          <p:cNvPr id="4112" name="Text Box 16"/>
          <p:cNvSpPr txBox="1">
            <a:spLocks noChangeArrowheads="1"/>
          </p:cNvSpPr>
          <p:nvPr/>
        </p:nvSpPr>
        <p:spPr bwMode="auto">
          <a:xfrm>
            <a:off x="3276600" y="5181600"/>
            <a:ext cx="1219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6600FF"/>
                </a:solidFill>
                <a:latin typeface="Arial" charset="0"/>
              </a:rPr>
              <a:t>26,02</a:t>
            </a:r>
          </a:p>
        </p:txBody>
      </p:sp>
      <p:sp>
        <p:nvSpPr>
          <p:cNvPr id="4116" name="Text Box 20"/>
          <p:cNvSpPr txBox="1">
            <a:spLocks noChangeArrowheads="1"/>
          </p:cNvSpPr>
          <p:nvPr/>
        </p:nvSpPr>
        <p:spPr bwMode="auto">
          <a:xfrm>
            <a:off x="3886200" y="3886200"/>
            <a:ext cx="1143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6600FF"/>
                </a:solidFill>
                <a:latin typeface="Arial" charset="0"/>
              </a:rPr>
              <a:t>42,4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 animBg="1" autoUpdateAnimBg="0"/>
      <p:bldP spid="4100" grpId="0" animBg="1" autoUpdateAnimBg="0"/>
      <p:bldP spid="4103" grpId="0" autoUpdateAnimBg="0"/>
      <p:bldP spid="4109" grpId="0" autoUpdateAnimBg="0"/>
      <p:bldP spid="4112" grpId="0" autoUpdateAnimBg="0"/>
      <p:bldP spid="4116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228600"/>
            <a:ext cx="7772400" cy="19812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sz="3200" b="1" smtClean="0">
                <a:solidFill>
                  <a:srgbClr val="6600FF"/>
                </a:solidFill>
                <a:latin typeface="Arial" charset="0"/>
              </a:rPr>
              <a:t>Toán</a:t>
            </a:r>
            <a:br>
              <a:rPr lang="en-US" sz="3200" b="1" smtClean="0">
                <a:solidFill>
                  <a:srgbClr val="6600FF"/>
                </a:solidFill>
                <a:latin typeface="Arial" charset="0"/>
              </a:rPr>
            </a:br>
            <a:r>
              <a:rPr lang="en-US" sz="3200" b="1" smtClean="0">
                <a:solidFill>
                  <a:srgbClr val="6600FF"/>
                </a:solidFill>
                <a:latin typeface="Arial" charset="0"/>
              </a:rPr>
              <a:t>Luyện tập chung</a:t>
            </a: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609600" y="3733800"/>
            <a:ext cx="7315200" cy="2362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752600" lvl="3" indent="-381000">
              <a:spcBef>
                <a:spcPct val="20000"/>
              </a:spcBef>
            </a:pPr>
            <a:r>
              <a:rPr lang="en-US" sz="3200" b="1">
                <a:solidFill>
                  <a:srgbClr val="0000FF"/>
                </a:solidFill>
                <a:latin typeface="Arial" charset="0"/>
              </a:rPr>
              <a:t>a) 3kg 5g  =             kg</a:t>
            </a:r>
          </a:p>
          <a:p>
            <a:pPr marL="1752600" lvl="3" indent="-381000">
              <a:spcBef>
                <a:spcPct val="20000"/>
              </a:spcBef>
            </a:pPr>
            <a:r>
              <a:rPr lang="en-US" sz="3200" b="1">
                <a:solidFill>
                  <a:srgbClr val="0000FF"/>
                </a:solidFill>
                <a:latin typeface="Arial" charset="0"/>
              </a:rPr>
              <a:t>b) 30g       =             kg</a:t>
            </a:r>
          </a:p>
          <a:p>
            <a:pPr marL="1752600" lvl="3" indent="-381000">
              <a:spcBef>
                <a:spcPct val="20000"/>
              </a:spcBef>
            </a:pPr>
            <a:r>
              <a:rPr lang="en-US" sz="3200" b="1">
                <a:solidFill>
                  <a:srgbClr val="0000FF"/>
                </a:solidFill>
                <a:latin typeface="Arial" charset="0"/>
              </a:rPr>
              <a:t>c) 1103 g  =              kg</a:t>
            </a:r>
          </a:p>
          <a:p>
            <a:pPr marL="609600" indent="-609600" algn="ctr">
              <a:spcBef>
                <a:spcPct val="20000"/>
              </a:spcBef>
            </a:pPr>
            <a:endParaRPr lang="en-US" sz="3200" b="1">
              <a:latin typeface="Arial" charset="0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609600" y="2209800"/>
            <a:ext cx="7315200" cy="990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 algn="ctr">
              <a:spcBef>
                <a:spcPct val="20000"/>
              </a:spcBef>
            </a:pPr>
            <a:r>
              <a:rPr lang="en-US" sz="3600">
                <a:solidFill>
                  <a:srgbClr val="0000FF"/>
                </a:solidFill>
                <a:latin typeface="Arial" charset="0"/>
              </a:rPr>
              <a:t>Bài</a:t>
            </a:r>
            <a:r>
              <a:rPr lang="en-US" sz="2800">
                <a:solidFill>
                  <a:srgbClr val="0000FF"/>
                </a:solidFill>
                <a:latin typeface="Arial" charset="0"/>
              </a:rPr>
              <a:t>4</a:t>
            </a:r>
            <a:r>
              <a:rPr lang="en-US" sz="3600">
                <a:solidFill>
                  <a:srgbClr val="0000FF"/>
                </a:solidFill>
                <a:latin typeface="Arial" charset="0"/>
              </a:rPr>
              <a:t>: Viết số thập phân thích hợp vào chỗ chấm</a:t>
            </a:r>
            <a:endParaRPr lang="en-US" sz="3600">
              <a:latin typeface="Arial" charset="0"/>
            </a:endParaRPr>
          </a:p>
          <a:p>
            <a:pPr marL="609600" indent="-609600" algn="ctr">
              <a:spcBef>
                <a:spcPct val="20000"/>
              </a:spcBef>
              <a:buFontTx/>
              <a:buAutoNum type="alphaLcParenR"/>
            </a:pPr>
            <a:endParaRPr lang="en-US" sz="3600" b="1">
              <a:latin typeface="Arial" charset="0"/>
            </a:endParaRPr>
          </a:p>
        </p:txBody>
      </p:sp>
      <p:sp>
        <p:nvSpPr>
          <p:cNvPr id="6149" name="Text Box 7"/>
          <p:cNvSpPr txBox="1">
            <a:spLocks noChangeArrowheads="1"/>
          </p:cNvSpPr>
          <p:nvPr/>
        </p:nvSpPr>
        <p:spPr bwMode="auto">
          <a:xfrm>
            <a:off x="2514600" y="5867400"/>
            <a:ext cx="2133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latin typeface="Arial" charset="0"/>
            </a:endParaRPr>
          </a:p>
        </p:txBody>
      </p:sp>
      <p:sp>
        <p:nvSpPr>
          <p:cNvPr id="6150" name="Text Box 8"/>
          <p:cNvSpPr txBox="1">
            <a:spLocks noChangeArrowheads="1"/>
          </p:cNvSpPr>
          <p:nvPr/>
        </p:nvSpPr>
        <p:spPr bwMode="auto">
          <a:xfrm>
            <a:off x="4038600" y="3276600"/>
            <a:ext cx="1447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latin typeface="Arial" charset="0"/>
            </a:endParaRPr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4267200" y="3733800"/>
            <a:ext cx="1295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6600FF"/>
                </a:solidFill>
                <a:latin typeface="Arial" charset="0"/>
              </a:rPr>
              <a:t>3,005</a:t>
            </a:r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4495800" y="4310063"/>
            <a:ext cx="8382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6600FF"/>
                </a:solidFill>
                <a:latin typeface="Arial" charset="0"/>
              </a:rPr>
              <a:t>0,03</a:t>
            </a:r>
          </a:p>
        </p:txBody>
      </p:sp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4343400" y="4953000"/>
            <a:ext cx="1295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6600FF"/>
                </a:solidFill>
                <a:latin typeface="Arial" charset="0"/>
              </a:rPr>
              <a:t>1,103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 animBg="1"/>
      <p:bldP spid="5125" grpId="0" animBg="1"/>
      <p:bldP spid="5129" grpId="0"/>
      <p:bldP spid="5130" grpId="0"/>
      <p:bldP spid="51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228600"/>
            <a:ext cx="7924800" cy="19812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sz="3200" b="1" smtClean="0">
                <a:solidFill>
                  <a:srgbClr val="6600FF"/>
                </a:solidFill>
                <a:latin typeface="Arial" charset="0"/>
              </a:rPr>
              <a:t>Toán </a:t>
            </a:r>
            <a:br>
              <a:rPr lang="en-US" sz="3200" b="1" smtClean="0">
                <a:solidFill>
                  <a:srgbClr val="6600FF"/>
                </a:solidFill>
                <a:latin typeface="Arial" charset="0"/>
              </a:rPr>
            </a:br>
            <a:r>
              <a:rPr lang="en-US" sz="3200" b="1" smtClean="0">
                <a:solidFill>
                  <a:srgbClr val="6600FF"/>
                </a:solidFill>
                <a:latin typeface="Arial" charset="0"/>
              </a:rPr>
              <a:t>Luyện tập chung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048000"/>
            <a:ext cx="5181600" cy="1371600"/>
          </a:xfrm>
          <a:solidFill>
            <a:schemeClr val="bg1"/>
          </a:solidFill>
        </p:spPr>
        <p:txBody>
          <a:bodyPr/>
          <a:lstStyle/>
          <a:p>
            <a:pPr marL="609600" indent="-609600" eaLnBrk="1" hangingPunct="1"/>
            <a:endParaRPr lang="en-US" sz="3600" smtClean="0">
              <a:solidFill>
                <a:srgbClr val="0000FF"/>
              </a:solidFill>
              <a:latin typeface="Arial" charset="0"/>
            </a:endParaRPr>
          </a:p>
          <a:p>
            <a:pPr marL="609600" indent="-609600" eaLnBrk="1" hangingPunct="1"/>
            <a:r>
              <a:rPr lang="en-US" sz="3600" smtClean="0">
                <a:solidFill>
                  <a:srgbClr val="0000FF"/>
                </a:solidFill>
                <a:latin typeface="Arial" charset="0"/>
              </a:rPr>
              <a:t>Trò ch</a:t>
            </a:r>
            <a:r>
              <a:rPr lang="vi-VN" sz="3600" smtClean="0">
                <a:solidFill>
                  <a:srgbClr val="0000FF"/>
                </a:solidFill>
                <a:latin typeface="Arial" charset="0"/>
              </a:rPr>
              <a:t>ơ</a:t>
            </a:r>
            <a:r>
              <a:rPr lang="en-US" sz="3600" smtClean="0">
                <a:solidFill>
                  <a:srgbClr val="0000FF"/>
                </a:solidFill>
                <a:latin typeface="Arial" charset="0"/>
              </a:rPr>
              <a:t>i: Ai nhanh h</a:t>
            </a:r>
            <a:r>
              <a:rPr lang="vi-VN" sz="3600" smtClean="0">
                <a:solidFill>
                  <a:srgbClr val="0000FF"/>
                </a:solidFill>
                <a:latin typeface="Arial" charset="0"/>
              </a:rPr>
              <a:t>ơ</a:t>
            </a:r>
            <a:r>
              <a:rPr lang="en-US" sz="3600" smtClean="0">
                <a:solidFill>
                  <a:srgbClr val="0000FF"/>
                </a:solidFill>
                <a:latin typeface="Arial" charset="0"/>
              </a:rPr>
              <a:t>n?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7162800" y="3505200"/>
            <a:ext cx="1295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latin typeface="Arial" charset="0"/>
            </a:endParaRPr>
          </a:p>
        </p:txBody>
      </p:sp>
      <p:pic>
        <p:nvPicPr>
          <p:cNvPr id="6149" name="Picture 5" descr="Van Lang0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3886200"/>
            <a:ext cx="3200400" cy="270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4" name="Text Box 7"/>
          <p:cNvSpPr txBox="1">
            <a:spLocks noChangeArrowheads="1"/>
          </p:cNvSpPr>
          <p:nvPr/>
        </p:nvSpPr>
        <p:spPr bwMode="auto">
          <a:xfrm>
            <a:off x="2667000" y="5105400"/>
            <a:ext cx="914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latin typeface="Arial" charset="0"/>
            </a:endParaRPr>
          </a:p>
        </p:txBody>
      </p:sp>
      <p:sp>
        <p:nvSpPr>
          <p:cNvPr id="7175" name="Text Box 8"/>
          <p:cNvSpPr txBox="1">
            <a:spLocks noChangeArrowheads="1"/>
          </p:cNvSpPr>
          <p:nvPr/>
        </p:nvSpPr>
        <p:spPr bwMode="auto">
          <a:xfrm>
            <a:off x="2743200" y="5791200"/>
            <a:ext cx="914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latin typeface="Arial" charset="0"/>
            </a:endParaRPr>
          </a:p>
        </p:txBody>
      </p:sp>
      <p:sp>
        <p:nvSpPr>
          <p:cNvPr id="7176" name="Text Box 10"/>
          <p:cNvSpPr txBox="1">
            <a:spLocks noChangeArrowheads="1"/>
          </p:cNvSpPr>
          <p:nvPr/>
        </p:nvSpPr>
        <p:spPr bwMode="auto">
          <a:xfrm>
            <a:off x="2667000" y="5791200"/>
            <a:ext cx="914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latin typeface="Arial" charset="0"/>
            </a:endParaRPr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685800" y="4572000"/>
            <a:ext cx="5181600" cy="2057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 algn="ctr">
              <a:spcBef>
                <a:spcPct val="20000"/>
              </a:spcBef>
            </a:pPr>
            <a:r>
              <a:rPr lang="en-US" sz="3600">
                <a:solidFill>
                  <a:srgbClr val="0000FF"/>
                </a:solidFill>
                <a:latin typeface="Arial" charset="0"/>
              </a:rPr>
              <a:t>Túi cam cân nặng:</a:t>
            </a:r>
          </a:p>
          <a:p>
            <a:pPr marL="609600" indent="-609600" algn="ctr">
              <a:spcBef>
                <a:spcPct val="20000"/>
              </a:spcBef>
            </a:pPr>
            <a:r>
              <a:rPr lang="en-US" sz="3600">
                <a:solidFill>
                  <a:srgbClr val="0000FF"/>
                </a:solidFill>
                <a:latin typeface="Arial" charset="0"/>
              </a:rPr>
              <a:t>a)         kg</a:t>
            </a:r>
          </a:p>
          <a:p>
            <a:pPr marL="609600" indent="-609600" algn="ctr">
              <a:spcBef>
                <a:spcPct val="20000"/>
              </a:spcBef>
            </a:pPr>
            <a:r>
              <a:rPr lang="en-US" sz="3600">
                <a:solidFill>
                  <a:srgbClr val="0000FF"/>
                </a:solidFill>
                <a:latin typeface="Arial" charset="0"/>
              </a:rPr>
              <a:t>b)           g</a:t>
            </a:r>
          </a:p>
        </p:txBody>
      </p:sp>
      <p:sp>
        <p:nvSpPr>
          <p:cNvPr id="7178" name="Text Box 12"/>
          <p:cNvSpPr txBox="1">
            <a:spLocks noChangeArrowheads="1"/>
          </p:cNvSpPr>
          <p:nvPr/>
        </p:nvSpPr>
        <p:spPr bwMode="auto">
          <a:xfrm>
            <a:off x="2514600" y="5105400"/>
            <a:ext cx="914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latin typeface="Arial" charset="0"/>
            </a:endParaRPr>
          </a:p>
        </p:txBody>
      </p:sp>
      <p:sp>
        <p:nvSpPr>
          <p:cNvPr id="7179" name="Text Box 13"/>
          <p:cNvSpPr txBox="1">
            <a:spLocks noChangeArrowheads="1"/>
          </p:cNvSpPr>
          <p:nvPr/>
        </p:nvSpPr>
        <p:spPr bwMode="auto">
          <a:xfrm>
            <a:off x="2514600" y="5867400"/>
            <a:ext cx="914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latin typeface="Arial" charset="0"/>
            </a:endParaRPr>
          </a:p>
        </p:txBody>
      </p:sp>
      <p:sp>
        <p:nvSpPr>
          <p:cNvPr id="7180" name="Text Box 14"/>
          <p:cNvSpPr txBox="1">
            <a:spLocks noChangeArrowheads="1"/>
          </p:cNvSpPr>
          <p:nvPr/>
        </p:nvSpPr>
        <p:spPr bwMode="auto">
          <a:xfrm>
            <a:off x="2438400" y="5105400"/>
            <a:ext cx="914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latin typeface="Arial" charset="0"/>
            </a:endParaRPr>
          </a:p>
        </p:txBody>
      </p:sp>
      <p:sp>
        <p:nvSpPr>
          <p:cNvPr id="7181" name="Text Box 15"/>
          <p:cNvSpPr txBox="1">
            <a:spLocks noChangeArrowheads="1"/>
          </p:cNvSpPr>
          <p:nvPr/>
        </p:nvSpPr>
        <p:spPr bwMode="auto">
          <a:xfrm>
            <a:off x="2438400" y="6096000"/>
            <a:ext cx="914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latin typeface="Arial" charset="0"/>
            </a:endParaRPr>
          </a:p>
        </p:txBody>
      </p:sp>
      <p:sp>
        <p:nvSpPr>
          <p:cNvPr id="7182" name="Text Box 16"/>
          <p:cNvSpPr txBox="1">
            <a:spLocks noChangeArrowheads="1"/>
          </p:cNvSpPr>
          <p:nvPr/>
        </p:nvSpPr>
        <p:spPr bwMode="auto">
          <a:xfrm>
            <a:off x="6553200" y="6096000"/>
            <a:ext cx="914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latin typeface="Arial" charset="0"/>
            </a:endParaRPr>
          </a:p>
        </p:txBody>
      </p:sp>
      <p:sp>
        <p:nvSpPr>
          <p:cNvPr id="7183" name="Text Box 17"/>
          <p:cNvSpPr txBox="1">
            <a:spLocks noChangeArrowheads="1"/>
          </p:cNvSpPr>
          <p:nvPr/>
        </p:nvSpPr>
        <p:spPr bwMode="auto">
          <a:xfrm>
            <a:off x="2743200" y="5715000"/>
            <a:ext cx="60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latin typeface="Arial" charset="0"/>
            </a:endParaRPr>
          </a:p>
        </p:txBody>
      </p:sp>
      <p:sp>
        <p:nvSpPr>
          <p:cNvPr id="6162" name="Text Box 18"/>
          <p:cNvSpPr txBox="1">
            <a:spLocks noChangeArrowheads="1"/>
          </p:cNvSpPr>
          <p:nvPr/>
        </p:nvSpPr>
        <p:spPr bwMode="auto">
          <a:xfrm>
            <a:off x="2971800" y="5348288"/>
            <a:ext cx="762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6600FF"/>
                </a:solidFill>
                <a:latin typeface="Arial" charset="0"/>
              </a:rPr>
              <a:t>1,8</a:t>
            </a:r>
          </a:p>
        </p:txBody>
      </p:sp>
      <p:sp>
        <p:nvSpPr>
          <p:cNvPr id="6163" name="Text Box 19"/>
          <p:cNvSpPr txBox="1">
            <a:spLocks noChangeArrowheads="1"/>
          </p:cNvSpPr>
          <p:nvPr/>
        </p:nvSpPr>
        <p:spPr bwMode="auto">
          <a:xfrm>
            <a:off x="2819400" y="6019800"/>
            <a:ext cx="106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6600FF"/>
                </a:solidFill>
                <a:latin typeface="Arial" charset="0"/>
              </a:rPr>
              <a:t>1800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14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6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6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 animBg="1"/>
      <p:bldP spid="6155" grpId="0" animBg="1"/>
      <p:bldP spid="6162" grpId="0"/>
      <p:bldP spid="6163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Fireworks</Template>
  <TotalTime>329</TotalTime>
  <Words>201</Words>
  <Application>Microsoft PowerPoint</Application>
  <PresentationFormat>On-screen Show (4:3)</PresentationFormat>
  <Paragraphs>48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.VnTime</vt:lpstr>
      <vt:lpstr>Arial</vt:lpstr>
      <vt:lpstr>Times New Roman</vt:lpstr>
      <vt:lpstr>Default Design</vt:lpstr>
      <vt:lpstr>Km   hm   dam   m  dm  cm  mm tấn    tạ   yến    kg   hg   dag   g  Hai đơn vị độ dài (khối lượng) liền kề nhau: - Đơn vị lớn gấp 10 lần đơn vị bé. - Đơn vị bé bằng một phần mười ( bằng 0,1)  đơn vị lớn.</vt:lpstr>
      <vt:lpstr>Slide 2</vt:lpstr>
      <vt:lpstr>Toán Luyện tập chung</vt:lpstr>
      <vt:lpstr>Toán Luyện tập chung</vt:lpstr>
      <vt:lpstr>Toán Luyện tập chung</vt:lpstr>
      <vt:lpstr>Toán  Luyện tập chung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Cop.</dc:creator>
  <cp:lastModifiedBy>CSTeam</cp:lastModifiedBy>
  <cp:revision>20</cp:revision>
  <dcterms:created xsi:type="dcterms:W3CDTF">2007-11-06T05:35:36Z</dcterms:created>
  <dcterms:modified xsi:type="dcterms:W3CDTF">2016-06-30T03:34:03Z</dcterms:modified>
</cp:coreProperties>
</file>