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57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9900CC"/>
    <a:srgbClr val="0000FF"/>
    <a:srgbClr val="800080"/>
    <a:srgbClr val="FFFF00"/>
    <a:srgbClr val="FF0000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030" autoAdjust="0"/>
  </p:normalViewPr>
  <p:slideViewPr>
    <p:cSldViewPr>
      <p:cViewPr varScale="1">
        <p:scale>
          <a:sx n="40" d="100"/>
          <a:sy n="40" d="100"/>
        </p:scale>
        <p:origin x="-133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EF703-69C5-401B-A5B5-F6EEE8CB3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5CE1-88FC-4BCA-973F-062724429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3BE3D-C12F-4DE3-8FEC-F8F2A505B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E90A7-9EC6-4257-9426-01D94B260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981A-FF70-4412-99CB-04D3B4A61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85D4D-D433-4BDE-B0AE-1C0B0AE4B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C7D1E-D78E-4EB6-9929-468DE393C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0FCED-A152-4871-AD3A-684ABA603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6600-6E2C-4F63-8F7B-C438D18FB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9712B-A29D-45C2-8BEC-95E8D9F42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40E0D-90CF-4827-AF22-2036B4328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50000">
              <a:srgbClr val="FFFF00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C62E3A4-8CC8-4DF3-8E9D-00392CAAB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371725" y="1063625"/>
            <a:ext cx="4121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>
                <a:solidFill>
                  <a:schemeClr val="folHlink"/>
                </a:solidFill>
              </a:rPr>
              <a:t>MÔN TOÁN LỚP 5</a:t>
            </a:r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698500" y="3063875"/>
          <a:ext cx="3951288" cy="2566988"/>
        </p:xfrm>
        <a:graphic>
          <a:graphicData uri="http://schemas.openxmlformats.org/presentationml/2006/ole">
            <p:oleObj spid="_x0000_s1026" name="Clip" r:id="rId3" imgW="2191817" imgH="1424635" progId="MS_ClipArt_Gallery.2">
              <p:embed/>
            </p:oleObj>
          </a:graphicData>
        </a:graphic>
      </p:graphicFrame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374650" y="2012950"/>
          <a:ext cx="1965325" cy="1473200"/>
        </p:xfrm>
        <a:graphic>
          <a:graphicData uri="http://schemas.openxmlformats.org/presentationml/2006/ole">
            <p:oleObj spid="_x0000_s1027" name="Clip" r:id="rId4" imgW="4435475" imgH="3328988" progId="MS_ClipArt_Gallery.2">
              <p:embed/>
            </p:oleObj>
          </a:graphicData>
        </a:graphic>
      </p:graphicFrame>
      <p:graphicFrame>
        <p:nvGraphicFramePr>
          <p:cNvPr id="19466" name="Object 10"/>
          <p:cNvGraphicFramePr>
            <a:graphicFrameLocks noChangeAspect="1"/>
          </p:cNvGraphicFramePr>
          <p:nvPr/>
        </p:nvGraphicFramePr>
        <p:xfrm>
          <a:off x="6451600" y="4070350"/>
          <a:ext cx="1965325" cy="1473200"/>
        </p:xfrm>
        <a:graphic>
          <a:graphicData uri="http://schemas.openxmlformats.org/presentationml/2006/ole">
            <p:oleObj spid="_x0000_s1028" name="Clip" r:id="rId5" imgW="4435475" imgH="3328988" progId="MS_ClipArt_Gallery.2">
              <p:embed/>
            </p:oleObj>
          </a:graphicData>
        </a:graphic>
      </p:graphicFrame>
      <p:graphicFrame>
        <p:nvGraphicFramePr>
          <p:cNvPr id="19467" name="Object 11"/>
          <p:cNvGraphicFramePr>
            <a:graphicFrameLocks noChangeAspect="1"/>
          </p:cNvGraphicFramePr>
          <p:nvPr/>
        </p:nvGraphicFramePr>
        <p:xfrm>
          <a:off x="3460750" y="5080000"/>
          <a:ext cx="1965325" cy="1473200"/>
        </p:xfrm>
        <a:graphic>
          <a:graphicData uri="http://schemas.openxmlformats.org/presentationml/2006/ole">
            <p:oleObj spid="_x0000_s1029" name="Clip" r:id="rId6" imgW="4435475" imgH="3328988" progId="MS_ClipArt_Gallery.2">
              <p:embed/>
            </p:oleObj>
          </a:graphicData>
        </a:graphic>
      </p:graphicFrame>
      <p:graphicFrame>
        <p:nvGraphicFramePr>
          <p:cNvPr id="19468" name="Object 12"/>
          <p:cNvGraphicFramePr>
            <a:graphicFrameLocks noChangeAspect="1"/>
          </p:cNvGraphicFramePr>
          <p:nvPr/>
        </p:nvGraphicFramePr>
        <p:xfrm>
          <a:off x="4775200" y="4165600"/>
          <a:ext cx="3057525" cy="2292350"/>
        </p:xfrm>
        <a:graphic>
          <a:graphicData uri="http://schemas.openxmlformats.org/presentationml/2006/ole">
            <p:oleObj spid="_x0000_s1030" name="Clip" r:id="rId7" imgW="4435475" imgH="3328988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7772400" cy="1470025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00"/>
                </a:solidFill>
              </a:rPr>
              <a:t>Toán</a:t>
            </a:r>
            <a:br>
              <a:rPr lang="en-US" sz="3600" b="1" smtClean="0">
                <a:solidFill>
                  <a:srgbClr val="FF0000"/>
                </a:solidFill>
              </a:rPr>
            </a:br>
            <a:endParaRPr lang="en-US" sz="3600" b="1" smtClean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143000"/>
            <a:ext cx="2819400" cy="685800"/>
          </a:xfrm>
        </p:spPr>
        <p:txBody>
          <a:bodyPr/>
          <a:lstStyle/>
          <a:p>
            <a:pPr eaLnBrk="1" hangingPunct="1"/>
            <a:r>
              <a:rPr lang="en-US" b="1" u="sng" smtClean="0"/>
              <a:t>Bài cũ: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990600" y="1676400"/>
            <a:ext cx="7315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/>
              <a:t>Một thúng </a:t>
            </a:r>
            <a:r>
              <a:rPr lang="vi-VN" sz="3200" b="1"/>
              <a:t>đ</a:t>
            </a:r>
            <a:r>
              <a:rPr lang="en-US" sz="3200" b="1"/>
              <a:t>ựng trứng gà và trứng vịt có tất cả 116 quả trứng.Số trứng gà bằng 1/3 số trứng vịt. Tìm số trứng mỗi loại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838200"/>
          </a:xfrm>
        </p:spPr>
        <p:txBody>
          <a:bodyPr/>
          <a:lstStyle/>
          <a:p>
            <a:pPr eaLnBrk="1" hangingPunct="1"/>
            <a:r>
              <a:rPr lang="en-US" sz="2800" b="1" smtClean="0"/>
              <a:t/>
            </a:r>
            <a:br>
              <a:rPr lang="en-US" sz="2800" b="1" smtClean="0"/>
            </a:br>
            <a:r>
              <a:rPr lang="en-US" sz="3200" b="1" smtClean="0">
                <a:solidFill>
                  <a:srgbClr val="FF0000"/>
                </a:solidFill>
              </a:rPr>
              <a:t>Toán</a:t>
            </a:r>
            <a:br>
              <a:rPr lang="en-US" sz="3200" b="1" smtClean="0">
                <a:solidFill>
                  <a:srgbClr val="FF0000"/>
                </a:solidFill>
              </a:rPr>
            </a:br>
            <a:r>
              <a:rPr lang="en-US" sz="2800" b="1" smtClean="0"/>
              <a:t/>
            </a:r>
            <a:br>
              <a:rPr lang="en-US" sz="2800" b="1" smtClean="0"/>
            </a:br>
            <a:endParaRPr lang="en-US" sz="2800" b="1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28800"/>
            <a:ext cx="9144000" cy="3733800"/>
          </a:xfrm>
        </p:spPr>
        <p:txBody>
          <a:bodyPr/>
          <a:lstStyle/>
          <a:p>
            <a:pPr algn="l" eaLnBrk="1" hangingPunct="1"/>
            <a:r>
              <a:rPr lang="en-US" sz="2800" smtClean="0"/>
              <a:t>                 </a:t>
            </a:r>
            <a:r>
              <a:rPr lang="en-US" sz="2800" b="1" smtClean="0"/>
              <a:t>Một ng</a:t>
            </a:r>
            <a:r>
              <a:rPr lang="vi-VN" sz="2800" b="1" smtClean="0"/>
              <a:t>ư</a:t>
            </a:r>
            <a:r>
              <a:rPr lang="en-US" sz="2800" b="1" smtClean="0"/>
              <a:t>ời </a:t>
            </a:r>
            <a:r>
              <a:rPr lang="vi-VN" sz="2800" b="1" smtClean="0"/>
              <a:t>đ</a:t>
            </a:r>
            <a:r>
              <a:rPr lang="en-US" sz="2800" b="1" smtClean="0"/>
              <a:t>i bộ trung bình mỗi giờ </a:t>
            </a:r>
            <a:r>
              <a:rPr lang="vi-VN" sz="2800" b="1" smtClean="0"/>
              <a:t>đ</a:t>
            </a:r>
            <a:r>
              <a:rPr lang="en-US" sz="2800" b="1" smtClean="0"/>
              <a:t>i </a:t>
            </a:r>
            <a:r>
              <a:rPr lang="vi-VN" sz="2800" b="1" smtClean="0"/>
              <a:t>đư</a:t>
            </a:r>
            <a:r>
              <a:rPr lang="en-US" sz="2800" b="1" smtClean="0"/>
              <a:t>ợc 4km. Em hãy cho biết quãng </a:t>
            </a:r>
            <a:r>
              <a:rPr lang="vi-VN" sz="2800" b="1" smtClean="0"/>
              <a:t>đư</a:t>
            </a:r>
            <a:r>
              <a:rPr lang="en-US" sz="2800" b="1" smtClean="0"/>
              <a:t>ờng </a:t>
            </a:r>
            <a:r>
              <a:rPr lang="vi-VN" sz="2800" b="1" smtClean="0"/>
              <a:t>đ</a:t>
            </a:r>
            <a:r>
              <a:rPr lang="en-US" sz="2800" b="1" smtClean="0"/>
              <a:t>i </a:t>
            </a:r>
            <a:r>
              <a:rPr lang="vi-VN" sz="2800" b="1" smtClean="0"/>
              <a:t>đư</a:t>
            </a:r>
            <a:r>
              <a:rPr lang="en-US" sz="2800" b="1" smtClean="0"/>
              <a:t>ợc của ng</a:t>
            </a:r>
            <a:r>
              <a:rPr lang="vi-VN" sz="2800" b="1" smtClean="0"/>
              <a:t>ư</a:t>
            </a:r>
            <a:r>
              <a:rPr lang="en-US" sz="2800" b="1" smtClean="0"/>
              <a:t>ời </a:t>
            </a:r>
            <a:r>
              <a:rPr lang="vi-VN" sz="2800" b="1" smtClean="0"/>
              <a:t>đ</a:t>
            </a:r>
            <a:r>
              <a:rPr lang="en-US" sz="2800" b="1" smtClean="0"/>
              <a:t>i bộ trong 2 giờ, 3 giờ.</a:t>
            </a:r>
          </a:p>
          <a:p>
            <a:pPr algn="l" eaLnBrk="1" hangingPunct="1"/>
            <a:endParaRPr lang="en-US" sz="2800" b="1" smtClean="0"/>
          </a:p>
        </p:txBody>
      </p:sp>
      <p:graphicFrame>
        <p:nvGraphicFramePr>
          <p:cNvPr id="2130" name="Group 82"/>
          <p:cNvGraphicFramePr>
            <a:graphicFrameLocks noGrp="1"/>
          </p:cNvGraphicFramePr>
          <p:nvPr/>
        </p:nvGraphicFramePr>
        <p:xfrm>
          <a:off x="381000" y="3505200"/>
          <a:ext cx="8331200" cy="1223963"/>
        </p:xfrm>
        <a:graphic>
          <a:graphicData uri="http://schemas.openxmlformats.org/drawingml/2006/table">
            <a:tbl>
              <a:tblPr/>
              <a:tblGrid>
                <a:gridCol w="3657600"/>
                <a:gridCol w="1506538"/>
                <a:gridCol w="1212850"/>
                <a:gridCol w="1954212"/>
              </a:tblGrid>
              <a:tr h="579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Thêi gian ®i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1 giê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44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.VnTime" pitchFamily="34" charset="0"/>
                        </a:rPr>
                        <a:t>Qu·ng ®­êng ®i ®­îc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itchFamily="34" charset="0"/>
                        </a:rPr>
                        <a:t>4 km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079" name="Rectangle 31"/>
          <p:cNvSpPr>
            <a:spLocks noChangeArrowheads="1"/>
          </p:cNvSpPr>
          <p:nvPr/>
        </p:nvSpPr>
        <p:spPr bwMode="auto">
          <a:xfrm>
            <a:off x="0" y="4800600"/>
            <a:ext cx="9372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800"/>
              <a:t>                       </a:t>
            </a:r>
            <a:r>
              <a:rPr lang="en-US" sz="2800" b="1">
                <a:solidFill>
                  <a:srgbClr val="9900CC"/>
                </a:solidFill>
              </a:rPr>
              <a:t>Khi thời gian gấp lên bao nhiêu lần thì quãng </a:t>
            </a:r>
            <a:r>
              <a:rPr lang="vi-VN" sz="2800" b="1">
                <a:solidFill>
                  <a:srgbClr val="9900CC"/>
                </a:solidFill>
              </a:rPr>
              <a:t>đư</a:t>
            </a:r>
            <a:r>
              <a:rPr lang="en-US" sz="2800" b="1">
                <a:solidFill>
                  <a:srgbClr val="9900CC"/>
                </a:solidFill>
              </a:rPr>
              <a:t>ờng </a:t>
            </a:r>
            <a:r>
              <a:rPr lang="vi-VN" sz="2800" b="1">
                <a:solidFill>
                  <a:srgbClr val="9900CC"/>
                </a:solidFill>
              </a:rPr>
              <a:t>đ</a:t>
            </a:r>
            <a:r>
              <a:rPr lang="en-US" sz="2800" b="1">
                <a:solidFill>
                  <a:srgbClr val="9900CC"/>
                </a:solidFill>
              </a:rPr>
              <a:t>i </a:t>
            </a:r>
            <a:r>
              <a:rPr lang="vi-VN" sz="2800" b="1">
                <a:solidFill>
                  <a:srgbClr val="9900CC"/>
                </a:solidFill>
              </a:rPr>
              <a:t>đư</a:t>
            </a:r>
            <a:r>
              <a:rPr lang="en-US" sz="2800" b="1">
                <a:solidFill>
                  <a:srgbClr val="9900CC"/>
                </a:solidFill>
              </a:rPr>
              <a:t>ợc cũng gấp lên bấy nhiêu lần. </a:t>
            </a:r>
          </a:p>
        </p:txBody>
      </p:sp>
      <p:sp>
        <p:nvSpPr>
          <p:cNvPr id="2085" name="Rectangle 37"/>
          <p:cNvSpPr>
            <a:spLocks noChangeArrowheads="1"/>
          </p:cNvSpPr>
          <p:nvPr/>
        </p:nvSpPr>
        <p:spPr bwMode="auto">
          <a:xfrm>
            <a:off x="838200" y="8382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1">
                <a:solidFill>
                  <a:srgbClr val="FF0000"/>
                </a:solidFill>
              </a:rPr>
              <a:t>Ôn tập và bổ sung về giải toán</a:t>
            </a: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-228600" y="1752600"/>
            <a:ext cx="2286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1">
                <a:solidFill>
                  <a:srgbClr val="FF0000"/>
                </a:solidFill>
              </a:rPr>
              <a:t>a, </a:t>
            </a:r>
            <a:r>
              <a:rPr lang="en-US" sz="3200" b="1" u="sng">
                <a:solidFill>
                  <a:srgbClr val="FF0000"/>
                </a:solidFill>
              </a:rPr>
              <a:t>Ví dụ</a:t>
            </a:r>
            <a:r>
              <a:rPr lang="en-US" sz="3200" b="1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-304800" y="47244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1" u="sng">
                <a:solidFill>
                  <a:schemeClr val="tx2"/>
                </a:solidFill>
              </a:rPr>
              <a:t>Nhận xét</a:t>
            </a:r>
            <a:r>
              <a:rPr lang="en-US" sz="3200" b="1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6858000" y="43434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rgbClr val="0000FF"/>
                </a:solidFill>
              </a:rPr>
              <a:t>12 km</a:t>
            </a:r>
            <a:br>
              <a:rPr lang="en-US" sz="2800" b="1">
                <a:solidFill>
                  <a:srgbClr val="0000FF"/>
                </a:solidFill>
              </a:rPr>
            </a:b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6781800" y="38100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rgbClr val="0000FF"/>
                </a:solidFill>
              </a:rPr>
              <a:t>3 giờ</a:t>
            </a:r>
            <a:br>
              <a:rPr lang="en-US" sz="2800" b="1">
                <a:solidFill>
                  <a:srgbClr val="0000FF"/>
                </a:solidFill>
              </a:rPr>
            </a:b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4123" name="Rectangle 49"/>
          <p:cNvSpPr>
            <a:spLocks noChangeArrowheads="1"/>
          </p:cNvSpPr>
          <p:nvPr/>
        </p:nvSpPr>
        <p:spPr bwMode="auto">
          <a:xfrm>
            <a:off x="5334000" y="38862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3200" b="1">
              <a:solidFill>
                <a:schemeClr val="tx2"/>
              </a:solidFill>
            </a:endParaRPr>
          </a:p>
        </p:txBody>
      </p:sp>
      <p:sp>
        <p:nvSpPr>
          <p:cNvPr id="2098" name="Rectangle 50"/>
          <p:cNvSpPr>
            <a:spLocks noChangeArrowheads="1"/>
          </p:cNvSpPr>
          <p:nvPr/>
        </p:nvSpPr>
        <p:spPr bwMode="auto">
          <a:xfrm>
            <a:off x="5410200" y="46482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rgbClr val="9900CC"/>
                </a:solidFill>
              </a:rPr>
              <a:t>8 km</a:t>
            </a:r>
            <a:br>
              <a:rPr lang="en-US" sz="2800" b="1">
                <a:solidFill>
                  <a:srgbClr val="9900CC"/>
                </a:solidFill>
              </a:rPr>
            </a:br>
            <a:r>
              <a:rPr lang="en-US" sz="2800" b="1">
                <a:solidFill>
                  <a:srgbClr val="9900CC"/>
                </a:solidFill>
              </a:rPr>
              <a:t/>
            </a:r>
            <a:br>
              <a:rPr lang="en-US" sz="2800" b="1">
                <a:solidFill>
                  <a:srgbClr val="9900CC"/>
                </a:solidFill>
              </a:rPr>
            </a:b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4125" name="Rectangle 72"/>
          <p:cNvSpPr>
            <a:spLocks noChangeArrowheads="1"/>
          </p:cNvSpPr>
          <p:nvPr/>
        </p:nvSpPr>
        <p:spPr bwMode="auto">
          <a:xfrm>
            <a:off x="0" y="9906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chemeClr val="tx2"/>
                </a:solidFill>
              </a:rPr>
              <a:t/>
            </a:r>
            <a:br>
              <a:rPr lang="en-US" sz="2800" b="1">
                <a:solidFill>
                  <a:schemeClr val="tx2"/>
                </a:solidFill>
              </a:rPr>
            </a:b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4126" name="Rectangle 73"/>
          <p:cNvSpPr>
            <a:spLocks noChangeArrowheads="1"/>
          </p:cNvSpPr>
          <p:nvPr/>
        </p:nvSpPr>
        <p:spPr bwMode="auto">
          <a:xfrm>
            <a:off x="3657600" y="46482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rgbClr val="FF0000"/>
                </a:solidFill>
              </a:rPr>
              <a:t/>
            </a:r>
            <a:br>
              <a:rPr lang="en-US" sz="2800" b="1">
                <a:solidFill>
                  <a:srgbClr val="FF0000"/>
                </a:solidFill>
              </a:rPr>
            </a:br>
            <a:r>
              <a:rPr lang="en-US" sz="2800" b="1">
                <a:solidFill>
                  <a:srgbClr val="FF0000"/>
                </a:solidFill>
              </a:rPr>
              <a:t/>
            </a:r>
            <a:br>
              <a:rPr lang="en-US" sz="2800" b="1">
                <a:solidFill>
                  <a:srgbClr val="FF0000"/>
                </a:solidFill>
              </a:rPr>
            </a:b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124" name="Rectangle 76"/>
          <p:cNvSpPr>
            <a:spLocks noChangeArrowheads="1"/>
          </p:cNvSpPr>
          <p:nvPr/>
        </p:nvSpPr>
        <p:spPr bwMode="auto">
          <a:xfrm>
            <a:off x="5410200" y="3810000"/>
            <a:ext cx="1447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rgbClr val="9900CC"/>
                </a:solidFill>
              </a:rPr>
              <a:t>2 giờ</a:t>
            </a:r>
            <a:br>
              <a:rPr lang="en-US" sz="2800" b="1">
                <a:solidFill>
                  <a:srgbClr val="9900CC"/>
                </a:solidFill>
              </a:rPr>
            </a:br>
            <a:endParaRPr lang="en-US" sz="28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  <p:bldP spid="2079" grpId="0" autoUpdateAnimBg="0"/>
      <p:bldP spid="2085" grpId="0" autoUpdateAnimBg="0"/>
      <p:bldP spid="2088" grpId="0" autoUpdateAnimBg="0"/>
      <p:bldP spid="2089" grpId="0" autoUpdateAnimBg="0"/>
      <p:bldP spid="2095" grpId="0" autoUpdateAnimBg="0"/>
      <p:bldP spid="2096" grpId="0" autoUpdateAnimBg="0"/>
      <p:bldP spid="2098" grpId="0" autoUpdateAnimBg="0"/>
      <p:bldP spid="21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9144000" cy="1295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Toán</a:t>
            </a:r>
            <a:br>
              <a:rPr lang="en-US" sz="2400" b="1" smtClean="0">
                <a:solidFill>
                  <a:srgbClr val="FF0000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Ôn tập và bổ sung về giải toán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524000"/>
            <a:ext cx="9144000" cy="1219200"/>
          </a:xfrm>
        </p:spPr>
        <p:txBody>
          <a:bodyPr/>
          <a:lstStyle/>
          <a:p>
            <a:pPr algn="l" eaLnBrk="1" hangingPunct="1"/>
            <a:r>
              <a:rPr lang="en-US" sz="2400" smtClean="0"/>
              <a:t>                          </a:t>
            </a:r>
            <a:r>
              <a:rPr lang="en-US" sz="2400" b="1" smtClean="0"/>
              <a:t>Một ô tô trong 2 giờ </a:t>
            </a:r>
            <a:r>
              <a:rPr lang="vi-VN" sz="2400" b="1" smtClean="0"/>
              <a:t>đ</a:t>
            </a:r>
            <a:r>
              <a:rPr lang="en-US" sz="2400" b="1" smtClean="0"/>
              <a:t>i </a:t>
            </a:r>
            <a:r>
              <a:rPr lang="vi-VN" sz="2400" b="1" smtClean="0"/>
              <a:t>đư</a:t>
            </a:r>
            <a:r>
              <a:rPr lang="en-US" sz="2400" b="1" smtClean="0"/>
              <a:t>ợc 90km. Hỏi trong 4 giờ ô tô </a:t>
            </a:r>
            <a:r>
              <a:rPr lang="vi-VN" sz="2400" b="1" smtClean="0"/>
              <a:t>đ</a:t>
            </a:r>
            <a:r>
              <a:rPr lang="en-US" sz="2400" b="1" smtClean="0"/>
              <a:t>ó </a:t>
            </a:r>
            <a:r>
              <a:rPr lang="vi-VN" sz="2400" b="1" smtClean="0"/>
              <a:t>đ</a:t>
            </a:r>
            <a:r>
              <a:rPr lang="en-US" sz="2400" b="1" smtClean="0"/>
              <a:t>i </a:t>
            </a:r>
            <a:r>
              <a:rPr lang="vi-VN" sz="2400" b="1" smtClean="0"/>
              <a:t>đư</a:t>
            </a:r>
            <a:r>
              <a:rPr lang="en-US" sz="2400" b="1" smtClean="0"/>
              <a:t>ợc bao nhiêu km?</a:t>
            </a: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0" y="3200400"/>
            <a:ext cx="403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 b="1" u="sng"/>
              <a:t>Tóm tắt</a:t>
            </a:r>
            <a:r>
              <a:rPr lang="en-US" sz="2400"/>
              <a:t>:  </a:t>
            </a:r>
            <a:r>
              <a:rPr lang="en-US" sz="2400" b="1"/>
              <a:t>2giờ: 90km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              4 giờ: … km?</a:t>
            </a: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-1524000" y="3352800"/>
            <a:ext cx="7010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</a:rPr>
              <a:t>       Trong 1giờ ôtô </a:t>
            </a:r>
            <a:r>
              <a:rPr lang="vi-VN" sz="2000" b="1">
                <a:solidFill>
                  <a:srgbClr val="FF0000"/>
                </a:solidFill>
              </a:rPr>
              <a:t>đ</a:t>
            </a:r>
            <a:r>
              <a:rPr lang="en-US" sz="2000" b="1">
                <a:solidFill>
                  <a:srgbClr val="FF0000"/>
                </a:solidFill>
              </a:rPr>
              <a:t>i </a:t>
            </a:r>
            <a:r>
              <a:rPr lang="vi-VN" sz="2000" b="1">
                <a:solidFill>
                  <a:srgbClr val="FF0000"/>
                </a:solidFill>
              </a:rPr>
              <a:t>đư</a:t>
            </a:r>
            <a:r>
              <a:rPr lang="en-US" sz="2000" b="1">
                <a:solidFill>
                  <a:srgbClr val="FF0000"/>
                </a:solidFill>
              </a:rPr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0000"/>
                </a:solidFill>
              </a:rPr>
              <a:t>90: 2 = 45 (km)</a:t>
            </a:r>
          </a:p>
          <a:p>
            <a:pPr>
              <a:spcBef>
                <a:spcPct val="20000"/>
              </a:spcBef>
            </a:pP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3048000" y="3733800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 b="1">
                <a:solidFill>
                  <a:srgbClr val="9900CC"/>
                </a:solidFill>
              </a:rPr>
              <a:t>(*)</a:t>
            </a:r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0" y="5715000"/>
            <a:ext cx="419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 b="1">
                <a:solidFill>
                  <a:srgbClr val="800080"/>
                </a:solidFill>
              </a:rPr>
              <a:t>(*)</a:t>
            </a:r>
            <a:r>
              <a:rPr lang="en-US" sz="2000"/>
              <a:t> B</a:t>
            </a:r>
            <a:r>
              <a:rPr lang="vi-VN" sz="2000"/>
              <a:t>ư</a:t>
            </a:r>
            <a:r>
              <a:rPr lang="en-US" sz="2000"/>
              <a:t>ớc này là b</a:t>
            </a:r>
            <a:r>
              <a:rPr lang="vi-VN" sz="2000"/>
              <a:t>ư</a:t>
            </a:r>
            <a:r>
              <a:rPr lang="en-US" sz="2000"/>
              <a:t>ớc “</a:t>
            </a:r>
            <a:r>
              <a:rPr lang="en-US" sz="2000" b="1"/>
              <a:t>Rút về </a:t>
            </a:r>
            <a:r>
              <a:rPr lang="vi-VN" sz="2000" b="1"/>
              <a:t>đơ</a:t>
            </a:r>
            <a:r>
              <a:rPr lang="en-US" sz="2000" b="1"/>
              <a:t>n vị”.</a:t>
            </a: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-304800" y="4343400"/>
            <a:ext cx="5029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1"/>
              <a:t>Trong 4 giờ ôtô </a:t>
            </a:r>
            <a:r>
              <a:rPr lang="vi-VN" sz="2000" b="1"/>
              <a:t>đ</a:t>
            </a:r>
            <a:r>
              <a:rPr lang="en-US" sz="2000" b="1"/>
              <a:t>i </a:t>
            </a:r>
            <a:r>
              <a:rPr lang="vi-VN" sz="2000" b="1"/>
              <a:t>đư</a:t>
            </a:r>
            <a:r>
              <a:rPr lang="en-US" sz="2000" b="1"/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45 x 4 = 180 (km).</a:t>
            </a: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1143000" y="5257800"/>
            <a:ext cx="3810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1"/>
              <a:t>Đáp số: 180 km</a:t>
            </a: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14478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>
                <a:solidFill>
                  <a:schemeClr val="tx2"/>
                </a:solidFill>
              </a:rPr>
              <a:t>b, Bài toán:</a:t>
            </a:r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3276600" y="25908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 u="sng">
                <a:solidFill>
                  <a:schemeClr val="tx2"/>
                </a:solidFill>
              </a:rPr>
              <a:t>Bài giải:</a:t>
            </a:r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4648200" y="3276600"/>
            <a:ext cx="480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hlink"/>
                </a:solidFill>
              </a:rPr>
              <a:t>4 giờ gấp 2 giờ số lần là:</a:t>
            </a: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hlink"/>
                </a:solidFill>
              </a:rPr>
              <a:t>4 : 2 = 2 (lần)</a:t>
            </a:r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495800" y="4267200"/>
            <a:ext cx="510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1"/>
              <a:t>Trong 4 giờ ô tô </a:t>
            </a:r>
            <a:r>
              <a:rPr lang="vi-VN" sz="2000" b="1"/>
              <a:t>đ</a:t>
            </a:r>
            <a:r>
              <a:rPr lang="en-US" sz="2000" b="1"/>
              <a:t>i </a:t>
            </a:r>
            <a:r>
              <a:rPr lang="vi-VN" sz="2000" b="1"/>
              <a:t>đư</a:t>
            </a:r>
            <a:r>
              <a:rPr lang="en-US" sz="2000" b="1"/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90 x 2 = 180 (km)</a:t>
            </a:r>
          </a:p>
          <a:p>
            <a:pPr algn="l">
              <a:spcBef>
                <a:spcPct val="20000"/>
              </a:spcBef>
            </a:pPr>
            <a:endParaRPr lang="en-US" sz="2000" b="1"/>
          </a:p>
        </p:txBody>
      </p:sp>
      <p:sp>
        <p:nvSpPr>
          <p:cNvPr id="4131" name="Line 35"/>
          <p:cNvSpPr>
            <a:spLocks noChangeShapeType="1"/>
          </p:cNvSpPr>
          <p:nvPr/>
        </p:nvSpPr>
        <p:spPr bwMode="auto">
          <a:xfrm>
            <a:off x="4495800" y="32766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6248400" y="5181600"/>
            <a:ext cx="2895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000" b="1"/>
              <a:t>Đáp số: 180 km</a:t>
            </a: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4648200" y="57912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000"/>
              <a:t>(</a:t>
            </a:r>
            <a:r>
              <a:rPr lang="en-US" sz="2000" b="1"/>
              <a:t>**</a:t>
            </a:r>
            <a:r>
              <a:rPr lang="en-US" sz="2000"/>
              <a:t>) B</a:t>
            </a:r>
            <a:r>
              <a:rPr lang="vi-VN" sz="2000"/>
              <a:t>ư</a:t>
            </a:r>
            <a:r>
              <a:rPr lang="en-US" sz="2000"/>
              <a:t>ớc này là b</a:t>
            </a:r>
            <a:r>
              <a:rPr lang="vi-VN" sz="2000"/>
              <a:t>ư</a:t>
            </a:r>
            <a:r>
              <a:rPr lang="en-US" sz="2000"/>
              <a:t>ớc “</a:t>
            </a:r>
            <a:r>
              <a:rPr lang="en-US" sz="2000" b="1"/>
              <a:t>Tìm tỉ số”.</a:t>
            </a:r>
          </a:p>
        </p:txBody>
      </p:sp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7924800" y="3657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/>
              <a:t>(</a:t>
            </a:r>
            <a:r>
              <a:rPr lang="en-US" sz="2400" b="1"/>
              <a:t>**)</a:t>
            </a:r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609600" y="26670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b="1">
                <a:solidFill>
                  <a:schemeClr val="tx2"/>
                </a:solidFill>
              </a:rPr>
              <a:t>(Cách 1)</a:t>
            </a:r>
          </a:p>
        </p:txBody>
      </p: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5562600" y="26670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400" b="1">
                <a:solidFill>
                  <a:schemeClr val="tx2"/>
                </a:solidFill>
              </a:rPr>
              <a:t>(Cách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2948E-6 L 0.00417 -0.244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2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4624E-7 L -0.29583 0.0018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" y="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17919E-6 L 3.33333E-6 -0.5438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1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7" dur="20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099" grpId="1" build="p"/>
      <p:bldP spid="4117" grpId="0"/>
      <p:bldP spid="4117" grpId="1"/>
      <p:bldP spid="4118" grpId="0"/>
      <p:bldP spid="4119" grpId="0"/>
      <p:bldP spid="4120" grpId="0"/>
      <p:bldP spid="4121" grpId="0"/>
      <p:bldP spid="4122" grpId="0"/>
      <p:bldP spid="4123" grpId="0"/>
      <p:bldP spid="4123" grpId="1"/>
      <p:bldP spid="4124" grpId="0"/>
      <p:bldP spid="4129" grpId="0"/>
      <p:bldP spid="4130" grpId="0"/>
      <p:bldP spid="4131" grpId="0" animBg="1"/>
      <p:bldP spid="4132" grpId="0"/>
      <p:bldP spid="4133" grpId="0"/>
      <p:bldP spid="4134" grpId="0"/>
      <p:bldP spid="4135" grpId="0"/>
      <p:bldP spid="41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295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tx1"/>
                </a:solidFill>
              </a:rPr>
              <a:t/>
            </a:r>
            <a:br>
              <a:rPr lang="en-US" sz="2800" b="1" smtClean="0">
                <a:solidFill>
                  <a:schemeClr val="tx1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Toán</a:t>
            </a:r>
            <a:br>
              <a:rPr lang="en-US" sz="2800" b="1" smtClean="0">
                <a:solidFill>
                  <a:srgbClr val="FF0000"/>
                </a:solidFill>
              </a:rPr>
            </a:br>
            <a:r>
              <a:rPr lang="en-US" sz="3200" b="1" smtClean="0">
                <a:solidFill>
                  <a:srgbClr val="FF0000"/>
                </a:solidFill>
              </a:rPr>
              <a:t>Ôn tập và bổ sung về giải toán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28800"/>
            <a:ext cx="9144000" cy="1219200"/>
          </a:xfrm>
        </p:spPr>
        <p:txBody>
          <a:bodyPr/>
          <a:lstStyle/>
          <a:p>
            <a:pPr algn="l" eaLnBrk="1" hangingPunct="1"/>
            <a:r>
              <a:rPr lang="en-US" sz="2800" b="1" u="sng" smtClean="0"/>
              <a:t>Bài 1.</a:t>
            </a:r>
            <a:r>
              <a:rPr lang="en-US" sz="2800" smtClean="0"/>
              <a:t> </a:t>
            </a:r>
            <a:r>
              <a:rPr lang="en-US" sz="2400" b="1" smtClean="0"/>
              <a:t>Mua 5m vải hết 80000 </a:t>
            </a:r>
            <a:r>
              <a:rPr lang="vi-VN" sz="2400" b="1" smtClean="0"/>
              <a:t>đ</a:t>
            </a:r>
            <a:r>
              <a:rPr lang="en-US" sz="2400" b="1" smtClean="0"/>
              <a:t>ồng. Hỏi mua 7m vải loại </a:t>
            </a:r>
            <a:r>
              <a:rPr lang="vi-VN" sz="2400" b="1" smtClean="0"/>
              <a:t>đ</a:t>
            </a:r>
            <a:r>
              <a:rPr lang="en-US" sz="2400" b="1" smtClean="0"/>
              <a:t>ó hết bao nhiêu tiền?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52400" y="28956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800" b="1" u="sng"/>
              <a:t>Tóm tắt</a:t>
            </a:r>
            <a:r>
              <a:rPr lang="en-US" sz="2800" b="1"/>
              <a:t>: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5m: 80000</a:t>
            </a:r>
            <a:r>
              <a:rPr lang="vi-VN" sz="2400" b="1"/>
              <a:t>đ</a:t>
            </a:r>
            <a:r>
              <a:rPr lang="en-US" sz="2400" b="1"/>
              <a:t>ồng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7m: …</a:t>
            </a:r>
            <a:r>
              <a:rPr lang="vi-VN" sz="2400" b="1"/>
              <a:t>đ</a:t>
            </a:r>
            <a:r>
              <a:rPr lang="en-US" sz="2400" b="1"/>
              <a:t>ồng?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743200" y="2819400"/>
            <a:ext cx="6553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b="1" u="sng"/>
              <a:t>Bài giải</a:t>
            </a:r>
            <a:r>
              <a:rPr lang="en-US" sz="2800" b="1"/>
              <a:t>: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Mua 1 mét vải hết số tiền là: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80000 : 5 = 16000 (</a:t>
            </a:r>
            <a:r>
              <a:rPr lang="vi-VN" sz="2400" b="1"/>
              <a:t>đ</a:t>
            </a:r>
            <a:r>
              <a:rPr lang="en-US" sz="2400" b="1"/>
              <a:t>ồng)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Mua 7 mét vải nh</a:t>
            </a:r>
            <a:r>
              <a:rPr lang="vi-VN" sz="2400" b="1"/>
              <a:t>ư</a:t>
            </a:r>
            <a:r>
              <a:rPr lang="en-US" sz="2400" b="1"/>
              <a:t> thế hết số tiền là: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16000 x 7 = 112000 (</a:t>
            </a:r>
            <a:r>
              <a:rPr lang="vi-VN" sz="2400" b="1"/>
              <a:t>đ</a:t>
            </a:r>
            <a:r>
              <a:rPr lang="en-US" sz="2400" b="1"/>
              <a:t>ồng)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                         Đáp số: 112000 </a:t>
            </a:r>
            <a:r>
              <a:rPr lang="vi-VN" sz="2400" b="1"/>
              <a:t>đ</a:t>
            </a:r>
            <a:r>
              <a:rPr lang="en-US" sz="2400" b="1"/>
              <a:t>ồng</a:t>
            </a:r>
            <a:r>
              <a:rPr lang="en-US" sz="28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7172" grpId="0"/>
      <p:bldP spid="7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295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</a:rPr>
              <a:t>Toán</a:t>
            </a:r>
            <a:br>
              <a:rPr lang="en-US" sz="2800" b="1" smtClean="0">
                <a:solidFill>
                  <a:srgbClr val="FF0000"/>
                </a:solidFill>
              </a:rPr>
            </a:br>
            <a:r>
              <a:rPr lang="en-US" sz="3200" b="1" smtClean="0">
                <a:solidFill>
                  <a:srgbClr val="FF0000"/>
                </a:solidFill>
              </a:rPr>
              <a:t>Ôn tập và bổ sung về giải toán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828800"/>
            <a:ext cx="9144000" cy="12192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800" b="1" u="sng" smtClean="0"/>
              <a:t>Bài 2.</a:t>
            </a:r>
            <a:r>
              <a:rPr lang="en-US" sz="2800" smtClean="0"/>
              <a:t>     </a:t>
            </a:r>
            <a:r>
              <a:rPr lang="en-US" sz="2400" b="1" smtClean="0"/>
              <a:t>Một </a:t>
            </a:r>
            <a:r>
              <a:rPr lang="vi-VN" sz="2400" b="1" smtClean="0"/>
              <a:t>đ</a:t>
            </a:r>
            <a:r>
              <a:rPr lang="en-US" sz="2400" b="1" smtClean="0"/>
              <a:t>ội trồng rừng trung bình cứ 3 ngày trồng </a:t>
            </a:r>
            <a:r>
              <a:rPr lang="vi-VN" sz="2400" b="1" smtClean="0"/>
              <a:t>đư</a:t>
            </a:r>
            <a:r>
              <a:rPr lang="en-US" sz="2400" b="1" smtClean="0"/>
              <a:t>ợc 1200 cây thông. Hỏi trong 12 ngày </a:t>
            </a:r>
            <a:r>
              <a:rPr lang="vi-VN" sz="2400" b="1" smtClean="0"/>
              <a:t>đ</a:t>
            </a:r>
            <a:r>
              <a:rPr lang="en-US" sz="2400" b="1" smtClean="0"/>
              <a:t>ội </a:t>
            </a:r>
            <a:r>
              <a:rPr lang="vi-VN" sz="2400" b="1" smtClean="0"/>
              <a:t>đ</a:t>
            </a:r>
            <a:r>
              <a:rPr lang="en-US" sz="2400" b="1" smtClean="0"/>
              <a:t>ó trồng </a:t>
            </a:r>
            <a:r>
              <a:rPr lang="vi-VN" sz="2400" b="1" smtClean="0"/>
              <a:t>đư</a:t>
            </a:r>
            <a:r>
              <a:rPr lang="en-US" sz="2400" b="1" smtClean="0"/>
              <a:t>ợc bao nhiêu cây thông</a:t>
            </a:r>
            <a:r>
              <a:rPr lang="en-US" sz="2800" smtClean="0"/>
              <a:t>?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2895600"/>
            <a:ext cx="3048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800" b="1" u="sng"/>
              <a:t>Tóm tắt</a:t>
            </a:r>
            <a:r>
              <a:rPr lang="en-US" sz="2800" b="1"/>
              <a:t>: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3 ngày: 1200cây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12ngày:…cây?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-1447800" y="2971800"/>
            <a:ext cx="6400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b="1"/>
              <a:t> (Cách 1)</a:t>
            </a:r>
          </a:p>
          <a:p>
            <a:pPr>
              <a:spcBef>
                <a:spcPct val="20000"/>
              </a:spcBef>
            </a:pPr>
            <a:r>
              <a:rPr lang="en-US" sz="2800"/>
              <a:t>              </a:t>
            </a:r>
            <a:r>
              <a:rPr lang="en-US" sz="2000" b="1"/>
              <a:t>Trung bình 1 ngày trồng </a:t>
            </a:r>
            <a:r>
              <a:rPr lang="vi-VN" sz="2000" b="1"/>
              <a:t>đư</a:t>
            </a:r>
            <a:r>
              <a:rPr lang="en-US" sz="2000" b="1"/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1200 : 3 = 400 (cây)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    Trong 12ngày </a:t>
            </a:r>
            <a:r>
              <a:rPr lang="vi-VN" sz="2000" b="1"/>
              <a:t>đ</a:t>
            </a:r>
            <a:r>
              <a:rPr lang="en-US" sz="2000" b="1"/>
              <a:t>ội </a:t>
            </a:r>
            <a:r>
              <a:rPr lang="vi-VN" sz="2000" b="1"/>
              <a:t>đ</a:t>
            </a:r>
            <a:r>
              <a:rPr lang="en-US" sz="2000" b="1"/>
              <a:t>ó trồng </a:t>
            </a:r>
            <a:r>
              <a:rPr lang="vi-VN" sz="2000" b="1"/>
              <a:t>đư</a:t>
            </a:r>
            <a:r>
              <a:rPr lang="en-US" sz="2000" b="1"/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  400 x 12 = 4800 (cây)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                             Đáp số: 4800 cây</a:t>
            </a:r>
            <a:r>
              <a:rPr lang="en-US" sz="2800"/>
              <a:t>.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3352800" y="2971800"/>
            <a:ext cx="5791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b="1"/>
              <a:t>            (Cách 2)</a:t>
            </a:r>
          </a:p>
          <a:p>
            <a:pPr>
              <a:spcBef>
                <a:spcPct val="20000"/>
              </a:spcBef>
            </a:pPr>
            <a:r>
              <a:rPr lang="en-US" sz="2000"/>
              <a:t>                        </a:t>
            </a:r>
            <a:r>
              <a:rPr lang="en-US" sz="2000" b="1"/>
              <a:t>12 ngày gấp 3 ngày số lần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 12 : 3 = 4 (lần)</a:t>
            </a:r>
          </a:p>
          <a:p>
            <a:pPr algn="l">
              <a:spcBef>
                <a:spcPct val="20000"/>
              </a:spcBef>
            </a:pPr>
            <a:r>
              <a:rPr lang="en-US" sz="2000" b="1"/>
              <a:t>                       Trong 12 ngày </a:t>
            </a:r>
            <a:r>
              <a:rPr lang="vi-VN" sz="2000" b="1"/>
              <a:t>đ</a:t>
            </a:r>
            <a:r>
              <a:rPr lang="en-US" sz="2000" b="1"/>
              <a:t>ội </a:t>
            </a:r>
            <a:r>
              <a:rPr lang="vi-VN" sz="2000" b="1"/>
              <a:t>đ</a:t>
            </a:r>
            <a:r>
              <a:rPr lang="en-US" sz="2000" b="1"/>
              <a:t>ó trồng</a:t>
            </a:r>
          </a:p>
          <a:p>
            <a:pPr algn="l">
              <a:spcBef>
                <a:spcPct val="20000"/>
              </a:spcBef>
            </a:pPr>
            <a:r>
              <a:rPr lang="en-US" sz="2000" b="1"/>
              <a:t>                       </a:t>
            </a:r>
            <a:r>
              <a:rPr lang="vi-VN" sz="2000" b="1"/>
              <a:t>đư</a:t>
            </a:r>
            <a:r>
              <a:rPr lang="en-US" sz="2000" b="1"/>
              <a:t>ợc là:</a:t>
            </a:r>
          </a:p>
          <a:p>
            <a:pPr>
              <a:spcBef>
                <a:spcPct val="20000"/>
              </a:spcBef>
            </a:pPr>
            <a:r>
              <a:rPr lang="en-US" sz="2000" b="1"/>
              <a:t>                  1200 x 4 = 4800 (cây)</a:t>
            </a:r>
          </a:p>
          <a:p>
            <a:pPr algn="r">
              <a:spcBef>
                <a:spcPct val="20000"/>
              </a:spcBef>
            </a:pPr>
            <a:r>
              <a:rPr lang="en-US" sz="2000" b="1"/>
              <a:t>Đáp số: 4800 cây</a:t>
            </a:r>
            <a:r>
              <a:rPr lang="en-US" sz="2400" b="1"/>
              <a:t>.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4800600" y="3352800"/>
            <a:ext cx="0" cy="304800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3276600" y="2743200"/>
            <a:ext cx="2667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1" u="sng">
                <a:solidFill>
                  <a:schemeClr val="tx2"/>
                </a:solidFill>
              </a:rPr>
              <a:t>Bài giải: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2948E-6 L -0.01024 -0.5102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25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56069E-6 L 3.33333E-6 -0.2219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6" grpId="0"/>
      <p:bldP spid="8196" grpId="1"/>
      <p:bldP spid="8197" grpId="0"/>
      <p:bldP spid="8201" grpId="0"/>
      <p:bldP spid="8202" grpId="0" animBg="1"/>
      <p:bldP spid="82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295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tx1"/>
                </a:solidFill>
              </a:rPr>
              <a:t/>
            </a:r>
            <a:br>
              <a:rPr lang="en-US" sz="2800" b="1" smtClean="0">
                <a:solidFill>
                  <a:schemeClr val="tx1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Toán</a:t>
            </a:r>
            <a:br>
              <a:rPr lang="en-US" sz="2800" b="1" smtClean="0">
                <a:solidFill>
                  <a:srgbClr val="FF0000"/>
                </a:solidFill>
              </a:rPr>
            </a:br>
            <a:r>
              <a:rPr lang="en-US" sz="3200" b="1" smtClean="0">
                <a:solidFill>
                  <a:srgbClr val="FF0000"/>
                </a:solidFill>
              </a:rPr>
              <a:t>Ôn tập và bổ sung về giải toán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562600" y="1600200"/>
            <a:ext cx="2895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800" b="1" u="sng"/>
              <a:t>Bài giải</a:t>
            </a:r>
          </a:p>
          <a:p>
            <a:pPr>
              <a:spcBef>
                <a:spcPct val="20000"/>
              </a:spcBef>
            </a:pPr>
            <a:endParaRPr lang="en-US" sz="2800" b="1" u="sng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648200" y="2057400"/>
            <a:ext cx="4495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 b="1"/>
              <a:t>a,Sau một n</a:t>
            </a:r>
            <a:r>
              <a:rPr lang="vi-VN" sz="2400" b="1"/>
              <a:t>ă</a:t>
            </a:r>
            <a:r>
              <a:rPr lang="en-US" sz="2400" b="1"/>
              <a:t>m số dân của xã </a:t>
            </a:r>
            <a:r>
              <a:rPr lang="vi-VN" sz="2400" b="1"/>
              <a:t>đ</a:t>
            </a:r>
            <a:r>
              <a:rPr lang="en-US" sz="2400" b="1"/>
              <a:t>ó t</a:t>
            </a:r>
            <a:r>
              <a:rPr lang="vi-VN" sz="2400" b="1"/>
              <a:t>ă</a:t>
            </a:r>
            <a:r>
              <a:rPr lang="en-US" sz="2400" b="1"/>
              <a:t>ng thêm là: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4000 : 1000 x 21 = 84(ng</a:t>
            </a:r>
            <a:r>
              <a:rPr lang="vi-VN" sz="2400" b="1"/>
              <a:t>ư</a:t>
            </a:r>
            <a:r>
              <a:rPr lang="en-US" sz="2400" b="1"/>
              <a:t>ời)</a:t>
            </a:r>
            <a:endParaRPr lang="en-US" sz="2400" b="1" u="sng"/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52400" y="1752600"/>
            <a:ext cx="4343400" cy="4876800"/>
          </a:xfrm>
          <a:prstGeom prst="rect">
            <a:avLst/>
          </a:prstGeom>
          <a:solidFill>
            <a:srgbClr val="FFFF99"/>
          </a:solidFill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sz="2400" b="1" u="sng"/>
          </a:p>
          <a:p>
            <a:pPr algn="l"/>
            <a:endParaRPr lang="en-US" sz="2400" b="1" u="sng"/>
          </a:p>
          <a:p>
            <a:pPr algn="l"/>
            <a:r>
              <a:rPr lang="en-US" sz="2400" b="1" u="sng"/>
              <a:t>Bài 3</a:t>
            </a:r>
            <a:r>
              <a:rPr lang="en-US" sz="2400" b="1"/>
              <a:t>.</a:t>
            </a:r>
            <a:r>
              <a:rPr lang="en-US" sz="2000"/>
              <a:t>          </a:t>
            </a:r>
            <a:r>
              <a:rPr lang="en-US" sz="2400" b="1"/>
              <a:t>Số dân ở một xã</a:t>
            </a:r>
          </a:p>
          <a:p>
            <a:pPr algn="l"/>
            <a:r>
              <a:rPr lang="en-US" sz="2400" b="1"/>
              <a:t> hiện nay có 4000 ng</a:t>
            </a:r>
            <a:r>
              <a:rPr lang="vi-VN" sz="2400" b="1"/>
              <a:t>ư</a:t>
            </a:r>
            <a:r>
              <a:rPr lang="en-US" sz="2400" b="1"/>
              <a:t>ời.</a:t>
            </a:r>
          </a:p>
          <a:p>
            <a:pPr algn="l"/>
            <a:r>
              <a:rPr lang="en-US" sz="2400" b="1"/>
              <a:t>a, Với mức t</a:t>
            </a:r>
            <a:r>
              <a:rPr lang="vi-VN" sz="2400" b="1"/>
              <a:t>ă</a:t>
            </a:r>
            <a:r>
              <a:rPr lang="en-US" sz="2400" b="1"/>
              <a:t>ng hàng n</a:t>
            </a:r>
            <a:r>
              <a:rPr lang="vi-VN" sz="2400" b="1"/>
              <a:t>ă</a:t>
            </a:r>
            <a:r>
              <a:rPr lang="en-US" sz="2400" b="1"/>
              <a:t>m là </a:t>
            </a:r>
          </a:p>
          <a:p>
            <a:pPr algn="l"/>
            <a:r>
              <a:rPr lang="en-US" sz="2400" b="1"/>
              <a:t>cứ 1000 ng</a:t>
            </a:r>
            <a:r>
              <a:rPr lang="vi-VN" sz="2400" b="1"/>
              <a:t>ư</a:t>
            </a:r>
            <a:r>
              <a:rPr lang="en-US" sz="2400" b="1"/>
              <a:t>ời thì t</a:t>
            </a:r>
            <a:r>
              <a:rPr lang="vi-VN" sz="2400" b="1"/>
              <a:t>ă</a:t>
            </a:r>
            <a:r>
              <a:rPr lang="en-US" sz="2400" b="1"/>
              <a:t>ng thêm </a:t>
            </a:r>
          </a:p>
          <a:p>
            <a:pPr algn="l"/>
            <a:r>
              <a:rPr lang="en-US" sz="2400" b="1"/>
              <a:t>21 ng</a:t>
            </a:r>
            <a:r>
              <a:rPr lang="vi-VN" sz="2400" b="1"/>
              <a:t>ư</a:t>
            </a:r>
            <a:r>
              <a:rPr lang="en-US" sz="2400" b="1"/>
              <a:t>ời.Hãy tính xem 1 n</a:t>
            </a:r>
            <a:r>
              <a:rPr lang="vi-VN" sz="2400" b="1"/>
              <a:t>ă</a:t>
            </a:r>
            <a:r>
              <a:rPr lang="en-US" sz="2400" b="1"/>
              <a:t>m</a:t>
            </a:r>
          </a:p>
          <a:p>
            <a:pPr algn="l"/>
            <a:r>
              <a:rPr lang="en-US" sz="2400" b="1"/>
              <a:t> sau số dân của xã </a:t>
            </a:r>
            <a:r>
              <a:rPr lang="vi-VN" sz="2400" b="1"/>
              <a:t>đ</a:t>
            </a:r>
            <a:r>
              <a:rPr lang="en-US" sz="2400" b="1"/>
              <a:t>ó t</a:t>
            </a:r>
            <a:r>
              <a:rPr lang="vi-VN" sz="2400" b="1"/>
              <a:t>ă</a:t>
            </a:r>
            <a:r>
              <a:rPr lang="en-US" sz="2400" b="1"/>
              <a:t>ng </a:t>
            </a:r>
          </a:p>
          <a:p>
            <a:pPr algn="l"/>
            <a:r>
              <a:rPr lang="en-US" sz="2400" b="1"/>
              <a:t>thêm bao nhiêu ng</a:t>
            </a:r>
            <a:r>
              <a:rPr lang="vi-VN" sz="2400" b="1"/>
              <a:t>ư</a:t>
            </a:r>
            <a:r>
              <a:rPr lang="en-US" sz="2400" b="1"/>
              <a:t>ời?</a:t>
            </a:r>
          </a:p>
          <a:p>
            <a:pPr algn="l"/>
            <a:r>
              <a:rPr lang="en-US" sz="2400" b="1"/>
              <a:t>b,Nếu hạ mức t</a:t>
            </a:r>
            <a:r>
              <a:rPr lang="vi-VN" sz="2400" b="1"/>
              <a:t>ă</a:t>
            </a:r>
            <a:r>
              <a:rPr lang="en-US" sz="2400" b="1"/>
              <a:t>ng hàng n</a:t>
            </a:r>
            <a:r>
              <a:rPr lang="vi-VN" sz="2400" b="1"/>
              <a:t>ă</a:t>
            </a:r>
            <a:r>
              <a:rPr lang="en-US" sz="2400" b="1"/>
              <a:t>m </a:t>
            </a:r>
          </a:p>
          <a:p>
            <a:pPr algn="l"/>
            <a:r>
              <a:rPr lang="en-US" sz="2400" b="1"/>
              <a:t>    xuống là cứ 1000 ng</a:t>
            </a:r>
            <a:r>
              <a:rPr lang="vi-VN" sz="2400" b="1"/>
              <a:t>ư</a:t>
            </a:r>
            <a:r>
              <a:rPr lang="en-US" sz="2400" b="1"/>
              <a:t>ời chỉ </a:t>
            </a:r>
          </a:p>
          <a:p>
            <a:pPr algn="l"/>
            <a:r>
              <a:rPr lang="en-US" sz="2400" b="1"/>
              <a:t>    t</a:t>
            </a:r>
            <a:r>
              <a:rPr lang="vi-VN" sz="2400" b="1"/>
              <a:t>ă</a:t>
            </a:r>
            <a:r>
              <a:rPr lang="en-US" sz="2400" b="1"/>
              <a:t>ng thêm 15 ng</a:t>
            </a:r>
            <a:r>
              <a:rPr lang="vi-VN" sz="2400" b="1"/>
              <a:t>ư</a:t>
            </a:r>
            <a:r>
              <a:rPr lang="en-US" sz="2400" b="1"/>
              <a:t>ời, thì sau </a:t>
            </a:r>
          </a:p>
          <a:p>
            <a:pPr algn="l"/>
            <a:r>
              <a:rPr lang="en-US" sz="2400" b="1"/>
              <a:t>    một n</a:t>
            </a:r>
            <a:r>
              <a:rPr lang="vi-VN" sz="2400" b="1"/>
              <a:t>ă</a:t>
            </a:r>
            <a:r>
              <a:rPr lang="en-US" sz="2400" b="1"/>
              <a:t>m số dân của xã </a:t>
            </a:r>
            <a:r>
              <a:rPr lang="vi-VN" sz="2400" b="1"/>
              <a:t>đ</a:t>
            </a:r>
            <a:r>
              <a:rPr lang="en-US" sz="2400" b="1"/>
              <a:t>ó </a:t>
            </a:r>
          </a:p>
          <a:p>
            <a:pPr algn="l"/>
            <a:r>
              <a:rPr lang="en-US" sz="2400" b="1"/>
              <a:t>  t</a:t>
            </a:r>
            <a:r>
              <a:rPr lang="vi-VN" sz="2400" b="1"/>
              <a:t>ă</a:t>
            </a:r>
            <a:r>
              <a:rPr lang="en-US" sz="2400" b="1"/>
              <a:t>ng thêm  bao nhiêu ng</a:t>
            </a:r>
            <a:r>
              <a:rPr lang="vi-VN" sz="2400" b="1"/>
              <a:t>ư</a:t>
            </a:r>
            <a:r>
              <a:rPr lang="en-US" sz="2400" b="1"/>
              <a:t>ời?</a:t>
            </a:r>
          </a:p>
          <a:p>
            <a:pPr algn="l"/>
            <a:endParaRPr lang="en-US" sz="2400" b="1"/>
          </a:p>
          <a:p>
            <a:pPr algn="l"/>
            <a:endParaRPr lang="en-US" sz="2400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648200" y="3886200"/>
            <a:ext cx="4495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US" sz="2400" b="1"/>
              <a:t>b,Nếu hạ mức t</a:t>
            </a:r>
            <a:r>
              <a:rPr lang="vi-VN" sz="2400" b="1"/>
              <a:t>ă</a:t>
            </a:r>
            <a:r>
              <a:rPr lang="en-US" sz="2400" b="1"/>
              <a:t>ng, sau một n</a:t>
            </a:r>
            <a:r>
              <a:rPr lang="vi-VN" sz="2400" b="1"/>
              <a:t>ă</a:t>
            </a:r>
            <a:r>
              <a:rPr lang="en-US" sz="2400" b="1"/>
              <a:t>m số dân của xã </a:t>
            </a:r>
            <a:r>
              <a:rPr lang="vi-VN" sz="2400" b="1"/>
              <a:t>đ</a:t>
            </a:r>
            <a:r>
              <a:rPr lang="en-US" sz="2400" b="1"/>
              <a:t>ó chỉ t</a:t>
            </a:r>
            <a:r>
              <a:rPr lang="vi-VN" sz="2400" b="1"/>
              <a:t>ă</a:t>
            </a:r>
            <a:r>
              <a:rPr lang="en-US" sz="2400" b="1"/>
              <a:t>ng thêm là:</a:t>
            </a:r>
          </a:p>
          <a:p>
            <a:pPr algn="l">
              <a:spcBef>
                <a:spcPct val="20000"/>
              </a:spcBef>
            </a:pPr>
            <a:r>
              <a:rPr lang="en-US" sz="2400" b="1"/>
              <a:t>4000 : 1000 x 15 = 60(ng</a:t>
            </a:r>
            <a:r>
              <a:rPr lang="vi-VN" sz="2400" b="1"/>
              <a:t>ư</a:t>
            </a:r>
            <a:r>
              <a:rPr lang="en-US" sz="2400" b="1"/>
              <a:t>ời)</a:t>
            </a:r>
            <a:endParaRPr lang="en-US" sz="2400" b="1" u="sng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4876800" y="5867400"/>
            <a:ext cx="457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400" b="1"/>
              <a:t>Đáp số:   a. 84 ng</a:t>
            </a:r>
            <a:r>
              <a:rPr lang="vi-VN" sz="2400" b="1"/>
              <a:t>ư</a:t>
            </a:r>
            <a:r>
              <a:rPr lang="en-US" sz="2400" b="1"/>
              <a:t>ời</a:t>
            </a:r>
          </a:p>
          <a:p>
            <a:pPr>
              <a:spcBef>
                <a:spcPct val="20000"/>
              </a:spcBef>
            </a:pPr>
            <a:r>
              <a:rPr lang="en-US" sz="2400" b="1"/>
              <a:t>                b. 60 ng</a:t>
            </a:r>
            <a:r>
              <a:rPr lang="vi-VN" sz="2400" b="1"/>
              <a:t>ư</a:t>
            </a:r>
            <a:r>
              <a:rPr lang="en-US" sz="2400" b="1"/>
              <a:t>ời</a:t>
            </a:r>
          </a:p>
          <a:p>
            <a:pPr>
              <a:spcBef>
                <a:spcPct val="20000"/>
              </a:spcBef>
            </a:pP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800" decel="100000"/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800" decel="100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0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0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759</Words>
  <Application>Microsoft Office PowerPoint</Application>
  <PresentationFormat>On-screen Show (4:3)</PresentationFormat>
  <Paragraphs>94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.VnTime</vt:lpstr>
      <vt:lpstr>Default Design</vt:lpstr>
      <vt:lpstr>Microsoft Clip Gallery</vt:lpstr>
      <vt:lpstr>Slide 1</vt:lpstr>
      <vt:lpstr>Toán </vt:lpstr>
      <vt:lpstr> Toán  </vt:lpstr>
      <vt:lpstr>Toán Ôn tập và bổ sung về giải toán</vt:lpstr>
      <vt:lpstr> Toán Ôn tập và bổ sung về giải toán</vt:lpstr>
      <vt:lpstr>Toán Ôn tập và bổ sung về giải toán</vt:lpstr>
      <vt:lpstr> Toán Ôn tập và bổ sung về giải toán</vt:lpstr>
    </vt:vector>
  </TitlesOfParts>
  <Company>Nhà Riêng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s¸u ngµy 02 th¸ng 10 n¨m 2008 To¸n</dc:title>
  <dc:creator>Doan Van Duc</dc:creator>
  <cp:lastModifiedBy>CSTeam</cp:lastModifiedBy>
  <cp:revision>48</cp:revision>
  <dcterms:created xsi:type="dcterms:W3CDTF">2008-09-28T01:44:00Z</dcterms:created>
  <dcterms:modified xsi:type="dcterms:W3CDTF">2016-06-30T03:34:16Z</dcterms:modified>
</cp:coreProperties>
</file>