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4" r:id="rId2"/>
    <p:sldId id="282" r:id="rId3"/>
    <p:sldId id="276" r:id="rId4"/>
    <p:sldId id="283" r:id="rId5"/>
    <p:sldId id="268" r:id="rId6"/>
    <p:sldId id="269" r:id="rId7"/>
    <p:sldId id="270" r:id="rId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280" autoAdjust="0"/>
  </p:normalViewPr>
  <p:slideViewPr>
    <p:cSldViewPr showGuides="1">
      <p:cViewPr varScale="1">
        <p:scale>
          <a:sx n="48" d="100"/>
          <a:sy n="48" d="100"/>
        </p:scale>
        <p:origin x="82" y="88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9/16/2021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9/16/2021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9/16/2021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9/16/2021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9/16/2021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9/16/2021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9/16/2021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9/16/2021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9/16/2021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9/16/2021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9/16/2021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6.png"/><Relationship Id="rId7" Type="http://schemas.openxmlformats.org/officeDocument/2006/relationships/image" Target="../media/image13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wmf"/><Relationship Id="rId10" Type="http://schemas.openxmlformats.org/officeDocument/2006/relationships/image" Target="../media/image23.png"/><Relationship Id="rId4" Type="http://schemas.openxmlformats.org/officeDocument/2006/relationships/image" Target="../media/image11.wmf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11" Type="http://schemas.openxmlformats.org/officeDocument/2006/relationships/image" Target="../media/image22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9.wmf"/><Relationship Id="rId9" Type="http://schemas.openxmlformats.org/officeDocument/2006/relationships/image" Target="../media/image38.png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89212" y="990600"/>
            <a:ext cx="906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5: LUYỆN TẬP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9812" y="2743200"/>
            <a:ext cx="8458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HỆ GIỮA PHÉP NHÂN VÀ PHÉP KHAI PHƯƠNG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1812" y="304800"/>
            <a:ext cx="982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1: THỰC HIỆN PHÉP TÍNH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9412" y="1295400"/>
            <a:ext cx="10744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18: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9779" y="2466056"/>
                <a:ext cx="2438400" cy="597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a)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.</m:t>
                    </m:r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e>
                    </m:ra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79" y="2466056"/>
                <a:ext cx="2438400" cy="597471"/>
              </a:xfrm>
              <a:prstGeom prst="rect">
                <a:avLst/>
              </a:prstGeom>
              <a:blipFill>
                <a:blip r:embed="rId2"/>
                <a:stretch>
                  <a:fillRect l="-6000" t="-6122" b="-30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98712" y="2461693"/>
                <a:ext cx="3352800" cy="599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7.63</m:t>
                        </m:r>
                      </m:e>
                    </m:ra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441</m:t>
                        </m:r>
                      </m:e>
                    </m:ra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712" y="2461693"/>
                <a:ext cx="3352800" cy="599010"/>
              </a:xfrm>
              <a:prstGeom prst="rect">
                <a:avLst/>
              </a:prstGeom>
              <a:blipFill>
                <a:blip r:embed="rId3"/>
                <a:stretch>
                  <a:fillRect l="-4182" t="-6122" b="-30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180012" y="2564832"/>
            <a:ext cx="114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=21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812" y="4343400"/>
                <a:ext cx="3276600" cy="651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2,5</m:t>
                        </m:r>
                      </m:e>
                    </m:ra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.</m:t>
                    </m:r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ra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.</m:t>
                    </m:r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48</m:t>
                        </m:r>
                      </m:e>
                    </m:ra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12" y="4343400"/>
                <a:ext cx="3276600" cy="651397"/>
              </a:xfrm>
              <a:prstGeom prst="rect">
                <a:avLst/>
              </a:prstGeom>
              <a:blipFill>
                <a:blip r:embed="rId4"/>
                <a:stretch>
                  <a:fillRect l="-4275" b="-25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56012" y="4340576"/>
                <a:ext cx="3886200" cy="651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2,5.30.48</m:t>
                        </m:r>
                      </m:e>
                    </m:ra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3600</m:t>
                        </m:r>
                      </m:e>
                    </m:ra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012" y="4340576"/>
                <a:ext cx="3886200" cy="651397"/>
              </a:xfrm>
              <a:prstGeom prst="rect">
                <a:avLst/>
              </a:prstGeom>
              <a:blipFill>
                <a:blip r:embed="rId5"/>
                <a:stretch>
                  <a:fillRect l="-3768" b="-25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66012" y="4389275"/>
                <a:ext cx="12954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en-US" sz="3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6012" y="4389275"/>
                <a:ext cx="129540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46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4910" y="623466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22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BIẾN ĐỔI CÁC BIỂU THỨC DƯỚI DẤU CĂN THÀNH DẠNG TÍCH RỒI TÍNH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812" y="2667000"/>
            <a:ext cx="3886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dirty="0"/>
              <a:t> </a:t>
            </a: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2" y="2474353"/>
            <a:ext cx="2322909" cy="77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21" y="2502544"/>
            <a:ext cx="4269582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99" y="3412862"/>
            <a:ext cx="2614613" cy="6257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31812" y="510540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</a:p>
        </p:txBody>
      </p:sp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2" y="4953000"/>
            <a:ext cx="2438400" cy="76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60" y="4963566"/>
            <a:ext cx="4739052" cy="751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60" y="5865059"/>
            <a:ext cx="5424852" cy="6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12" y="304800"/>
            <a:ext cx="1150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2: RÚT GỌN BIỂU THỨC, TÍNH GIÁ TRỊ CỦA BIỂU THỨC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5" y="1675002"/>
            <a:ext cx="9372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2590800"/>
            <a:ext cx="2949439" cy="76200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33651" y="2760304"/>
                <a:ext cx="1905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651" y="2760304"/>
                <a:ext cx="1905000" cy="584775"/>
              </a:xfrm>
              <a:prstGeom prst="rect">
                <a:avLst/>
              </a:prstGeom>
              <a:blipFill>
                <a:blip r:embed="rId3"/>
                <a:stretch>
                  <a:fillRect l="-7987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501" y="3559313"/>
            <a:ext cx="2190750" cy="73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451" y="3676562"/>
            <a:ext cx="3667126" cy="81438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86451" y="3763467"/>
                <a:ext cx="2133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451" y="3763467"/>
                <a:ext cx="2133600" cy="584775"/>
              </a:xfrm>
              <a:prstGeom prst="rect">
                <a:avLst/>
              </a:prstGeom>
              <a:blipFill>
                <a:blip r:embed="rId6"/>
                <a:stretch>
                  <a:fillRect l="-7143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10" y="4462647"/>
            <a:ext cx="3962400" cy="10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93" y="5611263"/>
            <a:ext cx="4270217" cy="82298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50105" y="4780385"/>
                <a:ext cx="3200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endParaRPr lang="en-US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105" y="4780385"/>
                <a:ext cx="3200400" cy="584775"/>
              </a:xfrm>
              <a:prstGeom prst="rect">
                <a:avLst/>
              </a:prstGeom>
              <a:blipFill>
                <a:blip r:embed="rId9"/>
                <a:stretch>
                  <a:fillRect l="-4952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43377" y="5759599"/>
                <a:ext cx="3200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endParaRPr lang="en-US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377" y="5759599"/>
                <a:ext cx="3200400" cy="584775"/>
              </a:xfrm>
              <a:prstGeom prst="rect">
                <a:avLst/>
              </a:prstGeom>
              <a:blipFill>
                <a:blip r:embed="rId10"/>
                <a:stretch>
                  <a:fillRect l="-4762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3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4354" y="53340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24</a:t>
            </a: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116" y="1773669"/>
            <a:ext cx="3786187" cy="890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2" y="1806326"/>
            <a:ext cx="3324226" cy="9906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63184" y="2814313"/>
                <a:ext cx="2971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US" sz="36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184" y="2814313"/>
                <a:ext cx="29718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81639" y="1895797"/>
            <a:ext cx="918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5190" y="3762103"/>
                <a:ext cx="4476113" cy="632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</a:rPr>
                  <a:t>Thay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𝑡𝑎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đượ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90" y="3762103"/>
                <a:ext cx="4476113" cy="632802"/>
              </a:xfrm>
              <a:prstGeom prst="rect">
                <a:avLst/>
              </a:prstGeom>
              <a:blipFill>
                <a:blip r:embed="rId5"/>
                <a:stretch>
                  <a:fillRect l="-3542" t="-4808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740723" y="4517585"/>
                <a:ext cx="9925688" cy="1334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1+3</m:t>
                            </m:r>
                            <m:r>
                              <a:rPr lang="en-US" sz="32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1−3</m:t>
                            </m:r>
                            <m:rad>
                              <m:radPr>
                                <m:degHide m:val="on"/>
                                <m:ctrlPr>
                                  <a:rPr lang="en-US" sz="32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= 2(1-6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chemeClr val="tx2"/>
                    </a:solidFill>
                  </a:rPr>
                  <a:t>+18)</a:t>
                </a:r>
                <a:endParaRPr lang="en-US" sz="3200" b="0" dirty="0">
                  <a:solidFill>
                    <a:schemeClr val="tx2"/>
                  </a:solidFill>
                </a:endParaRPr>
              </a:p>
              <a:p>
                <a:r>
                  <a:rPr lang="en-US" sz="3200" dirty="0">
                    <a:solidFill>
                      <a:schemeClr val="tx2"/>
                    </a:solidFill>
                  </a:rPr>
                  <a:t>= 38-12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23" y="4517585"/>
                <a:ext cx="9925688" cy="1334978"/>
              </a:xfrm>
              <a:prstGeom prst="rect">
                <a:avLst/>
              </a:prstGeom>
              <a:blipFill>
                <a:blip r:embed="rId6"/>
                <a:stretch>
                  <a:fillRect l="-1597" b="-1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94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7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1812" y="457200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3: CHỨNG MINH ĐẲNG THỨC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2" y="2546388"/>
            <a:ext cx="9067800" cy="1928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87275" y="1578738"/>
            <a:ext cx="434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23.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1813" y="2667000"/>
            <a:ext cx="91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8012" y="4888853"/>
                <a:ext cx="10820400" cy="1128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2006</m:t>
                        </m:r>
                      </m:e>
                    </m:rad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2005</m:t>
                        </m:r>
                      </m:e>
                    </m:rad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à 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2006</m:t>
                        </m:r>
                      </m:e>
                    </m:rad>
                    <m:r>
                      <a:rPr lang="en-US" sz="3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2005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nghịch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đảo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4888853"/>
                <a:ext cx="10820400" cy="1128642"/>
              </a:xfrm>
              <a:prstGeom prst="rect">
                <a:avLst/>
              </a:prstGeom>
              <a:blipFill>
                <a:blip r:embed="rId3"/>
                <a:stretch>
                  <a:fillRect l="-1465" t="-2703" b="-16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1812" y="304800"/>
            <a:ext cx="9601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4: GIẢI PHƯƠNG TRÌNH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49818" y="1496913"/>
            <a:ext cx="117305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712303"/>
              </p:ext>
            </p:extLst>
          </p:nvPr>
        </p:nvGraphicFramePr>
        <p:xfrm>
          <a:off x="941387" y="2674531"/>
          <a:ext cx="19494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761760" imgH="241200" progId="Equation.3">
                  <p:embed/>
                </p:oleObj>
              </mc:Choice>
              <mc:Fallback>
                <p:oleObj name="Equation" r:id="rId3" imgW="761760" imgH="241200" progId="Equation.3">
                  <p:embed/>
                  <p:pic>
                    <p:nvPicPr>
                      <p:cNvPr id="450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387" y="2674531"/>
                        <a:ext cx="1949450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227046"/>
              </p:ext>
            </p:extLst>
          </p:nvPr>
        </p:nvGraphicFramePr>
        <p:xfrm>
          <a:off x="1022349" y="3771165"/>
          <a:ext cx="194786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761760" imgH="177480" progId="Equation.3">
                  <p:embed/>
                </p:oleObj>
              </mc:Choice>
              <mc:Fallback>
                <p:oleObj name="Equation" r:id="rId5" imgW="761760" imgH="177480" progId="Equation.3">
                  <p:embed/>
                  <p:pic>
                    <p:nvPicPr>
                      <p:cNvPr id="450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49" y="3771165"/>
                        <a:ext cx="1947863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6552950"/>
              </p:ext>
            </p:extLst>
          </p:nvPr>
        </p:nvGraphicFramePr>
        <p:xfrm>
          <a:off x="1022349" y="4855654"/>
          <a:ext cx="13970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545760" imgH="177480" progId="Equation.3">
                  <p:embed/>
                </p:oleObj>
              </mc:Choice>
              <mc:Fallback>
                <p:oleObj name="Equation" r:id="rId7" imgW="545760" imgH="177480" progId="Equation.3">
                  <p:embed/>
                  <p:pic>
                    <p:nvPicPr>
                      <p:cNvPr id="450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49" y="4855654"/>
                        <a:ext cx="139700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856592" y="4902850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(</a:t>
            </a:r>
            <a:r>
              <a:rPr lang="en-US" altLang="en-US" dirty="0" err="1"/>
              <a:t>nhận</a:t>
            </a:r>
            <a:r>
              <a:rPr lang="en-US" altLang="en-US" dirty="0"/>
              <a:t>)</a:t>
            </a:r>
            <a:endParaRPr lang="en-US" altLang="en-US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2"/>
              <p:cNvSpPr txBox="1">
                <a:spLocks noChangeArrowheads="1"/>
              </p:cNvSpPr>
              <p:nvPr/>
            </p:nvSpPr>
            <p:spPr bwMode="auto">
              <a:xfrm>
                <a:off x="608012" y="1503166"/>
                <a:ext cx="472440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6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25. </a:t>
                </a:r>
                <a:r>
                  <a:rPr lang="en-US" altLang="en-US" sz="36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altLang="en-US" sz="36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en-US" sz="36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36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endParaRPr lang="en-US" altLang="en-US" sz="36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012" y="1503166"/>
                <a:ext cx="4724400" cy="646331"/>
              </a:xfrm>
              <a:prstGeom prst="rect">
                <a:avLst/>
              </a:prstGeom>
              <a:blipFill>
                <a:blip r:embed="rId9"/>
                <a:stretch>
                  <a:fillRect l="-4000" t="-16038" b="-3396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390990" y="2784596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ĐK: x </a:t>
            </a:r>
            <a:r>
              <a:rPr lang="en-US" altLang="en-US" dirty="0">
                <a:cs typeface="Times New Roman" panose="02020603050405020304" pitchFamily="18" charset="0"/>
              </a:rPr>
              <a:t>≥ 0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5408612" y="2589212"/>
            <a:ext cx="17615" cy="3201988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graphicFrame>
        <p:nvGraphicFramePr>
          <p:cNvPr id="1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085042"/>
              </p:ext>
            </p:extLst>
          </p:nvPr>
        </p:nvGraphicFramePr>
        <p:xfrm>
          <a:off x="5611964" y="3696060"/>
          <a:ext cx="2662237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10" imgW="1041120" imgH="215640" progId="Equation.3">
                  <p:embed/>
                </p:oleObj>
              </mc:Choice>
              <mc:Fallback>
                <p:oleObj name="Equation" r:id="rId10" imgW="1041120" imgH="215640" progId="Equation.3">
                  <p:embed/>
                  <p:pic>
                    <p:nvPicPr>
                      <p:cNvPr id="4508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1964" y="3696060"/>
                        <a:ext cx="2662237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281573"/>
              </p:ext>
            </p:extLst>
          </p:nvPr>
        </p:nvGraphicFramePr>
        <p:xfrm>
          <a:off x="8607938" y="3725346"/>
          <a:ext cx="20796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2" imgW="812520" imgH="177480" progId="Equation.3">
                  <p:embed/>
                </p:oleObj>
              </mc:Choice>
              <mc:Fallback>
                <p:oleObj name="Equation" r:id="rId12" imgW="812520" imgH="177480" progId="Equation.3">
                  <p:embed/>
                  <p:pic>
                    <p:nvPicPr>
                      <p:cNvPr id="450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7938" y="3725346"/>
                        <a:ext cx="20796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8913812" y="2738814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ĐK: x </a:t>
            </a:r>
            <a:r>
              <a:rPr lang="en-US" altLang="en-US" dirty="0">
                <a:cs typeface="Times New Roman" panose="02020603050405020304" pitchFamily="18" charset="0"/>
              </a:rPr>
              <a:t>≥ 1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5682848" y="5435563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err="1"/>
              <a:t>Vậy</a:t>
            </a:r>
            <a:r>
              <a:rPr lang="en-US" altLang="en-US" dirty="0"/>
              <a:t>: x = 50</a:t>
            </a:r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7588401" y="4646002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(</a:t>
            </a:r>
            <a:r>
              <a:rPr lang="en-US" altLang="en-US" dirty="0" err="1"/>
              <a:t>nhận</a:t>
            </a:r>
            <a:r>
              <a:rPr lang="en-US" altLang="en-US" dirty="0"/>
              <a:t>)</a:t>
            </a:r>
            <a:endParaRPr lang="en-US" altLang="en-US" dirty="0">
              <a:cs typeface="Times New Roman" panose="02020603050405020304" pitchFamily="18" charset="0"/>
            </a:endParaRPr>
          </a:p>
        </p:txBody>
      </p:sp>
      <p:graphicFrame>
        <p:nvGraphicFramePr>
          <p:cNvPr id="19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893708"/>
              </p:ext>
            </p:extLst>
          </p:nvPr>
        </p:nvGraphicFramePr>
        <p:xfrm>
          <a:off x="5676143" y="4624940"/>
          <a:ext cx="159226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4" imgW="622080" imgH="177480" progId="Equation.3">
                  <p:embed/>
                </p:oleObj>
              </mc:Choice>
              <mc:Fallback>
                <p:oleObj name="Equation" r:id="rId14" imgW="622080" imgH="177480" progId="Equation.3">
                  <p:embed/>
                  <p:pic>
                    <p:nvPicPr>
                      <p:cNvPr id="450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143" y="4624940"/>
                        <a:ext cx="1592263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699313"/>
              </p:ext>
            </p:extLst>
          </p:nvPr>
        </p:nvGraphicFramePr>
        <p:xfrm>
          <a:off x="5791691" y="2690931"/>
          <a:ext cx="26320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6" imgW="1028520" imgH="253800" progId="Equation.3">
                  <p:embed/>
                </p:oleObj>
              </mc:Choice>
              <mc:Fallback>
                <p:oleObj name="Equation" r:id="rId16" imgW="1028520" imgH="253800" progId="Equation.3">
                  <p:embed/>
                  <p:pic>
                    <p:nvPicPr>
                      <p:cNvPr id="450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691" y="2690931"/>
                        <a:ext cx="2632075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098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787940.potx" id="{9A4E33EC-D715-440E-9062-8AFA4CC9E341}" vid="{0DFBCB81-4ACA-49F1-BA1C-2B43B27F1FC4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149</TotalTime>
  <Words>217</Words>
  <Application>Microsoft Office PowerPoint</Application>
  <PresentationFormat>Custom</PresentationFormat>
  <Paragraphs>36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Cambria Math</vt:lpstr>
      <vt:lpstr>Century Gothic</vt:lpstr>
      <vt:lpstr>Times New Roman</vt:lpstr>
      <vt:lpstr>Books 16x9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vanhiep</cp:lastModifiedBy>
  <cp:revision>30</cp:revision>
  <dcterms:created xsi:type="dcterms:W3CDTF">2021-08-26T01:21:45Z</dcterms:created>
  <dcterms:modified xsi:type="dcterms:W3CDTF">2021-09-16T04:29:36Z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