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61" r:id="rId3"/>
    <p:sldId id="258" r:id="rId4"/>
    <p:sldId id="259" r:id="rId5"/>
    <p:sldId id="260" r:id="rId6"/>
    <p:sldId id="263" r:id="rId7"/>
    <p:sldId id="264" r:id="rId8"/>
    <p:sldId id="265" r:id="rId9"/>
    <p:sldId id="266" r:id="rId10"/>
    <p:sldId id="267" r:id="rId11"/>
    <p:sldId id="269" r:id="rId12"/>
    <p:sldId id="270" r:id="rId13"/>
    <p:sldId id="271" r:id="rId14"/>
  </p:sldIdLst>
  <p:sldSz cx="12192000" cy="6858000"/>
  <p:notesSz cx="6735763" cy="9866313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7" d="100"/>
          <a:sy n="47" d="100"/>
        </p:scale>
        <p:origin x="43" y="6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30EF8E-97FD-4284-8087-DBC3C03B1E15}" type="datetimeFigureOut">
              <a:rPr lang="en-US" smtClean="0"/>
              <a:t>10/1/2021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992FBC-8F09-484D-9DF5-999CAF08A8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2231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BE6246-4381-49E6-B369-49C4A44D16B6}" type="datetimeFigureOut">
              <a:rPr lang="vi-VN" smtClean="0"/>
              <a:t>01/10/2021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FC8104-ECB2-4B9E-A724-EB876A62DDB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221654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FC8104-ECB2-4B9E-A724-EB876A62DDBD}" type="slidenum">
              <a:rPr lang="vi-VN" smtClean="0"/>
              <a:t>8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400749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A3997-08FA-4CD7-8907-FDDFE78D36AF}" type="datetimeFigureOut">
              <a:rPr lang="vi-VN" smtClean="0"/>
              <a:t>01/10/2021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FD1C1-870A-4507-9E14-7658EB88344E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48202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A3997-08FA-4CD7-8907-FDDFE78D36AF}" type="datetimeFigureOut">
              <a:rPr lang="vi-VN" smtClean="0"/>
              <a:t>01/10/2021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FD1C1-870A-4507-9E14-7658EB88344E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03816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A3997-08FA-4CD7-8907-FDDFE78D36AF}" type="datetimeFigureOut">
              <a:rPr lang="vi-VN" smtClean="0"/>
              <a:t>01/10/2021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FD1C1-870A-4507-9E14-7658EB88344E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20906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A3997-08FA-4CD7-8907-FDDFE78D36AF}" type="datetimeFigureOut">
              <a:rPr lang="vi-VN" smtClean="0"/>
              <a:t>01/10/2021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FD1C1-870A-4507-9E14-7658EB88344E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93305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A3997-08FA-4CD7-8907-FDDFE78D36AF}" type="datetimeFigureOut">
              <a:rPr lang="vi-VN" smtClean="0"/>
              <a:t>01/10/2021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FD1C1-870A-4507-9E14-7658EB88344E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56651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A3997-08FA-4CD7-8907-FDDFE78D36AF}" type="datetimeFigureOut">
              <a:rPr lang="vi-VN" smtClean="0"/>
              <a:t>01/10/2021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FD1C1-870A-4507-9E14-7658EB88344E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140021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A3997-08FA-4CD7-8907-FDDFE78D36AF}" type="datetimeFigureOut">
              <a:rPr lang="vi-VN" smtClean="0"/>
              <a:t>01/10/2021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FD1C1-870A-4507-9E14-7658EB88344E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611908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A3997-08FA-4CD7-8907-FDDFE78D36AF}" type="datetimeFigureOut">
              <a:rPr lang="vi-VN" smtClean="0"/>
              <a:t>01/10/2021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FD1C1-870A-4507-9E14-7658EB88344E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8736925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A3997-08FA-4CD7-8907-FDDFE78D36AF}" type="datetimeFigureOut">
              <a:rPr lang="vi-VN" smtClean="0"/>
              <a:t>01/10/2021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FD1C1-870A-4507-9E14-7658EB88344E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25495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A3997-08FA-4CD7-8907-FDDFE78D36AF}" type="datetimeFigureOut">
              <a:rPr lang="vi-VN" smtClean="0"/>
              <a:t>01/10/2021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FD1C1-870A-4507-9E14-7658EB88344E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4829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A3997-08FA-4CD7-8907-FDDFE78D36AF}" type="datetimeFigureOut">
              <a:rPr lang="vi-VN" smtClean="0"/>
              <a:t>01/10/2021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FD1C1-870A-4507-9E14-7658EB88344E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72430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2A3997-08FA-4CD7-8907-FDDFE78D36AF}" type="datetimeFigureOut">
              <a:rPr lang="vi-VN" smtClean="0"/>
              <a:t>01/10/2021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1FD1C1-870A-4507-9E14-7658EB88344E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832608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2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emf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93510" y="295421"/>
            <a:ext cx="91899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FF00"/>
                </a:solidFill>
                <a:latin typeface="+mj-lt"/>
              </a:rPr>
              <a:t>TIẾT 8 -</a:t>
            </a:r>
            <a:r>
              <a:rPr lang="vi-VN" sz="2400" dirty="0">
                <a:solidFill>
                  <a:srgbClr val="FFFF00"/>
                </a:solidFill>
                <a:latin typeface="+mj-lt"/>
              </a:rPr>
              <a:t>LUYỆN TẬP: TỈ SÔ LƯỢNG GIÁC CỦA GÓC NHỌN</a:t>
            </a:r>
            <a:r>
              <a:rPr lang="en-US" sz="2400" dirty="0">
                <a:solidFill>
                  <a:srgbClr val="FFFF00"/>
                </a:solidFill>
                <a:latin typeface="+mj-lt"/>
              </a:rPr>
              <a:t> (</a:t>
            </a:r>
            <a:r>
              <a:rPr lang="en-US" sz="2400" dirty="0" err="1">
                <a:solidFill>
                  <a:srgbClr val="FFFF00"/>
                </a:solidFill>
                <a:latin typeface="+mj-lt"/>
              </a:rPr>
              <a:t>tt</a:t>
            </a:r>
            <a:r>
              <a:rPr lang="en-US" sz="2400" dirty="0">
                <a:solidFill>
                  <a:srgbClr val="FFFF00"/>
                </a:solidFill>
                <a:latin typeface="+mj-lt"/>
              </a:rPr>
              <a:t>)</a:t>
            </a:r>
            <a:endParaRPr lang="vi-VN" sz="2400" dirty="0">
              <a:solidFill>
                <a:srgbClr val="FFFF00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07963" y="900333"/>
                <a:ext cx="11000936" cy="28468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00050" indent="-400050">
                  <a:buAutoNum type="romanUcPeriod"/>
                </a:pPr>
                <a:r>
                  <a:rPr lang="vi-VN" sz="2400" dirty="0">
                    <a:solidFill>
                      <a:schemeClr val="bg1"/>
                    </a:solidFill>
                    <a:latin typeface="+mj-lt"/>
                  </a:rPr>
                  <a:t>Kiến thức cần nhớ.</a:t>
                </a:r>
              </a:p>
              <a:p>
                <a:pPr marL="457200" indent="-457200">
                  <a:buAutoNum type="arabicPeriod"/>
                </a:pPr>
                <a:r>
                  <a:rPr lang="vi-VN" sz="2400" dirty="0">
                    <a:solidFill>
                      <a:schemeClr val="bg1"/>
                    </a:solidFill>
                    <a:latin typeface="+mj-lt"/>
                  </a:rPr>
                  <a:t>Tỉ số lượng giác của góc nhọn </a:t>
                </a:r>
                <a14:m>
                  <m:oMath xmlns:m="http://schemas.openxmlformats.org/officeDocument/2006/math">
                    <m:r>
                      <a:rPr lang="vi-VN" sz="24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endParaRPr lang="vi-VN" sz="2400" dirty="0">
                  <a:solidFill>
                    <a:schemeClr val="bg1"/>
                  </a:solidFill>
                  <a:latin typeface="+mj-lt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vi-VN" sz="24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vi-VN" sz="2400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vi-VN" sz="24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vi-VN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vi-VN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𝑐</m:t>
                              </m:r>
                              <m:r>
                                <a:rPr lang="vi-VN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. đ</m:t>
                              </m:r>
                              <m:acc>
                                <m:accPr>
                                  <m:chr m:val="́"/>
                                  <m:ctrlPr>
                                    <a:rPr lang="vi-VN" sz="2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vi-VN" sz="2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ô</m:t>
                                  </m:r>
                                </m:e>
                              </m:acc>
                              <m:r>
                                <a:rPr lang="vi-VN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num>
                            <m:den>
                              <m:r>
                                <a:rPr lang="vi-VN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𝑐</m:t>
                              </m:r>
                              <m:r>
                                <a:rPr lang="vi-VN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. </m:t>
                              </m:r>
                              <m:r>
                                <a:rPr lang="vi-VN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vi-VN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𝑢𝑦</m:t>
                              </m:r>
                              <m:r>
                                <a:rPr lang="vi-VN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ề</m:t>
                              </m:r>
                              <m:r>
                                <a:rPr lang="vi-VN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vi-VN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̀</m:t>
                              </m:r>
                            </m:den>
                          </m:f>
                          <m: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    ;     </m:t>
                          </m:r>
                          <m:func>
                            <m:funcPr>
                              <m:ctrlPr>
                                <a:rPr lang="vi-VN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vi-VN" sz="2400" b="0" i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vi-VN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  <m:r>
                                <a:rPr lang="vi-VN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vi-VN" sz="2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vi-VN" sz="2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𝑐</m:t>
                                  </m:r>
                                  <m:r>
                                    <a:rPr lang="vi-VN" sz="2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.</m:t>
                                  </m:r>
                                  <m:r>
                                    <a:rPr lang="vi-VN" sz="2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𝑘</m:t>
                                  </m:r>
                                  <m:r>
                                    <a:rPr lang="vi-VN" sz="2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ê ̀</m:t>
                                  </m:r>
                                </m:num>
                                <m:den>
                                  <m:r>
                                    <a:rPr lang="vi-VN" sz="2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𝑐</m:t>
                                  </m:r>
                                  <m:r>
                                    <a:rPr lang="vi-VN" sz="2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. </m:t>
                                  </m:r>
                                  <m:r>
                                    <a:rPr lang="vi-VN" sz="2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h</m:t>
                                  </m:r>
                                  <m:r>
                                    <a:rPr lang="vi-VN" sz="2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𝑢𝑦</m:t>
                                  </m:r>
                                  <m:acc>
                                    <m:accPr>
                                      <m:chr m:val="̀"/>
                                      <m:ctrlPr>
                                        <a:rPr lang="vi-VN" sz="2400" b="0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vi-VN" sz="2400" b="0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ê</m:t>
                                      </m:r>
                                    </m:e>
                                  </m:acc>
                                  <m:r>
                                    <a:rPr lang="vi-VN" sz="2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𝑛</m:t>
                                  </m:r>
                                </m:den>
                              </m:f>
                              <m:r>
                                <a:rPr lang="vi-VN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     ; </m:t>
                              </m:r>
                              <m:func>
                                <m:funcPr>
                                  <m:ctrlPr>
                                    <a:rPr lang="vi-VN" sz="2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vi-VN" sz="2400" b="0" i="0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tan</m:t>
                                  </m:r>
                                </m:fName>
                                <m:e>
                                  <m:r>
                                    <a:rPr lang="vi-VN" sz="2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𝛼</m:t>
                                  </m:r>
                                  <m:r>
                                    <a:rPr lang="vi-VN" sz="2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=</m:t>
                                  </m:r>
                                  <m:f>
                                    <m:fPr>
                                      <m:ctrlPr>
                                        <a:rPr lang="vi-VN" sz="2400" b="0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vi-VN" sz="2400" b="0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𝑐</m:t>
                                      </m:r>
                                      <m:r>
                                        <a:rPr lang="vi-VN" sz="2400" b="0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. đ</m:t>
                                      </m:r>
                                      <m:acc>
                                        <m:accPr>
                                          <m:chr m:val="́"/>
                                          <m:ctrlPr>
                                            <a:rPr lang="vi-VN" sz="2400" b="0" i="1" smtClean="0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vi-VN" sz="2400" b="0" i="1" smtClean="0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ô</m:t>
                                          </m:r>
                                        </m:e>
                                      </m:acc>
                                      <m:r>
                                        <a:rPr lang="vi-VN" sz="2400" b="0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𝑖</m:t>
                                      </m:r>
                                    </m:num>
                                    <m:den>
                                      <m:r>
                                        <a:rPr lang="vi-VN" sz="2400" b="0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𝑐</m:t>
                                      </m:r>
                                      <m:r>
                                        <a:rPr lang="vi-VN" sz="2400" b="0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. </m:t>
                                      </m:r>
                                      <m:r>
                                        <a:rPr lang="vi-VN" sz="2400" b="0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𝑘</m:t>
                                      </m:r>
                                      <m:r>
                                        <a:rPr lang="vi-VN" sz="2400" b="0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ê ̀</m:t>
                                      </m:r>
                                    </m:den>
                                  </m:f>
                                </m:e>
                              </m:func>
                            </m:e>
                          </m:func>
                        </m:e>
                      </m:func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    ;         </m:t>
                      </m:r>
                      <m:func>
                        <m:funcPr>
                          <m:ctrlP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vi-VN" sz="2400" b="0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cot</m:t>
                          </m:r>
                        </m:fName>
                        <m:e>
                          <m: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vi-VN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vi-VN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𝑐</m:t>
                              </m:r>
                              <m:r>
                                <a:rPr lang="vi-VN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. </m:t>
                              </m:r>
                              <m:r>
                                <a:rPr lang="vi-VN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vi-VN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ê ̀</m:t>
                              </m:r>
                            </m:num>
                            <m:den>
                              <m:r>
                                <a:rPr lang="vi-VN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𝑐</m:t>
                              </m:r>
                              <m:r>
                                <a:rPr lang="vi-VN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. đ</m:t>
                              </m:r>
                              <m:acc>
                                <m:accPr>
                                  <m:chr m:val="́"/>
                                  <m:ctrlPr>
                                    <a:rPr lang="vi-VN" sz="2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vi-VN" sz="2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ô</m:t>
                                  </m:r>
                                </m:e>
                              </m:acc>
                              <m:r>
                                <a:rPr lang="vi-VN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vi-VN" sz="2400" dirty="0">
                  <a:solidFill>
                    <a:schemeClr val="bg1"/>
                  </a:solidFill>
                  <a:latin typeface="+mj-lt"/>
                </a:endParaRPr>
              </a:p>
              <a:p>
                <a:r>
                  <a:rPr lang="vi-VN" sz="2400" dirty="0">
                    <a:solidFill>
                      <a:schemeClr val="bg1"/>
                    </a:solidFill>
                    <a:latin typeface="+mj-lt"/>
                  </a:rPr>
                  <a:t>2. Tỉ số lượng giác của hai góc phụ nhau</a:t>
                </a:r>
              </a:p>
              <a:p>
                <a:r>
                  <a:rPr lang="vi-VN" sz="2400" dirty="0">
                    <a:solidFill>
                      <a:schemeClr val="bg1"/>
                    </a:solidFill>
                    <a:latin typeface="+mj-lt"/>
                  </a:rPr>
                  <a:t>Nếu </a:t>
                </a:r>
                <a14:m>
                  <m:oMath xmlns:m="http://schemas.openxmlformats.org/officeDocument/2006/math">
                    <m:r>
                      <a:rPr lang="vi-VN" sz="24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90</m:t>
                    </m:r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vi-VN" sz="2400" dirty="0">
                    <a:solidFill>
                      <a:schemeClr val="bg1"/>
                    </a:solidFill>
                    <a:latin typeface="+mj-lt"/>
                  </a:rPr>
                  <a:t> thì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vi-VN" sz="24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vi-VN" sz="2400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vi-VN" sz="24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func>
                            <m:funcPr>
                              <m:ctrlPr>
                                <a:rPr lang="vi-VN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vi-VN" sz="2400" b="0" i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vi-VN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𝛽</m:t>
                              </m:r>
                              <m:r>
                                <a:rPr lang="vi-VN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 ;    </m:t>
                              </m:r>
                              <m:func>
                                <m:funcPr>
                                  <m:ctrlPr>
                                    <a:rPr lang="vi-VN" sz="2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vi-VN" sz="2400" b="0" i="0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vi-VN" sz="2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𝛼</m:t>
                                  </m:r>
                                  <m:r>
                                    <a:rPr lang="vi-VN" sz="2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=</m:t>
                                  </m:r>
                                  <m:func>
                                    <m:funcPr>
                                      <m:ctrlPr>
                                        <a:rPr lang="vi-VN" sz="2400" b="0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vi-VN" sz="2400" b="0" i="0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sin</m:t>
                                      </m:r>
                                    </m:fName>
                                    <m:e>
                                      <m:r>
                                        <a:rPr lang="vi-VN" sz="2400" b="0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𝛽</m:t>
                                      </m:r>
                                      <m:r>
                                        <a:rPr lang="vi-VN" sz="2400" b="0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    ;      </m:t>
                                      </m:r>
                                      <m:func>
                                        <m:funcPr>
                                          <m:ctrlPr>
                                            <a:rPr lang="vi-VN" sz="2400" b="0" i="1" smtClean="0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funcPr>
                                        <m:fName>
                                          <m:r>
                                            <m:rPr>
                                              <m:sty m:val="p"/>
                                            </m:rPr>
                                            <a:rPr lang="vi-VN" sz="2400" b="0" i="0" smtClean="0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tan</m:t>
                                          </m:r>
                                        </m:fName>
                                        <m:e>
                                          <m:r>
                                            <a:rPr lang="vi-VN" sz="2400" b="0" i="1" smtClean="0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𝛼</m:t>
                                          </m:r>
                                          <m:r>
                                            <a:rPr lang="vi-VN" sz="2400" b="0" i="1" smtClean="0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=</m:t>
                                          </m:r>
                                          <m:func>
                                            <m:funcPr>
                                              <m:ctrlPr>
                                                <a:rPr lang="vi-VN" sz="2400" b="0" i="1" smtClean="0">
                                                  <a:solidFill>
                                                    <a:schemeClr val="bg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funcPr>
                                            <m:fNam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vi-VN" sz="2400" b="0" i="0" smtClean="0">
                                                  <a:solidFill>
                                                    <a:schemeClr val="bg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cot</m:t>
                                              </m:r>
                                            </m:fName>
                                            <m:e>
                                              <m:r>
                                                <a:rPr lang="vi-VN" sz="2400" b="0" i="1" smtClean="0">
                                                  <a:solidFill>
                                                    <a:schemeClr val="bg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𝛽</m:t>
                                              </m:r>
                                            </m:e>
                                          </m:func>
                                        </m:e>
                                      </m:func>
                                      <m:r>
                                        <a:rPr lang="vi-VN" sz="2400" b="0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       ;        </m:t>
                                      </m:r>
                                      <m:func>
                                        <m:funcPr>
                                          <m:ctrlPr>
                                            <a:rPr lang="vi-VN" sz="2400" b="0" i="1" smtClean="0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funcPr>
                                        <m:fName>
                                          <m:r>
                                            <m:rPr>
                                              <m:sty m:val="p"/>
                                            </m:rPr>
                                            <a:rPr lang="vi-VN" sz="2400" b="0" i="0" smtClean="0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cot</m:t>
                                          </m:r>
                                        </m:fName>
                                        <m:e>
                                          <m:r>
                                            <a:rPr lang="vi-VN" sz="2400" b="0" i="1" smtClean="0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𝛼</m:t>
                                          </m:r>
                                          <m:r>
                                            <a:rPr lang="vi-VN" sz="2400" b="0" i="1" smtClean="0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=</m:t>
                                          </m:r>
                                          <m:func>
                                            <m:funcPr>
                                              <m:ctrlPr>
                                                <a:rPr lang="vi-VN" sz="2400" b="0" i="1" smtClean="0">
                                                  <a:solidFill>
                                                    <a:schemeClr val="bg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funcPr>
                                            <m:fNam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vi-VN" sz="2400" b="0" i="0" smtClean="0">
                                                  <a:solidFill>
                                                    <a:schemeClr val="bg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tan</m:t>
                                              </m:r>
                                            </m:fName>
                                            <m:e>
                                              <m:r>
                                                <a:rPr lang="vi-VN" sz="2400" b="0" i="1" smtClean="0">
                                                  <a:solidFill>
                                                    <a:schemeClr val="bg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𝛽</m:t>
                                              </m:r>
                                            </m:e>
                                          </m:func>
                                        </m:e>
                                      </m:func>
                                    </m:e>
                                  </m:func>
                                </m:e>
                              </m:func>
                            </m:e>
                          </m:func>
                        </m:e>
                      </m:func>
                    </m:oMath>
                  </m:oMathPara>
                </a14:m>
                <a:endParaRPr lang="vi-VN" sz="2400" dirty="0">
                  <a:solidFill>
                    <a:schemeClr val="bg1"/>
                  </a:solidFill>
                  <a:latin typeface="+mj-lt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963" y="900333"/>
                <a:ext cx="11000936" cy="2846870"/>
              </a:xfrm>
              <a:prstGeom prst="rect">
                <a:avLst/>
              </a:prstGeom>
              <a:blipFill>
                <a:blip r:embed="rId2"/>
                <a:stretch>
                  <a:fillRect l="-886" t="-1713" b="-642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24637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400334" y="284700"/>
                <a:ext cx="7842913" cy="455098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vi-VN" sz="2400" dirty="0">
                    <a:solidFill>
                      <a:schemeClr val="bg1"/>
                    </a:solidFill>
                    <a:latin typeface="+mj-lt"/>
                  </a:rPr>
                  <a:t>Bài 6. Đường cao DB của tam giác nhọn ABC bằng 6; đoạn thẳng AD bằng 5. </a:t>
                </a:r>
              </a:p>
              <a:p>
                <a:pPr marL="457200" indent="-457200">
                  <a:buAutoNum type="alphaLcParenR"/>
                </a:pPr>
                <a:r>
                  <a:rPr lang="vi-VN" sz="2400" dirty="0">
                    <a:solidFill>
                      <a:schemeClr val="bg1"/>
                    </a:solidFill>
                    <a:latin typeface="+mj-lt"/>
                  </a:rPr>
                  <a:t>Tính diện tích tam giác ABD</a:t>
                </a:r>
              </a:p>
              <a:p>
                <a:pPr marL="457200" indent="-457200">
                  <a:buAutoNum type="alphaLcParenR"/>
                </a:pPr>
                <a:r>
                  <a:rPr lang="vi-VN" sz="2400" dirty="0">
                    <a:solidFill>
                      <a:schemeClr val="bg1"/>
                    </a:solidFill>
                    <a:latin typeface="+mj-lt"/>
                  </a:rPr>
                  <a:t>Tính AC (biết </a:t>
                </a:r>
                <a14:m>
                  <m:oMath xmlns:m="http://schemas.openxmlformats.org/officeDocument/2006/math">
                    <m:r>
                      <a:rPr lang="vi-VN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𝑠𝑖𝑛𝐶</m:t>
                    </m:r>
                    <m:r>
                      <a:rPr lang="vi-VN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vi-VN" sz="2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2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vi-VN" sz="2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vi-VN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,  </m:t>
                    </m:r>
                    <m:r>
                      <a:rPr lang="vi-VN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𝑐𝑜𝑠𝐶</m:t>
                    </m:r>
                    <m:r>
                      <a:rPr lang="vi-VN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vi-VN" sz="2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2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vi-VN" sz="2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vi-VN" sz="2400" dirty="0">
                    <a:solidFill>
                      <a:schemeClr val="bg1"/>
                    </a:solidFill>
                    <a:latin typeface="+mj-lt"/>
                  </a:rPr>
                  <a:t> sử dụng nếu cần)</a:t>
                </a:r>
              </a:p>
              <a:p>
                <a:r>
                  <a:rPr lang="vi-VN" sz="2400" dirty="0">
                    <a:solidFill>
                      <a:schemeClr val="bg1"/>
                    </a:solidFill>
                    <a:latin typeface="+mj-lt"/>
                  </a:rPr>
                  <a:t>Giải</a:t>
                </a:r>
              </a:p>
              <a:p>
                <a:pPr marL="457200" indent="-457200">
                  <a:buAutoNum type="alphaLcParenR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vi-VN" sz="24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vi-VN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vi-VN" sz="24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vi-VN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𝐴𝐵𝐷</m:t>
                        </m:r>
                      </m:sub>
                    </m:sSub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vi-VN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𝐵𝐷</m:t>
                        </m:r>
                        <m:r>
                          <a:rPr lang="vi-VN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vi-VN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𝐴𝐷</m:t>
                        </m:r>
                      </m:num>
                      <m:den>
                        <m:r>
                          <a:rPr lang="vi-VN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vi-VN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6.5</m:t>
                        </m:r>
                      </m:num>
                      <m:den>
                        <m:r>
                          <a:rPr lang="vi-VN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=15 </m:t>
                    </m:r>
                    <m:d>
                      <m:dPr>
                        <m:ctrlPr>
                          <a:rPr lang="vi-VN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vi-VN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đ</m:t>
                        </m:r>
                        <m:r>
                          <a:rPr lang="vi-VN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𝑣𝑑𝑡</m:t>
                        </m:r>
                      </m:e>
                    </m:d>
                  </m:oMath>
                </a14:m>
                <a:endParaRPr lang="vi-VN" sz="2400" b="0" dirty="0">
                  <a:solidFill>
                    <a:schemeClr val="bg1"/>
                  </a:solidFill>
                  <a:latin typeface="+mj-lt"/>
                </a:endParaRPr>
              </a:p>
              <a:p>
                <a:pPr marL="457200" indent="-457200">
                  <a:buAutoNum type="alphaLcParenR"/>
                </a:pPr>
                <a:r>
                  <a:rPr lang="vi-VN" sz="2400" dirty="0">
                    <a:solidFill>
                      <a:schemeClr val="bg1"/>
                    </a:solidFill>
                    <a:latin typeface="+mj-lt"/>
                  </a:rPr>
                  <a:t>Vì tam giác BCD vuông ở D, có </a:t>
                </a:r>
                <a:r>
                  <a:rPr lang="vi-VN" sz="2400" dirty="0">
                    <a:solidFill>
                      <a:schemeClr val="bg1"/>
                    </a:solidFill>
                  </a:rPr>
                  <a:t>biết </a:t>
                </a:r>
                <a14:m>
                  <m:oMath xmlns:m="http://schemas.openxmlformats.org/officeDocument/2006/math">
                    <m:r>
                      <a:rPr lang="vi-VN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𝑠𝑖𝑛𝐶</m:t>
                    </m:r>
                    <m:r>
                      <a:rPr lang="vi-VN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vi-VN" sz="2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2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vi-VN" sz="2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vi-VN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,  </m:t>
                    </m:r>
                    <m:r>
                      <a:rPr lang="vi-VN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𝑐𝑜𝑠𝐶</m:t>
                    </m:r>
                    <m:r>
                      <a:rPr lang="vi-VN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vi-VN" sz="2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2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vi-VN" sz="2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vi-VN" sz="2400" dirty="0">
                  <a:solidFill>
                    <a:schemeClr val="bg1"/>
                  </a:solidFill>
                  <a:latin typeface="+mj-lt"/>
                </a:endParaRPr>
              </a:p>
              <a:p>
                <a14:m>
                  <m:oMath xmlns:m="http://schemas.openxmlformats.org/officeDocument/2006/math"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⇒</m:t>
                    </m:r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𝑡𝑎𝑛𝐶</m:t>
                    </m:r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vi-VN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vi-VN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vi-VN" sz="2400" dirty="0">
                    <a:solidFill>
                      <a:schemeClr val="bg1"/>
                    </a:solidFill>
                    <a:latin typeface="+mj-lt"/>
                  </a:rPr>
                  <a:t>, mà </a:t>
                </a:r>
                <a14:m>
                  <m:oMath xmlns:m="http://schemas.openxmlformats.org/officeDocument/2006/math"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𝑡𝑎𝑛𝐶</m:t>
                    </m:r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vi-VN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𝐵𝐷</m:t>
                        </m:r>
                      </m:num>
                      <m:den>
                        <m:r>
                          <a:rPr lang="vi-VN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𝐶𝐷</m:t>
                        </m:r>
                      </m:den>
                    </m:f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⇒</m:t>
                    </m:r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𝐶𝐷</m:t>
                    </m:r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vi-VN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𝐵𝐷</m:t>
                        </m:r>
                      </m:num>
                      <m:den>
                        <m:r>
                          <a:rPr lang="vi-VN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𝑡𝑎𝑛𝐶</m:t>
                        </m:r>
                      </m:den>
                    </m:f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vi-VN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f>
                          <m:fPr>
                            <m:ctrlPr>
                              <a:rPr lang="vi-VN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vi-VN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vi-VN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den>
                    </m:f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=8</m:t>
                    </m:r>
                  </m:oMath>
                </a14:m>
                <a:endParaRPr lang="vi-VN" sz="2400" b="0" dirty="0">
                  <a:solidFill>
                    <a:schemeClr val="bg1"/>
                  </a:solidFill>
                  <a:latin typeface="+mj-lt"/>
                </a:endParaRPr>
              </a:p>
              <a:p>
                <a:r>
                  <a:rPr lang="vi-VN" sz="2400" dirty="0">
                    <a:solidFill>
                      <a:schemeClr val="bg1"/>
                    </a:solidFill>
                    <a:latin typeface="+mj-lt"/>
                  </a:rPr>
                  <a:t>=&gt; AC = AD +DC = 8+5 =13</a:t>
                </a:r>
              </a:p>
              <a:p>
                <a:endParaRPr lang="vi-VN" sz="2400" dirty="0">
                  <a:solidFill>
                    <a:schemeClr val="bg1"/>
                  </a:solidFill>
                  <a:latin typeface="+mj-lt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334" y="284700"/>
                <a:ext cx="7842913" cy="4550989"/>
              </a:xfrm>
              <a:prstGeom prst="rect">
                <a:avLst/>
              </a:prstGeom>
              <a:blipFill>
                <a:blip r:embed="rId2"/>
                <a:stretch>
                  <a:fillRect l="-1244" t="-1072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53290" y="655581"/>
            <a:ext cx="3242868" cy="3288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450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45909" y="395785"/>
                <a:ext cx="10931857" cy="33695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Bài 7</a:t>
                </a:r>
              </a:p>
              <a:p>
                <a:pPr marL="457200" indent="-457200">
                  <a:buAutoNum type="arabicParenR"/>
                </a:pPr>
                <a:r>
                  <a:rPr lang="en-US" sz="24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Biến</a:t>
                </a:r>
                <a:r>
                  <a:rPr lang="en-US" sz="24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đổi</a:t>
                </a:r>
                <a:r>
                  <a:rPr lang="en-US" sz="24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tỉ</a:t>
                </a:r>
                <a:r>
                  <a:rPr lang="en-US" sz="24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24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lượng</a:t>
                </a:r>
                <a:r>
                  <a:rPr lang="en-US" sz="24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giác</a:t>
                </a:r>
                <a:r>
                  <a:rPr lang="en-US" sz="24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sau</a:t>
                </a:r>
                <a:r>
                  <a:rPr lang="en-US" sz="24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đây</a:t>
                </a:r>
                <a:r>
                  <a:rPr lang="en-US" sz="24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thành</a:t>
                </a:r>
                <a:r>
                  <a:rPr lang="en-US" sz="24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tỉ</a:t>
                </a:r>
                <a:r>
                  <a:rPr lang="en-US" sz="24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24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lượng</a:t>
                </a:r>
                <a:r>
                  <a:rPr lang="en-US" sz="24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giác</a:t>
                </a:r>
                <a:r>
                  <a:rPr lang="en-US" sz="24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4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các</a:t>
                </a:r>
                <a:r>
                  <a:rPr lang="en-US" sz="24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góc</a:t>
                </a:r>
                <a:r>
                  <a:rPr lang="en-US" sz="24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nhỏ</a:t>
                </a:r>
                <a:r>
                  <a:rPr lang="en-US" sz="24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hơn</a:t>
                </a:r>
                <a:r>
                  <a:rPr lang="en-US" sz="24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45</m:t>
                    </m:r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endParaRPr lang="en-US" sz="24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𝑠𝑖𝑛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75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°,  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𝑐𝑜𝑠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53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°,  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𝑠𝑖𝑛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47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20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 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𝑡𝑎𝑛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62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°,    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𝑐𝑜𝑡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82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45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′</m:t>
                      </m:r>
                    </m:oMath>
                  </m:oMathPara>
                </a14:m>
                <a:endParaRPr lang="en-US" sz="2400" b="0" dirty="0">
                  <a:solidFill>
                    <a:schemeClr val="bg1"/>
                  </a:solidFill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400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2) </a:t>
                </a:r>
                <a:r>
                  <a:rPr lang="en-US" sz="2400" dirty="0" err="1">
                    <a:solidFill>
                      <a:schemeClr val="bg1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Tính</a:t>
                </a:r>
                <a:endParaRPr lang="en-US" sz="2400" dirty="0">
                  <a:solidFill>
                    <a:schemeClr val="bg1"/>
                  </a:solidFill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               </m:t>
                    </m:r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 </m:t>
                    </m:r>
                    <m:f>
                      <m:fPr>
                        <m:ctrlP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𝑠𝑖𝑛</m:t>
                        </m:r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32</m:t>
                        </m:r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𝑐𝑜𝑠</m:t>
                        </m:r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58</m:t>
                        </m:r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den>
                    </m:f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 ;                                   </m:t>
                    </m:r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 </m:t>
                    </m:r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𝑡𝑎𝑛</m:t>
                    </m:r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76</m:t>
                    </m:r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°−</m:t>
                    </m:r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𝑐𝑜𝑡</m:t>
                    </m:r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14</m:t>
                    </m:r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2400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r>
                  <a:rPr lang="en-US" sz="2400" b="0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3) </a:t>
                </a:r>
                <a:r>
                  <a:rPr lang="en-US" sz="2400" b="0" dirty="0" err="1">
                    <a:solidFill>
                      <a:schemeClr val="bg1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Tìm</a:t>
                </a:r>
                <a:r>
                  <a:rPr lang="en-US" sz="2400" b="0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𝑠𝑖𝑛</m:t>
                    </m:r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, </m:t>
                    </m:r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𝑐𝑜𝑠</m:t>
                    </m:r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sz="2400" b="0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(</a:t>
                </a:r>
                <a:r>
                  <a:rPr lang="en-US" sz="2400" b="0" dirty="0" err="1">
                    <a:solidFill>
                      <a:schemeClr val="bg1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kq</a:t>
                </a:r>
                <a:r>
                  <a:rPr lang="en-US" sz="2400" b="0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0" dirty="0" err="1">
                    <a:solidFill>
                      <a:schemeClr val="bg1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làm</a:t>
                </a:r>
                <a:r>
                  <a:rPr lang="en-US" sz="2400" b="0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0" dirty="0" err="1">
                    <a:solidFill>
                      <a:schemeClr val="bg1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tròn</a:t>
                </a:r>
                <a:r>
                  <a:rPr lang="en-US" sz="2400" b="0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0" dirty="0" err="1">
                    <a:solidFill>
                      <a:schemeClr val="bg1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đến</a:t>
                </a:r>
                <a:r>
                  <a:rPr lang="en-US" sz="2400" b="0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0" dirty="0" err="1">
                    <a:solidFill>
                      <a:schemeClr val="bg1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chữ</a:t>
                </a:r>
                <a:r>
                  <a:rPr lang="en-US" sz="2400" b="0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0" dirty="0" err="1">
                    <a:solidFill>
                      <a:schemeClr val="bg1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2400" b="0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0" dirty="0" err="1">
                    <a:solidFill>
                      <a:schemeClr val="bg1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thập</a:t>
                </a:r>
                <a:r>
                  <a:rPr lang="en-US" sz="2400" b="0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0" dirty="0" err="1">
                    <a:solidFill>
                      <a:schemeClr val="bg1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phân</a:t>
                </a:r>
                <a:r>
                  <a:rPr lang="en-US" sz="2400" b="0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0" dirty="0" err="1">
                    <a:solidFill>
                      <a:schemeClr val="bg1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thứ</a:t>
                </a:r>
                <a:r>
                  <a:rPr lang="en-US" sz="2400" b="0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0" dirty="0" err="1">
                    <a:solidFill>
                      <a:schemeClr val="bg1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tư</a:t>
                </a:r>
                <a:r>
                  <a:rPr lang="en-US" sz="2400" b="0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) , </a:t>
                </a:r>
                <a:r>
                  <a:rPr lang="en-US" sz="2400" b="0" dirty="0" err="1">
                    <a:solidFill>
                      <a:schemeClr val="bg1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biết</a:t>
                </a:r>
                <a:endParaRPr lang="en-US" sz="2400" b="0" dirty="0">
                  <a:solidFill>
                    <a:schemeClr val="bg1"/>
                  </a:solidFill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400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    a)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𝑡𝑎𝑛</m:t>
                    </m:r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400" b="0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                                                b)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𝑐𝑜𝑡</m:t>
                    </m:r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endParaRPr lang="en-US" sz="2400" b="0" dirty="0">
                  <a:solidFill>
                    <a:schemeClr val="bg1"/>
                  </a:solidFill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endParaRPr lang="vi-VN" sz="24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909" y="395785"/>
                <a:ext cx="10931857" cy="3369577"/>
              </a:xfrm>
              <a:prstGeom prst="rect">
                <a:avLst/>
              </a:prstGeom>
              <a:blipFill>
                <a:blip r:embed="rId2"/>
                <a:stretch>
                  <a:fillRect l="-892" t="-1447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86602" y="4026089"/>
                <a:ext cx="6018663" cy="34163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HD</a:t>
                </a:r>
              </a:p>
              <a:p>
                <a:r>
                  <a:rPr lang="en-US" sz="24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1) </a:t>
                </a:r>
                <a:endParaRPr lang="en-US" sz="2400" b="0" i="1" dirty="0">
                  <a:solidFill>
                    <a:schemeClr val="bg1"/>
                  </a:solidFill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𝑠𝑖𝑛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75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°=</m:t>
                      </m:r>
                      <m:func>
                        <m:funcPr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400" b="0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90</m:t>
                              </m:r>
                              <m: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°−</m:t>
                              </m:r>
                              <m: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75</m:t>
                              </m:r>
                              <m: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°</m:t>
                              </m:r>
                            </m:e>
                          </m:d>
                        </m:e>
                      </m:func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𝑐𝑜𝑠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15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°</m:t>
                      </m:r>
                    </m:oMath>
                  </m:oMathPara>
                </a14:m>
                <a:endParaRPr lang="en-US" sz="2400" b="0" dirty="0">
                  <a:solidFill>
                    <a:schemeClr val="bg1"/>
                  </a:solidFill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𝑐𝑜𝑠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53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°=</m:t>
                      </m:r>
                      <m:func>
                        <m:funcPr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400" b="0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90</m:t>
                              </m:r>
                              <m: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°−</m:t>
                              </m:r>
                              <m: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53</m:t>
                              </m:r>
                              <m: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°</m:t>
                              </m:r>
                            </m:e>
                          </m:d>
                        </m:e>
                      </m:func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𝑠𝑖𝑛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37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°</m:t>
                      </m:r>
                    </m:oMath>
                  </m:oMathPara>
                </a14:m>
                <a:endParaRPr lang="en-US" sz="24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𝑠𝑖𝑛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47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°</m:t>
                      </m:r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20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400" b="0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90</m:t>
                              </m:r>
                              <m: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°−</m:t>
                              </m:r>
                              <m: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47</m:t>
                              </m:r>
                              <m: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°</m:t>
                              </m:r>
                              <m:sSup>
                                <m:sSupPr>
                                  <m:ctrlPr>
                                    <a:rPr lang="en-US" sz="2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20</m:t>
                                  </m:r>
                                </m:e>
                                <m:sup>
                                  <m:r>
                                    <a:rPr lang="en-US" sz="2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</m:e>
                          </m:d>
                        </m:e>
                      </m:func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𝑐𝑜𝑠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42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°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40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′</m:t>
                      </m:r>
                    </m:oMath>
                  </m:oMathPara>
                </a14:m>
                <a:endParaRPr lang="en-US" sz="24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𝑡𝑎𝑛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62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°=</m:t>
                      </m:r>
                      <m:func>
                        <m:funcPr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400" b="0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cot</m:t>
                          </m:r>
                        </m:fName>
                        <m:e>
                          <m:d>
                            <m:dPr>
                              <m:ctrlP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90</m:t>
                              </m:r>
                              <m: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°−</m:t>
                              </m:r>
                              <m: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62</m:t>
                              </m:r>
                              <m: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°</m:t>
                              </m:r>
                            </m:e>
                          </m:d>
                        </m:e>
                      </m:func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𝑐𝑜𝑡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28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°</m:t>
                      </m:r>
                    </m:oMath>
                  </m:oMathPara>
                </a14:m>
                <a:endParaRPr lang="en-US" sz="24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𝑐𝑜𝑡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82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°</m:t>
                      </m:r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45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400" b="0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tan</m:t>
                          </m:r>
                        </m:fName>
                        <m:e>
                          <m:d>
                            <m:dPr>
                              <m:ctrlP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90</m:t>
                              </m:r>
                              <m: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°−</m:t>
                              </m:r>
                              <m: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82</m:t>
                              </m:r>
                              <m: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°</m:t>
                              </m:r>
                              <m:sSup>
                                <m:sSupPr>
                                  <m:ctrlPr>
                                    <a:rPr lang="en-US" sz="2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45</m:t>
                                  </m:r>
                                </m:e>
                                <m:sup>
                                  <m:r>
                                    <a:rPr lang="en-US" sz="2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</m:e>
                          </m:d>
                        </m:e>
                      </m:func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𝑡𝑎𝑛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7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°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15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′</m:t>
                      </m:r>
                    </m:oMath>
                  </m:oMathPara>
                </a14:m>
                <a:endParaRPr lang="en-US" sz="24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sz="24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4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vi-VN" sz="24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602" y="4026089"/>
                <a:ext cx="6018663" cy="3416320"/>
              </a:xfrm>
              <a:prstGeom prst="rect">
                <a:avLst/>
              </a:prstGeom>
              <a:blipFill>
                <a:blip r:embed="rId3"/>
                <a:stretch>
                  <a:fillRect l="-1520" t="-1426" r="-101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373505" y="4148919"/>
                <a:ext cx="5964071" cy="26983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2)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𝑎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  <m:f>
                        <m:fPr>
                          <m:ctrlPr>
                            <a:rPr lang="vi-VN" sz="24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𝑠𝑖𝑛</m:t>
                          </m:r>
                          <m: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32</m:t>
                          </m:r>
                          <m: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°</m:t>
                          </m:r>
                        </m:num>
                        <m:den>
                          <m: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𝑐𝑜𝑠</m:t>
                          </m:r>
                          <m: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58</m:t>
                          </m:r>
                          <m: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°</m:t>
                          </m:r>
                        </m:den>
                      </m:f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𝑠𝑖𝑛</m:t>
                          </m:r>
                          <m: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32</m:t>
                          </m:r>
                          <m: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°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vi-VN" sz="2400" b="0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sin</m:t>
                          </m:r>
                          <m: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⁡(</m:t>
                          </m:r>
                          <m: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90</m:t>
                          </m:r>
                          <m: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°−</m:t>
                          </m:r>
                          <m: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58</m:t>
                          </m:r>
                          <m: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°)</m:t>
                          </m:r>
                        </m:den>
                      </m:f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𝑠𝑖𝑛</m:t>
                          </m:r>
                          <m: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32</m:t>
                          </m:r>
                          <m: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°</m:t>
                          </m:r>
                        </m:num>
                        <m:den>
                          <m: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𝑠𝑖𝑛</m:t>
                          </m:r>
                          <m: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32</m:t>
                          </m:r>
                          <m: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°</m:t>
                          </m:r>
                        </m:den>
                      </m:f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vi-VN" sz="24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vi-VN" sz="24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vi-VN" sz="24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b)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𝑡𝑎𝑛</m:t>
                    </m:r>
                    <m:r>
                      <a:rPr lang="en-US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76</m:t>
                    </m:r>
                    <m:r>
                      <a:rPr lang="en-US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°−</m:t>
                    </m:r>
                    <m:r>
                      <a:rPr lang="en-US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𝑐𝑜𝑡</m:t>
                    </m:r>
                    <m:r>
                      <a:rPr lang="en-US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14</m:t>
                    </m:r>
                    <m:r>
                      <a:rPr lang="en-US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°=</m:t>
                    </m:r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𝑡𝑎𝑛</m:t>
                    </m:r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76</m:t>
                    </m:r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°−</m:t>
                    </m:r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𝑡𝑎𝑛</m:t>
                    </m:r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76</m:t>
                    </m:r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°=</m:t>
                    </m:r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sz="2400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endParaRPr lang="vi-VN" sz="24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vi-VN" sz="24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3505" y="4148919"/>
                <a:ext cx="5964071" cy="2698367"/>
              </a:xfrm>
              <a:prstGeom prst="rect">
                <a:avLst/>
              </a:prstGeom>
              <a:blipFill>
                <a:blip r:embed="rId4"/>
                <a:stretch>
                  <a:fillRect l="-1636" t="-1810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67510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1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6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1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6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1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4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1178257" y="330136"/>
                <a:ext cx="9494292" cy="648068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3) 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Tìm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𝑠𝑖𝑛</m:t>
                    </m:r>
                    <m:r>
                      <a:rPr lang="en-US" sz="28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sz="28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, </m:t>
                    </m:r>
                    <m:r>
                      <a:rPr lang="en-US" sz="28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𝑐𝑜𝑠</m:t>
                    </m:r>
                    <m:r>
                      <a:rPr lang="en-US" sz="28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(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kq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làm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tròn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đến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chữ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thập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phân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thứ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tư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) , 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biết</a:t>
                </a:r>
                <a:endParaRPr lang="en-US" sz="2800" dirty="0">
                  <a:solidFill>
                    <a:schemeClr val="bg1"/>
                  </a:solidFill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    a)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𝑡𝑎𝑛</m:t>
                    </m:r>
                    <m:r>
                      <a:rPr lang="en-US" sz="28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sz="28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                                                b)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𝑐𝑜𝑡</m:t>
                    </m:r>
                    <m:r>
                      <a:rPr lang="en-US" sz="28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sz="28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2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endParaRPr lang="en-US" sz="28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Giải</a:t>
                </a:r>
                <a:endParaRPr lang="en-US" sz="28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457200" indent="-457200">
                  <a:buAutoNum type="alphaLcParenR"/>
                </a:pP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Vì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𝑠𝑖𝑛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8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𝑐𝑜𝑠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=1  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e>
                    </m:d>
                  </m:oMath>
                </a14:m>
                <a:endParaRPr lang="en-US" sz="2800" b="0" dirty="0">
                  <a:solidFill>
                    <a:schemeClr val="bg1"/>
                  </a:solidFill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mà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𝑡𝑎𝑛</m:t>
                    </m:r>
                    <m:r>
                      <a:rPr lang="en-US" sz="28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sz="28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𝑠𝑖𝑛</m:t>
                        </m:r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𝑐𝑜𝑠</m:t>
                        </m:r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den>
                    </m:f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𝑐𝑜𝑠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=3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𝑠𝑖𝑛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(2)</m:t>
                    </m:r>
                  </m:oMath>
                </a14:m>
                <a:endParaRPr lang="en-US" sz="28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Thay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(2) 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vào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(1) ta 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𝑠𝑖𝑛</m:t>
                        </m:r>
                      </m:e>
                      <m:sup>
                        <m:r>
                          <a:rPr lang="en-US" sz="2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8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sz="28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28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80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  <m:r>
                              <a:rPr lang="en-US" sz="2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𝑠𝑖𝑛</m:t>
                            </m:r>
                            <m:r>
                              <a:rPr lang="en-US" sz="2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𝛼</m:t>
                            </m:r>
                          </m:e>
                        </m:d>
                      </m:e>
                      <m:sup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8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=1 </m:t>
                    </m:r>
                  </m:oMath>
                </a14:m>
                <a:endParaRPr lang="en-US" sz="2800" dirty="0">
                  <a:solidFill>
                    <a:schemeClr val="bg1"/>
                  </a:solidFill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          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↔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 10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𝑠𝑖𝑛</m:t>
                        </m:r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=1</m:t>
                    </m:r>
                  </m:oMath>
                </a14:m>
                <a:endParaRPr lang="en-US" sz="2800" b="0" dirty="0">
                  <a:solidFill>
                    <a:schemeClr val="bg1"/>
                  </a:solidFill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⇒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𝑠𝑖𝑛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sz="28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8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10</m:t>
                              </m:r>
                            </m:den>
                          </m:f>
                        </m:e>
                      </m:rad>
                      <m:r>
                        <a:rPr lang="en-US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≈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0,3162</m:t>
                      </m:r>
                    </m:oMath>
                  </m:oMathPara>
                </a14:m>
                <a:endParaRPr lang="en-US" sz="28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nên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𝑐𝑜𝑠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≈0,9887</m:t>
                    </m:r>
                  </m:oMath>
                </a14:m>
                <a:endParaRPr lang="en-US" sz="28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b) 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Làm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tương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tự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như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ý a</a:t>
                </a:r>
              </a:p>
              <a:p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KQ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𝑠𝑖𝑛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=0,8 ;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𝑐𝑜𝑠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=0,6</m:t>
                    </m:r>
                  </m:oMath>
                </a14:m>
                <a:endParaRPr lang="vi-VN" sz="28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8257" y="330136"/>
                <a:ext cx="9494292" cy="6480685"/>
              </a:xfrm>
              <a:prstGeom prst="rect">
                <a:avLst/>
              </a:prstGeom>
              <a:blipFill>
                <a:blip r:embed="rId2"/>
                <a:stretch>
                  <a:fillRect l="-1284" t="-941" b="-1693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63304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55964" y="734291"/>
            <a:ext cx="878378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chemeClr val="bg1"/>
                </a:solidFill>
              </a:rPr>
              <a:t>Hướng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dẫn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về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nhà</a:t>
            </a:r>
            <a:endParaRPr lang="en-US" sz="2800" dirty="0">
              <a:solidFill>
                <a:schemeClr val="bg1"/>
              </a:solidFill>
            </a:endParaRPr>
          </a:p>
          <a:p>
            <a:r>
              <a:rPr lang="en-US" sz="2800" dirty="0" err="1">
                <a:solidFill>
                  <a:schemeClr val="bg1"/>
                </a:solidFill>
              </a:rPr>
              <a:t>Học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thuộc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Định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nghĩa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và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các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tính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chất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của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tỉ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số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lượng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giác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</a:p>
          <a:p>
            <a:r>
              <a:rPr lang="en-US" sz="2800" dirty="0" err="1">
                <a:solidFill>
                  <a:schemeClr val="bg1"/>
                </a:solidFill>
              </a:rPr>
              <a:t>Giải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các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bài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tập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trong</a:t>
            </a:r>
            <a:r>
              <a:rPr lang="en-US" sz="2800" dirty="0">
                <a:solidFill>
                  <a:schemeClr val="bg1"/>
                </a:solidFill>
              </a:rPr>
              <a:t> SGK</a:t>
            </a:r>
          </a:p>
          <a:p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97451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680564" y="271485"/>
                <a:ext cx="5416271" cy="36208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vi-VN" sz="2800" b="0" i="1" dirty="0">
                    <a:solidFill>
                      <a:schemeClr val="bg1"/>
                    </a:solidFill>
                    <a:latin typeface="Cambria Math" panose="02040503050406030204" pitchFamily="18" charset="0"/>
                  </a:rPr>
                  <a:t>Các công thức lượng giác cần nhớ.</a:t>
                </a:r>
              </a:p>
              <a:p>
                <a:pPr marL="457200" indent="-457200">
                  <a:lnSpc>
                    <a:spcPct val="150000"/>
                  </a:lnSpc>
                  <a:buAutoNum type="arabicParenR"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vi-VN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vi-VN" sz="2800" b="0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tan</m:t>
                        </m:r>
                      </m:fName>
                      <m:e>
                        <m:r>
                          <a:rPr lang="vi-VN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  <m:r>
                          <a:rPr lang="vi-VN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vi-VN" sz="2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func>
                              <m:funcPr>
                                <m:ctrlPr>
                                  <a:rPr lang="vi-VN" sz="28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vi-VN" sz="2800" b="0" i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sin</m:t>
                                </m:r>
                              </m:fName>
                              <m:e>
                                <m:r>
                                  <a:rPr lang="vi-VN" sz="28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𝛼</m:t>
                                </m:r>
                              </m:e>
                            </m:func>
                          </m:num>
                          <m:den>
                            <m:func>
                              <m:funcPr>
                                <m:ctrlPr>
                                  <a:rPr lang="vi-VN" sz="28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vi-VN" sz="2800" b="0" i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cos</m:t>
                                </m:r>
                              </m:fName>
                              <m:e>
                                <m:r>
                                  <a:rPr lang="vi-VN" sz="28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𝛼</m:t>
                                </m:r>
                              </m:e>
                            </m:func>
                          </m:den>
                        </m:f>
                        <m:r>
                          <a:rPr lang="vi-VN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; </m:t>
                        </m:r>
                      </m:e>
                    </m:func>
                    <m:r>
                      <a:rPr lang="vi-VN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  </m:t>
                    </m:r>
                  </m:oMath>
                </a14:m>
                <a:endParaRPr lang="vi-VN" sz="2800" b="0" i="1" dirty="0">
                  <a:solidFill>
                    <a:schemeClr val="bg1"/>
                  </a:solidFill>
                  <a:latin typeface="Cambria Math" panose="02040503050406030204" pitchFamily="18" charset="0"/>
                </a:endParaRPr>
              </a:p>
              <a:p>
                <a:pPr marL="457200" indent="-457200">
                  <a:lnSpc>
                    <a:spcPct val="150000"/>
                  </a:lnSpc>
                  <a:buAutoNum type="arabicParenR"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vi-VN" sz="2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vi-VN" sz="280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vi-VN" sz="280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cot</m:t>
                        </m:r>
                      </m:fName>
                      <m:e>
                        <m:r>
                          <a:rPr lang="vi-VN" sz="2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  <m:r>
                          <a:rPr lang="vi-VN" sz="2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vi-VN" sz="28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func>
                              <m:funcPr>
                                <m:ctrlPr>
                                  <a:rPr lang="vi-VN" sz="2800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vi-VN" sz="280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cos</m:t>
                                </m:r>
                              </m:fName>
                              <m:e>
                                <m:r>
                                  <a:rPr lang="vi-VN" sz="2800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𝛼</m:t>
                                </m:r>
                              </m:e>
                            </m:func>
                          </m:num>
                          <m:den>
                            <m:func>
                              <m:funcPr>
                                <m:ctrlPr>
                                  <a:rPr lang="vi-VN" sz="2800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vi-VN" sz="280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sin</m:t>
                                </m:r>
                              </m:fName>
                              <m:e>
                                <m:r>
                                  <a:rPr lang="vi-VN" sz="2800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𝛼</m:t>
                                </m:r>
                              </m:e>
                            </m:func>
                          </m:den>
                        </m:f>
                      </m:e>
                    </m:func>
                  </m:oMath>
                </a14:m>
                <a:endParaRPr lang="vi-VN" sz="2800" i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457200" indent="-457200">
                  <a:lnSpc>
                    <a:spcPct val="150000"/>
                  </a:lnSpc>
                  <a:buAutoNum type="arabicParenR"/>
                </a:pPr>
                <a14:m>
                  <m:oMath xmlns:m="http://schemas.openxmlformats.org/officeDocument/2006/math">
                    <m:r>
                      <a:rPr lang="vi-VN" sz="28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  </m:t>
                    </m:r>
                    <m:func>
                      <m:funcPr>
                        <m:ctrlPr>
                          <a:rPr lang="vi-VN" sz="2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vi-VN" sz="280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tan</m:t>
                        </m:r>
                      </m:fName>
                      <m:e>
                        <m:r>
                          <a:rPr lang="vi-VN" sz="2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  <m:r>
                          <a:rPr lang="vi-VN" sz="2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.</m:t>
                        </m:r>
                      </m:e>
                    </m:func>
                    <m:func>
                      <m:funcPr>
                        <m:ctrlPr>
                          <a:rPr lang="vi-VN" sz="2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vi-VN" sz="280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cot</m:t>
                        </m:r>
                      </m:fName>
                      <m:e>
                        <m:r>
                          <a:rPr lang="vi-VN" sz="2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</m:func>
                    <m:r>
                      <a:rPr lang="vi-VN" sz="28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vi-VN" sz="2800" dirty="0">
                  <a:solidFill>
                    <a:schemeClr val="bg1"/>
                  </a:solidFill>
                  <a:latin typeface="+mj-lt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vi-VN" sz="2800" dirty="0">
                    <a:solidFill>
                      <a:schemeClr val="bg1"/>
                    </a:solidFill>
                    <a:latin typeface="+mj-lt"/>
                  </a:rPr>
                  <a:t>4)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vi-VN" sz="28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vi-VN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𝑠𝑖𝑛</m:t>
                        </m:r>
                      </m:e>
                      <m:sup>
                        <m:r>
                          <a:rPr lang="vi-VN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vi-VN" sz="28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vi-VN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vi-VN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vi-VN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𝑐𝑜𝑠</m:t>
                        </m:r>
                      </m:e>
                      <m:sup>
                        <m:r>
                          <a:rPr lang="vi-VN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vi-VN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vi-VN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</m:t>
                    </m:r>
                  </m:oMath>
                </a14:m>
                <a:endParaRPr lang="vi-VN" sz="2800" dirty="0">
                  <a:solidFill>
                    <a:schemeClr val="bg1"/>
                  </a:solidFill>
                  <a:latin typeface="+mj-lt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0564" y="271485"/>
                <a:ext cx="5416271" cy="3620863"/>
              </a:xfrm>
              <a:prstGeom prst="rect">
                <a:avLst/>
              </a:prstGeom>
              <a:blipFill>
                <a:blip r:embed="rId3"/>
                <a:stretch>
                  <a:fillRect l="-2365" t="-1852" b="-1684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5791048"/>
              </p:ext>
            </p:extLst>
          </p:nvPr>
        </p:nvGraphicFramePr>
        <p:xfrm>
          <a:off x="1759472" y="3984624"/>
          <a:ext cx="3022600" cy="941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8" name="Equation" r:id="rId4" imgW="1269720" imgH="393480" progId="Equation.DSMT4">
                  <p:embed/>
                </p:oleObj>
              </mc:Choice>
              <mc:Fallback>
                <p:oleObj name="Equation" r:id="rId4" imgW="1269720" imgH="393480" progId="Equation.DSMT4">
                  <p:embed/>
                  <p:pic>
                    <p:nvPicPr>
                      <p:cNvPr id="7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9472" y="3984624"/>
                        <a:ext cx="3022600" cy="941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24652478"/>
              </p:ext>
            </p:extLst>
          </p:nvPr>
        </p:nvGraphicFramePr>
        <p:xfrm>
          <a:off x="1688579" y="5336963"/>
          <a:ext cx="2994025" cy="941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9" name="Equation" r:id="rId6" imgW="1257120" imgH="393480" progId="Equation.DSMT4">
                  <p:embed/>
                </p:oleObj>
              </mc:Choice>
              <mc:Fallback>
                <p:oleObj name="Equation" r:id="rId6" imgW="1257120" imgH="393480" progId="Equation.DSMT4">
                  <p:embed/>
                  <p:pic>
                    <p:nvPicPr>
                      <p:cNvPr id="8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88579" y="5336963"/>
                        <a:ext cx="2994025" cy="941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55336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 Box 20"/>
              <p:cNvSpPr txBox="1">
                <a:spLocks noChangeArrowheads="1"/>
              </p:cNvSpPr>
              <p:nvPr/>
            </p:nvSpPr>
            <p:spPr bwMode="auto">
              <a:xfrm>
                <a:off x="600500" y="123967"/>
                <a:ext cx="11177517" cy="42523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342900" indent="-3429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800100" indent="-3429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257300" indent="-3429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714500" indent="-3429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171700" indent="-3429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628900" indent="-3429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3086100" indent="-3429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543300" indent="-3429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4000500" indent="-3429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vi-VN" sz="2400" b="1" u="sng" dirty="0">
                    <a:solidFill>
                      <a:schemeClr val="bg1"/>
                    </a:solidFill>
                    <a:latin typeface="Times New Roman" panose="02020603050405020304" pitchFamily="18" charset="0"/>
                  </a:rPr>
                  <a:t>Bài 2</a:t>
                </a:r>
                <a:r>
                  <a:rPr lang="en-US" altLang="vi-VN" sz="2400" b="1" dirty="0">
                    <a:solidFill>
                      <a:schemeClr val="bg1"/>
                    </a:solidFill>
                    <a:latin typeface="Times New Roman" panose="02020603050405020304" pitchFamily="18" charset="0"/>
                  </a:rPr>
                  <a:t>: Cho </a:t>
                </a:r>
                <a:r>
                  <a:rPr lang="en-US" altLang="vi-VN" sz="2400" b="1" dirty="0">
                    <a:solidFill>
                      <a:schemeClr val="bg1"/>
                    </a:solidFill>
                    <a:latin typeface="Times New Roman" panose="02020603050405020304" pitchFamily="18" charset="0"/>
                    <a:sym typeface="Symbol" panose="05050102010706020507" pitchFamily="18" charset="2"/>
                  </a:rPr>
                  <a:t> ABC </a:t>
                </a:r>
                <a:r>
                  <a:rPr lang="en-US" altLang="vi-VN" sz="2400" b="1" dirty="0" err="1">
                    <a:solidFill>
                      <a:schemeClr val="bg1"/>
                    </a:solidFill>
                    <a:latin typeface="Times New Roman" panose="02020603050405020304" pitchFamily="18" charset="0"/>
                    <a:sym typeface="Symbol" panose="05050102010706020507" pitchFamily="18" charset="2"/>
                  </a:rPr>
                  <a:t>vuông</a:t>
                </a:r>
                <a:r>
                  <a:rPr lang="en-US" altLang="vi-VN" sz="2400" b="1" dirty="0">
                    <a:solidFill>
                      <a:schemeClr val="bg1"/>
                    </a:solidFill>
                    <a:latin typeface="Times New Roman" panose="02020603050405020304" pitchFamily="18" charset="0"/>
                    <a:sym typeface="Symbol" panose="05050102010706020507" pitchFamily="18" charset="2"/>
                  </a:rPr>
                  <a:t> </a:t>
                </a:r>
                <a:r>
                  <a:rPr lang="en-US" altLang="vi-VN" sz="2400" b="1" dirty="0" err="1">
                    <a:solidFill>
                      <a:schemeClr val="bg1"/>
                    </a:solidFill>
                    <a:latin typeface="Times New Roman" panose="02020603050405020304" pitchFamily="18" charset="0"/>
                    <a:sym typeface="Symbol" panose="05050102010706020507" pitchFamily="18" charset="2"/>
                  </a:rPr>
                  <a:t>tại</a:t>
                </a:r>
                <a:r>
                  <a:rPr lang="en-US" altLang="vi-VN" sz="2400" b="1" dirty="0">
                    <a:solidFill>
                      <a:schemeClr val="bg1"/>
                    </a:solidFill>
                    <a:latin typeface="Times New Roman" panose="02020603050405020304" pitchFamily="18" charset="0"/>
                    <a:sym typeface="Symbol" panose="05050102010706020507" pitchFamily="18" charset="2"/>
                  </a:rPr>
                  <a:t> A , </a:t>
                </a:r>
                <a:r>
                  <a:rPr lang="en-US" altLang="vi-VN" sz="2400" b="1" dirty="0" err="1">
                    <a:solidFill>
                      <a:schemeClr val="bg1"/>
                    </a:solidFill>
                    <a:latin typeface="Times New Roman" panose="02020603050405020304" pitchFamily="18" charset="0"/>
                    <a:sym typeface="Symbol" panose="05050102010706020507" pitchFamily="18" charset="2"/>
                  </a:rPr>
                  <a:t>biết</a:t>
                </a:r>
                <a:r>
                  <a:rPr lang="en-US" altLang="vi-VN" sz="2400" b="1" dirty="0">
                    <a:solidFill>
                      <a:schemeClr val="bg1"/>
                    </a:solidFill>
                    <a:latin typeface="Times New Roman" panose="02020603050405020304" pitchFamily="18" charset="0"/>
                    <a:sym typeface="Symbol" panose="05050102010706020507" pitchFamily="18" charset="2"/>
                  </a:rPr>
                  <a:t> </a:t>
                </a:r>
                <a:r>
                  <a:rPr lang="en-US" altLang="vi-VN" sz="2400" b="1" dirty="0" err="1">
                    <a:solidFill>
                      <a:schemeClr val="bg1"/>
                    </a:solidFill>
                    <a:latin typeface="Times New Roman" panose="02020603050405020304" pitchFamily="18" charset="0"/>
                    <a:sym typeface="Symbol" panose="05050102010706020507" pitchFamily="18" charset="2"/>
                  </a:rPr>
                  <a:t>cosB</a:t>
                </a:r>
                <a:r>
                  <a:rPr lang="en-US" altLang="vi-VN" sz="2400" b="1" dirty="0">
                    <a:solidFill>
                      <a:schemeClr val="bg1"/>
                    </a:solidFill>
                    <a:latin typeface="Times New Roman" panose="02020603050405020304" pitchFamily="18" charset="0"/>
                    <a:sym typeface="Symbol" panose="05050102010706020507" pitchFamily="18" charset="2"/>
                  </a:rPr>
                  <a:t> = 0,8, </a:t>
                </a:r>
                <a:r>
                  <a:rPr lang="en-US" altLang="vi-VN" sz="2400" b="1" dirty="0" err="1">
                    <a:solidFill>
                      <a:schemeClr val="bg1"/>
                    </a:solidFill>
                    <a:latin typeface="Times New Roman" panose="02020603050405020304" pitchFamily="18" charset="0"/>
                    <a:sym typeface="Symbol" panose="05050102010706020507" pitchFamily="18" charset="2"/>
                  </a:rPr>
                  <a:t>hãy</a:t>
                </a:r>
                <a:r>
                  <a:rPr lang="en-US" altLang="vi-VN" sz="2400" b="1" dirty="0">
                    <a:solidFill>
                      <a:schemeClr val="bg1"/>
                    </a:solidFill>
                    <a:latin typeface="Times New Roman" panose="02020603050405020304" pitchFamily="18" charset="0"/>
                    <a:sym typeface="Symbol" panose="05050102010706020507" pitchFamily="18" charset="2"/>
                  </a:rPr>
                  <a:t> </a:t>
                </a:r>
                <a:r>
                  <a:rPr lang="en-US" altLang="vi-VN" sz="2400" b="1" dirty="0" err="1">
                    <a:solidFill>
                      <a:schemeClr val="bg1"/>
                    </a:solidFill>
                    <a:latin typeface="Times New Roman" panose="02020603050405020304" pitchFamily="18" charset="0"/>
                    <a:sym typeface="Symbol" panose="05050102010706020507" pitchFamily="18" charset="2"/>
                  </a:rPr>
                  <a:t>tính</a:t>
                </a:r>
                <a:r>
                  <a:rPr lang="en-US" altLang="vi-VN" sz="2400" b="1" dirty="0">
                    <a:solidFill>
                      <a:schemeClr val="bg1"/>
                    </a:solidFill>
                    <a:latin typeface="Times New Roman" panose="02020603050405020304" pitchFamily="18" charset="0"/>
                    <a:sym typeface="Symbol" panose="05050102010706020507" pitchFamily="18" charset="2"/>
                  </a:rPr>
                  <a:t> </a:t>
                </a:r>
                <a:r>
                  <a:rPr lang="en-US" altLang="vi-VN" sz="2400" b="1" dirty="0" err="1">
                    <a:solidFill>
                      <a:schemeClr val="bg1"/>
                    </a:solidFill>
                    <a:latin typeface="Times New Roman" panose="02020603050405020304" pitchFamily="18" charset="0"/>
                    <a:sym typeface="Symbol" panose="05050102010706020507" pitchFamily="18" charset="2"/>
                  </a:rPr>
                  <a:t>tỉ</a:t>
                </a:r>
                <a:r>
                  <a:rPr lang="en-US" altLang="vi-VN" sz="2400" b="1" dirty="0">
                    <a:solidFill>
                      <a:schemeClr val="bg1"/>
                    </a:solidFill>
                    <a:latin typeface="Times New Roman" panose="02020603050405020304" pitchFamily="18" charset="0"/>
                    <a:sym typeface="Symbol" panose="05050102010706020507" pitchFamily="18" charset="2"/>
                  </a:rPr>
                  <a:t> </a:t>
                </a:r>
                <a:r>
                  <a:rPr lang="en-US" altLang="vi-VN" sz="2400" b="1" dirty="0" err="1">
                    <a:solidFill>
                      <a:schemeClr val="bg1"/>
                    </a:solidFill>
                    <a:latin typeface="Times New Roman" panose="02020603050405020304" pitchFamily="18" charset="0"/>
                    <a:sym typeface="Symbol" panose="05050102010706020507" pitchFamily="18" charset="2"/>
                  </a:rPr>
                  <a:t>số</a:t>
                </a:r>
                <a:r>
                  <a:rPr lang="en-US" altLang="vi-VN" sz="2400" b="1" dirty="0">
                    <a:solidFill>
                      <a:schemeClr val="bg1"/>
                    </a:solidFill>
                    <a:latin typeface="Times New Roman" panose="02020603050405020304" pitchFamily="18" charset="0"/>
                    <a:sym typeface="Symbol" panose="05050102010706020507" pitchFamily="18" charset="2"/>
                  </a:rPr>
                  <a:t> </a:t>
                </a:r>
                <a:r>
                  <a:rPr lang="en-US" altLang="vi-VN" sz="2400" b="1" dirty="0" err="1">
                    <a:solidFill>
                      <a:schemeClr val="bg1"/>
                    </a:solidFill>
                    <a:latin typeface="Times New Roman" panose="02020603050405020304" pitchFamily="18" charset="0"/>
                    <a:sym typeface="Symbol" panose="05050102010706020507" pitchFamily="18" charset="2"/>
                  </a:rPr>
                  <a:t>lượng</a:t>
                </a:r>
                <a:r>
                  <a:rPr lang="en-US" altLang="vi-VN" sz="2400" b="1" dirty="0">
                    <a:solidFill>
                      <a:schemeClr val="bg1"/>
                    </a:solidFill>
                    <a:latin typeface="Times New Roman" panose="02020603050405020304" pitchFamily="18" charset="0"/>
                    <a:sym typeface="Symbol" panose="05050102010706020507" pitchFamily="18" charset="2"/>
                  </a:rPr>
                  <a:t> </a:t>
                </a:r>
                <a:r>
                  <a:rPr lang="en-US" altLang="vi-VN" sz="2400" b="1" dirty="0" err="1">
                    <a:solidFill>
                      <a:schemeClr val="bg1"/>
                    </a:solidFill>
                    <a:latin typeface="Times New Roman" panose="02020603050405020304" pitchFamily="18" charset="0"/>
                    <a:sym typeface="Symbol" panose="05050102010706020507" pitchFamily="18" charset="2"/>
                  </a:rPr>
                  <a:t>giác</a:t>
                </a:r>
                <a:r>
                  <a:rPr lang="en-US" altLang="vi-VN" sz="2400" b="1" dirty="0">
                    <a:solidFill>
                      <a:schemeClr val="bg1"/>
                    </a:solidFill>
                    <a:latin typeface="Times New Roman" panose="02020603050405020304" pitchFamily="18" charset="0"/>
                    <a:sym typeface="Symbol" panose="05050102010706020507" pitchFamily="18" charset="2"/>
                  </a:rPr>
                  <a:t> </a:t>
                </a:r>
                <a:r>
                  <a:rPr lang="en-US" altLang="vi-VN" sz="2400" b="1" dirty="0" err="1">
                    <a:solidFill>
                      <a:schemeClr val="bg1"/>
                    </a:solidFill>
                    <a:latin typeface="Times New Roman" panose="02020603050405020304" pitchFamily="18" charset="0"/>
                    <a:sym typeface="Symbol" panose="05050102010706020507" pitchFamily="18" charset="2"/>
                  </a:rPr>
                  <a:t>của</a:t>
                </a:r>
                <a:r>
                  <a:rPr lang="en-US" altLang="vi-VN" sz="2400" b="1" dirty="0">
                    <a:solidFill>
                      <a:schemeClr val="bg1"/>
                    </a:solidFill>
                    <a:latin typeface="Times New Roman" panose="02020603050405020304" pitchFamily="18" charset="0"/>
                    <a:sym typeface="Symbol" panose="05050102010706020507" pitchFamily="18" charset="2"/>
                  </a:rPr>
                  <a:t> </a:t>
                </a:r>
                <a:r>
                  <a:rPr lang="en-US" altLang="vi-VN" sz="2400" b="1" dirty="0" err="1">
                    <a:solidFill>
                      <a:schemeClr val="bg1"/>
                    </a:solidFill>
                    <a:latin typeface="Times New Roman" panose="02020603050405020304" pitchFamily="18" charset="0"/>
                    <a:sym typeface="Symbol" panose="05050102010706020507" pitchFamily="18" charset="2"/>
                  </a:rPr>
                  <a:t>góc</a:t>
                </a:r>
                <a:r>
                  <a:rPr lang="en-US" altLang="vi-VN" sz="2400" b="1" dirty="0">
                    <a:solidFill>
                      <a:schemeClr val="bg1"/>
                    </a:solidFill>
                    <a:latin typeface="Times New Roman" panose="02020603050405020304" pitchFamily="18" charset="0"/>
                    <a:sym typeface="Symbol" panose="05050102010706020507" pitchFamily="18" charset="2"/>
                  </a:rPr>
                  <a:t> C .</a:t>
                </a:r>
              </a:p>
              <a:p>
                <a:pPr>
                  <a:spcBef>
                    <a:spcPct val="50000"/>
                  </a:spcBef>
                </a:pPr>
                <a:r>
                  <a:rPr lang="en-US" altLang="vi-VN" sz="2400" b="1" dirty="0">
                    <a:solidFill>
                      <a:schemeClr val="bg1"/>
                    </a:solidFill>
                    <a:latin typeface="Times New Roman" panose="02020603050405020304" pitchFamily="18" charset="0"/>
                    <a:sym typeface="Symbol" panose="05050102010706020507" pitchFamily="18" charset="2"/>
                  </a:rPr>
                  <a:t>HD</a:t>
                </a:r>
              </a:p>
              <a:p>
                <a:pPr>
                  <a:spcBef>
                    <a:spcPct val="50000"/>
                  </a:spcBef>
                </a:pPr>
                <a:r>
                  <a:rPr lang="en-US" altLang="vi-VN" sz="2400" b="1" dirty="0" err="1">
                    <a:solidFill>
                      <a:schemeClr val="bg1"/>
                    </a:solidFill>
                    <a:latin typeface="Times New Roman" panose="02020603050405020304" pitchFamily="18" charset="0"/>
                    <a:sym typeface="Symbol" panose="05050102010706020507" pitchFamily="18" charset="2"/>
                  </a:rPr>
                  <a:t>Vì</a:t>
                </a:r>
                <a:r>
                  <a:rPr lang="en-US" altLang="vi-VN" sz="2400" b="1" dirty="0">
                    <a:solidFill>
                      <a:schemeClr val="bg1"/>
                    </a:solidFill>
                    <a:latin typeface="Times New Roman" panose="02020603050405020304" pitchFamily="18" charset="0"/>
                    <a:sym typeface="Symbol" panose="05050102010706020507" pitchFamily="18" charset="2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vi-VN" sz="24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vi-VN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𝑠𝑖𝑛</m:t>
                        </m:r>
                      </m:e>
                      <m:sup>
                        <m:r>
                          <a:rPr lang="vi-VN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𝐵</m:t>
                    </m:r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vi-VN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vi-VN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𝑐𝑜𝑠</m:t>
                        </m:r>
                      </m:e>
                      <m:sup>
                        <m:r>
                          <a:rPr lang="vi-VN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</m:t>
                    </m:r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=1⇒</m:t>
                    </m:r>
                    <m:sSup>
                      <m:sSupPr>
                        <m:ctrlPr>
                          <a:rPr lang="vi-VN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vi-VN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𝑠𝑖𝑛</m:t>
                        </m:r>
                      </m:e>
                      <m:sup>
                        <m:r>
                          <a:rPr lang="vi-VN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</m:t>
                    </m:r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=1−</m:t>
                    </m:r>
                    <m:sSup>
                      <m:sSupPr>
                        <m:ctrlPr>
                          <a:rPr lang="vi-VN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vi-VN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𝑐𝑜𝑠</m:t>
                        </m:r>
                      </m:e>
                      <m:sup>
                        <m:r>
                          <a:rPr lang="vi-VN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</m:t>
                    </m:r>
                  </m:oMath>
                </a14:m>
                <a:endParaRPr lang="vi-VN" sz="2400" dirty="0">
                  <a:solidFill>
                    <a:schemeClr val="bg1"/>
                  </a:solidFill>
                </a:endParaRPr>
              </a:p>
              <a:p>
                <a:pPr>
                  <a:spcBef>
                    <a:spcPct val="50000"/>
                  </a:spcBef>
                </a:pPr>
                <a:r>
                  <a:rPr lang="vi-VN" sz="2400" dirty="0">
                    <a:solidFill>
                      <a:schemeClr val="bg1"/>
                    </a:solidFill>
                  </a:rPr>
                  <a:t>Thay số : </a:t>
                </a:r>
                <a14:m>
                  <m:oMath xmlns:m="http://schemas.openxmlformats.org/officeDocument/2006/math"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𝑠𝑖𝑛𝐵</m:t>
                    </m:r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vi-VN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vi-VN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1−</m:t>
                        </m:r>
                        <m:sSup>
                          <m:sSupPr>
                            <m:ctrlPr>
                              <a:rPr lang="vi-VN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vi-VN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0,8</m:t>
                            </m:r>
                          </m:e>
                          <m:sup>
                            <m:r>
                              <a:rPr lang="vi-VN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vi-VN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vi-VN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0,36</m:t>
                        </m:r>
                      </m:e>
                    </m:rad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=0,6</m:t>
                    </m:r>
                  </m:oMath>
                </a14:m>
                <a:endParaRPr lang="vi-VN" sz="2400" dirty="0">
                  <a:solidFill>
                    <a:schemeClr val="bg1"/>
                  </a:solidFill>
                </a:endParaRPr>
              </a:p>
              <a:p>
                <a:pPr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vi-VN" altLang="vi-VN" sz="2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𝒕𝒂𝒏𝑩</m:t>
                      </m:r>
                      <m:r>
                        <a:rPr lang="vi-VN" altLang="vi-VN" sz="2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=</m:t>
                      </m:r>
                      <m:f>
                        <m:fPr>
                          <m:ctrlPr>
                            <a:rPr lang="vi-VN" altLang="vi-VN" sz="2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</m:ctrlPr>
                        </m:fPr>
                        <m:num>
                          <m:r>
                            <a:rPr lang="vi-VN" altLang="vi-VN" sz="2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𝒔𝒊𝒏𝑩</m:t>
                          </m:r>
                        </m:num>
                        <m:den>
                          <m:r>
                            <a:rPr lang="vi-VN" altLang="vi-VN" sz="2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𝒄𝒐𝒔𝑩</m:t>
                          </m:r>
                        </m:den>
                      </m:f>
                      <m:r>
                        <a:rPr lang="vi-VN" altLang="vi-VN" sz="2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=</m:t>
                      </m:r>
                      <m:f>
                        <m:fPr>
                          <m:ctrlPr>
                            <a:rPr lang="vi-VN" altLang="vi-VN" sz="2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</m:ctrlPr>
                        </m:fPr>
                        <m:num>
                          <m:r>
                            <a:rPr lang="vi-VN" altLang="vi-VN" sz="2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𝟎</m:t>
                          </m:r>
                          <m:r>
                            <a:rPr lang="vi-VN" altLang="vi-VN" sz="2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,</m:t>
                          </m:r>
                          <m:r>
                            <a:rPr lang="vi-VN" altLang="vi-VN" sz="2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𝟔</m:t>
                          </m:r>
                        </m:num>
                        <m:den>
                          <m:r>
                            <a:rPr lang="vi-VN" altLang="vi-VN" sz="2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𝟎</m:t>
                          </m:r>
                          <m:r>
                            <a:rPr lang="vi-VN" altLang="vi-VN" sz="2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,</m:t>
                          </m:r>
                          <m:r>
                            <a:rPr lang="vi-VN" altLang="vi-VN" sz="2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𝟖</m:t>
                          </m:r>
                        </m:den>
                      </m:f>
                      <m:r>
                        <a:rPr lang="vi-VN" altLang="vi-VN" sz="2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=</m:t>
                      </m:r>
                      <m:f>
                        <m:fPr>
                          <m:ctrlPr>
                            <a:rPr lang="vi-VN" altLang="vi-VN" sz="2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</m:ctrlPr>
                        </m:fPr>
                        <m:num>
                          <m:r>
                            <a:rPr lang="vi-VN" altLang="vi-VN" sz="2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𝟑</m:t>
                          </m:r>
                        </m:num>
                        <m:den>
                          <m:r>
                            <a:rPr lang="vi-VN" altLang="vi-VN" sz="2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𝟒</m:t>
                          </m:r>
                        </m:den>
                      </m:f>
                      <m:r>
                        <a:rPr lang="vi-VN" altLang="vi-VN" sz="2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   ;   </m:t>
                      </m:r>
                      <m:r>
                        <a:rPr lang="vi-VN" altLang="vi-VN" sz="2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𝒄𝒐𝒕𝑩</m:t>
                      </m:r>
                      <m:r>
                        <a:rPr lang="vi-VN" altLang="vi-VN" sz="2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=</m:t>
                      </m:r>
                      <m:f>
                        <m:fPr>
                          <m:ctrlPr>
                            <a:rPr lang="vi-VN" altLang="vi-VN" sz="2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</m:ctrlPr>
                        </m:fPr>
                        <m:num>
                          <m:r>
                            <a:rPr lang="vi-VN" altLang="vi-VN" sz="2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𝟒</m:t>
                          </m:r>
                        </m:num>
                        <m:den>
                          <m:r>
                            <a:rPr lang="vi-VN" altLang="vi-VN" sz="2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vi-VN" altLang="vi-VN" sz="2400" b="1" dirty="0">
                  <a:solidFill>
                    <a:schemeClr val="bg1"/>
                  </a:solidFill>
                  <a:latin typeface="Times New Roman" panose="02020603050405020304" pitchFamily="18" charset="0"/>
                  <a:sym typeface="Symbol" panose="05050102010706020507" pitchFamily="18" charset="2"/>
                </a:endParaRPr>
              </a:p>
              <a:p>
                <a:pPr>
                  <a:spcBef>
                    <a:spcPct val="50000"/>
                  </a:spcBef>
                </a:pPr>
                <a:r>
                  <a:rPr lang="vi-VN" altLang="vi-VN" sz="2400" b="1" dirty="0">
                    <a:solidFill>
                      <a:schemeClr val="bg1"/>
                    </a:solidFill>
                    <a:latin typeface="Times New Roman" panose="02020603050405020304" pitchFamily="18" charset="0"/>
                    <a:sym typeface="Symbol" panose="05050102010706020507" pitchFamily="18" charset="2"/>
                  </a:rPr>
                  <a:t>Mà B và C là hai góc phụ nhau nên : </a:t>
                </a:r>
                <a14:m>
                  <m:oMath xmlns:m="http://schemas.openxmlformats.org/officeDocument/2006/math">
                    <m:r>
                      <a:rPr lang="vi-VN" altLang="vi-VN" sz="24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𝒔𝒊𝒏𝑪</m:t>
                    </m:r>
                    <m:r>
                      <a:rPr lang="vi-VN" altLang="vi-VN" sz="24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r>
                      <a:rPr lang="vi-VN" altLang="vi-VN" sz="24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𝒄𝒐𝒔𝑩</m:t>
                    </m:r>
                    <m:r>
                      <a:rPr lang="vi-VN" altLang="vi-VN" sz="24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r>
                      <a:rPr lang="vi-VN" altLang="vi-VN" sz="24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𝟎</m:t>
                    </m:r>
                    <m:r>
                      <a:rPr lang="vi-VN" altLang="vi-VN" sz="24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,</m:t>
                    </m:r>
                    <m:r>
                      <a:rPr lang="vi-VN" altLang="vi-VN" sz="24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𝟖</m:t>
                    </m:r>
                    <m:r>
                      <a:rPr lang="vi-VN" altLang="vi-VN" sz="24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 ;   </m:t>
                    </m:r>
                    <m:r>
                      <a:rPr lang="vi-VN" altLang="vi-VN" sz="24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𝒄𝒐𝒔𝑪</m:t>
                    </m:r>
                    <m:r>
                      <a:rPr lang="vi-VN" altLang="vi-VN" sz="24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r>
                      <a:rPr lang="vi-VN" altLang="vi-VN" sz="24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𝒔𝒊𝒏𝑩</m:t>
                    </m:r>
                    <m:r>
                      <a:rPr lang="vi-VN" altLang="vi-VN" sz="24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r>
                      <a:rPr lang="vi-VN" altLang="vi-VN" sz="24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𝟎</m:t>
                    </m:r>
                    <m:r>
                      <a:rPr lang="vi-VN" altLang="vi-VN" sz="24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,</m:t>
                    </m:r>
                    <m:r>
                      <a:rPr lang="vi-VN" altLang="vi-VN" sz="24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𝟔</m:t>
                    </m:r>
                  </m:oMath>
                </a14:m>
                <a:endParaRPr lang="vi-VN" altLang="vi-VN" sz="2400" b="1" dirty="0">
                  <a:solidFill>
                    <a:schemeClr val="bg1"/>
                  </a:solidFill>
                  <a:latin typeface="Times New Roman" panose="02020603050405020304" pitchFamily="18" charset="0"/>
                  <a:sym typeface="Symbol" panose="05050102010706020507" pitchFamily="18" charset="2"/>
                </a:endParaRPr>
              </a:p>
              <a:p>
                <a:pPr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vi-VN" altLang="vi-VN" sz="2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𝒕𝒂𝒏𝑪</m:t>
                      </m:r>
                      <m:r>
                        <a:rPr lang="vi-VN" altLang="vi-VN" sz="2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=</m:t>
                      </m:r>
                      <m:r>
                        <a:rPr lang="vi-VN" altLang="vi-VN" sz="2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𝒄𝒐𝒕𝑩</m:t>
                      </m:r>
                      <m:r>
                        <a:rPr lang="vi-VN" altLang="vi-VN" sz="2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=</m:t>
                      </m:r>
                      <m:f>
                        <m:fPr>
                          <m:ctrlPr>
                            <a:rPr lang="vi-VN" altLang="vi-VN" sz="2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</m:ctrlPr>
                        </m:fPr>
                        <m:num>
                          <m:r>
                            <a:rPr lang="vi-VN" altLang="vi-VN" sz="2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𝟒</m:t>
                          </m:r>
                        </m:num>
                        <m:den>
                          <m:r>
                            <a:rPr lang="vi-VN" altLang="vi-VN" sz="2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𝟑</m:t>
                          </m:r>
                        </m:den>
                      </m:f>
                      <m:r>
                        <a:rPr lang="vi-VN" altLang="vi-VN" sz="2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 ;    </m:t>
                      </m:r>
                      <m:r>
                        <a:rPr lang="vi-VN" altLang="vi-VN" sz="2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𝒄𝒐𝒕𝑪</m:t>
                      </m:r>
                      <m:r>
                        <a:rPr lang="vi-VN" altLang="vi-VN" sz="2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=</m:t>
                      </m:r>
                      <m:r>
                        <a:rPr lang="vi-VN" altLang="vi-VN" sz="2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𝒕𝒂𝒏𝑩</m:t>
                      </m:r>
                      <m:r>
                        <a:rPr lang="vi-VN" altLang="vi-VN" sz="2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=</m:t>
                      </m:r>
                      <m:f>
                        <m:fPr>
                          <m:ctrlPr>
                            <a:rPr lang="vi-VN" altLang="vi-VN" sz="2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</m:ctrlPr>
                        </m:fPr>
                        <m:num>
                          <m:r>
                            <a:rPr lang="vi-VN" altLang="vi-VN" sz="2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𝟑</m:t>
                          </m:r>
                        </m:num>
                        <m:den>
                          <m:r>
                            <a:rPr lang="vi-VN" altLang="vi-VN" sz="2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en-US" altLang="vi-VN" sz="2400" b="1" dirty="0">
                  <a:solidFill>
                    <a:schemeClr val="bg1"/>
                  </a:solidFill>
                  <a:latin typeface="Times New Roman" panose="02020603050405020304" pitchFamily="18" charset="0"/>
                  <a:sym typeface="Symbol" panose="05050102010706020507" pitchFamily="18" charset="2"/>
                </a:endParaRPr>
              </a:p>
            </p:txBody>
          </p:sp>
        </mc:Choice>
        <mc:Fallback xmlns="">
          <p:sp>
            <p:nvSpPr>
              <p:cNvPr id="2" name="Text 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00500" y="123967"/>
                <a:ext cx="11177517" cy="4252318"/>
              </a:xfrm>
              <a:prstGeom prst="rect">
                <a:avLst/>
              </a:prstGeom>
              <a:blipFill>
                <a:blip r:embed="rId2"/>
                <a:stretch>
                  <a:fillRect l="-873" t="-1289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43690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1069" y="218364"/>
            <a:ext cx="101402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>
                <a:solidFill>
                  <a:schemeClr val="bg1"/>
                </a:solidFill>
                <a:latin typeface="+mj-lt"/>
              </a:rPr>
              <a:t>Bài 3. Cho tam giác vuông có một góc 60</a:t>
            </a:r>
            <a:r>
              <a:rPr lang="vi-VN" sz="2400" baseline="30000" dirty="0">
                <a:solidFill>
                  <a:schemeClr val="bg1"/>
                </a:solidFill>
                <a:latin typeface="+mj-lt"/>
              </a:rPr>
              <a:t>o</a:t>
            </a:r>
            <a:r>
              <a:rPr lang="vi-VN" sz="2400" dirty="0">
                <a:solidFill>
                  <a:schemeClr val="bg1"/>
                </a:solidFill>
                <a:latin typeface="+mj-lt"/>
              </a:rPr>
              <a:t> và cạnh huyền có độ dài là 8. Hãy tím độ dài của cạnh đối diện với góc 60</a:t>
            </a:r>
            <a:r>
              <a:rPr lang="vi-VN" sz="2400" baseline="30000" dirty="0">
                <a:solidFill>
                  <a:schemeClr val="bg1"/>
                </a:solidFill>
                <a:latin typeface="+mj-lt"/>
              </a:rPr>
              <a:t>o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7019" y="1064526"/>
            <a:ext cx="3835652" cy="216999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41194" y="1282890"/>
                <a:ext cx="7192370" cy="43525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vi-VN" sz="2400" dirty="0">
                    <a:solidFill>
                      <a:schemeClr val="bg1"/>
                    </a:solidFill>
                    <a:latin typeface="+mj-lt"/>
                  </a:rPr>
                  <a:t>Bài giải:</a:t>
                </a:r>
              </a:p>
              <a:p>
                <a:r>
                  <a:rPr lang="vi-VN" sz="2400" dirty="0">
                    <a:solidFill>
                      <a:schemeClr val="bg1"/>
                    </a:solidFill>
                    <a:latin typeface="+mj-lt"/>
                  </a:rPr>
                  <a:t>Cách 1: sử dụng tỉ số lượng giác của góc nhọn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𝑒𝑜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ì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ẽ 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𝑡𝑎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ó 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𝑠𝑖𝑛𝐶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𝑠𝑖𝑛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60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°=</m:t>
                      </m:r>
                      <m:f>
                        <m:fPr>
                          <m:ctrlP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𝐴𝐵</m:t>
                          </m:r>
                        </m:num>
                        <m:den>
                          <m: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𝐵𝐶</m:t>
                          </m:r>
                        </m:den>
                      </m:f>
                    </m:oMath>
                  </m:oMathPara>
                </a14:m>
                <a:endParaRPr lang="vi-VN" sz="2400" dirty="0">
                  <a:solidFill>
                    <a:schemeClr val="bg1"/>
                  </a:solidFill>
                  <a:latin typeface="+mj-lt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𝐴𝐵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𝐵𝐶𝑠𝑖𝑛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60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°=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𝑠𝑖𝑛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60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°=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4</m:t>
                      </m:r>
                      <m:rad>
                        <m:radPr>
                          <m:degHide m:val="on"/>
                          <m:ctrlP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lang="vi-VN" sz="2400" dirty="0">
                  <a:solidFill>
                    <a:schemeClr val="bg1"/>
                  </a:solidFill>
                  <a:latin typeface="+mj-lt"/>
                </a:endParaRPr>
              </a:p>
              <a:p>
                <a:endParaRPr lang="vi-VN" sz="2400" dirty="0">
                  <a:solidFill>
                    <a:schemeClr val="bg1"/>
                  </a:solidFill>
                  <a:latin typeface="+mj-lt"/>
                </a:endParaRPr>
              </a:p>
              <a:p>
                <a:endParaRPr lang="vi-VN" sz="2400" dirty="0">
                  <a:solidFill>
                    <a:schemeClr val="bg1"/>
                  </a:solidFill>
                  <a:latin typeface="+mj-lt"/>
                </a:endParaRPr>
              </a:p>
              <a:p>
                <a:r>
                  <a:rPr lang="vi-VN" sz="2400" dirty="0">
                    <a:solidFill>
                      <a:schemeClr val="bg1"/>
                    </a:solidFill>
                    <a:latin typeface="+mj-lt"/>
                  </a:rPr>
                  <a:t>Cách 2. Dùng tính chất tam giác vuông có góc 60</a:t>
                </a:r>
                <a:r>
                  <a:rPr lang="vi-VN" sz="2400" baseline="30000" dirty="0">
                    <a:solidFill>
                      <a:schemeClr val="bg1"/>
                    </a:solidFill>
                    <a:latin typeface="+mj-lt"/>
                  </a:rPr>
                  <a:t>o</a:t>
                </a:r>
              </a:p>
              <a:p>
                <a:r>
                  <a:rPr lang="vi-VN" sz="2400" dirty="0">
                    <a:solidFill>
                      <a:schemeClr val="bg1"/>
                    </a:solidFill>
                    <a:latin typeface="+mj-lt"/>
                  </a:rPr>
                  <a:t>Do </a:t>
                </a:r>
                <a14:m>
                  <m:oMath xmlns:m="http://schemas.openxmlformats.org/officeDocument/2006/math">
                    <m:r>
                      <a:rPr lang="vi-VN" sz="24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𝐴𝐵𝐶</m:t>
                    </m:r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𝑣𝑢</m:t>
                    </m:r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ô</m:t>
                    </m:r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𝑛𝑔</m:t>
                    </m:r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ở </m:t>
                    </m:r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𝑣</m:t>
                    </m:r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à </m:t>
                    </m:r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</m:t>
                    </m:r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ó </m:t>
                    </m:r>
                    <m:acc>
                      <m:accPr>
                        <m:chr m:val="̂"/>
                        <m:ctrlPr>
                          <a:rPr lang="vi-VN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vi-VN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e>
                    </m:acc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60</m:t>
                    </m:r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°⇒</m:t>
                    </m:r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𝐴𝐶</m:t>
                    </m:r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vi-VN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𝐵𝐶</m:t>
                        </m:r>
                      </m:num>
                      <m:den>
                        <m:r>
                          <a:rPr lang="vi-VN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4</m:t>
                    </m:r>
                  </m:oMath>
                </a14:m>
                <a:endParaRPr lang="vi-VN" sz="2400" b="0" dirty="0">
                  <a:solidFill>
                    <a:schemeClr val="bg1"/>
                  </a:solidFill>
                  <a:latin typeface="+mj-lt"/>
                  <a:ea typeface="Cambria Math" panose="02040503050406030204" pitchFamily="18" charset="0"/>
                </a:endParaRPr>
              </a:p>
              <a:p>
                <a:r>
                  <a:rPr lang="vi-VN" sz="2400" dirty="0">
                    <a:solidFill>
                      <a:schemeClr val="bg1"/>
                    </a:solidFill>
                    <a:latin typeface="+mj-lt"/>
                  </a:rPr>
                  <a:t>Nên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vi-VN" sz="24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vi-VN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𝐴𝐵</m:t>
                        </m:r>
                      </m:e>
                      <m:sup>
                        <m:r>
                          <a:rPr lang="vi-VN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vi-VN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vi-VN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𝐵𝐶</m:t>
                        </m:r>
                      </m:e>
                      <m:sup>
                        <m:r>
                          <a:rPr lang="vi-VN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vi-VN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vi-VN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𝐴𝐶</m:t>
                        </m:r>
                      </m:e>
                      <m:sup>
                        <m:r>
                          <a:rPr lang="vi-VN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vi-VN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vi-VN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e>
                      <m:sup>
                        <m:r>
                          <a:rPr lang="vi-VN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vi-VN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vi-VN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e>
                      <m:sup>
                        <m:r>
                          <a:rPr lang="vi-VN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48</m:t>
                    </m:r>
                  </m:oMath>
                </a14:m>
                <a:endParaRPr lang="vi-VN" sz="2400" b="0" dirty="0">
                  <a:solidFill>
                    <a:schemeClr val="bg1"/>
                  </a:solidFill>
                  <a:latin typeface="+mj-lt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𝐴𝐵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48</m:t>
                          </m:r>
                        </m:e>
                      </m:rad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ad>
                        <m:radPr>
                          <m:degHide m:val="on"/>
                          <m:ctrlP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lang="vi-VN" sz="2400" dirty="0">
                  <a:solidFill>
                    <a:schemeClr val="bg1"/>
                  </a:solidFill>
                  <a:latin typeface="+mj-lt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194" y="1282890"/>
                <a:ext cx="7192370" cy="4352538"/>
              </a:xfrm>
              <a:prstGeom prst="rect">
                <a:avLst/>
              </a:prstGeom>
              <a:blipFill>
                <a:blip r:embed="rId3"/>
                <a:stretch>
                  <a:fillRect l="-1356" t="-1120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88384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9433" y="327546"/>
            <a:ext cx="43672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>
                <a:solidFill>
                  <a:schemeClr val="bg1"/>
                </a:solidFill>
                <a:latin typeface="+mj-lt"/>
              </a:rPr>
              <a:t>Bài  4. Tìm x trong hình vẽ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7212" y="439961"/>
            <a:ext cx="3985146" cy="262800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103057" y="163773"/>
            <a:ext cx="5459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274256" y="2047165"/>
            <a:ext cx="5459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491414" y="2074460"/>
            <a:ext cx="5459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089408" y="2320119"/>
            <a:ext cx="5459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>
                <a:solidFill>
                  <a:schemeClr val="bg1"/>
                </a:solidFill>
              </a:rPr>
              <a:t>H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126638" y="982638"/>
            <a:ext cx="5459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>
                <a:solidFill>
                  <a:schemeClr val="bg1"/>
                </a:solidFill>
              </a:rPr>
              <a:t>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64023" y="1228299"/>
                <a:ext cx="6974007" cy="30433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vi-VN" sz="2400" dirty="0">
                    <a:solidFill>
                      <a:schemeClr val="bg1"/>
                    </a:solidFill>
                    <a:latin typeface="+mj-lt"/>
                  </a:rPr>
                  <a:t>HD</a:t>
                </a:r>
              </a:p>
              <a:p>
                <a:r>
                  <a:rPr lang="vi-VN" sz="2400" dirty="0">
                    <a:solidFill>
                      <a:schemeClr val="bg1"/>
                    </a:solidFill>
                    <a:latin typeface="+mj-lt"/>
                  </a:rPr>
                  <a:t>Thêm các điểm vào hình ta có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vi-VN" sz="24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𝐴𝐻𝐵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𝑣𝑢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ô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ạ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𝑖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𝐻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, 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ê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𝑡𝑎𝑛𝐵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𝐴𝐻</m:t>
                          </m:r>
                        </m:num>
                        <m:den>
                          <m: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𝐵𝐻</m:t>
                          </m:r>
                        </m:den>
                      </m:f>
                    </m:oMath>
                  </m:oMathPara>
                </a14:m>
                <a:endParaRPr lang="vi-VN" sz="2400" b="0" i="1" dirty="0">
                  <a:solidFill>
                    <a:schemeClr val="bg1"/>
                  </a:solidFill>
                  <a:latin typeface="+mj-lt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𝐴𝐻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𝐵𝐻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𝑡𝑎𝑛𝐵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=20.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𝑡𝑎𝑛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45°</m:t>
                      </m:r>
                    </m:oMath>
                  </m:oMathPara>
                </a14:m>
                <a:endParaRPr lang="vi-VN" sz="2400" dirty="0">
                  <a:solidFill>
                    <a:schemeClr val="bg1"/>
                  </a:solidFill>
                  <a:latin typeface="+mj-lt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𝐴𝐻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=20</m:t>
                      </m:r>
                    </m:oMath>
                  </m:oMathPara>
                </a14:m>
                <a:endParaRPr lang="vi-VN" sz="2400" dirty="0">
                  <a:solidFill>
                    <a:schemeClr val="bg1"/>
                  </a:solidFill>
                  <a:latin typeface="+mj-lt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ó ∆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𝐴𝐻𝐶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𝑣𝑢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ô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𝑛𝑔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ạ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𝑖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𝐻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ê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: </m:t>
                      </m:r>
                      <m:sSup>
                        <m:sSupPr>
                          <m:ctrlP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𝐴𝐶</m:t>
                          </m:r>
                        </m:e>
                        <m:sup>
                          <m: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𝐴𝐻</m:t>
                          </m:r>
                        </m:e>
                        <m:sup>
                          <m: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𝐴𝐶</m:t>
                          </m:r>
                        </m:e>
                        <m:sup>
                          <m: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vi-VN" sz="2400" dirty="0">
                  <a:solidFill>
                    <a:schemeClr val="bg1"/>
                  </a:solidFill>
                  <a:latin typeface="+mj-lt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⇒ </m:t>
                      </m:r>
                      <m:sSup>
                        <m:sSupPr>
                          <m:ctrlP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20</m:t>
                          </m:r>
                        </m:e>
                        <m:sup>
                          <m: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21</m:t>
                          </m:r>
                        </m:e>
                        <m:sup>
                          <m: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=841⇒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841</m:t>
                          </m:r>
                        </m:e>
                      </m:rad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=29</m:t>
                      </m:r>
                    </m:oMath>
                  </m:oMathPara>
                </a14:m>
                <a:endParaRPr lang="vi-VN" sz="2400" dirty="0">
                  <a:solidFill>
                    <a:schemeClr val="bg1"/>
                  </a:solidFill>
                  <a:latin typeface="+mj-lt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023" y="1228299"/>
                <a:ext cx="6974007" cy="3043334"/>
              </a:xfrm>
              <a:prstGeom prst="rect">
                <a:avLst/>
              </a:prstGeom>
              <a:blipFill>
                <a:blip r:embed="rId3"/>
                <a:stretch>
                  <a:fillRect l="-1311" t="-1600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13479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332095" y="234063"/>
                <a:ext cx="7938447" cy="263315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vi-VN" sz="2400" dirty="0">
                    <a:solidFill>
                      <a:srgbClr val="FFFF00"/>
                    </a:solidFill>
                    <a:latin typeface="+mj-lt"/>
                  </a:rPr>
                  <a:t>II. Bài tập luyện tập:</a:t>
                </a:r>
              </a:p>
              <a:p>
                <a:r>
                  <a:rPr lang="vi-VN" sz="2400" dirty="0">
                    <a:solidFill>
                      <a:schemeClr val="bg1"/>
                    </a:solidFill>
                    <a:latin typeface="+mj-lt"/>
                  </a:rPr>
                  <a:t>Bài 1. Cho tam giác ABC vuông ở A,</a:t>
                </a:r>
                <a14:m>
                  <m:oMath xmlns:m="http://schemas.openxmlformats.org/officeDocument/2006/math">
                    <m:r>
                      <a:rPr lang="vi-VN" sz="240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   </m:t>
                    </m:r>
                    <m:acc>
                      <m:accPr>
                        <m:chr m:val="̂"/>
                        <m:ctrlPr>
                          <a:rPr lang="vi-VN" sz="2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vi-VN" sz="2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acc>
                    <m:r>
                      <a:rPr lang="vi-VN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=30</m:t>
                    </m:r>
                    <m:r>
                      <a:rPr lang="vi-VN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°,  </m:t>
                    </m:r>
                    <m:r>
                      <a:rPr lang="vi-VN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𝐵𝐶</m:t>
                    </m:r>
                    <m:r>
                      <a:rPr lang="vi-VN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=8</m:t>
                    </m:r>
                    <m:r>
                      <a:rPr lang="vi-VN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𝑐𝑚</m:t>
                    </m:r>
                    <m:r>
                      <a:rPr lang="vi-VN" sz="240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vi-VN" sz="2400" dirty="0">
                    <a:solidFill>
                      <a:schemeClr val="bg1"/>
                    </a:solidFill>
                    <a:latin typeface="+mj-lt"/>
                  </a:rPr>
                  <a:t> Hãy tính cạnh AB ( kq làm tròn đến số thập phân thứ ba) </a:t>
                </a:r>
              </a:p>
              <a:p>
                <a:r>
                  <a:rPr lang="vi-VN" sz="2400" dirty="0">
                    <a:solidFill>
                      <a:schemeClr val="bg1"/>
                    </a:solidFill>
                    <a:latin typeface="+mj-lt"/>
                  </a:rPr>
                  <a:t>Giải</a:t>
                </a:r>
              </a:p>
              <a:p>
                <a:r>
                  <a:rPr lang="vi-VN" sz="2400" dirty="0">
                    <a:solidFill>
                      <a:schemeClr val="bg1"/>
                    </a:solidFill>
                    <a:latin typeface="+mj-lt"/>
                  </a:rPr>
                  <a:t>Do tam giác ABC vuông tại A, nên </a:t>
                </a:r>
                <a14:m>
                  <m:oMath xmlns:m="http://schemas.openxmlformats.org/officeDocument/2006/math"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𝑐𝑜𝑠𝐵</m:t>
                    </m:r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vi-VN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𝐴𝐵</m:t>
                        </m:r>
                      </m:num>
                      <m:den>
                        <m:r>
                          <a:rPr lang="vi-VN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𝐵𝐶</m:t>
                        </m:r>
                      </m:den>
                    </m:f>
                  </m:oMath>
                </a14:m>
                <a:endParaRPr lang="vi-VN" sz="2400" dirty="0">
                  <a:solidFill>
                    <a:schemeClr val="bg1"/>
                  </a:solidFill>
                  <a:latin typeface="+mj-lt"/>
                </a:endParaRPr>
              </a:p>
              <a:p>
                <a:r>
                  <a:rPr lang="vi-VN" sz="2400" dirty="0">
                    <a:solidFill>
                      <a:schemeClr val="bg1"/>
                    </a:solidFill>
                    <a:latin typeface="+mj-lt"/>
                  </a:rPr>
                  <a:t>Thay số: </a:t>
                </a:r>
                <a14:m>
                  <m:oMath xmlns:m="http://schemas.openxmlformats.org/officeDocument/2006/math"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𝑐𝑜𝑠</m:t>
                    </m:r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30°=</m:t>
                    </m:r>
                    <m:f>
                      <m:fPr>
                        <m:ctrlPr>
                          <a:rPr lang="vi-VN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𝐴𝐵</m:t>
                        </m:r>
                      </m:num>
                      <m:den>
                        <m:r>
                          <a:rPr lang="vi-VN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𝐴𝐵</m:t>
                    </m:r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=8.</m:t>
                    </m:r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𝑐𝑜𝑠</m:t>
                    </m:r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30°=4</m:t>
                    </m:r>
                    <m:rad>
                      <m:radPr>
                        <m:degHide m:val="on"/>
                        <m:ctrlPr>
                          <a:rPr lang="vi-VN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vi-VN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e>
                    </m:rad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≈6,928 </m:t>
                    </m:r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𝑐𝑚</m:t>
                    </m:r>
                  </m:oMath>
                </a14:m>
                <a:endParaRPr lang="vi-VN" sz="2400" dirty="0">
                  <a:solidFill>
                    <a:schemeClr val="bg1"/>
                  </a:solidFill>
                  <a:latin typeface="+mj-lt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095" y="234063"/>
                <a:ext cx="7938447" cy="2633157"/>
              </a:xfrm>
              <a:prstGeom prst="rect">
                <a:avLst/>
              </a:prstGeom>
              <a:blipFill>
                <a:blip r:embed="rId2"/>
                <a:stretch>
                  <a:fillRect l="-1151" t="-1852" b="-1157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6750" y="383346"/>
            <a:ext cx="3010176" cy="183320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332094" y="2874988"/>
                <a:ext cx="10790831" cy="338240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vi-VN" sz="2400" dirty="0">
                    <a:solidFill>
                      <a:schemeClr val="bg1"/>
                    </a:solidFill>
                    <a:latin typeface="+mj-lt"/>
                  </a:rPr>
                  <a:t>Bài 2. . Cho tam giác ABC vuông ở A, </a:t>
                </a:r>
                <a14:m>
                  <m:oMath xmlns:m="http://schemas.openxmlformats.org/officeDocument/2006/math">
                    <m:r>
                      <a:rPr lang="vi-VN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𝐴𝐵</m:t>
                    </m:r>
                    <m:r>
                      <a:rPr lang="vi-VN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=6</m:t>
                    </m:r>
                    <m:r>
                      <a:rPr lang="vi-VN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𝑐𝑚</m:t>
                    </m:r>
                    <m:r>
                      <a:rPr lang="vi-VN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, </m:t>
                    </m:r>
                    <m:acc>
                      <m:accPr>
                        <m:chr m:val="̂"/>
                        <m:ctrlPr>
                          <a:rPr lang="vi-VN" sz="2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vi-VN" sz="2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acc>
                    <m:r>
                      <a:rPr lang="vi-VN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vi-VN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vi-VN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  </m:t>
                    </m:r>
                    <m:r>
                      <a:rPr lang="vi-VN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𝐵𝑖</m:t>
                    </m:r>
                    <m:r>
                      <a:rPr lang="vi-VN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ế</m:t>
                    </m:r>
                    <m:r>
                      <a:rPr lang="vi-VN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vi-VN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vi-VN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𝑡𝑎𝑛</m:t>
                    </m:r>
                    <m:r>
                      <a:rPr lang="vi-VN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vi-VN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vi-VN" sz="2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2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vi-VN" sz="2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12</m:t>
                        </m:r>
                      </m:den>
                    </m:f>
                  </m:oMath>
                </a14:m>
                <a:r>
                  <a:rPr lang="vi-VN" sz="2400" dirty="0">
                    <a:solidFill>
                      <a:schemeClr val="bg1"/>
                    </a:solidFill>
                    <a:latin typeface="+mj-lt"/>
                  </a:rPr>
                  <a:t>, hãy tính </a:t>
                </a:r>
              </a:p>
              <a:p>
                <a:r>
                  <a:rPr lang="vi-VN" sz="2400" dirty="0">
                    <a:solidFill>
                      <a:schemeClr val="bg1"/>
                    </a:solidFill>
                    <a:latin typeface="+mj-lt"/>
                  </a:rPr>
                  <a:t>  a) Cạnh AC						b) Cạnh BC</a:t>
                </a:r>
              </a:p>
              <a:p>
                <a:r>
                  <a:rPr lang="vi-VN" sz="2400" dirty="0">
                    <a:solidFill>
                      <a:schemeClr val="bg1"/>
                    </a:solidFill>
                    <a:latin typeface="+mj-lt"/>
                  </a:rPr>
                  <a:t>Giải</a:t>
                </a:r>
              </a:p>
              <a:p>
                <a:r>
                  <a:rPr lang="vi-VN" sz="2400" dirty="0">
                    <a:solidFill>
                      <a:schemeClr val="bg1"/>
                    </a:solidFill>
                    <a:latin typeface="+mj-lt"/>
                  </a:rPr>
                  <a:t>Do tam giác ABC vuông ở A, nên</a:t>
                </a:r>
              </a:p>
              <a:p>
                <a:pPr marL="457200" indent="-457200">
                  <a:buAutoNum type="alphaLcParenR"/>
                </a:pPr>
                <a14:m>
                  <m:oMath xmlns:m="http://schemas.openxmlformats.org/officeDocument/2006/math"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𝑡𝑎𝑛𝐵</m:t>
                    </m:r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𝑡𝑎𝑛</m:t>
                    </m:r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vi-VN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𝐴𝐶</m:t>
                        </m:r>
                      </m:num>
                      <m:den>
                        <m:r>
                          <a:rPr lang="vi-VN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𝐴𝐵</m:t>
                        </m:r>
                      </m:den>
                    </m:f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𝐴𝐶</m:t>
                    </m:r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𝐴𝐵</m:t>
                    </m:r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𝑡𝑎𝑛</m:t>
                    </m:r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endParaRPr lang="vi-VN" sz="2400" dirty="0">
                  <a:solidFill>
                    <a:schemeClr val="bg1"/>
                  </a:solidFill>
                  <a:latin typeface="+mj-lt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𝐴𝐶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=6.</m:t>
                      </m:r>
                      <m:f>
                        <m:fPr>
                          <m:ctrlP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=2,5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vi-VN" sz="2400" dirty="0">
                  <a:solidFill>
                    <a:schemeClr val="bg1"/>
                  </a:solidFill>
                  <a:latin typeface="+mj-lt"/>
                </a:endParaRPr>
              </a:p>
              <a:p>
                <a:r>
                  <a:rPr lang="vi-VN" sz="2400" dirty="0">
                    <a:solidFill>
                      <a:schemeClr val="bg1"/>
                    </a:solidFill>
                    <a:latin typeface="+mj-lt"/>
                  </a:rPr>
                  <a:t>b)Áp dụng Py-ta –go tính được </a:t>
                </a:r>
                <a14:m>
                  <m:oMath xmlns:m="http://schemas.openxmlformats.org/officeDocument/2006/math"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𝐵𝐶</m:t>
                    </m:r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=6,5</m:t>
                    </m:r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𝑐𝑚</m:t>
                    </m:r>
                  </m:oMath>
                </a14:m>
                <a:endParaRPr lang="vi-VN" sz="2400" dirty="0">
                  <a:solidFill>
                    <a:schemeClr val="bg1"/>
                  </a:solidFill>
                  <a:latin typeface="+mj-lt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094" y="2874988"/>
                <a:ext cx="10790831" cy="3382401"/>
              </a:xfrm>
              <a:prstGeom prst="rect">
                <a:avLst/>
              </a:prstGeom>
              <a:blipFill>
                <a:blip r:embed="rId4"/>
                <a:stretch>
                  <a:fillRect l="-847" b="-1625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56160" y="3727900"/>
            <a:ext cx="2905064" cy="1804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065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5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0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5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0" dur="2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454925" y="308044"/>
                <a:ext cx="5877636" cy="40334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vi-VN" sz="2400" dirty="0">
                    <a:solidFill>
                      <a:schemeClr val="bg1"/>
                    </a:solidFill>
                    <a:latin typeface="+mj-lt"/>
                  </a:rPr>
                  <a:t>Bài 3. Tìm giá trị của x ( kq làm tròn đến số thập phân thứ ba)  trong mỗi hình vẽ theo số liệu đã cho.</a:t>
                </a:r>
              </a:p>
              <a:p>
                <a:r>
                  <a:rPr lang="vi-VN" sz="2400" dirty="0">
                    <a:solidFill>
                      <a:schemeClr val="bg1"/>
                    </a:solidFill>
                    <a:latin typeface="+mj-lt"/>
                  </a:rPr>
                  <a:t>HD</a:t>
                </a:r>
              </a:p>
              <a:p>
                <a:r>
                  <a:rPr lang="vi-VN" sz="2400" dirty="0">
                    <a:solidFill>
                      <a:schemeClr val="bg1"/>
                    </a:solidFill>
                    <a:latin typeface="+mj-lt"/>
                  </a:rPr>
                  <a:t>H.a 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𝑡𝑎𝑛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47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°=</m:t>
                      </m:r>
                      <m:f>
                        <m:fPr>
                          <m:ctrlP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63</m:t>
                          </m:r>
                        </m:den>
                      </m:f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63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𝑡𝑎𝑛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47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°≈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67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559</m:t>
                      </m:r>
                    </m:oMath>
                  </m:oMathPara>
                </a14:m>
                <a:endParaRPr lang="vi-VN" sz="2400" dirty="0">
                  <a:solidFill>
                    <a:schemeClr val="bg1"/>
                  </a:solidFill>
                  <a:latin typeface="+mj-lt"/>
                </a:endParaRPr>
              </a:p>
              <a:p>
                <a:r>
                  <a:rPr lang="vi-VN" sz="2400" dirty="0">
                    <a:solidFill>
                      <a:schemeClr val="bg1"/>
                    </a:solidFill>
                    <a:latin typeface="+mj-lt"/>
                  </a:rPr>
                  <a:t>H.b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38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°=</m:t>
                      </m:r>
                      <m:f>
                        <m:fPr>
                          <m:ctrlP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16</m:t>
                          </m:r>
                        </m:num>
                        <m:den>
                          <m: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16</m:t>
                          </m:r>
                        </m:num>
                        <m:den>
                          <m: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𝑐𝑜𝑠</m:t>
                          </m:r>
                          <m: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38</m:t>
                          </m:r>
                          <m: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°</m:t>
                          </m:r>
                        </m:den>
                      </m:f>
                      <m:r>
                        <a:rPr lang="vi-VN" sz="24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20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304</m:t>
                      </m:r>
                    </m:oMath>
                  </m:oMathPara>
                </a14:m>
                <a:endParaRPr lang="vi-VN" sz="2400" dirty="0">
                  <a:solidFill>
                    <a:schemeClr val="bg1"/>
                  </a:solidFill>
                  <a:latin typeface="+mj-lt"/>
                </a:endParaRPr>
              </a:p>
              <a:p>
                <a:endParaRPr lang="vi-VN" sz="2400" dirty="0">
                  <a:solidFill>
                    <a:schemeClr val="bg1"/>
                  </a:solidFill>
                  <a:latin typeface="+mj-lt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925" y="308044"/>
                <a:ext cx="5877636" cy="4033476"/>
              </a:xfrm>
              <a:prstGeom prst="rect">
                <a:avLst/>
              </a:prstGeom>
              <a:blipFill>
                <a:blip r:embed="rId2"/>
                <a:stretch>
                  <a:fillRect l="-1660" t="-1210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Group 6"/>
          <p:cNvGrpSpPr/>
          <p:nvPr/>
        </p:nvGrpSpPr>
        <p:grpSpPr>
          <a:xfrm>
            <a:off x="8609811" y="446602"/>
            <a:ext cx="2505941" cy="3675864"/>
            <a:chOff x="8609811" y="446602"/>
            <a:chExt cx="2505941" cy="3675864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609811" y="446602"/>
              <a:ext cx="2505941" cy="1269965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728310" y="2323977"/>
              <a:ext cx="2077875" cy="1718726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9771797" y="1760561"/>
              <a:ext cx="60050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dirty="0">
                  <a:solidFill>
                    <a:schemeClr val="bg1"/>
                  </a:solidFill>
                </a:rPr>
                <a:t>H.a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9730854" y="3753134"/>
              <a:ext cx="60050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dirty="0">
                  <a:solidFill>
                    <a:schemeClr val="bg1"/>
                  </a:solidFill>
                </a:rPr>
                <a:t>H.b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93897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263857" y="315626"/>
                <a:ext cx="8730018" cy="64788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vi-VN" sz="2400" dirty="0">
                    <a:solidFill>
                      <a:schemeClr val="bg1"/>
                    </a:solidFill>
                    <a:latin typeface="+mj-lt"/>
                  </a:rPr>
                  <a:t>Bài 4. Cho tam giác ABC vuông tại A. Kẻ đường cao AH. Tính sinB, sinC trong mỗi trường hợp ( kq làm tròn đến số thập phân thứ tư) </a:t>
                </a:r>
              </a:p>
              <a:p>
                <a:pPr marL="457200" indent="-457200">
                  <a:buAutoNum type="alphaLcParenR"/>
                </a:pPr>
                <a:r>
                  <a:rPr lang="vi-VN" sz="2400" dirty="0">
                    <a:solidFill>
                      <a:schemeClr val="bg1"/>
                    </a:solidFill>
                    <a:latin typeface="+mj-lt"/>
                  </a:rPr>
                  <a:t>AB = 13 ;   BH = 5		b) BH = 3 ;   CH = 4</a:t>
                </a:r>
              </a:p>
              <a:p>
                <a:pPr marL="457200" indent="-457200">
                  <a:buAutoNum type="alphaLcParenR"/>
                </a:pPr>
                <a:endParaRPr lang="vi-VN" sz="2400" dirty="0">
                  <a:solidFill>
                    <a:schemeClr val="bg1"/>
                  </a:solidFill>
                  <a:latin typeface="+mj-lt"/>
                </a:endParaRPr>
              </a:p>
              <a:p>
                <a:r>
                  <a:rPr lang="vi-VN" sz="2400" dirty="0">
                    <a:solidFill>
                      <a:schemeClr val="bg1"/>
                    </a:solidFill>
                    <a:latin typeface="+mj-lt"/>
                  </a:rPr>
                  <a:t>Giải</a:t>
                </a:r>
              </a:p>
              <a:p>
                <a:pPr marL="457200" indent="-457200">
                  <a:buAutoNum type="alphaLcParenR"/>
                </a:pPr>
                <a:r>
                  <a:rPr lang="vi-VN" sz="2400" dirty="0">
                    <a:solidFill>
                      <a:schemeClr val="bg1"/>
                    </a:solidFill>
                    <a:latin typeface="+mj-lt"/>
                  </a:rPr>
                  <a:t>Xét tam giác AHB vuông tại H, nên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𝐴𝐻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rad>
                        <m:radPr>
                          <m:degHide m:val="on"/>
                          <m:ctrlP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vi-VN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vi-VN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𝐴𝐵</m:t>
                              </m:r>
                            </m:e>
                            <m:sup>
                              <m:r>
                                <a:rPr lang="vi-VN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vi-VN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vi-VN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𝐵𝐻</m:t>
                              </m:r>
                            </m:e>
                            <m:sup>
                              <m:r>
                                <a:rPr lang="vi-VN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vi-VN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vi-VN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13</m:t>
                              </m:r>
                            </m:e>
                            <m:sup>
                              <m:r>
                                <a:rPr lang="vi-VN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vi-VN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vi-VN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  <m:sup>
                              <m:r>
                                <a:rPr lang="vi-VN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12</m:t>
                      </m:r>
                    </m:oMath>
                  </m:oMathPara>
                </a14:m>
                <a:endParaRPr lang="vi-VN" sz="2400" dirty="0">
                  <a:solidFill>
                    <a:schemeClr val="bg1"/>
                  </a:solidFill>
                  <a:latin typeface="+mj-lt"/>
                </a:endParaRPr>
              </a:p>
              <a:p>
                <a:r>
                  <a:rPr lang="vi-VN" sz="2400" dirty="0">
                    <a:solidFill>
                      <a:schemeClr val="bg1"/>
                    </a:solidFill>
                    <a:latin typeface="+mj-lt"/>
                  </a:rPr>
                  <a:t>    sin</a:t>
                </a:r>
                <a14:m>
                  <m:oMath xmlns:m="http://schemas.openxmlformats.org/officeDocument/2006/math"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𝐵</m:t>
                    </m:r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vi-VN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𝐴𝐻</m:t>
                        </m:r>
                      </m:num>
                      <m:den>
                        <m:r>
                          <a:rPr lang="vi-VN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𝐴𝐵</m:t>
                        </m:r>
                      </m:den>
                    </m:f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vi-VN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12</m:t>
                        </m:r>
                      </m:num>
                      <m:den>
                        <m:r>
                          <a:rPr lang="vi-VN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13</m:t>
                        </m:r>
                      </m:den>
                    </m:f>
                    <m:r>
                      <a:rPr lang="vi-VN" sz="2400" b="0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endParaRPr lang="vi-VN" sz="2400" dirty="0">
                  <a:solidFill>
                    <a:schemeClr val="bg1"/>
                  </a:solidFill>
                  <a:latin typeface="+mj-lt"/>
                </a:endParaRPr>
              </a:p>
              <a:p>
                <a:r>
                  <a:rPr lang="vi-VN" sz="2400" dirty="0">
                    <a:solidFill>
                      <a:schemeClr val="bg1"/>
                    </a:solidFill>
                    <a:latin typeface="+mj-lt"/>
                  </a:rPr>
                  <a:t>Vì B và C là hai góc phụ nhau nên: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𝑠𝑖𝑛𝐶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𝑐𝑜𝑠𝐵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𝐵𝐻</m:t>
                          </m:r>
                        </m:num>
                        <m:den>
                          <m: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𝐴𝐵</m:t>
                          </m:r>
                        </m:den>
                      </m:f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13</m:t>
                          </m:r>
                        </m:den>
                      </m:f>
                    </m:oMath>
                  </m:oMathPara>
                </a14:m>
                <a:endParaRPr lang="vi-VN" sz="2400" dirty="0">
                  <a:solidFill>
                    <a:schemeClr val="bg1"/>
                  </a:solidFill>
                  <a:latin typeface="+mj-lt"/>
                </a:endParaRPr>
              </a:p>
              <a:p>
                <a:r>
                  <a:rPr lang="vi-VN" sz="2400" dirty="0">
                    <a:solidFill>
                      <a:schemeClr val="bg1"/>
                    </a:solidFill>
                    <a:latin typeface="+mj-lt"/>
                  </a:rPr>
                  <a:t>b) Tam giác ABC vuông tại A, AH là đường cao nên: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vi-VN" sz="24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𝐴𝐻</m:t>
                          </m:r>
                        </m:e>
                        <m:sup>
                          <m: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𝐵𝐻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𝐻𝐶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12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𝐴𝐻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ad>
                        <m:radPr>
                          <m:degHide m:val="on"/>
                          <m:ctrlP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lang="vi-VN" sz="2400" dirty="0">
                  <a:solidFill>
                    <a:schemeClr val="bg1"/>
                  </a:solidFill>
                  <a:latin typeface="+mj-lt"/>
                </a:endParaRPr>
              </a:p>
              <a:p>
                <a:r>
                  <a:rPr lang="vi-VN" sz="2400" dirty="0">
                    <a:solidFill>
                      <a:schemeClr val="bg1"/>
                    </a:solidFill>
                    <a:latin typeface="+mj-lt"/>
                  </a:rPr>
                  <a:t>Lại có 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vi-VN" sz="24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vi-VN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𝐴𝐵</m:t>
                        </m:r>
                      </m:e>
                      <m:sup>
                        <m:r>
                          <a:rPr lang="vi-VN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𝐵𝐻</m:t>
                    </m:r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𝐵𝐶</m:t>
                    </m:r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7</m:t>
                    </m:r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21</m:t>
                    </m:r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⇒</m:t>
                    </m:r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𝐴𝐵</m:t>
                    </m:r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vi-VN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vi-VN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21</m:t>
                        </m:r>
                      </m:e>
                    </m:rad>
                  </m:oMath>
                </a14:m>
                <a:endParaRPr lang="vi-VN" sz="2400" dirty="0">
                  <a:solidFill>
                    <a:schemeClr val="bg1"/>
                  </a:solidFill>
                  <a:latin typeface="+mj-lt"/>
                </a:endParaRPr>
              </a:p>
              <a:p>
                <a:r>
                  <a:rPr lang="vi-VN" sz="2400" dirty="0">
                    <a:solidFill>
                      <a:schemeClr val="bg1"/>
                    </a:solidFill>
                    <a:latin typeface="+mj-lt"/>
                  </a:rPr>
                  <a:t>Tương tự: </a:t>
                </a:r>
                <a14:m>
                  <m:oMath xmlns:m="http://schemas.openxmlformats.org/officeDocument/2006/math"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𝑠𝑖𝑛𝐵</m:t>
                    </m:r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vi-VN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ad>
                          <m:radPr>
                            <m:degHide m:val="on"/>
                            <m:ctrlPr>
                              <a:rPr lang="vi-VN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vi-VN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ad>
                          <m:radPr>
                            <m:degHide m:val="on"/>
                            <m:ctrlPr>
                              <a:rPr lang="vi-VN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vi-VN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21</m:t>
                            </m:r>
                          </m:e>
                        </m:rad>
                      </m:den>
                    </m:f>
                    <m:r>
                      <a:rPr lang="vi-VN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7559</m:t>
                    </m:r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;   </m:t>
                    </m:r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𝑠𝑖𝑛𝐶</m:t>
                    </m:r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𝑐𝑜𝑠𝐵</m:t>
                    </m:r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vi-VN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vi-VN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vi-VN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21</m:t>
                            </m:r>
                          </m:e>
                        </m:rad>
                      </m:den>
                    </m:f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vi-VN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6547</m:t>
                    </m:r>
                  </m:oMath>
                </a14:m>
                <a:endParaRPr lang="vi-VN" sz="2400" dirty="0">
                  <a:solidFill>
                    <a:schemeClr val="bg1"/>
                  </a:solidFill>
                  <a:latin typeface="+mj-lt"/>
                </a:endParaRPr>
              </a:p>
              <a:p>
                <a:endParaRPr lang="vi-VN" sz="2400" dirty="0">
                  <a:solidFill>
                    <a:schemeClr val="bg1"/>
                  </a:solidFill>
                  <a:latin typeface="+mj-lt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857" y="315626"/>
                <a:ext cx="8730018" cy="6478825"/>
              </a:xfrm>
              <a:prstGeom prst="rect">
                <a:avLst/>
              </a:prstGeom>
              <a:blipFill>
                <a:blip r:embed="rId3"/>
                <a:stretch>
                  <a:fillRect l="-1047" t="-753" r="-419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41260" y="1361405"/>
            <a:ext cx="4032940" cy="2378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26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20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5" dur="20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818866" y="341194"/>
                <a:ext cx="5732059" cy="32822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vi-VN" sz="2400" dirty="0">
                    <a:solidFill>
                      <a:schemeClr val="bg1"/>
                    </a:solidFill>
                    <a:latin typeface="+mj-lt"/>
                  </a:rPr>
                  <a:t>Bài 5. Cho tam giác ABC vuông tại A. CMR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vi-VN" sz="24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𝐴𝐶</m:t>
                          </m:r>
                        </m:num>
                        <m:den>
                          <m: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𝐴𝐵</m:t>
                          </m:r>
                        </m:den>
                      </m:f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𝑠𝑖𝑛𝐵</m:t>
                          </m:r>
                        </m:num>
                        <m:den>
                          <m: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𝑠𝑖𝑛𝐶</m:t>
                          </m:r>
                        </m:den>
                      </m:f>
                    </m:oMath>
                  </m:oMathPara>
                </a14:m>
                <a:endParaRPr lang="vi-VN" sz="2400" dirty="0">
                  <a:solidFill>
                    <a:schemeClr val="bg1"/>
                  </a:solidFill>
                  <a:latin typeface="+mj-lt"/>
                </a:endParaRPr>
              </a:p>
              <a:p>
                <a:r>
                  <a:rPr lang="vi-VN" sz="2400" dirty="0">
                    <a:solidFill>
                      <a:schemeClr val="bg1"/>
                    </a:solidFill>
                    <a:latin typeface="+mj-lt"/>
                  </a:rPr>
                  <a:t>HD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ì 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𝑡𝑎𝑚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𝑔𝑖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á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𝐴𝐵𝐶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𝑣𝑢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ô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𝑛𝑔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ở 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ê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vi-VN" sz="2400" b="0" dirty="0">
                  <a:solidFill>
                    <a:schemeClr val="bg1"/>
                  </a:solidFill>
                  <a:latin typeface="+mj-lt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𝑠𝑖𝑛𝐵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𝐴𝐶</m:t>
                          </m:r>
                        </m:num>
                        <m:den>
                          <m: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𝐵𝐶</m:t>
                          </m:r>
                        </m:den>
                      </m:f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 ;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𝑠𝑖𝑛𝐶</m:t>
                      </m:r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𝐴𝐵</m:t>
                          </m:r>
                        </m:num>
                        <m:den>
                          <m: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𝐵𝐶</m:t>
                          </m:r>
                        </m:den>
                      </m:f>
                    </m:oMath>
                  </m:oMathPara>
                </a14:m>
                <a:endParaRPr lang="vi-VN" sz="2400" b="0" i="1" dirty="0">
                  <a:solidFill>
                    <a:schemeClr val="bg1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⇒</m:t>
                      </m:r>
                      <m:f>
                        <m:fPr>
                          <m:ctrlPr>
                            <a:rPr lang="vi-VN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vi-VN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𝑠𝑖𝑛𝐵</m:t>
                          </m:r>
                        </m:num>
                        <m:den>
                          <m:r>
                            <a:rPr lang="vi-VN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𝑠𝑖𝑛𝐶</m:t>
                          </m:r>
                        </m:den>
                      </m:f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𝐴𝐶</m:t>
                          </m:r>
                        </m:num>
                        <m:den>
                          <m: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𝐵𝐶</m:t>
                          </m:r>
                        </m:den>
                      </m:f>
                      <m:r>
                        <a:rPr lang="vi-V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f>
                        <m:fPr>
                          <m:ctrlP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𝐴𝐵</m:t>
                          </m:r>
                        </m:num>
                        <m:den>
                          <m: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𝐵𝐶</m:t>
                          </m:r>
                        </m:den>
                      </m:f>
                      <m:r>
                        <a:rPr lang="vi-VN" sz="2400" b="0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𝐴𝐶</m:t>
                          </m:r>
                        </m:num>
                        <m:den>
                          <m:r>
                            <a:rPr lang="vi-V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𝐴𝐵</m:t>
                          </m:r>
                        </m:den>
                      </m:f>
                    </m:oMath>
                  </m:oMathPara>
                </a14:m>
                <a:endParaRPr lang="vi-VN" sz="2400" dirty="0">
                  <a:solidFill>
                    <a:schemeClr val="bg1"/>
                  </a:solidFill>
                  <a:latin typeface="+mj-lt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8866" y="341194"/>
                <a:ext cx="5732059" cy="3282245"/>
              </a:xfrm>
              <a:prstGeom prst="rect">
                <a:avLst/>
              </a:prstGeom>
              <a:blipFill>
                <a:blip r:embed="rId2"/>
                <a:stretch>
                  <a:fillRect l="-1594" t="-1487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337624">
            <a:off x="7299711" y="374277"/>
            <a:ext cx="3133569" cy="1824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195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381</TotalTime>
  <Words>1204</Words>
  <Application>Microsoft Office PowerPoint</Application>
  <PresentationFormat>Widescreen</PresentationFormat>
  <Paragraphs>125</Paragraphs>
  <Slides>13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Cambria Math</vt:lpstr>
      <vt:lpstr>Times New Roman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vanhiep</cp:lastModifiedBy>
  <cp:revision>58</cp:revision>
  <cp:lastPrinted>2021-09-16T01:31:40Z</cp:lastPrinted>
  <dcterms:created xsi:type="dcterms:W3CDTF">2021-08-21T15:15:51Z</dcterms:created>
  <dcterms:modified xsi:type="dcterms:W3CDTF">2021-10-01T09:19:30Z</dcterms:modified>
</cp:coreProperties>
</file>