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67" r:id="rId2"/>
    <p:sldId id="268" r:id="rId3"/>
    <p:sldId id="259" r:id="rId4"/>
    <p:sldId id="260" r:id="rId5"/>
    <p:sldId id="261" r:id="rId6"/>
    <p:sldId id="266" r:id="rId7"/>
    <p:sldId id="262" r:id="rId8"/>
    <p:sldId id="263" r:id="rId9"/>
    <p:sldId id="264" r:id="rId10"/>
  </p:sldIdLst>
  <p:sldSz cx="9144000" cy="6858000" type="screen4x3"/>
  <p:notesSz cx="6858000" cy="9144000"/>
  <p:custDataLst>
    <p:tags r:id="rId11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FF3300"/>
    <a:srgbClr val="FF00FF"/>
    <a:srgbClr val="FFFFFF"/>
    <a:srgbClr val="FF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3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658938" y="1600200"/>
            <a:ext cx="6837362" cy="3200400"/>
            <a:chOff x="1045" y="1008"/>
            <a:chExt cx="4307" cy="2016"/>
          </a:xfrm>
        </p:grpSpPr>
        <p:sp>
          <p:nvSpPr>
            <p:cNvPr id="5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</p:grpSp>
      <p:sp>
        <p:nvSpPr>
          <p:cNvPr id="2356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56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5052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B6247F-3C5E-4CFA-8E63-AE9A24341A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149C20-E7AA-4213-AADF-912044B072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62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62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73157B-487E-4D12-9752-A877820282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8C249B-96BC-4126-A0A4-326CBCF4EB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8CB4AB-8CAE-49CA-9FDA-4B990E7B9A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37118E-B7BF-42C6-94B3-64DDC02EA4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C18F1-3B14-45B5-B0D7-5912993CC6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4F27D0-87AB-4725-835F-30F1C1F0BE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6B1C45-241B-4636-AEB5-730E3F1301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97A67D-3720-46EC-B55F-8874E15273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C1B41B-42A0-444B-8E04-1412A5821A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071563" y="304800"/>
            <a:ext cx="7615237" cy="1106488"/>
            <a:chOff x="675" y="192"/>
            <a:chExt cx="4797" cy="697"/>
          </a:xfrm>
        </p:grpSpPr>
        <p:sp>
          <p:nvSpPr>
            <p:cNvPr id="1032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033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034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035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036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</p:grp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2537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9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EEB20F05-B585-4D75-BDEA-9C1D7992A3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371600"/>
            <a:ext cx="8458200" cy="563563"/>
          </a:xfrm>
        </p:spPr>
        <p:txBody>
          <a:bodyPr/>
          <a:lstStyle/>
          <a:p>
            <a:pPr eaLnBrk="1" hangingPunct="1"/>
            <a:r>
              <a:rPr lang="en-US" sz="1500" b="1" smtClean="0">
                <a:solidFill>
                  <a:srgbClr val="FF3300"/>
                </a:solidFill>
              </a:rPr>
              <a:t>Phòng Giáo dục &amp; Đào tạo Hương Thuỷ</a:t>
            </a:r>
            <a:br>
              <a:rPr lang="en-US" sz="1500" b="1" smtClean="0">
                <a:solidFill>
                  <a:srgbClr val="FF3300"/>
                </a:solidFill>
              </a:rPr>
            </a:br>
            <a:r>
              <a:rPr lang="en-US" sz="1700" b="1" smtClean="0">
                <a:solidFill>
                  <a:srgbClr val="0000FF"/>
                </a:solidFill>
              </a:rPr>
              <a:t>Trường Tiểu học Số 2 Phú Bài</a:t>
            </a:r>
          </a:p>
        </p:txBody>
      </p:sp>
      <p:pic>
        <p:nvPicPr>
          <p:cNvPr id="3075" name="Picture 3" descr="Mask05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98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 descr="Flower 001 cop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1739621">
            <a:off x="1600200" y="1371600"/>
            <a:ext cx="2176463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5" name="WordArt 5"/>
          <p:cNvSpPr>
            <a:spLocks noChangeArrowheads="1" noChangeShapeType="1" noTextEdit="1"/>
          </p:cNvSpPr>
          <p:nvPr/>
        </p:nvSpPr>
        <p:spPr bwMode="auto">
          <a:xfrm>
            <a:off x="1676400" y="1828800"/>
            <a:ext cx="5638800" cy="14478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Bài giảng Điện tử</a:t>
            </a:r>
          </a:p>
        </p:txBody>
      </p:sp>
      <p:sp>
        <p:nvSpPr>
          <p:cNvPr id="25606" name="WordArt 6"/>
          <p:cNvSpPr>
            <a:spLocks noChangeArrowheads="1" noChangeShapeType="1" noTextEdit="1"/>
          </p:cNvSpPr>
          <p:nvPr/>
        </p:nvSpPr>
        <p:spPr bwMode="auto">
          <a:xfrm>
            <a:off x="2895600" y="3482975"/>
            <a:ext cx="5029200" cy="1165225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100000"/>
              </a:avLst>
            </a:prstTxWarp>
          </a:bodyPr>
          <a:lstStyle/>
          <a:p>
            <a:pPr algn="ctr"/>
            <a:r>
              <a:rPr lang="vi-VN" sz="3600" b="1" kern="10">
                <a:ln w="9525">
                  <a:noFill/>
                  <a:round/>
                  <a:headEnd/>
                  <a:tailEnd/>
                </a:ln>
                <a:solidFill>
                  <a:srgbClr val="990099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Cấu tạo của bài văn tả cảnh</a:t>
            </a:r>
            <a:endParaRPr lang="en-US" sz="3600" b="1" kern="10">
              <a:ln w="9525">
                <a:noFill/>
                <a:round/>
                <a:headEnd/>
                <a:tailEnd/>
              </a:ln>
              <a:solidFill>
                <a:srgbClr val="990099"/>
              </a:soli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3079" name="Text Box 9"/>
          <p:cNvSpPr txBox="1">
            <a:spLocks noChangeArrowheads="1"/>
          </p:cNvSpPr>
          <p:nvPr/>
        </p:nvSpPr>
        <p:spPr bwMode="auto">
          <a:xfrm>
            <a:off x="4800600" y="4800600"/>
            <a:ext cx="25511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TẬP LÀM  VĂN LỚP 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56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5" grpId="0" animBg="1"/>
      <p:bldP spid="2560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2209800" y="1066800"/>
            <a:ext cx="5791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3300"/>
                </a:solidFill>
              </a:rPr>
              <a:t>KIỂM TRA BÀI CŨ</a:t>
            </a: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533400" y="2514600"/>
            <a:ext cx="8153400" cy="1200150"/>
          </a:xfrm>
          <a:prstGeom prst="rect">
            <a:avLst/>
          </a:prstGeom>
          <a:solidFill>
            <a:schemeClr val="folHlink"/>
          </a:solidFill>
          <a:ln w="9525">
            <a:solidFill>
              <a:srgbClr val="FFFF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-  </a:t>
            </a:r>
            <a:r>
              <a:rPr lang="en-US" sz="3600" b="1">
                <a:solidFill>
                  <a:srgbClr val="FFFFFF"/>
                </a:solidFill>
              </a:rPr>
              <a:t>Em hãy nêu những kiểu bài của thể loại v</a:t>
            </a:r>
            <a:r>
              <a:rPr lang="vi-VN" sz="3600" b="1">
                <a:solidFill>
                  <a:srgbClr val="FFFFFF"/>
                </a:solidFill>
              </a:rPr>
              <a:t>ă</a:t>
            </a:r>
            <a:r>
              <a:rPr lang="en-US" sz="3600" b="1">
                <a:solidFill>
                  <a:srgbClr val="FFFFFF"/>
                </a:solidFill>
              </a:rPr>
              <a:t>n miêu tả </a:t>
            </a:r>
            <a:r>
              <a:rPr lang="vi-VN" sz="3600" b="1">
                <a:solidFill>
                  <a:srgbClr val="FFFFFF"/>
                </a:solidFill>
              </a:rPr>
              <a:t>đ</a:t>
            </a:r>
            <a:r>
              <a:rPr lang="en-US" sz="3600" b="1">
                <a:solidFill>
                  <a:srgbClr val="FFFFFF"/>
                </a:solidFill>
              </a:rPr>
              <a:t>ã học ở lớp 4 ?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381000" y="4495800"/>
            <a:ext cx="85709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3600" b="1">
                <a:solidFill>
                  <a:schemeClr val="hlink"/>
                </a:solidFill>
              </a:rPr>
              <a:t>Nêu cấu tạo của một bài văn miêu tả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1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 animBg="1"/>
      <p:bldP spid="26627" grpId="1" animBg="1"/>
      <p:bldP spid="26627" grpId="2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0" y="609600"/>
            <a:ext cx="3429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u="sng">
                <a:solidFill>
                  <a:srgbClr val="FF3300"/>
                </a:solidFill>
              </a:rPr>
              <a:t>I. Nhận xét</a:t>
            </a: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0" y="1600200"/>
            <a:ext cx="87630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>
                <a:solidFill>
                  <a:schemeClr val="hlink"/>
                </a:solidFill>
              </a:rPr>
              <a:t>   1. Đọc và tìm các phần mở bài, thân bài, kết bài của bài v</a:t>
            </a:r>
            <a:r>
              <a:rPr lang="vi-VN" sz="3200" b="1">
                <a:solidFill>
                  <a:schemeClr val="hlink"/>
                </a:solidFill>
              </a:rPr>
              <a:t>ă</a:t>
            </a:r>
            <a:r>
              <a:rPr lang="en-US" sz="3200" b="1">
                <a:solidFill>
                  <a:schemeClr val="hlink"/>
                </a:solidFill>
              </a:rPr>
              <a:t>n: “ Hoàng hôn trên sông H</a:t>
            </a:r>
            <a:r>
              <a:rPr lang="vi-VN" sz="3200" b="1">
                <a:solidFill>
                  <a:schemeClr val="hlink"/>
                </a:solidFill>
              </a:rPr>
              <a:t>ươ</a:t>
            </a:r>
            <a:r>
              <a:rPr lang="en-US" sz="3200" b="1">
                <a:solidFill>
                  <a:schemeClr val="hlink"/>
                </a:solidFill>
              </a:rPr>
              <a:t>ng”.</a:t>
            </a:r>
          </a:p>
        </p:txBody>
      </p:sp>
      <p:sp>
        <p:nvSpPr>
          <p:cNvPr id="5129" name="Line 9"/>
          <p:cNvSpPr>
            <a:spLocks noChangeShapeType="1"/>
          </p:cNvSpPr>
          <p:nvPr/>
        </p:nvSpPr>
        <p:spPr bwMode="auto">
          <a:xfrm>
            <a:off x="381000" y="2514600"/>
            <a:ext cx="381000" cy="0"/>
          </a:xfrm>
          <a:prstGeom prst="line">
            <a:avLst/>
          </a:prstGeom>
          <a:noFill/>
          <a:ln w="38100">
            <a:solidFill>
              <a:srgbClr val="FFFF6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0" name="Line 10"/>
          <p:cNvSpPr>
            <a:spLocks noChangeShapeType="1"/>
          </p:cNvSpPr>
          <p:nvPr/>
        </p:nvSpPr>
        <p:spPr bwMode="auto">
          <a:xfrm>
            <a:off x="1143000" y="2514600"/>
            <a:ext cx="304800" cy="0"/>
          </a:xfrm>
          <a:prstGeom prst="line">
            <a:avLst/>
          </a:prstGeom>
          <a:noFill/>
          <a:ln w="38100">
            <a:solidFill>
              <a:srgbClr val="FFFF6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1" name="Line 11"/>
          <p:cNvSpPr>
            <a:spLocks noChangeShapeType="1"/>
          </p:cNvSpPr>
          <p:nvPr/>
        </p:nvSpPr>
        <p:spPr bwMode="auto">
          <a:xfrm>
            <a:off x="2438400" y="2514600"/>
            <a:ext cx="762000" cy="0"/>
          </a:xfrm>
          <a:prstGeom prst="line">
            <a:avLst/>
          </a:prstGeom>
          <a:noFill/>
          <a:ln w="38100">
            <a:solidFill>
              <a:srgbClr val="FFFF6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2" name="Line 12"/>
          <p:cNvSpPr>
            <a:spLocks noChangeShapeType="1"/>
          </p:cNvSpPr>
          <p:nvPr/>
        </p:nvSpPr>
        <p:spPr bwMode="auto">
          <a:xfrm>
            <a:off x="3352800" y="2514600"/>
            <a:ext cx="685800" cy="0"/>
          </a:xfrm>
          <a:prstGeom prst="line">
            <a:avLst/>
          </a:prstGeom>
          <a:noFill/>
          <a:ln w="38100">
            <a:solidFill>
              <a:srgbClr val="FFFF6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3" name="Line 13"/>
          <p:cNvSpPr>
            <a:spLocks noChangeShapeType="1"/>
          </p:cNvSpPr>
          <p:nvPr/>
        </p:nvSpPr>
        <p:spPr bwMode="auto">
          <a:xfrm>
            <a:off x="4267200" y="2514600"/>
            <a:ext cx="685800" cy="0"/>
          </a:xfrm>
          <a:prstGeom prst="line">
            <a:avLst/>
          </a:prstGeom>
          <a:noFill/>
          <a:ln w="38100">
            <a:solidFill>
              <a:srgbClr val="FFFF6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4" name="Text Box 14"/>
          <p:cNvSpPr txBox="1">
            <a:spLocks noChangeArrowheads="1"/>
          </p:cNvSpPr>
          <p:nvPr/>
        </p:nvSpPr>
        <p:spPr bwMode="auto">
          <a:xfrm>
            <a:off x="381000" y="3124200"/>
            <a:ext cx="8458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>
                <a:solidFill>
                  <a:schemeClr val="hlink"/>
                </a:solidFill>
              </a:rPr>
              <a:t>* Mở bài: Từ “ Cuối buổi chiều………yên tĩnh này”.</a:t>
            </a:r>
          </a:p>
        </p:txBody>
      </p:sp>
      <p:sp>
        <p:nvSpPr>
          <p:cNvPr id="5135" name="Text Box 15"/>
          <p:cNvSpPr txBox="1">
            <a:spLocks noChangeArrowheads="1"/>
          </p:cNvSpPr>
          <p:nvPr/>
        </p:nvSpPr>
        <p:spPr bwMode="auto">
          <a:xfrm>
            <a:off x="381000" y="4267200"/>
            <a:ext cx="83820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>
                <a:solidFill>
                  <a:schemeClr val="hlink"/>
                </a:solidFill>
              </a:rPr>
              <a:t>* Thân bài: Từ “ Mùa thu………chấm dứt ”.</a:t>
            </a:r>
          </a:p>
        </p:txBody>
      </p:sp>
      <p:sp>
        <p:nvSpPr>
          <p:cNvPr id="5136" name="Text Box 16"/>
          <p:cNvSpPr txBox="1">
            <a:spLocks noChangeArrowheads="1"/>
          </p:cNvSpPr>
          <p:nvPr/>
        </p:nvSpPr>
        <p:spPr bwMode="auto">
          <a:xfrm>
            <a:off x="381000" y="5105400"/>
            <a:ext cx="5410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>
                <a:solidFill>
                  <a:schemeClr val="hlink"/>
                </a:solidFill>
              </a:rPr>
              <a:t>* Kết bài:  Câu cuối.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7" grpId="0"/>
      <p:bldP spid="5128" grpId="0"/>
      <p:bldP spid="5129" grpId="0" animBg="1"/>
      <p:bldP spid="5130" grpId="0" animBg="1"/>
      <p:bldP spid="5131" grpId="0" animBg="1"/>
      <p:bldP spid="5132" grpId="0" animBg="1"/>
      <p:bldP spid="5133" grpId="0" animBg="1"/>
      <p:bldP spid="5134" grpId="0"/>
      <p:bldP spid="5135" grpId="0"/>
      <p:bldP spid="513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7"/>
          <p:cNvSpPr txBox="1">
            <a:spLocks noChangeArrowheads="1"/>
          </p:cNvSpPr>
          <p:nvPr/>
        </p:nvSpPr>
        <p:spPr bwMode="auto">
          <a:xfrm>
            <a:off x="0" y="609600"/>
            <a:ext cx="91440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>
                <a:solidFill>
                  <a:schemeClr val="hlink"/>
                </a:solidFill>
              </a:rPr>
              <a:t>1. Đọc và tìm các phần mở bài, thân bài, kết bài của bài v</a:t>
            </a:r>
            <a:r>
              <a:rPr lang="vi-VN" sz="3200" b="1">
                <a:solidFill>
                  <a:schemeClr val="hlink"/>
                </a:solidFill>
              </a:rPr>
              <a:t>ă</a:t>
            </a:r>
            <a:r>
              <a:rPr lang="en-US" sz="3200" b="1">
                <a:solidFill>
                  <a:schemeClr val="hlink"/>
                </a:solidFill>
              </a:rPr>
              <a:t>n: “ Hoàng hôn trên sông H</a:t>
            </a:r>
            <a:r>
              <a:rPr lang="vi-VN" sz="3200" b="1">
                <a:solidFill>
                  <a:schemeClr val="hlink"/>
                </a:solidFill>
              </a:rPr>
              <a:t>ươ</a:t>
            </a:r>
            <a:r>
              <a:rPr lang="en-US" sz="3200" b="1">
                <a:solidFill>
                  <a:schemeClr val="hlink"/>
                </a:solidFill>
              </a:rPr>
              <a:t>ng”.</a:t>
            </a:r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4343400" y="2362200"/>
            <a:ext cx="4038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>
                <a:solidFill>
                  <a:schemeClr val="hlink"/>
                </a:solidFill>
              </a:rPr>
              <a:t>* Huế </a:t>
            </a:r>
            <a:r>
              <a:rPr lang="vi-VN" sz="2000" b="1">
                <a:solidFill>
                  <a:schemeClr val="hlink"/>
                </a:solidFill>
              </a:rPr>
              <a:t>đ</a:t>
            </a:r>
            <a:r>
              <a:rPr lang="en-US" sz="2000" b="1">
                <a:solidFill>
                  <a:schemeClr val="hlink"/>
                </a:solidFill>
              </a:rPr>
              <a:t>ặc biệt yên tĩnh lúc hoàng hôn.</a:t>
            </a:r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152400" y="3581400"/>
            <a:ext cx="4724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chemeClr val="hlink"/>
                </a:solidFill>
              </a:rPr>
              <a:t>.* </a:t>
            </a:r>
            <a:r>
              <a:rPr lang="en-US" sz="2400" b="1">
                <a:solidFill>
                  <a:schemeClr val="hlink"/>
                </a:solidFill>
              </a:rPr>
              <a:t>Thân bài: Từ “ Mùa thu………chấm dứt ”.</a:t>
            </a:r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0" y="6248400"/>
            <a:ext cx="3505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b="1">
                <a:solidFill>
                  <a:schemeClr val="hlink"/>
                </a:solidFill>
              </a:rPr>
              <a:t>* Kết bài:  Câu cuối</a:t>
            </a:r>
          </a:p>
        </p:txBody>
      </p:sp>
      <p:sp>
        <p:nvSpPr>
          <p:cNvPr id="6157" name="Text Box 13"/>
          <p:cNvSpPr txBox="1">
            <a:spLocks noChangeArrowheads="1"/>
          </p:cNvSpPr>
          <p:nvPr/>
        </p:nvSpPr>
        <p:spPr bwMode="auto">
          <a:xfrm>
            <a:off x="228600" y="2362200"/>
            <a:ext cx="4038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 b="1">
                <a:solidFill>
                  <a:schemeClr val="hlink"/>
                </a:solidFill>
              </a:rPr>
              <a:t>Mở bài: Từ “ Cuối buổi chiều </a:t>
            </a:r>
            <a:r>
              <a:rPr lang="vi-VN" sz="2400" b="1">
                <a:solidFill>
                  <a:schemeClr val="hlink"/>
                </a:solidFill>
              </a:rPr>
              <a:t>đ</a:t>
            </a:r>
            <a:r>
              <a:rPr lang="en-US" sz="2400" b="1">
                <a:solidFill>
                  <a:schemeClr val="hlink"/>
                </a:solidFill>
              </a:rPr>
              <a:t>ến trong thành phố vốn yên tĩnh này”.</a:t>
            </a:r>
          </a:p>
        </p:txBody>
      </p:sp>
      <p:sp>
        <p:nvSpPr>
          <p:cNvPr id="6151" name="Line 14"/>
          <p:cNvSpPr>
            <a:spLocks noChangeShapeType="1"/>
          </p:cNvSpPr>
          <p:nvPr/>
        </p:nvSpPr>
        <p:spPr bwMode="auto">
          <a:xfrm>
            <a:off x="4343400" y="2590800"/>
            <a:ext cx="0" cy="4114800"/>
          </a:xfrm>
          <a:prstGeom prst="line">
            <a:avLst/>
          </a:prstGeom>
          <a:noFill/>
          <a:ln w="9525">
            <a:solidFill>
              <a:srgbClr val="FFFF6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9" name="Text Box 15"/>
          <p:cNvSpPr txBox="1">
            <a:spLocks noChangeArrowheads="1"/>
          </p:cNvSpPr>
          <p:nvPr/>
        </p:nvSpPr>
        <p:spPr bwMode="auto">
          <a:xfrm>
            <a:off x="4343400" y="3048000"/>
            <a:ext cx="4800600" cy="317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b="1"/>
              <a:t>  </a:t>
            </a:r>
            <a:r>
              <a:rPr lang="en-US" sz="2000" b="1">
                <a:solidFill>
                  <a:schemeClr val="hlink"/>
                </a:solidFill>
              </a:rPr>
              <a:t>* Thân bài có hai </a:t>
            </a:r>
            <a:r>
              <a:rPr lang="vi-VN" sz="2000" b="1">
                <a:solidFill>
                  <a:schemeClr val="hlink"/>
                </a:solidFill>
              </a:rPr>
              <a:t>đ</a:t>
            </a:r>
            <a:r>
              <a:rPr lang="en-US" sz="2000" b="1">
                <a:solidFill>
                  <a:schemeClr val="hlink"/>
                </a:solidFill>
              </a:rPr>
              <a:t>oạn: 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b="1">
                <a:solidFill>
                  <a:schemeClr val="hlink"/>
                </a:solidFill>
              </a:rPr>
              <a:t>- Đoạn 1: (Từ Mùa thu </a:t>
            </a:r>
            <a:r>
              <a:rPr lang="vi-VN" sz="2000" b="1">
                <a:solidFill>
                  <a:schemeClr val="hlink"/>
                </a:solidFill>
              </a:rPr>
              <a:t>đ</a:t>
            </a:r>
            <a:r>
              <a:rPr lang="en-US" sz="2000" b="1">
                <a:solidFill>
                  <a:schemeClr val="hlink"/>
                </a:solidFill>
              </a:rPr>
              <a:t>ến hai hàng cây): Sự </a:t>
            </a:r>
            <a:r>
              <a:rPr lang="vi-VN" sz="2000" b="1">
                <a:solidFill>
                  <a:schemeClr val="hlink"/>
                </a:solidFill>
              </a:rPr>
              <a:t>đ</a:t>
            </a:r>
            <a:r>
              <a:rPr lang="en-US" sz="2000" b="1">
                <a:solidFill>
                  <a:schemeClr val="hlink"/>
                </a:solidFill>
              </a:rPr>
              <a:t>ổi sắc của sông H</a:t>
            </a:r>
            <a:r>
              <a:rPr lang="vi-VN" sz="2000" b="1">
                <a:solidFill>
                  <a:schemeClr val="hlink"/>
                </a:solidFill>
              </a:rPr>
              <a:t>ươ</a:t>
            </a:r>
            <a:r>
              <a:rPr lang="en-US" sz="2000" b="1">
                <a:solidFill>
                  <a:schemeClr val="hlink"/>
                </a:solidFill>
              </a:rPr>
              <a:t>ng từ lúc bắt </a:t>
            </a:r>
            <a:r>
              <a:rPr lang="vi-VN" sz="2000" b="1">
                <a:solidFill>
                  <a:schemeClr val="hlink"/>
                </a:solidFill>
              </a:rPr>
              <a:t>đ</a:t>
            </a:r>
            <a:r>
              <a:rPr lang="en-US" sz="2000" b="1">
                <a:solidFill>
                  <a:schemeClr val="hlink"/>
                </a:solidFill>
              </a:rPr>
              <a:t>ầu hoàng hôn </a:t>
            </a:r>
            <a:r>
              <a:rPr lang="vi-VN" sz="2000" b="1">
                <a:solidFill>
                  <a:schemeClr val="hlink"/>
                </a:solidFill>
              </a:rPr>
              <a:t>đ</a:t>
            </a:r>
            <a:r>
              <a:rPr lang="en-US" sz="2000" b="1">
                <a:solidFill>
                  <a:schemeClr val="hlink"/>
                </a:solidFill>
              </a:rPr>
              <a:t>ến lúc tối hẳn.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b="1">
                <a:solidFill>
                  <a:schemeClr val="hlink"/>
                </a:solidFill>
              </a:rPr>
              <a:t>- Đoạn 2: (Còn lại): Hoạt </a:t>
            </a:r>
            <a:r>
              <a:rPr lang="vi-VN" sz="2000" b="1">
                <a:solidFill>
                  <a:schemeClr val="hlink"/>
                </a:solidFill>
              </a:rPr>
              <a:t>đ</a:t>
            </a:r>
            <a:r>
              <a:rPr lang="en-US" sz="2000" b="1">
                <a:solidFill>
                  <a:schemeClr val="hlink"/>
                </a:solidFill>
              </a:rPr>
              <a:t>ộng của con ng</a:t>
            </a:r>
            <a:r>
              <a:rPr lang="vi-VN" sz="2000" b="1">
                <a:solidFill>
                  <a:schemeClr val="hlink"/>
                </a:solidFill>
              </a:rPr>
              <a:t>ư</a:t>
            </a:r>
            <a:r>
              <a:rPr lang="en-US" sz="2000" b="1">
                <a:solidFill>
                  <a:schemeClr val="hlink"/>
                </a:solidFill>
              </a:rPr>
              <a:t>ời bên bờ sông, trên mặt sông từ lúc hoàng hôn </a:t>
            </a:r>
            <a:r>
              <a:rPr lang="vi-VN" sz="2000" b="1">
                <a:solidFill>
                  <a:schemeClr val="hlink"/>
                </a:solidFill>
              </a:rPr>
              <a:t>đ</a:t>
            </a:r>
            <a:r>
              <a:rPr lang="en-US" sz="2000" b="1">
                <a:solidFill>
                  <a:schemeClr val="hlink"/>
                </a:solidFill>
              </a:rPr>
              <a:t>ến lúc thành phố lên </a:t>
            </a:r>
            <a:r>
              <a:rPr lang="vi-VN" sz="2000" b="1">
                <a:solidFill>
                  <a:schemeClr val="hlink"/>
                </a:solidFill>
              </a:rPr>
              <a:t>đ</a:t>
            </a:r>
            <a:r>
              <a:rPr lang="en-US" sz="2000" b="1">
                <a:solidFill>
                  <a:schemeClr val="hlink"/>
                </a:solidFill>
              </a:rPr>
              <a:t>èn.</a:t>
            </a:r>
          </a:p>
        </p:txBody>
      </p:sp>
      <p:sp>
        <p:nvSpPr>
          <p:cNvPr id="6160" name="Text Box 16"/>
          <p:cNvSpPr txBox="1">
            <a:spLocks noChangeArrowheads="1"/>
          </p:cNvSpPr>
          <p:nvPr/>
        </p:nvSpPr>
        <p:spPr bwMode="auto">
          <a:xfrm>
            <a:off x="4419600" y="6156325"/>
            <a:ext cx="4724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>
                <a:solidFill>
                  <a:schemeClr val="hlink"/>
                </a:solidFill>
              </a:rPr>
              <a:t>- Sự thức dậy của Huế sau hoàng hôn.</a:t>
            </a:r>
          </a:p>
        </p:txBody>
      </p:sp>
      <p:sp>
        <p:nvSpPr>
          <p:cNvPr id="6166" name="Text Box 22"/>
          <p:cNvSpPr txBox="1">
            <a:spLocks noChangeArrowheads="1"/>
          </p:cNvSpPr>
          <p:nvPr/>
        </p:nvSpPr>
        <p:spPr bwMode="auto">
          <a:xfrm>
            <a:off x="0" y="0"/>
            <a:ext cx="3429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u="sng">
                <a:solidFill>
                  <a:srgbClr val="FF3300"/>
                </a:solidFill>
              </a:rPr>
              <a:t>I. Nhận xét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6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4" grpId="0"/>
      <p:bldP spid="6155" grpId="0"/>
      <p:bldP spid="6156" grpId="0"/>
      <p:bldP spid="6157" grpId="0"/>
      <p:bldP spid="6159" grpId="0"/>
      <p:bldP spid="6160" grpId="0"/>
      <p:bldP spid="616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838200"/>
            <a:ext cx="91440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b="1">
                <a:solidFill>
                  <a:schemeClr val="hlink"/>
                </a:solidFill>
              </a:rPr>
              <a:t>2.  Thứ tự miêu tả trong bài v</a:t>
            </a:r>
            <a:r>
              <a:rPr lang="vi-VN" sz="2400" b="1">
                <a:solidFill>
                  <a:schemeClr val="hlink"/>
                </a:solidFill>
              </a:rPr>
              <a:t>ă</a:t>
            </a:r>
            <a:r>
              <a:rPr lang="en-US" sz="2400" b="1">
                <a:solidFill>
                  <a:schemeClr val="hlink"/>
                </a:solidFill>
              </a:rPr>
              <a:t>n “ Hoàng hôn trên sông H</a:t>
            </a:r>
            <a:r>
              <a:rPr lang="vi-VN" sz="2400" b="1">
                <a:solidFill>
                  <a:schemeClr val="hlink"/>
                </a:solidFill>
              </a:rPr>
              <a:t>ươ</a:t>
            </a:r>
            <a:r>
              <a:rPr lang="en-US" sz="2400" b="1">
                <a:solidFill>
                  <a:schemeClr val="hlink"/>
                </a:solidFill>
              </a:rPr>
              <a:t>ng”có gì khác với bài “ Quang cảnh làng mạc ngày mùa” mà em </a:t>
            </a:r>
            <a:r>
              <a:rPr lang="vi-VN" sz="2400" b="1">
                <a:solidFill>
                  <a:schemeClr val="hlink"/>
                </a:solidFill>
              </a:rPr>
              <a:t>đ</a:t>
            </a:r>
            <a:r>
              <a:rPr lang="en-US" sz="2400" b="1">
                <a:solidFill>
                  <a:schemeClr val="hlink"/>
                </a:solidFill>
              </a:rPr>
              <a:t>ã học? Từ hai bài v</a:t>
            </a:r>
            <a:r>
              <a:rPr lang="vi-VN" sz="2400" b="1">
                <a:solidFill>
                  <a:schemeClr val="hlink"/>
                </a:solidFill>
              </a:rPr>
              <a:t>ă</a:t>
            </a:r>
            <a:r>
              <a:rPr lang="en-US" sz="2400" b="1">
                <a:solidFill>
                  <a:schemeClr val="hlink"/>
                </a:solidFill>
              </a:rPr>
              <a:t>n </a:t>
            </a:r>
            <a:r>
              <a:rPr lang="vi-VN" sz="2400" b="1">
                <a:solidFill>
                  <a:schemeClr val="hlink"/>
                </a:solidFill>
              </a:rPr>
              <a:t>đ</a:t>
            </a:r>
            <a:r>
              <a:rPr lang="en-US" sz="2400" b="1">
                <a:solidFill>
                  <a:schemeClr val="hlink"/>
                </a:solidFill>
              </a:rPr>
              <a:t>ó, hãy rút ra nhận xét về cấu tạo của bài v</a:t>
            </a:r>
            <a:r>
              <a:rPr lang="vi-VN" sz="2400" b="1">
                <a:solidFill>
                  <a:schemeClr val="hlink"/>
                </a:solidFill>
              </a:rPr>
              <a:t>ă</a:t>
            </a:r>
            <a:r>
              <a:rPr lang="en-US" sz="2400" b="1">
                <a:solidFill>
                  <a:schemeClr val="hlink"/>
                </a:solidFill>
              </a:rPr>
              <a:t>n tả cảnh? </a:t>
            </a:r>
          </a:p>
        </p:txBody>
      </p:sp>
      <p:sp>
        <p:nvSpPr>
          <p:cNvPr id="7171" name="Text Box 6"/>
          <p:cNvSpPr txBox="1">
            <a:spLocks noChangeArrowheads="1"/>
          </p:cNvSpPr>
          <p:nvPr/>
        </p:nvSpPr>
        <p:spPr bwMode="auto">
          <a:xfrm>
            <a:off x="381000" y="2743200"/>
            <a:ext cx="8763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0" y="2590800"/>
            <a:ext cx="914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b="1">
                <a:solidFill>
                  <a:schemeClr val="hlink"/>
                </a:solidFill>
              </a:rPr>
              <a:t>- Bài : “ Quang cảnh Làng mạc ngày mùa” phần mở bài nói về nội dung gì?</a:t>
            </a:r>
          </a:p>
        </p:txBody>
      </p:sp>
      <p:sp>
        <p:nvSpPr>
          <p:cNvPr id="7181" name="Rectangle 13"/>
          <p:cNvSpPr>
            <a:spLocks noChangeArrowheads="1"/>
          </p:cNvSpPr>
          <p:nvPr/>
        </p:nvSpPr>
        <p:spPr bwMode="auto">
          <a:xfrm>
            <a:off x="0" y="3657600"/>
            <a:ext cx="94519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b="1">
                <a:solidFill>
                  <a:schemeClr val="hlink"/>
                </a:solidFill>
              </a:rPr>
              <a:t>+ Giới thiệu màu sắc bao trùm làng quê ngày mùa là màu vàng.</a:t>
            </a:r>
          </a:p>
        </p:txBody>
      </p:sp>
      <p:sp>
        <p:nvSpPr>
          <p:cNvPr id="7182" name="Text Box 14"/>
          <p:cNvSpPr txBox="1">
            <a:spLocks noChangeArrowheads="1"/>
          </p:cNvSpPr>
          <p:nvPr/>
        </p:nvSpPr>
        <p:spPr bwMode="auto">
          <a:xfrm>
            <a:off x="304800" y="4648200"/>
            <a:ext cx="7239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b="1">
                <a:solidFill>
                  <a:schemeClr val="hlink"/>
                </a:solidFill>
              </a:rPr>
              <a:t>- Phần thân bài tác giả miêu tả những gì?</a:t>
            </a:r>
          </a:p>
        </p:txBody>
      </p:sp>
      <p:sp>
        <p:nvSpPr>
          <p:cNvPr id="7183" name="Rectangle 15"/>
          <p:cNvSpPr>
            <a:spLocks noChangeArrowheads="1"/>
          </p:cNvSpPr>
          <p:nvPr/>
        </p:nvSpPr>
        <p:spPr bwMode="auto">
          <a:xfrm>
            <a:off x="0" y="5260975"/>
            <a:ext cx="77597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b="1">
                <a:solidFill>
                  <a:schemeClr val="hlink"/>
                </a:solidFill>
              </a:rPr>
              <a:t>+Tả các màu vàng rất khác nhau  của cảnh, của vật.</a:t>
            </a:r>
          </a:p>
        </p:txBody>
      </p:sp>
      <p:sp>
        <p:nvSpPr>
          <p:cNvPr id="7184" name="Rectangle 16"/>
          <p:cNvSpPr>
            <a:spLocks noChangeArrowheads="1"/>
          </p:cNvSpPr>
          <p:nvPr/>
        </p:nvSpPr>
        <p:spPr bwMode="auto">
          <a:xfrm>
            <a:off x="0" y="6021388"/>
            <a:ext cx="37385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b="1">
                <a:solidFill>
                  <a:schemeClr val="hlink"/>
                </a:solidFill>
              </a:rPr>
              <a:t>+ Tả thời tiết con ng</a:t>
            </a:r>
            <a:r>
              <a:rPr lang="vi-VN" sz="2400" b="1">
                <a:solidFill>
                  <a:schemeClr val="hlink"/>
                </a:solidFill>
              </a:rPr>
              <a:t>ư</a:t>
            </a:r>
            <a:r>
              <a:rPr lang="en-US" sz="2400" b="1">
                <a:solidFill>
                  <a:schemeClr val="hlink"/>
                </a:solidFill>
              </a:rPr>
              <a:t>ời.</a:t>
            </a:r>
          </a:p>
        </p:txBody>
      </p:sp>
      <p:sp>
        <p:nvSpPr>
          <p:cNvPr id="7187" name="Text Box 19"/>
          <p:cNvSpPr txBox="1">
            <a:spLocks noChangeArrowheads="1"/>
          </p:cNvSpPr>
          <p:nvPr/>
        </p:nvSpPr>
        <p:spPr bwMode="auto">
          <a:xfrm>
            <a:off x="0" y="0"/>
            <a:ext cx="3429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u="sng">
                <a:solidFill>
                  <a:srgbClr val="FF3300"/>
                </a:solidFill>
              </a:rPr>
              <a:t>I. Nhận xét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/>
      <p:bldP spid="7173" grpId="1"/>
      <p:bldP spid="7180" grpId="0"/>
      <p:bldP spid="7181" grpId="0"/>
      <p:bldP spid="7182" grpId="0"/>
      <p:bldP spid="7183" grpId="0"/>
      <p:bldP spid="7184" grpId="0"/>
      <p:bldP spid="718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0" y="423863"/>
            <a:ext cx="4419600" cy="317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>
                <a:solidFill>
                  <a:schemeClr val="hlink"/>
                </a:solidFill>
              </a:rPr>
              <a:t>Bài: “ Quang cảnh làng mạc ngày mùa” 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b="1">
                <a:solidFill>
                  <a:schemeClr val="hlink"/>
                </a:solidFill>
              </a:rPr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b="1">
                <a:solidFill>
                  <a:schemeClr val="hlink"/>
                </a:solidFill>
              </a:rPr>
              <a:t>+ Giới thiệu màu sắc bao trùm làng quê ngày mùa là màu vàng.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b="1">
                <a:solidFill>
                  <a:schemeClr val="hlink"/>
                </a:solidFill>
              </a:rPr>
              <a:t>+ Tả các màu vàng rất khác nhau  của cảnh, của vật.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b="1">
                <a:solidFill>
                  <a:schemeClr val="hlink"/>
                </a:solidFill>
              </a:rPr>
              <a:t>+ Tả thời tiết con ng</a:t>
            </a:r>
            <a:r>
              <a:rPr lang="vi-VN" sz="2000" b="1">
                <a:solidFill>
                  <a:schemeClr val="hlink"/>
                </a:solidFill>
              </a:rPr>
              <a:t>ư</a:t>
            </a:r>
            <a:r>
              <a:rPr lang="en-US" sz="2000" b="1">
                <a:solidFill>
                  <a:schemeClr val="hlink"/>
                </a:solidFill>
              </a:rPr>
              <a:t>ời.</a:t>
            </a:r>
          </a:p>
        </p:txBody>
      </p:sp>
      <p:sp>
        <p:nvSpPr>
          <p:cNvPr id="18439" name="Rectangle 7"/>
          <p:cNvSpPr>
            <a:spLocks noChangeArrowheads="1"/>
          </p:cNvSpPr>
          <p:nvPr/>
        </p:nvSpPr>
        <p:spPr bwMode="auto">
          <a:xfrm>
            <a:off x="69850" y="2557463"/>
            <a:ext cx="283051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600">
                <a:solidFill>
                  <a:srgbClr val="FFFFFF"/>
                </a:solidFill>
              </a:rPr>
              <a:t>- Tả từng bộ phận của cảnh:</a:t>
            </a:r>
            <a:r>
              <a:rPr lang="en-US" sz="1600">
                <a:solidFill>
                  <a:srgbClr val="FFFF66"/>
                </a:solidFill>
              </a:rPr>
              <a:t> </a:t>
            </a:r>
          </a:p>
        </p:txBody>
      </p:sp>
      <p:sp>
        <p:nvSpPr>
          <p:cNvPr id="18440" name="Line 8"/>
          <p:cNvSpPr>
            <a:spLocks noChangeShapeType="1"/>
          </p:cNvSpPr>
          <p:nvPr/>
        </p:nvSpPr>
        <p:spPr bwMode="auto">
          <a:xfrm>
            <a:off x="4572000" y="2176463"/>
            <a:ext cx="0" cy="4114800"/>
          </a:xfrm>
          <a:prstGeom prst="line">
            <a:avLst/>
          </a:prstGeom>
          <a:noFill/>
          <a:ln w="28575">
            <a:solidFill>
              <a:srgbClr val="FFFF6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4724400" y="206375"/>
            <a:ext cx="4419600" cy="517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>
                <a:solidFill>
                  <a:schemeClr val="hlink"/>
                </a:solidFill>
              </a:rPr>
              <a:t>Bài: “ Hoàng hôn trên sông H</a:t>
            </a:r>
            <a:r>
              <a:rPr lang="vi-VN" sz="2000" b="1">
                <a:solidFill>
                  <a:schemeClr val="hlink"/>
                </a:solidFill>
              </a:rPr>
              <a:t>ươ</a:t>
            </a:r>
            <a:r>
              <a:rPr lang="en-US" sz="2000" b="1">
                <a:solidFill>
                  <a:schemeClr val="hlink"/>
                </a:solidFill>
              </a:rPr>
              <a:t>ng”</a:t>
            </a:r>
          </a:p>
          <a:p>
            <a:pPr eaLnBrk="1" hangingPunct="1">
              <a:spcBef>
                <a:spcPct val="50000"/>
              </a:spcBef>
            </a:pPr>
            <a:endParaRPr lang="en-US" sz="2000" b="1">
              <a:solidFill>
                <a:schemeClr val="hlink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000" b="1">
                <a:solidFill>
                  <a:schemeClr val="hlink"/>
                </a:solidFill>
              </a:rPr>
              <a:t>+ Nêu nhận xét chung về sự yên tĩnh của Huế lúc hoàng hôn.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b="1">
                <a:solidFill>
                  <a:schemeClr val="hlink"/>
                </a:solidFill>
              </a:rPr>
              <a:t>+ Tả sự thay </a:t>
            </a:r>
            <a:r>
              <a:rPr lang="vi-VN" sz="2000" b="1">
                <a:solidFill>
                  <a:schemeClr val="hlink"/>
                </a:solidFill>
              </a:rPr>
              <a:t>đ</a:t>
            </a:r>
            <a:r>
              <a:rPr lang="en-US" sz="2000" b="1">
                <a:solidFill>
                  <a:schemeClr val="hlink"/>
                </a:solidFill>
              </a:rPr>
              <a:t>ổi  sắc màu của sông H</a:t>
            </a:r>
            <a:r>
              <a:rPr lang="vi-VN" sz="2000" b="1">
                <a:solidFill>
                  <a:schemeClr val="hlink"/>
                </a:solidFill>
              </a:rPr>
              <a:t>ươ</a:t>
            </a:r>
            <a:r>
              <a:rPr lang="en-US" sz="2000" b="1">
                <a:solidFill>
                  <a:schemeClr val="hlink"/>
                </a:solidFill>
              </a:rPr>
              <a:t>ng từ lúc bắt </a:t>
            </a:r>
            <a:r>
              <a:rPr lang="vi-VN" sz="2000" b="1">
                <a:solidFill>
                  <a:schemeClr val="hlink"/>
                </a:solidFill>
              </a:rPr>
              <a:t>đ</a:t>
            </a:r>
            <a:r>
              <a:rPr lang="en-US" sz="2000" b="1">
                <a:solidFill>
                  <a:schemeClr val="hlink"/>
                </a:solidFill>
              </a:rPr>
              <a:t>ầu hoàng hôn </a:t>
            </a:r>
            <a:r>
              <a:rPr lang="vi-VN" sz="2000" b="1">
                <a:solidFill>
                  <a:schemeClr val="hlink"/>
                </a:solidFill>
              </a:rPr>
              <a:t>đ</a:t>
            </a:r>
            <a:r>
              <a:rPr lang="en-US" sz="2000" b="1">
                <a:solidFill>
                  <a:schemeClr val="hlink"/>
                </a:solidFill>
              </a:rPr>
              <a:t>ến lúc tối hẳn.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b="1">
                <a:solidFill>
                  <a:schemeClr val="hlink"/>
                </a:solidFill>
              </a:rPr>
              <a:t>+ Tả hoạt </a:t>
            </a:r>
            <a:r>
              <a:rPr lang="vi-VN" sz="2000" b="1">
                <a:solidFill>
                  <a:schemeClr val="hlink"/>
                </a:solidFill>
              </a:rPr>
              <a:t>đ</a:t>
            </a:r>
            <a:r>
              <a:rPr lang="en-US" sz="2000" b="1">
                <a:solidFill>
                  <a:schemeClr val="hlink"/>
                </a:solidFill>
              </a:rPr>
              <a:t>ộng của con ng</a:t>
            </a:r>
            <a:r>
              <a:rPr lang="vi-VN" sz="2000" b="1">
                <a:solidFill>
                  <a:schemeClr val="hlink"/>
                </a:solidFill>
              </a:rPr>
              <a:t>ư</a:t>
            </a:r>
            <a:r>
              <a:rPr lang="en-US" sz="2000" b="1">
                <a:solidFill>
                  <a:schemeClr val="hlink"/>
                </a:solidFill>
              </a:rPr>
              <a:t>ời bên bờ sông, trên mặt sông lúc bắt </a:t>
            </a:r>
            <a:r>
              <a:rPr lang="vi-VN" sz="2000" b="1">
                <a:solidFill>
                  <a:schemeClr val="hlink"/>
                </a:solidFill>
              </a:rPr>
              <a:t>đ</a:t>
            </a:r>
            <a:r>
              <a:rPr lang="en-US" sz="2000" b="1">
                <a:solidFill>
                  <a:schemeClr val="hlink"/>
                </a:solidFill>
              </a:rPr>
              <a:t>ầu hoàng hôn </a:t>
            </a:r>
            <a:r>
              <a:rPr lang="vi-VN" sz="2000" b="1">
                <a:solidFill>
                  <a:schemeClr val="hlink"/>
                </a:solidFill>
              </a:rPr>
              <a:t>đ</a:t>
            </a:r>
            <a:r>
              <a:rPr lang="en-US" sz="2000" b="1">
                <a:solidFill>
                  <a:schemeClr val="hlink"/>
                </a:solidFill>
              </a:rPr>
              <a:t>ến lúc thành phố lên </a:t>
            </a:r>
            <a:r>
              <a:rPr lang="vi-VN" sz="2000" b="1">
                <a:solidFill>
                  <a:schemeClr val="hlink"/>
                </a:solidFill>
              </a:rPr>
              <a:t>đ</a:t>
            </a:r>
            <a:r>
              <a:rPr lang="en-US" sz="2000" b="1">
                <a:solidFill>
                  <a:schemeClr val="hlink"/>
                </a:solidFill>
              </a:rPr>
              <a:t>èn.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b="1">
                <a:solidFill>
                  <a:schemeClr val="hlink"/>
                </a:solidFill>
              </a:rPr>
              <a:t>+ Nhận xét về sự thức dậy của Huế sau hoàng hôn.</a:t>
            </a:r>
          </a:p>
        </p:txBody>
      </p:sp>
      <p:sp>
        <p:nvSpPr>
          <p:cNvPr id="18442" name="Rectangle 10"/>
          <p:cNvSpPr>
            <a:spLocks noChangeArrowheads="1"/>
          </p:cNvSpPr>
          <p:nvPr/>
        </p:nvSpPr>
        <p:spPr bwMode="auto">
          <a:xfrm>
            <a:off x="4648200" y="2633663"/>
            <a:ext cx="38814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sz="1600">
                <a:solidFill>
                  <a:schemeClr val="bg1"/>
                </a:solidFill>
              </a:rPr>
              <a:t>Tả sự thay </a:t>
            </a:r>
            <a:r>
              <a:rPr lang="vi-VN" sz="1600">
                <a:solidFill>
                  <a:schemeClr val="bg1"/>
                </a:solidFill>
              </a:rPr>
              <a:t>đ</a:t>
            </a:r>
            <a:r>
              <a:rPr lang="en-US" sz="1600">
                <a:solidFill>
                  <a:schemeClr val="bg1"/>
                </a:solidFill>
              </a:rPr>
              <a:t>ổi của cảnh theo thời gian:</a:t>
            </a:r>
            <a:r>
              <a:rPr lang="en-US" sz="1600"/>
              <a:t> </a:t>
            </a:r>
          </a:p>
        </p:txBody>
      </p:sp>
      <p:sp>
        <p:nvSpPr>
          <p:cNvPr id="18443" name="Rectangle 11"/>
          <p:cNvSpPr>
            <a:spLocks noChangeArrowheads="1"/>
          </p:cNvSpPr>
          <p:nvPr/>
        </p:nvSpPr>
        <p:spPr bwMode="auto">
          <a:xfrm>
            <a:off x="304800" y="6519863"/>
            <a:ext cx="68738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600">
                <a:solidFill>
                  <a:schemeClr val="bg1"/>
                </a:solidFill>
              </a:rPr>
              <a:t>- Từ hai bài v</a:t>
            </a:r>
            <a:r>
              <a:rPr lang="vi-VN" sz="1600">
                <a:solidFill>
                  <a:schemeClr val="bg1"/>
                </a:solidFill>
              </a:rPr>
              <a:t>ă</a:t>
            </a:r>
            <a:r>
              <a:rPr lang="en-US" sz="1600">
                <a:solidFill>
                  <a:schemeClr val="bg1"/>
                </a:solidFill>
              </a:rPr>
              <a:t>n trên, hãy rút ra nhận xét về cấu tạo của bài v</a:t>
            </a:r>
            <a:r>
              <a:rPr lang="vi-VN" sz="1600">
                <a:solidFill>
                  <a:schemeClr val="bg1"/>
                </a:solidFill>
              </a:rPr>
              <a:t>ă</a:t>
            </a:r>
            <a:r>
              <a:rPr lang="en-US" sz="1600">
                <a:solidFill>
                  <a:schemeClr val="bg1"/>
                </a:solidFill>
              </a:rPr>
              <a:t>n tả cảnh?</a:t>
            </a:r>
            <a:r>
              <a:rPr lang="en-US" sz="16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8" grpId="0"/>
      <p:bldP spid="18439" grpId="0"/>
      <p:bldP spid="18440" grpId="0" animBg="1"/>
      <p:bldP spid="18441" grpId="0"/>
      <p:bldP spid="18442" grpId="0"/>
      <p:bldP spid="1844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304800" y="685800"/>
            <a:ext cx="2286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 u="sng">
                <a:solidFill>
                  <a:schemeClr val="hlink"/>
                </a:solidFill>
              </a:rPr>
              <a:t>II. Ghi nhớ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0" y="2057400"/>
            <a:ext cx="8610600" cy="329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50000"/>
              </a:spcBef>
            </a:pPr>
            <a:r>
              <a:rPr lang="en-US" sz="2800" b="1">
                <a:solidFill>
                  <a:srgbClr val="FF3300"/>
                </a:solidFill>
              </a:rPr>
              <a:t>Bài v</a:t>
            </a:r>
            <a:r>
              <a:rPr lang="vi-VN" sz="2800" b="1">
                <a:solidFill>
                  <a:srgbClr val="FF3300"/>
                </a:solidFill>
              </a:rPr>
              <a:t>ă</a:t>
            </a:r>
            <a:r>
              <a:rPr lang="en-US" sz="2800" b="1">
                <a:solidFill>
                  <a:srgbClr val="FF3300"/>
                </a:solidFill>
              </a:rPr>
              <a:t>n tả cảnh th</a:t>
            </a:r>
            <a:r>
              <a:rPr lang="vi-VN" sz="2800" b="1">
                <a:solidFill>
                  <a:srgbClr val="FF3300"/>
                </a:solidFill>
              </a:rPr>
              <a:t>ư</a:t>
            </a:r>
            <a:r>
              <a:rPr lang="en-US" sz="2800" b="1">
                <a:solidFill>
                  <a:srgbClr val="FF3300"/>
                </a:solidFill>
              </a:rPr>
              <a:t>ờng có ba phần: </a:t>
            </a:r>
          </a:p>
          <a:p>
            <a:pPr marL="342900" indent="-342900" eaLnBrk="1" hangingPunct="1">
              <a:spcBef>
                <a:spcPct val="50000"/>
              </a:spcBef>
              <a:buFontTx/>
              <a:buAutoNum type="arabicPeriod"/>
            </a:pPr>
            <a:r>
              <a:rPr lang="en-US" sz="2800" b="1">
                <a:solidFill>
                  <a:srgbClr val="FF3300"/>
                </a:solidFill>
              </a:rPr>
              <a:t>Mở bài: Giới thiệu bao quát về cảnh sẽ tả.</a:t>
            </a:r>
          </a:p>
          <a:p>
            <a:pPr marL="342900" indent="-342900" eaLnBrk="1" hangingPunct="1">
              <a:spcBef>
                <a:spcPct val="50000"/>
              </a:spcBef>
            </a:pPr>
            <a:r>
              <a:rPr lang="en-US" sz="2800" b="1">
                <a:solidFill>
                  <a:srgbClr val="FF3300"/>
                </a:solidFill>
              </a:rPr>
              <a:t>2. Thân bài: Tả từng bộ phận của cảnh hoặc sự thay </a:t>
            </a:r>
            <a:r>
              <a:rPr lang="vi-VN" sz="2800" b="1">
                <a:solidFill>
                  <a:srgbClr val="FF3300"/>
                </a:solidFill>
              </a:rPr>
              <a:t>đ</a:t>
            </a:r>
            <a:r>
              <a:rPr lang="en-US" sz="2800" b="1">
                <a:solidFill>
                  <a:srgbClr val="FF3300"/>
                </a:solidFill>
              </a:rPr>
              <a:t>ổi của cảnh theo thời gian.</a:t>
            </a:r>
          </a:p>
          <a:p>
            <a:pPr marL="342900" indent="-342900" eaLnBrk="1" hangingPunct="1">
              <a:spcBef>
                <a:spcPct val="50000"/>
              </a:spcBef>
            </a:pPr>
            <a:r>
              <a:rPr lang="en-US" sz="2800" b="1">
                <a:solidFill>
                  <a:srgbClr val="FF3300"/>
                </a:solidFill>
              </a:rPr>
              <a:t>3.  Kết bài: Nêu nhận xét hoặc cảm nghĩ của ng</a:t>
            </a:r>
            <a:r>
              <a:rPr lang="vi-VN" sz="2800" b="1">
                <a:solidFill>
                  <a:srgbClr val="FF3300"/>
                </a:solidFill>
              </a:rPr>
              <a:t>ư</a:t>
            </a:r>
            <a:r>
              <a:rPr lang="en-US" sz="2800" b="1">
                <a:solidFill>
                  <a:srgbClr val="FF3300"/>
                </a:solidFill>
              </a:rPr>
              <a:t>ời viết.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/>
      <p:bldP spid="819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u="sng">
                <a:solidFill>
                  <a:srgbClr val="FF3300"/>
                </a:solidFill>
              </a:rPr>
              <a:t>III. Luyện tập.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0" y="3810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b="1">
                <a:solidFill>
                  <a:schemeClr val="hlink"/>
                </a:solidFill>
              </a:rPr>
              <a:t>Nhận xét cấu tạo của bài “ Nắng tr</a:t>
            </a:r>
            <a:r>
              <a:rPr lang="vi-VN" sz="2400" b="1">
                <a:solidFill>
                  <a:schemeClr val="hlink"/>
                </a:solidFill>
              </a:rPr>
              <a:t>ư</a:t>
            </a:r>
            <a:r>
              <a:rPr lang="en-US" sz="2400" b="1">
                <a:solidFill>
                  <a:schemeClr val="hlink"/>
                </a:solidFill>
              </a:rPr>
              <a:t>a”.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0" y="838200"/>
            <a:ext cx="876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b="1">
                <a:solidFill>
                  <a:schemeClr val="hlink"/>
                </a:solidFill>
              </a:rPr>
              <a:t>* Mở bài </a:t>
            </a:r>
            <a:r>
              <a:rPr lang="en-US" sz="2400" b="1">
                <a:solidFill>
                  <a:schemeClr val="hlink"/>
                </a:solidFill>
                <a:sym typeface="Wingdings" pitchFamily="2" charset="2"/>
              </a:rPr>
              <a:t>( Câu v</a:t>
            </a:r>
            <a:r>
              <a:rPr lang="vi-VN" sz="2400" b="1">
                <a:solidFill>
                  <a:schemeClr val="hlink"/>
                </a:solidFill>
                <a:sym typeface="Wingdings" pitchFamily="2" charset="2"/>
              </a:rPr>
              <a:t>ă</a:t>
            </a:r>
            <a:r>
              <a:rPr lang="en-US" sz="2400" b="1">
                <a:solidFill>
                  <a:schemeClr val="hlink"/>
                </a:solidFill>
                <a:sym typeface="Wingdings" pitchFamily="2" charset="2"/>
              </a:rPr>
              <a:t>n </a:t>
            </a:r>
            <a:r>
              <a:rPr lang="vi-VN" sz="2400" b="1">
                <a:solidFill>
                  <a:schemeClr val="hlink"/>
                </a:solidFill>
                <a:sym typeface="Wingdings" pitchFamily="2" charset="2"/>
              </a:rPr>
              <a:t>đ</a:t>
            </a:r>
            <a:r>
              <a:rPr lang="en-US" sz="2400" b="1">
                <a:solidFill>
                  <a:schemeClr val="hlink"/>
                </a:solidFill>
                <a:sym typeface="Wingdings" pitchFamily="2" charset="2"/>
              </a:rPr>
              <a:t>ầu): Nhận xét chung về nắng tr</a:t>
            </a:r>
            <a:r>
              <a:rPr lang="vi-VN" sz="2400" b="1">
                <a:solidFill>
                  <a:schemeClr val="hlink"/>
                </a:solidFill>
                <a:sym typeface="Wingdings" pitchFamily="2" charset="2"/>
              </a:rPr>
              <a:t>ư</a:t>
            </a:r>
            <a:r>
              <a:rPr lang="en-US" sz="2400" b="1">
                <a:solidFill>
                  <a:schemeClr val="hlink"/>
                </a:solidFill>
                <a:sym typeface="Wingdings" pitchFamily="2" charset="2"/>
              </a:rPr>
              <a:t>a.</a:t>
            </a:r>
            <a:endParaRPr lang="en-US" sz="2400" b="1">
              <a:solidFill>
                <a:schemeClr val="hlink"/>
              </a:solidFill>
            </a:endParaRP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0" y="1219200"/>
            <a:ext cx="8763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b="1">
                <a:solidFill>
                  <a:schemeClr val="hlink"/>
                </a:solidFill>
              </a:rPr>
              <a:t>*Thân bài: Từ “ Buổi tr</a:t>
            </a:r>
            <a:r>
              <a:rPr lang="vi-VN" sz="2400" b="1">
                <a:solidFill>
                  <a:schemeClr val="hlink"/>
                </a:solidFill>
              </a:rPr>
              <a:t>ư</a:t>
            </a:r>
            <a:r>
              <a:rPr lang="en-US" sz="2400" b="1">
                <a:solidFill>
                  <a:schemeClr val="hlink"/>
                </a:solidFill>
              </a:rPr>
              <a:t>a … ch</a:t>
            </a:r>
            <a:r>
              <a:rPr lang="vi-VN" sz="2400" b="1">
                <a:solidFill>
                  <a:schemeClr val="hlink"/>
                </a:solidFill>
              </a:rPr>
              <a:t>ư</a:t>
            </a:r>
            <a:r>
              <a:rPr lang="en-US" sz="2400" b="1">
                <a:solidFill>
                  <a:schemeClr val="hlink"/>
                </a:solidFill>
              </a:rPr>
              <a:t>a xong”: Cảnh vật trong nắng tr</a:t>
            </a:r>
            <a:r>
              <a:rPr lang="vi-VN" sz="2400" b="1">
                <a:solidFill>
                  <a:schemeClr val="hlink"/>
                </a:solidFill>
              </a:rPr>
              <a:t>ư</a:t>
            </a:r>
            <a:r>
              <a:rPr lang="en-US" sz="2400" b="1">
                <a:solidFill>
                  <a:schemeClr val="hlink"/>
                </a:solidFill>
              </a:rPr>
              <a:t>a. Gồm 4 đoạn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0" y="2133600"/>
            <a:ext cx="9067800" cy="451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>
                <a:solidFill>
                  <a:schemeClr val="hlink"/>
                </a:solidFill>
              </a:rPr>
              <a:t>Đoạn 1: Từ “ Buổi tr</a:t>
            </a:r>
            <a:r>
              <a:rPr lang="vi-VN" sz="2000" b="1">
                <a:solidFill>
                  <a:schemeClr val="hlink"/>
                </a:solidFill>
              </a:rPr>
              <a:t>ư</a:t>
            </a:r>
            <a:r>
              <a:rPr lang="en-US" sz="2000" b="1">
                <a:solidFill>
                  <a:schemeClr val="hlink"/>
                </a:solidFill>
              </a:rPr>
              <a:t>a ngồi trong nhà … bốc lên mãi’’.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b="1">
                <a:solidFill>
                  <a:schemeClr val="hlink"/>
                </a:solidFill>
              </a:rPr>
              <a:t>- H</a:t>
            </a:r>
            <a:r>
              <a:rPr lang="vi-VN" sz="2000" b="1">
                <a:solidFill>
                  <a:schemeClr val="hlink"/>
                </a:solidFill>
              </a:rPr>
              <a:t>ơ</a:t>
            </a:r>
            <a:r>
              <a:rPr lang="en-US" sz="2000" b="1">
                <a:solidFill>
                  <a:schemeClr val="hlink"/>
                </a:solidFill>
              </a:rPr>
              <a:t>i </a:t>
            </a:r>
            <a:r>
              <a:rPr lang="vi-VN" sz="2000" b="1">
                <a:solidFill>
                  <a:schemeClr val="hlink"/>
                </a:solidFill>
              </a:rPr>
              <a:t>đ</a:t>
            </a:r>
            <a:r>
              <a:rPr lang="en-US" sz="2000" b="1">
                <a:solidFill>
                  <a:schemeClr val="hlink"/>
                </a:solidFill>
              </a:rPr>
              <a:t>ất trong nắng tr</a:t>
            </a:r>
            <a:r>
              <a:rPr lang="vi-VN" sz="2000" b="1">
                <a:solidFill>
                  <a:schemeClr val="hlink"/>
                </a:solidFill>
              </a:rPr>
              <a:t>ư</a:t>
            </a:r>
            <a:r>
              <a:rPr lang="en-US" sz="2000" b="1">
                <a:solidFill>
                  <a:schemeClr val="hlink"/>
                </a:solidFill>
              </a:rPr>
              <a:t>a dữ dội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b="1">
                <a:solidFill>
                  <a:schemeClr val="hlink"/>
                </a:solidFill>
              </a:rPr>
              <a:t>Đoạn 2: Từ “ Tiếng gì xa vắng … hai mí mắt khép lại’.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b="1">
                <a:solidFill>
                  <a:schemeClr val="hlink"/>
                </a:solidFill>
              </a:rPr>
              <a:t>- Tiếng võng </a:t>
            </a:r>
            <a:r>
              <a:rPr lang="vi-VN" sz="2000" b="1">
                <a:solidFill>
                  <a:schemeClr val="hlink"/>
                </a:solidFill>
              </a:rPr>
              <a:t>đư</a:t>
            </a:r>
            <a:r>
              <a:rPr lang="en-US" sz="2000" b="1">
                <a:solidFill>
                  <a:schemeClr val="hlink"/>
                </a:solidFill>
              </a:rPr>
              <a:t>a và câu hát ru em trong nắng tr</a:t>
            </a:r>
            <a:r>
              <a:rPr lang="vi-VN" sz="2000" b="1">
                <a:solidFill>
                  <a:schemeClr val="hlink"/>
                </a:solidFill>
              </a:rPr>
              <a:t>ư</a:t>
            </a:r>
            <a:r>
              <a:rPr lang="en-US" sz="2000" b="1">
                <a:solidFill>
                  <a:schemeClr val="hlink"/>
                </a:solidFill>
              </a:rPr>
              <a:t>a.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b="1">
                <a:solidFill>
                  <a:schemeClr val="hlink"/>
                </a:solidFill>
              </a:rPr>
              <a:t>Đoạn 3: Từ “ Con gà  nào … bóng duối cũng lặng im” .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b="1">
                <a:solidFill>
                  <a:schemeClr val="hlink"/>
                </a:solidFill>
              </a:rPr>
              <a:t>- Cây cối và con vật trong nắng tr</a:t>
            </a:r>
            <a:r>
              <a:rPr lang="vi-VN" sz="2000" b="1">
                <a:solidFill>
                  <a:schemeClr val="hlink"/>
                </a:solidFill>
              </a:rPr>
              <a:t>ư</a:t>
            </a:r>
            <a:r>
              <a:rPr lang="en-US" sz="2000" b="1">
                <a:solidFill>
                  <a:schemeClr val="hlink"/>
                </a:solidFill>
              </a:rPr>
              <a:t>a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b="1">
                <a:solidFill>
                  <a:schemeClr val="hlink"/>
                </a:solidFill>
              </a:rPr>
              <a:t>Đoạn 4: Từ “ ấy thế mà … cấy nốt thửa ruộng ch</a:t>
            </a:r>
            <a:r>
              <a:rPr lang="vi-VN" sz="2000" b="1">
                <a:solidFill>
                  <a:schemeClr val="hlink"/>
                </a:solidFill>
              </a:rPr>
              <a:t>ư</a:t>
            </a:r>
            <a:r>
              <a:rPr lang="en-US" sz="2000" b="1">
                <a:solidFill>
                  <a:schemeClr val="hlink"/>
                </a:solidFill>
              </a:rPr>
              <a:t>a xong”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b="1">
                <a:solidFill>
                  <a:schemeClr val="hlink"/>
                </a:solidFill>
              </a:rPr>
              <a:t>. - Hình ảnh ng</a:t>
            </a:r>
            <a:r>
              <a:rPr lang="vi-VN" sz="2000" b="1">
                <a:solidFill>
                  <a:schemeClr val="hlink"/>
                </a:solidFill>
              </a:rPr>
              <a:t>ư</a:t>
            </a:r>
            <a:r>
              <a:rPr lang="en-US" sz="2000" b="1">
                <a:solidFill>
                  <a:schemeClr val="hlink"/>
                </a:solidFill>
              </a:rPr>
              <a:t>ời mẹ trong nắng tr</a:t>
            </a:r>
            <a:r>
              <a:rPr lang="vi-VN" sz="2000" b="1">
                <a:solidFill>
                  <a:schemeClr val="hlink"/>
                </a:solidFill>
              </a:rPr>
              <a:t>ư</a:t>
            </a:r>
            <a:r>
              <a:rPr lang="en-US" sz="2000" b="1">
                <a:solidFill>
                  <a:schemeClr val="hlink"/>
                </a:solidFill>
              </a:rPr>
              <a:t>a.</a:t>
            </a:r>
          </a:p>
          <a:p>
            <a:pPr eaLnBrk="1" hangingPunct="1">
              <a:spcBef>
                <a:spcPct val="50000"/>
              </a:spcBef>
            </a:pPr>
            <a:endParaRPr lang="en-US" sz="2000" b="1">
              <a:solidFill>
                <a:schemeClr val="hlink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en-US" sz="2000" b="1">
              <a:solidFill>
                <a:schemeClr val="hlink"/>
              </a:solidFill>
            </a:endParaRPr>
          </a:p>
        </p:txBody>
      </p:sp>
      <p:sp>
        <p:nvSpPr>
          <p:cNvPr id="10247" name="Text Box 11"/>
          <p:cNvSpPr txBox="1">
            <a:spLocks noChangeArrowheads="1"/>
          </p:cNvSpPr>
          <p:nvPr/>
        </p:nvSpPr>
        <p:spPr bwMode="auto">
          <a:xfrm>
            <a:off x="-1752600" y="0"/>
            <a:ext cx="441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en-US">
              <a:solidFill>
                <a:srgbClr val="FFFF66"/>
              </a:solidFill>
            </a:endParaRPr>
          </a:p>
        </p:txBody>
      </p:sp>
      <p:sp>
        <p:nvSpPr>
          <p:cNvPr id="9231" name="Text Box 15"/>
          <p:cNvSpPr txBox="1">
            <a:spLocks noChangeArrowheads="1"/>
          </p:cNvSpPr>
          <p:nvPr/>
        </p:nvSpPr>
        <p:spPr bwMode="auto">
          <a:xfrm>
            <a:off x="0" y="5791200"/>
            <a:ext cx="8915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>
                <a:solidFill>
                  <a:schemeClr val="hlink"/>
                </a:solidFill>
              </a:rPr>
              <a:t>* Kết bài (Câu cuối- kết bài mở rộng): Cảm nghĩ về mẹ (“ </a:t>
            </a:r>
            <a:r>
              <a:rPr lang="en-US" sz="2000" b="1" i="1">
                <a:solidFill>
                  <a:schemeClr val="hlink"/>
                </a:solidFill>
              </a:rPr>
              <a:t>Th</a:t>
            </a:r>
            <a:r>
              <a:rPr lang="vi-VN" sz="2000" b="1" i="1">
                <a:solidFill>
                  <a:schemeClr val="hlink"/>
                </a:solidFill>
              </a:rPr>
              <a:t>ươ</a:t>
            </a:r>
            <a:r>
              <a:rPr lang="en-US" sz="2000" b="1" i="1">
                <a:solidFill>
                  <a:schemeClr val="hlink"/>
                </a:solidFill>
              </a:rPr>
              <a:t>ng mẹ biết bao nhiêu mẹ </a:t>
            </a:r>
            <a:r>
              <a:rPr lang="vi-VN" sz="2000" b="1" i="1">
                <a:solidFill>
                  <a:schemeClr val="hlink"/>
                </a:solidFill>
              </a:rPr>
              <a:t>ơ</a:t>
            </a:r>
            <a:r>
              <a:rPr lang="en-US" sz="2000" b="1" i="1">
                <a:solidFill>
                  <a:schemeClr val="hlink"/>
                </a:solidFill>
              </a:rPr>
              <a:t>i! ”)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3" grpId="0"/>
      <p:bldP spid="9225" grpId="0"/>
      <p:bldP spid="92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4"/>
          <p:cNvSpPr txBox="1">
            <a:spLocks noChangeArrowheads="1"/>
          </p:cNvSpPr>
          <p:nvPr/>
        </p:nvSpPr>
        <p:spPr bwMode="auto">
          <a:xfrm>
            <a:off x="0" y="228600"/>
            <a:ext cx="2133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b="1" u="sng">
                <a:solidFill>
                  <a:schemeClr val="bg1"/>
                </a:solidFill>
              </a:rPr>
              <a:t> </a:t>
            </a:r>
            <a:r>
              <a:rPr lang="en-US" sz="2800" b="1" u="sng">
                <a:solidFill>
                  <a:schemeClr val="hlink"/>
                </a:solidFill>
              </a:rPr>
              <a:t>Ghi nhớ</a:t>
            </a:r>
          </a:p>
        </p:txBody>
      </p:sp>
      <p:sp>
        <p:nvSpPr>
          <p:cNvPr id="11267" name="Text Box 5"/>
          <p:cNvSpPr txBox="1">
            <a:spLocks noChangeArrowheads="1"/>
          </p:cNvSpPr>
          <p:nvPr/>
        </p:nvSpPr>
        <p:spPr bwMode="auto">
          <a:xfrm>
            <a:off x="304800" y="2514600"/>
            <a:ext cx="86106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50000"/>
              </a:spcBef>
            </a:pPr>
            <a:r>
              <a:rPr lang="en-US" sz="2400" b="1">
                <a:solidFill>
                  <a:srgbClr val="FF3300"/>
                </a:solidFill>
              </a:rPr>
              <a:t>Bài v</a:t>
            </a:r>
            <a:r>
              <a:rPr lang="vi-VN" sz="2400" b="1">
                <a:solidFill>
                  <a:srgbClr val="FF3300"/>
                </a:solidFill>
              </a:rPr>
              <a:t>ă</a:t>
            </a:r>
            <a:r>
              <a:rPr lang="en-US" sz="2400" b="1">
                <a:solidFill>
                  <a:srgbClr val="FF3300"/>
                </a:solidFill>
              </a:rPr>
              <a:t>n tả cảnh th</a:t>
            </a:r>
            <a:r>
              <a:rPr lang="vi-VN" sz="2400" b="1">
                <a:solidFill>
                  <a:srgbClr val="FF3300"/>
                </a:solidFill>
              </a:rPr>
              <a:t>ư</a:t>
            </a:r>
            <a:r>
              <a:rPr lang="en-US" sz="2400" b="1">
                <a:solidFill>
                  <a:srgbClr val="FF3300"/>
                </a:solidFill>
              </a:rPr>
              <a:t>ờng có ba phần: </a:t>
            </a:r>
          </a:p>
          <a:p>
            <a:pPr marL="342900" indent="-342900" eaLnBrk="1" hangingPunct="1">
              <a:spcBef>
                <a:spcPct val="50000"/>
              </a:spcBef>
              <a:buFontTx/>
              <a:buAutoNum type="arabicPeriod"/>
            </a:pPr>
            <a:r>
              <a:rPr lang="en-US" sz="2400" b="1">
                <a:solidFill>
                  <a:srgbClr val="FF3300"/>
                </a:solidFill>
              </a:rPr>
              <a:t>Mở bài: Giới thiệu bao quát về cảnh sẽ tả.</a:t>
            </a:r>
          </a:p>
          <a:p>
            <a:pPr marL="342900" indent="-342900" eaLnBrk="1" hangingPunct="1">
              <a:spcBef>
                <a:spcPct val="50000"/>
              </a:spcBef>
            </a:pPr>
            <a:r>
              <a:rPr lang="en-US" sz="2400" b="1">
                <a:solidFill>
                  <a:srgbClr val="FF3300"/>
                </a:solidFill>
              </a:rPr>
              <a:t>2. Thân bài: Tả từng bộ phận của cảnh hoặc sự thay </a:t>
            </a:r>
            <a:r>
              <a:rPr lang="vi-VN" sz="2400" b="1">
                <a:solidFill>
                  <a:srgbClr val="FF3300"/>
                </a:solidFill>
              </a:rPr>
              <a:t>đ</a:t>
            </a:r>
            <a:r>
              <a:rPr lang="en-US" sz="2400" b="1">
                <a:solidFill>
                  <a:srgbClr val="FF3300"/>
                </a:solidFill>
              </a:rPr>
              <a:t>ổi của cảnh theo thời gian.</a:t>
            </a:r>
          </a:p>
          <a:p>
            <a:pPr marL="342900" indent="-342900" eaLnBrk="1" hangingPunct="1">
              <a:spcBef>
                <a:spcPct val="50000"/>
              </a:spcBef>
            </a:pPr>
            <a:r>
              <a:rPr lang="en-US" sz="2400" b="1">
                <a:solidFill>
                  <a:srgbClr val="FF3300"/>
                </a:solidFill>
              </a:rPr>
              <a:t>3.  Kết bài: Nêu nhận xét hoặc cảm nghĩ của ng</a:t>
            </a:r>
            <a:r>
              <a:rPr lang="vi-VN" sz="2400" b="1">
                <a:solidFill>
                  <a:srgbClr val="FF3300"/>
                </a:solidFill>
              </a:rPr>
              <a:t>ư</a:t>
            </a:r>
            <a:r>
              <a:rPr lang="en-US" sz="2400" b="1">
                <a:solidFill>
                  <a:srgbClr val="FF3300"/>
                </a:solidFill>
              </a:rPr>
              <a:t>ời viết</a:t>
            </a:r>
            <a:r>
              <a:rPr lang="en-US" sz="3200" b="1">
                <a:solidFill>
                  <a:srgbClr val="FF3300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67&quot;/&gt;&lt;/object&gt;&lt;object type=&quot;3&quot; unique_id=&quot;10005&quot;&gt;&lt;property id=&quot;20148&quot; value=&quot;5&quot;/&gt;&lt;property id=&quot;20300&quot; value=&quot;Slide 2&quot;/&gt;&lt;property id=&quot;20307&quot; value=&quot;258&quot;/&gt;&lt;/object&gt;&lt;object type=&quot;3&quot; unique_id=&quot;10006&quot;&gt;&lt;property id=&quot;20148&quot; value=&quot;5&quot;/&gt;&lt;property id=&quot;20300&quot; value=&quot;Slide 3&quot;/&gt;&lt;property id=&quot;20307&quot; value=&quot;259&quot;/&gt;&lt;/object&gt;&lt;object type=&quot;3&quot; unique_id=&quot;10007&quot;&gt;&lt;property id=&quot;20148&quot; value=&quot;5&quot;/&gt;&lt;property id=&quot;20300&quot; value=&quot;Slide 4&quot;/&gt;&lt;property id=&quot;20307&quot; value=&quot;260&quot;/&gt;&lt;/object&gt;&lt;object type=&quot;3&quot; unique_id=&quot;10008&quot;&gt;&lt;property id=&quot;20148&quot; value=&quot;5&quot;/&gt;&lt;property id=&quot;20300&quot; value=&quot;Slide 5&quot;/&gt;&lt;property id=&quot;20307&quot; value=&quot;261&quot;/&gt;&lt;/object&gt;&lt;object type=&quot;3&quot; unique_id=&quot;10009&quot;&gt;&lt;property id=&quot;20148&quot; value=&quot;5&quot;/&gt;&lt;property id=&quot;20300&quot; value=&quot;Slide 6&quot;/&gt;&lt;property id=&quot;20307&quot; value=&quot;266&quot;/&gt;&lt;/object&gt;&lt;object type=&quot;3&quot; unique_id=&quot;10010&quot;&gt;&lt;property id=&quot;20148&quot; value=&quot;5&quot;/&gt;&lt;property id=&quot;20300&quot; value=&quot;Slide 7&quot;/&gt;&lt;property id=&quot;20307&quot; value=&quot;262&quot;/&gt;&lt;/object&gt;&lt;object type=&quot;3&quot; unique_id=&quot;10011&quot;&gt;&lt;property id=&quot;20148&quot; value=&quot;5&quot;/&gt;&lt;property id=&quot;20300&quot; value=&quot;Slide 8&quot;/&gt;&lt;property id=&quot;20307&quot; value=&quot;263&quot;/&gt;&lt;/object&gt;&lt;object type=&quot;3&quot; unique_id=&quot;10012&quot;&gt;&lt;property id=&quot;20148&quot; value=&quot;5&quot;/&gt;&lt;property id=&quot;20300&quot; value=&quot;Slide 9&quot;/&gt;&lt;property id=&quot;20307&quot; value=&quot;264&quot;/&gt;&lt;/object&gt;&lt;object type=&quot;3&quot; unique_id=&quot;10013&quot;&gt;&lt;property id=&quot;20148&quot; value=&quot;5&quot;/&gt;&lt;property id=&quot;20300&quot; value=&quot;Slide 10&quot;/&gt;&lt;property id=&quot;20307&quot; value=&quot;265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Watermark">
  <a:themeElements>
    <a:clrScheme name="Watermar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Waterma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Watermar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Watermark</Template>
  <TotalTime>316</TotalTime>
  <Words>973</Words>
  <Application>Microsoft Office PowerPoint</Application>
  <PresentationFormat>On-screen Show (4:3)</PresentationFormat>
  <Paragraphs>66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Wingdings</vt:lpstr>
      <vt:lpstr>Calibri</vt:lpstr>
      <vt:lpstr>Times New Roman</vt:lpstr>
      <vt:lpstr>Watermark</vt:lpstr>
      <vt:lpstr>Phòng Giáo dục &amp; Đào tạo Hương Thuỷ Trường Tiểu học Số 2 Phú Bài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Hung Thang - Binh Giang - HD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Tran Van Quyen</dc:creator>
  <cp:lastModifiedBy>CSTeam</cp:lastModifiedBy>
  <cp:revision>32</cp:revision>
  <dcterms:created xsi:type="dcterms:W3CDTF">2010-08-05T10:37:37Z</dcterms:created>
  <dcterms:modified xsi:type="dcterms:W3CDTF">2016-06-30T02:50:18Z</dcterms:modified>
</cp:coreProperties>
</file>