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sldIdLst>
    <p:sldId id="281" r:id="rId4"/>
    <p:sldId id="284" r:id="rId5"/>
    <p:sldId id="269" r:id="rId6"/>
    <p:sldId id="273" r:id="rId7"/>
    <p:sldId id="274" r:id="rId8"/>
    <p:sldId id="278" r:id="rId9"/>
    <p:sldId id="277" r:id="rId10"/>
    <p:sldId id="279" r:id="rId11"/>
    <p:sldId id="294" r:id="rId12"/>
    <p:sldId id="300" r:id="rId13"/>
    <p:sldId id="297" r:id="rId14"/>
    <p:sldId id="287" r:id="rId15"/>
    <p:sldId id="288" r:id="rId16"/>
    <p:sldId id="290" r:id="rId17"/>
    <p:sldId id="298" r:id="rId18"/>
    <p:sldId id="280" r:id="rId19"/>
    <p:sldId id="299" r:id="rId20"/>
    <p:sldId id="295" r:id="rId21"/>
    <p:sldId id="296" r:id="rId22"/>
    <p:sldId id="291" r:id="rId23"/>
    <p:sldId id="293" r:id="rId24"/>
    <p:sldId id="292" r:id="rId25"/>
  </p:sldIdLst>
  <p:sldSz cx="12192000" cy="6858000"/>
  <p:notesSz cx="6858000" cy="9144000"/>
  <p:embeddedFontLst>
    <p:embeddedFont>
      <p:font typeface="Calibri" pitchFamily="34" charset="0"/>
      <p:regular r:id="rId26"/>
      <p:bold r:id="rId27"/>
      <p:italic r:id="rId28"/>
      <p:boldItalic r:id="rId29"/>
    </p:embeddedFont>
    <p:embeddedFont>
      <p:font typeface="Calibri Light" charset="0"/>
      <p:regular r:id="rId30"/>
      <p:italic r:id="rId31"/>
    </p:embeddedFont>
    <p:embeddedFont>
      <p:font typeface="Tahoma" pitchFamily="34" charset="0"/>
      <p:regular r:id="rId32"/>
      <p:bold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30CFCD"/>
    <a:srgbClr val="0E73B7"/>
    <a:srgbClr val="E43230"/>
    <a:srgbClr val="E99D05"/>
    <a:srgbClr val="DBB2CB"/>
    <a:srgbClr val="DCADCB"/>
    <a:srgbClr val="9F7906"/>
    <a:srgbClr val="E9AAD4"/>
    <a:srgbClr val="668B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07" autoAdjust="0"/>
    <p:restoredTop sz="94660"/>
  </p:normalViewPr>
  <p:slideViewPr>
    <p:cSldViewPr snapToGrid="0">
      <p:cViewPr>
        <p:scale>
          <a:sx n="50" d="100"/>
          <a:sy n="50" d="100"/>
        </p:scale>
        <p:origin x="-72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BAAD2D-E155-4930-B7B6-C4DEBF756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4AC1CCB-7135-4B10-AA59-58B0F748D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97B24AA-8C5B-489B-8D76-26520A47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583610-7093-4756-9548-A446332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121917-1AE1-4786-B80F-949542DE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8ECCB9-4BCD-46B0-953E-1AB9463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7453EB7-9C22-4F76-A0C1-09917E10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241B2F-D552-48D4-937C-514AAE63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8FEC662-9187-4C31-BD3C-A06B7A15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CA6AAB-C339-47CB-85C4-7E0F26A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36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5B1161F-716E-4BB5-9AAA-4BED10A7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C43BFCA-4B6F-402E-8ADF-5FD82E1D4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8338A54-1739-44FE-94BE-9F6A839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075CA6-3F6F-4465-A774-09ABDBB3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ED3999-CBFE-4CA8-8B6C-A53A2448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2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558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078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186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736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754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931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57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8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A5ED7E-5E45-430A-8151-2B2A599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380687-B7A4-42A2-89F2-ED91DB7A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F6AEC17-1600-4203-9089-5C7E876B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7540B89-4B0C-4D59-9C29-F663AFCF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133160-9222-48B8-8487-67F6F8DC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59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23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969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2102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8066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228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9848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5180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965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471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55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08D804-AC27-4302-BCD5-67B885B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003EE7E-B580-4825-AF42-1EC0FE9B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B418C6-8329-4AF6-A23C-A359B33D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745CC2-EF71-449B-8BFC-645536AE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6F3669-86B0-4086-9909-9793EDE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76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62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353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4940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853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9439E6-4F47-40B6-8E5B-3C0FD4E8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5D94E9-8A9E-4BFE-8AFF-2FD37BDA3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594CD48-3081-4ED0-A9D7-AD99BC89A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F21C2EB-ED80-448C-A415-C71E76BE4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9C98061-F78D-41AC-BC66-566828D0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4CB79CE-8C66-42E8-8218-D834D02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5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F5E0DA-6E9D-463F-A2DD-29DE51FA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46AA701-00FA-4298-9CAA-877EF541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351546-7C59-4175-9BFE-17003AC34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A240F54-C375-4504-BECC-DF497AD2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6B05408-1F3D-493D-B7A2-C776BFDD1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6851279-2D44-45B8-B481-02979116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5B88272-16C8-4CDC-ADCB-02EBA955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4BF59B6-FDC9-49CA-89E6-318F2BB3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1889BE-2EA3-4F1E-AD4A-720EC39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8120AF-995E-43E9-9C76-D00D3CE4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8CA7BFF-56B8-439F-8678-ADC7589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D20069F-E42F-4FCF-9889-ACCD9C8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2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DEAE7B8-C2C1-404D-9AAE-D0008681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53B9C5F-6E06-4FCE-B0DD-781AD2B3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8D301F8-B063-4A27-9601-D5980F7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6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B232F5-D7F7-441C-ADA4-49F9AD63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380A6A-41BE-418E-A8DD-DCDE6C6B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9C981A5-B44A-4A15-B682-5429809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2F0E258-2AFB-4C0D-91D3-8DD539C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E672DAF-38C7-40CF-87CF-054BCE0D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B962FD2-8875-4D0D-B230-163296A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5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B706CF-D2B2-498E-B1A4-E035CFCD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30A05-212A-451C-8E7A-96F49FF8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27FD212-2C7E-45EE-AC46-E2223238A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53533D7-6C68-40EC-979B-D9251228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E655689-4232-4DF3-9715-90AFC159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896D20C-BCB5-48A1-A7B0-016FB546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67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F9D1CF6-06F4-4E97-B3A3-986F040E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A15A3EE-2B69-4F61-9D6B-E41538689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7118F42-D90A-454D-BCF8-D95CF83F7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/>
              <a:pPr/>
              <a:t>5/10/21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A2430F-0F2C-4DAD-95FF-057245B7A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BAFC7AF-5ACB-4B84-A4B9-3F81B87B2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12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A32C21-FD13-4697-ADCD-F9E33DDFF06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85D699-091F-4322-9983-565B97A178FD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55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D132D-452A-49E5-B8CD-EA0C46A12A5F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05/10/2021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B03046-9975-4CD1-8163-35C299AA086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07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5.xml"/><Relationship Id="rId12" Type="http://schemas.openxmlformats.org/officeDocument/2006/relationships/image" Target="../media/image10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4.xml"/><Relationship Id="rId11" Type="http://schemas.openxmlformats.org/officeDocument/2006/relationships/image" Target="../media/image9.gif"/><Relationship Id="rId5" Type="http://schemas.openxmlformats.org/officeDocument/2006/relationships/image" Target="../media/image7.png"/><Relationship Id="rId10" Type="http://schemas.openxmlformats.org/officeDocument/2006/relationships/image" Target="../media/image8.gif"/><Relationship Id="rId4" Type="http://schemas.openxmlformats.org/officeDocument/2006/relationships/image" Target="../media/image6.png"/><Relationship Id="rId9" Type="http://schemas.openxmlformats.org/officeDocument/2006/relationships/slide" Target="slide7.xml"/><Relationship Id="rId1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14.png"/><Relationship Id="rId1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slide" Target="slide3.xml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1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2" Type="http://schemas.openxmlformats.org/officeDocument/2006/relationships/video" Target="../media/media2.mp4"/><Relationship Id="rId16" Type="http://schemas.openxmlformats.org/officeDocument/2006/relationships/image" Target="../media/image19.jpe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14.png"/><Relationship Id="rId5" Type="http://schemas.openxmlformats.org/officeDocument/2006/relationships/audio" Target="../media/audio3.wav"/><Relationship Id="rId15" Type="http://schemas.openxmlformats.org/officeDocument/2006/relationships/image" Target="../media/image18.png"/><Relationship Id="rId10" Type="http://schemas.microsoft.com/office/2007/relationships/hdphoto" Target="../media/hdphoto2.wdp"/><Relationship Id="rId4" Type="http://schemas.openxmlformats.org/officeDocument/2006/relationships/audio" Target="../media/audio1.wav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945" y="300407"/>
            <a:ext cx="9818825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7: CHUYỂN ĐỘNG TỰ QUAY QUANH TRỤC CỦA TRÁI ĐẤT VÀ HỆ QUẢ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0"/>
            <a:ext cx="1393550" cy="14549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086" y="1790905"/>
            <a:ext cx="8060788" cy="408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8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50" y="129147"/>
            <a:ext cx="9486900" cy="672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7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20355"/>
            <a:ext cx="11517923" cy="523850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a. </a:t>
            </a:r>
            <a:r>
              <a:rPr lang="en-US" dirty="0" err="1" smtClean="0">
                <a:solidFill>
                  <a:schemeClr val="bg1"/>
                </a:solidFill>
              </a:rPr>
              <a:t>Ngày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đêm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luân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phiên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nhau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- Do </a:t>
            </a:r>
            <a:r>
              <a:rPr lang="en-US" dirty="0" err="1" smtClean="0">
                <a:solidFill>
                  <a:schemeClr val="bg1"/>
                </a:solidFill>
              </a:rPr>
              <a:t>Trái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đất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hình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cầu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nên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Mặt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trời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chỉ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chiếu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sáng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được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một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nửa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- </a:t>
            </a:r>
            <a:r>
              <a:rPr lang="en-US" dirty="0" err="1" smtClean="0">
                <a:solidFill>
                  <a:schemeClr val="bg1"/>
                </a:solidFill>
              </a:rPr>
              <a:t>Nửa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được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chiếu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sáng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là</a:t>
            </a:r>
            <a:r>
              <a:rPr lang="en-US" dirty="0" smtClean="0">
                <a:solidFill>
                  <a:schemeClr val="bg1"/>
                </a:solidFill>
              </a:rPr>
              <a:t> ban </a:t>
            </a:r>
            <a:r>
              <a:rPr lang="en-US" dirty="0" err="1" smtClean="0">
                <a:solidFill>
                  <a:schemeClr val="bg1"/>
                </a:solidFill>
              </a:rPr>
              <a:t>ngày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nửa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không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được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chiếu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sáng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là</a:t>
            </a:r>
            <a:r>
              <a:rPr lang="en-US" dirty="0" smtClean="0">
                <a:solidFill>
                  <a:schemeClr val="bg1"/>
                </a:solidFill>
              </a:rPr>
              <a:t> ban </a:t>
            </a:r>
            <a:r>
              <a:rPr lang="en-US" dirty="0" err="1" smtClean="0">
                <a:solidFill>
                  <a:schemeClr val="bg1"/>
                </a:solidFill>
              </a:rPr>
              <a:t>đêm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- Do </a:t>
            </a:r>
            <a:r>
              <a:rPr lang="en-US" dirty="0" err="1" smtClean="0">
                <a:solidFill>
                  <a:schemeClr val="bg1"/>
                </a:solidFill>
              </a:rPr>
              <a:t>Trái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đất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tự</a:t>
            </a:r>
            <a:r>
              <a:rPr lang="en-US" dirty="0" smtClean="0">
                <a:solidFill>
                  <a:schemeClr val="bg1"/>
                </a:solidFill>
              </a:rPr>
              <a:t> quay </a:t>
            </a:r>
            <a:r>
              <a:rPr lang="en-US" dirty="0" err="1" smtClean="0">
                <a:solidFill>
                  <a:schemeClr val="bg1"/>
                </a:solidFill>
              </a:rPr>
              <a:t>quanh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trục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liên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tục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nên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khắp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mọi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nơi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đều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lần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lượt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có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ngày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và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đêm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nối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tiếp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nhau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677"/>
            <a:ext cx="12192000" cy="6850966"/>
          </a:xfrm>
        </p:spPr>
      </p:pic>
      <p:sp>
        <p:nvSpPr>
          <p:cNvPr id="5" name="Rectangle 4"/>
          <p:cNvSpPr/>
          <p:nvPr/>
        </p:nvSpPr>
        <p:spPr>
          <a:xfrm>
            <a:off x="4825217" y="365125"/>
            <a:ext cx="3770143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b. Giờ 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trên Trái Đất</a:t>
            </a:r>
            <a:endParaRPr lang="en-US" sz="280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91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88948" cy="6717323"/>
          </a:xfrm>
        </p:spPr>
      </p:pic>
      <p:sp>
        <p:nvSpPr>
          <p:cNvPr id="5" name="Rectangle 4"/>
          <p:cNvSpPr/>
          <p:nvPr/>
        </p:nvSpPr>
        <p:spPr>
          <a:xfrm>
            <a:off x="98474" y="87063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cặp</a:t>
            </a:r>
          </a:p>
          <a:p>
            <a:r>
              <a:rPr lang="nl-NL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r>
              <a:rPr lang="nl-NL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55318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677"/>
            <a:ext cx="12192000" cy="6850966"/>
          </a:xfrm>
        </p:spPr>
      </p:pic>
    </p:spTree>
    <p:extLst>
      <p:ext uri="{BB962C8B-B14F-4D97-AF65-F5344CB8AC3E}">
        <p14:creationId xmlns:p14="http://schemas.microsoft.com/office/powerpoint/2010/main" val="144443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01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- </a:t>
            </a:r>
            <a:r>
              <a:rPr lang="en-US" sz="4000" dirty="0" err="1" smtClean="0">
                <a:solidFill>
                  <a:schemeClr val="bg1"/>
                </a:solidFill>
              </a:rPr>
              <a:t>Người</a:t>
            </a:r>
            <a:r>
              <a:rPr lang="en-US" sz="4000" dirty="0" smtClean="0">
                <a:solidFill>
                  <a:schemeClr val="bg1"/>
                </a:solidFill>
              </a:rPr>
              <a:t> ta chia </a:t>
            </a:r>
            <a:r>
              <a:rPr lang="en-US" sz="4000" dirty="0" err="1" smtClean="0">
                <a:solidFill>
                  <a:schemeClr val="bg1"/>
                </a:solidFill>
              </a:rPr>
              <a:t>Trái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Đất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làm</a:t>
            </a:r>
            <a:r>
              <a:rPr lang="en-US" sz="4000" dirty="0" smtClean="0">
                <a:solidFill>
                  <a:schemeClr val="bg1"/>
                </a:solidFill>
              </a:rPr>
              <a:t> 24 </a:t>
            </a:r>
            <a:r>
              <a:rPr lang="en-US" sz="4000" dirty="0" err="1" smtClean="0">
                <a:solidFill>
                  <a:schemeClr val="bg1"/>
                </a:solidFill>
              </a:rPr>
              <a:t>khu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vực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giờ</a:t>
            </a:r>
            <a:endParaRPr lang="en-US" sz="4000" dirty="0" smtClean="0">
              <a:solidFill>
                <a:schemeClr val="bg1"/>
              </a:solidFill>
            </a:endParaRPr>
          </a:p>
          <a:p>
            <a:r>
              <a:rPr lang="en-US" sz="4000" dirty="0" smtClean="0">
                <a:solidFill>
                  <a:schemeClr val="bg1"/>
                </a:solidFill>
              </a:rPr>
              <a:t>- </a:t>
            </a:r>
            <a:r>
              <a:rPr lang="en-US" sz="4000" dirty="0" err="1" smtClean="0">
                <a:solidFill>
                  <a:schemeClr val="bg1"/>
                </a:solidFill>
              </a:rPr>
              <a:t>Các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địa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điểm</a:t>
            </a:r>
            <a:r>
              <a:rPr lang="en-US" sz="4000" dirty="0" smtClean="0">
                <a:solidFill>
                  <a:schemeClr val="bg1"/>
                </a:solidFill>
              </a:rPr>
              <a:t> ở </a:t>
            </a:r>
            <a:r>
              <a:rPr lang="en-US" sz="4000" dirty="0" err="1" smtClean="0">
                <a:solidFill>
                  <a:schemeClr val="bg1"/>
                </a:solidFill>
              </a:rPr>
              <a:t>cùng</a:t>
            </a:r>
            <a:r>
              <a:rPr lang="en-US" sz="4000" dirty="0" smtClean="0">
                <a:solidFill>
                  <a:schemeClr val="bg1"/>
                </a:solidFill>
              </a:rPr>
              <a:t> 1 </a:t>
            </a:r>
            <a:r>
              <a:rPr lang="en-US" sz="4000" dirty="0" err="1" smtClean="0">
                <a:solidFill>
                  <a:schemeClr val="bg1"/>
                </a:solidFill>
              </a:rPr>
              <a:t>khu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vực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giờ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sẽ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có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giờ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giống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nhau</a:t>
            </a:r>
            <a:r>
              <a:rPr lang="en-US" sz="4000" dirty="0" smtClean="0">
                <a:solidFill>
                  <a:schemeClr val="bg1"/>
                </a:solidFill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</a:rPr>
              <a:t>gọi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là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giờ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khu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vực</a:t>
            </a:r>
            <a:endParaRPr lang="en-US" sz="4000" dirty="0" smtClean="0">
              <a:solidFill>
                <a:schemeClr val="bg1"/>
              </a:solidFill>
            </a:endParaRPr>
          </a:p>
          <a:p>
            <a:r>
              <a:rPr lang="en-US" sz="4000" dirty="0" smtClean="0">
                <a:solidFill>
                  <a:schemeClr val="bg1"/>
                </a:solidFill>
              </a:rPr>
              <a:t>- </a:t>
            </a:r>
            <a:r>
              <a:rPr lang="en-US" sz="4000" dirty="0" err="1" smtClean="0">
                <a:solidFill>
                  <a:schemeClr val="bg1"/>
                </a:solidFill>
              </a:rPr>
              <a:t>Giờ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của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khu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vực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số</a:t>
            </a:r>
            <a:r>
              <a:rPr lang="en-US" sz="4000" dirty="0" smtClean="0">
                <a:solidFill>
                  <a:schemeClr val="bg1"/>
                </a:solidFill>
              </a:rPr>
              <a:t> 0  </a:t>
            </a:r>
            <a:r>
              <a:rPr lang="en-US" sz="4000" dirty="0" err="1" smtClean="0">
                <a:solidFill>
                  <a:schemeClr val="bg1"/>
                </a:solidFill>
              </a:rPr>
              <a:t>là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đường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kinh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tuyến</a:t>
            </a:r>
            <a:r>
              <a:rPr lang="en-US" sz="4000" dirty="0" smtClean="0">
                <a:solidFill>
                  <a:schemeClr val="bg1"/>
                </a:solidFill>
              </a:rPr>
              <a:t> 0 o </a:t>
            </a:r>
            <a:r>
              <a:rPr lang="en-US" sz="4000" dirty="0" err="1" smtClean="0">
                <a:solidFill>
                  <a:schemeClr val="bg1"/>
                </a:solidFill>
              </a:rPr>
              <a:t>được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lấy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làm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giờ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quốc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tế</a:t>
            </a:r>
            <a:endParaRPr lang="en-US" sz="4000" dirty="0" smtClean="0">
              <a:solidFill>
                <a:schemeClr val="bg1"/>
              </a:solidFill>
            </a:endParaRPr>
          </a:p>
          <a:p>
            <a:r>
              <a:rPr lang="en-US" sz="4000" dirty="0" smtClean="0">
                <a:solidFill>
                  <a:schemeClr val="bg1"/>
                </a:solidFill>
              </a:rPr>
              <a:t>- </a:t>
            </a:r>
            <a:r>
              <a:rPr lang="en-US" sz="4000" dirty="0" err="1" smtClean="0">
                <a:solidFill>
                  <a:schemeClr val="bg1"/>
                </a:solidFill>
              </a:rPr>
              <a:t>Việt</a:t>
            </a:r>
            <a:r>
              <a:rPr lang="en-US" sz="4000" dirty="0" smtClean="0">
                <a:solidFill>
                  <a:schemeClr val="bg1"/>
                </a:solidFill>
              </a:rPr>
              <a:t> Nam </a:t>
            </a:r>
            <a:r>
              <a:rPr lang="en-US" sz="4000" dirty="0" err="1" smtClean="0">
                <a:solidFill>
                  <a:schemeClr val="bg1"/>
                </a:solidFill>
              </a:rPr>
              <a:t>nằm</a:t>
            </a:r>
            <a:r>
              <a:rPr lang="en-US" sz="4000" dirty="0" smtClean="0">
                <a:solidFill>
                  <a:schemeClr val="bg1"/>
                </a:solidFill>
              </a:rPr>
              <a:t> ở </a:t>
            </a:r>
            <a:r>
              <a:rPr lang="en-US" sz="4000" dirty="0" err="1" smtClean="0">
                <a:solidFill>
                  <a:schemeClr val="bg1"/>
                </a:solidFill>
              </a:rPr>
              <a:t>khu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vực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giờ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số</a:t>
            </a:r>
            <a:r>
              <a:rPr lang="en-US" sz="4000" dirty="0" smtClean="0">
                <a:solidFill>
                  <a:schemeClr val="bg1"/>
                </a:solidFill>
              </a:rPr>
              <a:t> 7 ( + 7 </a:t>
            </a:r>
            <a:r>
              <a:rPr lang="en-US" sz="4000" dirty="0" err="1" smtClean="0">
                <a:solidFill>
                  <a:schemeClr val="bg1"/>
                </a:solidFill>
              </a:rPr>
              <a:t>giờ</a:t>
            </a:r>
            <a:r>
              <a:rPr lang="en-US" sz="4000" dirty="0" smtClean="0">
                <a:solidFill>
                  <a:schemeClr val="bg1"/>
                </a:solidFill>
              </a:rPr>
              <a:t>)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61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5" name="Rectangle 4"/>
          <p:cNvSpPr/>
          <p:nvPr/>
        </p:nvSpPr>
        <p:spPr>
          <a:xfrm>
            <a:off x="1813764" y="224111"/>
            <a:ext cx="9251251" cy="750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c. Sự </a:t>
            </a: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lệch hướng </a:t>
            </a: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chuyển </a:t>
            </a: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 của vật </a:t>
            </a:r>
            <a:r>
              <a:rPr lang="nl-NL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93323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cặp</a:t>
            </a:r>
          </a:p>
          <a:p>
            <a:r>
              <a:rPr lang="nl-NL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r>
              <a:rPr lang="nl-NL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95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5850" y="244475"/>
            <a:ext cx="10515600" cy="435133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- Ở </a:t>
            </a:r>
            <a:r>
              <a:rPr lang="en-US" sz="4000" dirty="0" err="1" smtClean="0">
                <a:solidFill>
                  <a:schemeClr val="bg1"/>
                </a:solidFill>
              </a:rPr>
              <a:t>nửa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cầu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Bắc</a:t>
            </a:r>
            <a:r>
              <a:rPr lang="en-US" sz="4000" dirty="0" smtClean="0">
                <a:solidFill>
                  <a:schemeClr val="bg1"/>
                </a:solidFill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</a:rPr>
              <a:t>vật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thể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chuyển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động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theo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chiều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kinh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tuyến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bị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lệch</a:t>
            </a:r>
            <a:r>
              <a:rPr lang="en-US" sz="4000" dirty="0" smtClean="0">
                <a:solidFill>
                  <a:schemeClr val="bg1"/>
                </a:solidFill>
              </a:rPr>
              <a:t> sang </a:t>
            </a:r>
            <a:r>
              <a:rPr lang="en-US" sz="4000" dirty="0" err="1" smtClean="0">
                <a:solidFill>
                  <a:schemeClr val="bg1"/>
                </a:solidFill>
              </a:rPr>
              <a:t>bên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phải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theo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chiều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chuyển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động</a:t>
            </a:r>
            <a:endParaRPr lang="en-US" sz="4000" dirty="0" smtClean="0">
              <a:solidFill>
                <a:schemeClr val="bg1"/>
              </a:solidFill>
            </a:endParaRPr>
          </a:p>
          <a:p>
            <a:r>
              <a:rPr lang="en-US" sz="4000" dirty="0" smtClean="0">
                <a:solidFill>
                  <a:schemeClr val="bg1"/>
                </a:solidFill>
              </a:rPr>
              <a:t>- Ở </a:t>
            </a:r>
            <a:r>
              <a:rPr lang="en-US" sz="4000" dirty="0" err="1" smtClean="0">
                <a:solidFill>
                  <a:schemeClr val="bg1"/>
                </a:solidFill>
              </a:rPr>
              <a:t>nửa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cầu</a:t>
            </a:r>
            <a:r>
              <a:rPr lang="en-US" sz="4000" dirty="0" smtClean="0">
                <a:solidFill>
                  <a:schemeClr val="bg1"/>
                </a:solidFill>
              </a:rPr>
              <a:t> Nam, </a:t>
            </a:r>
            <a:r>
              <a:rPr lang="en-US" sz="4000" dirty="0" err="1" smtClean="0">
                <a:solidFill>
                  <a:schemeClr val="bg1"/>
                </a:solidFill>
              </a:rPr>
              <a:t>vật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thể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chuyển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động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bị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lệch</a:t>
            </a:r>
            <a:r>
              <a:rPr lang="en-US" sz="4000" dirty="0" smtClean="0">
                <a:solidFill>
                  <a:schemeClr val="bg1"/>
                </a:solidFill>
              </a:rPr>
              <a:t> sang </a:t>
            </a:r>
            <a:r>
              <a:rPr lang="en-US" sz="4000" dirty="0" err="1" smtClean="0">
                <a:solidFill>
                  <a:schemeClr val="bg1"/>
                </a:solidFill>
              </a:rPr>
              <a:t>bên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trái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theo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chiều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chuyển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</a:rPr>
              <a:t>động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4000" dirty="0" smtClean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en-US" sz="4000" dirty="0" err="1" smtClean="0">
                <a:solidFill>
                  <a:schemeClr val="bg1"/>
                </a:solidFill>
                <a:sym typeface="Wingdings" pitchFamily="2" charset="2"/>
              </a:rPr>
              <a:t>Gọi</a:t>
            </a:r>
            <a:r>
              <a:rPr lang="en-US" sz="4000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sym typeface="Wingdings" pitchFamily="2" charset="2"/>
              </a:rPr>
              <a:t>là</a:t>
            </a:r>
            <a:r>
              <a:rPr lang="en-US" sz="4000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sym typeface="Wingdings" pitchFamily="2" charset="2"/>
              </a:rPr>
              <a:t>lực</a:t>
            </a:r>
            <a:r>
              <a:rPr lang="en-US" sz="4000" dirty="0" smtClean="0">
                <a:solidFill>
                  <a:schemeClr val="bg1"/>
                </a:solidFill>
                <a:sym typeface="Wingdings" pitchFamily="2" charset="2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sym typeface="Wingdings" pitchFamily="2" charset="2"/>
              </a:rPr>
              <a:t>Cô</a:t>
            </a:r>
            <a:r>
              <a:rPr lang="en-US" sz="4000" dirty="0" smtClean="0">
                <a:solidFill>
                  <a:schemeClr val="bg1"/>
                </a:solidFill>
                <a:sym typeface="Wingdings" pitchFamily="2" charset="2"/>
              </a:rPr>
              <a:t>-</a:t>
            </a:r>
            <a:r>
              <a:rPr lang="en-US" sz="4000" dirty="0" err="1" smtClean="0">
                <a:solidFill>
                  <a:schemeClr val="bg1"/>
                </a:solidFill>
                <a:sym typeface="Wingdings" pitchFamily="2" charset="2"/>
              </a:rPr>
              <a:t>ri</a:t>
            </a:r>
            <a:r>
              <a:rPr lang="en-US" sz="4000" dirty="0" smtClean="0">
                <a:solidFill>
                  <a:schemeClr val="bg1"/>
                </a:solidFill>
                <a:sym typeface="Wingdings" pitchFamily="2" charset="2"/>
              </a:rPr>
              <a:t>-ô-</a:t>
            </a:r>
            <a:r>
              <a:rPr lang="en-US" sz="4000" dirty="0" err="1" smtClean="0">
                <a:solidFill>
                  <a:schemeClr val="bg1"/>
                </a:solidFill>
                <a:sym typeface="Wingdings" pitchFamily="2" charset="2"/>
              </a:rPr>
              <a:t>lít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96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00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sz="8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821"/>
            <a:ext cx="12731262" cy="5648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0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45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  <a:endParaRPr 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93788" cy="423755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9 câu hỏi. Mỗi nhóm 3 câu</a:t>
            </a:r>
          </a:p>
          <a:p>
            <a:pPr marL="0" indent="0">
              <a:buNone/>
            </a:pPr>
            <a:r>
              <a:rPr lang="en-US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</a:p>
          <a:p>
            <a:pPr lvl="0"/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Lượt 1: Nhóm 1 lần lượt đọc các câu hỏi đã bốc thăm cho nhóm 2 trả lời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Lượt 2: Nhóm 2 lần lượt đọc các câu hỏi đã bốc thăm cho nhóm 3 trả lời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Lượt 3: Nhóm 3 lần lượt đọc các câu hỏi đã bốc thăm cho nhóm 1 trả lời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650" y="1676619"/>
            <a:ext cx="5422349" cy="48507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0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6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301132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0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85206"/>
          </a:xfrm>
        </p:spPr>
      </p:pic>
    </p:spTree>
    <p:extLst>
      <p:ext uri="{BB962C8B-B14F-4D97-AF65-F5344CB8AC3E}">
        <p14:creationId xmlns:p14="http://schemas.microsoft.com/office/powerpoint/2010/main" val="91795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5" y="211016"/>
            <a:ext cx="11971606" cy="6646984"/>
          </a:xfrm>
        </p:spPr>
      </p:pic>
    </p:spTree>
    <p:extLst>
      <p:ext uri="{BB962C8B-B14F-4D97-AF65-F5344CB8AC3E}">
        <p14:creationId xmlns:p14="http://schemas.microsoft.com/office/powerpoint/2010/main" val="131542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VẬN DỤNG</a:t>
            </a:r>
            <a:endParaRPr 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34700" cy="4351338"/>
          </a:xfrm>
        </p:spPr>
        <p:txBody>
          <a:bodyPr/>
          <a:lstStyle/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bài tập 2 phần Luyện tập và vận dụng trong SGK/trang 121</a:t>
            </a:r>
          </a:p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 và đọc thêm phần “Em có biết” trong SGK bài 7.</a:t>
            </a:r>
          </a:p>
          <a:p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bài 8 – chú ý các câu hỏi trong SGK.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7025" y="109081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3" y="478508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8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857805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355722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850271" y="3677538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2294539" y="3677538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2426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2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9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08314" y="62956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 Đất là hành tinh thứ mấy trong hệ Mặt trời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27454" y="191206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A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noProof="0" smtClean="0">
                <a:solidFill>
                  <a:srgbClr val="00B050"/>
                </a:solidFill>
                <a:latin typeface="+mj-lt"/>
              </a:rPr>
              <a:t>Thứ 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28244" y="192929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B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Thứ 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704636" y="1992055"/>
            <a:ext cx="885137" cy="7080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300" y="1963639"/>
            <a:ext cx="804742" cy="707197"/>
          </a:xfrm>
          <a:prstGeom prst="rect">
            <a:avLst/>
          </a:prstGeom>
        </p:spPr>
      </p:pic>
      <p:sp>
        <p:nvSpPr>
          <p:cNvPr id="57" name="Cloud 56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2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08314" y="62468"/>
            <a:ext cx="10526728" cy="1094359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 Đất có dạng hình gì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04498" y="1395820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A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Hình tròn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455180" y="142719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B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Hình cầu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574" y="1458577"/>
            <a:ext cx="805722" cy="7080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750" y="1545857"/>
            <a:ext cx="804742" cy="643793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2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8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95445" y="201325"/>
            <a:ext cx="10526728" cy="133205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là người đầu tiên đi vòng quanh thế giới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3252" y="177237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A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Ma-gien-lăng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587365" y="176250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B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 b="1" smtClean="0">
                <a:solidFill>
                  <a:srgbClr val="00B050"/>
                </a:solidFill>
                <a:latin typeface="+mj-lt"/>
              </a:rPr>
              <a:t>Cô-lôm-bô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522055" y="1835131"/>
            <a:ext cx="885137" cy="7080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550" y="1826127"/>
            <a:ext cx="804742" cy="707197"/>
          </a:xfrm>
          <a:prstGeom prst="rect">
            <a:avLst/>
          </a:prstGeom>
        </p:spPr>
      </p:pic>
      <p:sp>
        <p:nvSpPr>
          <p:cNvPr id="17" name="Cloud 16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QUAY VỀ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2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77204" y="100604"/>
            <a:ext cx="10673982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bài 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“Trái 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này là của chúng mình” thì Trái đất đứng yên hay Trái đất </a:t>
            </a:r>
            <a:r>
              <a:rPr lang="en-US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07397" y="18462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A. </a:t>
            </a:r>
            <a:r>
              <a:rPr lang="en-US" sz="3200">
                <a:solidFill>
                  <a:srgbClr val="00B050"/>
                </a:solidFill>
                <a:latin typeface="+mj-lt"/>
              </a:rPr>
              <a:t>Trái đất đứng yên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683028" y="1868304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B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</a:rPr>
              <a:t>. </a:t>
            </a:r>
            <a:r>
              <a:rPr lang="en-US" sz="3200">
                <a:solidFill>
                  <a:srgbClr val="00B050"/>
                </a:solidFill>
                <a:latin typeface="+mj-lt"/>
              </a:rPr>
              <a:t>Trái đất quay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22" y="1906749"/>
            <a:ext cx="805722" cy="708059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421" y="1971015"/>
            <a:ext cx="804742" cy="643793"/>
          </a:xfrm>
          <a:prstGeom prst="rect">
            <a:avLst/>
          </a:prstGeom>
        </p:spPr>
      </p:pic>
      <p:pic>
        <p:nvPicPr>
          <p:cNvPr id="3" name="TRÁI ĐẤT NÀY LÀ CỦA CHÚNG MÌNH - KYO YORK &amp; BÀO NGƯ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0" y="2946387"/>
            <a:ext cx="11991703" cy="39116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85" y="78381"/>
            <a:ext cx="1393550" cy="162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7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6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5082"/>
            <a:ext cx="12351434" cy="643340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(5 phút)</a:t>
            </a:r>
          </a:p>
          <a:p>
            <a:pPr marL="0" indent="0" algn="just">
              <a:buNone/>
            </a:pPr>
            <a:r>
              <a:rPr lang="en-US" u="sng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</a:p>
          <a:p>
            <a:pPr marL="0" indent="0" algn="just">
              <a:buNone/>
            </a:pP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1 và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 trong SGK trang 118</a:t>
            </a: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đó sử dụng quả Địa cầu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thực nghiệm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 tả chuyển </a:t>
            </a: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</a:p>
          <a:p>
            <a:pPr marL="0" indent="0" algn="just">
              <a:buNone/>
            </a:pP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quay quanh trục của Trái Đất và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Phiếu học </a:t>
            </a:r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tập.</a:t>
            </a:r>
          </a:p>
          <a:p>
            <a:pPr marL="0" indent="0" algn="just">
              <a:buNone/>
            </a:pPr>
            <a:endParaRPr lang="en-US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 algn="just">
              <a:buNone/>
            </a:pPr>
            <a:r>
              <a:rPr 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  <a:r>
              <a:rPr lang="en-US" sz="2400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1. Chuyển động tự quay quanh trục của Trái Đất</a:t>
            </a:r>
          </a:p>
          <a:p>
            <a:pPr marL="0" indent="0">
              <a:buNone/>
            </a:pP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36178"/>
            <a:ext cx="1393550" cy="14549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360" y="2536493"/>
            <a:ext cx="5863960" cy="32761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494" y="5034653"/>
            <a:ext cx="1706211" cy="178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Hệ quả chuyển động tự quay quanh trục của Trái Đất.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đêm luân phiên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cặp</a:t>
            </a:r>
          </a:p>
          <a:p>
            <a:pPr marL="0" indent="0">
              <a:buNone/>
            </a:pPr>
            <a:r>
              <a:rPr lang="nl-NL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r>
              <a:rPr lang="nl-NL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nl-NL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mục 2 phần 2, </a:t>
            </a:r>
            <a:r>
              <a:rPr lang="nl-NL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nl-NL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uan </a:t>
            </a:r>
            <a:r>
              <a:rPr lang="nl-NL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 </a:t>
            </a:r>
            <a:r>
              <a:rPr lang="nl-NL"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cho biết: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>
                <a:latin typeface="Times New Roman" panose="02020603050405020304" pitchFamily="18" charset="0"/>
                <a:cs typeface="Times New Roman" panose="02020603050405020304" pitchFamily="18" charset="0"/>
              </a:rPr>
              <a:t>1. Hiện tượng ngày đêm ở điểm A thay đổi như thế nào? 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>
                <a:latin typeface="Times New Roman" panose="02020603050405020304" pitchFamily="18" charset="0"/>
                <a:cs typeface="Times New Roman" panose="02020603050405020304" pitchFamily="18" charset="0"/>
              </a:rPr>
              <a:t>2. Nếu Trái Đất không quay quanh trục mà chỉ xoay quanh Mặt trời thì hiện tượng ngày đêm ở điểm A diễn ra như thế nào?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>
                <a:latin typeface="Times New Roman" panose="02020603050405020304" pitchFamily="18" charset="0"/>
                <a:cs typeface="Times New Roman" panose="02020603050405020304" pitchFamily="18" charset="0"/>
              </a:rPr>
              <a:t>3. Nguyên nhân nào dẫn đến hiện tượng ngày đêm luân phiên nhau ở điểm A?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400"/>
            <a:ext cx="1434906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450" y="36178"/>
            <a:ext cx="1393550" cy="145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4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555</Words>
  <Application>Microsoft Office PowerPoint</Application>
  <PresentationFormat>Custom</PresentationFormat>
  <Paragraphs>77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Times New Roman</vt:lpstr>
      <vt:lpstr>Wingdings</vt:lpstr>
      <vt:lpstr>Calibri Light</vt:lpstr>
      <vt:lpstr>Tahoma</vt:lpstr>
      <vt:lpstr>Office Theme</vt:lpstr>
      <vt:lpstr>1_Office Theme</vt:lpstr>
      <vt:lpstr>2_Office Theme</vt:lpstr>
      <vt:lpstr>BÀI 7: CHUYỂN ĐỘNG TỰ QUAY QUANH TRỤC CỦA TRÁI ĐẤT VÀ HỆ QUẢ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Hệ quả chuyển động tự quay quanh trục của Trái Đất. a. Ngày đêm luân phiên </vt:lpstr>
      <vt:lpstr>PowerPoint Presentation</vt:lpstr>
      <vt:lpstr>a. Ngày đêm luân phiên nhau - Do Trái đất là hình cầu, nên Mặt trời chỉ chiếu sáng được một nửa - Nửa được chiếu sáng là ban ngày, nửa không được chiếu sáng là ban đêm   - Do Trái đất tự quay quanh trục liên tục nên khắp mọi nơi đều lần lượt có ngày và đêm nối tiếp nhau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</vt:lpstr>
      <vt:lpstr>HOẠT ĐỘNG NHÓM</vt:lpstr>
      <vt:lpstr>PowerPoint Presentation</vt:lpstr>
      <vt:lpstr>PowerPoint Presentation</vt:lpstr>
      <vt:lpstr>HOẠT ĐỘNG VẬN DỤNG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Admin</cp:lastModifiedBy>
  <cp:revision>73</cp:revision>
  <dcterms:created xsi:type="dcterms:W3CDTF">2018-05-10T00:06:18Z</dcterms:created>
  <dcterms:modified xsi:type="dcterms:W3CDTF">2021-10-05T02:37:01Z</dcterms:modified>
</cp:coreProperties>
</file>