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5" r:id="rId3"/>
  </p:sldMasterIdLst>
  <p:notesMasterIdLst>
    <p:notesMasterId r:id="rId20"/>
  </p:notesMasterIdLst>
  <p:sldIdLst>
    <p:sldId id="258" r:id="rId4"/>
    <p:sldId id="261" r:id="rId5"/>
    <p:sldId id="260" r:id="rId6"/>
    <p:sldId id="262" r:id="rId7"/>
    <p:sldId id="264" r:id="rId8"/>
    <p:sldId id="266" r:id="rId9"/>
    <p:sldId id="268" r:id="rId10"/>
    <p:sldId id="280" r:id="rId11"/>
    <p:sldId id="270" r:id="rId12"/>
    <p:sldId id="271" r:id="rId13"/>
    <p:sldId id="272" r:id="rId14"/>
    <p:sldId id="274" r:id="rId15"/>
    <p:sldId id="275" r:id="rId16"/>
    <p:sldId id="276" r:id="rId17"/>
    <p:sldId id="277" r:id="rId18"/>
    <p:sldId id="27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14" autoAdjust="0"/>
    <p:restoredTop sz="94660"/>
  </p:normalViewPr>
  <p:slideViewPr>
    <p:cSldViewPr snapToGrid="0">
      <p:cViewPr>
        <p:scale>
          <a:sx n="60" d="100"/>
          <a:sy n="60" d="100"/>
        </p:scale>
        <p:origin x="-1140" y="-3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4DD623-AE33-4F83-AF40-071E020D8CD4}" type="datetimeFigureOut">
              <a:rPr lang="en-US" smtClean="0"/>
              <a:t>1/9/23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11680A-E3EC-4E6E-BC07-09D0D89F5113}" type="slidenum">
              <a:rPr lang="en-US" smtClean="0"/>
              <a:t>‹#›</a:t>
            </a:fld>
            <a:endParaRPr lang="en-US"/>
          </a:p>
        </p:txBody>
      </p:sp>
    </p:spTree>
    <p:extLst>
      <p:ext uri="{BB962C8B-B14F-4D97-AF65-F5344CB8AC3E}">
        <p14:creationId xmlns:p14="http://schemas.microsoft.com/office/powerpoint/2010/main" val="3497009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12</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13</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14</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solidFill>
                  <a:prstClr val="black"/>
                </a:solidFill>
              </a:rPr>
              <a:pPr/>
              <a:t>16</a:t>
            </a:fld>
            <a:endParaRPr lang="zh-CN" altLang="en-US">
              <a:solidFill>
                <a:prstClr val="black"/>
              </a:solidFill>
            </a:endParaRPr>
          </a:p>
        </p:txBody>
      </p:sp>
    </p:spTree>
    <p:extLst>
      <p:ext uri="{BB962C8B-B14F-4D97-AF65-F5344CB8AC3E}">
        <p14:creationId xmlns:p14="http://schemas.microsoft.com/office/powerpoint/2010/main" val="132103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4031193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6</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4031193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11</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92468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301452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892893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671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4763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2316501"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
        <p:nvSpPr>
          <p:cNvPr id="11" name="图片占位符 10"/>
          <p:cNvSpPr>
            <a:spLocks noGrp="1"/>
          </p:cNvSpPr>
          <p:nvPr>
            <p:ph type="pic" sz="quarter" idx="11"/>
          </p:nvPr>
        </p:nvSpPr>
        <p:spPr>
          <a:xfrm>
            <a:off x="5453380"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8593935"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00257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80612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
        <p:nvSpPr>
          <p:cNvPr id="11" name="图片占位符 10"/>
          <p:cNvSpPr>
            <a:spLocks noGrp="1"/>
          </p:cNvSpPr>
          <p:nvPr>
            <p:ph type="pic" sz="quarter" idx="11"/>
          </p:nvPr>
        </p:nvSpPr>
        <p:spPr>
          <a:xfrm>
            <a:off x="516654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852696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24586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47058108"/>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06944608"/>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2758072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0114944"/>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80852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02573301"/>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7662516"/>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2968020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1942623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83537370"/>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36663791"/>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1410936"/>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6B561D-C668-48BD-B552-8CC5773A8FA0}" type="datetimeFigureOut">
              <a:rPr lang="en-US" smtClean="0"/>
              <a:t>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020684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6B561D-C668-48BD-B552-8CC5773A8FA0}" type="datetimeFigureOut">
              <a:rPr lang="en-US" smtClean="0"/>
              <a:t>1/9/23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20136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6B561D-C668-48BD-B552-8CC5773A8FA0}" type="datetimeFigureOut">
              <a:rPr lang="en-US" smtClean="0"/>
              <a:t>1/9/23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574072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6B561D-C668-48BD-B552-8CC5773A8FA0}" type="datetimeFigureOut">
              <a:rPr lang="en-US" smtClean="0"/>
              <a:t>1/9/23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652681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B561D-C668-48BD-B552-8CC5773A8FA0}" type="datetimeFigureOut">
              <a:rPr lang="en-US" smtClean="0"/>
              <a:t>1/9/23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01502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t>1/9/23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1909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t>1/9/23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6411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B561D-C668-48BD-B552-8CC5773A8FA0}" type="datetimeFigureOut">
              <a:rPr lang="en-US" smtClean="0"/>
              <a:t>1/9/23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78B3C-6E8B-4E2B-B6AB-3D177A392C3D}" type="slidenum">
              <a:rPr lang="en-US" smtClean="0"/>
              <a:t>‹#›</a:t>
            </a:fld>
            <a:endParaRPr lang="en-US"/>
          </a:p>
        </p:txBody>
      </p:sp>
    </p:spTree>
    <p:extLst>
      <p:ext uri="{BB962C8B-B14F-4D97-AF65-F5344CB8AC3E}">
        <p14:creationId xmlns:p14="http://schemas.microsoft.com/office/powerpoint/2010/main" val="538988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userDrawn="1"/>
        </p:nvPicPr>
        <p:blipFill rotWithShape="1">
          <a:blip r:embed="rId7"/>
          <a:srcRect l="838" t="838" r="838" b="838"/>
          <a:stretch/>
        </p:blipFill>
        <p:spPr>
          <a:xfrm>
            <a:off x="-1" y="0"/>
            <a:ext cx="12192001" cy="6858000"/>
          </a:xfrm>
          <a:custGeom>
            <a:avLst/>
            <a:gdLst>
              <a:gd name="connsiteX0" fmla="*/ 292101 w 12192001"/>
              <a:gd name="connsiteY0" fmla="*/ 323850 h 6858000"/>
              <a:gd name="connsiteX1" fmla="*/ 292101 w 12192001"/>
              <a:gd name="connsiteY1" fmla="*/ 6534150 h 6858000"/>
              <a:gd name="connsiteX2" fmla="*/ 11899901 w 12192001"/>
              <a:gd name="connsiteY2" fmla="*/ 6534150 h 6858000"/>
              <a:gd name="connsiteX3" fmla="*/ 11899901 w 12192001"/>
              <a:gd name="connsiteY3" fmla="*/ 323850 h 6858000"/>
              <a:gd name="connsiteX4" fmla="*/ 0 w 12192001"/>
              <a:gd name="connsiteY4" fmla="*/ 0 h 6858000"/>
              <a:gd name="connsiteX5" fmla="*/ 12192001 w 12192001"/>
              <a:gd name="connsiteY5" fmla="*/ 0 h 6858000"/>
              <a:gd name="connsiteX6" fmla="*/ 12192001 w 12192001"/>
              <a:gd name="connsiteY6" fmla="*/ 6858000 h 6858000"/>
              <a:gd name="connsiteX7" fmla="*/ 0 w 1219200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1" h="6858000">
                <a:moveTo>
                  <a:pt x="292101" y="323850"/>
                </a:moveTo>
                <a:lnTo>
                  <a:pt x="292101" y="6534150"/>
                </a:lnTo>
                <a:lnTo>
                  <a:pt x="11899901" y="6534150"/>
                </a:lnTo>
                <a:lnTo>
                  <a:pt x="11899901" y="323850"/>
                </a:lnTo>
                <a:close/>
                <a:moveTo>
                  <a:pt x="0" y="0"/>
                </a:moveTo>
                <a:lnTo>
                  <a:pt x="12192001" y="0"/>
                </a:lnTo>
                <a:lnTo>
                  <a:pt x="12192001" y="6858000"/>
                </a:lnTo>
                <a:lnTo>
                  <a:pt x="0" y="6858000"/>
                </a:lnTo>
                <a:close/>
              </a:path>
            </a:pathLst>
          </a:custGeom>
        </p:spPr>
      </p:pic>
    </p:spTree>
    <p:extLst>
      <p:ext uri="{BB962C8B-B14F-4D97-AF65-F5344CB8AC3E}">
        <p14:creationId xmlns:p14="http://schemas.microsoft.com/office/powerpoint/2010/main" val="5157917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387">
          <p15:clr>
            <a:srgbClr val="F26B43"/>
          </p15:clr>
        </p15:guide>
        <p15:guide id="2" pos="3840">
          <p15:clr>
            <a:srgbClr val="F26B43"/>
          </p15:clr>
        </p15:guide>
        <p15:guide id="3" pos="551">
          <p15:clr>
            <a:srgbClr val="F26B43"/>
          </p15:clr>
        </p15:guide>
        <p15:guide id="4" pos="7129">
          <p15:clr>
            <a:srgbClr val="F26B43"/>
          </p15:clr>
        </p15:guide>
        <p15:guide id="5" orient="horz" pos="3974">
          <p15:clr>
            <a:srgbClr val="F26B43"/>
          </p15:clr>
        </p15:guide>
        <p15:guide id="6" orient="horz" pos="79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1B7B95-319A-47BC-8F19-306856B3C9D9}" type="datetimeFigureOut">
              <a:rPr lang="zh-CN" altLang="en-US" smtClean="0">
                <a:solidFill>
                  <a:prstClr val="black">
                    <a:tint val="75000"/>
                  </a:prstClr>
                </a:solidFill>
              </a:rPr>
              <a:pPr/>
              <a:t>2023/9/1</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1536636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gif"/><Relationship Id="rId5" Type="http://schemas.openxmlformats.org/officeDocument/2006/relationships/slideLayout" Target="../slideLayouts/slideLayout1.xml"/><Relationship Id="rId10" Type="http://schemas.openxmlformats.org/officeDocument/2006/relationships/image" Target="../media/image7.png"/><Relationship Id="rId4" Type="http://schemas.openxmlformats.org/officeDocument/2006/relationships/audio" Target="../media/media2.mp3"/><Relationship Id="rId9"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25" name="NHAC MO DAU BAI HOC">
            <a:hlinkClick r:id="" action="ppaction://media"/>
          </p:cNvPr>
          <p:cNvPicPr>
            <a:picLocks noChangeAspect="1"/>
          </p:cNvPicPr>
          <p:nvPr>
            <a:audioFile r:link="rId1"/>
            <p:extLst>
              <p:ext uri="{DAA4B4D4-6D71-4841-9C94-3DE7FCFB9230}">
                <p14:media xmlns:p14="http://schemas.microsoft.com/office/powerpoint/2010/main" r:embed="rId2">
                  <p14:trim st="19912" end="3716.625"/>
                </p14:media>
              </p:ext>
            </p:extLst>
          </p:nvPr>
        </p:nvPicPr>
        <p:blipFill>
          <a:blip r:embed="rId7"/>
          <a:stretch>
            <a:fillRect/>
          </a:stretch>
        </p:blipFill>
        <p:spPr>
          <a:xfrm>
            <a:off x="13144500" y="2314204"/>
            <a:ext cx="609600" cy="609600"/>
          </a:xfrm>
          <a:prstGeom prst="rect">
            <a:avLst/>
          </a:prstGeom>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051522" y="0"/>
            <a:ext cx="2944663" cy="7010400"/>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59535" y="0"/>
            <a:ext cx="3261163" cy="7010400"/>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44410" y="0"/>
            <a:ext cx="2944663" cy="7010400"/>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59" y="0"/>
            <a:ext cx="3258409" cy="7010400"/>
          </a:xfrm>
          <a:prstGeom prst="rect">
            <a:avLst/>
          </a:prstGeom>
        </p:spPr>
      </p:pic>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7444" y="-2669851"/>
            <a:ext cx="14014579" cy="11858625"/>
          </a:xfrm>
          <a:prstGeom prst="rect">
            <a:avLst/>
          </a:prstGeom>
        </p:spPr>
      </p:pic>
      <p:sp>
        <p:nvSpPr>
          <p:cNvPr id="18" name="TextBox 17"/>
          <p:cNvSpPr txBox="1"/>
          <p:nvPr/>
        </p:nvSpPr>
        <p:spPr>
          <a:xfrm>
            <a:off x="281451" y="1080338"/>
            <a:ext cx="11579645" cy="1938992"/>
          </a:xfrm>
          <a:prstGeom prst="rect">
            <a:avLst/>
          </a:prstGeom>
          <a:noFill/>
        </p:spPr>
        <p:txBody>
          <a:bodyPr wrap="none" rtlCol="0">
            <a:spAutoFit/>
          </a:bodyPr>
          <a:lstStyle/>
          <a:p>
            <a:pPr algn="ct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CHÀO MỪNG </a:t>
            </a:r>
          </a:p>
          <a:p>
            <a:pPr algn="ct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QUÝ THẦY CÁC EM HỌC SINH</a:t>
            </a:r>
            <a:endParaRPr lang="en-US" sz="6000" b="1" dirty="0">
              <a:ln>
                <a:solidFill>
                  <a:schemeClr val="bg1"/>
                </a:solidFill>
              </a:ln>
              <a:solidFill>
                <a:srgbClr val="FF00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464460" y="3291047"/>
            <a:ext cx="11306629" cy="1569660"/>
          </a:xfrm>
          <a:prstGeom prst="rect">
            <a:avLst/>
          </a:prstGeom>
          <a:noFill/>
          <a:ln>
            <a:noFill/>
          </a:ln>
        </p:spPr>
        <p:txBody>
          <a:bodyPr wrap="square" rtlCol="0">
            <a:spAutoFit/>
          </a:bodyPr>
          <a:lstStyle/>
          <a:p>
            <a:pPr algn="ctr"/>
            <a:r>
              <a:rPr lang="en-US" sz="4800" b="1" dirty="0" smtClean="0">
                <a:ln w="15875">
                  <a:solidFill>
                    <a:schemeClr val="tx2">
                      <a:lumMod val="40000"/>
                      <a:lumOff val="60000"/>
                    </a:schemeClr>
                  </a:solidFill>
                </a:ln>
                <a:solidFill>
                  <a:schemeClr val="bg1"/>
                </a:solidFill>
                <a:latin typeface="Times New Roman" panose="02020603050405020304" pitchFamily="18" charset="0"/>
                <a:cs typeface="Times New Roman" panose="02020603050405020304" pitchFamily="18" charset="0"/>
              </a:rPr>
              <a:t>BÀI 1: HỆ THỐNG KINH, VĨ TUYẾN. </a:t>
            </a:r>
          </a:p>
          <a:p>
            <a:pPr algn="ctr"/>
            <a:r>
              <a:rPr lang="en-US" sz="4800" b="1" dirty="0" smtClean="0">
                <a:ln w="15875">
                  <a:solidFill>
                    <a:schemeClr val="tx2">
                      <a:lumMod val="40000"/>
                      <a:lumOff val="60000"/>
                    </a:schemeClr>
                  </a:solidFill>
                </a:ln>
                <a:solidFill>
                  <a:schemeClr val="bg1"/>
                </a:solidFill>
                <a:latin typeface="Times New Roman" panose="02020603050405020304" pitchFamily="18" charset="0"/>
                <a:cs typeface="Times New Roman" panose="02020603050405020304" pitchFamily="18" charset="0"/>
              </a:rPr>
              <a:t>TỌA ĐỘ ĐỊA LÍ</a:t>
            </a:r>
          </a:p>
        </p:txBody>
      </p:sp>
      <p:pic>
        <p:nvPicPr>
          <p:cNvPr id="20" name="Tieng hai au va bie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3363623" y="4356843"/>
            <a:ext cx="609600" cy="609600"/>
          </a:xfrm>
          <a:prstGeom prst="rect">
            <a:avLst/>
          </a:prstGeom>
        </p:spPr>
      </p:pic>
    </p:spTree>
    <p:extLst>
      <p:ext uri="{BB962C8B-B14F-4D97-AF65-F5344CB8AC3E}">
        <p14:creationId xmlns:p14="http://schemas.microsoft.com/office/powerpoint/2010/main" val="27123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8"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56" presetClass="entr" presetSubtype="0" fill="hold" grpId="0" nodeType="afterEffect">
                                  <p:stCondLst>
                                    <p:cond delay="0"/>
                                  </p:stCondLst>
                                  <p:iterate type="lt">
                                    <p:tmPct val="10000"/>
                                  </p:iterate>
                                  <p:childTnLst>
                                    <p:set>
                                      <p:cBhvr>
                                        <p:cTn id="19" dur="1" fill="hold">
                                          <p:stCondLst>
                                            <p:cond delay="0"/>
                                          </p:stCondLst>
                                        </p:cTn>
                                        <p:tgtEl>
                                          <p:spTgt spid="18"/>
                                        </p:tgtEl>
                                        <p:attrNameLst>
                                          <p:attrName>style.visibility</p:attrName>
                                        </p:attrNameLst>
                                      </p:cBhvr>
                                      <p:to>
                                        <p:strVal val="visible"/>
                                      </p:to>
                                    </p:set>
                                    <p:anim by="(-#ppt_w*2)" calcmode="lin" valueType="num">
                                      <p:cBhvr rctx="PPT">
                                        <p:cTn id="20" dur="500" autoRev="1" fill="hold">
                                          <p:stCondLst>
                                            <p:cond delay="0"/>
                                          </p:stCondLst>
                                        </p:cTn>
                                        <p:tgtEl>
                                          <p:spTgt spid="18"/>
                                        </p:tgtEl>
                                        <p:attrNameLst>
                                          <p:attrName>ppt_w</p:attrName>
                                        </p:attrNameLst>
                                      </p:cBhvr>
                                    </p:anim>
                                    <p:anim by="(#ppt_w*0.50)" calcmode="lin" valueType="num">
                                      <p:cBhvr>
                                        <p:cTn id="21" dur="500" decel="50000" autoRev="1" fill="hold">
                                          <p:stCondLst>
                                            <p:cond delay="0"/>
                                          </p:stCondLst>
                                        </p:cTn>
                                        <p:tgtEl>
                                          <p:spTgt spid="18"/>
                                        </p:tgtEl>
                                        <p:attrNameLst>
                                          <p:attrName>ppt_x</p:attrName>
                                        </p:attrNameLst>
                                      </p:cBhvr>
                                    </p:anim>
                                    <p:anim from="(-#ppt_h/2)" to="(#ppt_y)" calcmode="lin" valueType="num">
                                      <p:cBhvr>
                                        <p:cTn id="22" dur="1000" fill="hold">
                                          <p:stCondLst>
                                            <p:cond delay="0"/>
                                          </p:stCondLst>
                                        </p:cTn>
                                        <p:tgtEl>
                                          <p:spTgt spid="18"/>
                                        </p:tgtEl>
                                        <p:attrNameLst>
                                          <p:attrName>ppt_y</p:attrName>
                                        </p:attrNameLst>
                                      </p:cBhvr>
                                    </p:anim>
                                    <p:animRot by="21600000">
                                      <p:cBhvr>
                                        <p:cTn id="23" dur="1000" fill="hold">
                                          <p:stCondLst>
                                            <p:cond delay="0"/>
                                          </p:stCondLst>
                                        </p:cTn>
                                        <p:tgtEl>
                                          <p:spTgt spid="18"/>
                                        </p:tgtEl>
                                        <p:attrNameLst>
                                          <p:attrName>r</p:attrName>
                                        </p:attrNameLst>
                                      </p:cBhvr>
                                    </p:animRot>
                                  </p:childTnLst>
                                </p:cTn>
                              </p:par>
                            </p:childTnLst>
                          </p:cTn>
                        </p:par>
                        <p:par>
                          <p:cTn id="24" fill="hold">
                            <p:stCondLst>
                              <p:cond delay="96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 presetClass="mediacall" presetSubtype="0" fill="hold" nodeType="withEffect">
                                  <p:stCondLst>
                                    <p:cond delay="1000"/>
                                  </p:stCondLst>
                                  <p:childTnLst>
                                    <p:cmd type="call" cmd="playFrom(0.0)">
                                      <p:cBhvr>
                                        <p:cTn id="29" dur="6220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576">
                <p:cTn id="30" repeatCount="indefinite" fill="hold" display="0">
                  <p:stCondLst>
                    <p:cond delay="indefinite"/>
                  </p:stCondLst>
                  <p:endCondLst>
                    <p:cond evt="onStopAudio" delay="0">
                      <p:tgtEl>
                        <p:sldTgt/>
                      </p:tgtEl>
                    </p:cond>
                  </p:endCondLst>
                </p:cTn>
                <p:tgtEl>
                  <p:spTgt spid="25"/>
                </p:tgtEl>
              </p:cMediaNode>
            </p:audio>
            <p:audio>
              <p:cMediaNode vol="100000">
                <p:cTn id="31" fill="hold" display="0">
                  <p:stCondLst>
                    <p:cond delay="indefinite"/>
                  </p:stCondLst>
                  <p:endCondLst>
                    <p:cond evt="onStopAudio" delay="0">
                      <p:tgtEl>
                        <p:sldTgt/>
                      </p:tgtEl>
                    </p:cond>
                  </p:endCondLst>
                </p:cTn>
                <p:tgtEl>
                  <p:spTgt spid="20"/>
                </p:tgtEl>
              </p:cMediaNode>
            </p:audio>
          </p:childTnLst>
        </p:cTn>
      </p:par>
    </p:tnLst>
    <p:bldLst>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994820" y="610692"/>
            <a:ext cx="7931145" cy="625183"/>
            <a:chOff x="994820" y="496392"/>
            <a:chExt cx="5886671" cy="625183"/>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407454" y="496392"/>
              <a:ext cx="4630879" cy="584775"/>
            </a:xfrm>
            <a:prstGeom prst="rect">
              <a:avLst/>
            </a:prstGeom>
            <a:noFill/>
          </p:spPr>
          <p:txBody>
            <a:bodyPr wrap="none" rtlCol="0">
              <a:spAutoFit/>
            </a:bodyPr>
            <a:lstStyle/>
            <a:p>
              <a:r>
                <a:rPr lang="en-US" altLang="zh-CN" sz="3200">
                  <a:solidFill>
                    <a:prstClr val="white"/>
                  </a:solidFill>
                  <a:latin typeface="汉仪喵魂体W" panose="00020600040101010101" pitchFamily="18" charset="-122"/>
                  <a:ea typeface="汉仪喵魂体W" panose="00020600040101010101" pitchFamily="18" charset="-122"/>
                </a:rPr>
                <a:t>2</a:t>
              </a:r>
              <a:r>
                <a:rPr lang="en-US" altLang="zh-CN" sz="3200" smtClean="0">
                  <a:solidFill>
                    <a:prstClr val="white"/>
                  </a:solidFill>
                  <a:latin typeface="汉仪喵魂体W" panose="00020600040101010101" pitchFamily="18" charset="-122"/>
                  <a:ea typeface="汉仪喵魂体W" panose="00020600040101010101" pitchFamily="18" charset="-122"/>
                </a:rPr>
                <a:t>. Kinh độ, vĩ độ và tọa độ địa lí</a:t>
              </a:r>
              <a:endParaRPr lang="zh-CN" altLang="en-US" sz="3200" dirty="0">
                <a:solidFill>
                  <a:prstClr val="white"/>
                </a:solidFill>
                <a:latin typeface="汉仪喵魂体W" panose="00020600040101010101" pitchFamily="18" charset="-122"/>
                <a:ea typeface="汉仪喵魂体W" panose="00020600040101010101" pitchFamily="18" charset="-122"/>
              </a:endParaRPr>
            </a:p>
          </p:txBody>
        </p:sp>
      </p:grpSp>
      <p:sp>
        <p:nvSpPr>
          <p:cNvPr id="104" name="TextBox 103"/>
          <p:cNvSpPr txBox="1"/>
          <p:nvPr/>
        </p:nvSpPr>
        <p:spPr>
          <a:xfrm>
            <a:off x="391883" y="1566895"/>
            <a:ext cx="6020792" cy="4808496"/>
          </a:xfrm>
          <a:prstGeom prst="rect">
            <a:avLst/>
          </a:prstGeom>
          <a:noFill/>
        </p:spPr>
        <p:txBody>
          <a:bodyPr wrap="square" rtlCol="0">
            <a:spAutoFit/>
          </a:bodyPr>
          <a:lstStyle/>
          <a:p>
            <a:pPr algn="just">
              <a:lnSpc>
                <a:spcPct val="115000"/>
              </a:lnSpc>
              <a:spcAft>
                <a:spcPts val="1000"/>
              </a:spcAft>
            </a:pPr>
            <a:r>
              <a:rPr lang="en-US" sz="3600" b="1">
                <a:solidFill>
                  <a:srgbClr val="00B0F0"/>
                </a:solidFill>
                <a:latin typeface="Times New Roman"/>
                <a:ea typeface="Calibri"/>
                <a:cs typeface="Times New Roman"/>
              </a:rPr>
              <a:t>Quan sát hình 4 và đọc thông tin trong mục 2, em hãy:</a:t>
            </a:r>
            <a:endParaRPr lang="en-US" sz="2800">
              <a:solidFill>
                <a:srgbClr val="00B0F0"/>
              </a:solidFill>
              <a:latin typeface="Calibri"/>
              <a:ea typeface="Calibri"/>
              <a:cs typeface="Times New Roman"/>
            </a:endParaRPr>
          </a:p>
          <a:p>
            <a:pPr algn="just">
              <a:lnSpc>
                <a:spcPct val="115000"/>
              </a:lnSpc>
              <a:spcAft>
                <a:spcPts val="1000"/>
              </a:spcAft>
            </a:pPr>
            <a:r>
              <a:rPr lang="en-US" sz="3600" b="1">
                <a:solidFill>
                  <a:srgbClr val="00B0F0"/>
                </a:solidFill>
                <a:latin typeface="Times New Roman"/>
                <a:ea typeface="Calibri"/>
                <a:cs typeface="Times New Roman"/>
              </a:rPr>
              <a:t>1. Nêu khái niệm: kinh độ, vĩ độ, tọa độ địa lí của một điểm.</a:t>
            </a:r>
            <a:endParaRPr lang="en-US" sz="2800">
              <a:solidFill>
                <a:srgbClr val="00B0F0"/>
              </a:solidFill>
              <a:latin typeface="Calibri"/>
              <a:ea typeface="Calibri"/>
              <a:cs typeface="Times New Roman"/>
            </a:endParaRPr>
          </a:p>
          <a:p>
            <a:pPr algn="just">
              <a:lnSpc>
                <a:spcPct val="115000"/>
              </a:lnSpc>
              <a:spcAft>
                <a:spcPts val="1000"/>
              </a:spcAft>
            </a:pPr>
            <a:r>
              <a:rPr lang="en-US" sz="3600" b="1">
                <a:solidFill>
                  <a:srgbClr val="00B0F0"/>
                </a:solidFill>
                <a:latin typeface="Times New Roman"/>
                <a:ea typeface="Calibri"/>
                <a:cs typeface="Times New Roman"/>
              </a:rPr>
              <a:t>2. Xác định tọa độ địa lí của các điểm A, B, C trên hình 4</a:t>
            </a:r>
            <a:endParaRPr lang="en-US" sz="2800">
              <a:solidFill>
                <a:srgbClr val="00B0F0"/>
              </a:solidFill>
              <a:effectLst/>
              <a:latin typeface="Calibri"/>
              <a:ea typeface="Calibri"/>
              <a:cs typeface="Times New Roman"/>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4071" y="1328890"/>
            <a:ext cx="5239345" cy="5193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7130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circle(in)">
                                      <p:cBhvr>
                                        <p:cTn id="7"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Box 103"/>
          <p:cNvSpPr txBox="1"/>
          <p:nvPr/>
        </p:nvSpPr>
        <p:spPr>
          <a:xfrm>
            <a:off x="391883" y="866270"/>
            <a:ext cx="6020792" cy="5111143"/>
          </a:xfrm>
          <a:prstGeom prst="rect">
            <a:avLst/>
          </a:prstGeom>
          <a:noFill/>
        </p:spPr>
        <p:txBody>
          <a:bodyPr wrap="square" rtlCol="0">
            <a:spAutoFit/>
          </a:bodyPr>
          <a:lstStyle/>
          <a:p>
            <a:pPr algn="just">
              <a:lnSpc>
                <a:spcPct val="115000"/>
              </a:lnSpc>
              <a:spcAft>
                <a:spcPts val="100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Kinh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của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một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điểm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khoảng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cách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tính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bằng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từ</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kinh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tuyến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gốc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đến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kinh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tuyến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đi</a:t>
            </a:r>
            <a:r>
              <a:rPr lang="en-US" sz="2400" b="1" dirty="0">
                <a:solidFill>
                  <a:schemeClr val="bg1"/>
                </a:solidFill>
                <a:latin typeface="Times New Roman"/>
                <a:ea typeface="Calibri"/>
                <a:cs typeface="Times New Roman"/>
              </a:rPr>
              <a:t> qua </a:t>
            </a:r>
            <a:r>
              <a:rPr lang="en-US" sz="2400" b="1" dirty="0" err="1">
                <a:solidFill>
                  <a:schemeClr val="bg1"/>
                </a:solidFill>
                <a:latin typeface="Times New Roman"/>
                <a:ea typeface="Calibri"/>
                <a:cs typeface="Times New Roman"/>
              </a:rPr>
              <a:t>điểm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đó</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lnSpc>
                <a:spcPct val="115000"/>
              </a:lnSpc>
              <a:spcAft>
                <a:spcPts val="1000"/>
              </a:spcAft>
            </a:pP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Vĩ</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của</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một</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điểm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khoảng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cách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tính</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bằng</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độ</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từ</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vĩ</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tuyến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gốc</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đến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vĩ</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tuyến</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đi</a:t>
            </a:r>
            <a:r>
              <a:rPr lang="en-US" sz="2400" b="1" dirty="0">
                <a:solidFill>
                  <a:schemeClr val="bg1"/>
                </a:solidFill>
                <a:latin typeface="Times New Roman"/>
                <a:ea typeface="Calibri"/>
                <a:cs typeface="Times New Roman"/>
              </a:rPr>
              <a:t> qua </a:t>
            </a:r>
            <a:r>
              <a:rPr lang="en-US" sz="2400" b="1" dirty="0" err="1">
                <a:solidFill>
                  <a:schemeClr val="bg1"/>
                </a:solidFill>
                <a:latin typeface="Times New Roman"/>
                <a:ea typeface="Calibri"/>
                <a:cs typeface="Times New Roman"/>
              </a:rPr>
              <a:t>điểm</a:t>
            </a:r>
            <a:r>
              <a:rPr lang="en-US" sz="2400" b="1" dirty="0">
                <a:solidFill>
                  <a:schemeClr val="bg1"/>
                </a:solidFill>
                <a:latin typeface="Times New Roman"/>
                <a:ea typeface="Calibri"/>
                <a:cs typeface="Times New Roman"/>
              </a:rPr>
              <a:t> </a:t>
            </a:r>
            <a:r>
              <a:rPr lang="en-US" sz="2400" b="1" dirty="0" err="1">
                <a:solidFill>
                  <a:schemeClr val="bg1"/>
                </a:solidFill>
                <a:latin typeface="Times New Roman"/>
                <a:ea typeface="Calibri"/>
                <a:cs typeface="Times New Roman"/>
              </a:rPr>
              <a:t>đó</a:t>
            </a:r>
            <a:r>
              <a:rPr lang="en-US" sz="2400" b="1" dirty="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r>
              <a:rPr lang="en-US" sz="2400" b="1" dirty="0">
                <a:solidFill>
                  <a:schemeClr val="bg1"/>
                </a:solidFill>
                <a:latin typeface="Times New Roman"/>
                <a:ea typeface="Calibri"/>
              </a:rPr>
              <a:t>- </a:t>
            </a:r>
            <a:r>
              <a:rPr lang="en-US" sz="2400" b="1" dirty="0" err="1">
                <a:solidFill>
                  <a:schemeClr val="bg1"/>
                </a:solidFill>
                <a:latin typeface="Times New Roman"/>
                <a:ea typeface="Calibri"/>
              </a:rPr>
              <a:t>Tọa</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độ</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địa</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lí</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của</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một</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điểm</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nơi</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giao</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nhau</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giữa</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kinh</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độ</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và</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vĩ</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độ</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của</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điểm</a:t>
            </a:r>
            <a:r>
              <a:rPr lang="en-US" sz="2400" b="1" dirty="0">
                <a:solidFill>
                  <a:schemeClr val="bg1"/>
                </a:solidFill>
                <a:latin typeface="Times New Roman"/>
                <a:ea typeface="Calibri"/>
              </a:rPr>
              <a:t> </a:t>
            </a:r>
            <a:r>
              <a:rPr lang="en-US" sz="2400" b="1" dirty="0" err="1">
                <a:solidFill>
                  <a:schemeClr val="bg1"/>
                </a:solidFill>
                <a:latin typeface="Times New Roman"/>
                <a:ea typeface="Calibri"/>
              </a:rPr>
              <a:t>đó</a:t>
            </a:r>
            <a:r>
              <a:rPr lang="en-US" sz="2400" b="1" dirty="0" smtClean="0">
                <a:solidFill>
                  <a:schemeClr val="bg1"/>
                </a:solidFill>
                <a:latin typeface="Times New Roman"/>
                <a:ea typeface="Calibri"/>
              </a:rPr>
              <a:t>.</a:t>
            </a:r>
          </a:p>
          <a:p>
            <a:pPr algn="just">
              <a:lnSpc>
                <a:spcPct val="115000"/>
              </a:lnSpc>
              <a:spcAft>
                <a:spcPts val="1000"/>
              </a:spcAft>
            </a:pPr>
            <a:r>
              <a:rPr lang="nl-NL" sz="2400" b="1" dirty="0" smtClean="0">
                <a:solidFill>
                  <a:schemeClr val="bg1"/>
                </a:solidFill>
                <a:latin typeface="Times New Roman"/>
                <a:ea typeface="Calibri"/>
                <a:cs typeface="Times New Roman"/>
              </a:rPr>
              <a:t>         A </a:t>
            </a:r>
            <a:r>
              <a:rPr lang="nl-NL" sz="2400" b="1" dirty="0">
                <a:solidFill>
                  <a:schemeClr val="bg1"/>
                </a:solidFill>
                <a:latin typeface="Times New Roman"/>
                <a:ea typeface="Calibri"/>
                <a:cs typeface="Times New Roman"/>
              </a:rPr>
              <a:t>(120</a:t>
            </a:r>
            <a:r>
              <a:rPr lang="nl-NL" sz="2400" b="1" baseline="30000" dirty="0">
                <a:solidFill>
                  <a:schemeClr val="bg1"/>
                </a:solidFill>
                <a:latin typeface="Times New Roman"/>
                <a:ea typeface="Calibri"/>
                <a:cs typeface="Times New Roman"/>
              </a:rPr>
              <a:t>0 </a:t>
            </a:r>
            <a:r>
              <a:rPr lang="nl-NL" sz="2400" b="1" dirty="0">
                <a:solidFill>
                  <a:schemeClr val="bg1"/>
                </a:solidFill>
                <a:latin typeface="Times New Roman"/>
                <a:ea typeface="Calibri"/>
                <a:cs typeface="Times New Roman"/>
              </a:rPr>
              <a:t>Đ, 60</a:t>
            </a:r>
            <a:r>
              <a:rPr lang="nl-NL" sz="2400" b="1" baseline="30000" dirty="0">
                <a:solidFill>
                  <a:schemeClr val="bg1"/>
                </a:solidFill>
                <a:latin typeface="Times New Roman"/>
                <a:ea typeface="Calibri"/>
                <a:cs typeface="Times New Roman"/>
              </a:rPr>
              <a:t>0</a:t>
            </a:r>
            <a:r>
              <a:rPr lang="nl-NL" sz="2400" b="1" dirty="0">
                <a:solidFill>
                  <a:schemeClr val="bg1"/>
                </a:solidFill>
                <a:latin typeface="Times New Roman"/>
                <a:ea typeface="Calibri"/>
                <a:cs typeface="Times New Roman"/>
              </a:rPr>
              <a:t>B</a:t>
            </a:r>
            <a:r>
              <a:rPr lang="nl-NL" sz="2400" b="1" dirty="0" smtClean="0">
                <a:solidFill>
                  <a:schemeClr val="bg1"/>
                </a:solidFill>
                <a:latin typeface="Times New Roman"/>
                <a:ea typeface="Calibri"/>
                <a:cs typeface="Times New Roman"/>
              </a:rPr>
              <a:t>)</a:t>
            </a:r>
            <a:endParaRPr lang="en-US" sz="2400" b="1" dirty="0">
              <a:solidFill>
                <a:schemeClr val="bg1"/>
              </a:solidFill>
              <a:latin typeface="Calibri"/>
              <a:ea typeface="Calibri"/>
              <a:cs typeface="Times New Roman"/>
            </a:endParaRPr>
          </a:p>
          <a:p>
            <a:pPr algn="just">
              <a:lnSpc>
                <a:spcPct val="115000"/>
              </a:lnSpc>
              <a:spcAft>
                <a:spcPts val="1000"/>
              </a:spcAft>
            </a:pPr>
            <a:r>
              <a:rPr lang="nl-NL" sz="2400" b="1" dirty="0" smtClean="0">
                <a:solidFill>
                  <a:schemeClr val="bg1"/>
                </a:solidFill>
                <a:latin typeface="Times New Roman"/>
                <a:ea typeface="Calibri"/>
                <a:cs typeface="Times New Roman"/>
              </a:rPr>
              <a:t>         B </a:t>
            </a:r>
            <a:r>
              <a:rPr lang="nl-NL" sz="2400" b="1" dirty="0">
                <a:solidFill>
                  <a:schemeClr val="bg1"/>
                </a:solidFill>
                <a:latin typeface="Times New Roman"/>
                <a:ea typeface="Calibri"/>
                <a:cs typeface="Times New Roman"/>
              </a:rPr>
              <a:t>(60</a:t>
            </a:r>
            <a:r>
              <a:rPr lang="nl-NL" sz="2400" b="1" baseline="30000" dirty="0">
                <a:solidFill>
                  <a:schemeClr val="bg1"/>
                </a:solidFill>
                <a:latin typeface="Times New Roman"/>
                <a:ea typeface="Calibri"/>
                <a:cs typeface="Times New Roman"/>
              </a:rPr>
              <a:t>0</a:t>
            </a:r>
            <a:r>
              <a:rPr lang="nl-NL" sz="2400" b="1" dirty="0">
                <a:solidFill>
                  <a:schemeClr val="bg1"/>
                </a:solidFill>
                <a:latin typeface="Times New Roman"/>
                <a:ea typeface="Calibri"/>
                <a:cs typeface="Times New Roman"/>
              </a:rPr>
              <a:t>Đ, </a:t>
            </a:r>
            <a:r>
              <a:rPr lang="nl-NL" sz="2400" b="1" dirty="0" smtClean="0">
                <a:solidFill>
                  <a:schemeClr val="bg1"/>
                </a:solidFill>
                <a:latin typeface="Times New Roman"/>
                <a:ea typeface="Calibri"/>
                <a:cs typeface="Times New Roman"/>
              </a:rPr>
              <a:t>30</a:t>
            </a:r>
            <a:r>
              <a:rPr lang="nl-NL" sz="2400" b="1" baseline="30000" dirty="0" smtClean="0">
                <a:solidFill>
                  <a:schemeClr val="bg1"/>
                </a:solidFill>
                <a:latin typeface="Times New Roman"/>
                <a:ea typeface="Calibri"/>
                <a:cs typeface="Times New Roman"/>
              </a:rPr>
              <a:t>0</a:t>
            </a:r>
            <a:r>
              <a:rPr lang="nl-NL" sz="2400" b="1" dirty="0" smtClean="0">
                <a:solidFill>
                  <a:schemeClr val="bg1"/>
                </a:solidFill>
                <a:latin typeface="Times New Roman"/>
                <a:ea typeface="Calibri"/>
                <a:cs typeface="Times New Roman"/>
              </a:rPr>
              <a:t>B)</a:t>
            </a:r>
            <a:endParaRPr lang="en-US" sz="2400" b="1" dirty="0" smtClean="0">
              <a:solidFill>
                <a:schemeClr val="bg1"/>
              </a:solidFill>
              <a:latin typeface="Calibri"/>
              <a:ea typeface="Calibri"/>
              <a:cs typeface="Times New Roman"/>
            </a:endParaRPr>
          </a:p>
          <a:p>
            <a:r>
              <a:rPr lang="nl-NL" sz="2400" b="1" dirty="0" smtClean="0">
                <a:solidFill>
                  <a:schemeClr val="bg1"/>
                </a:solidFill>
                <a:latin typeface="Times New Roman"/>
                <a:ea typeface="Calibri"/>
              </a:rPr>
              <a:t>         C (90</a:t>
            </a:r>
            <a:r>
              <a:rPr lang="nl-NL" sz="2400" b="1" baseline="30000" dirty="0" smtClean="0">
                <a:solidFill>
                  <a:schemeClr val="bg1"/>
                </a:solidFill>
                <a:latin typeface="Times New Roman"/>
                <a:ea typeface="Calibri"/>
              </a:rPr>
              <a:t>0</a:t>
            </a:r>
            <a:r>
              <a:rPr lang="nl-NL" sz="2400" b="1" dirty="0" smtClean="0">
                <a:solidFill>
                  <a:schemeClr val="bg1"/>
                </a:solidFill>
                <a:latin typeface="Times New Roman"/>
                <a:ea typeface="Calibri"/>
              </a:rPr>
              <a:t>Đ, 30</a:t>
            </a:r>
            <a:r>
              <a:rPr lang="nl-NL" sz="2400" b="1" baseline="30000" dirty="0" smtClean="0">
                <a:solidFill>
                  <a:schemeClr val="bg1"/>
                </a:solidFill>
                <a:latin typeface="Times New Roman"/>
                <a:ea typeface="Calibri"/>
              </a:rPr>
              <a:t>0</a:t>
            </a:r>
            <a:r>
              <a:rPr lang="nl-NL" sz="2400" b="1" dirty="0" smtClean="0">
                <a:solidFill>
                  <a:schemeClr val="bg1"/>
                </a:solidFill>
                <a:latin typeface="Times New Roman"/>
                <a:ea typeface="Calibri"/>
              </a:rPr>
              <a:t>N)</a:t>
            </a:r>
            <a:endParaRPr lang="en-US" sz="2400" b="1" dirty="0">
              <a:solidFill>
                <a:schemeClr val="bg1"/>
              </a:solidFill>
              <a:latin typeface="Calibri"/>
              <a:ea typeface="Calibri"/>
              <a:cs typeface="Times New Roman"/>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4071" y="1328890"/>
            <a:ext cx="5239345" cy="5193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5758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circle(in)">
                                      <p:cBhvr>
                                        <p:cTn id="7"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609178" cy="769441"/>
            <a:chOff x="994820" y="448892"/>
            <a:chExt cx="6028633"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69" y="448892"/>
              <a:ext cx="5427584" cy="769441"/>
            </a:xfrm>
            <a:prstGeom prst="rect">
              <a:avLst/>
            </a:prstGeom>
            <a:noFill/>
          </p:spPr>
          <p:txBody>
            <a:bodyPr wrap="none" rtlCol="0">
              <a:spAutoFit/>
            </a:bodyPr>
            <a:lstStyle/>
            <a:p>
              <a:r>
                <a:rPr lang="en-US" altLang="zh-CN" sz="4400" b="1" smtClean="0">
                  <a:solidFill>
                    <a:srgbClr val="FF0000"/>
                  </a:solidFill>
                  <a:latin typeface="汉仪喵魂体W" panose="00020600040101010101" pitchFamily="18" charset="-122"/>
                  <a:ea typeface="汉仪喵魂体W" panose="00020600040101010101" pitchFamily="18" charset="-122"/>
                </a:rPr>
                <a:t>LUYỆN TẬP</a:t>
              </a:r>
              <a:endParaRPr lang="zh-CN" altLang="en-US" sz="4400" b="1" dirty="0">
                <a:solidFill>
                  <a:srgbClr val="FF0000"/>
                </a:solidFill>
                <a:latin typeface="汉仪喵魂体W" panose="00020600040101010101" pitchFamily="18" charset="-122"/>
                <a:ea typeface="汉仪喵魂体W" panose="00020600040101010101" pitchFamily="18" charset="-122"/>
              </a:endParaRPr>
            </a:p>
          </p:txBody>
        </p:sp>
      </p:grpSp>
      <p:sp>
        <p:nvSpPr>
          <p:cNvPr id="97" name="Rectangle 96"/>
          <p:cNvSpPr/>
          <p:nvPr/>
        </p:nvSpPr>
        <p:spPr>
          <a:xfrm>
            <a:off x="209801" y="953085"/>
            <a:ext cx="11711291" cy="1083374"/>
          </a:xfrm>
          <a:prstGeom prst="rect">
            <a:avLst/>
          </a:prstGeom>
        </p:spPr>
        <p:txBody>
          <a:bodyPr wrap="square">
            <a:spAutoFit/>
          </a:bodyPr>
          <a:lstStyle/>
          <a:p>
            <a:pPr algn="just">
              <a:lnSpc>
                <a:spcPct val="115000"/>
              </a:lnSpc>
              <a:spcAft>
                <a:spcPts val="0"/>
              </a:spcAft>
            </a:pPr>
            <a:r>
              <a:rPr lang="en-US" sz="2800" b="1" smtClean="0">
                <a:solidFill>
                  <a:srgbClr val="FF0000"/>
                </a:solidFill>
                <a:latin typeface="Times New Roman"/>
                <a:ea typeface="Calibri"/>
                <a:cs typeface="Times New Roman"/>
              </a:rPr>
              <a:t>Bài tập 1</a:t>
            </a:r>
            <a:r>
              <a:rPr lang="en-US" sz="2800" b="1">
                <a:solidFill>
                  <a:srgbClr val="FF0000"/>
                </a:solidFill>
                <a:latin typeface="Times New Roman"/>
                <a:ea typeface="Calibri"/>
                <a:cs typeface="Times New Roman"/>
              </a:rPr>
              <a:t>. </a:t>
            </a:r>
            <a:r>
              <a:rPr lang="en-US" sz="2800" b="1">
                <a:solidFill>
                  <a:schemeClr val="bg1"/>
                </a:solidFill>
                <a:latin typeface="Times New Roman"/>
                <a:ea typeface="Calibri"/>
                <a:cs typeface="Times New Roman"/>
              </a:rPr>
              <a:t>Cho biết nếu vẽ các đường kinh tuyến, vĩ tuyến cách nhau </a:t>
            </a:r>
            <a:r>
              <a:rPr lang="nl-NL" sz="2800" b="1">
                <a:solidFill>
                  <a:schemeClr val="bg1"/>
                </a:solidFill>
                <a:latin typeface="Times New Roman"/>
                <a:ea typeface="Calibri"/>
                <a:cs typeface="Times New Roman"/>
              </a:rPr>
              <a:t>1</a:t>
            </a:r>
            <a:r>
              <a:rPr lang="nl-NL" sz="2800" b="1" baseline="30000">
                <a:solidFill>
                  <a:schemeClr val="bg1"/>
                </a:solidFill>
                <a:latin typeface="Times New Roman"/>
                <a:ea typeface="Calibri"/>
                <a:cs typeface="Times New Roman"/>
              </a:rPr>
              <a:t>0</a:t>
            </a:r>
            <a:r>
              <a:rPr lang="nl-NL" sz="2800" b="1">
                <a:solidFill>
                  <a:schemeClr val="bg1"/>
                </a:solidFill>
                <a:latin typeface="Times New Roman"/>
                <a:ea typeface="Calibri"/>
                <a:cs typeface="Times New Roman"/>
              </a:rPr>
              <a:t> thì trên quả địa cầu có bao nhiêu kinh tuyến, vĩ tuyến.</a:t>
            </a:r>
            <a:endParaRPr lang="en-US" sz="2800" b="1">
              <a:solidFill>
                <a:schemeClr val="bg1"/>
              </a:solidFill>
              <a:effectLst/>
              <a:latin typeface="Calibri"/>
              <a:ea typeface="Calibri"/>
              <a:cs typeface="Times New Roman"/>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3046" y="2006930"/>
            <a:ext cx="5668047" cy="4525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 name="Rectangle 97"/>
          <p:cNvSpPr/>
          <p:nvPr/>
        </p:nvSpPr>
        <p:spPr>
          <a:xfrm>
            <a:off x="389195" y="2262696"/>
            <a:ext cx="5676251" cy="3065455"/>
          </a:xfrm>
          <a:prstGeom prst="rect">
            <a:avLst/>
          </a:prstGeom>
        </p:spPr>
        <p:txBody>
          <a:bodyPr wrap="square">
            <a:spAutoFit/>
          </a:bodyPr>
          <a:lstStyle/>
          <a:p>
            <a:pPr algn="just">
              <a:lnSpc>
                <a:spcPct val="115000"/>
              </a:lnSpc>
              <a:spcAft>
                <a:spcPts val="0"/>
              </a:spcAft>
            </a:pPr>
            <a:r>
              <a:rPr lang="en-US" sz="2400" i="1">
                <a:solidFill>
                  <a:schemeClr val="bg1"/>
                </a:solidFill>
                <a:latin typeface="Times New Roman" pitchFamily="18" charset="0"/>
                <a:ea typeface="Calibri"/>
                <a:cs typeface="Times New Roman" pitchFamily="18" charset="0"/>
              </a:rPr>
              <a:t>- Nếu cách nhau </a:t>
            </a:r>
            <a:r>
              <a:rPr lang="nl-NL" sz="2400" i="1">
                <a:solidFill>
                  <a:schemeClr val="bg1"/>
                </a:solidFill>
                <a:latin typeface="Times New Roman" pitchFamily="18" charset="0"/>
                <a:ea typeface="Calibri"/>
                <a:cs typeface="Times New Roman" pitchFamily="18" charset="0"/>
              </a:rPr>
              <a:t>1</a:t>
            </a:r>
            <a:r>
              <a:rPr lang="nl-NL" sz="2400" i="1" baseline="30000">
                <a:solidFill>
                  <a:schemeClr val="bg1"/>
                </a:solidFill>
                <a:latin typeface="Times New Roman" pitchFamily="18" charset="0"/>
                <a:ea typeface="Calibri"/>
                <a:cs typeface="Times New Roman" pitchFamily="18" charset="0"/>
              </a:rPr>
              <a:t>0</a:t>
            </a:r>
            <a:r>
              <a:rPr lang="nl-NL" sz="2400" i="1">
                <a:solidFill>
                  <a:schemeClr val="bg1"/>
                </a:solidFill>
                <a:latin typeface="Times New Roman" pitchFamily="18" charset="0"/>
                <a:ea typeface="Calibri"/>
                <a:cs typeface="Times New Roman" pitchFamily="18" charset="0"/>
              </a:rPr>
              <a:t>, ta vẽ 1 kinh tuyến thì có 360 kinh tuyến.</a:t>
            </a:r>
            <a:endParaRPr lang="en-US" sz="2400" i="1">
              <a:solidFill>
                <a:schemeClr val="bg1"/>
              </a:solidFill>
              <a:latin typeface="Times New Roman" pitchFamily="18" charset="0"/>
              <a:ea typeface="Calibri"/>
              <a:cs typeface="Times New Roman" pitchFamily="18" charset="0"/>
            </a:endParaRPr>
          </a:p>
          <a:p>
            <a:pPr algn="just">
              <a:lnSpc>
                <a:spcPct val="115000"/>
              </a:lnSpc>
              <a:spcAft>
                <a:spcPts val="0"/>
              </a:spcAft>
            </a:pPr>
            <a:r>
              <a:rPr lang="nl-NL" sz="2400" i="1">
                <a:solidFill>
                  <a:schemeClr val="bg1"/>
                </a:solidFill>
                <a:latin typeface="Times New Roman" pitchFamily="18" charset="0"/>
                <a:ea typeface="Calibri"/>
                <a:cs typeface="Times New Roman" pitchFamily="18" charset="0"/>
              </a:rPr>
              <a:t>- </a:t>
            </a:r>
            <a:r>
              <a:rPr lang="en-US" sz="2400" i="1">
                <a:solidFill>
                  <a:schemeClr val="bg1"/>
                </a:solidFill>
                <a:latin typeface="Times New Roman" pitchFamily="18" charset="0"/>
                <a:ea typeface="Calibri"/>
                <a:cs typeface="Times New Roman" pitchFamily="18" charset="0"/>
              </a:rPr>
              <a:t>Nếu cách nhau </a:t>
            </a:r>
            <a:r>
              <a:rPr lang="nl-NL" sz="2400" i="1">
                <a:solidFill>
                  <a:schemeClr val="bg1"/>
                </a:solidFill>
                <a:latin typeface="Times New Roman" pitchFamily="18" charset="0"/>
                <a:ea typeface="Calibri"/>
                <a:cs typeface="Times New Roman" pitchFamily="18" charset="0"/>
              </a:rPr>
              <a:t>1</a:t>
            </a:r>
            <a:r>
              <a:rPr lang="nl-NL" sz="2400" i="1" baseline="30000">
                <a:solidFill>
                  <a:schemeClr val="bg1"/>
                </a:solidFill>
                <a:latin typeface="Times New Roman" pitchFamily="18" charset="0"/>
                <a:ea typeface="Calibri"/>
                <a:cs typeface="Times New Roman" pitchFamily="18" charset="0"/>
              </a:rPr>
              <a:t>0</a:t>
            </a:r>
            <a:r>
              <a:rPr lang="nl-NL" sz="2400" i="1">
                <a:solidFill>
                  <a:schemeClr val="bg1"/>
                </a:solidFill>
                <a:latin typeface="Times New Roman" pitchFamily="18" charset="0"/>
                <a:ea typeface="Calibri"/>
                <a:cs typeface="Times New Roman" pitchFamily="18" charset="0"/>
              </a:rPr>
              <a:t>, ta vẽ 1 vĩ tuyến thì có:</a:t>
            </a:r>
            <a:endParaRPr lang="en-US" sz="2400" i="1">
              <a:solidFill>
                <a:schemeClr val="bg1"/>
              </a:solidFill>
              <a:latin typeface="Times New Roman" pitchFamily="18" charset="0"/>
              <a:ea typeface="Calibri"/>
              <a:cs typeface="Times New Roman" pitchFamily="18" charset="0"/>
            </a:endParaRPr>
          </a:p>
          <a:p>
            <a:pPr indent="457200" algn="just">
              <a:lnSpc>
                <a:spcPct val="115000"/>
              </a:lnSpc>
              <a:spcAft>
                <a:spcPts val="0"/>
              </a:spcAft>
            </a:pPr>
            <a:r>
              <a:rPr lang="nl-NL" sz="2400" i="1">
                <a:solidFill>
                  <a:schemeClr val="bg1"/>
                </a:solidFill>
                <a:latin typeface="Times New Roman" pitchFamily="18" charset="0"/>
                <a:ea typeface="Calibri"/>
                <a:cs typeface="Times New Roman" pitchFamily="18" charset="0"/>
              </a:rPr>
              <a:t>+ 90 vĩ tuyến Bắc</a:t>
            </a:r>
            <a:endParaRPr lang="en-US" sz="2400" i="1">
              <a:solidFill>
                <a:schemeClr val="bg1"/>
              </a:solidFill>
              <a:latin typeface="Times New Roman" pitchFamily="18" charset="0"/>
              <a:ea typeface="Calibri"/>
              <a:cs typeface="Times New Roman" pitchFamily="18" charset="0"/>
            </a:endParaRPr>
          </a:p>
          <a:p>
            <a:pPr indent="457200" algn="just">
              <a:lnSpc>
                <a:spcPct val="115000"/>
              </a:lnSpc>
              <a:spcAft>
                <a:spcPts val="0"/>
              </a:spcAft>
            </a:pPr>
            <a:r>
              <a:rPr lang="nl-NL" sz="2400" i="1">
                <a:solidFill>
                  <a:schemeClr val="bg1"/>
                </a:solidFill>
                <a:latin typeface="Times New Roman" pitchFamily="18" charset="0"/>
                <a:ea typeface="Calibri"/>
                <a:cs typeface="Times New Roman" pitchFamily="18" charset="0"/>
              </a:rPr>
              <a:t>+ 90 vĩ tuyến Nam</a:t>
            </a:r>
            <a:endParaRPr lang="en-US" sz="2400" i="1">
              <a:solidFill>
                <a:schemeClr val="bg1"/>
              </a:solidFill>
              <a:latin typeface="Times New Roman" pitchFamily="18" charset="0"/>
              <a:ea typeface="Calibri"/>
              <a:cs typeface="Times New Roman" pitchFamily="18" charset="0"/>
            </a:endParaRPr>
          </a:p>
          <a:p>
            <a:pPr indent="457200" algn="just">
              <a:lnSpc>
                <a:spcPct val="115000"/>
              </a:lnSpc>
              <a:spcAft>
                <a:spcPts val="0"/>
              </a:spcAft>
            </a:pPr>
            <a:r>
              <a:rPr lang="nl-NL" sz="2400" i="1">
                <a:solidFill>
                  <a:schemeClr val="bg1"/>
                </a:solidFill>
                <a:latin typeface="Times New Roman" pitchFamily="18" charset="0"/>
                <a:ea typeface="Calibri"/>
                <a:cs typeface="Times New Roman" pitchFamily="18" charset="0"/>
              </a:rPr>
              <a:t>+ Vĩ tuyến 0</a:t>
            </a:r>
            <a:r>
              <a:rPr lang="nl-NL" sz="2400" i="1" baseline="30000">
                <a:solidFill>
                  <a:schemeClr val="bg1"/>
                </a:solidFill>
                <a:latin typeface="Times New Roman" pitchFamily="18" charset="0"/>
                <a:ea typeface="Calibri"/>
                <a:cs typeface="Times New Roman" pitchFamily="18" charset="0"/>
              </a:rPr>
              <a:t>0</a:t>
            </a:r>
            <a:endParaRPr lang="en-US" sz="2400" i="1">
              <a:solidFill>
                <a:schemeClr val="bg1"/>
              </a:solidFill>
              <a:latin typeface="Times New Roman" pitchFamily="18" charset="0"/>
              <a:ea typeface="Calibri"/>
              <a:cs typeface="Times New Roman" pitchFamily="18" charset="0"/>
            </a:endParaRPr>
          </a:p>
          <a:p>
            <a:pPr algn="just">
              <a:lnSpc>
                <a:spcPct val="115000"/>
              </a:lnSpc>
              <a:spcAft>
                <a:spcPts val="0"/>
              </a:spcAft>
            </a:pPr>
            <a:r>
              <a:rPr lang="nl-NL" sz="2400" i="1">
                <a:solidFill>
                  <a:schemeClr val="bg1"/>
                </a:solidFill>
                <a:latin typeface="Times New Roman" pitchFamily="18" charset="0"/>
                <a:ea typeface="Calibri"/>
                <a:cs typeface="Times New Roman" pitchFamily="18" charset="0"/>
              </a:rPr>
              <a:t>--&gt; Vậy có tất cả 181 vĩ tuyến</a:t>
            </a:r>
            <a:endParaRPr lang="en-US" sz="2400" i="1">
              <a:solidFill>
                <a:schemeClr val="bg1"/>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33802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randombar(horizontal)">
                                      <p:cBhvr>
                                        <p:cTn id="7" dur="500"/>
                                        <p:tgtEl>
                                          <p:spTgt spid="97"/>
                                        </p:tgtEl>
                                      </p:cBhvr>
                                    </p:animEffect>
                                  </p:childTnLst>
                                </p:cTn>
                              </p:par>
                              <p:par>
                                <p:cTn id="8" presetID="6" presetClass="entr" presetSubtype="16"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circle(in)">
                                      <p:cBhvr>
                                        <p:cTn id="10" dur="2000"/>
                                        <p:tgtEl>
                                          <p:spTgt spid="819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randombar(horizontal)">
                                      <p:cBhvr>
                                        <p:cTn id="15"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9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609178" cy="769441"/>
            <a:chOff x="994820" y="448892"/>
            <a:chExt cx="6028634"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70" y="448892"/>
              <a:ext cx="5427584" cy="769441"/>
            </a:xfrm>
            <a:prstGeom prst="rect">
              <a:avLst/>
            </a:prstGeom>
            <a:noFill/>
          </p:spPr>
          <p:txBody>
            <a:bodyPr wrap="none" rtlCol="0">
              <a:spAutoFit/>
            </a:bodyPr>
            <a:lstStyle/>
            <a:p>
              <a:r>
                <a:rPr lang="en-US" altLang="zh-CN" sz="4400" b="1" smtClean="0">
                  <a:solidFill>
                    <a:srgbClr val="FF0000"/>
                  </a:solidFill>
                  <a:latin typeface="汉仪喵魂体W" panose="00020600040101010101" pitchFamily="18" charset="-122"/>
                  <a:ea typeface="汉仪喵魂体W" panose="00020600040101010101" pitchFamily="18" charset="-122"/>
                </a:rPr>
                <a:t>LUYỆN TẬP</a:t>
              </a:r>
              <a:endParaRPr lang="zh-CN" altLang="en-US" sz="4400" b="1" dirty="0">
                <a:solidFill>
                  <a:srgbClr val="FF0000"/>
                </a:solidFill>
                <a:latin typeface="汉仪喵魂体W" panose="00020600040101010101" pitchFamily="18" charset="-122"/>
                <a:ea typeface="汉仪喵魂体W" panose="00020600040101010101" pitchFamily="18" charset="-122"/>
              </a:endParaRPr>
            </a:p>
          </p:txBody>
        </p:sp>
      </p:gr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0342" y="962373"/>
            <a:ext cx="7678572" cy="5592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75279" y="1095133"/>
            <a:ext cx="1741182" cy="523220"/>
          </a:xfrm>
          <a:prstGeom prst="rect">
            <a:avLst/>
          </a:prstGeom>
        </p:spPr>
        <p:txBody>
          <a:bodyPr wrap="none">
            <a:spAutoFit/>
          </a:bodyPr>
          <a:lstStyle/>
          <a:p>
            <a:r>
              <a:rPr lang="en-US" sz="2800" b="1">
                <a:solidFill>
                  <a:srgbClr val="FF0000"/>
                </a:solidFill>
                <a:latin typeface="Times New Roman"/>
                <a:ea typeface="Calibri"/>
                <a:cs typeface="Times New Roman"/>
              </a:rPr>
              <a:t>Bài tập </a:t>
            </a:r>
            <a:r>
              <a:rPr lang="en-US" sz="2800" b="1" smtClean="0">
                <a:solidFill>
                  <a:srgbClr val="FF0000"/>
                </a:solidFill>
                <a:latin typeface="Times New Roman"/>
                <a:ea typeface="Calibri"/>
                <a:cs typeface="Times New Roman"/>
              </a:rPr>
              <a:t>2. </a:t>
            </a:r>
            <a:endParaRPr lang="en-US"/>
          </a:p>
        </p:txBody>
      </p:sp>
      <p:sp>
        <p:nvSpPr>
          <p:cNvPr id="14" name="Rectangle 13"/>
          <p:cNvSpPr/>
          <p:nvPr/>
        </p:nvSpPr>
        <p:spPr>
          <a:xfrm>
            <a:off x="475279" y="1618353"/>
            <a:ext cx="3075443" cy="2357568"/>
          </a:xfrm>
          <a:prstGeom prst="rect">
            <a:avLst/>
          </a:prstGeom>
        </p:spPr>
        <p:txBody>
          <a:bodyPr wrap="square">
            <a:spAutoFit/>
          </a:bodyPr>
          <a:lstStyle/>
          <a:p>
            <a:pPr lvl="0" algn="just">
              <a:lnSpc>
                <a:spcPct val="115000"/>
              </a:lnSpc>
              <a:spcAft>
                <a:spcPts val="600"/>
              </a:spcAft>
            </a:pPr>
            <a:r>
              <a:rPr lang="nl-NL" sz="2400" b="1">
                <a:solidFill>
                  <a:prstClr val="white"/>
                </a:solidFill>
                <a:latin typeface="Times New Roman"/>
                <a:ea typeface="Calibri"/>
                <a:cs typeface="Times New Roman"/>
              </a:rPr>
              <a:t>A </a:t>
            </a:r>
            <a:r>
              <a:rPr lang="nl-NL" sz="2400" b="1" smtClean="0">
                <a:solidFill>
                  <a:prstClr val="white"/>
                </a:solidFill>
                <a:latin typeface="Times New Roman"/>
                <a:ea typeface="Calibri"/>
                <a:cs typeface="Times New Roman"/>
              </a:rPr>
              <a:t>(30</a:t>
            </a:r>
            <a:r>
              <a:rPr lang="nl-NL" sz="2400" b="1" baseline="30000" smtClean="0">
                <a:solidFill>
                  <a:prstClr val="white"/>
                </a:solidFill>
                <a:latin typeface="Times New Roman"/>
                <a:ea typeface="Calibri"/>
                <a:cs typeface="Times New Roman"/>
              </a:rPr>
              <a:t>0 </a:t>
            </a:r>
            <a:r>
              <a:rPr lang="nl-NL" sz="2400" b="1" smtClean="0">
                <a:solidFill>
                  <a:prstClr val="white"/>
                </a:solidFill>
                <a:latin typeface="Times New Roman"/>
                <a:ea typeface="Calibri"/>
                <a:cs typeface="Times New Roman"/>
              </a:rPr>
              <a:t>Đ, 30</a:t>
            </a:r>
            <a:r>
              <a:rPr lang="nl-NL" sz="2400" b="1" baseline="30000" smtClean="0">
                <a:solidFill>
                  <a:prstClr val="white"/>
                </a:solidFill>
                <a:latin typeface="Times New Roman"/>
                <a:ea typeface="Calibri"/>
                <a:cs typeface="Times New Roman"/>
              </a:rPr>
              <a:t>0</a:t>
            </a:r>
            <a:r>
              <a:rPr lang="nl-NL" sz="2400" b="1" smtClean="0">
                <a:solidFill>
                  <a:prstClr val="white"/>
                </a:solidFill>
                <a:latin typeface="Times New Roman"/>
                <a:ea typeface="Calibri"/>
                <a:cs typeface="Times New Roman"/>
              </a:rPr>
              <a:t>B</a:t>
            </a:r>
            <a:r>
              <a:rPr lang="nl-NL" sz="2400" b="1">
                <a:solidFill>
                  <a:prstClr val="white"/>
                </a:solidFill>
                <a:latin typeface="Times New Roman"/>
                <a:ea typeface="Calibri"/>
                <a:cs typeface="Times New Roman"/>
              </a:rPr>
              <a:t>)</a:t>
            </a:r>
            <a:endParaRPr lang="en-US" sz="2400" b="1">
              <a:solidFill>
                <a:prstClr val="white"/>
              </a:solidFill>
              <a:latin typeface="Calibri"/>
              <a:ea typeface="Calibri"/>
              <a:cs typeface="Times New Roman"/>
            </a:endParaRPr>
          </a:p>
          <a:p>
            <a:pPr lvl="0" algn="just">
              <a:lnSpc>
                <a:spcPct val="115000"/>
              </a:lnSpc>
              <a:spcAft>
                <a:spcPts val="600"/>
              </a:spcAft>
            </a:pPr>
            <a:r>
              <a:rPr lang="nl-NL" sz="2400" b="1" smtClean="0">
                <a:solidFill>
                  <a:prstClr val="white"/>
                </a:solidFill>
                <a:latin typeface="Times New Roman"/>
                <a:ea typeface="Calibri"/>
                <a:cs typeface="Times New Roman"/>
              </a:rPr>
              <a:t>B (0</a:t>
            </a:r>
            <a:r>
              <a:rPr lang="nl-NL" sz="2400" b="1" baseline="30000" smtClean="0">
                <a:solidFill>
                  <a:prstClr val="white"/>
                </a:solidFill>
                <a:latin typeface="Times New Roman"/>
                <a:ea typeface="Calibri"/>
                <a:cs typeface="Times New Roman"/>
              </a:rPr>
              <a:t>0</a:t>
            </a:r>
            <a:r>
              <a:rPr lang="nl-NL" sz="2400" b="1" smtClean="0">
                <a:solidFill>
                  <a:prstClr val="white"/>
                </a:solidFill>
                <a:latin typeface="Times New Roman"/>
                <a:ea typeface="Calibri"/>
                <a:cs typeface="Times New Roman"/>
              </a:rPr>
              <a:t>,  20</a:t>
            </a:r>
            <a:r>
              <a:rPr lang="nl-NL" sz="2400" b="1" baseline="30000" smtClean="0">
                <a:solidFill>
                  <a:prstClr val="white"/>
                </a:solidFill>
                <a:latin typeface="Times New Roman"/>
                <a:ea typeface="Calibri"/>
                <a:cs typeface="Times New Roman"/>
              </a:rPr>
              <a:t>0</a:t>
            </a:r>
            <a:r>
              <a:rPr lang="nl-NL" sz="2400" b="1" smtClean="0">
                <a:solidFill>
                  <a:prstClr val="white"/>
                </a:solidFill>
                <a:latin typeface="Times New Roman"/>
                <a:ea typeface="Calibri"/>
                <a:cs typeface="Times New Roman"/>
              </a:rPr>
              <a:t>B</a:t>
            </a:r>
            <a:r>
              <a:rPr lang="nl-NL" sz="2400" b="1">
                <a:solidFill>
                  <a:prstClr val="white"/>
                </a:solidFill>
                <a:latin typeface="Times New Roman"/>
                <a:ea typeface="Calibri"/>
                <a:cs typeface="Times New Roman"/>
              </a:rPr>
              <a:t>)</a:t>
            </a:r>
            <a:endParaRPr lang="en-US" sz="2400" b="1">
              <a:solidFill>
                <a:prstClr val="white"/>
              </a:solidFill>
              <a:latin typeface="Calibri"/>
              <a:ea typeface="Calibri"/>
              <a:cs typeface="Times New Roman"/>
            </a:endParaRPr>
          </a:p>
          <a:p>
            <a:pPr lvl="0">
              <a:spcAft>
                <a:spcPts val="600"/>
              </a:spcAft>
            </a:pPr>
            <a:r>
              <a:rPr lang="nl-NL" sz="2400" b="1" smtClean="0">
                <a:solidFill>
                  <a:prstClr val="white"/>
                </a:solidFill>
                <a:latin typeface="Times New Roman"/>
                <a:ea typeface="Calibri"/>
              </a:rPr>
              <a:t>C (20</a:t>
            </a:r>
            <a:r>
              <a:rPr lang="nl-NL" sz="2400" b="1" baseline="30000" smtClean="0">
                <a:solidFill>
                  <a:prstClr val="white"/>
                </a:solidFill>
                <a:latin typeface="Times New Roman"/>
                <a:ea typeface="Calibri"/>
              </a:rPr>
              <a:t>0</a:t>
            </a:r>
            <a:r>
              <a:rPr lang="nl-NL" sz="2400" b="1" smtClean="0">
                <a:solidFill>
                  <a:prstClr val="white"/>
                </a:solidFill>
                <a:latin typeface="Times New Roman"/>
                <a:ea typeface="Calibri"/>
              </a:rPr>
              <a:t>Đ</a:t>
            </a:r>
            <a:r>
              <a:rPr lang="nl-NL" sz="2400" b="1">
                <a:solidFill>
                  <a:prstClr val="white"/>
                </a:solidFill>
                <a:latin typeface="Times New Roman"/>
                <a:ea typeface="Calibri"/>
              </a:rPr>
              <a:t>, 30</a:t>
            </a:r>
            <a:r>
              <a:rPr lang="nl-NL" sz="2400" b="1" baseline="30000">
                <a:solidFill>
                  <a:prstClr val="white"/>
                </a:solidFill>
                <a:latin typeface="Times New Roman"/>
                <a:ea typeface="Calibri"/>
              </a:rPr>
              <a:t>0</a:t>
            </a:r>
            <a:r>
              <a:rPr lang="nl-NL" sz="2400" b="1">
                <a:solidFill>
                  <a:prstClr val="white"/>
                </a:solidFill>
                <a:latin typeface="Times New Roman"/>
                <a:ea typeface="Calibri"/>
              </a:rPr>
              <a:t>N</a:t>
            </a:r>
            <a:r>
              <a:rPr lang="nl-NL" sz="2400" b="1" smtClean="0">
                <a:solidFill>
                  <a:prstClr val="white"/>
                </a:solidFill>
                <a:latin typeface="Times New Roman"/>
                <a:ea typeface="Calibri"/>
              </a:rPr>
              <a:t>)</a:t>
            </a:r>
          </a:p>
          <a:p>
            <a:pPr lvl="0">
              <a:spcAft>
                <a:spcPts val="600"/>
              </a:spcAft>
            </a:pPr>
            <a:r>
              <a:rPr lang="nl-NL" sz="2400" b="1" smtClean="0">
                <a:solidFill>
                  <a:prstClr val="white"/>
                </a:solidFill>
                <a:latin typeface="Times New Roman"/>
                <a:ea typeface="Calibri"/>
              </a:rPr>
              <a:t>D </a:t>
            </a:r>
            <a:r>
              <a:rPr lang="nl-NL" sz="2400" b="1">
                <a:solidFill>
                  <a:prstClr val="white"/>
                </a:solidFill>
                <a:latin typeface="Times New Roman"/>
                <a:ea typeface="Calibri"/>
              </a:rPr>
              <a:t>(</a:t>
            </a:r>
            <a:r>
              <a:rPr lang="nl-NL" sz="2400" b="1" smtClean="0">
                <a:solidFill>
                  <a:prstClr val="white"/>
                </a:solidFill>
                <a:latin typeface="Times New Roman"/>
                <a:ea typeface="Calibri"/>
              </a:rPr>
              <a:t>20</a:t>
            </a:r>
            <a:r>
              <a:rPr lang="nl-NL" sz="2400" b="1" baseline="30000" smtClean="0">
                <a:solidFill>
                  <a:prstClr val="white"/>
                </a:solidFill>
                <a:latin typeface="Times New Roman"/>
                <a:ea typeface="Calibri"/>
              </a:rPr>
              <a:t>0</a:t>
            </a:r>
            <a:r>
              <a:rPr lang="nl-NL" sz="2400" b="1" smtClean="0">
                <a:solidFill>
                  <a:prstClr val="white"/>
                </a:solidFill>
                <a:latin typeface="Times New Roman"/>
                <a:ea typeface="Calibri"/>
              </a:rPr>
              <a:t>T, 10</a:t>
            </a:r>
            <a:r>
              <a:rPr lang="nl-NL" sz="2400" b="1" baseline="30000" smtClean="0">
                <a:solidFill>
                  <a:prstClr val="white"/>
                </a:solidFill>
                <a:latin typeface="Times New Roman"/>
                <a:ea typeface="Calibri"/>
              </a:rPr>
              <a:t>0</a:t>
            </a:r>
            <a:r>
              <a:rPr lang="nl-NL" sz="2400" b="1">
                <a:solidFill>
                  <a:prstClr val="white"/>
                </a:solidFill>
                <a:latin typeface="Times New Roman"/>
                <a:ea typeface="Calibri"/>
              </a:rPr>
              <a:t>B</a:t>
            </a:r>
            <a:r>
              <a:rPr lang="nl-NL" sz="2400" b="1" smtClean="0">
                <a:solidFill>
                  <a:prstClr val="white"/>
                </a:solidFill>
                <a:latin typeface="Times New Roman"/>
                <a:ea typeface="Calibri"/>
              </a:rPr>
              <a:t>)</a:t>
            </a:r>
            <a:endParaRPr lang="nl-NL" sz="2400" b="1">
              <a:solidFill>
                <a:prstClr val="white"/>
              </a:solidFill>
              <a:latin typeface="Times New Roman"/>
              <a:ea typeface="Calibri"/>
            </a:endParaRPr>
          </a:p>
          <a:p>
            <a:pPr lvl="0">
              <a:spcAft>
                <a:spcPts val="600"/>
              </a:spcAft>
            </a:pPr>
            <a:r>
              <a:rPr lang="nl-NL" sz="2400" b="1" smtClean="0">
                <a:solidFill>
                  <a:prstClr val="white"/>
                </a:solidFill>
                <a:latin typeface="Times New Roman"/>
                <a:ea typeface="Calibri"/>
              </a:rPr>
              <a:t>E (30</a:t>
            </a:r>
            <a:r>
              <a:rPr lang="nl-NL" sz="2400" b="1" baseline="30000" smtClean="0">
                <a:solidFill>
                  <a:prstClr val="white"/>
                </a:solidFill>
                <a:latin typeface="Times New Roman"/>
                <a:ea typeface="Calibri"/>
              </a:rPr>
              <a:t>0</a:t>
            </a:r>
            <a:r>
              <a:rPr lang="nl-NL" sz="2400" b="1" smtClean="0">
                <a:solidFill>
                  <a:prstClr val="white"/>
                </a:solidFill>
                <a:latin typeface="Times New Roman"/>
                <a:ea typeface="Calibri"/>
              </a:rPr>
              <a:t>T, 10</a:t>
            </a:r>
            <a:r>
              <a:rPr lang="nl-NL" sz="2400" b="1" baseline="30000" smtClean="0">
                <a:solidFill>
                  <a:prstClr val="white"/>
                </a:solidFill>
                <a:latin typeface="Times New Roman"/>
                <a:ea typeface="Calibri"/>
              </a:rPr>
              <a:t>0</a:t>
            </a:r>
            <a:r>
              <a:rPr lang="nl-NL" sz="2400" b="1" smtClean="0">
                <a:solidFill>
                  <a:prstClr val="white"/>
                </a:solidFill>
                <a:latin typeface="Times New Roman"/>
                <a:ea typeface="Calibri"/>
              </a:rPr>
              <a:t>N)</a:t>
            </a:r>
            <a:endParaRPr lang="nl-NL" sz="2400" b="1">
              <a:solidFill>
                <a:prstClr val="white"/>
              </a:solidFill>
              <a:latin typeface="Times New Roman"/>
              <a:ea typeface="Calibri"/>
            </a:endParaRPr>
          </a:p>
        </p:txBody>
      </p:sp>
    </p:spTree>
    <p:extLst>
      <p:ext uri="{BB962C8B-B14F-4D97-AF65-F5344CB8AC3E}">
        <p14:creationId xmlns:p14="http://schemas.microsoft.com/office/powerpoint/2010/main" val="3028949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9218"/>
                                        </p:tgtEl>
                                        <p:attrNameLst>
                                          <p:attrName>style.visibility</p:attrName>
                                        </p:attrNameLst>
                                      </p:cBhvr>
                                      <p:to>
                                        <p:strVal val="visible"/>
                                      </p:to>
                                    </p:set>
                                    <p:animEffect transition="in" filter="randombar(horizontal)">
                                      <p:cBhvr>
                                        <p:cTn id="10" dur="500"/>
                                        <p:tgtEl>
                                          <p:spTgt spid="921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circle(in)">
                                      <p:cBhvr>
                                        <p:cTn id="20" dur="2000"/>
                                        <p:tgtEl>
                                          <p:spTgt spid="1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circle(in)">
                                      <p:cBhvr>
                                        <p:cTn id="25" dur="2000"/>
                                        <p:tgtEl>
                                          <p:spTgt spid="1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4">
                                            <p:txEl>
                                              <p:pRg st="2" end="2"/>
                                            </p:txEl>
                                          </p:spTgt>
                                        </p:tgtEl>
                                        <p:attrNameLst>
                                          <p:attrName>style.visibility</p:attrName>
                                        </p:attrNameLst>
                                      </p:cBhvr>
                                      <p:to>
                                        <p:strVal val="visible"/>
                                      </p:to>
                                    </p:set>
                                    <p:animEffect transition="in" filter="circle(in)">
                                      <p:cBhvr>
                                        <p:cTn id="30" dur="2000"/>
                                        <p:tgtEl>
                                          <p:spTgt spid="1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4">
                                            <p:txEl>
                                              <p:pRg st="3" end="3"/>
                                            </p:txEl>
                                          </p:spTgt>
                                        </p:tgtEl>
                                        <p:attrNameLst>
                                          <p:attrName>style.visibility</p:attrName>
                                        </p:attrNameLst>
                                      </p:cBhvr>
                                      <p:to>
                                        <p:strVal val="visible"/>
                                      </p:to>
                                    </p:set>
                                    <p:animEffect transition="in" filter="circle(in)">
                                      <p:cBhvr>
                                        <p:cTn id="35" dur="2000"/>
                                        <p:tgtEl>
                                          <p:spTgt spid="14">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4">
                                            <p:txEl>
                                              <p:pRg st="4" end="4"/>
                                            </p:txEl>
                                          </p:spTgt>
                                        </p:tgtEl>
                                        <p:attrNameLst>
                                          <p:attrName>style.visibility</p:attrName>
                                        </p:attrNameLst>
                                      </p:cBhvr>
                                      <p:to>
                                        <p:strVal val="visible"/>
                                      </p:to>
                                    </p:set>
                                    <p:animEffect transition="in" filter="circle(in)">
                                      <p:cBhvr>
                                        <p:cTn id="40" dur="20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609178" cy="769441"/>
            <a:chOff x="994820" y="448892"/>
            <a:chExt cx="6028634"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70" y="448892"/>
              <a:ext cx="5427584" cy="769441"/>
            </a:xfrm>
            <a:prstGeom prst="rect">
              <a:avLst/>
            </a:prstGeom>
            <a:noFill/>
          </p:spPr>
          <p:txBody>
            <a:bodyPr wrap="none" rtlCol="0">
              <a:spAutoFit/>
            </a:bodyPr>
            <a:lstStyle/>
            <a:p>
              <a:r>
                <a:rPr lang="en-US" altLang="zh-CN" sz="4400" b="1" smtClean="0">
                  <a:solidFill>
                    <a:srgbClr val="FF0000"/>
                  </a:solidFill>
                  <a:latin typeface="汉仪喵魂体W" panose="00020600040101010101" pitchFamily="18" charset="-122"/>
                  <a:ea typeface="汉仪喵魂体W" panose="00020600040101010101" pitchFamily="18" charset="-122"/>
                </a:rPr>
                <a:t>LUYỆN TẬP</a:t>
              </a:r>
              <a:endParaRPr lang="zh-CN" altLang="en-US" sz="4400" b="1" dirty="0">
                <a:solidFill>
                  <a:srgbClr val="FF0000"/>
                </a:solidFill>
                <a:latin typeface="汉仪喵魂体W" panose="00020600040101010101" pitchFamily="18" charset="-122"/>
                <a:ea typeface="汉仪喵魂体W" panose="00020600040101010101" pitchFamily="18" charset="-122"/>
              </a:endParaRPr>
            </a:p>
          </p:txBody>
        </p:sp>
      </p:grpSp>
      <p:sp>
        <p:nvSpPr>
          <p:cNvPr id="2" name="Rectangle 1"/>
          <p:cNvSpPr/>
          <p:nvPr/>
        </p:nvSpPr>
        <p:spPr>
          <a:xfrm>
            <a:off x="475279" y="1095133"/>
            <a:ext cx="1741182" cy="523220"/>
          </a:xfrm>
          <a:prstGeom prst="rect">
            <a:avLst/>
          </a:prstGeom>
        </p:spPr>
        <p:txBody>
          <a:bodyPr wrap="none">
            <a:spAutoFit/>
          </a:bodyPr>
          <a:lstStyle/>
          <a:p>
            <a:r>
              <a:rPr lang="en-US" sz="2800" b="1">
                <a:solidFill>
                  <a:srgbClr val="FF0000"/>
                </a:solidFill>
                <a:latin typeface="Times New Roman"/>
                <a:ea typeface="Calibri"/>
                <a:cs typeface="Times New Roman"/>
              </a:rPr>
              <a:t>Bài tập 3</a:t>
            </a:r>
            <a:r>
              <a:rPr lang="en-US" sz="2800" b="1" smtClean="0">
                <a:solidFill>
                  <a:srgbClr val="FF0000"/>
                </a:solidFill>
                <a:latin typeface="Times New Roman"/>
                <a:ea typeface="Calibri"/>
                <a:cs typeface="Times New Roman"/>
              </a:rPr>
              <a:t>. </a:t>
            </a:r>
            <a:endParaRPr lang="en-US">
              <a:solidFill>
                <a:prstClr val="black"/>
              </a:solidFill>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248" y="1095133"/>
            <a:ext cx="7592074" cy="5431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75279" y="1741564"/>
            <a:ext cx="3491078" cy="2569934"/>
          </a:xfrm>
          <a:prstGeom prst="rect">
            <a:avLst/>
          </a:prstGeom>
        </p:spPr>
        <p:txBody>
          <a:bodyPr wrap="square">
            <a:spAutoFit/>
          </a:bodyPr>
          <a:lstStyle/>
          <a:p>
            <a:pPr marL="457200" algn="just">
              <a:lnSpc>
                <a:spcPct val="115000"/>
              </a:lnSpc>
              <a:spcAft>
                <a:spcPts val="0"/>
              </a:spcAft>
            </a:pPr>
            <a:r>
              <a:rPr lang="en-US" sz="2800" b="1" dirty="0">
                <a:solidFill>
                  <a:schemeClr val="bg1"/>
                </a:solidFill>
                <a:latin typeface="Times New Roman" pitchFamily="18" charset="0"/>
                <a:ea typeface="Calibri"/>
                <a:cs typeface="Times New Roman" pitchFamily="18" charset="0"/>
              </a:rPr>
              <a:t>(1) </a:t>
            </a:r>
            <a:r>
              <a:rPr lang="en-US" sz="2800" b="1" dirty="0" err="1">
                <a:solidFill>
                  <a:schemeClr val="bg1"/>
                </a:solidFill>
                <a:latin typeface="Times New Roman" pitchFamily="18" charset="0"/>
                <a:ea typeface="Calibri"/>
                <a:cs typeface="Times New Roman" pitchFamily="18" charset="0"/>
              </a:rPr>
              <a:t>Vòng</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cực</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bắc</a:t>
            </a:r>
            <a:endParaRPr lang="en-US" sz="2800" b="1" dirty="0">
              <a:solidFill>
                <a:schemeClr val="bg1"/>
              </a:solidFill>
              <a:latin typeface="Times New Roman" pitchFamily="18" charset="0"/>
              <a:ea typeface="Calibri"/>
              <a:cs typeface="Times New Roman" pitchFamily="18" charset="0"/>
            </a:endParaRPr>
          </a:p>
          <a:p>
            <a:pPr marL="457200" algn="just">
              <a:lnSpc>
                <a:spcPct val="115000"/>
              </a:lnSpc>
              <a:spcAft>
                <a:spcPts val="0"/>
              </a:spcAft>
            </a:pPr>
            <a:r>
              <a:rPr lang="en-US" sz="2800" b="1" dirty="0">
                <a:solidFill>
                  <a:schemeClr val="bg1"/>
                </a:solidFill>
                <a:latin typeface="Times New Roman" pitchFamily="18" charset="0"/>
                <a:ea typeface="Calibri"/>
                <a:cs typeface="Times New Roman" pitchFamily="18" charset="0"/>
              </a:rPr>
              <a:t>(2) </a:t>
            </a:r>
            <a:r>
              <a:rPr lang="en-US" sz="2800" b="1" dirty="0" err="1">
                <a:solidFill>
                  <a:schemeClr val="bg1"/>
                </a:solidFill>
                <a:latin typeface="Times New Roman" pitchFamily="18" charset="0"/>
                <a:ea typeface="Calibri"/>
                <a:cs typeface="Times New Roman" pitchFamily="18" charset="0"/>
              </a:rPr>
              <a:t>Chí</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bắc</a:t>
            </a:r>
            <a:endParaRPr lang="en-US" sz="2800" b="1" dirty="0">
              <a:solidFill>
                <a:schemeClr val="bg1"/>
              </a:solidFill>
              <a:latin typeface="Times New Roman" pitchFamily="18" charset="0"/>
              <a:ea typeface="Calibri"/>
              <a:cs typeface="Times New Roman" pitchFamily="18" charset="0"/>
            </a:endParaRPr>
          </a:p>
          <a:p>
            <a:pPr marL="457200" algn="just">
              <a:lnSpc>
                <a:spcPct val="115000"/>
              </a:lnSpc>
              <a:spcAft>
                <a:spcPts val="0"/>
              </a:spcAft>
            </a:pPr>
            <a:r>
              <a:rPr lang="en-US" sz="2800" b="1" dirty="0">
                <a:solidFill>
                  <a:schemeClr val="bg1"/>
                </a:solidFill>
                <a:latin typeface="Times New Roman" pitchFamily="18" charset="0"/>
                <a:ea typeface="Calibri"/>
                <a:cs typeface="Times New Roman" pitchFamily="18" charset="0"/>
              </a:rPr>
              <a:t>(3) </a:t>
            </a:r>
            <a:r>
              <a:rPr lang="en-US" sz="2800" b="1" dirty="0" err="1">
                <a:solidFill>
                  <a:schemeClr val="bg1"/>
                </a:solidFill>
                <a:latin typeface="Times New Roman" pitchFamily="18" charset="0"/>
                <a:ea typeface="Calibri"/>
                <a:cs typeface="Times New Roman" pitchFamily="18" charset="0"/>
              </a:rPr>
              <a:t>Xích</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đạo</a:t>
            </a:r>
            <a:endParaRPr lang="en-US" sz="2800" b="1" dirty="0">
              <a:solidFill>
                <a:schemeClr val="bg1"/>
              </a:solidFill>
              <a:latin typeface="Times New Roman" pitchFamily="18" charset="0"/>
              <a:ea typeface="Calibri"/>
              <a:cs typeface="Times New Roman" pitchFamily="18" charset="0"/>
            </a:endParaRPr>
          </a:p>
          <a:p>
            <a:pPr marL="457200" algn="just">
              <a:lnSpc>
                <a:spcPct val="115000"/>
              </a:lnSpc>
              <a:spcAft>
                <a:spcPts val="0"/>
              </a:spcAft>
            </a:pPr>
            <a:r>
              <a:rPr lang="en-US" sz="2800" b="1" dirty="0">
                <a:solidFill>
                  <a:schemeClr val="bg1"/>
                </a:solidFill>
                <a:latin typeface="Times New Roman" pitchFamily="18" charset="0"/>
                <a:ea typeface="Calibri"/>
                <a:cs typeface="Times New Roman" pitchFamily="18" charset="0"/>
              </a:rPr>
              <a:t>(4) </a:t>
            </a:r>
            <a:r>
              <a:rPr lang="en-US" sz="2800" b="1" dirty="0" err="1">
                <a:solidFill>
                  <a:schemeClr val="bg1"/>
                </a:solidFill>
                <a:latin typeface="Times New Roman" pitchFamily="18" charset="0"/>
                <a:ea typeface="Calibri"/>
                <a:cs typeface="Times New Roman" pitchFamily="18" charset="0"/>
              </a:rPr>
              <a:t>Chí</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nam</a:t>
            </a:r>
            <a:endParaRPr lang="en-US" sz="2800" b="1" dirty="0">
              <a:solidFill>
                <a:schemeClr val="bg1"/>
              </a:solidFill>
              <a:latin typeface="Times New Roman" pitchFamily="18" charset="0"/>
              <a:ea typeface="Calibri"/>
              <a:cs typeface="Times New Roman" pitchFamily="18" charset="0"/>
            </a:endParaRPr>
          </a:p>
          <a:p>
            <a:pPr marL="457200" algn="just">
              <a:lnSpc>
                <a:spcPct val="115000"/>
              </a:lnSpc>
              <a:spcAft>
                <a:spcPts val="0"/>
              </a:spcAft>
            </a:pPr>
            <a:r>
              <a:rPr lang="en-US" sz="2800" b="1" dirty="0">
                <a:solidFill>
                  <a:schemeClr val="bg1"/>
                </a:solidFill>
                <a:latin typeface="Times New Roman" pitchFamily="18" charset="0"/>
                <a:ea typeface="Calibri"/>
                <a:cs typeface="Times New Roman" pitchFamily="18" charset="0"/>
              </a:rPr>
              <a:t>(5) </a:t>
            </a:r>
            <a:r>
              <a:rPr lang="en-US" sz="2800" b="1" dirty="0" err="1">
                <a:solidFill>
                  <a:schemeClr val="bg1"/>
                </a:solidFill>
                <a:latin typeface="Times New Roman" pitchFamily="18" charset="0"/>
                <a:ea typeface="Calibri"/>
                <a:cs typeface="Times New Roman" pitchFamily="18" charset="0"/>
              </a:rPr>
              <a:t>Vòng</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cực</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nam</a:t>
            </a:r>
            <a:endParaRPr lang="en-US" sz="2800" b="1" dirty="0">
              <a:solidFill>
                <a:schemeClr val="bg1"/>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546580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2290"/>
                                        </p:tgtEl>
                                        <p:attrNameLst>
                                          <p:attrName>style.visibility</p:attrName>
                                        </p:attrNameLst>
                                      </p:cBhvr>
                                      <p:to>
                                        <p:strVal val="visible"/>
                                      </p:to>
                                    </p:set>
                                    <p:animEffect transition="in" filter="circle(in)">
                                      <p:cBhvr>
                                        <p:cTn id="10" dur="2000"/>
                                        <p:tgtEl>
                                          <p:spTgt spid="1229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ircle(in)">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circle(in)">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circle(in)">
                                      <p:cBhvr>
                                        <p:cTn id="30" dur="2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circle(in)">
                                      <p:cBhvr>
                                        <p:cTn id="35"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69" y="448892"/>
              <a:ext cx="4457936" cy="769441"/>
            </a:xfrm>
            <a:prstGeom prst="rect">
              <a:avLst/>
            </a:prstGeom>
            <a:noFill/>
          </p:spPr>
          <p:txBody>
            <a:bodyPr wrap="none" rtlCol="0">
              <a:spAutoFit/>
            </a:bodyPr>
            <a:lstStyle/>
            <a:p>
              <a:r>
                <a:rPr lang="en-US" altLang="zh-CN" sz="4400" b="1" smtClean="0">
                  <a:solidFill>
                    <a:srgbClr val="FF0000"/>
                  </a:solidFill>
                  <a:latin typeface="汉仪喵魂体W" panose="00020600040101010101" pitchFamily="18" charset="-122"/>
                  <a:ea typeface="汉仪喵魂体W" panose="00020600040101010101" pitchFamily="18" charset="-122"/>
                </a:rPr>
                <a:t>VẬN DỤNG</a:t>
              </a:r>
              <a:endParaRPr lang="zh-CN" altLang="en-US" sz="4400" b="1" dirty="0">
                <a:solidFill>
                  <a:srgbClr val="FF0000"/>
                </a:solidFill>
                <a:latin typeface="汉仪喵魂体W" panose="00020600040101010101" pitchFamily="18" charset="-122"/>
                <a:ea typeface="汉仪喵魂体W" panose="00020600040101010101" pitchFamily="18" charset="-122"/>
              </a:endParaRPr>
            </a:p>
          </p:txBody>
        </p:sp>
      </p:grpSp>
      <p:sp>
        <p:nvSpPr>
          <p:cNvPr id="4" name="Rectangle 3"/>
          <p:cNvSpPr/>
          <p:nvPr/>
        </p:nvSpPr>
        <p:spPr>
          <a:xfrm>
            <a:off x="1699331" y="1348120"/>
            <a:ext cx="8917209" cy="2428357"/>
          </a:xfrm>
          <a:prstGeom prst="rect">
            <a:avLst/>
          </a:prstGeom>
        </p:spPr>
        <p:txBody>
          <a:bodyPr wrap="square">
            <a:spAutoFit/>
          </a:bodyPr>
          <a:lstStyle/>
          <a:p>
            <a:pPr indent="457200" algn="ctr">
              <a:lnSpc>
                <a:spcPct val="115000"/>
              </a:lnSpc>
              <a:spcAft>
                <a:spcPts val="0"/>
              </a:spcAft>
            </a:pPr>
            <a:r>
              <a:rPr lang="en-US" sz="4400" b="1">
                <a:solidFill>
                  <a:srgbClr val="00B0F0"/>
                </a:solidFill>
                <a:latin typeface="Times New Roman"/>
                <a:ea typeface="Calibri"/>
                <a:cs typeface="Times New Roman"/>
              </a:rPr>
              <a:t>Tra cứu thông tin, ghi tọa độ địa lí các điểm cực (Bắc, Nam, Đông, Tây) trên phần đất liền nước ta.</a:t>
            </a:r>
            <a:endParaRPr lang="en-US" sz="4400">
              <a:solidFill>
                <a:srgbClr val="00B0F0"/>
              </a:solidFill>
              <a:effectLst/>
              <a:latin typeface="Calibri"/>
              <a:ea typeface="Calibri"/>
              <a:cs typeface="Times New Roman"/>
            </a:endParaRPr>
          </a:p>
        </p:txBody>
      </p:sp>
    </p:spTree>
    <p:extLst>
      <p:ext uri="{BB962C8B-B14F-4D97-AF65-F5344CB8AC3E}">
        <p14:creationId xmlns:p14="http://schemas.microsoft.com/office/powerpoint/2010/main" val="947008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53" y="0"/>
            <a:ext cx="12405353" cy="6970749"/>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204700" cy="6858000"/>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9823" y="4543065"/>
            <a:ext cx="2230809" cy="2093040"/>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1947">
            <a:off x="-735626" y="4927599"/>
            <a:ext cx="583267" cy="409574"/>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12174">
            <a:off x="12295989" y="5663638"/>
            <a:ext cx="466376" cy="436636"/>
          </a:xfrm>
          <a:prstGeom prst="rect">
            <a:avLst/>
          </a:prstGeom>
        </p:spPr>
      </p:pic>
      <p:pic>
        <p:nvPicPr>
          <p:cNvPr id="11" name="图片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7701" y="991464"/>
            <a:ext cx="1487438" cy="1393212"/>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3269" y="731606"/>
            <a:ext cx="1997731" cy="6239144"/>
          </a:xfrm>
          <a:prstGeom prst="rect">
            <a:avLst/>
          </a:prstGeom>
        </p:spPr>
      </p:pic>
      <p:grpSp>
        <p:nvGrpSpPr>
          <p:cNvPr id="28" name="组合 27"/>
          <p:cNvGrpSpPr/>
          <p:nvPr/>
        </p:nvGrpSpPr>
        <p:grpSpPr>
          <a:xfrm>
            <a:off x="8395962" y="2087411"/>
            <a:ext cx="1354086" cy="1168595"/>
            <a:chOff x="8395962" y="2087411"/>
            <a:chExt cx="1354086" cy="1168595"/>
          </a:xfrm>
        </p:grpSpPr>
        <p:sp>
          <p:nvSpPr>
            <p:cNvPr id="18" name="圆角矩形 17"/>
            <p:cNvSpPr/>
            <p:nvPr/>
          </p:nvSpPr>
          <p:spPr>
            <a:xfrm rot="897728">
              <a:off x="8395962" y="208741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9" name="文本框 18"/>
            <p:cNvSpPr txBox="1"/>
            <p:nvPr/>
          </p:nvSpPr>
          <p:spPr>
            <a:xfrm rot="854957">
              <a:off x="8519007" y="2256209"/>
              <a:ext cx="1107996" cy="830997"/>
            </a:xfrm>
            <a:prstGeom prst="rect">
              <a:avLst/>
            </a:prstGeom>
            <a:noFill/>
          </p:spPr>
          <p:txBody>
            <a:bodyPr wrap="none" rtlCol="0">
              <a:spAutoFit/>
            </a:bodyPr>
            <a:lstStyle/>
            <a:p>
              <a:r>
                <a:rPr lang="en-US" altLang="zh-CN" sz="4800" dirty="0" err="1" smtClean="0">
                  <a:solidFill>
                    <a:srgbClr val="FF6900"/>
                  </a:solidFill>
                  <a:latin typeface="Arial" panose="020B0604020202020204" pitchFamily="34" charset="0"/>
                  <a:ea typeface="方正少儿简体" panose="03000509000000000000" pitchFamily="65" charset="-122"/>
                  <a:cs typeface="Arial" panose="020B0604020202020204" pitchFamily="34" charset="0"/>
                </a:rPr>
                <a:t>Em</a:t>
              </a:r>
              <a:endParaRPr lang="zh-CN" altLang="en-US" sz="4800" dirty="0">
                <a:solidFill>
                  <a:srgbClr val="FF6900"/>
                </a:solidFill>
                <a:latin typeface="Arial" panose="020B0604020202020204" pitchFamily="34" charset="0"/>
                <a:ea typeface="方正少儿简体" panose="03000509000000000000" pitchFamily="65" charset="-122"/>
                <a:cs typeface="Arial" panose="020B0604020202020204" pitchFamily="34" charset="0"/>
              </a:endParaRPr>
            </a:p>
          </p:txBody>
        </p:sp>
      </p:grpSp>
      <p:grpSp>
        <p:nvGrpSpPr>
          <p:cNvPr id="3" name="组合 2"/>
          <p:cNvGrpSpPr/>
          <p:nvPr/>
        </p:nvGrpSpPr>
        <p:grpSpPr>
          <a:xfrm>
            <a:off x="2974300" y="1678431"/>
            <a:ext cx="1446958" cy="1168595"/>
            <a:chOff x="2974300" y="1678431"/>
            <a:chExt cx="1446958" cy="1168595"/>
          </a:xfrm>
        </p:grpSpPr>
        <p:sp>
          <p:nvSpPr>
            <p:cNvPr id="15" name="圆角矩形 14"/>
            <p:cNvSpPr/>
            <p:nvPr/>
          </p:nvSpPr>
          <p:spPr>
            <a:xfrm rot="20821610">
              <a:off x="3067172" y="167843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矩形 19"/>
            <p:cNvSpPr/>
            <p:nvPr/>
          </p:nvSpPr>
          <p:spPr>
            <a:xfrm rot="20718769">
              <a:off x="2974300" y="1884762"/>
              <a:ext cx="1417376" cy="830997"/>
            </a:xfrm>
            <a:prstGeom prst="rect">
              <a:avLst/>
            </a:prstGeom>
          </p:spPr>
          <p:txBody>
            <a:bodyPr wrap="none">
              <a:spAutoFit/>
            </a:bodyPr>
            <a:lstStyle/>
            <a:p>
              <a:r>
                <a:rPr lang="en-US" altLang="zh-CN" sz="4800" dirty="0" err="1" smtClean="0">
                  <a:solidFill>
                    <a:srgbClr val="099F00"/>
                  </a:solidFill>
                  <a:latin typeface="Arial" panose="020B0604020202020204" pitchFamily="34" charset="0"/>
                  <a:ea typeface="方正少儿简体" panose="03000509000000000000" pitchFamily="65" charset="-122"/>
                  <a:cs typeface="Arial" panose="020B0604020202020204" pitchFamily="34" charset="0"/>
                </a:rPr>
                <a:t>Tạm</a:t>
              </a:r>
              <a:endParaRPr lang="zh-CN" altLang="en-US" sz="4800" dirty="0">
                <a:solidFill>
                  <a:srgbClr val="099F00"/>
                </a:solidFill>
                <a:latin typeface="Arial" panose="020B0604020202020204" pitchFamily="34" charset="0"/>
                <a:ea typeface="方正少儿简体" panose="03000509000000000000" pitchFamily="65" charset="-122"/>
                <a:cs typeface="Arial" panose="020B0604020202020204" pitchFamily="34" charset="0"/>
              </a:endParaRPr>
            </a:p>
          </p:txBody>
        </p:sp>
      </p:grpSp>
      <p:grpSp>
        <p:nvGrpSpPr>
          <p:cNvPr id="14" name="组合 13"/>
          <p:cNvGrpSpPr/>
          <p:nvPr/>
        </p:nvGrpSpPr>
        <p:grpSpPr>
          <a:xfrm>
            <a:off x="4763782" y="2031260"/>
            <a:ext cx="1354086" cy="1168595"/>
            <a:chOff x="4763782" y="2031260"/>
            <a:chExt cx="1354086" cy="1168595"/>
          </a:xfrm>
        </p:grpSpPr>
        <p:sp>
          <p:nvSpPr>
            <p:cNvPr id="16" name="圆角矩形 15"/>
            <p:cNvSpPr/>
            <p:nvPr/>
          </p:nvSpPr>
          <p:spPr>
            <a:xfrm rot="897728">
              <a:off x="4763782" y="2031260"/>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矩形 20"/>
            <p:cNvSpPr/>
            <p:nvPr/>
          </p:nvSpPr>
          <p:spPr>
            <a:xfrm rot="987423">
              <a:off x="4804224" y="2203500"/>
              <a:ext cx="1245854" cy="830997"/>
            </a:xfrm>
            <a:prstGeom prst="rect">
              <a:avLst/>
            </a:prstGeom>
          </p:spPr>
          <p:txBody>
            <a:bodyPr wrap="none">
              <a:spAutoFit/>
            </a:bodyPr>
            <a:lstStyle/>
            <a:p>
              <a:r>
                <a:rPr lang="en-US" altLang="zh-CN" sz="4800" dirty="0" err="1" smtClean="0">
                  <a:solidFill>
                    <a:srgbClr val="FFC000"/>
                  </a:solidFill>
                  <a:latin typeface="Arial" panose="020B0604020202020204" pitchFamily="34" charset="0"/>
                  <a:ea typeface="方正少儿简体" panose="03000509000000000000" pitchFamily="65" charset="-122"/>
                  <a:cs typeface="Arial" panose="020B0604020202020204" pitchFamily="34" charset="0"/>
                </a:rPr>
                <a:t>Biệt</a:t>
              </a:r>
              <a:endParaRPr lang="zh-CN" altLang="en-US" sz="4800" dirty="0">
                <a:solidFill>
                  <a:srgbClr val="FFC000"/>
                </a:solidFill>
                <a:latin typeface="Arial" panose="020B0604020202020204" pitchFamily="34" charset="0"/>
                <a:cs typeface="Arial" panose="020B0604020202020204" pitchFamily="34" charset="0"/>
              </a:endParaRPr>
            </a:p>
          </p:txBody>
        </p:sp>
      </p:grpSp>
      <p:grpSp>
        <p:nvGrpSpPr>
          <p:cNvPr id="23" name="组合 22"/>
          <p:cNvGrpSpPr/>
          <p:nvPr/>
        </p:nvGrpSpPr>
        <p:grpSpPr>
          <a:xfrm>
            <a:off x="6545751" y="1967332"/>
            <a:ext cx="1354086" cy="1168595"/>
            <a:chOff x="6545751" y="1967332"/>
            <a:chExt cx="1354086" cy="1168595"/>
          </a:xfrm>
        </p:grpSpPr>
        <p:sp>
          <p:nvSpPr>
            <p:cNvPr id="17" name="圆角矩形 16"/>
            <p:cNvSpPr/>
            <p:nvPr/>
          </p:nvSpPr>
          <p:spPr>
            <a:xfrm rot="20821610">
              <a:off x="6545751" y="1967332"/>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矩形 21"/>
            <p:cNvSpPr/>
            <p:nvPr/>
          </p:nvSpPr>
          <p:spPr>
            <a:xfrm rot="20892565">
              <a:off x="6586237" y="2175921"/>
              <a:ext cx="1279517" cy="830997"/>
            </a:xfrm>
            <a:prstGeom prst="rect">
              <a:avLst/>
            </a:prstGeom>
          </p:spPr>
          <p:txBody>
            <a:bodyPr wrap="none">
              <a:spAutoFit/>
            </a:bodyPr>
            <a:lstStyle/>
            <a:p>
              <a:r>
                <a:rPr lang="en-US" altLang="zh-CN" sz="4800" dirty="0" err="1" smtClean="0">
                  <a:solidFill>
                    <a:srgbClr val="FF4F66"/>
                  </a:solidFill>
                  <a:latin typeface="Arial" panose="020B0604020202020204" pitchFamily="34" charset="0"/>
                  <a:ea typeface="方正少儿简体" panose="03000509000000000000" pitchFamily="65" charset="-122"/>
                  <a:cs typeface="Arial" panose="020B0604020202020204" pitchFamily="34" charset="0"/>
                </a:rPr>
                <a:t>Các</a:t>
              </a:r>
              <a:endParaRPr lang="zh-CN" altLang="en-US" sz="4800" dirty="0">
                <a:solidFill>
                  <a:srgbClr val="FF4F66"/>
                </a:solidFill>
                <a:latin typeface="Arial" panose="020B0604020202020204" pitchFamily="34" charset="0"/>
                <a:cs typeface="Arial" panose="020B0604020202020204" pitchFamily="34" charset="0"/>
              </a:endParaRPr>
            </a:p>
          </p:txBody>
        </p:sp>
      </p:grpSp>
      <p:sp>
        <p:nvSpPr>
          <p:cNvPr id="24" name="矩形 23"/>
          <p:cNvSpPr/>
          <p:nvPr/>
        </p:nvSpPr>
        <p:spPr>
          <a:xfrm rot="18455707">
            <a:off x="2709943" y="1804998"/>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5" name="矩形 24"/>
          <p:cNvSpPr/>
          <p:nvPr/>
        </p:nvSpPr>
        <p:spPr>
          <a:xfrm rot="20118966">
            <a:off x="4635925" y="1816637"/>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6" name="矩形 25"/>
          <p:cNvSpPr/>
          <p:nvPr/>
        </p:nvSpPr>
        <p:spPr>
          <a:xfrm rot="1119809">
            <a:off x="7357675" y="1852964"/>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矩形 26"/>
          <p:cNvSpPr/>
          <p:nvPr/>
        </p:nvSpPr>
        <p:spPr>
          <a:xfrm rot="20691888">
            <a:off x="9084817" y="2014730"/>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1272691271"/>
      </p:ext>
    </p:extLst>
  </p:cSld>
  <p:clrMapOvr>
    <a:masterClrMapping/>
  </p:clrMapOvr>
  <mc:AlternateContent xmlns:mc="http://schemas.openxmlformats.org/markup-compatibility/2006" xmlns:p14="http://schemas.microsoft.com/office/powerpoint/2010/main">
    <mc:Choice Requires="p14">
      <p:transition p14:dur="10">
        <p:blinds dir="vert"/>
      </p:transition>
    </mc:Choice>
    <mc:Fallback xmlns="">
      <p:transition>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5008" y="1380133"/>
            <a:ext cx="7148945" cy="5163171"/>
            <a:chOff x="3246438" y="1068388"/>
            <a:chExt cx="5711825" cy="4678363"/>
          </a:xfrm>
          <a:solidFill>
            <a:schemeClr val="bg1"/>
          </a:solidFill>
        </p:grpSpPr>
        <p:sp>
          <p:nvSpPr>
            <p:cNvPr id="3" name="Freeform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 name="Freeform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 name="Freeform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 name="Freeform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9"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grpSp>
          <p:nvGrpSpPr>
            <p:cNvPr id="10" name="组合 9"/>
            <p:cNvGrpSpPr/>
            <p:nvPr/>
          </p:nvGrpSpPr>
          <p:grpSpPr>
            <a:xfrm>
              <a:off x="3517901" y="1225551"/>
              <a:ext cx="5260975" cy="4090987"/>
              <a:chOff x="3517901" y="1225551"/>
              <a:chExt cx="5260975" cy="4090987"/>
            </a:xfrm>
            <a:grpFill/>
          </p:grpSpPr>
          <p:sp>
            <p:nvSpPr>
              <p:cNvPr id="11"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12"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13"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14"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15"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16"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17"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18"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19"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0"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1"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2"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3"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4"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5"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6"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7"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8"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29"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0"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1"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2"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3"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4"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5"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6"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7"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8"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39"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0"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1"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2"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3"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4"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5"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6"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7"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8"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49"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0"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1"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2"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3"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4"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5"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6"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7"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8"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59"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0"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1"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2"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3"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4"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5"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6"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7"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8"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69"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0"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1"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2"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3"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4"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5"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6"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7"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8"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79"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0"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1"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2"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3"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4"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5"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6"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7"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8"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89"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90"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sp>
            <p:nvSpPr>
              <p:cNvPr id="91"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w="9525">
                <a:noFill/>
                <a:round/>
              </a:ln>
              <a:extLst/>
            </p:spPr>
            <p:txBody>
              <a:bodyPr vert="horz" wrap="square" lIns="91440" tIns="45720" rIns="91440" bIns="45720" numCol="1" anchor="t" anchorCtr="0" compatLnSpc="1"/>
              <a:lstStyle/>
              <a:p>
                <a:endParaRPr lang="zh-CN" altLang="en-US" sz="2400">
                  <a:solidFill>
                    <a:schemeClr val="bg1"/>
                  </a:solidFill>
                  <a:latin typeface="方正静蕾简体" panose="02000000000000000000" pitchFamily="2" charset="-122"/>
                  <a:ea typeface="方正静蕾简体" panose="02000000000000000000" pitchFamily="2" charset="-122"/>
                </a:endParaRPr>
              </a:p>
            </p:txBody>
          </p:sp>
        </p:grpSp>
      </p:grpSp>
      <p:sp>
        <p:nvSpPr>
          <p:cNvPr id="102" name="矩形 101"/>
          <p:cNvSpPr/>
          <p:nvPr/>
        </p:nvSpPr>
        <p:spPr>
          <a:xfrm>
            <a:off x="1197750" y="2288756"/>
            <a:ext cx="4773168" cy="2715423"/>
          </a:xfrm>
          <a:prstGeom prst="rect">
            <a:avLst/>
          </a:prstGeom>
        </p:spPr>
        <p:txBody>
          <a:bodyPr wrap="square">
            <a:spAutoFit/>
            <a:scene3d>
              <a:camera prst="orthographicFront"/>
              <a:lightRig rig="threePt" dir="t"/>
            </a:scene3d>
            <a:sp3d contourW="12700"/>
          </a:bodyPr>
          <a:lstStyle/>
          <a:p>
            <a:pPr algn="just">
              <a:lnSpc>
                <a:spcPct val="120000"/>
              </a:lnSpc>
            </a:pPr>
            <a:r>
              <a:rPr lang="en-US" altLang="zh-CN" sz="2400" b="1" i="1" smtClean="0">
                <a:solidFill>
                  <a:schemeClr val="bg1"/>
                </a:solidFill>
                <a:latin typeface="汉仪喵魂体W" panose="00020600040101010101" pitchFamily="18" charset="-122"/>
                <a:ea typeface="汉仪喵魂体W" panose="00020600040101010101" pitchFamily="18" charset="-122"/>
              </a:rPr>
              <a:t>Ngày nay, các con tàu ra khơi đều có gắn các thiết bị định vị để thông báo vị trí của con tàu. Vậy dựa vào đâu để người ta xác định được vị trí của con tàu khi đang lênh đênh trên biển?</a:t>
            </a:r>
            <a:endParaRPr lang="zh-CN" altLang="en-US" sz="2400" b="1" i="1" dirty="0">
              <a:solidFill>
                <a:schemeClr val="bg1"/>
              </a:solidFill>
              <a:latin typeface="汉仪喵魂体W" panose="00020600040101010101" pitchFamily="18" charset="-122"/>
              <a:ea typeface="汉仪喵魂体W" panose="00020600040101010101" pitchFamily="18" charset="-122"/>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2078" y="3486193"/>
            <a:ext cx="4432173" cy="302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5606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circle(in)">
                                      <p:cBhvr>
                                        <p:cTn id="10" dur="2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5383193" y="2959841"/>
            <a:ext cx="4568879" cy="620959"/>
            <a:chOff x="3630593" y="2338141"/>
            <a:chExt cx="4568879" cy="620959"/>
          </a:xfrm>
        </p:grpSpPr>
        <p:sp>
          <p:nvSpPr>
            <p:cNvPr id="23" name="Freeform 5"/>
            <p:cNvSpPr/>
            <p:nvPr/>
          </p:nvSpPr>
          <p:spPr bwMode="auto">
            <a:xfrm>
              <a:off x="4081792" y="2810532"/>
              <a:ext cx="3672000" cy="148568"/>
            </a:xfrm>
            <a:custGeom>
              <a:avLst/>
              <a:gdLst>
                <a:gd name="T0" fmla="*/ 1 w 2288"/>
                <a:gd name="T1" fmla="*/ 2 h 38"/>
                <a:gd name="T2" fmla="*/ 2 w 2288"/>
                <a:gd name="T3" fmla="*/ 6 h 38"/>
                <a:gd name="T4" fmla="*/ 152 w 2288"/>
                <a:gd name="T5" fmla="*/ 19 h 38"/>
                <a:gd name="T6" fmla="*/ 199 w 2288"/>
                <a:gd name="T7" fmla="*/ 17 h 38"/>
                <a:gd name="T8" fmla="*/ 566 w 2288"/>
                <a:gd name="T9" fmla="*/ 25 h 38"/>
                <a:gd name="T10" fmla="*/ 710 w 2288"/>
                <a:gd name="T11" fmla="*/ 29 h 38"/>
                <a:gd name="T12" fmla="*/ 1040 w 2288"/>
                <a:gd name="T13" fmla="*/ 31 h 38"/>
                <a:gd name="T14" fmla="*/ 1426 w 2288"/>
                <a:gd name="T15" fmla="*/ 34 h 38"/>
                <a:gd name="T16" fmla="*/ 1706 w 2288"/>
                <a:gd name="T17" fmla="*/ 35 h 38"/>
                <a:gd name="T18" fmla="*/ 1898 w 2288"/>
                <a:gd name="T19" fmla="*/ 34 h 38"/>
                <a:gd name="T20" fmla="*/ 2020 w 2288"/>
                <a:gd name="T21" fmla="*/ 31 h 38"/>
                <a:gd name="T22" fmla="*/ 2182 w 2288"/>
                <a:gd name="T23" fmla="*/ 29 h 38"/>
                <a:gd name="T24" fmla="*/ 2210 w 2288"/>
                <a:gd name="T25" fmla="*/ 31 h 38"/>
                <a:gd name="T26" fmla="*/ 2286 w 2288"/>
                <a:gd name="T27" fmla="*/ 28 h 38"/>
                <a:gd name="T28" fmla="*/ 2287 w 2288"/>
                <a:gd name="T29" fmla="*/ 24 h 38"/>
                <a:gd name="T30" fmla="*/ 2283 w 2288"/>
                <a:gd name="T31" fmla="*/ 23 h 38"/>
                <a:gd name="T32" fmla="*/ 2210 w 2288"/>
                <a:gd name="T33" fmla="*/ 25 h 38"/>
                <a:gd name="T34" fmla="*/ 2183 w 2288"/>
                <a:gd name="T35" fmla="*/ 23 h 38"/>
                <a:gd name="T36" fmla="*/ 2020 w 2288"/>
                <a:gd name="T37" fmla="*/ 25 h 38"/>
                <a:gd name="T38" fmla="*/ 1898 w 2288"/>
                <a:gd name="T39" fmla="*/ 28 h 38"/>
                <a:gd name="T40" fmla="*/ 1706 w 2288"/>
                <a:gd name="T41" fmla="*/ 29 h 38"/>
                <a:gd name="T42" fmla="*/ 1426 w 2288"/>
                <a:gd name="T43" fmla="*/ 28 h 38"/>
                <a:gd name="T44" fmla="*/ 1040 w 2288"/>
                <a:gd name="T45" fmla="*/ 25 h 38"/>
                <a:gd name="T46" fmla="*/ 710 w 2288"/>
                <a:gd name="T47" fmla="*/ 23 h 38"/>
                <a:gd name="T48" fmla="*/ 567 w 2288"/>
                <a:gd name="T49" fmla="*/ 19 h 38"/>
                <a:gd name="T50" fmla="*/ 199 w 2288"/>
                <a:gd name="T51" fmla="*/ 11 h 38"/>
                <a:gd name="T52" fmla="*/ 152 w 2288"/>
                <a:gd name="T53" fmla="*/ 13 h 38"/>
                <a:gd name="T54" fmla="*/ 5 w 2288"/>
                <a:gd name="T55" fmla="*/ 1 h 38"/>
                <a:gd name="T56" fmla="*/ 1 w 2288"/>
                <a:gd name="T57"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88" h="38">
                  <a:moveTo>
                    <a:pt x="1" y="2"/>
                  </a:moveTo>
                  <a:cubicBezTo>
                    <a:pt x="0" y="3"/>
                    <a:pt x="1" y="5"/>
                    <a:pt x="2" y="6"/>
                  </a:cubicBezTo>
                  <a:cubicBezTo>
                    <a:pt x="39" y="25"/>
                    <a:pt x="99" y="22"/>
                    <a:pt x="152" y="19"/>
                  </a:cubicBezTo>
                  <a:cubicBezTo>
                    <a:pt x="169" y="18"/>
                    <a:pt x="185" y="17"/>
                    <a:pt x="199" y="17"/>
                  </a:cubicBezTo>
                  <a:cubicBezTo>
                    <a:pt x="322" y="17"/>
                    <a:pt x="446" y="21"/>
                    <a:pt x="566" y="25"/>
                  </a:cubicBezTo>
                  <a:cubicBezTo>
                    <a:pt x="710" y="29"/>
                    <a:pt x="710" y="29"/>
                    <a:pt x="710" y="29"/>
                  </a:cubicBezTo>
                  <a:cubicBezTo>
                    <a:pt x="820" y="32"/>
                    <a:pt x="932" y="31"/>
                    <a:pt x="1040" y="31"/>
                  </a:cubicBezTo>
                  <a:cubicBezTo>
                    <a:pt x="1167" y="30"/>
                    <a:pt x="1297" y="29"/>
                    <a:pt x="1426" y="34"/>
                  </a:cubicBezTo>
                  <a:cubicBezTo>
                    <a:pt x="1519" y="37"/>
                    <a:pt x="1614" y="36"/>
                    <a:pt x="1706" y="35"/>
                  </a:cubicBezTo>
                  <a:cubicBezTo>
                    <a:pt x="1769" y="34"/>
                    <a:pt x="1834" y="34"/>
                    <a:pt x="1898" y="34"/>
                  </a:cubicBezTo>
                  <a:cubicBezTo>
                    <a:pt x="1939" y="35"/>
                    <a:pt x="1980" y="33"/>
                    <a:pt x="2020" y="31"/>
                  </a:cubicBezTo>
                  <a:cubicBezTo>
                    <a:pt x="2073" y="28"/>
                    <a:pt x="2128" y="26"/>
                    <a:pt x="2182" y="29"/>
                  </a:cubicBezTo>
                  <a:cubicBezTo>
                    <a:pt x="2191" y="29"/>
                    <a:pt x="2200" y="30"/>
                    <a:pt x="2210" y="31"/>
                  </a:cubicBezTo>
                  <a:cubicBezTo>
                    <a:pt x="2236" y="34"/>
                    <a:pt x="2266" y="38"/>
                    <a:pt x="2286" y="28"/>
                  </a:cubicBezTo>
                  <a:cubicBezTo>
                    <a:pt x="2287" y="28"/>
                    <a:pt x="2288" y="26"/>
                    <a:pt x="2287" y="24"/>
                  </a:cubicBezTo>
                  <a:cubicBezTo>
                    <a:pt x="2286" y="23"/>
                    <a:pt x="2285" y="22"/>
                    <a:pt x="2283" y="23"/>
                  </a:cubicBezTo>
                  <a:cubicBezTo>
                    <a:pt x="2265" y="32"/>
                    <a:pt x="2236" y="28"/>
                    <a:pt x="2210" y="25"/>
                  </a:cubicBezTo>
                  <a:cubicBezTo>
                    <a:pt x="2200" y="24"/>
                    <a:pt x="2191" y="23"/>
                    <a:pt x="2183" y="23"/>
                  </a:cubicBezTo>
                  <a:cubicBezTo>
                    <a:pt x="2128" y="20"/>
                    <a:pt x="2073" y="22"/>
                    <a:pt x="2020" y="25"/>
                  </a:cubicBezTo>
                  <a:cubicBezTo>
                    <a:pt x="1980" y="27"/>
                    <a:pt x="1938" y="29"/>
                    <a:pt x="1898" y="28"/>
                  </a:cubicBezTo>
                  <a:cubicBezTo>
                    <a:pt x="1834" y="28"/>
                    <a:pt x="1769" y="28"/>
                    <a:pt x="1706" y="29"/>
                  </a:cubicBezTo>
                  <a:cubicBezTo>
                    <a:pt x="1614" y="30"/>
                    <a:pt x="1519" y="32"/>
                    <a:pt x="1426" y="28"/>
                  </a:cubicBezTo>
                  <a:cubicBezTo>
                    <a:pt x="1297" y="23"/>
                    <a:pt x="1167" y="24"/>
                    <a:pt x="1040" y="25"/>
                  </a:cubicBezTo>
                  <a:cubicBezTo>
                    <a:pt x="932" y="25"/>
                    <a:pt x="820" y="26"/>
                    <a:pt x="710" y="23"/>
                  </a:cubicBezTo>
                  <a:cubicBezTo>
                    <a:pt x="567" y="19"/>
                    <a:pt x="567" y="19"/>
                    <a:pt x="567" y="19"/>
                  </a:cubicBezTo>
                  <a:cubicBezTo>
                    <a:pt x="446" y="15"/>
                    <a:pt x="322" y="11"/>
                    <a:pt x="199" y="11"/>
                  </a:cubicBezTo>
                  <a:cubicBezTo>
                    <a:pt x="185" y="11"/>
                    <a:pt x="169" y="12"/>
                    <a:pt x="152" y="13"/>
                  </a:cubicBezTo>
                  <a:cubicBezTo>
                    <a:pt x="100" y="16"/>
                    <a:pt x="40" y="19"/>
                    <a:pt x="5" y="1"/>
                  </a:cubicBezTo>
                  <a:cubicBezTo>
                    <a:pt x="4" y="0"/>
                    <a:pt x="2" y="0"/>
                    <a:pt x="1" y="2"/>
                  </a:cubicBezTo>
                  <a:close/>
                </a:path>
              </a:pathLst>
            </a:custGeom>
            <a:solidFill>
              <a:schemeClr val="bg1"/>
            </a:solidFill>
            <a:ln w="38100">
              <a:noFill/>
              <a:prstDash val="sysDash"/>
            </a:ln>
          </p:spPr>
          <p:txBody>
            <a:bodyPr vert="horz" wrap="square" lIns="91440" tIns="45720" rIns="91440" bIns="45720" numCol="1" anchor="t" anchorCtr="0" compatLnSpc="1"/>
            <a:lstStyle/>
            <a:p>
              <a:endParaRPr lang="zh-CN" altLang="en-US" sz="1600">
                <a:solidFill>
                  <a:prstClr val="black"/>
                </a:solidFill>
              </a:endParaRPr>
            </a:p>
          </p:txBody>
        </p:sp>
        <p:sp>
          <p:nvSpPr>
            <p:cNvPr id="25" name="文本框 24"/>
            <p:cNvSpPr txBox="1"/>
            <p:nvPr/>
          </p:nvSpPr>
          <p:spPr>
            <a:xfrm>
              <a:off x="3630593" y="2338141"/>
              <a:ext cx="4568879" cy="523220"/>
            </a:xfrm>
            <a:prstGeom prst="rect">
              <a:avLst/>
            </a:prstGeom>
            <a:noFill/>
          </p:spPr>
          <p:txBody>
            <a:bodyPr wrap="none" rtlCol="0">
              <a:spAutoFit/>
            </a:bodyPr>
            <a:lstStyle/>
            <a:p>
              <a:pPr algn="ctr"/>
              <a:r>
                <a:rPr lang="en-US" altLang="zh-CN" sz="2800" smtClean="0">
                  <a:solidFill>
                    <a:prstClr val="white"/>
                  </a:solidFill>
                  <a:latin typeface="汉仪喵魂体W" panose="00020600040101010101" pitchFamily="18" charset="-122"/>
                  <a:ea typeface="汉仪喵魂体W" panose="00020600040101010101" pitchFamily="18" charset="-122"/>
                </a:rPr>
                <a:t>1. Hệ thống kinh, vĩ tuyến</a:t>
              </a:r>
              <a:endParaRPr lang="zh-CN" altLang="en-US" sz="2800" dirty="0">
                <a:solidFill>
                  <a:prstClr val="white"/>
                </a:solidFill>
                <a:latin typeface="汉仪喵魂体W" panose="00020600040101010101" pitchFamily="18" charset="-122"/>
                <a:ea typeface="汉仪喵魂体W" panose="00020600040101010101" pitchFamily="18" charset="-122"/>
              </a:endParaRPr>
            </a:p>
          </p:txBody>
        </p:sp>
      </p:grpSp>
      <p:grpSp>
        <p:nvGrpSpPr>
          <p:cNvPr id="27" name="组合 26"/>
          <p:cNvGrpSpPr/>
          <p:nvPr/>
        </p:nvGrpSpPr>
        <p:grpSpPr>
          <a:xfrm>
            <a:off x="4925817" y="3905866"/>
            <a:ext cx="5483617" cy="573459"/>
            <a:chOff x="3173217" y="2385641"/>
            <a:chExt cx="5483617" cy="573459"/>
          </a:xfrm>
        </p:grpSpPr>
        <p:sp>
          <p:nvSpPr>
            <p:cNvPr id="28" name="Freeform 5"/>
            <p:cNvSpPr/>
            <p:nvPr/>
          </p:nvSpPr>
          <p:spPr bwMode="auto">
            <a:xfrm>
              <a:off x="4081792" y="2810532"/>
              <a:ext cx="3672000" cy="148568"/>
            </a:xfrm>
            <a:custGeom>
              <a:avLst/>
              <a:gdLst>
                <a:gd name="T0" fmla="*/ 1 w 2288"/>
                <a:gd name="T1" fmla="*/ 2 h 38"/>
                <a:gd name="T2" fmla="*/ 2 w 2288"/>
                <a:gd name="T3" fmla="*/ 6 h 38"/>
                <a:gd name="T4" fmla="*/ 152 w 2288"/>
                <a:gd name="T5" fmla="*/ 19 h 38"/>
                <a:gd name="T6" fmla="*/ 199 w 2288"/>
                <a:gd name="T7" fmla="*/ 17 h 38"/>
                <a:gd name="T8" fmla="*/ 566 w 2288"/>
                <a:gd name="T9" fmla="*/ 25 h 38"/>
                <a:gd name="T10" fmla="*/ 710 w 2288"/>
                <a:gd name="T11" fmla="*/ 29 h 38"/>
                <a:gd name="T12" fmla="*/ 1040 w 2288"/>
                <a:gd name="T13" fmla="*/ 31 h 38"/>
                <a:gd name="T14" fmla="*/ 1426 w 2288"/>
                <a:gd name="T15" fmla="*/ 34 h 38"/>
                <a:gd name="T16" fmla="*/ 1706 w 2288"/>
                <a:gd name="T17" fmla="*/ 35 h 38"/>
                <a:gd name="T18" fmla="*/ 1898 w 2288"/>
                <a:gd name="T19" fmla="*/ 34 h 38"/>
                <a:gd name="T20" fmla="*/ 2020 w 2288"/>
                <a:gd name="T21" fmla="*/ 31 h 38"/>
                <a:gd name="T22" fmla="*/ 2182 w 2288"/>
                <a:gd name="T23" fmla="*/ 29 h 38"/>
                <a:gd name="T24" fmla="*/ 2210 w 2288"/>
                <a:gd name="T25" fmla="*/ 31 h 38"/>
                <a:gd name="T26" fmla="*/ 2286 w 2288"/>
                <a:gd name="T27" fmla="*/ 28 h 38"/>
                <a:gd name="T28" fmla="*/ 2287 w 2288"/>
                <a:gd name="T29" fmla="*/ 24 h 38"/>
                <a:gd name="T30" fmla="*/ 2283 w 2288"/>
                <a:gd name="T31" fmla="*/ 23 h 38"/>
                <a:gd name="T32" fmla="*/ 2210 w 2288"/>
                <a:gd name="T33" fmla="*/ 25 h 38"/>
                <a:gd name="T34" fmla="*/ 2183 w 2288"/>
                <a:gd name="T35" fmla="*/ 23 h 38"/>
                <a:gd name="T36" fmla="*/ 2020 w 2288"/>
                <a:gd name="T37" fmla="*/ 25 h 38"/>
                <a:gd name="T38" fmla="*/ 1898 w 2288"/>
                <a:gd name="T39" fmla="*/ 28 h 38"/>
                <a:gd name="T40" fmla="*/ 1706 w 2288"/>
                <a:gd name="T41" fmla="*/ 29 h 38"/>
                <a:gd name="T42" fmla="*/ 1426 w 2288"/>
                <a:gd name="T43" fmla="*/ 28 h 38"/>
                <a:gd name="T44" fmla="*/ 1040 w 2288"/>
                <a:gd name="T45" fmla="*/ 25 h 38"/>
                <a:gd name="T46" fmla="*/ 710 w 2288"/>
                <a:gd name="T47" fmla="*/ 23 h 38"/>
                <a:gd name="T48" fmla="*/ 567 w 2288"/>
                <a:gd name="T49" fmla="*/ 19 h 38"/>
                <a:gd name="T50" fmla="*/ 199 w 2288"/>
                <a:gd name="T51" fmla="*/ 11 h 38"/>
                <a:gd name="T52" fmla="*/ 152 w 2288"/>
                <a:gd name="T53" fmla="*/ 13 h 38"/>
                <a:gd name="T54" fmla="*/ 5 w 2288"/>
                <a:gd name="T55" fmla="*/ 1 h 38"/>
                <a:gd name="T56" fmla="*/ 1 w 2288"/>
                <a:gd name="T57"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88" h="38">
                  <a:moveTo>
                    <a:pt x="1" y="2"/>
                  </a:moveTo>
                  <a:cubicBezTo>
                    <a:pt x="0" y="3"/>
                    <a:pt x="1" y="5"/>
                    <a:pt x="2" y="6"/>
                  </a:cubicBezTo>
                  <a:cubicBezTo>
                    <a:pt x="39" y="25"/>
                    <a:pt x="99" y="22"/>
                    <a:pt x="152" y="19"/>
                  </a:cubicBezTo>
                  <a:cubicBezTo>
                    <a:pt x="169" y="18"/>
                    <a:pt x="185" y="17"/>
                    <a:pt x="199" y="17"/>
                  </a:cubicBezTo>
                  <a:cubicBezTo>
                    <a:pt x="322" y="17"/>
                    <a:pt x="446" y="21"/>
                    <a:pt x="566" y="25"/>
                  </a:cubicBezTo>
                  <a:cubicBezTo>
                    <a:pt x="710" y="29"/>
                    <a:pt x="710" y="29"/>
                    <a:pt x="710" y="29"/>
                  </a:cubicBezTo>
                  <a:cubicBezTo>
                    <a:pt x="820" y="32"/>
                    <a:pt x="932" y="31"/>
                    <a:pt x="1040" y="31"/>
                  </a:cubicBezTo>
                  <a:cubicBezTo>
                    <a:pt x="1167" y="30"/>
                    <a:pt x="1297" y="29"/>
                    <a:pt x="1426" y="34"/>
                  </a:cubicBezTo>
                  <a:cubicBezTo>
                    <a:pt x="1519" y="37"/>
                    <a:pt x="1614" y="36"/>
                    <a:pt x="1706" y="35"/>
                  </a:cubicBezTo>
                  <a:cubicBezTo>
                    <a:pt x="1769" y="34"/>
                    <a:pt x="1834" y="34"/>
                    <a:pt x="1898" y="34"/>
                  </a:cubicBezTo>
                  <a:cubicBezTo>
                    <a:pt x="1939" y="35"/>
                    <a:pt x="1980" y="33"/>
                    <a:pt x="2020" y="31"/>
                  </a:cubicBezTo>
                  <a:cubicBezTo>
                    <a:pt x="2073" y="28"/>
                    <a:pt x="2128" y="26"/>
                    <a:pt x="2182" y="29"/>
                  </a:cubicBezTo>
                  <a:cubicBezTo>
                    <a:pt x="2191" y="29"/>
                    <a:pt x="2200" y="30"/>
                    <a:pt x="2210" y="31"/>
                  </a:cubicBezTo>
                  <a:cubicBezTo>
                    <a:pt x="2236" y="34"/>
                    <a:pt x="2266" y="38"/>
                    <a:pt x="2286" y="28"/>
                  </a:cubicBezTo>
                  <a:cubicBezTo>
                    <a:pt x="2287" y="28"/>
                    <a:pt x="2288" y="26"/>
                    <a:pt x="2287" y="24"/>
                  </a:cubicBezTo>
                  <a:cubicBezTo>
                    <a:pt x="2286" y="23"/>
                    <a:pt x="2285" y="22"/>
                    <a:pt x="2283" y="23"/>
                  </a:cubicBezTo>
                  <a:cubicBezTo>
                    <a:pt x="2265" y="32"/>
                    <a:pt x="2236" y="28"/>
                    <a:pt x="2210" y="25"/>
                  </a:cubicBezTo>
                  <a:cubicBezTo>
                    <a:pt x="2200" y="24"/>
                    <a:pt x="2191" y="23"/>
                    <a:pt x="2183" y="23"/>
                  </a:cubicBezTo>
                  <a:cubicBezTo>
                    <a:pt x="2128" y="20"/>
                    <a:pt x="2073" y="22"/>
                    <a:pt x="2020" y="25"/>
                  </a:cubicBezTo>
                  <a:cubicBezTo>
                    <a:pt x="1980" y="27"/>
                    <a:pt x="1938" y="29"/>
                    <a:pt x="1898" y="28"/>
                  </a:cubicBezTo>
                  <a:cubicBezTo>
                    <a:pt x="1834" y="28"/>
                    <a:pt x="1769" y="28"/>
                    <a:pt x="1706" y="29"/>
                  </a:cubicBezTo>
                  <a:cubicBezTo>
                    <a:pt x="1614" y="30"/>
                    <a:pt x="1519" y="32"/>
                    <a:pt x="1426" y="28"/>
                  </a:cubicBezTo>
                  <a:cubicBezTo>
                    <a:pt x="1297" y="23"/>
                    <a:pt x="1167" y="24"/>
                    <a:pt x="1040" y="25"/>
                  </a:cubicBezTo>
                  <a:cubicBezTo>
                    <a:pt x="932" y="25"/>
                    <a:pt x="820" y="26"/>
                    <a:pt x="710" y="23"/>
                  </a:cubicBezTo>
                  <a:cubicBezTo>
                    <a:pt x="567" y="19"/>
                    <a:pt x="567" y="19"/>
                    <a:pt x="567" y="19"/>
                  </a:cubicBezTo>
                  <a:cubicBezTo>
                    <a:pt x="446" y="15"/>
                    <a:pt x="322" y="11"/>
                    <a:pt x="199" y="11"/>
                  </a:cubicBezTo>
                  <a:cubicBezTo>
                    <a:pt x="185" y="11"/>
                    <a:pt x="169" y="12"/>
                    <a:pt x="152" y="13"/>
                  </a:cubicBezTo>
                  <a:cubicBezTo>
                    <a:pt x="100" y="16"/>
                    <a:pt x="40" y="19"/>
                    <a:pt x="5" y="1"/>
                  </a:cubicBezTo>
                  <a:cubicBezTo>
                    <a:pt x="4" y="0"/>
                    <a:pt x="2" y="0"/>
                    <a:pt x="1" y="2"/>
                  </a:cubicBezTo>
                  <a:close/>
                </a:path>
              </a:pathLst>
            </a:custGeom>
            <a:solidFill>
              <a:schemeClr val="bg1"/>
            </a:solidFill>
            <a:ln w="38100">
              <a:noFill/>
              <a:prstDash val="sysDash"/>
            </a:ln>
          </p:spPr>
          <p:txBody>
            <a:bodyPr vert="horz" wrap="square" lIns="91440" tIns="45720" rIns="91440" bIns="45720" numCol="1" anchor="t" anchorCtr="0" compatLnSpc="1"/>
            <a:lstStyle/>
            <a:p>
              <a:endParaRPr lang="zh-CN" altLang="en-US" sz="1600">
                <a:solidFill>
                  <a:prstClr val="black"/>
                </a:solidFill>
              </a:endParaRPr>
            </a:p>
          </p:txBody>
        </p:sp>
        <p:sp>
          <p:nvSpPr>
            <p:cNvPr id="29" name="文本框 28"/>
            <p:cNvSpPr txBox="1"/>
            <p:nvPr/>
          </p:nvSpPr>
          <p:spPr>
            <a:xfrm>
              <a:off x="3173217" y="2385641"/>
              <a:ext cx="5483617" cy="523220"/>
            </a:xfrm>
            <a:prstGeom prst="rect">
              <a:avLst/>
            </a:prstGeom>
            <a:noFill/>
          </p:spPr>
          <p:txBody>
            <a:bodyPr wrap="none" rtlCol="0">
              <a:spAutoFit/>
            </a:bodyPr>
            <a:lstStyle/>
            <a:p>
              <a:pPr algn="ctr"/>
              <a:r>
                <a:rPr lang="en-US" altLang="zh-CN" sz="2800" smtClean="0">
                  <a:solidFill>
                    <a:prstClr val="white"/>
                  </a:solidFill>
                  <a:latin typeface="汉仪喵魂体W" panose="00020600040101010101" pitchFamily="18" charset="-122"/>
                  <a:ea typeface="汉仪喵魂体W" panose="00020600040101010101" pitchFamily="18" charset="-122"/>
                </a:rPr>
                <a:t>2. Kinh độ, vĩ độ và tọa độ địa lí</a:t>
              </a:r>
              <a:endParaRPr lang="zh-CN" altLang="en-US" sz="2800">
                <a:solidFill>
                  <a:prstClr val="white"/>
                </a:solidFill>
                <a:latin typeface="汉仪喵魂体W" panose="00020600040101010101" pitchFamily="18" charset="-122"/>
                <a:ea typeface="汉仪喵魂体W" panose="00020600040101010101" pitchFamily="18" charset="-122"/>
              </a:endParaRPr>
            </a:p>
          </p:txBody>
        </p:sp>
      </p:grpSp>
      <p:grpSp>
        <p:nvGrpSpPr>
          <p:cNvPr id="19" name="Group 15"/>
          <p:cNvGrpSpPr>
            <a:grpSpLocks noChangeAspect="1"/>
          </p:cNvGrpSpPr>
          <p:nvPr/>
        </p:nvGrpSpPr>
        <p:grpSpPr bwMode="auto">
          <a:xfrm>
            <a:off x="2568575" y="2239963"/>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46" name="文本框 45"/>
          <p:cNvSpPr txBox="1"/>
          <p:nvPr/>
        </p:nvSpPr>
        <p:spPr>
          <a:xfrm>
            <a:off x="2150972" y="492210"/>
            <a:ext cx="8459368" cy="1200329"/>
          </a:xfrm>
          <a:prstGeom prst="rect">
            <a:avLst/>
          </a:prstGeom>
          <a:noFill/>
        </p:spPr>
        <p:txBody>
          <a:bodyPr wrap="none" rtlCol="0">
            <a:spAutoFit/>
          </a:bodyPr>
          <a:lstStyle/>
          <a:p>
            <a:pPr algn="ctr"/>
            <a:r>
              <a:rPr lang="en-US" altLang="zh-CN" sz="3600" b="1" smtClean="0">
                <a:solidFill>
                  <a:srgbClr val="FFE88B"/>
                </a:solidFill>
                <a:latin typeface="汉仪喵魂体W" panose="00020600040101010101" pitchFamily="18" charset="-122"/>
                <a:ea typeface="汉仪喵魂体W" panose="00020600040101010101" pitchFamily="18" charset="-122"/>
              </a:rPr>
              <a:t>BÀI 1: HỆ THỐNG KINH, VĨ TUYẾN. </a:t>
            </a:r>
          </a:p>
          <a:p>
            <a:pPr algn="ctr"/>
            <a:r>
              <a:rPr lang="en-US" altLang="zh-CN" sz="3600" b="1" smtClean="0">
                <a:solidFill>
                  <a:srgbClr val="FFE88B"/>
                </a:solidFill>
                <a:latin typeface="汉仪喵魂体W" panose="00020600040101010101" pitchFamily="18" charset="-122"/>
                <a:ea typeface="汉仪喵魂体W" panose="00020600040101010101" pitchFamily="18" charset="-122"/>
              </a:rPr>
              <a:t>TỌA ĐỘ ĐỊA LÍ</a:t>
            </a:r>
            <a:endParaRPr lang="zh-CN" altLang="en-US" sz="3600" b="1" dirty="0">
              <a:solidFill>
                <a:srgbClr val="FFE88B"/>
              </a:solidFill>
              <a:latin typeface="汉仪喵魂体W" panose="00020600040101010101" pitchFamily="18" charset="-122"/>
              <a:ea typeface="汉仪喵魂体W" panose="00020600040101010101" pitchFamily="18" charset="-122"/>
            </a:endParaRPr>
          </a:p>
        </p:txBody>
      </p:sp>
    </p:spTree>
    <p:extLst>
      <p:ext uri="{BB962C8B-B14F-4D97-AF65-F5344CB8AC3E}">
        <p14:creationId xmlns:p14="http://schemas.microsoft.com/office/powerpoint/2010/main" val="1656126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par>
                          <p:cTn id="11" fill="hold">
                            <p:stCondLst>
                              <p:cond delay="1000"/>
                            </p:stCondLst>
                            <p:childTnLst>
                              <p:par>
                                <p:cTn id="12" presetID="12" presetClass="entr" presetSubtype="8"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p:tgtEl>
                                          <p:spTgt spid="17"/>
                                        </p:tgtEl>
                                        <p:attrNameLst>
                                          <p:attrName>ppt_x</p:attrName>
                                        </p:attrNameLst>
                                      </p:cBhvr>
                                      <p:tavLst>
                                        <p:tav tm="0">
                                          <p:val>
                                            <p:strVal val="#ppt_x-#ppt_w*1.125000"/>
                                          </p:val>
                                        </p:tav>
                                        <p:tav tm="100000">
                                          <p:val>
                                            <p:strVal val="#ppt_x"/>
                                          </p:val>
                                        </p:tav>
                                      </p:tavLst>
                                    </p:anim>
                                    <p:animEffect transition="in" filter="wipe(right)">
                                      <p:cBhvr>
                                        <p:cTn id="15" dur="500"/>
                                        <p:tgtEl>
                                          <p:spTgt spid="17"/>
                                        </p:tgtEl>
                                      </p:cBhvr>
                                    </p:animEffect>
                                  </p:childTnLst>
                                </p:cTn>
                              </p:par>
                            </p:childTnLst>
                          </p:cTn>
                        </p:par>
                        <p:par>
                          <p:cTn id="16" fill="hold">
                            <p:stCondLst>
                              <p:cond delay="1500"/>
                            </p:stCondLst>
                            <p:childTnLst>
                              <p:par>
                                <p:cTn id="17" presetID="1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p:tgtEl>
                                          <p:spTgt spid="27"/>
                                        </p:tgtEl>
                                        <p:attrNameLst>
                                          <p:attrName>ppt_x</p:attrName>
                                        </p:attrNameLst>
                                      </p:cBhvr>
                                      <p:tavLst>
                                        <p:tav tm="0">
                                          <p:val>
                                            <p:strVal val="#ppt_x-#ppt_w*1.125000"/>
                                          </p:val>
                                        </p:tav>
                                        <p:tav tm="100000">
                                          <p:val>
                                            <p:strVal val="#ppt_x"/>
                                          </p:val>
                                        </p:tav>
                                      </p:tavLst>
                                    </p:anim>
                                    <p:animEffect transition="in" filter="wipe(right)">
                                      <p:cBhvr>
                                        <p:cTn id="2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63139" y="1721670"/>
            <a:ext cx="5671702" cy="3716580"/>
            <a:chOff x="3246438" y="1068388"/>
            <a:chExt cx="5711825" cy="4678363"/>
          </a:xfrm>
          <a:solidFill>
            <a:schemeClr val="bg1"/>
          </a:solidFill>
        </p:grpSpPr>
        <p:sp>
          <p:nvSpPr>
            <p:cNvPr id="3" name="Freeform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 name="Freeform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 name="Freeform 7"/>
            <p:cNvSpPr/>
            <p:nvPr/>
          </p:nvSpPr>
          <p:spPr bwMode="auto">
            <a:xfrm>
              <a:off x="5258893"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 name="Freeform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nvGrpSpPr>
            <p:cNvPr id="10" name="组合 9"/>
            <p:cNvGrpSpPr/>
            <p:nvPr/>
          </p:nvGrpSpPr>
          <p:grpSpPr>
            <a:xfrm>
              <a:off x="3517901" y="1225551"/>
              <a:ext cx="5260975" cy="4090987"/>
              <a:chOff x="3517901" y="1225551"/>
              <a:chExt cx="5260975" cy="4090987"/>
            </a:xfrm>
            <a:grpFill/>
          </p:grpSpPr>
          <p:sp>
            <p:nvSpPr>
              <p:cNvPr id="11"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1"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2"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3"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4"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5"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6"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7"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8"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9"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0"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9"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0"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1"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2"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3"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4"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5"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6"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7"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8"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9"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0"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1"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2"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3"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4"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5"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6"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7"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8"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9"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0"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1"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2"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3"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4"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5"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6"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7"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8"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9"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0"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1"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2"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3"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4"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5"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6"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7"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8"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9"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0"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1"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2"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3"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4"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5"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6"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7"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8"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9"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0"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1"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grpSp>
      <p:grpSp>
        <p:nvGrpSpPr>
          <p:cNvPr id="92" name="组合 91"/>
          <p:cNvGrpSpPr/>
          <p:nvPr/>
        </p:nvGrpSpPr>
        <p:grpSpPr>
          <a:xfrm>
            <a:off x="994821" y="610692"/>
            <a:ext cx="6486634" cy="625183"/>
            <a:chOff x="994820" y="496392"/>
            <a:chExt cx="5886671" cy="625183"/>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407454" y="496392"/>
              <a:ext cx="4329612" cy="584775"/>
            </a:xfrm>
            <a:prstGeom prst="rect">
              <a:avLst/>
            </a:prstGeom>
            <a:noFill/>
          </p:spPr>
          <p:txBody>
            <a:bodyPr wrap="none" rtlCol="0">
              <a:spAutoFit/>
            </a:bodyPr>
            <a:lstStyle/>
            <a:p>
              <a:r>
                <a:rPr lang="en-US" altLang="zh-CN" sz="3200" smtClean="0">
                  <a:solidFill>
                    <a:prstClr val="white"/>
                  </a:solidFill>
                  <a:latin typeface="汉仪喵魂体W" panose="00020600040101010101" pitchFamily="18" charset="-122"/>
                  <a:ea typeface="汉仪喵魂体W" panose="00020600040101010101" pitchFamily="18" charset="-122"/>
                </a:rPr>
                <a:t>1. Hệ thống kinh, vĩ tuyến</a:t>
              </a:r>
              <a:endParaRPr lang="zh-CN" altLang="en-US" sz="3200" dirty="0">
                <a:solidFill>
                  <a:prstClr val="white"/>
                </a:solidFill>
                <a:latin typeface="汉仪喵魂体W" panose="00020600040101010101" pitchFamily="18" charset="-122"/>
                <a:ea typeface="汉仪喵魂体W" panose="00020600040101010101" pitchFamily="18" charset="-122"/>
              </a:endParaRPr>
            </a:p>
          </p:txBody>
        </p:sp>
      </p:grpSp>
      <p:sp>
        <p:nvSpPr>
          <p:cNvPr id="102" name="矩形 101"/>
          <p:cNvSpPr/>
          <p:nvPr/>
        </p:nvSpPr>
        <p:spPr>
          <a:xfrm>
            <a:off x="998154" y="2502323"/>
            <a:ext cx="4363685" cy="1865126"/>
          </a:xfrm>
          <a:prstGeom prst="rect">
            <a:avLst/>
          </a:prstGeom>
        </p:spPr>
        <p:txBody>
          <a:bodyPr wrap="square">
            <a:spAutoFit/>
            <a:scene3d>
              <a:camera prst="orthographicFront"/>
              <a:lightRig rig="threePt" dir="t"/>
            </a:scene3d>
            <a:sp3d contourW="12700"/>
          </a:bodyPr>
          <a:lstStyle/>
          <a:p>
            <a:pPr algn="just">
              <a:lnSpc>
                <a:spcPct val="120000"/>
              </a:lnSpc>
            </a:pPr>
            <a:r>
              <a:rPr lang="en-US" altLang="zh-CN" sz="2400" b="1" i="1" smtClean="0">
                <a:solidFill>
                  <a:prstClr val="white"/>
                </a:solidFill>
                <a:latin typeface="Times New Roman" pitchFamily="18" charset="0"/>
                <a:ea typeface="汉仪喵魂体W" panose="00020600040101010101" pitchFamily="18" charset="-122"/>
                <a:cs typeface="Times New Roman" pitchFamily="18" charset="0"/>
              </a:rPr>
              <a:t>Quả Địa Cầu là mô hình thu nhỏ của Trái Đất. Trên quả Địa Cầu, có thể hiện cực Bắc, cực Nam và hệ thống kinh, vĩ tuyến.</a:t>
            </a:r>
            <a:endParaRPr lang="zh-CN" altLang="en-US" sz="2400" b="1" i="1" dirty="0">
              <a:solidFill>
                <a:prstClr val="white"/>
              </a:solidFill>
              <a:latin typeface="Times New Roman" pitchFamily="18" charset="0"/>
              <a:ea typeface="汉仪喵魂体W" panose="00020600040101010101" pitchFamily="18" charset="-122"/>
              <a:cs typeface="Times New Roman" pitchFamily="18" charset="0"/>
            </a:endParaRPr>
          </a:p>
        </p:txBody>
      </p:sp>
      <p:sp>
        <p:nvSpPr>
          <p:cNvPr id="104" name="TextBox 103"/>
          <p:cNvSpPr txBox="1"/>
          <p:nvPr/>
        </p:nvSpPr>
        <p:spPr>
          <a:xfrm>
            <a:off x="332509" y="5402625"/>
            <a:ext cx="6198437" cy="1200329"/>
          </a:xfrm>
          <a:prstGeom prst="rect">
            <a:avLst/>
          </a:prstGeom>
          <a:noFill/>
        </p:spPr>
        <p:txBody>
          <a:bodyPr wrap="square" rtlCol="0">
            <a:spAutoFit/>
          </a:bodyPr>
          <a:lstStyle/>
          <a:p>
            <a:pPr algn="just"/>
            <a:r>
              <a:rPr lang="en-US" sz="3600" b="1" dirty="0">
                <a:solidFill>
                  <a:schemeClr val="bg1"/>
                </a:solidFill>
                <a:latin typeface="Times New Roman"/>
                <a:ea typeface="Calibri"/>
              </a:rPr>
              <a:t>? </a:t>
            </a:r>
            <a:r>
              <a:rPr lang="en-US" sz="3600" b="1" dirty="0" err="1">
                <a:solidFill>
                  <a:schemeClr val="bg1"/>
                </a:solidFill>
                <a:latin typeface="Times New Roman"/>
                <a:ea typeface="Calibri"/>
              </a:rPr>
              <a:t>Em</a:t>
            </a:r>
            <a:r>
              <a:rPr lang="en-US" sz="3600" b="1" dirty="0">
                <a:solidFill>
                  <a:schemeClr val="bg1"/>
                </a:solidFill>
                <a:latin typeface="Times New Roman"/>
                <a:ea typeface="Calibri"/>
              </a:rPr>
              <a:t> </a:t>
            </a:r>
            <a:r>
              <a:rPr lang="en-US" sz="3600" b="1" dirty="0" err="1">
                <a:solidFill>
                  <a:schemeClr val="bg1"/>
                </a:solidFill>
                <a:latin typeface="Times New Roman"/>
                <a:ea typeface="Calibri"/>
              </a:rPr>
              <a:t>hãy</a:t>
            </a:r>
            <a:r>
              <a:rPr lang="en-US" sz="3600" b="1" dirty="0">
                <a:solidFill>
                  <a:schemeClr val="bg1"/>
                </a:solidFill>
                <a:latin typeface="Times New Roman"/>
                <a:ea typeface="Calibri"/>
              </a:rPr>
              <a:t> </a:t>
            </a:r>
            <a:r>
              <a:rPr lang="en-US" sz="3600" b="1" dirty="0" err="1">
                <a:solidFill>
                  <a:schemeClr val="bg1"/>
                </a:solidFill>
                <a:latin typeface="Times New Roman"/>
                <a:ea typeface="Calibri"/>
              </a:rPr>
              <a:t>nhận</a:t>
            </a:r>
            <a:r>
              <a:rPr lang="en-US" sz="3600" b="1" dirty="0">
                <a:solidFill>
                  <a:schemeClr val="bg1"/>
                </a:solidFill>
                <a:latin typeface="Times New Roman"/>
                <a:ea typeface="Calibri"/>
              </a:rPr>
              <a:t> </a:t>
            </a:r>
            <a:r>
              <a:rPr lang="en-US" sz="3600" b="1" dirty="0" err="1">
                <a:solidFill>
                  <a:schemeClr val="bg1"/>
                </a:solidFill>
                <a:latin typeface="Times New Roman"/>
                <a:ea typeface="Calibri"/>
              </a:rPr>
              <a:t>xét</a:t>
            </a:r>
            <a:r>
              <a:rPr lang="en-US" sz="3600" b="1" dirty="0">
                <a:solidFill>
                  <a:schemeClr val="bg1"/>
                </a:solidFill>
                <a:latin typeface="Times New Roman"/>
                <a:ea typeface="Calibri"/>
              </a:rPr>
              <a:t> </a:t>
            </a:r>
            <a:r>
              <a:rPr lang="en-US" sz="3600" b="1" dirty="0" err="1">
                <a:solidFill>
                  <a:schemeClr val="bg1"/>
                </a:solidFill>
                <a:latin typeface="Times New Roman"/>
                <a:ea typeface="Calibri"/>
              </a:rPr>
              <a:t>về</a:t>
            </a:r>
            <a:r>
              <a:rPr lang="en-US" sz="3600" b="1" dirty="0">
                <a:solidFill>
                  <a:schemeClr val="bg1"/>
                </a:solidFill>
                <a:latin typeface="Times New Roman"/>
                <a:ea typeface="Calibri"/>
              </a:rPr>
              <a:t> </a:t>
            </a:r>
            <a:r>
              <a:rPr lang="en-US" sz="3600" b="1" dirty="0" err="1">
                <a:solidFill>
                  <a:schemeClr val="bg1"/>
                </a:solidFill>
                <a:latin typeface="Times New Roman"/>
                <a:ea typeface="Calibri"/>
              </a:rPr>
              <a:t>hình</a:t>
            </a:r>
            <a:r>
              <a:rPr lang="en-US" sz="3600" b="1" dirty="0">
                <a:solidFill>
                  <a:schemeClr val="bg1"/>
                </a:solidFill>
                <a:latin typeface="Times New Roman"/>
                <a:ea typeface="Calibri"/>
              </a:rPr>
              <a:t> </a:t>
            </a:r>
            <a:r>
              <a:rPr lang="en-US" sz="3600" b="1" dirty="0" err="1">
                <a:solidFill>
                  <a:schemeClr val="bg1"/>
                </a:solidFill>
                <a:latin typeface="Times New Roman"/>
                <a:ea typeface="Calibri"/>
              </a:rPr>
              <a:t>dạng</a:t>
            </a:r>
            <a:r>
              <a:rPr lang="en-US" sz="3600" b="1" dirty="0">
                <a:solidFill>
                  <a:schemeClr val="bg1"/>
                </a:solidFill>
                <a:latin typeface="Times New Roman"/>
                <a:ea typeface="Calibri"/>
              </a:rPr>
              <a:t> </a:t>
            </a:r>
            <a:r>
              <a:rPr lang="en-US" sz="3600" b="1" dirty="0" err="1">
                <a:solidFill>
                  <a:schemeClr val="bg1"/>
                </a:solidFill>
                <a:latin typeface="Times New Roman"/>
                <a:ea typeface="Calibri"/>
              </a:rPr>
              <a:t>quả</a:t>
            </a:r>
            <a:r>
              <a:rPr lang="en-US" sz="3600" b="1" dirty="0">
                <a:solidFill>
                  <a:schemeClr val="bg1"/>
                </a:solidFill>
                <a:latin typeface="Times New Roman"/>
                <a:ea typeface="Calibri"/>
              </a:rPr>
              <a:t> </a:t>
            </a:r>
            <a:r>
              <a:rPr lang="en-US" sz="3600" b="1" dirty="0" err="1">
                <a:solidFill>
                  <a:schemeClr val="bg1"/>
                </a:solidFill>
                <a:latin typeface="Times New Roman"/>
                <a:ea typeface="Calibri"/>
              </a:rPr>
              <a:t>Địa</a:t>
            </a:r>
            <a:r>
              <a:rPr lang="en-US" sz="3600" b="1" dirty="0">
                <a:solidFill>
                  <a:schemeClr val="bg1"/>
                </a:solidFill>
                <a:latin typeface="Times New Roman"/>
                <a:ea typeface="Calibri"/>
              </a:rPr>
              <a:t> </a:t>
            </a:r>
            <a:r>
              <a:rPr lang="en-US" sz="3600" b="1" dirty="0" err="1" smtClean="0">
                <a:solidFill>
                  <a:schemeClr val="bg1"/>
                </a:solidFill>
                <a:latin typeface="Times New Roman"/>
                <a:ea typeface="Calibri"/>
              </a:rPr>
              <a:t>Cầu</a:t>
            </a:r>
            <a:endParaRPr lang="en-US" sz="3600" dirty="0">
              <a:solidFill>
                <a:schemeClr val="bg1"/>
              </a:solidFill>
              <a:latin typeface="Times New Roman" pitchFamily="18" charset="0"/>
              <a:cs typeface="Times New Roman" pitchFamily="18" charset="0"/>
            </a:endParaRPr>
          </a:p>
        </p:txBody>
      </p:sp>
      <p:pic>
        <p:nvPicPr>
          <p:cNvPr id="1026" name="Picture 2" descr="C:\Users\Admin\Desktop\qua_dia_cau_phi_30_tieng_anh_de_nhua_2_ca7c817b3a8b4cc3a84566f4144a559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7119" y="248764"/>
            <a:ext cx="4851512" cy="654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3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circle(in)">
                                      <p:cBhvr>
                                        <p:cTn id="10" dur="2000"/>
                                        <p:tgtEl>
                                          <p:spTgt spid="10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4"/>
                                        </p:tgtEl>
                                        <p:attrNameLst>
                                          <p:attrName>style.visibility</p:attrName>
                                        </p:attrNameLst>
                                      </p:cBhvr>
                                      <p:to>
                                        <p:strVal val="visible"/>
                                      </p:to>
                                    </p:set>
                                    <p:animEffect transition="in" filter="circle(in)">
                                      <p:cBhvr>
                                        <p:cTn id="15"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994821" y="610692"/>
            <a:ext cx="6486634" cy="625183"/>
            <a:chOff x="994820" y="496392"/>
            <a:chExt cx="5886671" cy="625183"/>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407454" y="496392"/>
              <a:ext cx="4329612" cy="584775"/>
            </a:xfrm>
            <a:prstGeom prst="rect">
              <a:avLst/>
            </a:prstGeom>
            <a:noFill/>
          </p:spPr>
          <p:txBody>
            <a:bodyPr wrap="none" rtlCol="0">
              <a:spAutoFit/>
            </a:bodyPr>
            <a:lstStyle/>
            <a:p>
              <a:r>
                <a:rPr lang="en-US" altLang="zh-CN" sz="3200" smtClean="0">
                  <a:solidFill>
                    <a:prstClr val="white"/>
                  </a:solidFill>
                  <a:latin typeface="汉仪喵魂体W" panose="00020600040101010101" pitchFamily="18" charset="-122"/>
                  <a:ea typeface="汉仪喵魂体W" panose="00020600040101010101" pitchFamily="18" charset="-122"/>
                </a:rPr>
                <a:t>1. Hệ thống kinh, vĩ tuyến</a:t>
              </a:r>
              <a:endParaRPr lang="zh-CN" altLang="en-US" sz="3200" dirty="0">
                <a:solidFill>
                  <a:prstClr val="white"/>
                </a:solidFill>
                <a:latin typeface="汉仪喵魂体W" panose="00020600040101010101" pitchFamily="18" charset="-122"/>
                <a:ea typeface="汉仪喵魂体W" panose="00020600040101010101" pitchFamily="18" charset="-122"/>
              </a:endParaRPr>
            </a:p>
          </p:txBody>
        </p:sp>
      </p:gr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0769" y="1341913"/>
            <a:ext cx="6590805" cy="5261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 name="Rectangle 96"/>
          <p:cNvSpPr/>
          <p:nvPr/>
        </p:nvSpPr>
        <p:spPr>
          <a:xfrm>
            <a:off x="292925" y="1301426"/>
            <a:ext cx="4920343" cy="5264262"/>
          </a:xfrm>
          <a:prstGeom prst="rect">
            <a:avLst/>
          </a:prstGeom>
        </p:spPr>
        <p:txBody>
          <a:bodyPr wrap="square">
            <a:spAutoFit/>
          </a:bodyPr>
          <a:lstStyle/>
          <a:p>
            <a:pPr algn="just">
              <a:lnSpc>
                <a:spcPct val="115000"/>
              </a:lnSpc>
              <a:spcAft>
                <a:spcPts val="1000"/>
              </a:spcAft>
            </a:pPr>
            <a:r>
              <a:rPr lang="en-US" sz="2800" b="1" dirty="0" err="1">
                <a:solidFill>
                  <a:schemeClr val="bg1"/>
                </a:solidFill>
                <a:latin typeface="Times New Roman" pitchFamily="18" charset="0"/>
                <a:ea typeface="Calibri"/>
                <a:cs typeface="Times New Roman" pitchFamily="18" charset="0"/>
              </a:rPr>
              <a:t>Quan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sát</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hình</a:t>
            </a:r>
            <a:r>
              <a:rPr lang="en-US" sz="2800" b="1" dirty="0">
                <a:solidFill>
                  <a:schemeClr val="bg1"/>
                </a:solidFill>
                <a:latin typeface="Times New Roman" pitchFamily="18" charset="0"/>
                <a:ea typeface="Calibri"/>
                <a:cs typeface="Times New Roman" pitchFamily="18" charset="0"/>
              </a:rPr>
              <a:t> 2 </a:t>
            </a:r>
            <a:r>
              <a:rPr lang="en-US" sz="2800" b="1" dirty="0" err="1">
                <a:solidFill>
                  <a:schemeClr val="bg1"/>
                </a:solidFill>
                <a:latin typeface="Times New Roman" pitchFamily="18" charset="0"/>
                <a:ea typeface="Calibri"/>
                <a:cs typeface="Times New Roman" pitchFamily="18" charset="0"/>
              </a:rPr>
              <a:t>và</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đọc</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thông</a:t>
            </a:r>
            <a:r>
              <a:rPr lang="en-US" sz="2800" b="1" dirty="0">
                <a:solidFill>
                  <a:schemeClr val="bg1"/>
                </a:solidFill>
                <a:latin typeface="Times New Roman" pitchFamily="18" charset="0"/>
                <a:ea typeface="Calibri"/>
                <a:cs typeface="Times New Roman" pitchFamily="18" charset="0"/>
              </a:rPr>
              <a:t> tin </a:t>
            </a:r>
            <a:r>
              <a:rPr lang="en-US" sz="2800" b="1" dirty="0" err="1">
                <a:solidFill>
                  <a:schemeClr val="bg1"/>
                </a:solidFill>
                <a:latin typeface="Times New Roman" pitchFamily="18" charset="0"/>
                <a:ea typeface="Calibri"/>
                <a:cs typeface="Times New Roman" pitchFamily="18" charset="0"/>
              </a:rPr>
              <a:t>trong</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mục</a:t>
            </a:r>
            <a:r>
              <a:rPr lang="en-US" sz="2800" b="1" dirty="0">
                <a:solidFill>
                  <a:schemeClr val="bg1"/>
                </a:solidFill>
                <a:latin typeface="Times New Roman" pitchFamily="18" charset="0"/>
                <a:ea typeface="Calibri"/>
                <a:cs typeface="Times New Roman" pitchFamily="18" charset="0"/>
              </a:rPr>
              <a:t> 1, </a:t>
            </a:r>
            <a:r>
              <a:rPr lang="en-US" sz="2800" b="1" dirty="0" err="1">
                <a:solidFill>
                  <a:schemeClr val="bg1"/>
                </a:solidFill>
                <a:latin typeface="Times New Roman" pitchFamily="18" charset="0"/>
                <a:ea typeface="Calibri"/>
                <a:cs typeface="Times New Roman" pitchFamily="18" charset="0"/>
              </a:rPr>
              <a:t>em</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hãy</a:t>
            </a:r>
            <a:r>
              <a:rPr lang="en-US" sz="2800" b="1" dirty="0">
                <a:solidFill>
                  <a:schemeClr val="bg1"/>
                </a:solidFill>
                <a:latin typeface="Times New Roman" pitchFamily="18" charset="0"/>
                <a:ea typeface="Calibri"/>
                <a:cs typeface="Times New Roman" pitchFamily="18" charset="0"/>
              </a:rPr>
              <a:t>:</a:t>
            </a:r>
            <a:endParaRPr lang="en-US" sz="2800" dirty="0">
              <a:solidFill>
                <a:schemeClr val="bg1"/>
              </a:solidFill>
              <a:latin typeface="Times New Roman" pitchFamily="18" charset="0"/>
              <a:ea typeface="Calibri"/>
              <a:cs typeface="Times New Roman" pitchFamily="18" charset="0"/>
            </a:endParaRPr>
          </a:p>
          <a:p>
            <a:pPr algn="just">
              <a:lnSpc>
                <a:spcPct val="115000"/>
              </a:lnSpc>
              <a:spcAft>
                <a:spcPts val="1000"/>
              </a:spcAft>
            </a:pPr>
            <a:r>
              <a:rPr lang="en-US" sz="2800" b="1" dirty="0">
                <a:solidFill>
                  <a:schemeClr val="bg1"/>
                </a:solidFill>
                <a:latin typeface="Times New Roman" pitchFamily="18" charset="0"/>
                <a:ea typeface="Calibri"/>
                <a:cs typeface="Times New Roman" pitchFamily="18" charset="0"/>
              </a:rPr>
              <a:t>1. </a:t>
            </a:r>
            <a:r>
              <a:rPr lang="en-US" sz="2800" b="1" dirty="0" err="1">
                <a:solidFill>
                  <a:schemeClr val="bg1"/>
                </a:solidFill>
                <a:latin typeface="Times New Roman" pitchFamily="18" charset="0"/>
                <a:ea typeface="Calibri"/>
                <a:cs typeface="Times New Roman" pitchFamily="18" charset="0"/>
              </a:rPr>
              <a:t>Xác</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định</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đường</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kinh</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gốc</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và</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vĩ</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gốc</a:t>
            </a:r>
            <a:r>
              <a:rPr lang="en-US" sz="2800" b="1" dirty="0">
                <a:solidFill>
                  <a:schemeClr val="bg1"/>
                </a:solidFill>
                <a:latin typeface="Times New Roman" pitchFamily="18" charset="0"/>
                <a:ea typeface="Calibri"/>
                <a:cs typeface="Times New Roman" pitchFamily="18" charset="0"/>
              </a:rPr>
              <a:t>. Cho </a:t>
            </a:r>
            <a:r>
              <a:rPr lang="en-US" sz="2800" b="1" dirty="0" err="1">
                <a:solidFill>
                  <a:schemeClr val="bg1"/>
                </a:solidFill>
                <a:latin typeface="Times New Roman" pitchFamily="18" charset="0"/>
                <a:ea typeface="Calibri"/>
                <a:cs typeface="Times New Roman" pitchFamily="18" charset="0"/>
              </a:rPr>
              <a:t>biết</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thế</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nào</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là</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kinh</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tây</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kinh</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đông</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vĩ</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bắc</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vĩ</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nam</a:t>
            </a:r>
            <a:r>
              <a:rPr lang="en-US" sz="2800" b="1" dirty="0">
                <a:solidFill>
                  <a:schemeClr val="bg1"/>
                </a:solidFill>
                <a:latin typeface="Times New Roman" pitchFamily="18" charset="0"/>
                <a:ea typeface="Calibri"/>
                <a:cs typeface="Times New Roman" pitchFamily="18" charset="0"/>
              </a:rPr>
              <a:t>.</a:t>
            </a:r>
            <a:endParaRPr lang="en-US" sz="2800" dirty="0">
              <a:solidFill>
                <a:schemeClr val="bg1"/>
              </a:solidFill>
              <a:latin typeface="Times New Roman" pitchFamily="18" charset="0"/>
              <a:ea typeface="Calibri"/>
              <a:cs typeface="Times New Roman" pitchFamily="18" charset="0"/>
            </a:endParaRPr>
          </a:p>
          <a:p>
            <a:pPr algn="just">
              <a:lnSpc>
                <a:spcPct val="115000"/>
              </a:lnSpc>
              <a:spcAft>
                <a:spcPts val="1000"/>
              </a:spcAft>
            </a:pPr>
            <a:r>
              <a:rPr lang="en-US" sz="2800" b="1" dirty="0">
                <a:solidFill>
                  <a:schemeClr val="bg1"/>
                </a:solidFill>
                <a:latin typeface="Times New Roman" pitchFamily="18" charset="0"/>
                <a:ea typeface="Calibri"/>
                <a:cs typeface="Times New Roman" pitchFamily="18" charset="0"/>
              </a:rPr>
              <a:t>2. So </a:t>
            </a:r>
            <a:r>
              <a:rPr lang="en-US" sz="2800" b="1" dirty="0" err="1">
                <a:solidFill>
                  <a:schemeClr val="bg1"/>
                </a:solidFill>
                <a:latin typeface="Times New Roman" pitchFamily="18" charset="0"/>
                <a:ea typeface="Calibri"/>
                <a:cs typeface="Times New Roman" pitchFamily="18" charset="0"/>
              </a:rPr>
              <a:t>sánh</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độ</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dài</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các</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đường</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kinh</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với</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nhau</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và</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độ</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dài</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các</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đường</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vĩ</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tuyến</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với</a:t>
            </a:r>
            <a:r>
              <a:rPr lang="en-US" sz="2800" b="1" dirty="0">
                <a:solidFill>
                  <a:schemeClr val="bg1"/>
                </a:solidFill>
                <a:latin typeface="Times New Roman" pitchFamily="18" charset="0"/>
                <a:ea typeface="Calibri"/>
                <a:cs typeface="Times New Roman" pitchFamily="18" charset="0"/>
              </a:rPr>
              <a:t> </a:t>
            </a:r>
            <a:r>
              <a:rPr lang="en-US" sz="2800" b="1" dirty="0" err="1">
                <a:solidFill>
                  <a:schemeClr val="bg1"/>
                </a:solidFill>
                <a:latin typeface="Times New Roman" pitchFamily="18" charset="0"/>
                <a:ea typeface="Calibri"/>
                <a:cs typeface="Times New Roman" pitchFamily="18" charset="0"/>
              </a:rPr>
              <a:t>nhau</a:t>
            </a:r>
            <a:r>
              <a:rPr lang="en-US" sz="2800" b="1" dirty="0">
                <a:solidFill>
                  <a:schemeClr val="bg1"/>
                </a:solidFill>
                <a:latin typeface="Times New Roman" pitchFamily="18" charset="0"/>
                <a:ea typeface="Calibri"/>
                <a:cs typeface="Times New Roman" pitchFamily="18" charset="0"/>
              </a:rPr>
              <a:t>.</a:t>
            </a:r>
            <a:endParaRPr lang="en-US" sz="2800" dirty="0">
              <a:solidFill>
                <a:schemeClr val="bg1"/>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5649596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circle(in)">
                                      <p:cBhvr>
                                        <p:cTn id="7" dur="2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994821" y="610692"/>
            <a:ext cx="6486634" cy="625183"/>
            <a:chOff x="994820" y="496392"/>
            <a:chExt cx="5886671" cy="625183"/>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407454" y="496392"/>
              <a:ext cx="4329612" cy="584775"/>
            </a:xfrm>
            <a:prstGeom prst="rect">
              <a:avLst/>
            </a:prstGeom>
            <a:noFill/>
          </p:spPr>
          <p:txBody>
            <a:bodyPr wrap="none" rtlCol="0">
              <a:spAutoFit/>
            </a:bodyPr>
            <a:lstStyle/>
            <a:p>
              <a:r>
                <a:rPr lang="en-US" altLang="zh-CN" sz="3200" smtClean="0">
                  <a:solidFill>
                    <a:prstClr val="white"/>
                  </a:solidFill>
                  <a:latin typeface="汉仪喵魂体W" panose="00020600040101010101" pitchFamily="18" charset="-122"/>
                  <a:ea typeface="汉仪喵魂体W" panose="00020600040101010101" pitchFamily="18" charset="-122"/>
                </a:rPr>
                <a:t>1. Hệ thống kinh, vĩ tuyến</a:t>
              </a:r>
              <a:endParaRPr lang="zh-CN" altLang="en-US" sz="3200" dirty="0">
                <a:solidFill>
                  <a:prstClr val="white"/>
                </a:solidFill>
                <a:latin typeface="汉仪喵魂体W" panose="00020600040101010101" pitchFamily="18" charset="-122"/>
                <a:ea typeface="汉仪喵魂体W" panose="00020600040101010101" pitchFamily="18" charset="-122"/>
              </a:endParaRPr>
            </a:p>
          </p:txBody>
        </p:sp>
      </p:gr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0769" y="1341913"/>
            <a:ext cx="6590805" cy="5261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187056582"/>
              </p:ext>
            </p:extLst>
          </p:nvPr>
        </p:nvGraphicFramePr>
        <p:xfrm>
          <a:off x="359562" y="1881968"/>
          <a:ext cx="4651825" cy="4637584"/>
        </p:xfrm>
        <a:graphic>
          <a:graphicData uri="http://schemas.openxmlformats.org/drawingml/2006/table">
            <a:tbl>
              <a:tblPr firstRow="1" firstCol="1" bandRow="1"/>
              <a:tblGrid>
                <a:gridCol w="2325431"/>
                <a:gridCol w="2326394"/>
              </a:tblGrid>
              <a:tr h="421599">
                <a:tc>
                  <a:txBody>
                    <a:bodyPr/>
                    <a:lstStyle/>
                    <a:p>
                      <a:pPr algn="ctr">
                        <a:lnSpc>
                          <a:spcPct val="115000"/>
                        </a:lnSpc>
                        <a:spcAft>
                          <a:spcPts val="0"/>
                        </a:spcAft>
                      </a:pPr>
                      <a:r>
                        <a:rPr lang="en-US" sz="2000" b="1" dirty="0" err="1">
                          <a:solidFill>
                            <a:schemeClr val="bg1"/>
                          </a:solidFill>
                          <a:effectLst/>
                          <a:latin typeface="Times New Roman"/>
                          <a:ea typeface="Calibri"/>
                          <a:cs typeface="Times New Roman"/>
                        </a:rPr>
                        <a:t>Kinh</a:t>
                      </a:r>
                      <a:r>
                        <a:rPr lang="en-US" sz="2000" b="1" dirty="0">
                          <a:solidFill>
                            <a:schemeClr val="bg1"/>
                          </a:solidFill>
                          <a:effectLst/>
                          <a:latin typeface="Times New Roman"/>
                          <a:ea typeface="Calibri"/>
                          <a:cs typeface="Times New Roman"/>
                        </a:rPr>
                        <a:t> </a:t>
                      </a:r>
                      <a:r>
                        <a:rPr lang="en-US" sz="2000" b="1" dirty="0" err="1">
                          <a:solidFill>
                            <a:schemeClr val="bg1"/>
                          </a:solidFill>
                          <a:effectLst/>
                          <a:latin typeface="Times New Roman"/>
                          <a:ea typeface="Calibri"/>
                          <a:cs typeface="Times New Roman"/>
                        </a:rPr>
                        <a:t>tuyến</a:t>
                      </a:r>
                      <a:endParaRPr lang="en-US" sz="2000" b="1"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a:solidFill>
                            <a:schemeClr val="bg1"/>
                          </a:solidFill>
                          <a:effectLst/>
                          <a:latin typeface="Times New Roman"/>
                          <a:ea typeface="Calibri"/>
                          <a:cs typeface="Times New Roman"/>
                        </a:rPr>
                        <a:t>Vĩ tuyến</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3197">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Khái niệm:.....</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Khái niệm:.....</a:t>
                      </a:r>
                      <a:endParaRPr lang="en-US" sz="2000" b="1">
                        <a:solidFill>
                          <a:schemeClr val="bg1"/>
                        </a:solidFill>
                        <a:effectLst/>
                        <a:latin typeface="Calibri"/>
                        <a:ea typeface="Calibri"/>
                        <a:cs typeface="Times New Roman"/>
                      </a:endParaRPr>
                    </a:p>
                    <a:p>
                      <a:pPr algn="just">
                        <a:lnSpc>
                          <a:spcPct val="115000"/>
                        </a:lnSpc>
                        <a:spcAft>
                          <a:spcPts val="0"/>
                        </a:spcAft>
                      </a:pPr>
                      <a:r>
                        <a:rPr lang="en-US" sz="2000" b="1" i="1">
                          <a:solidFill>
                            <a:schemeClr val="bg1"/>
                          </a:solidFill>
                          <a:effectLst/>
                          <a:latin typeface="Times New Roman"/>
                          <a:ea typeface="Calibri"/>
                          <a:cs typeface="Times New Roman"/>
                        </a:rPr>
                        <a:t> </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3197">
                <a:tc>
                  <a:txBody>
                    <a:bodyPr/>
                    <a:lstStyle/>
                    <a:p>
                      <a:pPr algn="just">
                        <a:lnSpc>
                          <a:spcPct val="115000"/>
                        </a:lnSpc>
                        <a:spcAft>
                          <a:spcPts val="0"/>
                        </a:spcAft>
                      </a:pPr>
                      <a:r>
                        <a:rPr lang="en-US" sz="2000" b="1" i="1" dirty="0">
                          <a:solidFill>
                            <a:schemeClr val="bg1"/>
                          </a:solidFill>
                          <a:effectLst/>
                          <a:latin typeface="Times New Roman"/>
                          <a:ea typeface="Calibri"/>
                          <a:cs typeface="Times New Roman"/>
                        </a:rPr>
                        <a:t>KT </a:t>
                      </a:r>
                      <a:r>
                        <a:rPr lang="en-US" sz="2000" b="1" i="1" dirty="0" err="1">
                          <a:solidFill>
                            <a:schemeClr val="bg1"/>
                          </a:solidFill>
                          <a:effectLst/>
                          <a:latin typeface="Times New Roman"/>
                          <a:ea typeface="Calibri"/>
                          <a:cs typeface="Times New Roman"/>
                        </a:rPr>
                        <a:t>gốc</a:t>
                      </a:r>
                      <a:r>
                        <a:rPr lang="en-US" sz="2000" b="1" i="1" dirty="0">
                          <a:solidFill>
                            <a:schemeClr val="bg1"/>
                          </a:solidFill>
                          <a:effectLst/>
                          <a:latin typeface="Times New Roman"/>
                          <a:ea typeface="Calibri"/>
                          <a:cs typeface="Times New Roman"/>
                        </a:rPr>
                        <a:t>:.....</a:t>
                      </a:r>
                      <a:endParaRPr lang="en-US" sz="2000" b="1" dirty="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VT gốc:.....</a:t>
                      </a:r>
                      <a:endParaRPr lang="en-US" sz="2000" b="1">
                        <a:solidFill>
                          <a:schemeClr val="bg1"/>
                        </a:solidFill>
                        <a:effectLst/>
                        <a:latin typeface="Calibri"/>
                        <a:ea typeface="Calibri"/>
                        <a:cs typeface="Times New Roman"/>
                      </a:endParaRPr>
                    </a:p>
                    <a:p>
                      <a:pPr algn="just">
                        <a:lnSpc>
                          <a:spcPct val="115000"/>
                        </a:lnSpc>
                        <a:spcAft>
                          <a:spcPts val="0"/>
                        </a:spcAft>
                      </a:pPr>
                      <a:r>
                        <a:rPr lang="en-US" sz="2000" b="1" i="1">
                          <a:solidFill>
                            <a:schemeClr val="bg1"/>
                          </a:solidFill>
                          <a:effectLst/>
                          <a:latin typeface="Times New Roman"/>
                          <a:ea typeface="Calibri"/>
                          <a:cs typeface="Times New Roman"/>
                        </a:rPr>
                        <a:t> </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3197">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KT Tây:.....</a:t>
                      </a:r>
                      <a:endParaRPr lang="en-US" sz="2000" b="1">
                        <a:solidFill>
                          <a:schemeClr val="bg1"/>
                        </a:solidFill>
                        <a:effectLst/>
                        <a:latin typeface="Calibri"/>
                        <a:ea typeface="Calibri"/>
                        <a:cs typeface="Times New Roman"/>
                      </a:endParaRPr>
                    </a:p>
                    <a:p>
                      <a:pPr algn="just">
                        <a:lnSpc>
                          <a:spcPct val="115000"/>
                        </a:lnSpc>
                        <a:spcAft>
                          <a:spcPts val="0"/>
                        </a:spcAft>
                      </a:pPr>
                      <a:r>
                        <a:rPr lang="en-US" sz="2000" b="1" i="1">
                          <a:solidFill>
                            <a:schemeClr val="bg1"/>
                          </a:solidFill>
                          <a:effectLst/>
                          <a:latin typeface="Times New Roman"/>
                          <a:ea typeface="Calibri"/>
                          <a:cs typeface="Times New Roman"/>
                        </a:rPr>
                        <a:t> </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VT Bắc:.....</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3197">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KT Đông:.....</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VT Nam:.....</a:t>
                      </a:r>
                      <a:endParaRPr lang="en-US" sz="2000" b="1">
                        <a:solidFill>
                          <a:schemeClr val="bg1"/>
                        </a:solidFill>
                        <a:effectLst/>
                        <a:latin typeface="Calibri"/>
                        <a:ea typeface="Calibri"/>
                        <a:cs typeface="Times New Roman"/>
                      </a:endParaRPr>
                    </a:p>
                    <a:p>
                      <a:pPr algn="just">
                        <a:lnSpc>
                          <a:spcPct val="115000"/>
                        </a:lnSpc>
                        <a:spcAft>
                          <a:spcPts val="0"/>
                        </a:spcAft>
                      </a:pPr>
                      <a:r>
                        <a:rPr lang="en-US" sz="2000" b="1" i="1">
                          <a:solidFill>
                            <a:schemeClr val="bg1"/>
                          </a:solidFill>
                          <a:effectLst/>
                          <a:latin typeface="Times New Roman"/>
                          <a:ea typeface="Calibri"/>
                          <a:cs typeface="Times New Roman"/>
                        </a:rPr>
                        <a:t> </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3197">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So sánh độ dài các đường KT:.....</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b="1" i="1">
                          <a:solidFill>
                            <a:schemeClr val="bg1"/>
                          </a:solidFill>
                          <a:effectLst/>
                          <a:latin typeface="Times New Roman"/>
                          <a:ea typeface="Calibri"/>
                          <a:cs typeface="Times New Roman"/>
                        </a:rPr>
                        <a:t>So sánh độ dài các đường VT:.....</a:t>
                      </a:r>
                      <a:endParaRPr lang="en-US" sz="2000" b="1">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676913" y="1403468"/>
            <a:ext cx="352695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PHIẾU HỌC TẬP SỐ 1</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765908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70446" y="-125558"/>
            <a:ext cx="6486634" cy="625183"/>
            <a:chOff x="994820" y="496392"/>
            <a:chExt cx="5886671" cy="625183"/>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407454" y="496392"/>
              <a:ext cx="4329612" cy="584775"/>
            </a:xfrm>
            <a:prstGeom prst="rect">
              <a:avLst/>
            </a:prstGeom>
            <a:noFill/>
          </p:spPr>
          <p:txBody>
            <a:bodyPr wrap="none" rtlCol="0">
              <a:spAutoFit/>
            </a:bodyPr>
            <a:lstStyle/>
            <a:p>
              <a:r>
                <a:rPr lang="en-US" altLang="zh-CN" sz="3200" smtClean="0">
                  <a:solidFill>
                    <a:prstClr val="white"/>
                  </a:solidFill>
                  <a:latin typeface="汉仪喵魂体W" panose="00020600040101010101" pitchFamily="18" charset="-122"/>
                  <a:ea typeface="汉仪喵魂体W" panose="00020600040101010101" pitchFamily="18" charset="-122"/>
                </a:rPr>
                <a:t>1. Hệ thống kinh, vĩ tuyến</a:t>
              </a:r>
              <a:endParaRPr lang="zh-CN" altLang="en-US" sz="3200" dirty="0">
                <a:solidFill>
                  <a:prstClr val="white"/>
                </a:solidFill>
                <a:latin typeface="汉仪喵魂体W" panose="00020600040101010101" pitchFamily="18" charset="-122"/>
                <a:ea typeface="汉仪喵魂体W" panose="00020600040101010101" pitchFamily="18" charset="-122"/>
              </a:endParaRPr>
            </a:p>
          </p:txBody>
        </p:sp>
      </p:grpSp>
      <p:graphicFrame>
        <p:nvGraphicFramePr>
          <p:cNvPr id="6" name="Table 5"/>
          <p:cNvGraphicFramePr>
            <a:graphicFrameLocks noGrp="1"/>
          </p:cNvGraphicFramePr>
          <p:nvPr>
            <p:extLst>
              <p:ext uri="{D42A27DB-BD31-4B8C-83A1-F6EECF244321}">
                <p14:modId xmlns:p14="http://schemas.microsoft.com/office/powerpoint/2010/main" val="1110923383"/>
              </p:ext>
            </p:extLst>
          </p:nvPr>
        </p:nvGraphicFramePr>
        <p:xfrm>
          <a:off x="270445" y="719666"/>
          <a:ext cx="11640508" cy="5516852"/>
        </p:xfrm>
        <a:graphic>
          <a:graphicData uri="http://schemas.openxmlformats.org/drawingml/2006/table">
            <a:tbl>
              <a:tblPr firstRow="1" bandRow="1">
                <a:tableStyleId>{F5AB1C69-6EDB-4FF4-983F-18BD219EF322}</a:tableStyleId>
              </a:tblPr>
              <a:tblGrid>
                <a:gridCol w="2057119"/>
                <a:gridCol w="3763135"/>
                <a:gridCol w="2020148"/>
                <a:gridCol w="3800106"/>
              </a:tblGrid>
              <a:tr h="840701">
                <a:tc gridSpan="2">
                  <a:txBody>
                    <a:bodyPr/>
                    <a:lstStyle/>
                    <a:p>
                      <a:pPr algn="ctr"/>
                      <a:r>
                        <a:rPr lang="en-US" sz="2400" dirty="0" err="1" smtClean="0">
                          <a:solidFill>
                            <a:schemeClr val="bg1"/>
                          </a:solidFill>
                          <a:latin typeface="Times New Roman" pitchFamily="18" charset="0"/>
                          <a:cs typeface="Times New Roman" pitchFamily="18" charset="0"/>
                        </a:rPr>
                        <a:t>Kinh</a:t>
                      </a:r>
                      <a:r>
                        <a:rPr lang="en-US" sz="2400" baseline="0" dirty="0" smtClean="0">
                          <a:solidFill>
                            <a:schemeClr val="bg1"/>
                          </a:solidFill>
                          <a:latin typeface="Times New Roman" pitchFamily="18" charset="0"/>
                          <a:cs typeface="Times New Roman" pitchFamily="18" charset="0"/>
                        </a:rPr>
                        <a:t> </a:t>
                      </a:r>
                      <a:r>
                        <a:rPr lang="en-US" sz="2400" baseline="0" dirty="0" err="1" smtClean="0">
                          <a:solidFill>
                            <a:schemeClr val="bg1"/>
                          </a:solidFill>
                          <a:latin typeface="Times New Roman" pitchFamily="18" charset="0"/>
                          <a:cs typeface="Times New Roman" pitchFamily="18" charset="0"/>
                        </a:rPr>
                        <a:t>tuyến</a:t>
                      </a:r>
                      <a:endParaRPr lang="en-US" sz="2400" dirty="0">
                        <a:solidFill>
                          <a:schemeClr val="bg1"/>
                        </a:solidFill>
                        <a:latin typeface="Times New Roman" pitchFamily="18" charset="0"/>
                        <a:cs typeface="Times New Roman" pitchFamily="18" charset="0"/>
                      </a:endParaRPr>
                    </a:p>
                  </a:txBody>
                  <a:tcPr>
                    <a:solidFill>
                      <a:schemeClr val="bg2">
                        <a:lumMod val="25000"/>
                      </a:schemeClr>
                    </a:solidFill>
                  </a:tcPr>
                </a:tc>
                <a:tc hMerge="1">
                  <a:txBody>
                    <a:bodyPr/>
                    <a:lstStyle/>
                    <a:p>
                      <a:endParaRPr lang="en-US"/>
                    </a:p>
                  </a:txBody>
                  <a:tcPr/>
                </a:tc>
                <a:tc gridSpan="2">
                  <a:txBody>
                    <a:bodyPr/>
                    <a:lstStyle/>
                    <a:p>
                      <a:pPr algn="ctr"/>
                      <a:r>
                        <a:rPr lang="en-US" sz="2400" dirty="0" err="1" smtClean="0">
                          <a:solidFill>
                            <a:schemeClr val="bg1"/>
                          </a:solidFill>
                          <a:latin typeface="Times New Roman" pitchFamily="18" charset="0"/>
                          <a:cs typeface="Times New Roman" pitchFamily="18" charset="0"/>
                        </a:rPr>
                        <a:t>Vĩ</a:t>
                      </a:r>
                      <a:r>
                        <a:rPr lang="en-US" sz="2400" baseline="0" dirty="0" smtClean="0">
                          <a:solidFill>
                            <a:schemeClr val="bg1"/>
                          </a:solidFill>
                          <a:latin typeface="Times New Roman" pitchFamily="18" charset="0"/>
                          <a:cs typeface="Times New Roman" pitchFamily="18" charset="0"/>
                        </a:rPr>
                        <a:t> </a:t>
                      </a:r>
                      <a:r>
                        <a:rPr lang="en-US" sz="2400" baseline="0" dirty="0" err="1" smtClean="0">
                          <a:solidFill>
                            <a:schemeClr val="bg1"/>
                          </a:solidFill>
                          <a:latin typeface="Times New Roman" pitchFamily="18" charset="0"/>
                          <a:cs typeface="Times New Roman" pitchFamily="18" charset="0"/>
                        </a:rPr>
                        <a:t>tuyến</a:t>
                      </a:r>
                      <a:endParaRPr lang="en-US" sz="2400" dirty="0">
                        <a:solidFill>
                          <a:schemeClr val="bg1"/>
                        </a:solidFill>
                        <a:latin typeface="Times New Roman" pitchFamily="18" charset="0"/>
                        <a:cs typeface="Times New Roman" pitchFamily="18" charset="0"/>
                      </a:endParaRPr>
                    </a:p>
                  </a:txBody>
                  <a:tcPr>
                    <a:solidFill>
                      <a:schemeClr val="bg2">
                        <a:lumMod val="25000"/>
                      </a:schemeClr>
                    </a:solidFill>
                  </a:tcPr>
                </a:tc>
                <a:tc hMerge="1">
                  <a:txBody>
                    <a:bodyPr/>
                    <a:lstStyle/>
                    <a:p>
                      <a:endParaRPr lang="en-US"/>
                    </a:p>
                  </a:txBody>
                  <a:tcPr/>
                </a:tc>
              </a:tr>
              <a:tr h="840701">
                <a:tc>
                  <a:txBody>
                    <a:bodyPr/>
                    <a:lstStyle/>
                    <a:p>
                      <a:r>
                        <a:rPr lang="en-US" sz="2400" smtClean="0">
                          <a:solidFill>
                            <a:schemeClr val="bg1"/>
                          </a:solidFill>
                          <a:latin typeface="Times New Roman" pitchFamily="18" charset="0"/>
                          <a:cs typeface="Times New Roman" pitchFamily="18" charset="0"/>
                        </a:rPr>
                        <a:t>Khái niệm: </a:t>
                      </a:r>
                      <a:endParaRPr lang="en-US" sz="240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endParaRPr lang="vi-VN" sz="2400" i="1" smtClean="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r>
                        <a:rPr lang="en-US" sz="2400" smtClean="0">
                          <a:solidFill>
                            <a:schemeClr val="bg1"/>
                          </a:solidFill>
                          <a:latin typeface="Times New Roman" pitchFamily="18" charset="0"/>
                          <a:cs typeface="Times New Roman" pitchFamily="18" charset="0"/>
                        </a:rPr>
                        <a:t>Khái niệm:</a:t>
                      </a:r>
                    </a:p>
                    <a:p>
                      <a:endParaRPr lang="en-US" sz="2400" smtClean="0">
                        <a:solidFill>
                          <a:schemeClr val="bg1"/>
                        </a:solidFill>
                        <a:latin typeface="Times New Roman" pitchFamily="18" charset="0"/>
                        <a:cs typeface="Times New Roman" pitchFamily="18" charset="0"/>
                      </a:endParaRPr>
                    </a:p>
                    <a:p>
                      <a:endParaRPr lang="en-US" sz="240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1" u="none" strike="noStrike" kern="1200" cap="none" spc="0" normalizeH="0" baseline="0" noProof="0" smtClean="0">
                        <a:ln>
                          <a:noFill/>
                        </a:ln>
                        <a:solidFill>
                          <a:prstClr val="white"/>
                        </a:solidFill>
                        <a:effectLst/>
                        <a:uLnTx/>
                        <a:uFillTx/>
                        <a:latin typeface="Times New Roman" pitchFamily="18" charset="0"/>
                        <a:ea typeface="Calibri"/>
                        <a:cs typeface="Times New Roman" pitchFamily="18" charset="0"/>
                      </a:endParaRPr>
                    </a:p>
                  </a:txBody>
                  <a:tcPr>
                    <a:solidFill>
                      <a:schemeClr val="bg2">
                        <a:lumMod val="25000"/>
                      </a:schemeClr>
                    </a:solidFill>
                  </a:tcPr>
                </a:tc>
              </a:tr>
              <a:tr h="840701">
                <a:tc>
                  <a:txBody>
                    <a:bodyPr/>
                    <a:lstStyle/>
                    <a:p>
                      <a:r>
                        <a:rPr lang="en-US" sz="2400" smtClean="0">
                          <a:solidFill>
                            <a:schemeClr val="bg1"/>
                          </a:solidFill>
                          <a:latin typeface="Times New Roman" pitchFamily="18" charset="0"/>
                          <a:cs typeface="Times New Roman" pitchFamily="18" charset="0"/>
                        </a:rPr>
                        <a:t>KT gốc: </a:t>
                      </a:r>
                      <a:endParaRPr lang="en-US" sz="240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endParaRPr lang="vi-VN" sz="2400" i="1" smtClean="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r>
                        <a:rPr lang="en-US" sz="2400" dirty="0" smtClean="0">
                          <a:solidFill>
                            <a:schemeClr val="bg1"/>
                          </a:solidFill>
                          <a:latin typeface="Times New Roman" pitchFamily="18" charset="0"/>
                          <a:cs typeface="Times New Roman" pitchFamily="18" charset="0"/>
                        </a:rPr>
                        <a:t>VT </a:t>
                      </a:r>
                      <a:r>
                        <a:rPr lang="en-US" sz="2400" dirty="0" err="1" smtClean="0">
                          <a:solidFill>
                            <a:schemeClr val="bg1"/>
                          </a:solidFill>
                          <a:latin typeface="Times New Roman" pitchFamily="18" charset="0"/>
                          <a:cs typeface="Times New Roman" pitchFamily="18" charset="0"/>
                        </a:rPr>
                        <a:t>gốc</a:t>
                      </a:r>
                      <a:r>
                        <a:rPr lang="en-US" sz="2400" dirty="0" smtClean="0">
                          <a:solidFill>
                            <a:schemeClr val="bg1"/>
                          </a:solidFill>
                          <a:latin typeface="Times New Roman" pitchFamily="18" charset="0"/>
                          <a:cs typeface="Times New Roman" pitchFamily="18" charset="0"/>
                        </a:rPr>
                        <a:t>: </a:t>
                      </a:r>
                      <a:endParaRPr lang="en-US" sz="2400" dirty="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endParaRPr lang="en-US" sz="2400" i="1" dirty="0">
                        <a:solidFill>
                          <a:schemeClr val="bg1"/>
                        </a:solidFill>
                        <a:latin typeface="Times New Roman" pitchFamily="18" charset="0"/>
                        <a:cs typeface="Times New Roman" pitchFamily="18" charset="0"/>
                      </a:endParaRPr>
                    </a:p>
                  </a:txBody>
                  <a:tcPr>
                    <a:solidFill>
                      <a:schemeClr val="bg2">
                        <a:lumMod val="25000"/>
                      </a:schemeClr>
                    </a:solidFill>
                  </a:tcPr>
                </a:tc>
              </a:tr>
              <a:tr h="840701">
                <a:tc>
                  <a:txBody>
                    <a:bodyPr/>
                    <a:lstStyle/>
                    <a:p>
                      <a:r>
                        <a:rPr lang="en-US" sz="2400" smtClean="0">
                          <a:solidFill>
                            <a:schemeClr val="bg1"/>
                          </a:solidFill>
                          <a:latin typeface="Times New Roman" pitchFamily="18" charset="0"/>
                          <a:cs typeface="Times New Roman" pitchFamily="18" charset="0"/>
                        </a:rPr>
                        <a:t>KT Tây: </a:t>
                      </a:r>
                      <a:endParaRPr lang="en-US" sz="240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endParaRPr lang="en-US" sz="2400" i="1">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r>
                        <a:rPr lang="en-US" sz="2400" dirty="0" smtClean="0">
                          <a:solidFill>
                            <a:schemeClr val="bg1"/>
                          </a:solidFill>
                          <a:latin typeface="Times New Roman" pitchFamily="18" charset="0"/>
                          <a:cs typeface="Times New Roman" pitchFamily="18" charset="0"/>
                        </a:rPr>
                        <a:t>VT </a:t>
                      </a:r>
                      <a:r>
                        <a:rPr lang="en-US" sz="2400" dirty="0" err="1" smtClean="0">
                          <a:solidFill>
                            <a:schemeClr val="bg1"/>
                          </a:solidFill>
                          <a:latin typeface="Times New Roman" pitchFamily="18" charset="0"/>
                          <a:cs typeface="Times New Roman" pitchFamily="18" charset="0"/>
                        </a:rPr>
                        <a:t>Bắc</a:t>
                      </a:r>
                      <a:r>
                        <a:rPr lang="en-US" sz="2400" dirty="0" smtClean="0">
                          <a:solidFill>
                            <a:schemeClr val="bg1"/>
                          </a:solidFill>
                          <a:latin typeface="Times New Roman" pitchFamily="18" charset="0"/>
                          <a:cs typeface="Times New Roman" pitchFamily="18" charset="0"/>
                        </a:rPr>
                        <a:t>: </a:t>
                      </a:r>
                      <a:endParaRPr lang="en-US" sz="2400" dirty="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1" u="none" strike="noStrike" kern="1200" cap="none" spc="0" normalizeH="0" baseline="0" noProof="0" smtClean="0">
                        <a:ln>
                          <a:noFill/>
                        </a:ln>
                        <a:solidFill>
                          <a:prstClr val="white"/>
                        </a:solidFill>
                        <a:effectLst/>
                        <a:uLnTx/>
                        <a:uFillTx/>
                        <a:latin typeface="Times New Roman" pitchFamily="18" charset="0"/>
                        <a:ea typeface="Calibri"/>
                        <a:cs typeface="Times New Roman" pitchFamily="18" charset="0"/>
                      </a:endParaRPr>
                    </a:p>
                  </a:txBody>
                  <a:tcPr>
                    <a:solidFill>
                      <a:schemeClr val="bg2">
                        <a:lumMod val="25000"/>
                      </a:schemeClr>
                    </a:solidFill>
                  </a:tcPr>
                </a:tc>
              </a:tr>
              <a:tr h="840701">
                <a:tc>
                  <a:txBody>
                    <a:bodyPr/>
                    <a:lstStyle/>
                    <a:p>
                      <a:r>
                        <a:rPr lang="en-US" sz="2400" smtClean="0">
                          <a:solidFill>
                            <a:schemeClr val="bg1"/>
                          </a:solidFill>
                          <a:latin typeface="Times New Roman" pitchFamily="18" charset="0"/>
                          <a:cs typeface="Times New Roman" pitchFamily="18" charset="0"/>
                        </a:rPr>
                        <a:t>KT Đông: </a:t>
                      </a:r>
                      <a:endParaRPr lang="en-US" sz="240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1" u="none" strike="noStrike" kern="1200" cap="none" spc="0" normalizeH="0" baseline="0" noProof="0" smtClean="0">
                        <a:ln>
                          <a:noFill/>
                        </a:ln>
                        <a:solidFill>
                          <a:prstClr val="white"/>
                        </a:solidFill>
                        <a:effectLst/>
                        <a:uLnTx/>
                        <a:uFillTx/>
                        <a:latin typeface="Times New Roman" pitchFamily="18" charset="0"/>
                        <a:ea typeface="Calibri"/>
                        <a:cs typeface="Times New Roman" pitchFamily="18" charset="0"/>
                      </a:endParaRPr>
                    </a:p>
                  </a:txBody>
                  <a:tcPr>
                    <a:solidFill>
                      <a:schemeClr val="bg2">
                        <a:lumMod val="25000"/>
                      </a:schemeClr>
                    </a:solidFill>
                  </a:tcPr>
                </a:tc>
                <a:tc>
                  <a:txBody>
                    <a:bodyPr/>
                    <a:lstStyle/>
                    <a:p>
                      <a:r>
                        <a:rPr lang="en-US" sz="2400" dirty="0" smtClean="0">
                          <a:solidFill>
                            <a:schemeClr val="bg1"/>
                          </a:solidFill>
                          <a:latin typeface="Times New Roman" pitchFamily="18" charset="0"/>
                          <a:cs typeface="Times New Roman" pitchFamily="18" charset="0"/>
                        </a:rPr>
                        <a:t>VT Nam: </a:t>
                      </a:r>
                      <a:endParaRPr lang="en-US" sz="2400" dirty="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1" u="none" strike="noStrike" kern="1200" cap="none" spc="0" normalizeH="0" baseline="0" noProof="0" smtClean="0">
                        <a:ln>
                          <a:noFill/>
                        </a:ln>
                        <a:solidFill>
                          <a:prstClr val="white"/>
                        </a:solidFill>
                        <a:effectLst/>
                        <a:uLnTx/>
                        <a:uFillTx/>
                        <a:latin typeface="Times New Roman" pitchFamily="18" charset="0"/>
                        <a:ea typeface="Calibri"/>
                        <a:cs typeface="Times New Roman" pitchFamily="18" charset="0"/>
                      </a:endParaRPr>
                    </a:p>
                  </a:txBody>
                  <a:tcPr>
                    <a:solidFill>
                      <a:schemeClr val="bg2">
                        <a:lumMod val="25000"/>
                      </a:schemeClr>
                    </a:solidFill>
                  </a:tcPr>
                </a:tc>
              </a:tr>
              <a:tr h="965328">
                <a:tc>
                  <a:txBody>
                    <a:bodyPr/>
                    <a:lstStyle/>
                    <a:p>
                      <a:r>
                        <a:rPr lang="vi-VN" sz="2400" smtClean="0">
                          <a:solidFill>
                            <a:schemeClr val="bg1"/>
                          </a:solidFill>
                          <a:latin typeface="Times New Roman" pitchFamily="18" charset="0"/>
                          <a:cs typeface="Times New Roman" pitchFamily="18" charset="0"/>
                        </a:rPr>
                        <a:t>So sánh độ dài các đường KT: </a:t>
                      </a:r>
                      <a:endParaRPr lang="en-US" sz="240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1" u="none" strike="noStrike" kern="1200" cap="none" spc="0" normalizeH="0" baseline="0" noProof="0" smtClean="0">
                        <a:ln>
                          <a:noFill/>
                        </a:ln>
                        <a:solidFill>
                          <a:prstClr val="white"/>
                        </a:solidFill>
                        <a:effectLst/>
                        <a:uLnTx/>
                        <a:uFillTx/>
                        <a:latin typeface="Times New Roman" pitchFamily="18" charset="0"/>
                        <a:ea typeface="Calibri"/>
                        <a:cs typeface="Times New Roman" pitchFamily="18" charset="0"/>
                      </a:endParaRPr>
                    </a:p>
                  </a:txBody>
                  <a:tcPr>
                    <a:solidFill>
                      <a:schemeClr val="bg2">
                        <a:lumMod val="25000"/>
                      </a:schemeClr>
                    </a:solidFill>
                  </a:tcPr>
                </a:tc>
                <a:tc>
                  <a:txBody>
                    <a:bodyPr/>
                    <a:lstStyle/>
                    <a:p>
                      <a:r>
                        <a:rPr lang="vi-VN" sz="2400" smtClean="0">
                          <a:solidFill>
                            <a:schemeClr val="bg1"/>
                          </a:solidFill>
                          <a:latin typeface="Times New Roman" pitchFamily="18" charset="0"/>
                          <a:cs typeface="Times New Roman" pitchFamily="18" charset="0"/>
                        </a:rPr>
                        <a:t>So sánh độ dài các đường VT: </a:t>
                      </a:r>
                      <a:endParaRPr lang="en-US" sz="2400">
                        <a:solidFill>
                          <a:schemeClr val="bg1"/>
                        </a:solidFill>
                        <a:latin typeface="Times New Roman" pitchFamily="18" charset="0"/>
                        <a:cs typeface="Times New Roman" pitchFamily="18" charset="0"/>
                      </a:endParaRPr>
                    </a:p>
                  </a:txBody>
                  <a:tcPr>
                    <a:solidFill>
                      <a:schemeClr val="bg2">
                        <a:lumMod val="25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400" b="0" i="1" u="none" strike="noStrike" kern="1200" cap="none" spc="0" normalizeH="0" baseline="0" noProof="0" smtClean="0">
                        <a:ln>
                          <a:noFill/>
                        </a:ln>
                        <a:solidFill>
                          <a:prstClr val="white"/>
                        </a:solidFill>
                        <a:effectLst/>
                        <a:uLnTx/>
                        <a:uFillTx/>
                        <a:latin typeface="Times New Roman" pitchFamily="18" charset="0"/>
                        <a:ea typeface="Calibri"/>
                        <a:cs typeface="Times New Roman" pitchFamily="18" charset="0"/>
                      </a:endParaRPr>
                    </a:p>
                  </a:txBody>
                  <a:tcPr>
                    <a:solidFill>
                      <a:schemeClr val="bg2">
                        <a:lumMod val="25000"/>
                      </a:schemeClr>
                    </a:solidFill>
                  </a:tcPr>
                </a:tc>
              </a:tr>
            </a:tbl>
          </a:graphicData>
        </a:graphic>
      </p:graphicFrame>
      <p:sp>
        <p:nvSpPr>
          <p:cNvPr id="7" name="TextBox 6"/>
          <p:cNvSpPr txBox="1"/>
          <p:nvPr/>
        </p:nvSpPr>
        <p:spPr>
          <a:xfrm>
            <a:off x="2363192" y="1638798"/>
            <a:ext cx="3657597" cy="1200329"/>
          </a:xfrm>
          <a:prstGeom prst="rect">
            <a:avLst/>
          </a:prstGeom>
          <a:noFill/>
        </p:spPr>
        <p:txBody>
          <a:bodyPr wrap="square" rtlCol="0">
            <a:spAutoFit/>
          </a:bodyPr>
          <a:lstStyle/>
          <a:p>
            <a:pPr lvl="0" algn="just"/>
            <a:r>
              <a:rPr lang="vi-VN" sz="2400" i="1" dirty="0">
                <a:solidFill>
                  <a:prstClr val="white"/>
                </a:solidFill>
                <a:latin typeface="Times New Roman" pitchFamily="18" charset="0"/>
                <a:cs typeface="Times New Roman" pitchFamily="18" charset="0"/>
              </a:rPr>
              <a:t>KT là nửa đường tròn nối 2 cực trên bề mặt quả Địa Cầu</a:t>
            </a:r>
          </a:p>
        </p:txBody>
      </p:sp>
      <p:sp>
        <p:nvSpPr>
          <p:cNvPr id="8" name="TextBox 7"/>
          <p:cNvSpPr txBox="1"/>
          <p:nvPr/>
        </p:nvSpPr>
        <p:spPr>
          <a:xfrm>
            <a:off x="2363192" y="2766959"/>
            <a:ext cx="3645722" cy="830997"/>
          </a:xfrm>
          <a:prstGeom prst="rect">
            <a:avLst/>
          </a:prstGeom>
          <a:noFill/>
        </p:spPr>
        <p:txBody>
          <a:bodyPr wrap="square" rtlCol="0">
            <a:spAutoFit/>
          </a:bodyPr>
          <a:lstStyle/>
          <a:p>
            <a:pPr lvl="0" algn="just"/>
            <a:r>
              <a:rPr lang="nl-NL" sz="2400" i="1" dirty="0">
                <a:solidFill>
                  <a:prstClr val="white"/>
                </a:solidFill>
                <a:latin typeface="Times New Roman" pitchFamily="18" charset="0"/>
                <a:ea typeface="Calibri"/>
                <a:cs typeface="Times New Roman" pitchFamily="18" charset="0"/>
              </a:rPr>
              <a:t>0</a:t>
            </a:r>
            <a:r>
              <a:rPr lang="nl-NL" sz="2400" i="1" baseline="30000" dirty="0">
                <a:solidFill>
                  <a:prstClr val="white"/>
                </a:solidFill>
                <a:latin typeface="Times New Roman" pitchFamily="18" charset="0"/>
                <a:ea typeface="Calibri"/>
                <a:cs typeface="Times New Roman" pitchFamily="18" charset="0"/>
              </a:rPr>
              <a:t>0</a:t>
            </a:r>
            <a:r>
              <a:rPr lang="vi-VN" sz="2400" i="1" dirty="0">
                <a:solidFill>
                  <a:prstClr val="white"/>
                </a:solidFill>
                <a:latin typeface="Times New Roman" pitchFamily="18" charset="0"/>
                <a:cs typeface="Times New Roman" pitchFamily="18" charset="0"/>
              </a:rPr>
              <a:t> (đi qua đài thiên văn Grin-uých, Anh)</a:t>
            </a:r>
          </a:p>
        </p:txBody>
      </p:sp>
      <p:sp>
        <p:nvSpPr>
          <p:cNvPr id="9" name="TextBox 8"/>
          <p:cNvSpPr txBox="1"/>
          <p:nvPr/>
        </p:nvSpPr>
        <p:spPr>
          <a:xfrm>
            <a:off x="2375067" y="3610106"/>
            <a:ext cx="3645722" cy="830997"/>
          </a:xfrm>
          <a:prstGeom prst="rect">
            <a:avLst/>
          </a:prstGeom>
          <a:noFill/>
        </p:spPr>
        <p:txBody>
          <a:bodyPr wrap="square" rtlCol="0">
            <a:spAutoFit/>
          </a:bodyPr>
          <a:lstStyle/>
          <a:p>
            <a:pPr lvl="0" algn="just"/>
            <a:r>
              <a:rPr lang="en-US" sz="2400" i="1" dirty="0" err="1">
                <a:solidFill>
                  <a:prstClr val="white"/>
                </a:solidFill>
                <a:latin typeface="Times New Roman" pitchFamily="18" charset="0"/>
                <a:ea typeface="Calibri"/>
                <a:cs typeface="Times New Roman" pitchFamily="18" charset="0"/>
              </a:rPr>
              <a:t>những</a:t>
            </a:r>
            <a:r>
              <a:rPr lang="en-US" sz="2400" i="1" dirty="0">
                <a:solidFill>
                  <a:prstClr val="white"/>
                </a:solidFill>
                <a:latin typeface="Times New Roman" pitchFamily="18" charset="0"/>
                <a:ea typeface="Calibri"/>
                <a:cs typeface="Times New Roman" pitchFamily="18" charset="0"/>
              </a:rPr>
              <a:t> KT </a:t>
            </a:r>
            <a:r>
              <a:rPr lang="en-US" sz="2400" i="1" dirty="0" err="1">
                <a:solidFill>
                  <a:prstClr val="white"/>
                </a:solidFill>
                <a:latin typeface="Times New Roman" pitchFamily="18" charset="0"/>
                <a:ea typeface="Calibri"/>
                <a:cs typeface="Times New Roman" pitchFamily="18" charset="0"/>
              </a:rPr>
              <a:t>nằm</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bên</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trái</a:t>
            </a:r>
            <a:r>
              <a:rPr lang="en-US" sz="2400" i="1" dirty="0">
                <a:solidFill>
                  <a:prstClr val="white"/>
                </a:solidFill>
                <a:latin typeface="Times New Roman" pitchFamily="18" charset="0"/>
                <a:ea typeface="Calibri"/>
                <a:cs typeface="Times New Roman" pitchFamily="18" charset="0"/>
              </a:rPr>
              <a:t> KT </a:t>
            </a:r>
            <a:r>
              <a:rPr lang="en-US" sz="2400" i="1" dirty="0" err="1">
                <a:solidFill>
                  <a:prstClr val="white"/>
                </a:solidFill>
                <a:latin typeface="Times New Roman" pitchFamily="18" charset="0"/>
                <a:ea typeface="Calibri"/>
                <a:cs typeface="Times New Roman" pitchFamily="18" charset="0"/>
              </a:rPr>
              <a:t>gốc</a:t>
            </a:r>
            <a:endParaRPr lang="en-US" sz="2400" i="1" dirty="0">
              <a:solidFill>
                <a:prstClr val="white"/>
              </a:solidFill>
              <a:latin typeface="Times New Roman" pitchFamily="18" charset="0"/>
              <a:cs typeface="Times New Roman" pitchFamily="18" charset="0"/>
            </a:endParaRPr>
          </a:p>
        </p:txBody>
      </p:sp>
      <p:sp>
        <p:nvSpPr>
          <p:cNvPr id="10" name="TextBox 9"/>
          <p:cNvSpPr txBox="1"/>
          <p:nvPr/>
        </p:nvSpPr>
        <p:spPr>
          <a:xfrm>
            <a:off x="2351317" y="4382008"/>
            <a:ext cx="3657597" cy="941796"/>
          </a:xfrm>
          <a:prstGeom prst="rect">
            <a:avLst/>
          </a:prstGeom>
          <a:noFill/>
        </p:spPr>
        <p:txBody>
          <a:bodyPr wrap="square" rtlCol="0">
            <a:spAutoFit/>
          </a:bodyPr>
          <a:lstStyle/>
          <a:p>
            <a:pPr lvl="0" algn="just">
              <a:lnSpc>
                <a:spcPct val="115000"/>
              </a:lnSpc>
              <a:defRPr/>
            </a:pPr>
            <a:r>
              <a:rPr lang="en-US" sz="2400" i="1" dirty="0" err="1">
                <a:solidFill>
                  <a:prstClr val="white"/>
                </a:solidFill>
                <a:latin typeface="Times New Roman" pitchFamily="18" charset="0"/>
                <a:ea typeface="Calibri"/>
                <a:cs typeface="Times New Roman" pitchFamily="18" charset="0"/>
              </a:rPr>
              <a:t>những</a:t>
            </a:r>
            <a:r>
              <a:rPr lang="en-US" sz="2400" i="1" dirty="0">
                <a:solidFill>
                  <a:prstClr val="white"/>
                </a:solidFill>
                <a:latin typeface="Times New Roman" pitchFamily="18" charset="0"/>
                <a:ea typeface="Calibri"/>
                <a:cs typeface="Times New Roman" pitchFamily="18" charset="0"/>
              </a:rPr>
              <a:t> KT </a:t>
            </a:r>
            <a:r>
              <a:rPr lang="en-US" sz="2400" i="1" dirty="0" err="1">
                <a:solidFill>
                  <a:prstClr val="white"/>
                </a:solidFill>
                <a:latin typeface="Times New Roman" pitchFamily="18" charset="0"/>
                <a:ea typeface="Calibri"/>
                <a:cs typeface="Times New Roman" pitchFamily="18" charset="0"/>
              </a:rPr>
              <a:t>nằm</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bên</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phải</a:t>
            </a:r>
            <a:r>
              <a:rPr lang="en-US" sz="2400" i="1" dirty="0">
                <a:solidFill>
                  <a:prstClr val="white"/>
                </a:solidFill>
                <a:latin typeface="Times New Roman" pitchFamily="18" charset="0"/>
                <a:ea typeface="Calibri"/>
                <a:cs typeface="Times New Roman" pitchFamily="18" charset="0"/>
              </a:rPr>
              <a:t> KT </a:t>
            </a:r>
            <a:r>
              <a:rPr lang="en-US" sz="2400" i="1" dirty="0" err="1">
                <a:solidFill>
                  <a:prstClr val="white"/>
                </a:solidFill>
                <a:latin typeface="Times New Roman" pitchFamily="18" charset="0"/>
                <a:ea typeface="Calibri"/>
                <a:cs typeface="Times New Roman" pitchFamily="18" charset="0"/>
              </a:rPr>
              <a:t>gốc</a:t>
            </a:r>
            <a:endParaRPr lang="en-US" sz="2400" i="1" dirty="0">
              <a:solidFill>
                <a:prstClr val="white"/>
              </a:solidFill>
              <a:latin typeface="Times New Roman" pitchFamily="18" charset="0"/>
              <a:ea typeface="Calibri"/>
              <a:cs typeface="Times New Roman" pitchFamily="18" charset="0"/>
            </a:endParaRPr>
          </a:p>
        </p:txBody>
      </p:sp>
      <p:sp>
        <p:nvSpPr>
          <p:cNvPr id="11" name="TextBox 10"/>
          <p:cNvSpPr txBox="1"/>
          <p:nvPr/>
        </p:nvSpPr>
        <p:spPr>
          <a:xfrm>
            <a:off x="2363192" y="5237030"/>
            <a:ext cx="3645722" cy="483017"/>
          </a:xfrm>
          <a:prstGeom prst="rect">
            <a:avLst/>
          </a:prstGeom>
          <a:noFill/>
        </p:spPr>
        <p:txBody>
          <a:bodyPr wrap="square" rtlCol="0">
            <a:spAutoFit/>
          </a:bodyPr>
          <a:lstStyle/>
          <a:p>
            <a:pPr lvl="0" algn="just">
              <a:lnSpc>
                <a:spcPct val="115000"/>
              </a:lnSpc>
              <a:defRPr/>
            </a:pPr>
            <a:r>
              <a:rPr lang="en-US" sz="2400" i="1">
                <a:solidFill>
                  <a:prstClr val="white"/>
                </a:solidFill>
                <a:latin typeface="Times New Roman" pitchFamily="18" charset="0"/>
                <a:ea typeface="Calibri"/>
                <a:cs typeface="Times New Roman" pitchFamily="18" charset="0"/>
              </a:rPr>
              <a:t>bằng nhau</a:t>
            </a:r>
          </a:p>
        </p:txBody>
      </p:sp>
      <p:sp>
        <p:nvSpPr>
          <p:cNvPr id="12" name="TextBox 11"/>
          <p:cNvSpPr txBox="1"/>
          <p:nvPr/>
        </p:nvSpPr>
        <p:spPr>
          <a:xfrm>
            <a:off x="8134597" y="1484423"/>
            <a:ext cx="3740728" cy="1366528"/>
          </a:xfrm>
          <a:prstGeom prst="rect">
            <a:avLst/>
          </a:prstGeom>
          <a:noFill/>
        </p:spPr>
        <p:txBody>
          <a:bodyPr wrap="square" rtlCol="0">
            <a:spAutoFit/>
          </a:bodyPr>
          <a:lstStyle/>
          <a:p>
            <a:pPr lvl="0" algn="just">
              <a:lnSpc>
                <a:spcPct val="115000"/>
              </a:lnSpc>
              <a:defRPr/>
            </a:pPr>
            <a:r>
              <a:rPr lang="en-US" sz="2400" i="1" dirty="0">
                <a:solidFill>
                  <a:prstClr val="white"/>
                </a:solidFill>
                <a:latin typeface="Times New Roman" pitchFamily="18" charset="0"/>
                <a:ea typeface="Calibri"/>
                <a:cs typeface="Times New Roman" pitchFamily="18" charset="0"/>
              </a:rPr>
              <a:t>VT </a:t>
            </a:r>
            <a:r>
              <a:rPr lang="en-US" sz="2400" i="1" dirty="0" err="1">
                <a:solidFill>
                  <a:prstClr val="white"/>
                </a:solidFill>
                <a:latin typeface="Times New Roman" pitchFamily="18" charset="0"/>
                <a:ea typeface="Calibri"/>
                <a:cs typeface="Times New Roman" pitchFamily="18" charset="0"/>
              </a:rPr>
              <a:t>là</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vòng</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tròn</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bao</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quanh</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quả</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Địa</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Cầu</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và</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vuông</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góc</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với</a:t>
            </a:r>
            <a:r>
              <a:rPr lang="en-US" sz="2400" i="1" dirty="0">
                <a:solidFill>
                  <a:prstClr val="white"/>
                </a:solidFill>
                <a:latin typeface="Times New Roman" pitchFamily="18" charset="0"/>
                <a:ea typeface="Calibri"/>
                <a:cs typeface="Times New Roman" pitchFamily="18" charset="0"/>
              </a:rPr>
              <a:t> KT</a:t>
            </a:r>
          </a:p>
        </p:txBody>
      </p:sp>
      <p:sp>
        <p:nvSpPr>
          <p:cNvPr id="13" name="TextBox 12"/>
          <p:cNvSpPr txBox="1"/>
          <p:nvPr/>
        </p:nvSpPr>
        <p:spPr>
          <a:xfrm>
            <a:off x="8087100" y="2766959"/>
            <a:ext cx="3325091" cy="461665"/>
          </a:xfrm>
          <a:prstGeom prst="rect">
            <a:avLst/>
          </a:prstGeom>
          <a:noFill/>
        </p:spPr>
        <p:txBody>
          <a:bodyPr wrap="square" rtlCol="0">
            <a:spAutoFit/>
          </a:bodyPr>
          <a:lstStyle/>
          <a:p>
            <a:pPr lvl="0" algn="just"/>
            <a:r>
              <a:rPr lang="nl-NL" sz="2400" i="1" dirty="0">
                <a:solidFill>
                  <a:prstClr val="white"/>
                </a:solidFill>
                <a:latin typeface="Times New Roman" pitchFamily="18" charset="0"/>
                <a:ea typeface="Calibri"/>
                <a:cs typeface="Times New Roman" pitchFamily="18" charset="0"/>
              </a:rPr>
              <a:t>0</a:t>
            </a:r>
            <a:r>
              <a:rPr lang="nl-NL" sz="2400" i="1" baseline="30000" dirty="0">
                <a:solidFill>
                  <a:prstClr val="white"/>
                </a:solidFill>
                <a:latin typeface="Times New Roman" pitchFamily="18" charset="0"/>
                <a:ea typeface="Calibri"/>
                <a:cs typeface="Times New Roman" pitchFamily="18" charset="0"/>
              </a:rPr>
              <a:t>0 </a:t>
            </a:r>
            <a:r>
              <a:rPr lang="nl-NL" sz="2400" i="1" dirty="0">
                <a:solidFill>
                  <a:prstClr val="white"/>
                </a:solidFill>
                <a:latin typeface="Times New Roman" pitchFamily="18" charset="0"/>
                <a:ea typeface="Calibri"/>
                <a:cs typeface="Times New Roman" pitchFamily="18" charset="0"/>
              </a:rPr>
              <a:t>(xích đạo)</a:t>
            </a:r>
            <a:endParaRPr lang="en-US" sz="2400" i="1" dirty="0">
              <a:solidFill>
                <a:prstClr val="white"/>
              </a:solidFill>
              <a:latin typeface="Times New Roman" pitchFamily="18" charset="0"/>
              <a:cs typeface="Times New Roman" pitchFamily="18" charset="0"/>
            </a:endParaRPr>
          </a:p>
        </p:txBody>
      </p:sp>
      <p:sp>
        <p:nvSpPr>
          <p:cNvPr id="14" name="TextBox 13"/>
          <p:cNvSpPr txBox="1"/>
          <p:nvPr/>
        </p:nvSpPr>
        <p:spPr>
          <a:xfrm>
            <a:off x="8110847" y="3538581"/>
            <a:ext cx="3740728" cy="941796"/>
          </a:xfrm>
          <a:prstGeom prst="rect">
            <a:avLst/>
          </a:prstGeom>
          <a:noFill/>
        </p:spPr>
        <p:txBody>
          <a:bodyPr wrap="square" rtlCol="0">
            <a:spAutoFit/>
          </a:bodyPr>
          <a:lstStyle/>
          <a:p>
            <a:pPr lvl="0" algn="just">
              <a:lnSpc>
                <a:spcPct val="115000"/>
              </a:lnSpc>
              <a:defRPr/>
            </a:pPr>
            <a:r>
              <a:rPr lang="en-US" sz="2400" i="1" dirty="0" err="1">
                <a:solidFill>
                  <a:prstClr val="white"/>
                </a:solidFill>
                <a:latin typeface="Times New Roman" pitchFamily="18" charset="0"/>
                <a:ea typeface="Calibri"/>
                <a:cs typeface="Times New Roman" pitchFamily="18" charset="0"/>
              </a:rPr>
              <a:t>những</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vĩ</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tuyến</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nằm</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từ</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xích</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đạo</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đến</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cực</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Bắc</a:t>
            </a:r>
            <a:endParaRPr lang="en-US" sz="2400" i="1" dirty="0">
              <a:solidFill>
                <a:prstClr val="white"/>
              </a:solidFill>
              <a:latin typeface="Times New Roman" pitchFamily="18" charset="0"/>
              <a:ea typeface="Calibri"/>
              <a:cs typeface="Times New Roman" pitchFamily="18" charset="0"/>
            </a:endParaRPr>
          </a:p>
        </p:txBody>
      </p:sp>
      <p:sp>
        <p:nvSpPr>
          <p:cNvPr id="15" name="TextBox 14"/>
          <p:cNvSpPr txBox="1"/>
          <p:nvPr/>
        </p:nvSpPr>
        <p:spPr>
          <a:xfrm>
            <a:off x="8146476" y="4417633"/>
            <a:ext cx="3728849" cy="941796"/>
          </a:xfrm>
          <a:prstGeom prst="rect">
            <a:avLst/>
          </a:prstGeom>
          <a:noFill/>
        </p:spPr>
        <p:txBody>
          <a:bodyPr wrap="square" rtlCol="0">
            <a:spAutoFit/>
          </a:bodyPr>
          <a:lstStyle/>
          <a:p>
            <a:pPr lvl="0" algn="just">
              <a:lnSpc>
                <a:spcPct val="115000"/>
              </a:lnSpc>
              <a:defRPr/>
            </a:pPr>
            <a:r>
              <a:rPr lang="en-US" sz="2400" i="1" dirty="0" err="1">
                <a:solidFill>
                  <a:prstClr val="white"/>
                </a:solidFill>
                <a:latin typeface="Times New Roman" pitchFamily="18" charset="0"/>
                <a:ea typeface="Calibri"/>
                <a:cs typeface="Times New Roman" pitchFamily="18" charset="0"/>
              </a:rPr>
              <a:t>những</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vĩ</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tuyến</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nằm</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từ</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xích</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đạo</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đến</a:t>
            </a:r>
            <a:r>
              <a:rPr lang="en-US" sz="2400" i="1" dirty="0">
                <a:solidFill>
                  <a:prstClr val="white"/>
                </a:solidFill>
                <a:latin typeface="Times New Roman" pitchFamily="18" charset="0"/>
                <a:ea typeface="Calibri"/>
                <a:cs typeface="Times New Roman" pitchFamily="18" charset="0"/>
              </a:rPr>
              <a:t> </a:t>
            </a:r>
            <a:r>
              <a:rPr lang="en-US" sz="2400" i="1" dirty="0" err="1">
                <a:solidFill>
                  <a:prstClr val="white"/>
                </a:solidFill>
                <a:latin typeface="Times New Roman" pitchFamily="18" charset="0"/>
                <a:ea typeface="Calibri"/>
                <a:cs typeface="Times New Roman" pitchFamily="18" charset="0"/>
              </a:rPr>
              <a:t>cực</a:t>
            </a:r>
            <a:r>
              <a:rPr lang="en-US" sz="2400" i="1" dirty="0">
                <a:solidFill>
                  <a:prstClr val="white"/>
                </a:solidFill>
                <a:latin typeface="Times New Roman" pitchFamily="18" charset="0"/>
                <a:ea typeface="Calibri"/>
                <a:cs typeface="Times New Roman" pitchFamily="18" charset="0"/>
              </a:rPr>
              <a:t> Nam</a:t>
            </a:r>
          </a:p>
        </p:txBody>
      </p:sp>
      <p:sp>
        <p:nvSpPr>
          <p:cNvPr id="16" name="TextBox 15"/>
          <p:cNvSpPr txBox="1"/>
          <p:nvPr/>
        </p:nvSpPr>
        <p:spPr>
          <a:xfrm>
            <a:off x="8134602" y="5296405"/>
            <a:ext cx="3740723" cy="941796"/>
          </a:xfrm>
          <a:prstGeom prst="rect">
            <a:avLst/>
          </a:prstGeom>
          <a:noFill/>
        </p:spPr>
        <p:txBody>
          <a:bodyPr wrap="square" rtlCol="0">
            <a:spAutoFit/>
          </a:bodyPr>
          <a:lstStyle/>
          <a:p>
            <a:pPr lvl="0" algn="just">
              <a:lnSpc>
                <a:spcPct val="115000"/>
              </a:lnSpc>
              <a:defRPr/>
            </a:pPr>
            <a:r>
              <a:rPr lang="en-US" sz="2400" i="1">
                <a:solidFill>
                  <a:prstClr val="white"/>
                </a:solidFill>
                <a:latin typeface="Times New Roman" pitchFamily="18" charset="0"/>
                <a:ea typeface="Calibri"/>
                <a:cs typeface="Times New Roman" pitchFamily="18" charset="0"/>
              </a:rPr>
              <a:t>giảm dần từ xích đạo về 2 cực</a:t>
            </a:r>
          </a:p>
        </p:txBody>
      </p:sp>
    </p:spTree>
    <p:extLst>
      <p:ext uri="{BB962C8B-B14F-4D97-AF65-F5344CB8AC3E}">
        <p14:creationId xmlns:p14="http://schemas.microsoft.com/office/powerpoint/2010/main" val="883070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ircle(in)">
                                      <p:cBhvr>
                                        <p:cTn id="42" dur="20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circle(in)">
                                      <p:cBhvr>
                                        <p:cTn id="47" dur="2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circle(in)">
                                      <p:cBhvr>
                                        <p:cTn id="5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4933" y="489833"/>
            <a:ext cx="10446007" cy="5632311"/>
          </a:xfrm>
          <a:prstGeom prst="rect">
            <a:avLst/>
          </a:prstGeom>
        </p:spPr>
        <p:txBody>
          <a:bodyPr wrap="square">
            <a:spAutoFit/>
          </a:bodyPr>
          <a:lstStyle/>
          <a:p>
            <a:pPr marL="457200" lvl="0" indent="-457200">
              <a:lnSpc>
                <a:spcPct val="150000"/>
              </a:lnSpc>
              <a:buAutoNum type="alphaLcPeriod"/>
            </a:pPr>
            <a:r>
              <a:rPr lang="en-US" sz="2400" b="1" dirty="0" err="1" smtClean="0">
                <a:solidFill>
                  <a:schemeClr val="bg1"/>
                </a:solidFill>
                <a:latin typeface="+mj-lt"/>
                <a:cs typeface="Times New Roman" pitchFamily="18" charset="0"/>
              </a:rPr>
              <a:t>Vĩ</a:t>
            </a:r>
            <a:r>
              <a:rPr lang="en-US" sz="2400" b="1" dirty="0" smtClean="0">
                <a:solidFill>
                  <a:schemeClr val="bg1"/>
                </a:solidFill>
                <a:latin typeface="+mj-lt"/>
                <a:cs typeface="Times New Roman" pitchFamily="18" charset="0"/>
              </a:rPr>
              <a:t> </a:t>
            </a:r>
            <a:r>
              <a:rPr lang="en-US" sz="2400" b="1" dirty="0" err="1" smtClean="0">
                <a:solidFill>
                  <a:schemeClr val="bg1"/>
                </a:solidFill>
                <a:latin typeface="+mj-lt"/>
                <a:cs typeface="Times New Roman" pitchFamily="18" charset="0"/>
              </a:rPr>
              <a:t>tuyến</a:t>
            </a:r>
            <a:endParaRPr lang="en-US" sz="2400" b="1" dirty="0">
              <a:solidFill>
                <a:schemeClr val="bg1"/>
              </a:solidFill>
              <a:latin typeface="+mj-lt"/>
              <a:cs typeface="Times New Roman" pitchFamily="18" charset="0"/>
            </a:endParaRPr>
          </a:p>
          <a:p>
            <a:pPr marL="342900" indent="-342900">
              <a:lnSpc>
                <a:spcPct val="150000"/>
              </a:lnSpc>
              <a:buFontTx/>
              <a:buChar char="-"/>
            </a:pPr>
            <a:r>
              <a:rPr lang="en-US" sz="2400" dirty="0" err="1" smtClean="0">
                <a:solidFill>
                  <a:schemeClr val="bg1"/>
                </a:solidFill>
                <a:latin typeface="+mj-lt"/>
                <a:ea typeface="Calibri"/>
                <a:cs typeface="Times New Roman" pitchFamily="18" charset="0"/>
              </a:rPr>
              <a:t>là</a:t>
            </a:r>
            <a:r>
              <a:rPr lang="en-US" sz="2400" dirty="0" smtClean="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vòng</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tròn</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bao</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quanh</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quả</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Địa</a:t>
            </a:r>
            <a:r>
              <a:rPr lang="en-US" sz="2400" dirty="0">
                <a:solidFill>
                  <a:schemeClr val="bg1"/>
                </a:solidFill>
                <a:latin typeface="+mj-lt"/>
                <a:ea typeface="Calibri"/>
                <a:cs typeface="Times New Roman" pitchFamily="18" charset="0"/>
              </a:rPr>
              <a:t> </a:t>
            </a:r>
            <a:r>
              <a:rPr lang="en-US" sz="2400" dirty="0" err="1" smtClean="0">
                <a:solidFill>
                  <a:schemeClr val="bg1"/>
                </a:solidFill>
                <a:latin typeface="+mj-lt"/>
                <a:ea typeface="Calibri"/>
                <a:cs typeface="Times New Roman" pitchFamily="18" charset="0"/>
              </a:rPr>
              <a:t>cầu</a:t>
            </a:r>
            <a:r>
              <a:rPr lang="en-US" sz="2400" dirty="0" smtClean="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và</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vuông</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góc</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với</a:t>
            </a:r>
            <a:r>
              <a:rPr lang="en-US" sz="2400" dirty="0">
                <a:solidFill>
                  <a:schemeClr val="bg1"/>
                </a:solidFill>
                <a:latin typeface="+mj-lt"/>
                <a:ea typeface="Calibri"/>
                <a:cs typeface="Times New Roman" pitchFamily="18" charset="0"/>
              </a:rPr>
              <a:t> </a:t>
            </a:r>
            <a:r>
              <a:rPr lang="en-US" sz="2400" dirty="0" err="1" smtClean="0">
                <a:solidFill>
                  <a:schemeClr val="bg1"/>
                </a:solidFill>
                <a:latin typeface="+mj-lt"/>
                <a:ea typeface="Calibri"/>
                <a:cs typeface="Times New Roman" pitchFamily="18" charset="0"/>
              </a:rPr>
              <a:t>kinh</a:t>
            </a:r>
            <a:r>
              <a:rPr lang="en-US" sz="2400" dirty="0" smtClean="0">
                <a:solidFill>
                  <a:schemeClr val="bg1"/>
                </a:solidFill>
                <a:latin typeface="+mj-lt"/>
                <a:ea typeface="Calibri"/>
                <a:cs typeface="Times New Roman" pitchFamily="18" charset="0"/>
              </a:rPr>
              <a:t> </a:t>
            </a:r>
            <a:r>
              <a:rPr lang="en-US" sz="2400" dirty="0" err="1" smtClean="0">
                <a:solidFill>
                  <a:schemeClr val="bg1"/>
                </a:solidFill>
                <a:latin typeface="+mj-lt"/>
                <a:ea typeface="Calibri"/>
                <a:cs typeface="Times New Roman" pitchFamily="18" charset="0"/>
              </a:rPr>
              <a:t>tuyến</a:t>
            </a:r>
            <a:endParaRPr lang="en-US" sz="2400" dirty="0" smtClean="0">
              <a:solidFill>
                <a:schemeClr val="bg1"/>
              </a:solidFill>
              <a:latin typeface="+mj-lt"/>
              <a:ea typeface="Calibri"/>
              <a:cs typeface="Times New Roman" pitchFamily="18" charset="0"/>
            </a:endParaRPr>
          </a:p>
          <a:p>
            <a:pPr marL="342900" lvl="0" indent="-342900">
              <a:lnSpc>
                <a:spcPct val="150000"/>
              </a:lnSpc>
              <a:buFontTx/>
              <a:buChar char="-"/>
            </a:pPr>
            <a:r>
              <a:rPr lang="en-US" sz="2400" b="1" dirty="0" err="1" smtClean="0">
                <a:solidFill>
                  <a:schemeClr val="bg1"/>
                </a:solidFill>
                <a:latin typeface="+mj-lt"/>
              </a:rPr>
              <a:t>Vĩ</a:t>
            </a:r>
            <a:r>
              <a:rPr lang="en-US" sz="2400" b="1" dirty="0" smtClean="0">
                <a:solidFill>
                  <a:schemeClr val="bg1"/>
                </a:solidFill>
                <a:latin typeface="+mj-lt"/>
              </a:rPr>
              <a:t> </a:t>
            </a:r>
            <a:r>
              <a:rPr lang="en-US" sz="2400" b="1" dirty="0" err="1" smtClean="0">
                <a:solidFill>
                  <a:schemeClr val="bg1"/>
                </a:solidFill>
                <a:latin typeface="+mj-lt"/>
              </a:rPr>
              <a:t>tuyến</a:t>
            </a:r>
            <a:r>
              <a:rPr lang="en-US" sz="2400" b="1" dirty="0" smtClean="0">
                <a:solidFill>
                  <a:schemeClr val="bg1"/>
                </a:solidFill>
                <a:latin typeface="+mj-lt"/>
              </a:rPr>
              <a:t> </a:t>
            </a:r>
            <a:r>
              <a:rPr lang="en-US" sz="2400" b="1" dirty="0" err="1">
                <a:solidFill>
                  <a:schemeClr val="bg1"/>
                </a:solidFill>
                <a:latin typeface="+mj-lt"/>
              </a:rPr>
              <a:t>gốc</a:t>
            </a:r>
            <a:r>
              <a:rPr lang="en-US" sz="2400" b="1" dirty="0" smtClean="0">
                <a:solidFill>
                  <a:schemeClr val="bg1"/>
                </a:solidFill>
                <a:latin typeface="+mj-lt"/>
              </a:rPr>
              <a:t>: </a:t>
            </a:r>
            <a:r>
              <a:rPr lang="nl-NL" sz="2400" dirty="0">
                <a:solidFill>
                  <a:schemeClr val="bg1"/>
                </a:solidFill>
                <a:latin typeface="+mj-lt"/>
                <a:ea typeface="Calibri"/>
                <a:cs typeface="Times New Roman" pitchFamily="18" charset="0"/>
              </a:rPr>
              <a:t>0</a:t>
            </a:r>
            <a:r>
              <a:rPr lang="nl-NL" sz="2400" baseline="30000" dirty="0">
                <a:solidFill>
                  <a:schemeClr val="bg1"/>
                </a:solidFill>
                <a:latin typeface="+mj-lt"/>
                <a:ea typeface="Calibri"/>
                <a:cs typeface="Times New Roman" pitchFamily="18" charset="0"/>
              </a:rPr>
              <a:t>0 </a:t>
            </a:r>
            <a:r>
              <a:rPr lang="nl-NL" sz="2400" dirty="0">
                <a:solidFill>
                  <a:schemeClr val="bg1"/>
                </a:solidFill>
                <a:latin typeface="+mj-lt"/>
                <a:ea typeface="Calibri"/>
                <a:cs typeface="Times New Roman" pitchFamily="18" charset="0"/>
              </a:rPr>
              <a:t>(xích đạo)</a:t>
            </a:r>
            <a:endParaRPr lang="en-US" sz="2400" dirty="0">
              <a:solidFill>
                <a:schemeClr val="bg1"/>
              </a:solidFill>
              <a:latin typeface="+mj-lt"/>
              <a:cs typeface="Times New Roman" pitchFamily="18" charset="0"/>
            </a:endParaRPr>
          </a:p>
          <a:p>
            <a:pPr marL="342900" lvl="0" indent="-342900">
              <a:lnSpc>
                <a:spcPct val="150000"/>
              </a:lnSpc>
              <a:buFontTx/>
              <a:buChar char="-"/>
            </a:pPr>
            <a:r>
              <a:rPr lang="en-US" sz="2400" dirty="0" err="1" smtClean="0">
                <a:solidFill>
                  <a:schemeClr val="bg1"/>
                </a:solidFill>
                <a:latin typeface="+mj-lt"/>
                <a:cs typeface="Times New Roman" pitchFamily="18" charset="0"/>
              </a:rPr>
              <a:t>Vĩ</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tuyến</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Bắc</a:t>
            </a:r>
            <a:r>
              <a:rPr lang="en-US" sz="2400" dirty="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là</a:t>
            </a:r>
            <a:r>
              <a:rPr lang="en-US" sz="2400" dirty="0" smtClean="0">
                <a:solidFill>
                  <a:schemeClr val="bg1"/>
                </a:solidFill>
                <a:latin typeface="+mj-lt"/>
                <a:cs typeface="Times New Roman" pitchFamily="18" charset="0"/>
              </a:rPr>
              <a:t>  </a:t>
            </a:r>
            <a:r>
              <a:rPr lang="en-US" sz="2400" dirty="0" err="1">
                <a:solidFill>
                  <a:schemeClr val="bg1"/>
                </a:solidFill>
                <a:latin typeface="+mj-lt"/>
                <a:ea typeface="Calibri"/>
                <a:cs typeface="Times New Roman" pitchFamily="18" charset="0"/>
              </a:rPr>
              <a:t>những</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vĩ</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tuyến</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nằm</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từ</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xích</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đạo</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đến</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cực</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Bắc</a:t>
            </a:r>
            <a:endParaRPr lang="en-US" sz="2400" dirty="0">
              <a:solidFill>
                <a:schemeClr val="bg1"/>
              </a:solidFill>
              <a:latin typeface="+mj-lt"/>
              <a:ea typeface="Calibri"/>
              <a:cs typeface="Times New Roman" pitchFamily="18" charset="0"/>
            </a:endParaRPr>
          </a:p>
          <a:p>
            <a:pPr marL="342900" lvl="0" indent="-342900">
              <a:lnSpc>
                <a:spcPct val="150000"/>
              </a:lnSpc>
              <a:buFontTx/>
              <a:buChar char="-"/>
            </a:pPr>
            <a:r>
              <a:rPr lang="en-US" sz="2400" dirty="0" err="1">
                <a:solidFill>
                  <a:schemeClr val="bg1"/>
                </a:solidFill>
                <a:latin typeface="+mj-lt"/>
                <a:cs typeface="Times New Roman" pitchFamily="18" charset="0"/>
              </a:rPr>
              <a:t>Vĩ</a:t>
            </a:r>
            <a:r>
              <a:rPr lang="en-US" sz="2400" dirty="0">
                <a:solidFill>
                  <a:schemeClr val="bg1"/>
                </a:solidFill>
                <a:latin typeface="+mj-lt"/>
                <a:cs typeface="Times New Roman" pitchFamily="18" charset="0"/>
              </a:rPr>
              <a:t> </a:t>
            </a:r>
            <a:r>
              <a:rPr lang="en-US" sz="2400" dirty="0" err="1">
                <a:solidFill>
                  <a:schemeClr val="bg1"/>
                </a:solidFill>
                <a:latin typeface="+mj-lt"/>
                <a:cs typeface="Times New Roman" pitchFamily="18" charset="0"/>
              </a:rPr>
              <a:t>tuyến</a:t>
            </a:r>
            <a:r>
              <a:rPr lang="en-US" sz="2400" dirty="0">
                <a:solidFill>
                  <a:schemeClr val="bg1"/>
                </a:solidFill>
                <a:latin typeface="+mj-lt"/>
                <a:cs typeface="Times New Roman" pitchFamily="18" charset="0"/>
              </a:rPr>
              <a:t> </a:t>
            </a:r>
            <a:r>
              <a:rPr lang="en-US" sz="2400" dirty="0" smtClean="0">
                <a:solidFill>
                  <a:schemeClr val="bg1"/>
                </a:solidFill>
                <a:latin typeface="+mj-lt"/>
                <a:cs typeface="Times New Roman" pitchFamily="18" charset="0"/>
              </a:rPr>
              <a:t>Nam </a:t>
            </a:r>
            <a:r>
              <a:rPr lang="en-US" sz="2400" dirty="0" err="1" smtClean="0">
                <a:solidFill>
                  <a:schemeClr val="bg1"/>
                </a:solidFill>
                <a:latin typeface="+mj-lt"/>
                <a:cs typeface="Times New Roman" pitchFamily="18" charset="0"/>
              </a:rPr>
              <a:t>là</a:t>
            </a:r>
            <a:r>
              <a:rPr lang="en-US" sz="2400" dirty="0" smtClean="0">
                <a:solidFill>
                  <a:schemeClr val="bg1"/>
                </a:solidFill>
                <a:latin typeface="+mj-lt"/>
                <a:cs typeface="Times New Roman" pitchFamily="18" charset="0"/>
              </a:rPr>
              <a:t> </a:t>
            </a:r>
            <a:r>
              <a:rPr lang="en-US" sz="2400" dirty="0" err="1" smtClean="0">
                <a:solidFill>
                  <a:schemeClr val="bg1"/>
                </a:solidFill>
                <a:latin typeface="+mj-lt"/>
                <a:ea typeface="Calibri"/>
                <a:cs typeface="Times New Roman" pitchFamily="18" charset="0"/>
              </a:rPr>
              <a:t>những</a:t>
            </a:r>
            <a:r>
              <a:rPr lang="en-US" sz="2400" dirty="0" smtClean="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vĩ</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tuyến</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nằm</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từ</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xích</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đạo</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đến</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cực</a:t>
            </a:r>
            <a:r>
              <a:rPr lang="en-US" sz="2400" dirty="0">
                <a:solidFill>
                  <a:schemeClr val="bg1"/>
                </a:solidFill>
                <a:latin typeface="+mj-lt"/>
                <a:ea typeface="Calibri"/>
                <a:cs typeface="Times New Roman" pitchFamily="18" charset="0"/>
              </a:rPr>
              <a:t> </a:t>
            </a:r>
            <a:r>
              <a:rPr lang="en-US" sz="2400" dirty="0" smtClean="0">
                <a:solidFill>
                  <a:schemeClr val="bg1"/>
                </a:solidFill>
                <a:latin typeface="+mj-lt"/>
                <a:ea typeface="Calibri"/>
                <a:cs typeface="Times New Roman" pitchFamily="18" charset="0"/>
              </a:rPr>
              <a:t>Nam</a:t>
            </a:r>
          </a:p>
          <a:p>
            <a:pPr lvl="0">
              <a:lnSpc>
                <a:spcPct val="150000"/>
              </a:lnSpc>
            </a:pPr>
            <a:r>
              <a:rPr lang="en-US" sz="2400" b="1" dirty="0" smtClean="0">
                <a:solidFill>
                  <a:schemeClr val="bg1"/>
                </a:solidFill>
                <a:latin typeface="+mj-lt"/>
                <a:cs typeface="Times New Roman" pitchFamily="18" charset="0"/>
              </a:rPr>
              <a:t>b. </a:t>
            </a:r>
            <a:r>
              <a:rPr lang="en-US" sz="2400" b="1" dirty="0" err="1" smtClean="0">
                <a:solidFill>
                  <a:schemeClr val="bg1"/>
                </a:solidFill>
                <a:latin typeface="+mj-lt"/>
                <a:cs typeface="Times New Roman" pitchFamily="18" charset="0"/>
              </a:rPr>
              <a:t>Kinh</a:t>
            </a:r>
            <a:r>
              <a:rPr lang="en-US" sz="2400" b="1" dirty="0" smtClean="0">
                <a:solidFill>
                  <a:schemeClr val="bg1"/>
                </a:solidFill>
                <a:latin typeface="+mj-lt"/>
                <a:cs typeface="Times New Roman" pitchFamily="18" charset="0"/>
              </a:rPr>
              <a:t> </a:t>
            </a:r>
            <a:r>
              <a:rPr lang="en-US" sz="2400" b="1" dirty="0" err="1" smtClean="0">
                <a:solidFill>
                  <a:schemeClr val="bg1"/>
                </a:solidFill>
                <a:latin typeface="+mj-lt"/>
                <a:cs typeface="Times New Roman" pitchFamily="18" charset="0"/>
              </a:rPr>
              <a:t>tuyến</a:t>
            </a:r>
            <a:endParaRPr lang="en-US" sz="2400" b="1" dirty="0" smtClean="0">
              <a:solidFill>
                <a:schemeClr val="bg1"/>
              </a:solidFill>
              <a:latin typeface="+mj-lt"/>
              <a:cs typeface="Times New Roman" pitchFamily="18" charset="0"/>
            </a:endParaRPr>
          </a:p>
          <a:p>
            <a:pPr>
              <a:lnSpc>
                <a:spcPct val="150000"/>
              </a:lnSpc>
            </a:pPr>
            <a:r>
              <a:rPr lang="en-US" sz="2400" dirty="0" smtClean="0">
                <a:solidFill>
                  <a:schemeClr val="bg1"/>
                </a:solidFill>
                <a:latin typeface="+mj-lt"/>
                <a:cs typeface="Times New Roman" pitchFamily="18" charset="0"/>
              </a:rPr>
              <a:t>-   </a:t>
            </a:r>
            <a:r>
              <a:rPr lang="vi-VN" sz="2400" dirty="0" smtClean="0">
                <a:solidFill>
                  <a:schemeClr val="bg1"/>
                </a:solidFill>
                <a:latin typeface="+mj-lt"/>
                <a:cs typeface="Times New Roman" pitchFamily="18" charset="0"/>
              </a:rPr>
              <a:t>K</a:t>
            </a:r>
            <a:r>
              <a:rPr lang="en-US" sz="2400" dirty="0" err="1" smtClean="0">
                <a:solidFill>
                  <a:schemeClr val="bg1"/>
                </a:solidFill>
                <a:latin typeface="+mj-lt"/>
                <a:cs typeface="Times New Roman" pitchFamily="18" charset="0"/>
              </a:rPr>
              <a:t>inh</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tuyến</a:t>
            </a:r>
            <a:r>
              <a:rPr lang="vi-VN" sz="2400" dirty="0" smtClean="0">
                <a:solidFill>
                  <a:schemeClr val="bg1"/>
                </a:solidFill>
                <a:latin typeface="+mj-lt"/>
                <a:cs typeface="Times New Roman" pitchFamily="18" charset="0"/>
              </a:rPr>
              <a:t> </a:t>
            </a:r>
            <a:r>
              <a:rPr lang="vi-VN" sz="2400" dirty="0">
                <a:solidFill>
                  <a:schemeClr val="bg1"/>
                </a:solidFill>
                <a:latin typeface="+mj-lt"/>
                <a:cs typeface="Times New Roman" pitchFamily="18" charset="0"/>
              </a:rPr>
              <a:t>là nửa đường tròn nối 2 cực trên bề mặt quả Địa Cầu</a:t>
            </a:r>
          </a:p>
          <a:p>
            <a:pPr>
              <a:lnSpc>
                <a:spcPct val="150000"/>
              </a:lnSpc>
            </a:pP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Kinh</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tuyến</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gốc</a:t>
            </a:r>
            <a:r>
              <a:rPr lang="en-US" sz="2400" dirty="0" smtClean="0">
                <a:solidFill>
                  <a:schemeClr val="bg1"/>
                </a:solidFill>
                <a:latin typeface="+mj-lt"/>
                <a:cs typeface="Times New Roman" pitchFamily="18" charset="0"/>
              </a:rPr>
              <a:t>: </a:t>
            </a:r>
            <a:r>
              <a:rPr lang="nl-NL" sz="2400" dirty="0" smtClean="0">
                <a:solidFill>
                  <a:schemeClr val="bg1"/>
                </a:solidFill>
                <a:latin typeface="+mj-lt"/>
                <a:ea typeface="Calibri"/>
                <a:cs typeface="Times New Roman" pitchFamily="18" charset="0"/>
              </a:rPr>
              <a:t>0</a:t>
            </a:r>
            <a:r>
              <a:rPr lang="nl-NL" sz="2400" baseline="30000" dirty="0" smtClean="0">
                <a:solidFill>
                  <a:schemeClr val="bg1"/>
                </a:solidFill>
                <a:latin typeface="+mj-lt"/>
                <a:ea typeface="Calibri"/>
                <a:cs typeface="Times New Roman" pitchFamily="18" charset="0"/>
              </a:rPr>
              <a:t>0</a:t>
            </a:r>
            <a:r>
              <a:rPr lang="vi-VN" sz="2400" dirty="0" smtClean="0">
                <a:solidFill>
                  <a:schemeClr val="bg1"/>
                </a:solidFill>
                <a:latin typeface="+mj-lt"/>
                <a:cs typeface="Times New Roman" pitchFamily="18" charset="0"/>
              </a:rPr>
              <a:t> </a:t>
            </a:r>
            <a:r>
              <a:rPr lang="vi-VN" sz="2400" dirty="0">
                <a:solidFill>
                  <a:schemeClr val="bg1"/>
                </a:solidFill>
                <a:latin typeface="+mj-lt"/>
                <a:cs typeface="Times New Roman" pitchFamily="18" charset="0"/>
              </a:rPr>
              <a:t>(đi qua đài thiên văn Grin-uých, Anh)</a:t>
            </a:r>
          </a:p>
          <a:p>
            <a:pPr>
              <a:lnSpc>
                <a:spcPct val="150000"/>
              </a:lnSpc>
            </a:pP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Kinh</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tuyến</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Tây</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là</a:t>
            </a:r>
            <a:r>
              <a:rPr lang="en-US" sz="2400" dirty="0" smtClean="0">
                <a:solidFill>
                  <a:schemeClr val="bg1"/>
                </a:solidFill>
                <a:latin typeface="+mj-lt"/>
                <a:cs typeface="Times New Roman" pitchFamily="18" charset="0"/>
              </a:rPr>
              <a:t> </a:t>
            </a:r>
            <a:r>
              <a:rPr lang="en-US" sz="2400" dirty="0" err="1" smtClean="0">
                <a:solidFill>
                  <a:schemeClr val="bg1"/>
                </a:solidFill>
                <a:latin typeface="+mj-lt"/>
                <a:ea typeface="Calibri"/>
                <a:cs typeface="Times New Roman" pitchFamily="18" charset="0"/>
              </a:rPr>
              <a:t>những</a:t>
            </a:r>
            <a:r>
              <a:rPr lang="en-US" sz="2400" dirty="0" smtClean="0">
                <a:solidFill>
                  <a:schemeClr val="bg1"/>
                </a:solidFill>
                <a:latin typeface="+mj-lt"/>
                <a:ea typeface="Calibri"/>
                <a:cs typeface="Times New Roman" pitchFamily="18" charset="0"/>
              </a:rPr>
              <a:t> </a:t>
            </a:r>
            <a:r>
              <a:rPr lang="en-US" sz="2400" dirty="0">
                <a:solidFill>
                  <a:schemeClr val="bg1"/>
                </a:solidFill>
                <a:latin typeface="+mj-lt"/>
                <a:ea typeface="Calibri"/>
                <a:cs typeface="Times New Roman" pitchFamily="18" charset="0"/>
              </a:rPr>
              <a:t>KT </a:t>
            </a:r>
            <a:r>
              <a:rPr lang="en-US" sz="2400" dirty="0" err="1">
                <a:solidFill>
                  <a:schemeClr val="bg1"/>
                </a:solidFill>
                <a:latin typeface="+mj-lt"/>
                <a:ea typeface="Calibri"/>
                <a:cs typeface="Times New Roman" pitchFamily="18" charset="0"/>
              </a:rPr>
              <a:t>nằm</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bên</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trái</a:t>
            </a:r>
            <a:r>
              <a:rPr lang="en-US" sz="2400" dirty="0">
                <a:solidFill>
                  <a:schemeClr val="bg1"/>
                </a:solidFill>
                <a:latin typeface="+mj-lt"/>
                <a:ea typeface="Calibri"/>
                <a:cs typeface="Times New Roman" pitchFamily="18" charset="0"/>
              </a:rPr>
              <a:t> KT </a:t>
            </a:r>
            <a:r>
              <a:rPr lang="en-US" sz="2400" dirty="0" err="1">
                <a:solidFill>
                  <a:schemeClr val="bg1"/>
                </a:solidFill>
                <a:latin typeface="+mj-lt"/>
                <a:ea typeface="Calibri"/>
                <a:cs typeface="Times New Roman" pitchFamily="18" charset="0"/>
              </a:rPr>
              <a:t>gốc</a:t>
            </a:r>
            <a:endParaRPr lang="en-US" sz="2400" dirty="0">
              <a:solidFill>
                <a:schemeClr val="bg1"/>
              </a:solidFill>
              <a:latin typeface="+mj-lt"/>
              <a:cs typeface="Times New Roman" pitchFamily="18" charset="0"/>
            </a:endParaRPr>
          </a:p>
          <a:p>
            <a:pPr>
              <a:lnSpc>
                <a:spcPct val="150000"/>
              </a:lnSpc>
            </a:pP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Kinh</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tuyến</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Đông</a:t>
            </a:r>
            <a:r>
              <a:rPr lang="en-US" sz="2400" dirty="0" smtClean="0">
                <a:solidFill>
                  <a:schemeClr val="bg1"/>
                </a:solidFill>
                <a:latin typeface="+mj-lt"/>
                <a:cs typeface="Times New Roman" pitchFamily="18" charset="0"/>
              </a:rPr>
              <a:t> </a:t>
            </a:r>
            <a:r>
              <a:rPr lang="en-US" sz="2400" dirty="0" err="1" smtClean="0">
                <a:solidFill>
                  <a:schemeClr val="bg1"/>
                </a:solidFill>
                <a:latin typeface="+mj-lt"/>
                <a:cs typeface="Times New Roman" pitchFamily="18" charset="0"/>
              </a:rPr>
              <a:t>là</a:t>
            </a:r>
            <a:r>
              <a:rPr lang="en-US" sz="2400" dirty="0" smtClean="0">
                <a:solidFill>
                  <a:schemeClr val="bg1"/>
                </a:solidFill>
                <a:latin typeface="+mj-lt"/>
                <a:cs typeface="Times New Roman" pitchFamily="18" charset="0"/>
              </a:rPr>
              <a:t> </a:t>
            </a:r>
            <a:r>
              <a:rPr lang="en-US" sz="2400" dirty="0" err="1" smtClean="0">
                <a:solidFill>
                  <a:schemeClr val="bg1"/>
                </a:solidFill>
                <a:latin typeface="+mj-lt"/>
                <a:ea typeface="Calibri"/>
                <a:cs typeface="Times New Roman" pitchFamily="18" charset="0"/>
              </a:rPr>
              <a:t>những</a:t>
            </a:r>
            <a:r>
              <a:rPr lang="en-US" sz="2400" dirty="0" smtClean="0">
                <a:solidFill>
                  <a:schemeClr val="bg1"/>
                </a:solidFill>
                <a:latin typeface="+mj-lt"/>
                <a:ea typeface="Calibri"/>
                <a:cs typeface="Times New Roman" pitchFamily="18" charset="0"/>
              </a:rPr>
              <a:t> </a:t>
            </a:r>
            <a:r>
              <a:rPr lang="en-US" sz="2400" dirty="0">
                <a:solidFill>
                  <a:schemeClr val="bg1"/>
                </a:solidFill>
                <a:latin typeface="+mj-lt"/>
                <a:ea typeface="Calibri"/>
                <a:cs typeface="Times New Roman" pitchFamily="18" charset="0"/>
              </a:rPr>
              <a:t>KT </a:t>
            </a:r>
            <a:r>
              <a:rPr lang="en-US" sz="2400" dirty="0" err="1">
                <a:solidFill>
                  <a:schemeClr val="bg1"/>
                </a:solidFill>
                <a:latin typeface="+mj-lt"/>
                <a:ea typeface="Calibri"/>
                <a:cs typeface="Times New Roman" pitchFamily="18" charset="0"/>
              </a:rPr>
              <a:t>nằm</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bên</a:t>
            </a:r>
            <a:r>
              <a:rPr lang="en-US" sz="2400" dirty="0">
                <a:solidFill>
                  <a:schemeClr val="bg1"/>
                </a:solidFill>
                <a:latin typeface="+mj-lt"/>
                <a:ea typeface="Calibri"/>
                <a:cs typeface="Times New Roman" pitchFamily="18" charset="0"/>
              </a:rPr>
              <a:t> </a:t>
            </a:r>
            <a:r>
              <a:rPr lang="en-US" sz="2400" dirty="0" err="1">
                <a:solidFill>
                  <a:schemeClr val="bg1"/>
                </a:solidFill>
                <a:latin typeface="+mj-lt"/>
                <a:ea typeface="Calibri"/>
                <a:cs typeface="Times New Roman" pitchFamily="18" charset="0"/>
              </a:rPr>
              <a:t>phải</a:t>
            </a:r>
            <a:r>
              <a:rPr lang="en-US" sz="2400" dirty="0">
                <a:solidFill>
                  <a:schemeClr val="bg1"/>
                </a:solidFill>
                <a:latin typeface="+mj-lt"/>
                <a:ea typeface="Calibri"/>
                <a:cs typeface="Times New Roman" pitchFamily="18" charset="0"/>
              </a:rPr>
              <a:t> KT </a:t>
            </a:r>
            <a:r>
              <a:rPr lang="en-US" sz="2400" dirty="0" err="1" smtClean="0">
                <a:solidFill>
                  <a:schemeClr val="bg1"/>
                </a:solidFill>
                <a:latin typeface="+mj-lt"/>
                <a:ea typeface="Calibri"/>
                <a:cs typeface="Times New Roman" pitchFamily="18" charset="0"/>
              </a:rPr>
              <a:t>gốc</a:t>
            </a:r>
            <a:endParaRPr lang="en-US" sz="2400" dirty="0">
              <a:solidFill>
                <a:schemeClr val="bg1"/>
              </a:solidFill>
              <a:latin typeface="+mj-lt"/>
              <a:ea typeface="Calibri"/>
              <a:cs typeface="Times New Roman" pitchFamily="18" charset="0"/>
            </a:endParaRPr>
          </a:p>
        </p:txBody>
      </p:sp>
    </p:spTree>
    <p:extLst>
      <p:ext uri="{BB962C8B-B14F-4D97-AF65-F5344CB8AC3E}">
        <p14:creationId xmlns:p14="http://schemas.microsoft.com/office/powerpoint/2010/main" val="420505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nvSpPr>
        <p:spPr>
          <a:xfrm>
            <a:off x="449860" y="450147"/>
            <a:ext cx="5483617" cy="523220"/>
          </a:xfrm>
          <a:prstGeom prst="rect">
            <a:avLst/>
          </a:prstGeom>
          <a:noFill/>
        </p:spPr>
        <p:txBody>
          <a:bodyPr wrap="none" rtlCol="0">
            <a:spAutoFit/>
          </a:bodyPr>
          <a:lstStyle/>
          <a:p>
            <a:pPr algn="ctr"/>
            <a:r>
              <a:rPr lang="en-US" altLang="zh-CN" sz="2800" dirty="0" smtClean="0">
                <a:solidFill>
                  <a:prstClr val="white"/>
                </a:solidFill>
                <a:latin typeface="汉仪喵魂体W" panose="00020600040101010101" pitchFamily="18" charset="-122"/>
                <a:ea typeface="汉仪喵魂体W" panose="00020600040101010101" pitchFamily="18" charset="-122"/>
              </a:rPr>
              <a:t>2. </a:t>
            </a:r>
            <a:r>
              <a:rPr lang="en-US" altLang="zh-CN" sz="2800" dirty="0" err="1" smtClean="0">
                <a:solidFill>
                  <a:prstClr val="white"/>
                </a:solidFill>
                <a:latin typeface="汉仪喵魂体W" panose="00020600040101010101" pitchFamily="18" charset="-122"/>
                <a:ea typeface="汉仪喵魂体W" panose="00020600040101010101" pitchFamily="18" charset="-122"/>
              </a:rPr>
              <a:t>Kinh</a:t>
            </a:r>
            <a:r>
              <a:rPr lang="en-US" altLang="zh-CN" sz="2800" dirty="0" smtClean="0">
                <a:solidFill>
                  <a:prstClr val="white"/>
                </a:solidFill>
                <a:latin typeface="汉仪喵魂体W" panose="00020600040101010101" pitchFamily="18" charset="-122"/>
                <a:ea typeface="汉仪喵魂体W" panose="00020600040101010101" pitchFamily="18" charset="-122"/>
              </a:rPr>
              <a:t> </a:t>
            </a:r>
            <a:r>
              <a:rPr lang="en-US" altLang="zh-CN" sz="2800" dirty="0" err="1" smtClean="0">
                <a:solidFill>
                  <a:prstClr val="white"/>
                </a:solidFill>
                <a:latin typeface="汉仪喵魂体W" panose="00020600040101010101" pitchFamily="18" charset="-122"/>
                <a:ea typeface="汉仪喵魂体W" panose="00020600040101010101" pitchFamily="18" charset="-122"/>
              </a:rPr>
              <a:t>độ</a:t>
            </a:r>
            <a:r>
              <a:rPr lang="en-US" altLang="zh-CN" sz="2800" dirty="0" smtClean="0">
                <a:solidFill>
                  <a:prstClr val="white"/>
                </a:solidFill>
                <a:latin typeface="汉仪喵魂体W" panose="00020600040101010101" pitchFamily="18" charset="-122"/>
                <a:ea typeface="汉仪喵魂体W" panose="00020600040101010101" pitchFamily="18" charset="-122"/>
              </a:rPr>
              <a:t>, </a:t>
            </a:r>
            <a:r>
              <a:rPr lang="en-US" altLang="zh-CN" sz="2800" dirty="0" err="1" smtClean="0">
                <a:solidFill>
                  <a:prstClr val="white"/>
                </a:solidFill>
                <a:latin typeface="汉仪喵魂体W" panose="00020600040101010101" pitchFamily="18" charset="-122"/>
                <a:ea typeface="汉仪喵魂体W" panose="00020600040101010101" pitchFamily="18" charset="-122"/>
              </a:rPr>
              <a:t>vĩ</a:t>
            </a:r>
            <a:r>
              <a:rPr lang="en-US" altLang="zh-CN" sz="2800" dirty="0" smtClean="0">
                <a:solidFill>
                  <a:prstClr val="white"/>
                </a:solidFill>
                <a:latin typeface="汉仪喵魂体W" panose="00020600040101010101" pitchFamily="18" charset="-122"/>
                <a:ea typeface="汉仪喵魂体W" panose="00020600040101010101" pitchFamily="18" charset="-122"/>
              </a:rPr>
              <a:t> </a:t>
            </a:r>
            <a:r>
              <a:rPr lang="en-US" altLang="zh-CN" sz="2800" dirty="0" err="1" smtClean="0">
                <a:solidFill>
                  <a:prstClr val="white"/>
                </a:solidFill>
                <a:latin typeface="汉仪喵魂体W" panose="00020600040101010101" pitchFamily="18" charset="-122"/>
                <a:ea typeface="汉仪喵魂体W" panose="00020600040101010101" pitchFamily="18" charset="-122"/>
              </a:rPr>
              <a:t>độ</a:t>
            </a:r>
            <a:r>
              <a:rPr lang="en-US" altLang="zh-CN" sz="2800" dirty="0" smtClean="0">
                <a:solidFill>
                  <a:prstClr val="white"/>
                </a:solidFill>
                <a:latin typeface="汉仪喵魂体W" panose="00020600040101010101" pitchFamily="18" charset="-122"/>
                <a:ea typeface="汉仪喵魂体W" panose="00020600040101010101" pitchFamily="18" charset="-122"/>
              </a:rPr>
              <a:t> </a:t>
            </a:r>
            <a:r>
              <a:rPr lang="en-US" altLang="zh-CN" sz="2800" dirty="0" err="1" smtClean="0">
                <a:solidFill>
                  <a:prstClr val="white"/>
                </a:solidFill>
                <a:latin typeface="汉仪喵魂体W" panose="00020600040101010101" pitchFamily="18" charset="-122"/>
                <a:ea typeface="汉仪喵魂体W" panose="00020600040101010101" pitchFamily="18" charset="-122"/>
              </a:rPr>
              <a:t>và</a:t>
            </a:r>
            <a:r>
              <a:rPr lang="en-US" altLang="zh-CN" sz="2800" dirty="0" smtClean="0">
                <a:solidFill>
                  <a:prstClr val="white"/>
                </a:solidFill>
                <a:latin typeface="汉仪喵魂体W" panose="00020600040101010101" pitchFamily="18" charset="-122"/>
                <a:ea typeface="汉仪喵魂体W" panose="00020600040101010101" pitchFamily="18" charset="-122"/>
              </a:rPr>
              <a:t> </a:t>
            </a:r>
            <a:r>
              <a:rPr lang="en-US" altLang="zh-CN" sz="2800" dirty="0" err="1" smtClean="0">
                <a:solidFill>
                  <a:prstClr val="white"/>
                </a:solidFill>
                <a:latin typeface="汉仪喵魂体W" panose="00020600040101010101" pitchFamily="18" charset="-122"/>
                <a:ea typeface="汉仪喵魂体W" panose="00020600040101010101" pitchFamily="18" charset="-122"/>
              </a:rPr>
              <a:t>tọa</a:t>
            </a:r>
            <a:r>
              <a:rPr lang="en-US" altLang="zh-CN" sz="2800" dirty="0" smtClean="0">
                <a:solidFill>
                  <a:prstClr val="white"/>
                </a:solidFill>
                <a:latin typeface="汉仪喵魂体W" panose="00020600040101010101" pitchFamily="18" charset="-122"/>
                <a:ea typeface="汉仪喵魂体W" panose="00020600040101010101" pitchFamily="18" charset="-122"/>
              </a:rPr>
              <a:t> </a:t>
            </a:r>
            <a:r>
              <a:rPr lang="en-US" altLang="zh-CN" sz="2800" dirty="0" err="1" smtClean="0">
                <a:solidFill>
                  <a:prstClr val="white"/>
                </a:solidFill>
                <a:latin typeface="汉仪喵魂体W" panose="00020600040101010101" pitchFamily="18" charset="-122"/>
                <a:ea typeface="汉仪喵魂体W" panose="00020600040101010101" pitchFamily="18" charset="-122"/>
              </a:rPr>
              <a:t>độ</a:t>
            </a:r>
            <a:r>
              <a:rPr lang="en-US" altLang="zh-CN" sz="2800" dirty="0" smtClean="0">
                <a:solidFill>
                  <a:prstClr val="white"/>
                </a:solidFill>
                <a:latin typeface="汉仪喵魂体W" panose="00020600040101010101" pitchFamily="18" charset="-122"/>
                <a:ea typeface="汉仪喵魂体W" panose="00020600040101010101" pitchFamily="18" charset="-122"/>
              </a:rPr>
              <a:t> </a:t>
            </a:r>
            <a:r>
              <a:rPr lang="en-US" altLang="zh-CN" sz="2800" dirty="0" err="1" smtClean="0">
                <a:solidFill>
                  <a:prstClr val="white"/>
                </a:solidFill>
                <a:latin typeface="汉仪喵魂体W" panose="00020600040101010101" pitchFamily="18" charset="-122"/>
                <a:ea typeface="汉仪喵魂体W" panose="00020600040101010101" pitchFamily="18" charset="-122"/>
              </a:rPr>
              <a:t>địa</a:t>
            </a:r>
            <a:r>
              <a:rPr lang="en-US" altLang="zh-CN" sz="2800" dirty="0" smtClean="0">
                <a:solidFill>
                  <a:prstClr val="white"/>
                </a:solidFill>
                <a:latin typeface="汉仪喵魂体W" panose="00020600040101010101" pitchFamily="18" charset="-122"/>
                <a:ea typeface="汉仪喵魂体W" panose="00020600040101010101" pitchFamily="18" charset="-122"/>
              </a:rPr>
              <a:t> </a:t>
            </a:r>
            <a:r>
              <a:rPr lang="en-US" altLang="zh-CN" sz="2800" dirty="0" err="1" smtClean="0">
                <a:solidFill>
                  <a:prstClr val="white"/>
                </a:solidFill>
                <a:latin typeface="汉仪喵魂体W" panose="00020600040101010101" pitchFamily="18" charset="-122"/>
                <a:ea typeface="汉仪喵魂体W" panose="00020600040101010101" pitchFamily="18" charset="-122"/>
              </a:rPr>
              <a:t>lí</a:t>
            </a:r>
            <a:endParaRPr lang="zh-CN" altLang="en-US" sz="2800" dirty="0">
              <a:solidFill>
                <a:prstClr val="white"/>
              </a:solidFill>
              <a:latin typeface="汉仪喵魂体W" panose="00020600040101010101" pitchFamily="18" charset="-122"/>
              <a:ea typeface="汉仪喵魂体W" panose="00020600040101010101" pitchFamily="18" charset="-122"/>
            </a:endParaRPr>
          </a:p>
        </p:txBody>
      </p:sp>
      <p:grpSp>
        <p:nvGrpSpPr>
          <p:cNvPr id="19" name="Group 15"/>
          <p:cNvGrpSpPr>
            <a:grpSpLocks noChangeAspect="1"/>
          </p:cNvGrpSpPr>
          <p:nvPr/>
        </p:nvGrpSpPr>
        <p:grpSpPr bwMode="auto">
          <a:xfrm>
            <a:off x="2568575" y="2239963"/>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Tree>
    <p:extLst>
      <p:ext uri="{BB962C8B-B14F-4D97-AF65-F5344CB8AC3E}">
        <p14:creationId xmlns:p14="http://schemas.microsoft.com/office/powerpoint/2010/main" val="1741460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包图主题2">
  <a:themeElements>
    <a:clrScheme name="自定义 50">
      <a:dk1>
        <a:sysClr val="windowText" lastClr="000000"/>
      </a:dk1>
      <a:lt1>
        <a:sysClr val="window" lastClr="FFFFFF"/>
      </a:lt1>
      <a:dk2>
        <a:srgbClr val="44546A"/>
      </a:dk2>
      <a:lt2>
        <a:srgbClr val="E7E6E6"/>
      </a:lt2>
      <a:accent1>
        <a:srgbClr val="FFE469"/>
      </a:accent1>
      <a:accent2>
        <a:srgbClr val="FF9CAF"/>
      </a:accent2>
      <a:accent3>
        <a:srgbClr val="81D4DE"/>
      </a:accent3>
      <a:accent4>
        <a:srgbClr val="88E5A9"/>
      </a:accent4>
      <a:accent5>
        <a:srgbClr val="FFE469"/>
      </a:accent5>
      <a:accent6>
        <a:srgbClr val="FF9CAF"/>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包图主题2" id="{50CFA792-C506-47E4-B272-6A6183483AB3}" vid="{CC1AE437-2F7F-4319-9F22-408F5F8C346F}"/>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923</Words>
  <Application>Microsoft Office PowerPoint</Application>
  <PresentationFormat>Custom</PresentationFormat>
  <Paragraphs>120</Paragraphs>
  <Slides>16</Slides>
  <Notes>14</Notes>
  <HiddenSlides>0</HiddenSlides>
  <MMClips>2</MMClips>
  <ScaleCrop>false</ScaleCrop>
  <HeadingPairs>
    <vt:vector size="4" baseType="variant">
      <vt:variant>
        <vt:lpstr>Theme</vt:lpstr>
      </vt:variant>
      <vt:variant>
        <vt:i4>3</vt:i4>
      </vt:variant>
      <vt:variant>
        <vt:lpstr>Slide Titles</vt:lpstr>
      </vt:variant>
      <vt:variant>
        <vt:i4>16</vt:i4>
      </vt:variant>
    </vt:vector>
  </HeadingPairs>
  <TitlesOfParts>
    <vt:vector size="19" baseType="lpstr">
      <vt:lpstr>Office Theme</vt:lpstr>
      <vt:lpstr>包图主题2</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59</cp:revision>
  <dcterms:created xsi:type="dcterms:W3CDTF">2020-11-02T15:38:20Z</dcterms:created>
  <dcterms:modified xsi:type="dcterms:W3CDTF">2023-09-01T09:03:06Z</dcterms:modified>
</cp:coreProperties>
</file>