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57" r:id="rId6"/>
    <p:sldId id="258" r:id="rId7"/>
    <p:sldId id="268" r:id="rId8"/>
    <p:sldId id="260" r:id="rId9"/>
    <p:sldId id="269" r:id="rId10"/>
    <p:sldId id="266" r:id="rId11"/>
    <p:sldId id="270" r:id="rId12"/>
    <p:sldId id="271" r:id="rId13"/>
    <p:sldId id="264" r:id="rId14"/>
    <p:sldId id="265" r:id="rId15"/>
    <p:sldId id="272" r:id="rId16"/>
    <p:sldId id="273" r:id="rId17"/>
    <p:sldId id="274" r:id="rId18"/>
    <p:sldId id="275" r:id="rId19"/>
    <p:sldId id="276" r:id="rId20"/>
    <p:sldId id="267" r:id="rId21"/>
    <p:sldId id="277" r:id="rId22"/>
    <p:sldId id="278" r:id="rId23"/>
    <p:sldId id="263" r:id="rId24"/>
    <p:sldId id="279" r:id="rId25"/>
  </p:sldIdLst>
  <p:sldSz cx="18288000" cy="10287000"/>
  <p:notesSz cx="6858000" cy="9144000"/>
  <p:embeddedFontLst>
    <p:embeddedFont>
      <p:font typeface="Calibri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svg"/><Relationship Id="rId7" Type="http://schemas.openxmlformats.org/officeDocument/2006/relationships/image" Target="../media/image4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.svg"/><Relationship Id="rId7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.sv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05176" y="1028700"/>
            <a:ext cx="13454124" cy="6800814"/>
            <a:chOff x="0" y="0"/>
            <a:chExt cx="4551148" cy="23005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1149" cy="2300522"/>
            </a:xfrm>
            <a:custGeom>
              <a:avLst/>
              <a:gdLst/>
              <a:ahLst/>
              <a:cxnLst/>
              <a:rect l="l" t="t" r="r" b="b"/>
              <a:pathLst>
                <a:path w="4551149" h="2300522">
                  <a:moveTo>
                    <a:pt x="4426688" y="2300522"/>
                  </a:moveTo>
                  <a:lnTo>
                    <a:pt x="124460" y="2300522"/>
                  </a:lnTo>
                  <a:cubicBezTo>
                    <a:pt x="55880" y="2300522"/>
                    <a:pt x="0" y="2244642"/>
                    <a:pt x="0" y="217606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26688" y="0"/>
                  </a:lnTo>
                  <a:cubicBezTo>
                    <a:pt x="4495268" y="0"/>
                    <a:pt x="4551149" y="55880"/>
                    <a:pt x="4551149" y="124460"/>
                  </a:cubicBezTo>
                  <a:lnTo>
                    <a:pt x="4551149" y="2176062"/>
                  </a:lnTo>
                  <a:cubicBezTo>
                    <a:pt x="4551149" y="2244642"/>
                    <a:pt x="4495268" y="2300522"/>
                    <a:pt x="4426688" y="23005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38200" y="3543300"/>
            <a:ext cx="5567431" cy="64329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192534" y="2205206"/>
            <a:ext cx="10774394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MỚI!</a:t>
            </a:r>
            <a:endParaRPr lang="en-US" sz="7200" b="1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1028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5429070" y="8400219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2834" y="1028700"/>
            <a:ext cx="6795193" cy="8229600"/>
            <a:chOff x="0" y="0"/>
            <a:chExt cx="261923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19230" cy="3172127"/>
            </a:xfrm>
            <a:custGeom>
              <a:avLst/>
              <a:gdLst/>
              <a:ahLst/>
              <a:cxnLst/>
              <a:rect l="l" t="t" r="r" b="b"/>
              <a:pathLst>
                <a:path w="2619230" h="3172127">
                  <a:moveTo>
                    <a:pt x="249477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94770" y="0"/>
                  </a:lnTo>
                  <a:cubicBezTo>
                    <a:pt x="2563350" y="0"/>
                    <a:pt x="2619230" y="55880"/>
                    <a:pt x="2619230" y="124460"/>
                  </a:cubicBezTo>
                  <a:lnTo>
                    <a:pt x="2619230" y="3047667"/>
                  </a:lnTo>
                  <a:cubicBezTo>
                    <a:pt x="2619230" y="3116247"/>
                    <a:pt x="2563350" y="3172127"/>
                    <a:pt x="249477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383216" y="1028700"/>
            <a:ext cx="8876084" cy="8229600"/>
            <a:chOff x="0" y="0"/>
            <a:chExt cx="3421317" cy="31721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21317" cy="3172127"/>
            </a:xfrm>
            <a:custGeom>
              <a:avLst/>
              <a:gdLst/>
              <a:ahLst/>
              <a:cxnLst/>
              <a:rect l="l" t="t" r="r" b="b"/>
              <a:pathLst>
                <a:path w="3421317" h="3172127">
                  <a:moveTo>
                    <a:pt x="3296857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96857" y="0"/>
                  </a:lnTo>
                  <a:cubicBezTo>
                    <a:pt x="3365436" y="0"/>
                    <a:pt x="3421317" y="55880"/>
                    <a:pt x="3421317" y="124460"/>
                  </a:cubicBezTo>
                  <a:lnTo>
                    <a:pt x="3421317" y="3047667"/>
                  </a:lnTo>
                  <a:cubicBezTo>
                    <a:pt x="3421317" y="3116247"/>
                    <a:pt x="3365436" y="3172127"/>
                    <a:pt x="3296857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Round Same Side Corner Rectangle 14"/>
          <p:cNvSpPr/>
          <p:nvPr/>
        </p:nvSpPr>
        <p:spPr>
          <a:xfrm flipV="1">
            <a:off x="1602118" y="1028700"/>
            <a:ext cx="3960482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953771" y="1208157"/>
            <a:ext cx="3304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28302" y="2123440"/>
            <a:ext cx="59442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5363355"/>
                  </p:ext>
                </p:extLst>
              </p:nvPr>
            </p:nvGraphicFramePr>
            <p:xfrm>
              <a:off x="9067800" y="1333500"/>
              <a:ext cx="7810500" cy="283292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828800"/>
                    <a:gridCol w="5981700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func>
                                <m:func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nl-NL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;</m:t>
                                  </m:r>
                                </m:fNam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func>
                            </m:oMath>
                          </a14:m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là hai góc kề bù,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nl-NL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nl-NL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nl-NL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=9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l-NL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nl-NL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𝑜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2095363355"/>
                  </p:ext>
                </p:extLst>
              </p:nvPr>
            </p:nvGraphicFramePr>
            <p:xfrm>
              <a:off x="9067800" y="1333500"/>
              <a:ext cx="7810500" cy="283292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828800"/>
                    <a:gridCol w="5981700"/>
                  </a:tblGrid>
                  <a:tr h="18886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550" r="-305" b="-59486"/>
                          </a:stretch>
                        </a:blipFill>
                      </a:tcPr>
                    </a:tc>
                  </a:tr>
                  <a:tr h="94430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2"/>
                          <a:stretch>
                            <a:fillRect l="-30550" t="-200645" r="-305" b="-1935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47" t="14243" r="10909" b="32121"/>
          <a:stretch/>
        </p:blipFill>
        <p:spPr>
          <a:xfrm>
            <a:off x="773037" y="5909092"/>
            <a:ext cx="7454786" cy="3120608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8743492" y="5505221"/>
                <a:ext cx="8839200" cy="37530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(hai góc kề bù)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</m:t>
                        </m:r>
                        <m:sSup>
                          <m:sSup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</m:sup>
                        </m:sSup>
                      </m:num>
                      <m:den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3492" y="5505221"/>
                <a:ext cx="8839200" cy="3753079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l="-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1297258" y="46101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21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1500"/>
            <a:ext cx="3733800" cy="1752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4900" y="10287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57" y="2514956"/>
            <a:ext cx="3314343" cy="331434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539337" y="2019300"/>
            <a:ext cx="11658600" cy="2399944"/>
          </a:xfrm>
          <a:prstGeom prst="wedgeRoundRectCallout">
            <a:avLst>
              <a:gd name="adj1" fmla="val -53815"/>
              <a:gd name="adj2" fmla="val 38116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nhỉ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5148580"/>
            <a:ext cx="3581399" cy="3581399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1864360" y="5829299"/>
            <a:ext cx="11059160" cy="2399944"/>
          </a:xfrm>
          <a:prstGeom prst="wedgeRoundRectCallout">
            <a:avLst>
              <a:gd name="adj1" fmla="val 54434"/>
              <a:gd name="adj2" fmla="val 2795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nhỉ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197" y="4724041"/>
            <a:ext cx="1371606" cy="137160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197" y="-188981"/>
            <a:ext cx="3024608" cy="29578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61819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19200" y="1120661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50450"/>
            <a:ext cx="7086590" cy="7086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791200" y="1874595"/>
                <a:ext cx="10020300" cy="3041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góc bằng nhau chưa chắc đã đối đỉnh.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Ví dụ: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góc vuông mà kề bù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bằng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 và đều bằng </a:t>
                </a:r>
                <a14:m>
                  <m:oMath xmlns:m="http://schemas.openxmlformats.org/officeDocument/2006/math"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nhưng không đối đỉnh.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1874595"/>
                <a:ext cx="10020300" cy="3041858"/>
              </a:xfrm>
              <a:prstGeom prst="rect">
                <a:avLst/>
              </a:prstGeom>
              <a:blipFill rotWithShape="0">
                <a:blip r:embed="rId3" cstate="print"/>
                <a:stretch>
                  <a:fillRect l="-2129" r="-912" b="-40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47" t="14243" r="10909" b="32121"/>
          <a:stretch/>
        </p:blipFill>
        <p:spPr>
          <a:xfrm>
            <a:off x="6563799" y="4944393"/>
            <a:ext cx="10420733" cy="43621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8386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1076967"/>
            <a:ext cx="15595600" cy="7924800"/>
            <a:chOff x="0" y="0"/>
            <a:chExt cx="5147373" cy="2446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5429070" y="1028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7EC1D1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6083300" y="1284856"/>
            <a:ext cx="556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 flipV="1">
            <a:off x="1752600" y="2418548"/>
            <a:ext cx="5410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05000" y="2598005"/>
            <a:ext cx="5119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3.24 (SGK - tr57)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33715" y="4033845"/>
            <a:ext cx="13030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Có thể coi định lí: “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cùng vuông góc với một đường thẳng thứ ba thì chúng song song với nhau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 được suy ra trực tiếp từ định lí về dấu hiệu nhận biết hai đường thẳng song song không? Suy ra như thế nào?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11923">
            <a:off x="14654453" y="7280670"/>
            <a:ext cx="4160300" cy="36461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6900"/>
            <a:ext cx="2159120" cy="50829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27258">
            <a:off x="12324146" y="1438397"/>
            <a:ext cx="1924221" cy="25343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ripple dir="l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3545" y="1028700"/>
            <a:ext cx="16195756" cy="8229600"/>
            <a:chOff x="0" y="0"/>
            <a:chExt cx="523846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8460" cy="3172127"/>
            </a:xfrm>
            <a:custGeom>
              <a:avLst/>
              <a:gdLst/>
              <a:ahLst/>
              <a:cxnLst/>
              <a:rect l="l" t="t" r="r" b="b"/>
              <a:pathLst>
                <a:path w="5238460" h="3172127">
                  <a:moveTo>
                    <a:pt x="511400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114000" y="0"/>
                  </a:lnTo>
                  <a:cubicBezTo>
                    <a:pt x="5182580" y="0"/>
                    <a:pt x="5238460" y="55880"/>
                    <a:pt x="5238460" y="124460"/>
                  </a:cubicBezTo>
                  <a:lnTo>
                    <a:pt x="5238460" y="3047667"/>
                  </a:lnTo>
                  <a:cubicBezTo>
                    <a:pt x="5238460" y="3116247"/>
                    <a:pt x="5182580" y="3172127"/>
                    <a:pt x="511400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0356" y="6858000"/>
            <a:ext cx="3086100" cy="34290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63545" y="599659"/>
            <a:ext cx="1830230" cy="858081"/>
            <a:chOff x="0" y="0"/>
            <a:chExt cx="2440306" cy="114410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chemeClr val="accent3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sp>
        <p:nvSpPr>
          <p:cNvPr id="13" name="Oval Callout 12"/>
          <p:cNvSpPr/>
          <p:nvPr/>
        </p:nvSpPr>
        <p:spPr>
          <a:xfrm>
            <a:off x="7924800" y="1574160"/>
            <a:ext cx="2133600" cy="1295627"/>
          </a:xfrm>
          <a:prstGeom prst="wedgeEllipseCallou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46296" y="3250674"/>
            <a:ext cx="1211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d’ và d’’ phân biệt, cùng vuông góc với d thì d cắt d’, d’’ tạo thành 8 góc vuông. Do hai góc vuông nào cũng bằng nhau nên theo dấu hiệu góc đồng vị bằng nhau thì hai đường thẳng d’ và d’’ song song.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682" y="334569"/>
            <a:ext cx="3072472" cy="21498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8132820"/>
            <a:ext cx="4408679" cy="879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wheelReverse spokes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6760494"/>
            <a:ext cx="3431475" cy="3534126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 flipV="1">
            <a:off x="1524000" y="1041400"/>
            <a:ext cx="5410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76400" y="1220857"/>
            <a:ext cx="5119387" cy="70788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3.24 (SGK - tr57)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52650" y="2312124"/>
            <a:ext cx="13944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Hãy chứng minh định lí nói ở Ví dụ trang 56: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Một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đường thẳng vuông góc với một trong hai đường thẳng song song thì nó cũng vuông góc với đường thẳng còn lại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”. Trong chứng minh đó, ta đã sử dụng những điều đúng đã biết nào?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6101223"/>
            <a:ext cx="4572000" cy="333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33954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3" name="Picture 12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4200" y="1084580"/>
            <a:ext cx="4724400" cy="3352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33600" y="4437380"/>
            <a:ext cx="14630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không cắt d’’ thì d song song với d’’ nên qua giao điểm A của d và d’ có hai đường thẳng là d và d’ cùng song song với d’’. Theo tiên đề Euclid, d phải trùng với d’, trong khi theo giả thiết thì d khác d’ vì vuông góc với d’.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Vậy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phải cắt d’’ tại một điểm B.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0" y="5760839"/>
            <a:ext cx="1908213" cy="4493141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1963420" y="1465353"/>
            <a:ext cx="2133600" cy="1295627"/>
          </a:xfrm>
          <a:prstGeom prst="wedgeEllipseCallout">
            <a:avLst>
              <a:gd name="adj1" fmla="val 34405"/>
              <a:gd name="adj2" fmla="val 51522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9989">
            <a:off x="13567081" y="-425122"/>
            <a:ext cx="5016239" cy="4177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7" y="6658744"/>
            <a:ext cx="2263973" cy="23367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59485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Oval Callout 11"/>
          <p:cNvSpPr/>
          <p:nvPr/>
        </p:nvSpPr>
        <p:spPr>
          <a:xfrm>
            <a:off x="1963420" y="1465353"/>
            <a:ext cx="2133600" cy="1295627"/>
          </a:xfrm>
          <a:prstGeom prst="wedgeEllipseCallout">
            <a:avLst>
              <a:gd name="adj1" fmla="val 34405"/>
              <a:gd name="adj2" fmla="val 51522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200" y="1084580"/>
            <a:ext cx="4724400" cy="3352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38400" y="4424680"/>
            <a:ext cx="142113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cắt d’, d’’ tạo thành 8 góc, trong đó 4 góc tại A đều vuông. Từ tính chất của hai đường thẳng song song khi d cắt hai đường thẳng song song d’, d’’ thì hai góc đồng vị bằng nhau nên trong bốn góc còn lại tại B có một góc vuông.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Vậy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vuông góc với d’’.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0" y="5760839"/>
            <a:ext cx="1908213" cy="44931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9989">
            <a:off x="13567081" y="-425122"/>
            <a:ext cx="5016239" cy="4177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7" y="6658744"/>
            <a:ext cx="2263973" cy="23367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22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67" y="1010920"/>
            <a:ext cx="1371606" cy="137160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197" y="-188981"/>
            <a:ext cx="3024608" cy="2957889"/>
          </a:xfrm>
          <a:prstGeom prst="rect">
            <a:avLst/>
          </a:prstGeom>
        </p:spPr>
      </p:pic>
      <p:sp>
        <p:nvSpPr>
          <p:cNvPr id="12" name="Round Same Side Corner Rectangle 11"/>
          <p:cNvSpPr/>
          <p:nvPr/>
        </p:nvSpPr>
        <p:spPr>
          <a:xfrm flipV="1">
            <a:off x="2697486" y="1028700"/>
            <a:ext cx="5410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849886" y="1208157"/>
            <a:ext cx="5119387" cy="70788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3.26 (SGK - tr57)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543383" y="2574683"/>
                <a:ext cx="15179665" cy="54126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phải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bẹt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Khẳng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(1)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𝑥𝑂𝑡</m:t>
                        </m:r>
                      </m:e>
                    </m:acc>
                  </m:oMath>
                </a14:m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𝑡𝑂𝑦</m:t>
                        </m:r>
                      </m:e>
                    </m:acc>
                  </m:oMath>
                </a14:m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(2)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thỏa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𝑥𝑂𝑡</m:t>
                        </m:r>
                      </m:e>
                    </m:acc>
                  </m:oMath>
                </a14:m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𝑡𝑂𝑦</m:t>
                        </m:r>
                      </m:e>
                    </m:acc>
                  </m:oMath>
                </a14:m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khẳng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nêu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ví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dụ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khẳng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Gợi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ý: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383" y="2574683"/>
                <a:ext cx="15179665" cy="5412636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l="-1325" r="-1325" b="-1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98" y="8111148"/>
            <a:ext cx="1513834" cy="16745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867" y="7310529"/>
            <a:ext cx="2798307" cy="27007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1467">
            <a:off x="1394955" y="7735249"/>
            <a:ext cx="1902117" cy="19325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0066319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15667" cy="8229600"/>
            <a:chOff x="0" y="0"/>
            <a:chExt cx="4245006" cy="23600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45006" cy="2360029"/>
            </a:xfrm>
            <a:custGeom>
              <a:avLst/>
              <a:gdLst/>
              <a:ahLst/>
              <a:cxnLst/>
              <a:rect l="l" t="t" r="r" b="b"/>
              <a:pathLst>
                <a:path w="4245006" h="2360029">
                  <a:moveTo>
                    <a:pt x="4120546" y="2360029"/>
                  </a:moveTo>
                  <a:lnTo>
                    <a:pt x="124460" y="2360029"/>
                  </a:lnTo>
                  <a:cubicBezTo>
                    <a:pt x="55880" y="2360029"/>
                    <a:pt x="0" y="2304149"/>
                    <a:pt x="0" y="223556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20547" y="0"/>
                  </a:lnTo>
                  <a:cubicBezTo>
                    <a:pt x="4189126" y="0"/>
                    <a:pt x="4245006" y="55880"/>
                    <a:pt x="4245006" y="124460"/>
                  </a:cubicBezTo>
                  <a:lnTo>
                    <a:pt x="4245006" y="2235570"/>
                  </a:lnTo>
                  <a:cubicBezTo>
                    <a:pt x="4245006" y="2304149"/>
                    <a:pt x="4189126" y="2360029"/>
                    <a:pt x="4120547" y="236002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9076"/>
          <a:stretch/>
        </p:blipFill>
        <p:spPr>
          <a:xfrm>
            <a:off x="15953768" y="5919520"/>
            <a:ext cx="2740602" cy="436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8"/>
          <p:cNvGrpSpPr/>
          <p:nvPr/>
        </p:nvGrpSpPr>
        <p:grpSpPr>
          <a:xfrm>
            <a:off x="15224024" y="1082997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138884"/>
            <a:ext cx="2987704" cy="1493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825" y="1607368"/>
            <a:ext cx="1450886" cy="16049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65352" y="1418796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618768" y="3438549"/>
                <a:ext cx="13335000" cy="50139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(1)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điều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(2)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lấy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Ot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Ot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fr-FR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𝑥𝑂𝑡</m:t>
                        </m:r>
                      </m:e>
                    </m:acc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fr-FR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𝑦𝑂𝑡</m:t>
                        </m:r>
                      </m:e>
                    </m:acc>
                  </m:oMath>
                </a14:m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Ot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 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768" y="3438549"/>
                <a:ext cx="13335000" cy="5013937"/>
              </a:xfrm>
              <a:prstGeom prst="rect">
                <a:avLst/>
              </a:prstGeom>
              <a:blipFill rotWithShape="0">
                <a:blip r:embed="rId8" cstate="print"/>
                <a:stretch>
                  <a:fillRect l="-1646" r="-1600" b="-1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66696974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Rectangle 10"/>
          <p:cNvSpPr/>
          <p:nvPr/>
        </p:nvSpPr>
        <p:spPr>
          <a:xfrm>
            <a:off x="1247775" y="1257300"/>
            <a:ext cx="1575435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Trong Bài 10, ta dùng cách đo đạc để kiểm nghiệm tính chất sau:</a:t>
            </a:r>
          </a:p>
          <a:p>
            <a:pPr algn="just">
              <a:lnSpc>
                <a:spcPct val="150000"/>
              </a:lnSpc>
            </a:pP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3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một đường thẳng cắt hai đường thẳng song song thì hai góc đồng vị bằng nhau</a:t>
            </a: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just">
              <a:lnSpc>
                <a:spcPct val="150000"/>
              </a:lnSpc>
            </a:pP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Tuy nhiên, đo đạc chỉ cho kết quả gần đúng và trong trường hợp cụ thể.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858286"/>
            <a:ext cx="4275587" cy="37904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176977"/>
            <a:ext cx="1406978" cy="1289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369686" y="6447512"/>
            <a:ext cx="10632439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có cách nào khác để chắc chắn tính chất đúng cho mọi trường hợp không?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2834" y="1028700"/>
            <a:ext cx="6795193" cy="8229600"/>
            <a:chOff x="0" y="0"/>
            <a:chExt cx="261923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19230" cy="3172127"/>
            </a:xfrm>
            <a:custGeom>
              <a:avLst/>
              <a:gdLst/>
              <a:ahLst/>
              <a:cxnLst/>
              <a:rect l="l" t="t" r="r" b="b"/>
              <a:pathLst>
                <a:path w="2619230" h="3172127">
                  <a:moveTo>
                    <a:pt x="249477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94770" y="0"/>
                  </a:lnTo>
                  <a:cubicBezTo>
                    <a:pt x="2563350" y="0"/>
                    <a:pt x="2619230" y="55880"/>
                    <a:pt x="2619230" y="124460"/>
                  </a:cubicBezTo>
                  <a:lnTo>
                    <a:pt x="2619230" y="3047667"/>
                  </a:lnTo>
                  <a:cubicBezTo>
                    <a:pt x="2619230" y="3116247"/>
                    <a:pt x="2563350" y="3172127"/>
                    <a:pt x="249477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383216" y="1028700"/>
            <a:ext cx="8876084" cy="8229600"/>
            <a:chOff x="0" y="0"/>
            <a:chExt cx="3421317" cy="31721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21317" cy="3172127"/>
            </a:xfrm>
            <a:custGeom>
              <a:avLst/>
              <a:gdLst/>
              <a:ahLst/>
              <a:cxnLst/>
              <a:rect l="l" t="t" r="r" b="b"/>
              <a:pathLst>
                <a:path w="3421317" h="3172127">
                  <a:moveTo>
                    <a:pt x="3296857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96857" y="0"/>
                  </a:lnTo>
                  <a:cubicBezTo>
                    <a:pt x="3365436" y="0"/>
                    <a:pt x="3421317" y="55880"/>
                    <a:pt x="3421317" y="124460"/>
                  </a:cubicBezTo>
                  <a:lnTo>
                    <a:pt x="3421317" y="3047667"/>
                  </a:lnTo>
                  <a:cubicBezTo>
                    <a:pt x="3421317" y="3116247"/>
                    <a:pt x="3365436" y="3172127"/>
                    <a:pt x="3296857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Rectangle 16"/>
          <p:cNvSpPr/>
          <p:nvPr/>
        </p:nvSpPr>
        <p:spPr>
          <a:xfrm>
            <a:off x="1414330" y="1409700"/>
            <a:ext cx="6172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latin typeface="Arial" panose="020B0604020202020204" pitchFamily="34" charset="0"/>
                <a:cs typeface="Arial" panose="020B0604020202020204" pitchFamily="34" charset="0"/>
              </a:rPr>
              <a:t>Câu 1: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định lí: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một đường thẳng vuông góc với một trong hai đường thẳng song song thì nó vuông góc với đường thẳng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6125089"/>
                  </p:ext>
                </p:extLst>
              </p:nvPr>
            </p:nvGraphicFramePr>
            <p:xfrm>
              <a:off x="10210800" y="1409700"/>
              <a:ext cx="5523257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48101"/>
                    <a:gridCol w="3875156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  <m:r>
                                  <a:rPr lang="nl-NL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⊥</m:t>
                                </m:r>
                                <m:r>
                                  <a:rPr lang="nl-NL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c,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oMath>
                          </a14:m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2836125089"/>
                  </p:ext>
                </p:extLst>
              </p:nvPr>
            </p:nvGraphicFramePr>
            <p:xfrm>
              <a:off x="10210800" y="1409700"/>
              <a:ext cx="5523257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48101"/>
                    <a:gridCol w="3875156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2610" r="-157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2"/>
                          <a:stretch>
                            <a:fillRect l="-42610" t="-100741" r="-157" b="-2074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9" name="TextBox 18"/>
          <p:cNvSpPr txBox="1"/>
          <p:nvPr/>
        </p:nvSpPr>
        <p:spPr>
          <a:xfrm>
            <a:off x="9067800" y="15621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47480" y="363610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108651"/>
                  </p:ext>
                </p:extLst>
              </p:nvPr>
            </p:nvGraphicFramePr>
            <p:xfrm>
              <a:off x="10325497" y="3464560"/>
              <a:ext cx="4950881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77308"/>
                    <a:gridCol w="3473573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oMath>
                          </a14:m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, a // b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c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39108651"/>
                  </p:ext>
                </p:extLst>
              </p:nvPr>
            </p:nvGraphicFramePr>
            <p:xfrm>
              <a:off x="10325497" y="3464560"/>
              <a:ext cx="4950881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77308"/>
                    <a:gridCol w="3473573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42632" r="-351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c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3" name="TextBox 22"/>
          <p:cNvSpPr txBox="1"/>
          <p:nvPr/>
        </p:nvSpPr>
        <p:spPr>
          <a:xfrm>
            <a:off x="9067800" y="5710118"/>
            <a:ext cx="706120" cy="653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4543367"/>
                  </p:ext>
                </p:extLst>
              </p:nvPr>
            </p:nvGraphicFramePr>
            <p:xfrm>
              <a:off x="10210800" y="5479176"/>
              <a:ext cx="561848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76515"/>
                    <a:gridCol w="3941965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a // b,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oMath>
                          </a14:m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oMath>
                          </a14:m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174543367"/>
                  </p:ext>
                </p:extLst>
              </p:nvPr>
            </p:nvGraphicFramePr>
            <p:xfrm>
              <a:off x="10210800" y="5479176"/>
              <a:ext cx="561848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76515"/>
                    <a:gridCol w="3941965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42504" r="-155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4"/>
                          <a:stretch>
                            <a:fillRect l="-42504" t="-100741" r="-155" b="-2074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5" name="TextBox 24"/>
          <p:cNvSpPr txBox="1"/>
          <p:nvPr/>
        </p:nvSpPr>
        <p:spPr>
          <a:xfrm>
            <a:off x="9067800" y="7736383"/>
            <a:ext cx="706120" cy="653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26" name="Table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4994089"/>
                  </p:ext>
                </p:extLst>
              </p:nvPr>
            </p:nvGraphicFramePr>
            <p:xfrm>
              <a:off x="10259109" y="7501989"/>
              <a:ext cx="548640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37103"/>
                    <a:gridCol w="3849297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oMath>
                          </a14:m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;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oMath>
                          </a14:m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b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6" name="Table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884994089"/>
                  </p:ext>
                </p:extLst>
              </p:nvPr>
            </p:nvGraphicFramePr>
            <p:xfrm>
              <a:off x="10259109" y="7501989"/>
              <a:ext cx="548640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37103"/>
                    <a:gridCol w="3849297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42563" r="-158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b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394" y="2697243"/>
            <a:ext cx="2758850" cy="73319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6888715"/>
            <a:ext cx="2373471" cy="1695336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8763000" y="5475327"/>
            <a:ext cx="1198880" cy="11226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3" grpId="0"/>
      <p:bldP spid="25" grpId="0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1076967"/>
            <a:ext cx="15595600" cy="7924800"/>
            <a:chOff x="0" y="0"/>
            <a:chExt cx="5147373" cy="2446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62000" y="770964"/>
            <a:ext cx="1830230" cy="858081"/>
            <a:chOff x="0" y="0"/>
            <a:chExt cx="2440306" cy="1144108"/>
          </a:xfrm>
          <a:solidFill>
            <a:schemeClr val="accent6"/>
          </a:solidFill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  <a:grpFill/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grpFill/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  <a:grpFill/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5624664"/>
            <a:ext cx="2193177" cy="51631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19224">
            <a:off x="13500215" y="-450266"/>
            <a:ext cx="1924221" cy="25343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97200" y="1200004"/>
            <a:ext cx="1173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latin typeface="Arial" panose="020B0604020202020204" pitchFamily="34" charset="0"/>
                <a:cs typeface="Arial" panose="020B0604020202020204" pitchFamily="34" charset="0"/>
              </a:rPr>
              <a:t>Câu 2: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Nối mỗi dòng ở cột bên trái với một dòng ở cột bên phải để được khẳng định đúng.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6149651"/>
                  </p:ext>
                </p:extLst>
              </p:nvPr>
            </p:nvGraphicFramePr>
            <p:xfrm>
              <a:off x="1844388" y="3077367"/>
              <a:ext cx="14239268" cy="535406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563787"/>
                    <a:gridCol w="6675481"/>
                  </a:tblGrid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Nếu một đường thẳng cắt 2 đường thẳng song song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1. thì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𝑥𝑂𝑡</m:t>
                                  </m:r>
                                </m:e>
                              </m:acc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𝑡𝑂𝑦</m:t>
                                  </m:r>
                                </m:e>
                              </m:acc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̂"/>
                                      <m:ctrlPr>
                                        <a:rPr lang="en-US" sz="36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nl-NL" sz="36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𝑥𝑂𝑦</m:t>
                                      </m:r>
                                    </m:e>
                                  </m:acc>
                                </m:num>
                                <m:den>
                                  <m:r>
                                    <a:rPr lang="nl-NL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Nếu tia Ot là tia phân giác của góc xOy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2. thì chúng là hai tia trùng nhau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C. Nếu Oa, Ob là hai tia phân giác của hai góc đối đỉnh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3. thì các cặp góc so le trong bằng nhau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4. thì chúng là hai tia đối nhau.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2286149651"/>
                  </p:ext>
                </p:extLst>
              </p:nvPr>
            </p:nvGraphicFramePr>
            <p:xfrm>
              <a:off x="1844388" y="3077367"/>
              <a:ext cx="14239268" cy="535406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563787"/>
                    <a:gridCol w="6675481"/>
                  </a:tblGrid>
                  <a:tr h="154425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Nếu một đường thẳng cắt 2 đường thẳng song song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8"/>
                          <a:stretch>
                            <a:fillRect l="-113321" t="-394" r="-182" b="-263780"/>
                          </a:stretch>
                        </a:blipFill>
                      </a:tcPr>
                    </a:tc>
                  </a:tr>
                  <a:tr h="154425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Nếu tia Ot là tia phân giác của góc xOy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2. thì chúng là hai tia trùng nhau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4425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C. Nếu Oa, Ob là hai tia phân giác của hai góc đối đỉnh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3. thì các cặp góc so le trong bằng nhau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129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4. thì chúng là hai tia đối nhau.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11923">
            <a:off x="14654453" y="7280670"/>
            <a:ext cx="4160300" cy="364619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8458200" y="3771900"/>
            <a:ext cx="1066800" cy="2895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8665788" y="4000500"/>
            <a:ext cx="859212" cy="16241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864600" y="6925236"/>
            <a:ext cx="660400" cy="11138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2620404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19200" y="1120661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4" name="Rectangle 3"/>
          <p:cNvSpPr/>
          <p:nvPr/>
        </p:nvSpPr>
        <p:spPr>
          <a:xfrm>
            <a:off x="3259842" y="1230209"/>
            <a:ext cx="80794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6777099"/>
                  </p:ext>
                </p:extLst>
              </p:nvPr>
            </p:nvGraphicFramePr>
            <p:xfrm>
              <a:off x="1886908" y="2400300"/>
              <a:ext cx="14514183" cy="599440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323182"/>
                    <a:gridCol w="2057400"/>
                    <a:gridCol w="2133601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Câu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Đúng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Sai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đối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đổi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C. Nếu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là trung điểm của đoạn thẳng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AB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thì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</m:t>
                              </m:r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MB</m:t>
                              </m:r>
                            </m:oMath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D. Nếu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</m:t>
                              </m:r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MB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thì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là trung điểm của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AB</m:t>
                              </m:r>
                            </m:oMath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526777099"/>
                  </p:ext>
                </p:extLst>
              </p:nvPr>
            </p:nvGraphicFramePr>
            <p:xfrm>
              <a:off x="1886908" y="2400300"/>
              <a:ext cx="14514183" cy="599440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323182"/>
                    <a:gridCol w="2057400"/>
                    <a:gridCol w="2133601"/>
                  </a:tblGrid>
                  <a:tr h="1016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Câu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Đúng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Sai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1016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đối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16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đổi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930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" t="-158360" r="-40732" b="-59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1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" t="-490419" r="-40732" b="-137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905" y="7200900"/>
            <a:ext cx="2003523" cy="25270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70006"/>
            <a:ext cx="2871465" cy="192040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400" y="8228201"/>
            <a:ext cx="2859249" cy="14997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877800" y="35433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996160" y="4445179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877800" y="6012359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996160" y="7433539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18540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09491" y="1028700"/>
            <a:ext cx="13549809" cy="2414588"/>
            <a:chOff x="0" y="0"/>
            <a:chExt cx="5222820" cy="9307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2820" cy="930711"/>
            </a:xfrm>
            <a:custGeom>
              <a:avLst/>
              <a:gdLst/>
              <a:ahLst/>
              <a:cxnLst/>
              <a:rect l="l" t="t" r="r" b="b"/>
              <a:pathLst>
                <a:path w="5222820" h="930711">
                  <a:moveTo>
                    <a:pt x="5098359" y="930711"/>
                  </a:moveTo>
                  <a:lnTo>
                    <a:pt x="124460" y="930711"/>
                  </a:lnTo>
                  <a:cubicBezTo>
                    <a:pt x="55880" y="930711"/>
                    <a:pt x="0" y="874831"/>
                    <a:pt x="0" y="8062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98360" y="0"/>
                  </a:lnTo>
                  <a:cubicBezTo>
                    <a:pt x="5166940" y="0"/>
                    <a:pt x="5222820" y="55880"/>
                    <a:pt x="5222820" y="124460"/>
                  </a:cubicBezTo>
                  <a:lnTo>
                    <a:pt x="5222820" y="806251"/>
                  </a:lnTo>
                  <a:cubicBezTo>
                    <a:pt x="5222820" y="874831"/>
                    <a:pt x="5166940" y="930711"/>
                    <a:pt x="5098360" y="9307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2057223" y="4055060"/>
            <a:ext cx="5202077" cy="5188075"/>
            <a:chOff x="0" y="0"/>
            <a:chExt cx="2200668" cy="21947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542962" y="4055060"/>
            <a:ext cx="5202077" cy="5188075"/>
            <a:chOff x="0" y="0"/>
            <a:chExt cx="2200668" cy="21947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28700" y="1028700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7EC1D1"/>
              </a:solidFill>
            </p:spPr>
          </p:sp>
        </p:grp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1028700" y="4055060"/>
            <a:ext cx="5202077" cy="5188075"/>
            <a:chOff x="0" y="0"/>
            <a:chExt cx="2200668" cy="21947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5121258" y="2080780"/>
            <a:ext cx="10726273" cy="577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0"/>
              </a:lnSpc>
            </a:pPr>
            <a:r>
              <a:rPr lang="en-US" sz="6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134438" y="4305300"/>
            <a:ext cx="9906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648700" y="4305300"/>
            <a:ext cx="990600" cy="9906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22"/>
          <p:cNvSpPr/>
          <p:nvPr/>
        </p:nvSpPr>
        <p:spPr>
          <a:xfrm>
            <a:off x="14162961" y="4305300"/>
            <a:ext cx="990600" cy="990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53398" y="5679601"/>
            <a:ext cx="40092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41180" y="5679601"/>
            <a:ext cx="4605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355441" y="5679601"/>
            <a:ext cx="460564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400" y="1087337"/>
            <a:ext cx="13454124" cy="6800814"/>
            <a:chOff x="0" y="0"/>
            <a:chExt cx="4551148" cy="23005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1149" cy="2300522"/>
            </a:xfrm>
            <a:custGeom>
              <a:avLst/>
              <a:gdLst/>
              <a:ahLst/>
              <a:cxnLst/>
              <a:rect l="l" t="t" r="r" b="b"/>
              <a:pathLst>
                <a:path w="4551149" h="2300522">
                  <a:moveTo>
                    <a:pt x="4426688" y="2300522"/>
                  </a:moveTo>
                  <a:lnTo>
                    <a:pt x="124460" y="2300522"/>
                  </a:lnTo>
                  <a:cubicBezTo>
                    <a:pt x="55880" y="2300522"/>
                    <a:pt x="0" y="2244642"/>
                    <a:pt x="0" y="217606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26688" y="0"/>
                  </a:lnTo>
                  <a:cubicBezTo>
                    <a:pt x="4495268" y="0"/>
                    <a:pt x="4551149" y="55880"/>
                    <a:pt x="4551149" y="124460"/>
                  </a:cubicBezTo>
                  <a:lnTo>
                    <a:pt x="4551149" y="2176062"/>
                  </a:lnTo>
                  <a:cubicBezTo>
                    <a:pt x="4551149" y="2244642"/>
                    <a:pt x="4495268" y="2300522"/>
                    <a:pt x="4426688" y="23005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2720569" y="3804088"/>
            <a:ext cx="5567431" cy="64329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9041" y="2290404"/>
            <a:ext cx="13459803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GIẢNG!</a:t>
            </a:r>
            <a:endParaRPr lang="en-US" sz="7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5429073" y="758872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282979" y="8563633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  <p:extLst>
      <p:ext uri="{BB962C8B-B14F-4D97-AF65-F5344CB8AC3E}">
        <p14:creationId xmlns="" xmlns:p14="http://schemas.microsoft.com/office/powerpoint/2010/main" val="8694863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6134099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781944" y="5019991"/>
            <a:ext cx="9115077" cy="573404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28700" y="8400219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2" name="TextBox 11"/>
          <p:cNvSpPr txBox="1"/>
          <p:nvPr/>
        </p:nvSpPr>
        <p:spPr>
          <a:xfrm>
            <a:off x="1295400" y="2144735"/>
            <a:ext cx="1569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TIẾT 9: BÀI 11: ĐỊNH LÍ VÀ CHỨNG MINH ĐỊNH LÍ (1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524000" y="1409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3" name="Rectangle 12"/>
          <p:cNvSpPr/>
          <p:nvPr/>
        </p:nvSpPr>
        <p:spPr>
          <a:xfrm>
            <a:off x="3657600" y="1483351"/>
            <a:ext cx="99886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1.Định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15" y="2645888"/>
            <a:ext cx="2912886" cy="163113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40167" y="2976043"/>
            <a:ext cx="2398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722573" y="2433347"/>
                <a:ext cx="114300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vi-VN" sz="40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Nếu hai góc đối đỉnh thì bằng nhau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”, được suy ra từ một điều đúng đã biết là “</a:t>
                </a:r>
                <a:r>
                  <a:rPr lang="vi-VN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 góc kề bù có tổng số đo bằng 180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573" y="2433347"/>
                <a:ext cx="11430000" cy="2748253"/>
              </a:xfrm>
              <a:prstGeom prst="rect">
                <a:avLst/>
              </a:prstGeom>
              <a:blipFill rotWithShape="0">
                <a:blip r:embed="rId3" cstate="print"/>
                <a:stretch>
                  <a:fillRect l="-1920" r="-1867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Arrow 16"/>
          <p:cNvSpPr/>
          <p:nvPr/>
        </p:nvSpPr>
        <p:spPr>
          <a:xfrm>
            <a:off x="9124950" y="4610100"/>
            <a:ext cx="762000" cy="304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287000" y="4408557"/>
            <a:ext cx="400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34162" y="5906301"/>
            <a:ext cx="81435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vi-V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góc đối đỉnh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thì </a:t>
            </a:r>
            <a:r>
              <a:rPr lang="vi-V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 nhau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ight Brace 20"/>
          <p:cNvSpPr/>
          <p:nvPr/>
        </p:nvSpPr>
        <p:spPr>
          <a:xfrm rot="5400000">
            <a:off x="8119445" y="5197775"/>
            <a:ext cx="533400" cy="3513490"/>
          </a:xfrm>
          <a:prstGeom prst="rightBrace">
            <a:avLst>
              <a:gd name="adj1" fmla="val 61666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Brace 21"/>
          <p:cNvSpPr/>
          <p:nvPr/>
        </p:nvSpPr>
        <p:spPr>
          <a:xfrm rot="5400000">
            <a:off x="11920765" y="5823829"/>
            <a:ext cx="533400" cy="2295069"/>
          </a:xfrm>
          <a:prstGeom prst="rightBrace">
            <a:avLst>
              <a:gd name="adj1" fmla="val 61666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376348" y="7569974"/>
            <a:ext cx="2129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endParaRPr lang="en-US" sz="4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039930" y="7569091"/>
            <a:ext cx="2129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4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15" y="4734241"/>
            <a:ext cx="3321400" cy="7739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  <p:bldP spid="17" grpId="0" animBg="1"/>
      <p:bldP spid="18" grpId="0"/>
      <p:bldP spid="19" grpId="0"/>
      <p:bldP spid="21" grpId="0" animBg="1"/>
      <p:bldP spid="22" grpId="0" animBg="1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15667" cy="8229600"/>
            <a:chOff x="0" y="0"/>
            <a:chExt cx="4245006" cy="23600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45006" cy="2360029"/>
            </a:xfrm>
            <a:custGeom>
              <a:avLst/>
              <a:gdLst/>
              <a:ahLst/>
              <a:cxnLst/>
              <a:rect l="l" t="t" r="r" b="b"/>
              <a:pathLst>
                <a:path w="4245006" h="2360029">
                  <a:moveTo>
                    <a:pt x="4120546" y="2360029"/>
                  </a:moveTo>
                  <a:lnTo>
                    <a:pt x="124460" y="2360029"/>
                  </a:lnTo>
                  <a:cubicBezTo>
                    <a:pt x="55880" y="2360029"/>
                    <a:pt x="0" y="2304149"/>
                    <a:pt x="0" y="223556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20547" y="0"/>
                  </a:lnTo>
                  <a:cubicBezTo>
                    <a:pt x="4189126" y="0"/>
                    <a:pt x="4245006" y="55880"/>
                    <a:pt x="4245006" y="124460"/>
                  </a:cubicBezTo>
                  <a:lnTo>
                    <a:pt x="4245006" y="2235570"/>
                  </a:lnTo>
                  <a:cubicBezTo>
                    <a:pt x="4245006" y="2304149"/>
                    <a:pt x="4189126" y="2360029"/>
                    <a:pt x="4120547" y="236002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9076"/>
          <a:stretch/>
        </p:blipFill>
        <p:spPr>
          <a:xfrm>
            <a:off x="15953768" y="5919520"/>
            <a:ext cx="2740602" cy="436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8"/>
          <p:cNvGrpSpPr/>
          <p:nvPr/>
        </p:nvGrpSpPr>
        <p:grpSpPr>
          <a:xfrm>
            <a:off x="15224024" y="1082997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71714"/>
            <a:ext cx="4267200" cy="2133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33600" y="1357164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54792" y="3057381"/>
            <a:ext cx="1399934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lí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là một khẳng định được suy ra từ những khẳng định đúng đã biết. Mỗi định lí thường được phát biểu dưới dạng:</a:t>
            </a:r>
          </a:p>
          <a:p>
            <a:pPr algn="ctr">
              <a:lnSpc>
                <a:spcPct val="150000"/>
              </a:lnSpc>
            </a:pPr>
            <a:r>
              <a:rPr lang="vi-VN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.... thì .....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Phần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giữa từ “</a:t>
            </a:r>
            <a:r>
              <a:rPr lang="vi-VN" sz="4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” và từ “</a:t>
            </a:r>
            <a:r>
              <a:rPr lang="vi-VN" sz="4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 là giả thiết của định lí.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Phần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sau từ “</a:t>
            </a:r>
            <a:r>
              <a:rPr lang="vi-VN" sz="4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 là kết luận của định lí.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240" y="1374506"/>
            <a:ext cx="1404585" cy="1553744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93230" y="1028700"/>
            <a:ext cx="9166070" cy="8610600"/>
            <a:chOff x="0" y="0"/>
            <a:chExt cx="310062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00621" cy="2783840"/>
            </a:xfrm>
            <a:custGeom>
              <a:avLst/>
              <a:gdLst/>
              <a:ahLst/>
              <a:cxnLst/>
              <a:rect l="l" t="t" r="r" b="b"/>
              <a:pathLst>
                <a:path w="3100621" h="2783840">
                  <a:moveTo>
                    <a:pt x="297616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76161" y="0"/>
                  </a:lnTo>
                  <a:cubicBezTo>
                    <a:pt x="3044741" y="0"/>
                    <a:pt x="3100621" y="55880"/>
                    <a:pt x="3100621" y="124460"/>
                  </a:cubicBezTo>
                  <a:lnTo>
                    <a:pt x="3100621" y="2659380"/>
                  </a:lnTo>
                  <a:cubicBezTo>
                    <a:pt x="3100621" y="2727960"/>
                    <a:pt x="3044741" y="2783840"/>
                    <a:pt x="297616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762000" y="8236939"/>
            <a:ext cx="1830230" cy="858081"/>
            <a:chOff x="0" y="0"/>
            <a:chExt cx="2440306" cy="1144108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762000" y="1028700"/>
            <a:ext cx="6969194" cy="6477000"/>
            <a:chOff x="0" y="0"/>
            <a:chExt cx="2200668" cy="21947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Round Same Side Corner Rectangle 16"/>
          <p:cNvSpPr/>
          <p:nvPr/>
        </p:nvSpPr>
        <p:spPr>
          <a:xfrm flipV="1">
            <a:off x="1602118" y="1028700"/>
            <a:ext cx="3115506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953771" y="1208157"/>
            <a:ext cx="2465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8261" y="2484160"/>
            <a:ext cx="64707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ardrop 19"/>
          <p:cNvSpPr/>
          <p:nvPr/>
        </p:nvSpPr>
        <p:spPr>
          <a:xfrm>
            <a:off x="8536797" y="1382643"/>
            <a:ext cx="560457" cy="560457"/>
          </a:xfrm>
          <a:prstGeom prst="teardrop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459289" y="1028700"/>
            <a:ext cx="7171367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ardrop 21"/>
          <p:cNvSpPr/>
          <p:nvPr/>
        </p:nvSpPr>
        <p:spPr>
          <a:xfrm>
            <a:off x="8536796" y="3908444"/>
            <a:ext cx="560457" cy="560457"/>
          </a:xfrm>
          <a:prstGeom prst="teardrop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459289" y="3511367"/>
            <a:ext cx="7171367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36796" y="5301312"/>
            <a:ext cx="809386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98" r="2905"/>
          <a:stretch/>
        </p:blipFill>
        <p:spPr>
          <a:xfrm>
            <a:off x="8269767" y="7128382"/>
            <a:ext cx="8868150" cy="23373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59748"/>
            <a:ext cx="7390094" cy="8298552"/>
            <a:chOff x="0" y="0"/>
            <a:chExt cx="1954482" cy="2194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54482" cy="2194745"/>
            </a:xfrm>
            <a:custGeom>
              <a:avLst/>
              <a:gdLst/>
              <a:ahLst/>
              <a:cxnLst/>
              <a:rect l="l" t="t" r="r" b="b"/>
              <a:pathLst>
                <a:path w="1954482" h="2194745">
                  <a:moveTo>
                    <a:pt x="1830022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30022" y="0"/>
                  </a:lnTo>
                  <a:cubicBezTo>
                    <a:pt x="1898602" y="0"/>
                    <a:pt x="1954482" y="55880"/>
                    <a:pt x="1954482" y="124460"/>
                  </a:cubicBezTo>
                  <a:lnTo>
                    <a:pt x="1954482" y="2070285"/>
                  </a:lnTo>
                  <a:cubicBezTo>
                    <a:pt x="1954482" y="2138865"/>
                    <a:pt x="1898602" y="2194745"/>
                    <a:pt x="1830022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938351" y="994224"/>
            <a:ext cx="8320949" cy="8298552"/>
            <a:chOff x="0" y="0"/>
            <a:chExt cx="2200668" cy="21947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Round Same Side Corner Rectangle 6"/>
          <p:cNvSpPr/>
          <p:nvPr/>
        </p:nvSpPr>
        <p:spPr>
          <a:xfrm flipV="1">
            <a:off x="1600200" y="947048"/>
            <a:ext cx="4267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57026" y="1126505"/>
            <a:ext cx="3153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7909" y="2476500"/>
            <a:ext cx="581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6" y="6293325"/>
            <a:ext cx="4119779" cy="354910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906000" y="4354333"/>
            <a:ext cx="69036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1780394"/>
                  </p:ext>
                </p:extLst>
              </p:nvPr>
            </p:nvGraphicFramePr>
            <p:xfrm>
              <a:off x="10070397" y="6591300"/>
              <a:ext cx="6739278" cy="188861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010953"/>
                    <a:gridCol w="4728325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func>
                                <m:func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nl-NL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;</m:t>
                                  </m:r>
                                </m:fNam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𝑂</m:t>
                                          </m:r>
                                        </m:e>
                                        <m:sub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func>
                            </m:oMath>
                          </a14:m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đối đỉnh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𝑂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nl-NL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𝑂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acc>
                              </m:oMath>
                            </m:oMathPara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4201780394"/>
                  </p:ext>
                </p:extLst>
              </p:nvPr>
            </p:nvGraphicFramePr>
            <p:xfrm>
              <a:off x="10070397" y="6591300"/>
              <a:ext cx="6739278" cy="188861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010953"/>
                    <a:gridCol w="4728325"/>
                  </a:tblGrid>
                  <a:tr h="94430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42471" r="-386" b="-116667"/>
                          </a:stretch>
                        </a:blipFill>
                      </a:tcPr>
                    </a:tc>
                  </a:tr>
                  <a:tr h="94430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3"/>
                          <a:stretch>
                            <a:fillRect l="-42471" t="-100645" r="-386" b="-1741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666" t="24051" r="4289" b="19334"/>
          <a:stretch/>
        </p:blipFill>
        <p:spPr>
          <a:xfrm>
            <a:off x="9184428" y="1000031"/>
            <a:ext cx="7625247" cy="33692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291583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6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128031"/>
            <a:ext cx="16230600" cy="6030939"/>
            <a:chOff x="0" y="0"/>
            <a:chExt cx="5490351" cy="20400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40095"/>
            </a:xfrm>
            <a:custGeom>
              <a:avLst/>
              <a:gdLst/>
              <a:ahLst/>
              <a:cxnLst/>
              <a:rect l="l" t="t" r="r" b="b"/>
              <a:pathLst>
                <a:path w="5490351" h="2040095">
                  <a:moveTo>
                    <a:pt x="5365891" y="2040095"/>
                  </a:moveTo>
                  <a:lnTo>
                    <a:pt x="124460" y="2040095"/>
                  </a:lnTo>
                  <a:cubicBezTo>
                    <a:pt x="55880" y="2040095"/>
                    <a:pt x="0" y="1984215"/>
                    <a:pt x="0" y="191563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15636"/>
                  </a:lnTo>
                  <a:cubicBezTo>
                    <a:pt x="5490351" y="1984216"/>
                    <a:pt x="5434471" y="2040095"/>
                    <a:pt x="5365891" y="204009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03300" y="828033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5429070" y="8829259"/>
            <a:ext cx="1830230" cy="858081"/>
            <a:chOff x="0" y="0"/>
            <a:chExt cx="2440306" cy="1144108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6" name="TextBox 15"/>
          <p:cNvSpPr txBox="1"/>
          <p:nvPr/>
        </p:nvSpPr>
        <p:spPr>
          <a:xfrm>
            <a:off x="3175000" y="8763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2.Thế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48895" y="2356403"/>
            <a:ext cx="14173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078" y="4404592"/>
            <a:ext cx="4142026" cy="3726438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19" name="Table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52805011"/>
                  </p:ext>
                </p:extLst>
              </p:nvPr>
            </p:nvGraphicFramePr>
            <p:xfrm>
              <a:off x="7142480" y="4481511"/>
              <a:ext cx="9543404" cy="335219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96823"/>
                    <a:gridCol w="7846581"/>
                  </a:tblGrid>
                  <a:tr h="16042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// b, c </a:t>
                          </a:r>
                          <a:r>
                            <a:rPr lang="en-US" sz="4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cắt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a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tại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A, c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cắt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tại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B;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là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đồng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vị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229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9" name="Table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652805011"/>
                  </p:ext>
                </p:extLst>
              </p:nvPr>
            </p:nvGraphicFramePr>
            <p:xfrm>
              <a:off x="7142480" y="4481511"/>
              <a:ext cx="9543404" cy="335219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96823"/>
                    <a:gridCol w="7846581"/>
                  </a:tblGrid>
                  <a:tr h="182924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1661" r="-233" b="-84053"/>
                          </a:stretch>
                        </a:blipFill>
                      </a:tcPr>
                    </a:tc>
                  </a:tr>
                  <a:tr h="15229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5"/>
                          <a:stretch>
                            <a:fillRect l="-21661" t="-120400" r="-233" b="-12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1" name="TextBox 20"/>
          <p:cNvSpPr txBox="1"/>
          <p:nvPr/>
        </p:nvSpPr>
        <p:spPr>
          <a:xfrm>
            <a:off x="3527917" y="8649154"/>
            <a:ext cx="11666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81" y="8240227"/>
            <a:ext cx="1576209" cy="138101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19100"/>
            <a:ext cx="4267200" cy="2133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04900" y="980886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781300"/>
            <a:ext cx="4495800" cy="4044716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867400" y="1357689"/>
                <a:ext cx="11125200" cy="2800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kẻ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tạo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1357689"/>
                <a:ext cx="11125200" cy="2800638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l="-1973" r="-1918" b="-8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810250" y="4434460"/>
                <a:ext cx="11125200" cy="4617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dấu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b’ song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qua B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b,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a. Theo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tiên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đề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Euclid,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0" y="4434460"/>
                <a:ext cx="11125200" cy="4617098"/>
              </a:xfrm>
              <a:prstGeom prst="rect">
                <a:avLst/>
              </a:prstGeom>
              <a:blipFill rotWithShape="0">
                <a:blip r:embed="rId5" cstate="print"/>
                <a:stretch>
                  <a:fillRect l="-1918" r="-1973" b="-4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6711061"/>
            <a:ext cx="3431475" cy="3534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65134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995</Words>
  <Application>Microsoft Office PowerPoint</Application>
  <PresentationFormat>Custom</PresentationFormat>
  <Paragraphs>116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7</dc:title>
  <dc:creator>User</dc:creator>
  <cp:lastModifiedBy>LAPTOP</cp:lastModifiedBy>
  <cp:revision>22</cp:revision>
  <dcterms:created xsi:type="dcterms:W3CDTF">2006-08-16T00:00:00Z</dcterms:created>
  <dcterms:modified xsi:type="dcterms:W3CDTF">2022-10-14T00:48:33Z</dcterms:modified>
  <dc:identifier>DAFD8QqN0sk</dc:identifier>
</cp:coreProperties>
</file>