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3" r:id="rId5"/>
    <p:sldId id="265" r:id="rId6"/>
    <p:sldId id="266" r:id="rId7"/>
    <p:sldId id="268" r:id="rId8"/>
    <p:sldId id="269" r:id="rId9"/>
    <p:sldId id="273" r:id="rId10"/>
    <p:sldId id="274" r:id="rId11"/>
    <p:sldId id="275" r:id="rId12"/>
    <p:sldId id="276" r:id="rId13"/>
    <p:sldId id="277" r:id="rId14"/>
    <p:sldId id="278"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14" autoAdjust="0"/>
    <p:restoredTop sz="94660"/>
  </p:normalViewPr>
  <p:slideViewPr>
    <p:cSldViewPr snapToGrid="0">
      <p:cViewPr varScale="1">
        <p:scale>
          <a:sx n="73" d="100"/>
          <a:sy n="73" d="100"/>
        </p:scale>
        <p:origin x="66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pPr/>
              <a:t>27/2/2024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val="1924684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pPr/>
              <a:t>27/2/2024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val="1301452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pPr/>
              <a:t>27/2/2024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val="3892893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17476"/>
            <a:ext cx="10972800" cy="5762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24417" y="982664"/>
            <a:ext cx="5384800" cy="4967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12417" y="982664"/>
            <a:ext cx="5384800" cy="4967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AA089146-4912-474A-A4F5-5E0A59955A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pPr/>
              <a:t>27/2/2024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val="80852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6B561D-C668-48BD-B552-8CC5773A8FA0}" type="datetimeFigureOut">
              <a:rPr lang="en-US" smtClean="0"/>
              <a:pPr/>
              <a:t>27/2/2024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val="1020684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6B561D-C668-48BD-B552-8CC5773A8FA0}" type="datetimeFigureOut">
              <a:rPr lang="en-US" smtClean="0"/>
              <a:pPr/>
              <a:t>27/2/2024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val="201360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6B561D-C668-48BD-B552-8CC5773A8FA0}" type="datetimeFigureOut">
              <a:rPr lang="en-US" smtClean="0"/>
              <a:pPr/>
              <a:t>27/2/2024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val="1574072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6B561D-C668-48BD-B552-8CC5773A8FA0}" type="datetimeFigureOut">
              <a:rPr lang="en-US" smtClean="0"/>
              <a:pPr/>
              <a:t>27/2/2024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val="3652681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B561D-C668-48BD-B552-8CC5773A8FA0}" type="datetimeFigureOut">
              <a:rPr lang="en-US" smtClean="0"/>
              <a:pPr/>
              <a:t>27/2/2024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val="101502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6B561D-C668-48BD-B552-8CC5773A8FA0}" type="datetimeFigureOut">
              <a:rPr lang="en-US" smtClean="0"/>
              <a:pPr/>
              <a:t>27/2/2024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val="119099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6B561D-C668-48BD-B552-8CC5773A8FA0}" type="datetimeFigureOut">
              <a:rPr lang="en-US" smtClean="0"/>
              <a:pPr/>
              <a:t>27/2/2024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pPr/>
              <a:t>‹#›</a:t>
            </a:fld>
            <a:endParaRPr lang="en-US"/>
          </a:p>
        </p:txBody>
      </p:sp>
    </p:spTree>
    <p:extLst>
      <p:ext uri="{BB962C8B-B14F-4D97-AF65-F5344CB8AC3E}">
        <p14:creationId xmlns:p14="http://schemas.microsoft.com/office/powerpoint/2010/main" val="364110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B561D-C668-48BD-B552-8CC5773A8FA0}" type="datetimeFigureOut">
              <a:rPr lang="en-US" smtClean="0"/>
              <a:pPr/>
              <a:t>27/2/2024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78B3C-6E8B-4E2B-B6AB-3D177A392C3D}" type="slidenum">
              <a:rPr lang="en-US" smtClean="0"/>
              <a:pPr/>
              <a:t>‹#›</a:t>
            </a:fld>
            <a:endParaRPr lang="en-US"/>
          </a:p>
        </p:txBody>
      </p:sp>
    </p:spTree>
    <p:extLst>
      <p:ext uri="{BB962C8B-B14F-4D97-AF65-F5344CB8AC3E}">
        <p14:creationId xmlns:p14="http://schemas.microsoft.com/office/powerpoint/2010/main" val="538988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microsoft.com/office/2007/relationships/media" Target="../media/media2.mp3"/><Relationship Id="rId7" Type="http://schemas.openxmlformats.org/officeDocument/2006/relationships/image" Target="../media/image2.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gif"/><Relationship Id="rId5" Type="http://schemas.openxmlformats.org/officeDocument/2006/relationships/slideLayout" Target="../slideLayouts/slideLayout1.xml"/><Relationship Id="rId10" Type="http://schemas.openxmlformats.org/officeDocument/2006/relationships/image" Target="../media/image5.png"/><Relationship Id="rId4" Type="http://schemas.openxmlformats.org/officeDocument/2006/relationships/audio" Target="../media/media2.mp3"/><Relationship Id="rId9"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25" name="NHAC MO DAU BAI HOC">
            <a:hlinkClick r:id="" action="ppaction://media"/>
          </p:cNvPr>
          <p:cNvPicPr>
            <a:picLocks noChangeAspect="1"/>
          </p:cNvPicPr>
          <p:nvPr>
            <a:audioFile r:link="rId1"/>
            <p:extLst>
              <p:ext uri="{DAA4B4D4-6D71-4841-9C94-3DE7FCFB9230}">
                <p14:media xmlns:p14="http://schemas.microsoft.com/office/powerpoint/2010/main" r:embed="rId2">
                  <p14:trim st="19912" end="3716.625"/>
                </p14:media>
              </p:ext>
            </p:extLst>
          </p:nvPr>
        </p:nvPicPr>
        <p:blipFill>
          <a:blip r:embed="rId7" cstate="print"/>
          <a:stretch>
            <a:fillRect/>
          </a:stretch>
        </p:blipFill>
        <p:spPr>
          <a:xfrm>
            <a:off x="13144500" y="2314204"/>
            <a:ext cx="609600" cy="609600"/>
          </a:xfrm>
          <a:prstGeom prst="rect">
            <a:avLst/>
          </a:prstGeom>
        </p:spPr>
      </p:pic>
      <p:pic>
        <p:nvPicPr>
          <p:cNvPr id="26" name="Picture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6051522" y="0"/>
            <a:ext cx="2944663" cy="7010400"/>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59535" y="0"/>
            <a:ext cx="3261163" cy="7010400"/>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44410" y="0"/>
            <a:ext cx="2944663" cy="7010400"/>
          </a:xfrm>
          <a:prstGeom prst="rect">
            <a:avLst/>
          </a:prstGeom>
        </p:spPr>
      </p:pic>
      <p:pic>
        <p:nvPicPr>
          <p:cNvPr id="29" name="Picture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959" y="0"/>
            <a:ext cx="3258409" cy="7010400"/>
          </a:xfrm>
          <a:prstGeom prst="rect">
            <a:avLst/>
          </a:prstGeom>
        </p:spPr>
      </p:pic>
      <p:pic>
        <p:nvPicPr>
          <p:cNvPr id="30" name="Picture 2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7444" y="-2669851"/>
            <a:ext cx="14014579" cy="11858625"/>
          </a:xfrm>
          <a:prstGeom prst="rect">
            <a:avLst/>
          </a:prstGeom>
        </p:spPr>
      </p:pic>
      <p:sp>
        <p:nvSpPr>
          <p:cNvPr id="18" name="TextBox 17"/>
          <p:cNvSpPr txBox="1"/>
          <p:nvPr/>
        </p:nvSpPr>
        <p:spPr>
          <a:xfrm>
            <a:off x="1115555" y="1080338"/>
            <a:ext cx="9911432" cy="1938992"/>
          </a:xfrm>
          <a:prstGeom prst="rect">
            <a:avLst/>
          </a:prstGeom>
          <a:noFill/>
        </p:spPr>
        <p:txBody>
          <a:bodyPr wrap="none" rtlCol="0">
            <a:spAutoFit/>
          </a:bodyPr>
          <a:lstStyle/>
          <a:p>
            <a:pPr algn="ct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CHÀO</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MỪNG</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p>
          <a:p>
            <a:pPr algn="ct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QUÝ</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THẦY</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CÔ</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VỀ</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DỰ</a:t>
            </a:r>
            <a:r>
              <a:rPr lang="en-US" sz="6000" b="1" dirty="0" smtClean="0">
                <a:ln>
                  <a:solidFill>
                    <a:schemeClr val="bg1"/>
                  </a:solidFill>
                </a:ln>
                <a:solidFill>
                  <a:srgbClr val="FF0000"/>
                </a:solidFill>
                <a:latin typeface="Times New Roman" panose="02020603050405020304" pitchFamily="18" charset="0"/>
                <a:cs typeface="Times New Roman" panose="02020603050405020304" pitchFamily="18" charset="0"/>
              </a:rPr>
              <a:t> </a:t>
            </a:r>
            <a:r>
              <a:rPr lang="en-US" sz="6000" b="1" dirty="0" err="1" smtClean="0">
                <a:ln>
                  <a:solidFill>
                    <a:schemeClr val="bg1"/>
                  </a:solidFill>
                </a:ln>
                <a:solidFill>
                  <a:srgbClr val="FF0000"/>
                </a:solidFill>
                <a:latin typeface="Times New Roman" panose="02020603050405020304" pitchFamily="18" charset="0"/>
                <a:cs typeface="Times New Roman" panose="02020603050405020304" pitchFamily="18" charset="0"/>
              </a:rPr>
              <a:t>GIỜ</a:t>
            </a:r>
            <a:endParaRPr lang="en-US" sz="6000" b="1" dirty="0">
              <a:ln>
                <a:solidFill>
                  <a:schemeClr val="bg1"/>
                </a:solidFill>
              </a:ln>
              <a:solidFill>
                <a:srgbClr val="FF0000"/>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3445106" y="4356843"/>
            <a:ext cx="5093061" cy="707886"/>
          </a:xfrm>
          <a:prstGeom prst="rect">
            <a:avLst/>
          </a:prstGeom>
          <a:noFill/>
          <a:ln>
            <a:noFill/>
          </a:ln>
        </p:spPr>
        <p:txBody>
          <a:bodyPr wrap="none" rtlCol="0">
            <a:spAutoFit/>
          </a:bodyPr>
          <a:lstStyle/>
          <a:p>
            <a:r>
              <a:rPr lang="en-US" sz="4000" b="1" dirty="0" err="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Bài</a:t>
            </a:r>
            <a:r>
              <a:rPr lang="en-US" sz="4000" b="1" dirty="0"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 5: </a:t>
            </a:r>
            <a:r>
              <a:rPr lang="en-US" sz="4000" b="1" dirty="0" err="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Lược</a:t>
            </a:r>
            <a:r>
              <a:rPr lang="en-US" sz="4000" b="1" dirty="0"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 </a:t>
            </a:r>
            <a:r>
              <a:rPr lang="en-US" sz="4000" b="1" dirty="0" err="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đồ</a:t>
            </a:r>
            <a:r>
              <a:rPr lang="en-US" sz="4000" b="1" dirty="0"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 </a:t>
            </a:r>
            <a:r>
              <a:rPr lang="en-US" sz="4000" b="1" err="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trí</a:t>
            </a:r>
            <a:r>
              <a:rPr lang="en-US" sz="4000" b="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 </a:t>
            </a:r>
            <a:r>
              <a:rPr lang="en-US" sz="4000" b="1"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rPr>
              <a:t>nhớ</a:t>
            </a:r>
            <a:endParaRPr lang="en-US" sz="4000" b="1" dirty="0" smtClean="0">
              <a:ln w="15875">
                <a:solidFill>
                  <a:schemeClr val="tx2">
                    <a:lumMod val="40000"/>
                    <a:lumOff val="60000"/>
                  </a:schemeClr>
                </a:solidFill>
              </a:ln>
              <a:solidFill>
                <a:srgbClr val="FF0000"/>
              </a:solidFill>
              <a:latin typeface="Times New Roman" panose="02020603050405020304" pitchFamily="18" charset="0"/>
              <a:cs typeface="Times New Roman" panose="02020603050405020304" pitchFamily="18" charset="0"/>
            </a:endParaRPr>
          </a:p>
        </p:txBody>
      </p:sp>
      <p:pic>
        <p:nvPicPr>
          <p:cNvPr id="20" name="Tieng hai au va bien">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cstate="print"/>
          <a:stretch>
            <a:fillRect/>
          </a:stretch>
        </p:blipFill>
        <p:spPr>
          <a:xfrm>
            <a:off x="13363623" y="4356843"/>
            <a:ext cx="609600" cy="609600"/>
          </a:xfrm>
          <a:prstGeom prst="rect">
            <a:avLst/>
          </a:prstGeom>
        </p:spPr>
      </p:pic>
    </p:spTree>
    <p:extLst>
      <p:ext uri="{BB962C8B-B14F-4D97-AF65-F5344CB8AC3E}">
        <p14:creationId xmlns:p14="http://schemas.microsoft.com/office/powerpoint/2010/main" val="271239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586"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2.70833E-6 -1.11111E-6 L 0.46067 0.00972 " pathEditMode="relative" rAng="0" ptsTypes="AA">
                                      <p:cBhvr>
                                        <p:cTn id="10" dur="4000" fill="hold"/>
                                        <p:tgtEl>
                                          <p:spTgt spid="26"/>
                                        </p:tgtEl>
                                        <p:attrNameLst>
                                          <p:attrName>ppt_x</p:attrName>
                                          <p:attrName>ppt_y</p:attrName>
                                        </p:attrNameLst>
                                      </p:cBhvr>
                                      <p:rCtr x="23034" y="486"/>
                                    </p:animMotion>
                                  </p:childTnLst>
                                </p:cTn>
                              </p:par>
                              <p:par>
                                <p:cTn id="11" presetID="35" presetClass="path" presetSubtype="0" accel="50000" decel="50000" fill="hold" nodeType="withEffect">
                                  <p:stCondLst>
                                    <p:cond delay="0"/>
                                  </p:stCondLst>
                                  <p:childTnLst>
                                    <p:animMotion origin="layout" path="M 4.16667E-6 -1.11111E-6 L -0.45039 0.00556 " pathEditMode="relative" rAng="0" ptsTypes="AA">
                                      <p:cBhvr>
                                        <p:cTn id="12" dur="4000" fill="hold"/>
                                        <p:tgtEl>
                                          <p:spTgt spid="28"/>
                                        </p:tgtEl>
                                        <p:attrNameLst>
                                          <p:attrName>ppt_x</p:attrName>
                                          <p:attrName>ppt_y</p:attrName>
                                        </p:attrNameLst>
                                      </p:cBhvr>
                                      <p:rCtr x="-22526" y="278"/>
                                    </p:animMotion>
                                  </p:childTnLst>
                                </p:cTn>
                              </p:par>
                              <p:par>
                                <p:cTn id="13" presetID="63" presetClass="path" presetSubtype="0" accel="50000" decel="50000" fill="hold" nodeType="withEffect">
                                  <p:stCondLst>
                                    <p:cond delay="1000"/>
                                  </p:stCondLst>
                                  <p:childTnLst>
                                    <p:animMotion origin="layout" path="M 2.08333E-7 -1.11111E-6 L 0.18607 -0.00278 " pathEditMode="relative" rAng="0" ptsTypes="AA">
                                      <p:cBhvr>
                                        <p:cTn id="14" dur="5000" fill="hold"/>
                                        <p:tgtEl>
                                          <p:spTgt spid="27"/>
                                        </p:tgtEl>
                                        <p:attrNameLst>
                                          <p:attrName>ppt_x</p:attrName>
                                          <p:attrName>ppt_y</p:attrName>
                                        </p:attrNameLst>
                                      </p:cBhvr>
                                      <p:rCtr x="9297" y="-139"/>
                                    </p:animMotion>
                                  </p:childTnLst>
                                </p:cTn>
                              </p:par>
                              <p:par>
                                <p:cTn id="15" presetID="35" presetClass="path" presetSubtype="0" accel="50000" decel="50000" fill="hold" nodeType="withEffect">
                                  <p:stCondLst>
                                    <p:cond delay="1000"/>
                                  </p:stCondLst>
                                  <p:childTnLst>
                                    <p:animMotion origin="layout" path="M 1.45833E-6 -1.11111E-6 L -0.17722 0.00556 " pathEditMode="relative" rAng="0" ptsTypes="AA">
                                      <p:cBhvr>
                                        <p:cTn id="16" dur="5000" fill="hold"/>
                                        <p:tgtEl>
                                          <p:spTgt spid="29"/>
                                        </p:tgtEl>
                                        <p:attrNameLst>
                                          <p:attrName>ppt_x</p:attrName>
                                          <p:attrName>ppt_y</p:attrName>
                                        </p:attrNameLst>
                                      </p:cBhvr>
                                      <p:rCtr x="-8867" y="278"/>
                                    </p:animMotion>
                                  </p:childTnLst>
                                </p:cTn>
                              </p:par>
                            </p:childTnLst>
                          </p:cTn>
                        </p:par>
                        <p:par>
                          <p:cTn id="17" fill="hold">
                            <p:stCondLst>
                              <p:cond delay="6000"/>
                            </p:stCondLst>
                            <p:childTnLst>
                              <p:par>
                                <p:cTn id="18" presetID="56" presetClass="entr" presetSubtype="0" fill="hold" grpId="0" nodeType="afterEffect">
                                  <p:stCondLst>
                                    <p:cond delay="0"/>
                                  </p:stCondLst>
                                  <p:iterate type="lt">
                                    <p:tmPct val="10000"/>
                                  </p:iterate>
                                  <p:childTnLst>
                                    <p:set>
                                      <p:cBhvr>
                                        <p:cTn id="19" dur="1" fill="hold">
                                          <p:stCondLst>
                                            <p:cond delay="0"/>
                                          </p:stCondLst>
                                        </p:cTn>
                                        <p:tgtEl>
                                          <p:spTgt spid="18"/>
                                        </p:tgtEl>
                                        <p:attrNameLst>
                                          <p:attrName>style.visibility</p:attrName>
                                        </p:attrNameLst>
                                      </p:cBhvr>
                                      <p:to>
                                        <p:strVal val="visible"/>
                                      </p:to>
                                    </p:set>
                                    <p:anim by="(-#ppt_w*2)" calcmode="lin" valueType="num">
                                      <p:cBhvr rctx="PPT">
                                        <p:cTn id="20" dur="500" autoRev="1" fill="hold">
                                          <p:stCondLst>
                                            <p:cond delay="0"/>
                                          </p:stCondLst>
                                        </p:cTn>
                                        <p:tgtEl>
                                          <p:spTgt spid="18"/>
                                        </p:tgtEl>
                                        <p:attrNameLst>
                                          <p:attrName>ppt_w</p:attrName>
                                        </p:attrNameLst>
                                      </p:cBhvr>
                                    </p:anim>
                                    <p:anim by="(#ppt_w*0.50)" calcmode="lin" valueType="num">
                                      <p:cBhvr>
                                        <p:cTn id="21" dur="500" decel="50000" autoRev="1" fill="hold">
                                          <p:stCondLst>
                                            <p:cond delay="0"/>
                                          </p:stCondLst>
                                        </p:cTn>
                                        <p:tgtEl>
                                          <p:spTgt spid="18"/>
                                        </p:tgtEl>
                                        <p:attrNameLst>
                                          <p:attrName>ppt_x</p:attrName>
                                        </p:attrNameLst>
                                      </p:cBhvr>
                                    </p:anim>
                                    <p:anim from="(-#ppt_h/2)" to="(#ppt_y)" calcmode="lin" valueType="num">
                                      <p:cBhvr>
                                        <p:cTn id="22" dur="1000" fill="hold">
                                          <p:stCondLst>
                                            <p:cond delay="0"/>
                                          </p:stCondLst>
                                        </p:cTn>
                                        <p:tgtEl>
                                          <p:spTgt spid="18"/>
                                        </p:tgtEl>
                                        <p:attrNameLst>
                                          <p:attrName>ppt_y</p:attrName>
                                        </p:attrNameLst>
                                      </p:cBhvr>
                                    </p:anim>
                                    <p:animRot by="21600000">
                                      <p:cBhvr>
                                        <p:cTn id="23" dur="1000" fill="hold">
                                          <p:stCondLst>
                                            <p:cond delay="0"/>
                                          </p:stCondLst>
                                        </p:cTn>
                                        <p:tgtEl>
                                          <p:spTgt spid="18"/>
                                        </p:tgtEl>
                                        <p:attrNameLst>
                                          <p:attrName>r</p:attrName>
                                        </p:attrNameLst>
                                      </p:cBhvr>
                                    </p:animRot>
                                  </p:childTnLst>
                                </p:cTn>
                              </p:par>
                            </p:childTnLst>
                          </p:cTn>
                        </p:par>
                        <p:par>
                          <p:cTn id="24" fill="hold">
                            <p:stCondLst>
                              <p:cond delay="93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1" presetClass="mediacall" presetSubtype="0" fill="hold" nodeType="withEffect">
                                  <p:stCondLst>
                                    <p:cond delay="1000"/>
                                  </p:stCondLst>
                                  <p:childTnLst>
                                    <p:cmd type="call" cmd="playFrom(0.0)">
                                      <p:cBhvr>
                                        <p:cTn id="29" dur="62197"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7576">
                <p:cTn id="30" repeatCount="indefinite" fill="hold" display="0">
                  <p:stCondLst>
                    <p:cond delay="indefinite"/>
                  </p:stCondLst>
                  <p:endCondLst>
                    <p:cond evt="onStopAudio" delay="0">
                      <p:tgtEl>
                        <p:sldTgt/>
                      </p:tgtEl>
                    </p:cond>
                  </p:endCondLst>
                </p:cTn>
                <p:tgtEl>
                  <p:spTgt spid="25"/>
                </p:tgtEl>
              </p:cMediaNode>
            </p:audio>
            <p:audio>
              <p:cMediaNode vol="100000">
                <p:cTn id="31" fill="hold" display="0">
                  <p:stCondLst>
                    <p:cond delay="indefinite"/>
                  </p:stCondLst>
                  <p:endCondLst>
                    <p:cond evt="onStopAudio" delay="0">
                      <p:tgtEl>
                        <p:sldTgt/>
                      </p:tgtEl>
                    </p:cond>
                  </p:endCondLst>
                </p:cTn>
                <p:tgtEl>
                  <p:spTgt spid="20"/>
                </p:tgtEl>
              </p:cMediaNode>
            </p:audio>
          </p:childTnLst>
        </p:cTn>
      </p:par>
    </p:tnLst>
    <p:bldLst>
      <p:bldP spid="18" grpId="0"/>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6"/>
          <p:cNvSpPr>
            <a:spLocks noChangeArrowheads="1"/>
          </p:cNvSpPr>
          <p:nvPr/>
        </p:nvSpPr>
        <p:spPr bwMode="auto">
          <a:xfrm>
            <a:off x="0" y="1422401"/>
            <a:ext cx="4238171" cy="2191657"/>
          </a:xfrm>
          <a:prstGeom prst="cloudCallout">
            <a:avLst>
              <a:gd name="adj1" fmla="val 39093"/>
              <a:gd name="adj2" fmla="val 56254"/>
            </a:avLst>
          </a:prstGeom>
          <a:solidFill>
            <a:srgbClr val="FF99CC"/>
          </a:solidFill>
          <a:ln w="9525">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0" i="1" u="none" strike="noStrike" kern="1200" cap="none" spc="0" normalizeH="0" baseline="0" noProof="0" dirty="0" smtClean="0">
                <a:ln>
                  <a:noFill/>
                </a:ln>
                <a:solidFill>
                  <a:prstClr val="black"/>
                </a:solidFill>
                <a:effectLst/>
                <a:uLnTx/>
                <a:uFillTx/>
                <a:latin typeface="Calibri"/>
                <a:ea typeface="+mn-ea"/>
                <a:cs typeface="+mn-cs"/>
              </a:rPr>
              <a:t>Quan sát lược đồ trí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0" i="1" u="none" strike="noStrike" kern="1200" cap="none" spc="0" normalizeH="0" baseline="0" noProof="0" dirty="0" smtClean="0">
                <a:ln>
                  <a:noFill/>
                </a:ln>
                <a:solidFill>
                  <a:prstClr val="black"/>
                </a:solidFill>
                <a:effectLst/>
                <a:uLnTx/>
                <a:uFillTx/>
                <a:latin typeface="Calibri"/>
                <a:ea typeface="+mn-ea"/>
                <a:cs typeface="+mn-cs"/>
              </a:rPr>
              <a:t> nhớ trường học và mô</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0" i="1" u="none" strike="noStrike" kern="1200" cap="none" spc="0" normalizeH="0" baseline="0" noProof="0" dirty="0" smtClean="0">
                <a:ln>
                  <a:noFill/>
                </a:ln>
                <a:solidFill>
                  <a:prstClr val="black"/>
                </a:solidFill>
                <a:effectLst/>
                <a:uLnTx/>
                <a:uFillTx/>
                <a:latin typeface="Calibri"/>
                <a:ea typeface="+mn-ea"/>
                <a:cs typeface="+mn-cs"/>
              </a:rPr>
              <a:t> tả lại.</a:t>
            </a:r>
            <a:endPar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4" name="Rectangle 2"/>
          <p:cNvSpPr txBox="1">
            <a:spLocks noChangeArrowheads="1"/>
          </p:cNvSpPr>
          <p:nvPr/>
        </p:nvSpPr>
        <p:spPr>
          <a:xfrm>
            <a:off x="5741612" y="5675086"/>
            <a:ext cx="5318274" cy="783772"/>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nl-NL" sz="2000" b="1"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Lược đồ trí nhớ một trường học</a:t>
            </a:r>
            <a:endParaRPr kumimoji="0" lang="nl-NL" sz="2000" b="1"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p:txBody>
      </p:sp>
      <p:pic>
        <p:nvPicPr>
          <p:cNvPr id="5" name="Picture 4"/>
          <p:cNvPicPr/>
          <p:nvPr/>
        </p:nvPicPr>
        <p:blipFill>
          <a:blip r:embed="rId2"/>
          <a:stretch>
            <a:fillRect/>
          </a:stretch>
        </p:blipFill>
        <p:spPr>
          <a:xfrm>
            <a:off x="4775199" y="609600"/>
            <a:ext cx="6734629" cy="4775200"/>
          </a:xfrm>
          <a:prstGeom prst="rect">
            <a:avLst/>
          </a:prstGeom>
        </p:spPr>
      </p:pic>
    </p:spTree>
    <p:extLst>
      <p:ext uri="{BB962C8B-B14F-4D97-AF65-F5344CB8AC3E}">
        <p14:creationId xmlns:p14="http://schemas.microsoft.com/office/powerpoint/2010/main" val="341088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6"/>
          <p:cNvSpPr>
            <a:spLocks noChangeArrowheads="1"/>
          </p:cNvSpPr>
          <p:nvPr/>
        </p:nvSpPr>
        <p:spPr bwMode="auto">
          <a:xfrm>
            <a:off x="5660573" y="1524001"/>
            <a:ext cx="6531428" cy="3004455"/>
          </a:xfrm>
          <a:prstGeom prst="cloudCallout">
            <a:avLst>
              <a:gd name="adj1" fmla="val -62657"/>
              <a:gd name="adj2" fmla="val 43671"/>
            </a:avLst>
          </a:prstGeom>
          <a:solidFill>
            <a:srgbClr val="FF99CC"/>
          </a:solidFill>
          <a:ln w="9525">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2800" b="0" i="1"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0" i="1" u="none" strike="noStrike" kern="1200" cap="none" spc="0" normalizeH="0" baseline="0" noProof="0" dirty="0" smtClean="0">
                <a:ln>
                  <a:noFill/>
                </a:ln>
                <a:solidFill>
                  <a:prstClr val="black"/>
                </a:solidFill>
                <a:effectLst/>
                <a:uLnTx/>
                <a:uFillTx/>
                <a:latin typeface="Calibri"/>
                <a:ea typeface="+mn-ea"/>
                <a:cs typeface="+mn-cs"/>
              </a:rPr>
              <a:t>Dựa vào kiến thức đã học em hãy: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0" i="1" u="none" strike="noStrike" kern="1200" cap="none" spc="0" normalizeH="0" baseline="0" noProof="0" dirty="0" smtClean="0">
                <a:ln>
                  <a:noFill/>
                </a:ln>
                <a:solidFill>
                  <a:prstClr val="black"/>
                </a:solidFill>
                <a:effectLst/>
                <a:uLnTx/>
                <a:uFillTx/>
                <a:latin typeface="Calibri"/>
                <a:ea typeface="+mn-ea"/>
                <a:cs typeface="+mn-cs"/>
              </a:rPr>
              <a:t>So sánh cách vẽ lược đồ trí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0" i="1" u="none" strike="noStrike" kern="1200" cap="none" spc="0" normalizeH="0" baseline="0" noProof="0" dirty="0" smtClean="0">
                <a:ln>
                  <a:noFill/>
                </a:ln>
                <a:solidFill>
                  <a:prstClr val="black"/>
                </a:solidFill>
                <a:effectLst/>
                <a:uLnTx/>
                <a:uFillTx/>
                <a:latin typeface="Calibri"/>
                <a:ea typeface="+mn-ea"/>
                <a:cs typeface="+mn-cs"/>
              </a:rPr>
              <a:t>nhớ đường đi và lược đồ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0" i="1" u="none" strike="noStrike" kern="1200" cap="none" spc="0" normalizeH="0" baseline="0" noProof="0" dirty="0" smtClean="0">
                <a:ln>
                  <a:noFill/>
                </a:ln>
                <a:solidFill>
                  <a:prstClr val="black"/>
                </a:solidFill>
                <a:effectLst/>
                <a:uLnTx/>
                <a:uFillTx/>
                <a:latin typeface="Calibri"/>
                <a:ea typeface="+mn-ea"/>
                <a:cs typeface="+mn-cs"/>
              </a:rPr>
              <a:t>trí nhớ khu vực.</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WordArt 2"/>
          <p:cNvSpPr>
            <a:spLocks noChangeArrowheads="1" noChangeShapeType="1" noTextEdit="1"/>
          </p:cNvSpPr>
          <p:nvPr/>
        </p:nvSpPr>
        <p:spPr bwMode="auto">
          <a:xfrm>
            <a:off x="2852056" y="290286"/>
            <a:ext cx="6495144" cy="1103085"/>
          </a:xfrm>
          <a:prstGeom prst="rect">
            <a:avLst/>
          </a:prstGeom>
        </p:spPr>
        <p:txBody>
          <a:bodyPr wrap="none" fromWordArt="1">
            <a:prstTxWarp prst="textWave1">
              <a:avLst>
                <a:gd name="adj1" fmla="val 13005"/>
                <a:gd name="adj2" fmla="val 251"/>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0" cap="none" spc="0" normalizeH="0" baseline="0" noProof="0" dirty="0" err="1"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uLnTx/>
                <a:uFillTx/>
                <a:latin typeface="Times New Roman"/>
                <a:ea typeface="+mn-ea"/>
                <a:cs typeface="Times New Roman"/>
              </a:rPr>
              <a:t>Thảo</a:t>
            </a:r>
            <a:r>
              <a:rPr kumimoji="0" lang="en-US" sz="3200" b="0" i="0" u="none" strike="noStrike" kern="10" cap="none" spc="0" normalizeH="0" baseline="0" noProof="0" dirty="0"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uLnTx/>
                <a:uFillTx/>
                <a:latin typeface="Times New Roman"/>
                <a:ea typeface="+mn-ea"/>
                <a:cs typeface="Times New Roman"/>
              </a:rPr>
              <a:t> </a:t>
            </a:r>
            <a:r>
              <a:rPr kumimoji="0" lang="en-US" sz="3200" b="0" i="0" u="none" strike="noStrike" kern="10" cap="none" spc="0" normalizeH="0" baseline="0" noProof="0" dirty="0" err="1"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uLnTx/>
                <a:uFillTx/>
                <a:latin typeface="Times New Roman"/>
                <a:ea typeface="+mn-ea"/>
                <a:cs typeface="Times New Roman"/>
              </a:rPr>
              <a:t>luận</a:t>
            </a:r>
            <a:r>
              <a:rPr kumimoji="0" lang="en-US" sz="3200" b="0" i="0" u="none" strike="noStrike" kern="10" cap="none" spc="0" normalizeH="0" baseline="0" noProof="0" dirty="0"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uLnTx/>
                <a:uFillTx/>
                <a:latin typeface="Times New Roman"/>
                <a:ea typeface="+mn-ea"/>
                <a:cs typeface="Times New Roman"/>
              </a:rPr>
              <a:t> </a:t>
            </a:r>
            <a:r>
              <a:rPr kumimoji="0" lang="en-US" sz="3200" b="0" i="0" u="none" strike="noStrike" kern="10" cap="none" spc="0" normalizeH="0" baseline="0" noProof="0" dirty="0" err="1"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uLnTx/>
                <a:uFillTx/>
                <a:latin typeface="Times New Roman"/>
                <a:ea typeface="+mn-ea"/>
                <a:cs typeface="Times New Roman"/>
              </a:rPr>
              <a:t>theo</a:t>
            </a:r>
            <a:r>
              <a:rPr kumimoji="0" lang="en-US" sz="3200" b="0" i="0" u="none" strike="noStrike" kern="10" cap="none" spc="0" normalizeH="0" baseline="0" noProof="0" dirty="0"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uLnTx/>
                <a:uFillTx/>
                <a:latin typeface="Times New Roman"/>
                <a:ea typeface="+mn-ea"/>
                <a:cs typeface="Times New Roman"/>
              </a:rPr>
              <a:t> </a:t>
            </a:r>
            <a:r>
              <a:rPr kumimoji="0" lang="en-US" sz="3200" b="0" i="0" u="none" strike="noStrike" kern="10" cap="none" spc="0" normalizeH="0" baseline="0" noProof="0" dirty="0" err="1"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uLnTx/>
                <a:uFillTx/>
                <a:latin typeface="Times New Roman"/>
                <a:ea typeface="+mn-ea"/>
                <a:cs typeface="Times New Roman"/>
              </a:rPr>
              <a:t>bàn</a:t>
            </a:r>
            <a:r>
              <a:rPr kumimoji="0" lang="en-US" sz="3200" b="0" i="0" u="none" strike="noStrike" kern="10" cap="none" spc="0" normalizeH="0" baseline="0" noProof="0" dirty="0"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uLnTx/>
                <a:uFillTx/>
                <a:latin typeface="Times New Roman"/>
                <a:ea typeface="+mn-ea"/>
                <a:cs typeface="Times New Roman"/>
              </a:rPr>
              <a:t>: 3 </a:t>
            </a:r>
            <a:r>
              <a:rPr kumimoji="0" lang="en-US" sz="3200" b="0" i="0" u="none" strike="noStrike" kern="10" cap="none" spc="0" normalizeH="0" baseline="0" noProof="0" dirty="0" err="1"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uLnTx/>
                <a:uFillTx/>
                <a:latin typeface="Times New Roman"/>
                <a:ea typeface="+mn-ea"/>
                <a:cs typeface="Times New Roman"/>
              </a:rPr>
              <a:t>phút</a:t>
            </a:r>
            <a:endParaRPr kumimoji="0" lang="en-US" sz="3200" b="0" i="0" u="none" strike="noStrike" kern="10" cap="none" spc="0" normalizeH="0" baseline="0" noProof="0" dirty="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uLnTx/>
              <a:uFillTx/>
              <a:latin typeface="Times New Roman"/>
              <a:ea typeface="+mn-ea"/>
              <a:cs typeface="Times New Roman"/>
            </a:endParaRPr>
          </a:p>
        </p:txBody>
      </p:sp>
      <p:sp>
        <p:nvSpPr>
          <p:cNvPr id="23553" name="Rectangle 1"/>
          <p:cNvSpPr>
            <a:spLocks noChangeArrowheads="1"/>
          </p:cNvSpPr>
          <p:nvPr/>
        </p:nvSpPr>
        <p:spPr bwMode="auto">
          <a:xfrm>
            <a:off x="333828" y="1494973"/>
            <a:ext cx="4818742"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So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sánh</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a:t>
            </a:r>
            <a:endParaRPr kumimoji="0" lang="en-US" sz="24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Giống</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nhau</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Cả</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hai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lược</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đồ</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đều</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được</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vẽ</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dựa</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trên</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sự</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hồi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tưởng</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lại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về</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không</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gian</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trong</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trí</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nhớ</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của</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con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người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a:t>
            </a:r>
            <a:endParaRPr kumimoji="0" lang="en-US" sz="24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Khác</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nhau</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a:t>
            </a:r>
            <a:endParaRPr kumimoji="0" lang="en-US" sz="24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Lược</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đồ</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trí</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nhớ</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đường</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đòi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hỏi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phải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hồi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tưởng</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lại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đểm</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xuất</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phát</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và</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kết</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thúc</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của</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quãng</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đường</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hướng</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chính</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và</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khoảng</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cách</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giữa</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2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địa</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điểm</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đó</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a:t>
            </a:r>
            <a:endParaRPr kumimoji="0" lang="en-US" sz="24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Lược</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đồ</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trí</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nhớ</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khu</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vực</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thì</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người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vẽ</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phải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hồi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tưởng</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lại</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được</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tổng</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thể</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khu</a:t>
            </a: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400" b="0"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vực</a:t>
            </a:r>
            <a:endParaRPr kumimoji="0" lang="en-US" sz="24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444555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3553"/>
                                        </p:tgtEl>
                                        <p:attrNameLst>
                                          <p:attrName>style.visibility</p:attrName>
                                        </p:attrNameLst>
                                      </p:cBhvr>
                                      <p:to>
                                        <p:strVal val="visible"/>
                                      </p:to>
                                    </p:set>
                                    <p:animEffect transition="in" filter="blinds(horizontal)">
                                      <p:cBhvr>
                                        <p:cTn id="17" dur="500"/>
                                        <p:tgtEl>
                                          <p:spTgt spid="23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355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56342" y="2823419"/>
            <a:ext cx="10000343" cy="35394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Câu</a:t>
            </a:r>
            <a:r>
              <a:rPr kumimoji="0" lang="en-US" sz="28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1: </a:t>
            </a:r>
            <a:r>
              <a:rPr kumimoji="0" lang="nl-NL" sz="2800" b="0" i="1"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Vẽ sơ đồ trường em đang học  và trình bày trước lớp.</a:t>
            </a:r>
            <a:endParaRPr kumimoji="0" lang="en-US" sz="2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Câu 2: </a:t>
            </a:r>
            <a:r>
              <a:rPr kumimoji="0" lang="nl-NL" sz="2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a:t>
            </a:r>
            <a:r>
              <a:rPr kumimoji="0" lang="nl-NL" sz="2800" b="0" i="1"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Em hãy dựa vào mô tả về 1 bệnh viện sau đây để vẽ sơ đồ bệnh viện đó: " Bệnh viện gồm: phòng bảo vệ ở bên trái cổng vào, bên phải cổng vào là nhà thuốc bệnh viện, thẳng cổng vào là khu nhà A ( có 5 tầng) gồm khoa cấp cứu, nhà điều hành, khoa Nội thần kinh, khoa Ngoại, khu khám bệnh. Bên trái nhà A à nhà B ( có 3 tầng) là khoa Đông y, đối diện là nhà B và bên phải nhà A là nhà C ( có 4 tầng) có các khoa Tiêu hóa, Tiết niệu, Nhi, sản."</a:t>
            </a:r>
            <a:endPar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4" name="Rectangle 3"/>
          <p:cNvSpPr/>
          <p:nvPr/>
        </p:nvSpPr>
        <p:spPr>
          <a:xfrm>
            <a:off x="580571" y="1335092"/>
            <a:ext cx="11611429"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Các</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nhóm</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nhận</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bốc</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thăm</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câu</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hỏi</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và</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thi</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đua</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xem</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trong</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thời</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gian</a:t>
            </a:r>
            <a:r>
              <a:rPr kumimoji="0" lang="en-US" sz="3200" b="0" i="0" u="none" strike="noStrike" kern="1200" cap="none" spc="0" normalizeH="0" baseline="0" noProof="0" smtClean="0">
                <a:ln>
                  <a:noFill/>
                </a:ln>
                <a:solidFill>
                  <a:srgbClr val="FF0000"/>
                </a:solidFill>
                <a:effectLst/>
                <a:uLnTx/>
                <a:uFillTx/>
                <a:latin typeface="Times New Roman" pitchFamily="18" charset="0"/>
                <a:ea typeface="+mn-ea"/>
                <a:cs typeface="Times New Roman" pitchFamily="18" charset="0"/>
              </a:rPr>
              <a:t> 5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phút</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nhóm</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nào</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làm</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nhanh</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nhất</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sẽ</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giành</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được</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quyền</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trả</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lời</a:t>
            </a:r>
            <a:endParaRPr kumimoji="0" lang="en-US" sz="32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WordArt 2"/>
          <p:cNvSpPr>
            <a:spLocks noChangeArrowheads="1" noChangeShapeType="1" noTextEdit="1"/>
          </p:cNvSpPr>
          <p:nvPr/>
        </p:nvSpPr>
        <p:spPr bwMode="auto">
          <a:xfrm>
            <a:off x="3171371" y="0"/>
            <a:ext cx="6495144" cy="1103085"/>
          </a:xfrm>
          <a:prstGeom prst="rect">
            <a:avLst/>
          </a:prstGeom>
        </p:spPr>
        <p:txBody>
          <a:bodyPr wrap="none" fromWordArt="1">
            <a:prstTxWarp prst="textWave1">
              <a:avLst>
                <a:gd name="adj1" fmla="val 13005"/>
                <a:gd name="adj2" fmla="val 251"/>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0" cap="none" spc="0" normalizeH="0" baseline="0" noProof="0" dirty="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uLnTx/>
              <a:uFillTx/>
              <a:latin typeface="Times New Roman"/>
              <a:ea typeface="+mn-ea"/>
              <a:cs typeface="Times New Roman"/>
            </a:endParaRPr>
          </a:p>
        </p:txBody>
      </p:sp>
      <p:sp>
        <p:nvSpPr>
          <p:cNvPr id="6" name="WordArt 2"/>
          <p:cNvSpPr>
            <a:spLocks noChangeArrowheads="1" noChangeShapeType="1" noTextEdit="1"/>
          </p:cNvSpPr>
          <p:nvPr/>
        </p:nvSpPr>
        <p:spPr bwMode="auto">
          <a:xfrm>
            <a:off x="2968170" y="174171"/>
            <a:ext cx="6495144" cy="1103085"/>
          </a:xfrm>
          <a:prstGeom prst="rect">
            <a:avLst/>
          </a:prstGeom>
        </p:spPr>
        <p:txBody>
          <a:bodyPr wrap="none" fromWordArt="1">
            <a:prstTxWarp prst="textWave1">
              <a:avLst>
                <a:gd name="adj1" fmla="val 13005"/>
                <a:gd name="adj2" fmla="val 251"/>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Trò</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chơi</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 Ai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nhanh</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hơn</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en-US" sz="3200" b="0" i="0" u="none" strike="noStrike" kern="10" cap="none" spc="0" normalizeH="0" baseline="0" noProof="0" dirty="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uLnTx/>
              <a:uFillTx/>
              <a:latin typeface="Times New Roman"/>
              <a:ea typeface="+mn-ea"/>
              <a:cs typeface="Times New Roman"/>
            </a:endParaRPr>
          </a:p>
        </p:txBody>
      </p:sp>
    </p:spTree>
    <p:extLst>
      <p:ext uri="{BB962C8B-B14F-4D97-AF65-F5344CB8AC3E}">
        <p14:creationId xmlns:p14="http://schemas.microsoft.com/office/powerpoint/2010/main" val="3494565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amond(in)">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66743" y="4441370"/>
            <a:ext cx="1959429" cy="1161143"/>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Nhà</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thuốc</a:t>
            </a:r>
            <a:endParaRPr kumimoji="0" 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3" name="Rectangle 2"/>
          <p:cNvSpPr/>
          <p:nvPr/>
        </p:nvSpPr>
        <p:spPr>
          <a:xfrm>
            <a:off x="2794000" y="4390571"/>
            <a:ext cx="1959429" cy="1161143"/>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Nhà</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thuốc</a:t>
            </a:r>
            <a:endParaRPr kumimoji="0" 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4" name="Rectangle 3"/>
          <p:cNvSpPr/>
          <p:nvPr/>
        </p:nvSpPr>
        <p:spPr>
          <a:xfrm>
            <a:off x="3614058" y="239484"/>
            <a:ext cx="5646056" cy="1161143"/>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Nhà</a:t>
            </a:r>
            <a:r>
              <a:rPr kumimoji="0" lang="en-US" sz="2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Khu</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khám</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bệnh</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khoa</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cấp</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cứu</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Nhà</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đều</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hành</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Khoa</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Ngoại</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Khoa</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Nội</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thần</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kinh</a:t>
            </a:r>
            <a:endPar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p:txBody>
      </p:sp>
      <p:sp>
        <p:nvSpPr>
          <p:cNvPr id="5" name="Rectangle 4"/>
          <p:cNvSpPr/>
          <p:nvPr/>
        </p:nvSpPr>
        <p:spPr>
          <a:xfrm>
            <a:off x="9231086" y="1596572"/>
            <a:ext cx="1872342" cy="2111828"/>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Nhà</a:t>
            </a:r>
            <a:r>
              <a:rPr kumimoji="0" lang="en-US" sz="2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Khoa</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Tiêu</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Hóa</a:t>
            </a:r>
            <a:endPar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Khoa</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Tiết</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Niệu</a:t>
            </a:r>
            <a:endPar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Khoa</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Sản</a:t>
            </a:r>
            <a:endPar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Khoa</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Nhi</a:t>
            </a:r>
            <a:endParaRPr kumimoji="0" 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6" name="Rectangle 5"/>
          <p:cNvSpPr/>
          <p:nvPr/>
        </p:nvSpPr>
        <p:spPr>
          <a:xfrm>
            <a:off x="1741714" y="1531256"/>
            <a:ext cx="1872343" cy="2242458"/>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Nhà</a:t>
            </a:r>
            <a:r>
              <a:rPr kumimoji="0" lang="en-US" sz="2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Khoa</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Đông</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1" name="Down Arrow 10"/>
          <p:cNvSpPr/>
          <p:nvPr/>
        </p:nvSpPr>
        <p:spPr>
          <a:xfrm flipV="1">
            <a:off x="6052457" y="5138056"/>
            <a:ext cx="537028" cy="7402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p:cNvSpPr/>
          <p:nvPr/>
        </p:nvSpPr>
        <p:spPr>
          <a:xfrm>
            <a:off x="5348514" y="5994400"/>
            <a:ext cx="1959429" cy="428171"/>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Cổng</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vào</a:t>
            </a:r>
            <a:r>
              <a:rPr kumimoji="0" lang="en-US" sz="20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2000" b="1"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viện</a:t>
            </a:r>
            <a:endParaRPr kumimoji="0" lang="en-US" sz="2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6830576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0" name="Picture 16" descr="Cover"/>
          <p:cNvPicPr>
            <a:picLocks noChangeAspect="1" noChangeArrowheads="1"/>
          </p:cNvPicPr>
          <p:nvPr/>
        </p:nvPicPr>
        <p:blipFill>
          <a:blip r:embed="rId2"/>
          <a:srcRect/>
          <a:stretch>
            <a:fillRect/>
          </a:stretch>
        </p:blipFill>
        <p:spPr bwMode="auto">
          <a:xfrm>
            <a:off x="8231717" y="5286375"/>
            <a:ext cx="3113616" cy="1555750"/>
          </a:xfrm>
          <a:prstGeom prst="rect">
            <a:avLst/>
          </a:prstGeom>
          <a:noFill/>
        </p:spPr>
      </p:pic>
      <p:pic>
        <p:nvPicPr>
          <p:cNvPr id="21519" name="Picture 15" descr="Cover"/>
          <p:cNvPicPr>
            <a:picLocks noChangeAspect="1" noChangeArrowheads="1"/>
          </p:cNvPicPr>
          <p:nvPr/>
        </p:nvPicPr>
        <p:blipFill>
          <a:blip r:embed="rId3"/>
          <a:srcRect/>
          <a:stretch>
            <a:fillRect/>
          </a:stretch>
        </p:blipFill>
        <p:spPr bwMode="auto">
          <a:xfrm>
            <a:off x="8231718" y="5127626"/>
            <a:ext cx="3083983" cy="842963"/>
          </a:xfrm>
          <a:prstGeom prst="rect">
            <a:avLst/>
          </a:prstGeom>
          <a:noFill/>
        </p:spPr>
      </p:pic>
      <p:pic>
        <p:nvPicPr>
          <p:cNvPr id="21518" name="Picture 14" descr="Cover"/>
          <p:cNvPicPr>
            <a:picLocks noChangeAspect="1" noChangeArrowheads="1"/>
          </p:cNvPicPr>
          <p:nvPr/>
        </p:nvPicPr>
        <p:blipFill>
          <a:blip r:embed="rId4"/>
          <a:srcRect/>
          <a:stretch>
            <a:fillRect/>
          </a:stretch>
        </p:blipFill>
        <p:spPr bwMode="auto">
          <a:xfrm>
            <a:off x="7990418" y="4545014"/>
            <a:ext cx="3306233" cy="930275"/>
          </a:xfrm>
          <a:prstGeom prst="rect">
            <a:avLst/>
          </a:prstGeom>
          <a:noFill/>
        </p:spPr>
      </p:pic>
      <p:pic>
        <p:nvPicPr>
          <p:cNvPr id="21517" name="Picture 13" descr="Cover"/>
          <p:cNvPicPr>
            <a:picLocks noChangeAspect="1" noChangeArrowheads="1"/>
          </p:cNvPicPr>
          <p:nvPr/>
        </p:nvPicPr>
        <p:blipFill>
          <a:blip r:embed="rId5"/>
          <a:srcRect/>
          <a:stretch>
            <a:fillRect/>
          </a:stretch>
        </p:blipFill>
        <p:spPr bwMode="auto">
          <a:xfrm>
            <a:off x="8028518" y="3949701"/>
            <a:ext cx="3287183" cy="1535113"/>
          </a:xfrm>
          <a:prstGeom prst="rect">
            <a:avLst/>
          </a:prstGeom>
          <a:noFill/>
        </p:spPr>
      </p:pic>
      <p:pic>
        <p:nvPicPr>
          <p:cNvPr id="21516" name="Picture 12" descr="Cover"/>
          <p:cNvPicPr>
            <a:picLocks noChangeAspect="1" noChangeArrowheads="1"/>
          </p:cNvPicPr>
          <p:nvPr/>
        </p:nvPicPr>
        <p:blipFill>
          <a:blip r:embed="rId6"/>
          <a:srcRect/>
          <a:stretch>
            <a:fillRect/>
          </a:stretch>
        </p:blipFill>
        <p:spPr bwMode="auto">
          <a:xfrm>
            <a:off x="5361518" y="4108451"/>
            <a:ext cx="3083983" cy="1643063"/>
          </a:xfrm>
          <a:prstGeom prst="rect">
            <a:avLst/>
          </a:prstGeom>
          <a:noFill/>
        </p:spPr>
      </p:pic>
      <p:pic>
        <p:nvPicPr>
          <p:cNvPr id="21515" name="Picture 11" descr="Cover"/>
          <p:cNvPicPr>
            <a:picLocks noChangeAspect="1" noChangeArrowheads="1"/>
          </p:cNvPicPr>
          <p:nvPr/>
        </p:nvPicPr>
        <p:blipFill>
          <a:blip r:embed="rId7"/>
          <a:srcRect/>
          <a:stretch>
            <a:fillRect/>
          </a:stretch>
        </p:blipFill>
        <p:spPr bwMode="auto">
          <a:xfrm>
            <a:off x="8320618" y="2232025"/>
            <a:ext cx="2927349" cy="1803400"/>
          </a:xfrm>
          <a:prstGeom prst="rect">
            <a:avLst/>
          </a:prstGeom>
          <a:noFill/>
        </p:spPr>
      </p:pic>
      <p:pic>
        <p:nvPicPr>
          <p:cNvPr id="21514" name="Picture 10" descr="Cover"/>
          <p:cNvPicPr>
            <a:picLocks noChangeAspect="1" noChangeArrowheads="1"/>
          </p:cNvPicPr>
          <p:nvPr/>
        </p:nvPicPr>
        <p:blipFill>
          <a:blip r:embed="rId8"/>
          <a:srcRect/>
          <a:stretch>
            <a:fillRect/>
          </a:stretch>
        </p:blipFill>
        <p:spPr bwMode="auto">
          <a:xfrm>
            <a:off x="8320618" y="2225675"/>
            <a:ext cx="2937933" cy="1003300"/>
          </a:xfrm>
          <a:prstGeom prst="rect">
            <a:avLst/>
          </a:prstGeom>
          <a:noFill/>
        </p:spPr>
      </p:pic>
      <p:pic>
        <p:nvPicPr>
          <p:cNvPr id="21513" name="Picture 9" descr="Cover"/>
          <p:cNvPicPr>
            <a:picLocks noChangeAspect="1" noChangeArrowheads="1"/>
          </p:cNvPicPr>
          <p:nvPr/>
        </p:nvPicPr>
        <p:blipFill>
          <a:blip r:embed="rId9"/>
          <a:srcRect/>
          <a:stretch>
            <a:fillRect/>
          </a:stretch>
        </p:blipFill>
        <p:spPr bwMode="auto">
          <a:xfrm>
            <a:off x="8290985" y="1847851"/>
            <a:ext cx="2976033" cy="727075"/>
          </a:xfrm>
          <a:prstGeom prst="rect">
            <a:avLst/>
          </a:prstGeom>
          <a:noFill/>
        </p:spPr>
      </p:pic>
      <p:pic>
        <p:nvPicPr>
          <p:cNvPr id="21512" name="Picture 8" descr="Cover"/>
          <p:cNvPicPr>
            <a:picLocks noChangeAspect="1" noChangeArrowheads="1"/>
          </p:cNvPicPr>
          <p:nvPr/>
        </p:nvPicPr>
        <p:blipFill>
          <a:blip r:embed="rId10"/>
          <a:srcRect/>
          <a:stretch>
            <a:fillRect/>
          </a:stretch>
        </p:blipFill>
        <p:spPr bwMode="auto">
          <a:xfrm>
            <a:off x="8020051" y="1228726"/>
            <a:ext cx="3257549" cy="1192213"/>
          </a:xfrm>
          <a:prstGeom prst="rect">
            <a:avLst/>
          </a:prstGeom>
          <a:noFill/>
        </p:spPr>
      </p:pic>
      <p:pic>
        <p:nvPicPr>
          <p:cNvPr id="21511" name="Picture 7" descr="Cover"/>
          <p:cNvPicPr>
            <a:picLocks noChangeAspect="1" noChangeArrowheads="1"/>
          </p:cNvPicPr>
          <p:nvPr/>
        </p:nvPicPr>
        <p:blipFill>
          <a:blip r:embed="rId11"/>
          <a:srcRect/>
          <a:stretch>
            <a:fillRect/>
          </a:stretch>
        </p:blipFill>
        <p:spPr bwMode="auto">
          <a:xfrm>
            <a:off x="5071534" y="2051050"/>
            <a:ext cx="3452284" cy="2247900"/>
          </a:xfrm>
          <a:prstGeom prst="rect">
            <a:avLst/>
          </a:prstGeom>
          <a:noFill/>
        </p:spPr>
      </p:pic>
      <p:pic>
        <p:nvPicPr>
          <p:cNvPr id="21510" name="Picture 6" descr="Cover"/>
          <p:cNvPicPr>
            <a:picLocks noChangeAspect="1" noChangeArrowheads="1"/>
          </p:cNvPicPr>
          <p:nvPr/>
        </p:nvPicPr>
        <p:blipFill>
          <a:blip r:embed="rId12"/>
          <a:srcRect/>
          <a:stretch>
            <a:fillRect/>
          </a:stretch>
        </p:blipFill>
        <p:spPr bwMode="auto">
          <a:xfrm>
            <a:off x="2046817" y="2676526"/>
            <a:ext cx="3530600" cy="2022475"/>
          </a:xfrm>
          <a:prstGeom prst="rect">
            <a:avLst/>
          </a:prstGeom>
          <a:noFill/>
        </p:spPr>
      </p:pic>
      <p:pic>
        <p:nvPicPr>
          <p:cNvPr id="21509" name="Picture 5" descr="Cover"/>
          <p:cNvPicPr>
            <a:picLocks noChangeAspect="1" noChangeArrowheads="1"/>
          </p:cNvPicPr>
          <p:nvPr/>
        </p:nvPicPr>
        <p:blipFill>
          <a:blip r:embed="rId13"/>
          <a:srcRect/>
          <a:stretch>
            <a:fillRect/>
          </a:stretch>
        </p:blipFill>
        <p:spPr bwMode="auto">
          <a:xfrm>
            <a:off x="1979085" y="1"/>
            <a:ext cx="9366249" cy="3090863"/>
          </a:xfrm>
          <a:prstGeom prst="rect">
            <a:avLst/>
          </a:prstGeom>
          <a:noFill/>
        </p:spPr>
      </p:pic>
      <p:pic>
        <p:nvPicPr>
          <p:cNvPr id="21508" name="Picture 4" descr="Cover"/>
          <p:cNvPicPr>
            <a:picLocks noChangeAspect="1" noChangeArrowheads="1"/>
          </p:cNvPicPr>
          <p:nvPr/>
        </p:nvPicPr>
        <p:blipFill>
          <a:blip r:embed="rId14"/>
          <a:srcRect/>
          <a:stretch>
            <a:fillRect/>
          </a:stretch>
        </p:blipFill>
        <p:spPr bwMode="auto">
          <a:xfrm>
            <a:off x="823385" y="1927226"/>
            <a:ext cx="2948516" cy="1884363"/>
          </a:xfrm>
          <a:prstGeom prst="rect">
            <a:avLst/>
          </a:prstGeom>
          <a:noFill/>
        </p:spPr>
      </p:pic>
    </p:spTree>
    <p:extLst>
      <p:ext uri="{BB962C8B-B14F-4D97-AF65-F5344CB8AC3E}">
        <p14:creationId xmlns:p14="http://schemas.microsoft.com/office/powerpoint/2010/main" val="48541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left)">
                                      <p:cBhvr>
                                        <p:cTn id="52" dur="500"/>
                                        <p:tgtEl>
                                          <p:spTgt spid="2151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1518"/>
                                        </p:tgtEl>
                                        <p:attrNameLst>
                                          <p:attrName>style.visibility</p:attrName>
                                        </p:attrNameLst>
                                      </p:cBhvr>
                                      <p:to>
                                        <p:strVal val="visible"/>
                                      </p:to>
                                    </p:set>
                                    <p:animEffect transition="in" filter="wipe(left)">
                                      <p:cBhvr>
                                        <p:cTn id="57" dur="500"/>
                                        <p:tgtEl>
                                          <p:spTgt spid="215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21519"/>
                                        </p:tgtEl>
                                        <p:attrNameLst>
                                          <p:attrName>style.visibility</p:attrName>
                                        </p:attrNameLst>
                                      </p:cBhvr>
                                      <p:to>
                                        <p:strVal val="visible"/>
                                      </p:to>
                                    </p:set>
                                    <p:animEffect transition="in" filter="wipe(left)">
                                      <p:cBhvr>
                                        <p:cTn id="62" dur="500"/>
                                        <p:tgtEl>
                                          <p:spTgt spid="2151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21520"/>
                                        </p:tgtEl>
                                        <p:attrNameLst>
                                          <p:attrName>style.visibility</p:attrName>
                                        </p:attrNameLst>
                                      </p:cBhvr>
                                      <p:to>
                                        <p:strVal val="visible"/>
                                      </p:to>
                                    </p:set>
                                    <p:animEffect transition="in" filter="wipe(left)">
                                      <p:cBhvr>
                                        <p:cTn id="67" dur="500"/>
                                        <p:tgtEl>
                                          <p:spTgt spid="21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1715" y="370506"/>
            <a:ext cx="3918856" cy="584775"/>
          </a:xfrm>
          <a:prstGeom prst="rect">
            <a:avLst/>
          </a:prstGeom>
        </p:spPr>
        <p:txBody>
          <a:bodyPr wrap="square">
            <a:spAutoFit/>
          </a:bodyPr>
          <a:lstStyle/>
          <a:p>
            <a:r>
              <a:rPr lang="en-US" altLang="zh-CN" sz="3200" b="1" dirty="0" err="1" smtClean="0">
                <a:solidFill>
                  <a:srgbClr val="FF0000"/>
                </a:solidFill>
                <a:latin typeface="Times New Roman" pitchFamily="18" charset="0"/>
                <a:ea typeface="汉仪喵魂体W" panose="00020600040101010101" pitchFamily="18" charset="-122"/>
                <a:cs typeface="Times New Roman" pitchFamily="18" charset="0"/>
              </a:rPr>
              <a:t>LUYỆN</a:t>
            </a:r>
            <a:r>
              <a:rPr lang="en-US" altLang="zh-CN" sz="3200" b="1" dirty="0" smtClean="0">
                <a:solidFill>
                  <a:srgbClr val="FF0000"/>
                </a:solidFill>
                <a:latin typeface="Times New Roman" pitchFamily="18" charset="0"/>
                <a:ea typeface="汉仪喵魂体W" panose="00020600040101010101" pitchFamily="18" charset="-122"/>
                <a:cs typeface="Times New Roman" pitchFamily="18" charset="0"/>
              </a:rPr>
              <a:t> </a:t>
            </a:r>
            <a:r>
              <a:rPr lang="en-US" altLang="zh-CN" sz="3200" b="1" dirty="0" err="1" smtClean="0">
                <a:solidFill>
                  <a:srgbClr val="FF0000"/>
                </a:solidFill>
                <a:latin typeface="Times New Roman" pitchFamily="18" charset="0"/>
                <a:ea typeface="汉仪喵魂体W" panose="00020600040101010101" pitchFamily="18" charset="-122"/>
                <a:cs typeface="Times New Roman" pitchFamily="18" charset="0"/>
              </a:rPr>
              <a:t>TẬP</a:t>
            </a:r>
            <a:endParaRPr lang="zh-CN" altLang="en-US" sz="3200" b="1" dirty="0">
              <a:solidFill>
                <a:srgbClr val="FF0000"/>
              </a:solidFill>
              <a:latin typeface="Times New Roman" pitchFamily="18" charset="0"/>
              <a:ea typeface="汉仪喵魂体W" panose="00020600040101010101" pitchFamily="18" charset="-122"/>
              <a:cs typeface="Times New Roman" pitchFamily="18" charset="0"/>
            </a:endParaRPr>
          </a:p>
        </p:txBody>
      </p:sp>
      <p:sp>
        <p:nvSpPr>
          <p:cNvPr id="3" name="Rectangle 2"/>
          <p:cNvSpPr/>
          <p:nvPr/>
        </p:nvSpPr>
        <p:spPr>
          <a:xfrm>
            <a:off x="1045027" y="1662277"/>
            <a:ext cx="10000343" cy="584775"/>
          </a:xfrm>
          <a:prstGeom prst="rect">
            <a:avLst/>
          </a:prstGeom>
        </p:spPr>
        <p:txBody>
          <a:bodyPr wrap="square">
            <a:spAutoFit/>
          </a:bodyPr>
          <a:lstStyle/>
          <a:p>
            <a:r>
              <a:rPr lang="nl-NL" sz="3200" b="1" dirty="0" smtClean="0">
                <a:latin typeface="Times New Roman" pitchFamily="18" charset="0"/>
                <a:cs typeface="Times New Roman" pitchFamily="18" charset="0"/>
              </a:rPr>
              <a:t>Vẽ lược đồ từ nhà em đến trường và trình bày trước lớp</a:t>
            </a:r>
            <a:endParaRPr lang="en-US" sz="32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87" y="682173"/>
            <a:ext cx="2093686" cy="4818742"/>
          </a:xfrm>
        </p:spPr>
        <p:txBody>
          <a:bodyPr>
            <a:normAutofit/>
          </a:bodyPr>
          <a:lstStyle/>
          <a:p>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sz="2200" b="1" dirty="0" err="1" smtClean="0">
                <a:latin typeface="Times New Roman" pitchFamily="18" charset="0"/>
                <a:cs typeface="Times New Roman" pitchFamily="18" charset="0"/>
              </a:rPr>
              <a:t>Trên</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đường</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đi</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học</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về</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em</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gặp</a:t>
            </a:r>
            <a:r>
              <a:rPr lang="en-US" sz="2200" b="1" dirty="0" smtClean="0">
                <a:latin typeface="Times New Roman" pitchFamily="18" charset="0"/>
                <a:cs typeface="Times New Roman" pitchFamily="18" charset="0"/>
              </a:rPr>
              <a:t> 1 </a:t>
            </a:r>
            <a:r>
              <a:rPr lang="en-US" sz="2200" b="1" dirty="0" err="1" smtClean="0">
                <a:latin typeface="Times New Roman" pitchFamily="18" charset="0"/>
                <a:cs typeface="Times New Roman" pitchFamily="18" charset="0"/>
              </a:rPr>
              <a:t>đoàn</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khách</a:t>
            </a:r>
            <a:r>
              <a:rPr lang="en-US" sz="2200" b="1" dirty="0" smtClean="0">
                <a:latin typeface="Times New Roman" pitchFamily="18" charset="0"/>
                <a:cs typeface="Times New Roman" pitchFamily="18" charset="0"/>
              </a:rPr>
              <a:t> du </a:t>
            </a:r>
            <a:r>
              <a:rPr lang="en-US" sz="2200" b="1" dirty="0" err="1" smtClean="0">
                <a:latin typeface="Times New Roman" pitchFamily="18" charset="0"/>
                <a:cs typeface="Times New Roman" pitchFamily="18" charset="0"/>
              </a:rPr>
              <a:t>lịch</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Đoàn</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khách</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hỏi</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thăm</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em</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đường</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đến</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Đình</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Phùng</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Hưng</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và</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Lăng</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Ngô</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Quyền</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Vậy</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lúc</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đó</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em</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sẽ</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làm</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thế</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nào</a:t>
            </a:r>
            <a:r>
              <a:rPr lang="en-US" sz="2200" b="1" dirty="0" smtClean="0">
                <a:latin typeface="Times New Roman" pitchFamily="18" charset="0"/>
                <a:cs typeface="Times New Roman" pitchFamily="18" charset="0"/>
              </a:rPr>
              <a:t>?</a:t>
            </a:r>
            <a:r>
              <a:rPr lang="en-US" sz="2200" dirty="0" smtClean="0"/>
              <a:t/>
            </a:r>
            <a:br>
              <a:rPr lang="en-US" sz="2200" dirty="0" smtClean="0"/>
            </a:br>
            <a:endParaRPr lang="en-US" sz="2200" dirty="0"/>
          </a:p>
        </p:txBody>
      </p:sp>
      <p:sp>
        <p:nvSpPr>
          <p:cNvPr id="4" name="WordArt 2"/>
          <p:cNvSpPr>
            <a:spLocks noChangeArrowheads="1" noChangeShapeType="1" noTextEdit="1"/>
          </p:cNvSpPr>
          <p:nvPr/>
        </p:nvSpPr>
        <p:spPr bwMode="auto">
          <a:xfrm>
            <a:off x="2924627" y="188686"/>
            <a:ext cx="5783943" cy="667657"/>
          </a:xfrm>
          <a:prstGeom prst="rect">
            <a:avLst/>
          </a:prstGeom>
        </p:spPr>
        <p:txBody>
          <a:bodyPr wrap="none" fromWordArt="1">
            <a:prstTxWarp prst="textWave1">
              <a:avLst>
                <a:gd name="adj1" fmla="val 13005"/>
                <a:gd name="adj2" fmla="val 251"/>
              </a:avLst>
            </a:prstTxWarp>
          </a:bodyPr>
          <a:lstStyle/>
          <a:p>
            <a:r>
              <a:rPr lang="en-US" sz="3200" kern="10" dirty="0" err="1"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latin typeface="Times New Roman"/>
                <a:cs typeface="Times New Roman"/>
              </a:rPr>
              <a:t>Tình</a:t>
            </a:r>
            <a:r>
              <a:rPr lang="en-US" sz="3200" kern="10" dirty="0"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latin typeface="Times New Roman"/>
                <a:cs typeface="Times New Roman"/>
              </a:rPr>
              <a:t> </a:t>
            </a:r>
            <a:r>
              <a:rPr lang="en-US" sz="3200" kern="10" dirty="0" err="1" smtClean="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latin typeface="Times New Roman"/>
                <a:cs typeface="Times New Roman"/>
              </a:rPr>
              <a:t>huống</a:t>
            </a:r>
            <a:endParaRPr lang="en-US" sz="3200" kern="10" dirty="0">
              <a:ln w="9525">
                <a:solidFill>
                  <a:srgbClr val="0000FF"/>
                </a:solidFill>
                <a:round/>
                <a:headEnd/>
                <a:tailEnd/>
              </a:ln>
              <a:gradFill rotWithShape="1">
                <a:gsLst>
                  <a:gs pos="0">
                    <a:srgbClr val="9999FF"/>
                  </a:gs>
                  <a:gs pos="100000">
                    <a:srgbClr val="009999"/>
                  </a:gs>
                </a:gsLst>
                <a:lin ang="5400000" scaled="1"/>
              </a:gradFill>
              <a:effectLst>
                <a:outerShdw dist="53882" dir="2700000" algn="ctr" rotWithShape="0">
                  <a:srgbClr val="C0C0C0">
                    <a:alpha val="75000"/>
                  </a:srgbClr>
                </a:outerShdw>
              </a:effectLst>
              <a:latin typeface="Times New Roman"/>
              <a:cs typeface="Times New Roman"/>
            </a:endParaRPr>
          </a:p>
        </p:txBody>
      </p:sp>
      <p:pic>
        <p:nvPicPr>
          <p:cNvPr id="5" name="Picture 2" descr="Kết quả hình ảnh cho hinh anh den tho bo cai dai vuong phung hung"/>
          <p:cNvPicPr>
            <a:picLocks noChangeAspect="1" noChangeArrowheads="1"/>
          </p:cNvPicPr>
          <p:nvPr/>
        </p:nvPicPr>
        <p:blipFill>
          <a:blip r:embed="rId2"/>
          <a:srcRect/>
          <a:stretch>
            <a:fillRect/>
          </a:stretch>
        </p:blipFill>
        <p:spPr bwMode="auto">
          <a:xfrm>
            <a:off x="7721601" y="1248228"/>
            <a:ext cx="4470400" cy="4426858"/>
          </a:xfrm>
          <a:prstGeom prst="rect">
            <a:avLst/>
          </a:prstGeom>
          <a:noFill/>
          <a:ln w="9525">
            <a:noFill/>
            <a:miter lim="800000"/>
            <a:headEnd/>
            <a:tailEnd/>
          </a:ln>
        </p:spPr>
      </p:pic>
      <p:sp>
        <p:nvSpPr>
          <p:cNvPr id="6" name="Text Box 8"/>
          <p:cNvSpPr txBox="1">
            <a:spLocks noChangeArrowheads="1"/>
          </p:cNvSpPr>
          <p:nvPr/>
        </p:nvSpPr>
        <p:spPr bwMode="auto">
          <a:xfrm>
            <a:off x="7620001" y="5878285"/>
            <a:ext cx="4571999" cy="584775"/>
          </a:xfrm>
          <a:prstGeom prst="rect">
            <a:avLst/>
          </a:prstGeom>
          <a:noFill/>
          <a:ln w="9525">
            <a:noFill/>
            <a:miter lim="800000"/>
            <a:headEnd/>
            <a:tailEnd/>
          </a:ln>
        </p:spPr>
        <p:txBody>
          <a:bodyPr wrap="square">
            <a:spAutoFit/>
          </a:bodyPr>
          <a:lstStyle/>
          <a:p>
            <a:pPr algn="ctr">
              <a:spcBef>
                <a:spcPct val="50000"/>
              </a:spcBef>
            </a:pPr>
            <a:r>
              <a:rPr lang="en-US" sz="3200" dirty="0">
                <a:solidFill>
                  <a:srgbClr val="0000FF"/>
                </a:solidFill>
                <a:latin typeface="Times New Roman" pitchFamily="18" charset="0"/>
                <a:cs typeface="Times New Roman" pitchFamily="18" charset="0"/>
              </a:rPr>
              <a:t>  </a:t>
            </a:r>
            <a:r>
              <a:rPr lang="en-US" sz="2000" b="1" dirty="0" err="1">
                <a:solidFill>
                  <a:srgbClr val="0000FF"/>
                </a:solidFill>
                <a:latin typeface="Times New Roman" pitchFamily="18" charset="0"/>
                <a:cs typeface="Times New Roman" pitchFamily="18" charset="0"/>
              </a:rPr>
              <a:t>Đền</a:t>
            </a:r>
            <a:r>
              <a:rPr lang="en-US" sz="2000" b="1" dirty="0">
                <a:solidFill>
                  <a:srgbClr val="0000FF"/>
                </a:solidFill>
                <a:latin typeface="Times New Roman" pitchFamily="18" charset="0"/>
                <a:cs typeface="Times New Roman" pitchFamily="18" charset="0"/>
              </a:rPr>
              <a:t> </a:t>
            </a:r>
            <a:r>
              <a:rPr lang="en-US" sz="2000" b="1" dirty="0" err="1">
                <a:solidFill>
                  <a:srgbClr val="0000FF"/>
                </a:solidFill>
                <a:latin typeface="Times New Roman" pitchFamily="18" charset="0"/>
                <a:cs typeface="Times New Roman" pitchFamily="18" charset="0"/>
              </a:rPr>
              <a:t>thờ</a:t>
            </a:r>
            <a:r>
              <a:rPr lang="en-US" sz="2000" b="1" dirty="0">
                <a:solidFill>
                  <a:srgbClr val="0000FF"/>
                </a:solidFill>
                <a:latin typeface="Times New Roman" pitchFamily="18" charset="0"/>
                <a:cs typeface="Times New Roman" pitchFamily="18" charset="0"/>
              </a:rPr>
              <a:t> </a:t>
            </a:r>
            <a:r>
              <a:rPr lang="en-US" sz="2000" b="1" dirty="0" err="1">
                <a:solidFill>
                  <a:srgbClr val="0000FF"/>
                </a:solidFill>
                <a:latin typeface="Times New Roman" pitchFamily="18" charset="0"/>
                <a:cs typeface="Times New Roman" pitchFamily="18" charset="0"/>
              </a:rPr>
              <a:t>Phùng</a:t>
            </a:r>
            <a:r>
              <a:rPr lang="en-US" sz="2000" b="1" dirty="0">
                <a:solidFill>
                  <a:srgbClr val="0000FF"/>
                </a:solidFill>
                <a:latin typeface="Times New Roman" pitchFamily="18" charset="0"/>
                <a:cs typeface="Times New Roman" pitchFamily="18" charset="0"/>
              </a:rPr>
              <a:t> </a:t>
            </a:r>
            <a:r>
              <a:rPr lang="en-US" sz="2000" b="1" dirty="0" err="1">
                <a:solidFill>
                  <a:srgbClr val="0000FF"/>
                </a:solidFill>
                <a:latin typeface="Times New Roman" pitchFamily="18" charset="0"/>
                <a:cs typeface="Times New Roman" pitchFamily="18" charset="0"/>
              </a:rPr>
              <a:t>Hưng</a:t>
            </a:r>
            <a:r>
              <a:rPr lang="en-US" sz="2000" b="1" dirty="0">
                <a:solidFill>
                  <a:srgbClr val="0000FF"/>
                </a:solidFill>
                <a:latin typeface="Times New Roman" pitchFamily="18" charset="0"/>
                <a:cs typeface="Times New Roman" pitchFamily="18" charset="0"/>
              </a:rPr>
              <a:t> – </a:t>
            </a:r>
            <a:r>
              <a:rPr lang="en-US" sz="2000" b="1" dirty="0" err="1">
                <a:solidFill>
                  <a:srgbClr val="0000FF"/>
                </a:solidFill>
                <a:latin typeface="Times New Roman" pitchFamily="18" charset="0"/>
                <a:cs typeface="Times New Roman" pitchFamily="18" charset="0"/>
              </a:rPr>
              <a:t>Đường</a:t>
            </a:r>
            <a:r>
              <a:rPr lang="en-US" sz="2000" b="1" dirty="0">
                <a:solidFill>
                  <a:srgbClr val="0000FF"/>
                </a:solidFill>
                <a:latin typeface="Times New Roman" pitchFamily="18" charset="0"/>
                <a:cs typeface="Times New Roman" pitchFamily="18" charset="0"/>
              </a:rPr>
              <a:t> </a:t>
            </a:r>
            <a:r>
              <a:rPr lang="en-US" sz="2000" b="1" dirty="0" err="1">
                <a:solidFill>
                  <a:srgbClr val="0000FF"/>
                </a:solidFill>
                <a:latin typeface="Times New Roman" pitchFamily="18" charset="0"/>
                <a:cs typeface="Times New Roman" pitchFamily="18" charset="0"/>
              </a:rPr>
              <a:t>Lâm</a:t>
            </a:r>
            <a:endParaRPr lang="en-US" sz="2000" b="1" dirty="0">
              <a:solidFill>
                <a:srgbClr val="0000FF"/>
              </a:solidFill>
              <a:latin typeface="Times New Roman" pitchFamily="18" charset="0"/>
              <a:cs typeface="Times New Roman" pitchFamily="18" charset="0"/>
            </a:endParaRPr>
          </a:p>
        </p:txBody>
      </p:sp>
      <p:pic>
        <p:nvPicPr>
          <p:cNvPr id="7" name="Picture 2" descr="Kết quả hình ảnh cho hinh anh lăng ngô quyền sơn tây"/>
          <p:cNvPicPr>
            <a:picLocks noChangeAspect="1" noChangeArrowheads="1"/>
          </p:cNvPicPr>
          <p:nvPr/>
        </p:nvPicPr>
        <p:blipFill>
          <a:blip r:embed="rId3"/>
          <a:srcRect/>
          <a:stretch>
            <a:fillRect/>
          </a:stretch>
        </p:blipFill>
        <p:spPr bwMode="auto">
          <a:xfrm>
            <a:off x="3091543" y="1248228"/>
            <a:ext cx="4354286" cy="4415971"/>
          </a:xfrm>
          <a:prstGeom prst="rect">
            <a:avLst/>
          </a:prstGeom>
          <a:noFill/>
          <a:ln w="9525">
            <a:noFill/>
            <a:miter lim="800000"/>
            <a:headEnd/>
            <a:tailEnd/>
          </a:ln>
        </p:spPr>
      </p:pic>
      <p:sp>
        <p:nvSpPr>
          <p:cNvPr id="8" name="Text Box 8"/>
          <p:cNvSpPr txBox="1">
            <a:spLocks noChangeArrowheads="1"/>
          </p:cNvSpPr>
          <p:nvPr/>
        </p:nvSpPr>
        <p:spPr bwMode="auto">
          <a:xfrm>
            <a:off x="3338286" y="5979885"/>
            <a:ext cx="4354285" cy="400110"/>
          </a:xfrm>
          <a:prstGeom prst="rect">
            <a:avLst/>
          </a:prstGeom>
          <a:noFill/>
          <a:ln w="9525">
            <a:noFill/>
            <a:miter lim="800000"/>
            <a:headEnd/>
            <a:tailEnd/>
          </a:ln>
        </p:spPr>
        <p:txBody>
          <a:bodyPr wrap="square">
            <a:spAutoFit/>
          </a:bodyPr>
          <a:lstStyle/>
          <a:p>
            <a:pPr algn="ctr">
              <a:spcBef>
                <a:spcPct val="50000"/>
              </a:spcBef>
            </a:pPr>
            <a:r>
              <a:rPr lang="en-US" sz="2000" dirty="0">
                <a:solidFill>
                  <a:srgbClr val="0000FF"/>
                </a:solidFill>
                <a:latin typeface="Times New Roman" pitchFamily="18" charset="0"/>
                <a:cs typeface="Times New Roman" pitchFamily="18" charset="0"/>
              </a:rPr>
              <a:t>  </a:t>
            </a:r>
            <a:r>
              <a:rPr lang="en-US" sz="2000" b="1" dirty="0" err="1">
                <a:solidFill>
                  <a:srgbClr val="0000FF"/>
                </a:solidFill>
                <a:latin typeface="Times New Roman" pitchFamily="18" charset="0"/>
                <a:cs typeface="Times New Roman" pitchFamily="18" charset="0"/>
              </a:rPr>
              <a:t>Lăng</a:t>
            </a:r>
            <a:r>
              <a:rPr lang="en-US" sz="2000" b="1" dirty="0">
                <a:solidFill>
                  <a:srgbClr val="0000FF"/>
                </a:solidFill>
                <a:latin typeface="Times New Roman" pitchFamily="18" charset="0"/>
                <a:cs typeface="Times New Roman" pitchFamily="18" charset="0"/>
              </a:rPr>
              <a:t> </a:t>
            </a:r>
            <a:r>
              <a:rPr lang="en-US" sz="2000" b="1" dirty="0" err="1">
                <a:solidFill>
                  <a:srgbClr val="0000FF"/>
                </a:solidFill>
                <a:latin typeface="Times New Roman" pitchFamily="18" charset="0"/>
                <a:cs typeface="Times New Roman" pitchFamily="18" charset="0"/>
              </a:rPr>
              <a:t>Ngô</a:t>
            </a:r>
            <a:r>
              <a:rPr lang="en-US" sz="2000" b="1" dirty="0">
                <a:solidFill>
                  <a:srgbClr val="0000FF"/>
                </a:solidFill>
                <a:latin typeface="Times New Roman" pitchFamily="18" charset="0"/>
                <a:cs typeface="Times New Roman" pitchFamily="18" charset="0"/>
              </a:rPr>
              <a:t> </a:t>
            </a:r>
            <a:r>
              <a:rPr lang="en-US" sz="2000" b="1" dirty="0" err="1">
                <a:solidFill>
                  <a:srgbClr val="0000FF"/>
                </a:solidFill>
                <a:latin typeface="Times New Roman" pitchFamily="18" charset="0"/>
                <a:cs typeface="Times New Roman" pitchFamily="18" charset="0"/>
              </a:rPr>
              <a:t>Quyền</a:t>
            </a:r>
            <a:r>
              <a:rPr lang="en-US" sz="2000" b="1" dirty="0">
                <a:solidFill>
                  <a:srgbClr val="0000FF"/>
                </a:solidFill>
                <a:latin typeface="Times New Roman" pitchFamily="18" charset="0"/>
                <a:cs typeface="Times New Roman" pitchFamily="18" charset="0"/>
              </a:rPr>
              <a:t> – </a:t>
            </a:r>
            <a:r>
              <a:rPr lang="en-US" sz="2000" b="1" dirty="0" err="1">
                <a:solidFill>
                  <a:srgbClr val="0000FF"/>
                </a:solidFill>
                <a:latin typeface="Times New Roman" pitchFamily="18" charset="0"/>
                <a:cs typeface="Times New Roman" pitchFamily="18" charset="0"/>
              </a:rPr>
              <a:t>Đường</a:t>
            </a:r>
            <a:r>
              <a:rPr lang="en-US" sz="2000" b="1" dirty="0">
                <a:solidFill>
                  <a:srgbClr val="0000FF"/>
                </a:solidFill>
                <a:latin typeface="Times New Roman" pitchFamily="18" charset="0"/>
                <a:cs typeface="Times New Roman" pitchFamily="18" charset="0"/>
              </a:rPr>
              <a:t> </a:t>
            </a:r>
            <a:r>
              <a:rPr lang="en-US" sz="2000" b="1" dirty="0" err="1">
                <a:solidFill>
                  <a:srgbClr val="0000FF"/>
                </a:solidFill>
                <a:latin typeface="Times New Roman" pitchFamily="18" charset="0"/>
                <a:cs typeface="Times New Roman" pitchFamily="18" charset="0"/>
              </a:rPr>
              <a:t>Lâm</a:t>
            </a:r>
            <a:endParaRPr lang="en-US" sz="2000" b="1" dirty="0">
              <a:solidFill>
                <a:srgbClr val="0000FF"/>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481734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nl-NL"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Khái niệm lược đồ trí nhớ</a:t>
            </a:r>
            <a:r>
              <a:rPr kumimoji="0" lang="nl-NL"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nl-NL"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7" name="Picture 3" descr="Duyệt quy hoạch chung 1/10.000 Thị xã Sơn Tây - CafeLand.Vn"/>
          <p:cNvPicPr>
            <a:picLocks noChangeAspect="1" noChangeArrowheads="1"/>
          </p:cNvPicPr>
          <p:nvPr/>
        </p:nvPicPr>
        <p:blipFill>
          <a:blip r:embed="rId2"/>
          <a:srcRect/>
          <a:stretch>
            <a:fillRect/>
          </a:stretch>
        </p:blipFill>
        <p:spPr bwMode="auto">
          <a:xfrm>
            <a:off x="5903232" y="188685"/>
            <a:ext cx="5791200" cy="5783943"/>
          </a:xfrm>
          <a:prstGeom prst="rect">
            <a:avLst/>
          </a:prstGeom>
          <a:noFill/>
        </p:spPr>
      </p:pic>
      <p:sp>
        <p:nvSpPr>
          <p:cNvPr id="5" name="Rectangle 1"/>
          <p:cNvSpPr>
            <a:spLocks noChangeArrowheads="1"/>
          </p:cNvSpPr>
          <p:nvPr/>
        </p:nvSpPr>
        <p:spPr bwMode="auto">
          <a:xfrm>
            <a:off x="6495143" y="6103257"/>
            <a:ext cx="3794565"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nl-NL"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Lược</a:t>
            </a:r>
            <a:r>
              <a:rPr kumimoji="0" lang="nl-NL"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đồ thị xã Sơn Tây</a:t>
            </a:r>
            <a:endParaRPr kumimoji="0" lang="nl-NL"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98" name="AutoShape 6"/>
          <p:cNvSpPr>
            <a:spLocks noChangeArrowheads="1"/>
          </p:cNvSpPr>
          <p:nvPr/>
        </p:nvSpPr>
        <p:spPr bwMode="auto">
          <a:xfrm>
            <a:off x="0" y="1018949"/>
            <a:ext cx="5664200" cy="3600450"/>
          </a:xfrm>
          <a:prstGeom prst="cloudCallout">
            <a:avLst>
              <a:gd name="adj1" fmla="val 49835"/>
              <a:gd name="adj2" fmla="val 48106"/>
            </a:avLst>
          </a:prstGeom>
          <a:solidFill>
            <a:srgbClr val="FF99CC"/>
          </a:solidFill>
          <a:ln w="9525">
            <a:solidFill>
              <a:schemeClr val="tx1"/>
            </a:solidFill>
            <a:round/>
            <a:headEnd/>
            <a:tailEnd/>
          </a:ln>
        </p:spPr>
        <p:txBody>
          <a:bodyPr wrap="none" anchor="ctr"/>
          <a:lstStyle/>
          <a:p>
            <a:r>
              <a:rPr lang="en-US" sz="2800" dirty="0" err="1" smtClean="0">
                <a:latin typeface="Times New Roman" pitchFamily="18" charset="0"/>
                <a:cs typeface="Times New Roman" pitchFamily="18" charset="0"/>
              </a:rPr>
              <a:t>Kể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tỉnh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huyện</a:t>
            </a:r>
            <a:r>
              <a:rPr lang="en-US" sz="2800" dirty="0" smtClean="0">
                <a:latin typeface="Times New Roman" pitchFamily="18" charset="0"/>
                <a:cs typeface="Times New Roman" pitchFamily="18" charset="0"/>
              </a:rPr>
              <a:t>  </a:t>
            </a:r>
          </a:p>
          <a:p>
            <a:r>
              <a:rPr lang="en-US" sz="2800" dirty="0" err="1" smtClean="0">
                <a:latin typeface="Times New Roman" pitchFamily="18" charset="0"/>
                <a:cs typeface="Times New Roman" pitchFamily="18" charset="0"/>
              </a:rPr>
              <a:t>tiếp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giáp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với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thị</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xã</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Sơn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Tây</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blinds(horizontal)">
                                      <p:cBhvr>
                                        <p:cTn id="7" dur="500"/>
                                        <p:tgtEl>
                                          <p:spTgt spid="102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checkerboard(across)">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8"/>
                                        </p:tgtEl>
                                        <p:attrNameLst>
                                          <p:attrName>style.visibility</p:attrName>
                                        </p:attrNameLst>
                                      </p:cBhvr>
                                      <p:to>
                                        <p:strVal val="visible"/>
                                      </p:to>
                                    </p:set>
                                    <p:animEffect transition="in" filter="blinds(horizontal)">
                                      <p:cBhvr>
                                        <p:cTn id="22"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P spid="5" grpId="0"/>
      <p:bldP spid="9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sz="half" idx="1"/>
          </p:nvPr>
        </p:nvSpPr>
        <p:spPr>
          <a:xfrm>
            <a:off x="414868" y="981076"/>
            <a:ext cx="9808633" cy="600075"/>
          </a:xfrm>
        </p:spPr>
        <p:txBody>
          <a:bodyPr/>
          <a:lstStyle/>
          <a:p>
            <a:pPr marL="0" lvl="0" indent="0" algn="just" fontAlgn="base">
              <a:lnSpc>
                <a:spcPct val="100000"/>
              </a:lnSpc>
              <a:spcBef>
                <a:spcPct val="0"/>
              </a:spcBef>
              <a:spcAft>
                <a:spcPct val="0"/>
              </a:spcAft>
              <a:buNone/>
            </a:pPr>
            <a:r>
              <a:rPr lang="nl-NL" b="1" dirty="0" smtClean="0">
                <a:latin typeface="Times New Roman" pitchFamily="18" charset="0"/>
                <a:ea typeface="Calibri" pitchFamily="34" charset="0"/>
                <a:cs typeface="Times New Roman" pitchFamily="18" charset="0"/>
              </a:rPr>
              <a:t>1. Khái niệm lược đồ trí nhớ</a:t>
            </a:r>
            <a:r>
              <a:rPr lang="nl-NL" dirty="0" smtClean="0">
                <a:latin typeface="Times New Roman" pitchFamily="18" charset="0"/>
                <a:ea typeface="Calibri" pitchFamily="34" charset="0"/>
                <a:cs typeface="Times New Roman" pitchFamily="18" charset="0"/>
              </a:rPr>
              <a:t>:  </a:t>
            </a:r>
            <a:endParaRPr lang="nl-NL" dirty="0" smtClean="0">
              <a:latin typeface="Arial" pitchFamily="34" charset="0"/>
              <a:cs typeface="Arial" pitchFamily="34" charset="0"/>
            </a:endParaRPr>
          </a:p>
        </p:txBody>
      </p:sp>
      <p:sp>
        <p:nvSpPr>
          <p:cNvPr id="8198" name="AutoShape 6"/>
          <p:cNvSpPr>
            <a:spLocks noChangeArrowheads="1"/>
          </p:cNvSpPr>
          <p:nvPr/>
        </p:nvSpPr>
        <p:spPr bwMode="auto">
          <a:xfrm>
            <a:off x="6923314" y="1291772"/>
            <a:ext cx="4978400" cy="2191657"/>
          </a:xfrm>
          <a:prstGeom prst="cloudCallout">
            <a:avLst>
              <a:gd name="adj1" fmla="val -62657"/>
              <a:gd name="adj2" fmla="val 43671"/>
            </a:avLst>
          </a:prstGeom>
          <a:solidFill>
            <a:srgbClr val="FF99CC"/>
          </a:solidFill>
          <a:ln w="9525">
            <a:solidFill>
              <a:schemeClr val="tx1"/>
            </a:solidFill>
            <a:round/>
            <a:headEnd/>
            <a:tailEnd/>
          </a:ln>
        </p:spPr>
        <p:txBody>
          <a:bodyPr wrap="none" anchor="ctr"/>
          <a:lstStyle/>
          <a:p>
            <a:r>
              <a:rPr lang="vi-VN" sz="2800" b="1" dirty="0" smtClean="0">
                <a:latin typeface="Times New Roman" pitchFamily="18" charset="0"/>
                <a:cs typeface="Times New Roman" pitchFamily="18" charset="0"/>
              </a:rPr>
              <a:t>Thế nào là lược đồ trí nhớ ?</a:t>
            </a:r>
            <a:endParaRPr lang="en-US" sz="2800" b="1" dirty="0">
              <a:latin typeface="Times New Roman" pitchFamily="18" charset="0"/>
              <a:cs typeface="Times New Roman" pitchFamily="18" charset="0"/>
            </a:endParaRPr>
          </a:p>
        </p:txBody>
      </p:sp>
      <p:sp>
        <p:nvSpPr>
          <p:cNvPr id="9" name="Rectangle 1"/>
          <p:cNvSpPr>
            <a:spLocks noChangeArrowheads="1"/>
          </p:cNvSpPr>
          <p:nvPr/>
        </p:nvSpPr>
        <p:spPr bwMode="auto">
          <a:xfrm>
            <a:off x="449943" y="2235201"/>
            <a:ext cx="5304971"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vi-VN" sz="2400" dirty="0" smtClean="0">
                <a:latin typeface="Times New Roman" pitchFamily="18" charset="0"/>
                <a:cs typeface="Times New Roman" pitchFamily="18" charset="0"/>
              </a:rPr>
              <a:t>Lược đ</a:t>
            </a:r>
            <a:r>
              <a:rPr lang="en-US" sz="2400" dirty="0" smtClean="0">
                <a:latin typeface="Times New Roman" pitchFamily="18" charset="0"/>
                <a:cs typeface="Times New Roman" pitchFamily="18" charset="0"/>
              </a:rPr>
              <a:t>ồ</a:t>
            </a:r>
            <a:r>
              <a:rPr lang="vi-VN" sz="2400" dirty="0" smtClean="0">
                <a:latin typeface="Times New Roman" pitchFamily="18" charset="0"/>
                <a:cs typeface="Times New Roman" pitchFamily="18" charset="0"/>
              </a:rPr>
              <a:t> trí nhớ là những thông tin không gian về thế giới được giữ lại trong trí óc con người. Lược đồ trí nhớ được đặc trưng bởi sự đánh dấu các địa điềm mà một người từng gặp, từng đến,...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8194">
                                            <p:txEl>
                                              <p:pRg st="0" end="0"/>
                                            </p:txEl>
                                          </p:spTgt>
                                        </p:tgtEl>
                                        <p:attrNameLst>
                                          <p:attrName>style.visibility</p:attrName>
                                        </p:attrNameLst>
                                      </p:cBhvr>
                                      <p:to>
                                        <p:strVal val="visible"/>
                                      </p:to>
                                    </p:set>
                                    <p:anim calcmode="discrete" valueType="clr">
                                      <p:cBhvr override="childStyle">
                                        <p:cTn id="7" dur="80"/>
                                        <p:tgtEl>
                                          <p:spTgt spid="819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19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8194">
                                            <p:txEl>
                                              <p:pRg st="0" end="0"/>
                                            </p:txEl>
                                          </p:spTgt>
                                        </p:tgtEl>
                                        <p:attrNameLst>
                                          <p:attrName>fill.type</p:attrName>
                                        </p:attrNameLst>
                                      </p:cBhvr>
                                      <p:to>
                                        <p:strVal val="solid"/>
                                      </p:to>
                                    </p:set>
                                  </p:childTnLst>
                                </p:cTn>
                              </p:par>
                            </p:childTnLst>
                          </p:cTn>
                        </p:par>
                        <p:par>
                          <p:cTn id="10" fill="hold">
                            <p:stCondLst>
                              <p:cond delay="960"/>
                            </p:stCondLst>
                            <p:childTnLst>
                              <p:par>
                                <p:cTn id="11" presetID="5" presetClass="entr" presetSubtype="10" fill="hold" grpId="0" nodeType="afterEffect">
                                  <p:stCondLst>
                                    <p:cond delay="0"/>
                                  </p:stCondLst>
                                  <p:childTnLst>
                                    <p:set>
                                      <p:cBhvr>
                                        <p:cTn id="12" dur="1" fill="hold">
                                          <p:stCondLst>
                                            <p:cond delay="0"/>
                                          </p:stCondLst>
                                        </p:cTn>
                                        <p:tgtEl>
                                          <p:spTgt spid="8198"/>
                                        </p:tgtEl>
                                        <p:attrNameLst>
                                          <p:attrName>style.visibility</p:attrName>
                                        </p:attrNameLst>
                                      </p:cBhvr>
                                      <p:to>
                                        <p:strVal val="visible"/>
                                      </p:to>
                                    </p:set>
                                    <p:animEffect transition="in" filter="checkerboard(across)">
                                      <p:cBhvr>
                                        <p:cTn id="13" dur="1000"/>
                                        <p:tgtEl>
                                          <p:spTgt spid="8198"/>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build="p" autoUpdateAnimBg="0"/>
      <p:bldP spid="8198" grpId="0" bldLvl="0" animBg="1" autoUpdateAnimBg="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sz="half" idx="1"/>
          </p:nvPr>
        </p:nvSpPr>
        <p:spPr>
          <a:xfrm>
            <a:off x="414868" y="981076"/>
            <a:ext cx="9808633" cy="600075"/>
          </a:xfrm>
        </p:spPr>
        <p:txBody>
          <a:bodyPr/>
          <a:lstStyle/>
          <a:p>
            <a:pPr marL="0" lvl="0" indent="0" algn="just" fontAlgn="base">
              <a:lnSpc>
                <a:spcPct val="100000"/>
              </a:lnSpc>
              <a:spcBef>
                <a:spcPct val="0"/>
              </a:spcBef>
              <a:spcAft>
                <a:spcPct val="0"/>
              </a:spcAft>
              <a:buNone/>
            </a:pPr>
            <a:r>
              <a:rPr lang="nl-NL" b="1" dirty="0" smtClean="0">
                <a:latin typeface="Times New Roman" pitchFamily="18" charset="0"/>
                <a:ea typeface="Calibri" pitchFamily="34" charset="0"/>
                <a:cs typeface="Times New Roman" pitchFamily="18" charset="0"/>
              </a:rPr>
              <a:t>1. Khái niệm lược đồ trí nhớ</a:t>
            </a:r>
            <a:r>
              <a:rPr lang="nl-NL" dirty="0" smtClean="0">
                <a:latin typeface="Times New Roman" pitchFamily="18" charset="0"/>
                <a:ea typeface="Calibri" pitchFamily="34" charset="0"/>
                <a:cs typeface="Times New Roman" pitchFamily="18" charset="0"/>
              </a:rPr>
              <a:t>:  </a:t>
            </a:r>
            <a:endParaRPr lang="nl-NL" dirty="0" smtClean="0">
              <a:latin typeface="Arial" pitchFamily="34" charset="0"/>
              <a:cs typeface="Arial" pitchFamily="34" charset="0"/>
            </a:endParaRPr>
          </a:p>
        </p:txBody>
      </p:sp>
      <p:sp>
        <p:nvSpPr>
          <p:cNvPr id="8198" name="AutoShape 6"/>
          <p:cNvSpPr>
            <a:spLocks noChangeArrowheads="1"/>
          </p:cNvSpPr>
          <p:nvPr/>
        </p:nvSpPr>
        <p:spPr bwMode="auto">
          <a:xfrm>
            <a:off x="6473372" y="2685144"/>
            <a:ext cx="4978400" cy="2191657"/>
          </a:xfrm>
          <a:prstGeom prst="cloudCallout">
            <a:avLst>
              <a:gd name="adj1" fmla="val -62657"/>
              <a:gd name="adj2" fmla="val 43671"/>
            </a:avLst>
          </a:prstGeom>
          <a:solidFill>
            <a:srgbClr val="FF99CC"/>
          </a:solidFill>
          <a:ln w="9525">
            <a:solidFill>
              <a:schemeClr val="tx1"/>
            </a:solidFill>
            <a:round/>
            <a:headEnd/>
            <a:tailEnd/>
          </a:ln>
        </p:spPr>
        <p:txBody>
          <a:bodyPr wrap="none" anchor="ctr"/>
          <a:lstStyle/>
          <a:p>
            <a:r>
              <a:rPr lang="vi-VN" sz="2800" b="1" dirty="0" smtClean="0">
                <a:latin typeface="Times New Roman" pitchFamily="18" charset="0"/>
                <a:cs typeface="Times New Roman" pitchFamily="18" charset="0"/>
              </a:rPr>
              <a:t>Lược đồ trí nhớ có </a:t>
            </a:r>
            <a:endParaRPr lang="en-US" sz="2800" b="1" dirty="0" smtClean="0">
              <a:latin typeface="Times New Roman" pitchFamily="18" charset="0"/>
              <a:cs typeface="Times New Roman" pitchFamily="18" charset="0"/>
            </a:endParaRPr>
          </a:p>
          <a:p>
            <a:r>
              <a:rPr lang="vi-VN" sz="2800" b="1" dirty="0" smtClean="0">
                <a:latin typeface="Times New Roman" pitchFamily="18" charset="0"/>
                <a:cs typeface="Times New Roman" pitchFamily="18" charset="0"/>
              </a:rPr>
              <a:t>tác dụng gì trong</a:t>
            </a:r>
            <a:endParaRPr lang="en-US" sz="2800" b="1" dirty="0" smtClean="0">
              <a:latin typeface="Times New Roman" pitchFamily="18" charset="0"/>
              <a:cs typeface="Times New Roman" pitchFamily="18" charset="0"/>
            </a:endParaRPr>
          </a:p>
          <a:p>
            <a:r>
              <a:rPr lang="vi-VN" sz="2800" b="1" dirty="0" smtClean="0">
                <a:latin typeface="Times New Roman" pitchFamily="18" charset="0"/>
                <a:cs typeface="Times New Roman" pitchFamily="18" charset="0"/>
              </a:rPr>
              <a:t> cuộc sống?</a:t>
            </a:r>
            <a:endParaRPr lang="en-US" sz="2800" b="1" dirty="0">
              <a:latin typeface="Times New Roman" pitchFamily="18" charset="0"/>
              <a:cs typeface="Times New Roman" pitchFamily="18" charset="0"/>
            </a:endParaRPr>
          </a:p>
        </p:txBody>
      </p:sp>
      <p:sp>
        <p:nvSpPr>
          <p:cNvPr id="9" name="Rectangle 1"/>
          <p:cNvSpPr>
            <a:spLocks noChangeArrowheads="1"/>
          </p:cNvSpPr>
          <p:nvPr/>
        </p:nvSpPr>
        <p:spPr bwMode="auto">
          <a:xfrm>
            <a:off x="449943" y="1712687"/>
            <a:ext cx="5304971"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Lược đ</a:t>
            </a:r>
            <a:r>
              <a:rPr lang="en-US" sz="2400" dirty="0" smtClean="0">
                <a:latin typeface="Times New Roman" pitchFamily="18" charset="0"/>
                <a:cs typeface="Times New Roman" pitchFamily="18" charset="0"/>
              </a:rPr>
              <a:t>ồ</a:t>
            </a:r>
            <a:r>
              <a:rPr lang="vi-VN" sz="2400" dirty="0" smtClean="0">
                <a:latin typeface="Times New Roman" pitchFamily="18" charset="0"/>
                <a:cs typeface="Times New Roman" pitchFamily="18" charset="0"/>
              </a:rPr>
              <a:t> trí nhớ là những thông tin không gian về thế giới được giữ lại trong trí óc con người. Lược đồ trí nhớ được đặc trưng bởi sự đánh dấu các địa điềm mà một người từng gặp, từng đến,...</a:t>
            </a:r>
            <a:endParaRPr lang="en-US" sz="2400" dirty="0" smtClean="0">
              <a:latin typeface="Times New Roman" pitchFamily="18" charset="0"/>
              <a:cs typeface="Times New Roman" pitchFamily="18" charset="0"/>
            </a:endParaRPr>
          </a:p>
          <a:p>
            <a:r>
              <a:rPr lang="vi-VN"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5" name="Rectangle 4"/>
          <p:cNvSpPr/>
          <p:nvPr/>
        </p:nvSpPr>
        <p:spPr>
          <a:xfrm>
            <a:off x="377371" y="3794650"/>
            <a:ext cx="5225143" cy="1569660"/>
          </a:xfrm>
          <a:prstGeom prst="rect">
            <a:avLst/>
          </a:prstGeom>
        </p:spPr>
        <p:txBody>
          <a:bodyPr wrap="square">
            <a:spAutoFit/>
          </a:bodyPr>
          <a:lstStyle/>
          <a:p>
            <a:r>
              <a:rPr lang="vi-VN" dirty="0" smtClean="0"/>
              <a:t>- </a:t>
            </a:r>
            <a:r>
              <a:rPr lang="vi-VN" sz="2400" dirty="0" smtClean="0">
                <a:latin typeface="Times New Roman" pitchFamily="18" charset="0"/>
                <a:cs typeface="Times New Roman" pitchFamily="18" charset="0"/>
              </a:rPr>
              <a:t>Lược đồ trí nhớ của một người phản ánh sự cảm nhận của người đó về không gian sống và ý nghĩa của không gian ấy đối với cá nhân</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blinds(horizontal)">
                                      <p:cBhvr>
                                        <p:cTn id="7" dur="500"/>
                                        <p:tgtEl>
                                          <p:spTgt spid="819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174171" y="0"/>
            <a:ext cx="5573485" cy="3976914"/>
          </a:xfrm>
          <a:prstGeom prst="rect">
            <a:avLst/>
          </a:prstGeom>
        </p:spPr>
      </p:pic>
      <p:pic>
        <p:nvPicPr>
          <p:cNvPr id="3" name="Picture 2"/>
          <p:cNvPicPr/>
          <p:nvPr/>
        </p:nvPicPr>
        <p:blipFill>
          <a:blip r:embed="rId3"/>
          <a:stretch>
            <a:fillRect/>
          </a:stretch>
        </p:blipFill>
        <p:spPr>
          <a:xfrm>
            <a:off x="6200681" y="0"/>
            <a:ext cx="4975320" cy="3784910"/>
          </a:xfrm>
          <a:prstGeom prst="rect">
            <a:avLst/>
          </a:prstGeom>
        </p:spPr>
      </p:pic>
      <p:sp>
        <p:nvSpPr>
          <p:cNvPr id="4" name="Rectangle 2"/>
          <p:cNvSpPr txBox="1">
            <a:spLocks noChangeArrowheads="1"/>
          </p:cNvSpPr>
          <p:nvPr/>
        </p:nvSpPr>
        <p:spPr>
          <a:xfrm>
            <a:off x="327783" y="4000048"/>
            <a:ext cx="4969932" cy="1123495"/>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lang="nl-NL" sz="2000" b="1" dirty="0" smtClean="0">
                <a:latin typeface="Times New Roman" pitchFamily="18" charset="0"/>
                <a:ea typeface="Calibri" pitchFamily="34" charset="0"/>
                <a:cs typeface="Times New Roman" pitchFamily="18" charset="0"/>
              </a:rPr>
              <a:t>L</a:t>
            </a:r>
            <a:r>
              <a:rPr kumimoji="0" lang="nl-NL" sz="2000" b="1" i="0" u="none" strike="noStrike" kern="1200" cap="none" spc="0" normalizeH="0" baseline="0" noProof="0" dirty="0" smtClean="0">
                <a:ln>
                  <a:noFill/>
                </a:ln>
                <a:solidFill>
                  <a:schemeClr val="tx1"/>
                </a:solidFill>
                <a:effectLst/>
                <a:uLnTx/>
                <a:uFillTx/>
                <a:latin typeface="Times New Roman" pitchFamily="18" charset="0"/>
                <a:ea typeface="Calibri" pitchFamily="34" charset="0"/>
                <a:cs typeface="Times New Roman" pitchFamily="18" charset="0"/>
              </a:rPr>
              <a:t>ược đồ trí nhớ</a:t>
            </a:r>
            <a:r>
              <a:rPr lang="nl-NL" sz="2000" b="1" dirty="0" smtClean="0">
                <a:latin typeface="Times New Roman" pitchFamily="18" charset="0"/>
                <a:ea typeface="Calibri" pitchFamily="34" charset="0"/>
                <a:cs typeface="Times New Roman" pitchFamily="18" charset="0"/>
              </a:rPr>
              <a:t> từ nhà đến trường THCS</a:t>
            </a:r>
            <a:r>
              <a:rPr kumimoji="0" lang="nl-NL" sz="2000" b="1" i="0" u="none" strike="noStrike" kern="1200" cap="none" spc="0" normalizeH="0" baseline="0" noProof="0" dirty="0" smtClean="0">
                <a:ln>
                  <a:noFill/>
                </a:ln>
                <a:solidFill>
                  <a:schemeClr val="tx1"/>
                </a:solidFill>
                <a:effectLst/>
                <a:uLnTx/>
                <a:uFillTx/>
                <a:latin typeface="Times New Roman" pitchFamily="18" charset="0"/>
                <a:ea typeface="Calibri" pitchFamily="34" charset="0"/>
                <a:cs typeface="Times New Roman" pitchFamily="18" charset="0"/>
              </a:rPr>
              <a:t>  </a:t>
            </a:r>
            <a:endParaRPr kumimoji="0" lang="nl-NL"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
        <p:nvSpPr>
          <p:cNvPr id="5" name="Rectangle 2"/>
          <p:cNvSpPr txBox="1">
            <a:spLocks noChangeArrowheads="1"/>
          </p:cNvSpPr>
          <p:nvPr/>
        </p:nvSpPr>
        <p:spPr>
          <a:xfrm>
            <a:off x="6807199" y="3956505"/>
            <a:ext cx="4882243" cy="600075"/>
          </a:xfrm>
          <a:prstGeom prst="rect">
            <a:avLst/>
          </a:prstGeom>
        </p:spPr>
        <p:txBody>
          <a:bodyPr/>
          <a:lstStyle/>
          <a:p>
            <a:pPr marL="0" marR="0" lvl="0" indent="0" algn="just"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lang="nl-NL" sz="2000" b="1" dirty="0" smtClean="0">
                <a:latin typeface="Times New Roman" pitchFamily="18" charset="0"/>
                <a:ea typeface="Calibri" pitchFamily="34" charset="0"/>
                <a:cs typeface="Times New Roman" pitchFamily="18" charset="0"/>
              </a:rPr>
              <a:t>L</a:t>
            </a:r>
            <a:r>
              <a:rPr kumimoji="0" lang="nl-NL" sz="2000" b="1" i="0" u="none" strike="noStrike" kern="1200" cap="none" spc="0" normalizeH="0" baseline="0" noProof="0" dirty="0" smtClean="0">
                <a:ln>
                  <a:noFill/>
                </a:ln>
                <a:solidFill>
                  <a:schemeClr val="tx1"/>
                </a:solidFill>
                <a:effectLst/>
                <a:uLnTx/>
                <a:uFillTx/>
                <a:latin typeface="Times New Roman" pitchFamily="18" charset="0"/>
                <a:ea typeface="Calibri" pitchFamily="34" charset="0"/>
                <a:cs typeface="Times New Roman" pitchFamily="18" charset="0"/>
              </a:rPr>
              <a:t>ược đồ trí nhớ</a:t>
            </a:r>
            <a:r>
              <a:rPr lang="nl-NL" sz="2000" b="1" dirty="0" smtClean="0">
                <a:latin typeface="Times New Roman" pitchFamily="18" charset="0"/>
                <a:ea typeface="Calibri" pitchFamily="34" charset="0"/>
                <a:cs typeface="Times New Roman" pitchFamily="18" charset="0"/>
              </a:rPr>
              <a:t> một trường học</a:t>
            </a:r>
            <a:r>
              <a:rPr kumimoji="0" lang="nl-NL" sz="2000" b="1" i="0" u="none" strike="noStrike" kern="1200" cap="none" spc="0" normalizeH="0" baseline="0" noProof="0" dirty="0" smtClean="0">
                <a:ln>
                  <a:noFill/>
                </a:ln>
                <a:solidFill>
                  <a:schemeClr val="tx1"/>
                </a:solidFill>
                <a:effectLst/>
                <a:uLnTx/>
                <a:uFillTx/>
                <a:latin typeface="Times New Roman" pitchFamily="18" charset="0"/>
                <a:ea typeface="Calibri" pitchFamily="34" charset="0"/>
                <a:cs typeface="Times New Roman" pitchFamily="18" charset="0"/>
              </a:rPr>
              <a:t>  </a:t>
            </a:r>
            <a:endParaRPr kumimoji="0" lang="nl-NL"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
        <p:nvSpPr>
          <p:cNvPr id="7" name="Rectangle 6"/>
          <p:cNvSpPr/>
          <p:nvPr/>
        </p:nvSpPr>
        <p:spPr>
          <a:xfrm>
            <a:off x="1611086" y="5166863"/>
            <a:ext cx="8679543" cy="954107"/>
          </a:xfrm>
          <a:prstGeom prst="rect">
            <a:avLst/>
          </a:prstGeom>
        </p:spPr>
        <p:txBody>
          <a:bodyPr wrap="square">
            <a:spAutoFit/>
          </a:bodyPr>
          <a:lstStyle/>
          <a:p>
            <a:r>
              <a:rPr lang="nl-NL" sz="2800" b="1" dirty="0" smtClean="0">
                <a:latin typeface="Times New Roman" pitchFamily="18" charset="0"/>
                <a:cs typeface="Times New Roman" pitchFamily="18" charset="0"/>
              </a:rPr>
              <a:t>Quan sát 2 hình ảnh lược đồ trí và đọc thông tin mục 2 em hãy cho biết có mấy loại lược đồ trí nhớ ?</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sz="half" idx="1"/>
          </p:nvPr>
        </p:nvSpPr>
        <p:spPr>
          <a:xfrm>
            <a:off x="356811" y="711200"/>
            <a:ext cx="5419875" cy="1944914"/>
          </a:xfrm>
        </p:spPr>
        <p:txBody>
          <a:bodyPr>
            <a:noAutofit/>
          </a:bodyPr>
          <a:lstStyle/>
          <a:p>
            <a:pPr>
              <a:buNone/>
            </a:pPr>
            <a:r>
              <a:rPr lang="nl-NL" b="1" dirty="0" smtClean="0">
                <a:latin typeface="Times New Roman" pitchFamily="18" charset="0"/>
                <a:cs typeface="Times New Roman" pitchFamily="18" charset="0"/>
              </a:rPr>
              <a:t>2. Vẽ lược đồ trí nhớ</a:t>
            </a:r>
            <a:r>
              <a:rPr lang="nl-NL"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buNone/>
            </a:pPr>
            <a:r>
              <a:rPr lang="vi-VN"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Phân</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loại</a:t>
            </a:r>
            <a:r>
              <a:rPr lang="en-US" i="1"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L</a:t>
            </a:r>
            <a:r>
              <a:rPr lang="vi-VN" dirty="0" smtClean="0">
                <a:latin typeface="Times New Roman" pitchFamily="18" charset="0"/>
                <a:cs typeface="Times New Roman" pitchFamily="18" charset="0"/>
              </a:rPr>
              <a:t>ược đồ trí nhớ đường đi </a:t>
            </a: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L</a:t>
            </a:r>
            <a:r>
              <a:rPr lang="vi-VN" dirty="0" smtClean="0">
                <a:latin typeface="Times New Roman" pitchFamily="18" charset="0"/>
                <a:cs typeface="Times New Roman" pitchFamily="18" charset="0"/>
              </a:rPr>
              <a:t>ược đồ một khu vực</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8198" name="AutoShape 6"/>
          <p:cNvSpPr>
            <a:spLocks noChangeArrowheads="1"/>
          </p:cNvSpPr>
          <p:nvPr/>
        </p:nvSpPr>
        <p:spPr bwMode="auto">
          <a:xfrm>
            <a:off x="6879772" y="1843316"/>
            <a:ext cx="4978400" cy="2191657"/>
          </a:xfrm>
          <a:prstGeom prst="cloudCallout">
            <a:avLst>
              <a:gd name="adj1" fmla="val -62657"/>
              <a:gd name="adj2" fmla="val 43671"/>
            </a:avLst>
          </a:prstGeom>
          <a:solidFill>
            <a:srgbClr val="FF99CC"/>
          </a:solidFill>
          <a:ln w="9525">
            <a:solidFill>
              <a:schemeClr val="tx1"/>
            </a:solidFill>
            <a:round/>
            <a:headEnd/>
            <a:tailEnd/>
          </a:ln>
        </p:spPr>
        <p:txBody>
          <a:bodyPr wrap="none" anchor="ctr"/>
          <a:lstStyle/>
          <a:p>
            <a:endParaRPr lang="nl-NL" sz="2800" i="1" dirty="0" smtClean="0"/>
          </a:p>
          <a:p>
            <a:r>
              <a:rPr lang="nl-NL" sz="2800" i="1" dirty="0" smtClean="0"/>
              <a:t>Để vẽ lược đồ trí nhớ </a:t>
            </a:r>
          </a:p>
          <a:p>
            <a:r>
              <a:rPr lang="nl-NL" sz="2800" i="1" dirty="0" smtClean="0"/>
              <a:t>đường đi chúng ta cần </a:t>
            </a:r>
          </a:p>
          <a:p>
            <a:r>
              <a:rPr lang="nl-NL" sz="2800" i="1" dirty="0" smtClean="0"/>
              <a:t>làm gì.</a:t>
            </a:r>
            <a:endParaRPr lang="en-US" sz="2800" dirty="0" smtClean="0"/>
          </a:p>
          <a:p>
            <a:endParaRPr lang="en-US" sz="2800" b="1" dirty="0">
              <a:latin typeface="Times New Roman" pitchFamily="18" charset="0"/>
              <a:cs typeface="Times New Roman" pitchFamily="18" charset="0"/>
            </a:endParaRPr>
          </a:p>
        </p:txBody>
      </p:sp>
      <p:sp>
        <p:nvSpPr>
          <p:cNvPr id="9" name="Rectangle 1"/>
          <p:cNvSpPr>
            <a:spLocks noChangeArrowheads="1"/>
          </p:cNvSpPr>
          <p:nvPr/>
        </p:nvSpPr>
        <p:spPr bwMode="auto">
          <a:xfrm>
            <a:off x="362857" y="2728687"/>
            <a:ext cx="5304971"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800" b="1" dirty="0" smtClean="0">
                <a:latin typeface="Times New Roman" pitchFamily="18" charset="0"/>
                <a:cs typeface="Times New Roman" pitchFamily="18" charset="0"/>
              </a:rPr>
              <a:t>a. </a:t>
            </a:r>
            <a:r>
              <a:rPr lang="en-US" sz="2800" b="1" dirty="0" err="1" smtClean="0">
                <a:latin typeface="Times New Roman" pitchFamily="18" charset="0"/>
                <a:cs typeface="Times New Roman" pitchFamily="18" charset="0"/>
              </a:rPr>
              <a:t>Vẽ</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lược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đồ</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trí</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nhớ</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đường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đi</a:t>
            </a:r>
            <a:endParaRPr lang="en-US" sz="2800" dirty="0" smtClean="0">
              <a:latin typeface="Times New Roman" pitchFamily="18" charset="0"/>
              <a:cs typeface="Times New Roman" pitchFamily="18" charset="0"/>
            </a:endParaRPr>
          </a:p>
          <a:p>
            <a:r>
              <a:rPr lang="nl-NL" sz="2800" dirty="0" smtClean="0">
                <a:latin typeface="Times New Roman" pitchFamily="18" charset="0"/>
                <a:cs typeface="Times New Roman" pitchFamily="18" charset="0"/>
              </a:rPr>
              <a:t>Cách vẽ: Các điểm cần xác định để vẽ được lược đồ trí nhớ: </a:t>
            </a:r>
            <a:r>
              <a:rPr lang="vi-VN" sz="2800" dirty="0" smtClean="0">
                <a:latin typeface="Times New Roman" pitchFamily="18" charset="0"/>
                <a:cs typeface="Times New Roman" pitchFamily="18" charset="0"/>
              </a:rPr>
              <a:t>điểm </a:t>
            </a:r>
            <a:r>
              <a:rPr lang="en-US" sz="2800" dirty="0" err="1" smtClean="0">
                <a:latin typeface="Times New Roman" pitchFamily="18" charset="0"/>
                <a:cs typeface="Times New Roman" pitchFamily="18" charset="0"/>
              </a:rPr>
              <a:t>xuất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phát</a:t>
            </a:r>
            <a:r>
              <a:rPr lang="vi-VN" sz="2800" dirty="0" smtClean="0">
                <a:latin typeface="Times New Roman" pitchFamily="18" charset="0"/>
                <a:cs typeface="Times New Roman" pitchFamily="18" charset="0"/>
              </a:rPr>
              <a:t>, điểm kết thúc, hướng đi, </a:t>
            </a:r>
            <a:r>
              <a:rPr lang="en-US" sz="2800" dirty="0" err="1" smtClean="0">
                <a:latin typeface="Times New Roman" pitchFamily="18" charset="0"/>
                <a:cs typeface="Times New Roman" pitchFamily="18" charset="0"/>
              </a:rPr>
              <a:t>khoảng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giữa</a:t>
            </a:r>
            <a:r>
              <a:rPr lang="en-US" sz="2800" dirty="0" smtClean="0">
                <a:latin typeface="Times New Roman" pitchFamily="18" charset="0"/>
                <a:cs typeface="Times New Roman" pitchFamily="18" charset="0"/>
              </a:rPr>
              <a:t> 2 </a:t>
            </a:r>
            <a:r>
              <a:rPr lang="en-US" sz="2800" dirty="0" err="1" smtClean="0">
                <a:latin typeface="Times New Roman" pitchFamily="18" charset="0"/>
                <a:cs typeface="Times New Roman" pitchFamily="18" charset="0"/>
              </a:rPr>
              <a:t>điểm</a:t>
            </a:r>
            <a:r>
              <a:rPr lang="en-US" sz="2800" dirty="0" smtClean="0">
                <a:latin typeface="Times New Roman" pitchFamily="18" charset="0"/>
                <a:cs typeface="Times New Roman" pitchFamily="18" charset="0"/>
              </a:rPr>
              <a:t>, </a:t>
            </a:r>
            <a:r>
              <a:rPr lang="vi-VN" sz="2800" dirty="0" smtClean="0">
                <a:latin typeface="Times New Roman" pitchFamily="18" charset="0"/>
                <a:cs typeface="Times New Roman" pitchFamily="18" charset="0"/>
              </a:rPr>
              <a:t>các điểm mốc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chính</a:t>
            </a:r>
            <a:r>
              <a:rPr lang="en-US" sz="2800" dirty="0" smtClean="0">
                <a:latin typeface="Times New Roman" pitchFamily="18" charset="0"/>
                <a:cs typeface="Times New Roman" pitchFamily="18" charset="0"/>
              </a:rPr>
              <a:t>...</a:t>
            </a:r>
          </a:p>
          <a:p>
            <a:r>
              <a:rPr lang="vi-VN"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194">
                                            <p:txEl>
                                              <p:pRg st="0" end="0"/>
                                            </p:txEl>
                                          </p:spTgt>
                                        </p:tgtEl>
                                        <p:attrNameLst>
                                          <p:attrName>style.visibility</p:attrName>
                                        </p:attrNameLst>
                                      </p:cBhvr>
                                      <p:to>
                                        <p:strVal val="visible"/>
                                      </p:to>
                                    </p:set>
                                    <p:animEffect transition="in" filter="blinds(horizontal)">
                                      <p:cBhvr>
                                        <p:cTn id="7" dur="500"/>
                                        <p:tgtEl>
                                          <p:spTgt spid="81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194">
                                            <p:txEl>
                                              <p:pRg st="1" end="1"/>
                                            </p:txEl>
                                          </p:spTgt>
                                        </p:tgtEl>
                                        <p:attrNameLst>
                                          <p:attrName>style.visibility</p:attrName>
                                        </p:attrNameLst>
                                      </p:cBhvr>
                                      <p:to>
                                        <p:strVal val="visible"/>
                                      </p:to>
                                    </p:set>
                                    <p:animEffect transition="in" filter="blinds(horizontal)">
                                      <p:cBhvr>
                                        <p:cTn id="12" dur="500"/>
                                        <p:tgtEl>
                                          <p:spTgt spid="819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194">
                                            <p:txEl>
                                              <p:pRg st="2" end="2"/>
                                            </p:txEl>
                                          </p:spTgt>
                                        </p:tgtEl>
                                        <p:attrNameLst>
                                          <p:attrName>style.visibility</p:attrName>
                                        </p:attrNameLst>
                                      </p:cBhvr>
                                      <p:to>
                                        <p:strVal val="visible"/>
                                      </p:to>
                                    </p:set>
                                    <p:animEffect transition="in" filter="blinds(horizontal)">
                                      <p:cBhvr>
                                        <p:cTn id="17" dur="500"/>
                                        <p:tgtEl>
                                          <p:spTgt spid="819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194">
                                            <p:txEl>
                                              <p:pRg st="3" end="3"/>
                                            </p:txEl>
                                          </p:spTgt>
                                        </p:tgtEl>
                                        <p:attrNameLst>
                                          <p:attrName>style.visibility</p:attrName>
                                        </p:attrNameLst>
                                      </p:cBhvr>
                                      <p:to>
                                        <p:strVal val="visible"/>
                                      </p:to>
                                    </p:set>
                                    <p:animEffect transition="in" filter="blinds(horizontal)">
                                      <p:cBhvr>
                                        <p:cTn id="22" dur="500"/>
                                        <p:tgtEl>
                                          <p:spTgt spid="819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198"/>
                                        </p:tgtEl>
                                        <p:attrNameLst>
                                          <p:attrName>style.visibility</p:attrName>
                                        </p:attrNameLst>
                                      </p:cBhvr>
                                      <p:to>
                                        <p:strVal val="visible"/>
                                      </p:to>
                                    </p:set>
                                    <p:animEffect transition="in" filter="box(in)">
                                      <p:cBhvr>
                                        <p:cTn id="27" dur="500"/>
                                        <p:tgtEl>
                                          <p:spTgt spid="819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build="p"/>
      <p:bldP spid="8198"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4491487" y="362857"/>
            <a:ext cx="7090914" cy="5370286"/>
          </a:xfrm>
          <a:prstGeom prst="rect">
            <a:avLst/>
          </a:prstGeom>
        </p:spPr>
      </p:pic>
      <p:sp>
        <p:nvSpPr>
          <p:cNvPr id="3" name="AutoShape 6"/>
          <p:cNvSpPr>
            <a:spLocks noChangeArrowheads="1"/>
          </p:cNvSpPr>
          <p:nvPr/>
        </p:nvSpPr>
        <p:spPr bwMode="auto">
          <a:xfrm>
            <a:off x="0" y="1422401"/>
            <a:ext cx="4238171" cy="2191657"/>
          </a:xfrm>
          <a:prstGeom prst="cloudCallout">
            <a:avLst>
              <a:gd name="adj1" fmla="val 39093"/>
              <a:gd name="adj2" fmla="val 56254"/>
            </a:avLst>
          </a:prstGeom>
          <a:solidFill>
            <a:srgbClr val="FF99CC"/>
          </a:solidFill>
          <a:ln w="9525">
            <a:solidFill>
              <a:schemeClr val="tx1"/>
            </a:solidFill>
            <a:round/>
            <a:headEnd/>
            <a:tailEnd/>
          </a:ln>
        </p:spPr>
        <p:txBody>
          <a:bodyPr wrap="none" anchor="ctr"/>
          <a:lstStyle/>
          <a:p>
            <a:r>
              <a:rPr lang="nl-NL" sz="2800" i="1" dirty="0" smtClean="0"/>
              <a:t>Quan sát lược đồ trí</a:t>
            </a:r>
          </a:p>
          <a:p>
            <a:r>
              <a:rPr lang="nl-NL" sz="2800" i="1" dirty="0" smtClean="0"/>
              <a:t> nhớ đường từ nhà đến</a:t>
            </a:r>
          </a:p>
          <a:p>
            <a:r>
              <a:rPr lang="nl-NL" sz="2800" i="1" dirty="0" smtClean="0"/>
              <a:t>trường  và mô</a:t>
            </a:r>
          </a:p>
          <a:p>
            <a:r>
              <a:rPr lang="nl-NL" sz="2800" i="1" dirty="0" smtClean="0"/>
              <a:t> tả lại.</a:t>
            </a:r>
            <a:endParaRPr lang="en-US" sz="2800" b="1" dirty="0">
              <a:latin typeface="Times New Roman" pitchFamily="18" charset="0"/>
              <a:cs typeface="Times New Roman" pitchFamily="18" charset="0"/>
            </a:endParaRPr>
          </a:p>
        </p:txBody>
      </p:sp>
      <p:sp>
        <p:nvSpPr>
          <p:cNvPr id="4" name="Rectangle 2"/>
          <p:cNvSpPr txBox="1">
            <a:spLocks noChangeArrowheads="1"/>
          </p:cNvSpPr>
          <p:nvPr/>
        </p:nvSpPr>
        <p:spPr>
          <a:xfrm>
            <a:off x="5741612" y="5675086"/>
            <a:ext cx="5318274" cy="783772"/>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lang="nl-NL" sz="2000" b="1" dirty="0" smtClean="0">
                <a:latin typeface="Times New Roman" pitchFamily="18" charset="0"/>
                <a:ea typeface="Calibri" pitchFamily="34" charset="0"/>
                <a:cs typeface="Times New Roman" pitchFamily="18" charset="0"/>
              </a:rPr>
              <a:t>L</a:t>
            </a:r>
            <a:r>
              <a:rPr kumimoji="0" lang="nl-NL" sz="2000" b="1" i="0" u="none" strike="noStrike" kern="1200" cap="none" spc="0" normalizeH="0" baseline="0" noProof="0" dirty="0" smtClean="0">
                <a:ln>
                  <a:noFill/>
                </a:ln>
                <a:solidFill>
                  <a:schemeClr val="tx1"/>
                </a:solidFill>
                <a:effectLst/>
                <a:uLnTx/>
                <a:uFillTx/>
                <a:latin typeface="Times New Roman" pitchFamily="18" charset="0"/>
                <a:ea typeface="Calibri" pitchFamily="34" charset="0"/>
                <a:cs typeface="Times New Roman" pitchFamily="18" charset="0"/>
              </a:rPr>
              <a:t>ược đồ trí nhớ</a:t>
            </a:r>
            <a:r>
              <a:rPr lang="nl-NL" sz="2000" b="1" dirty="0" smtClean="0">
                <a:latin typeface="Times New Roman" pitchFamily="18" charset="0"/>
                <a:ea typeface="Calibri" pitchFamily="34" charset="0"/>
                <a:cs typeface="Times New Roman" pitchFamily="18" charset="0"/>
              </a:rPr>
              <a:t> từ nhà đến trường THCS</a:t>
            </a:r>
            <a:r>
              <a:rPr kumimoji="0" lang="nl-NL" sz="2000" b="1" i="0" u="none" strike="noStrike" kern="1200" cap="none" spc="0" normalizeH="0" baseline="0" noProof="0" dirty="0" smtClean="0">
                <a:ln>
                  <a:noFill/>
                </a:ln>
                <a:solidFill>
                  <a:schemeClr val="tx1"/>
                </a:solidFill>
                <a:effectLst/>
                <a:uLnTx/>
                <a:uFillTx/>
                <a:latin typeface="Times New Roman" pitchFamily="18" charset="0"/>
                <a:ea typeface="Calibri" pitchFamily="34" charset="0"/>
                <a:cs typeface="Times New Roman" pitchFamily="18" charset="0"/>
              </a:rPr>
              <a:t>  </a:t>
            </a:r>
            <a:endParaRPr kumimoji="0" lang="nl-NL"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sz="half" idx="1"/>
          </p:nvPr>
        </p:nvSpPr>
        <p:spPr>
          <a:xfrm>
            <a:off x="356811" y="711200"/>
            <a:ext cx="5419875" cy="1944914"/>
          </a:xfrm>
        </p:spPr>
        <p:txBody>
          <a:bodyPr>
            <a:noAutofit/>
          </a:bodyPr>
          <a:lstStyle/>
          <a:p>
            <a:pPr>
              <a:buNone/>
            </a:pPr>
            <a:r>
              <a:rPr lang="nl-NL" b="1" dirty="0" smtClean="0">
                <a:latin typeface="Times New Roman" pitchFamily="18" charset="0"/>
                <a:cs typeface="Times New Roman" pitchFamily="18" charset="0"/>
              </a:rPr>
              <a:t>2. Vẽ lược đồ trí nhớ</a:t>
            </a:r>
            <a:r>
              <a:rPr lang="nl-NL"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p:txBody>
      </p:sp>
      <p:sp>
        <p:nvSpPr>
          <p:cNvPr id="8198" name="AutoShape 6"/>
          <p:cNvSpPr>
            <a:spLocks noChangeArrowheads="1"/>
          </p:cNvSpPr>
          <p:nvPr/>
        </p:nvSpPr>
        <p:spPr bwMode="auto">
          <a:xfrm>
            <a:off x="6937829" y="914401"/>
            <a:ext cx="4978400" cy="2191657"/>
          </a:xfrm>
          <a:prstGeom prst="cloudCallout">
            <a:avLst>
              <a:gd name="adj1" fmla="val -62657"/>
              <a:gd name="adj2" fmla="val 43671"/>
            </a:avLst>
          </a:prstGeom>
          <a:solidFill>
            <a:srgbClr val="FF99CC"/>
          </a:solidFill>
          <a:ln w="9525">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2800" b="0" i="1"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800" b="0" i="1" u="none" strike="noStrike" kern="1200" cap="none" spc="0" normalizeH="0" baseline="0" noProof="0" dirty="0" smtClean="0">
                <a:ln>
                  <a:noFill/>
                </a:ln>
                <a:solidFill>
                  <a:prstClr val="black"/>
                </a:solidFill>
                <a:effectLst/>
                <a:uLnTx/>
                <a:uFillTx/>
                <a:latin typeface="Calibri"/>
                <a:ea typeface="+mn-ea"/>
                <a:cs typeface="+mn-cs"/>
              </a:rPr>
              <a:t>Để vẽ lược đồ trí nhớ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800" b="0" i="1" u="none" strike="noStrike" kern="1200" cap="none" spc="0" normalizeH="0" baseline="0" noProof="0" dirty="0" smtClean="0">
                <a:ln>
                  <a:noFill/>
                </a:ln>
                <a:solidFill>
                  <a:prstClr val="black"/>
                </a:solidFill>
                <a:effectLst/>
                <a:uLnTx/>
                <a:uFillTx/>
                <a:latin typeface="Calibri"/>
                <a:ea typeface="+mn-ea"/>
                <a:cs typeface="+mn-cs"/>
              </a:rPr>
              <a:t>một khu vực chúng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800" b="0" i="1" u="none" strike="noStrike" kern="1200" cap="none" spc="0" normalizeH="0" baseline="0" noProof="0" dirty="0" smtClean="0">
                <a:ln>
                  <a:noFill/>
                </a:ln>
                <a:solidFill>
                  <a:prstClr val="black"/>
                </a:solidFill>
                <a:effectLst/>
                <a:uLnTx/>
                <a:uFillTx/>
                <a:latin typeface="Calibri"/>
                <a:ea typeface="+mn-ea"/>
                <a:cs typeface="+mn-cs"/>
              </a:rPr>
              <a:t>ta cần làm gì.</a:t>
            </a:r>
            <a:endParaRPr kumimoji="0" lang="en-US" sz="2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3073" name="Rectangle 1"/>
          <p:cNvSpPr>
            <a:spLocks noChangeArrowheads="1"/>
          </p:cNvSpPr>
          <p:nvPr/>
        </p:nvSpPr>
        <p:spPr bwMode="auto">
          <a:xfrm>
            <a:off x="261258" y="1306286"/>
            <a:ext cx="5704114"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b. </a:t>
            </a:r>
            <a:r>
              <a:rPr kumimoji="0" lang="en-US" sz="2800" b="1"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Vẽ</a:t>
            </a:r>
            <a:r>
              <a:rPr kumimoji="0" lang="en-US" sz="2800" b="1"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800" b="1"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lược</a:t>
            </a:r>
            <a:r>
              <a:rPr kumimoji="0" lang="en-US" sz="2800" b="1"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800" b="1"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đồ</a:t>
            </a:r>
            <a:r>
              <a:rPr kumimoji="0" lang="en-US" sz="2800" b="1"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800" b="1"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một</a:t>
            </a:r>
            <a:r>
              <a:rPr kumimoji="0" lang="en-US" sz="2800" b="1"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800" b="1"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khu</a:t>
            </a:r>
            <a:r>
              <a:rPr kumimoji="0" lang="en-US" sz="2800" b="1"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a:t>
            </a:r>
            <a:r>
              <a:rPr kumimoji="0" lang="en-US" sz="2800" b="1" i="0" u="none" strike="noStrike" kern="1200" cap="none" spc="0" normalizeH="0" baseline="0" noProof="0" dirty="0" err="1" smtClean="0">
                <a:ln>
                  <a:noFill/>
                </a:ln>
                <a:solidFill>
                  <a:prstClr val="black"/>
                </a:solidFill>
                <a:effectLst/>
                <a:uLnTx/>
                <a:uFillTx/>
                <a:latin typeface="Times New Roman" pitchFamily="18" charset="0"/>
                <a:ea typeface="Calibri" pitchFamily="34" charset="0"/>
                <a:cs typeface="Times New Roman" pitchFamily="18" charset="0"/>
              </a:rPr>
              <a:t>vực</a:t>
            </a:r>
            <a:endParaRPr kumimoji="0" lang="en-US" sz="2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nl-NL" sz="2800" b="0" i="0" u="none" strike="noStrike" kern="1200" cap="none" spc="0" normalizeH="0" baseline="0" noProof="0" dirty="0" smtClean="0">
                <a:ln>
                  <a:noFill/>
                </a:ln>
                <a:solidFill>
                  <a:prstClr val="black"/>
                </a:solidFill>
                <a:effectLst/>
                <a:uLnTx/>
                <a:uFillTx/>
                <a:latin typeface="Times New Roman" pitchFamily="18" charset="0"/>
                <a:ea typeface="Calibri" pitchFamily="34" charset="0"/>
                <a:cs typeface="Times New Roman" pitchFamily="18" charset="0"/>
              </a:rPr>
              <a:t>- Cách vẽ: Cần hồi tưởng lại khu vực đó gồm đối tượng nào, diện tích, hướng, khoảng cách các đối tượng...</a:t>
            </a:r>
            <a:endParaRPr kumimoji="0" lang="nl-NL" sz="2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464494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194">
                                            <p:txEl>
                                              <p:pRg st="0" end="0"/>
                                            </p:txEl>
                                          </p:spTgt>
                                        </p:tgtEl>
                                        <p:attrNameLst>
                                          <p:attrName>style.visibility</p:attrName>
                                        </p:attrNameLst>
                                      </p:cBhvr>
                                      <p:to>
                                        <p:strVal val="visible"/>
                                      </p:to>
                                    </p:set>
                                    <p:animEffect transition="in" filter="blinds(horizontal)">
                                      <p:cBhvr>
                                        <p:cTn id="7" dur="500"/>
                                        <p:tgtEl>
                                          <p:spTgt spid="81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198"/>
                                        </p:tgtEl>
                                        <p:attrNameLst>
                                          <p:attrName>style.visibility</p:attrName>
                                        </p:attrNameLst>
                                      </p:cBhvr>
                                      <p:to>
                                        <p:strVal val="visible"/>
                                      </p:to>
                                    </p:set>
                                    <p:animEffect transition="in" filter="blinds(horizontal)">
                                      <p:cBhvr>
                                        <p:cTn id="12" dur="500"/>
                                        <p:tgtEl>
                                          <p:spTgt spid="819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73"/>
                                        </p:tgtEl>
                                        <p:attrNameLst>
                                          <p:attrName>style.visibility</p:attrName>
                                        </p:attrNameLst>
                                      </p:cBhvr>
                                      <p:to>
                                        <p:strVal val="visible"/>
                                      </p:to>
                                    </p:set>
                                    <p:animEffect transition="in" filter="blinds(horizontal)">
                                      <p:cBhvr>
                                        <p:cTn id="17" dur="500"/>
                                        <p:tgtEl>
                                          <p:spTgt spid="30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build="p"/>
      <p:bldP spid="8198" grpId="0" animBg="1"/>
      <p:bldP spid="307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TotalTime>
  <Words>824</Words>
  <Application>Microsoft Office PowerPoint</Application>
  <PresentationFormat>Widescreen</PresentationFormat>
  <Paragraphs>81</Paragraphs>
  <Slides>15</Slides>
  <Notes>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Times New Roman</vt:lpstr>
      <vt:lpstr>汉仪喵魂体W</vt:lpstr>
      <vt:lpstr>Office Theme</vt:lpstr>
      <vt:lpstr>PowerPoint Presentation</vt:lpstr>
      <vt:lpstr> Trên đường đi học về em gặp 1 đoàn khách du lịch. Đoàn khách hỏi thăm em đường đến Đình Phùng Hưng và Lăng Ngô Quyền. Vậy lúc đó em sẽ làm thế nào?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Admin</cp:lastModifiedBy>
  <cp:revision>34</cp:revision>
  <dcterms:created xsi:type="dcterms:W3CDTF">2020-11-02T15:38:20Z</dcterms:created>
  <dcterms:modified xsi:type="dcterms:W3CDTF">2024-02-27T08:42:36Z</dcterms:modified>
</cp:coreProperties>
</file>