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5"/>
  </p:notesMasterIdLst>
  <p:handoutMasterIdLst>
    <p:handoutMasterId r:id="rId26"/>
  </p:handoutMasterIdLst>
  <p:sldIdLst>
    <p:sldId id="325" r:id="rId3"/>
    <p:sldId id="347" r:id="rId4"/>
    <p:sldId id="348" r:id="rId5"/>
    <p:sldId id="350" r:id="rId6"/>
    <p:sldId id="349" r:id="rId7"/>
    <p:sldId id="321" r:id="rId8"/>
    <p:sldId id="346" r:id="rId9"/>
    <p:sldId id="329" r:id="rId10"/>
    <p:sldId id="364" r:id="rId11"/>
    <p:sldId id="322" r:id="rId12"/>
    <p:sldId id="365" r:id="rId13"/>
    <p:sldId id="352" r:id="rId14"/>
    <p:sldId id="354" r:id="rId15"/>
    <p:sldId id="355" r:id="rId16"/>
    <p:sldId id="356" r:id="rId17"/>
    <p:sldId id="362" r:id="rId18"/>
    <p:sldId id="363" r:id="rId19"/>
    <p:sldId id="366" r:id="rId20"/>
    <p:sldId id="367" r:id="rId21"/>
    <p:sldId id="368" r:id="rId22"/>
    <p:sldId id="369" r:id="rId23"/>
    <p:sldId id="280" r:id="rId24"/>
  </p:sldIdLst>
  <p:sldSz cx="9144000" cy="5143500" type="screen16x9"/>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730"/>
    <a:srgbClr val="00B050"/>
    <a:srgbClr val="31ADB9"/>
    <a:srgbClr val="FF9900"/>
    <a:srgbClr val="29304A"/>
    <a:srgbClr val="FF0066"/>
    <a:srgbClr val="227780"/>
    <a:srgbClr val="8D130D"/>
    <a:srgbClr val="C07200"/>
    <a:srgbClr val="C81B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99" autoAdjust="0"/>
    <p:restoredTop sz="94660"/>
  </p:normalViewPr>
  <p:slideViewPr>
    <p:cSldViewPr>
      <p:cViewPr varScale="1">
        <p:scale>
          <a:sx n="92" d="100"/>
          <a:sy n="92" d="100"/>
        </p:scale>
        <p:origin x="540" y="78"/>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8F2A2B-EE3B-4C4C-954F-5DDD8C922B77}" type="datetimeFigureOut">
              <a:rPr lang="zh-CN" altLang="en-US" smtClean="0"/>
              <a:t>2022/10/26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415933-6C17-4BF6-B779-79D9A909E59D}" type="slidenum">
              <a:rPr lang="zh-CN" altLang="en-US" smtClean="0"/>
              <a:t>‹#›</a:t>
            </a:fld>
            <a:endParaRPr lang="zh-CN" altLang="en-US"/>
          </a:p>
        </p:txBody>
      </p:sp>
    </p:spTree>
    <p:extLst>
      <p:ext uri="{BB962C8B-B14F-4D97-AF65-F5344CB8AC3E}">
        <p14:creationId xmlns:p14="http://schemas.microsoft.com/office/powerpoint/2010/main" val="2772344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0E8068-5D1A-4EAE-A19E-8369CDE58039}" type="datetimeFigureOut">
              <a:rPr lang="zh-CN" altLang="en-US" smtClean="0"/>
              <a:t>2022/10/26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68E5DE-3264-4330-84DB-16D0AE5DCE31}" type="slidenum">
              <a:rPr lang="zh-CN" altLang="en-US" smtClean="0"/>
              <a:t>‹#›</a:t>
            </a:fld>
            <a:endParaRPr lang="zh-CN" altLang="en-US"/>
          </a:p>
        </p:txBody>
      </p:sp>
    </p:spTree>
    <p:extLst>
      <p:ext uri="{BB962C8B-B14F-4D97-AF65-F5344CB8AC3E}">
        <p14:creationId xmlns:p14="http://schemas.microsoft.com/office/powerpoint/2010/main" val="498062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1</a:t>
            </a:fld>
            <a:endParaRPr lang="zh-CN" altLang="en-US"/>
          </a:p>
        </p:txBody>
      </p:sp>
    </p:spTree>
    <p:extLst>
      <p:ext uri="{BB962C8B-B14F-4D97-AF65-F5344CB8AC3E}">
        <p14:creationId xmlns:p14="http://schemas.microsoft.com/office/powerpoint/2010/main" val="116200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11</a:t>
            </a:fld>
            <a:endParaRPr lang="zh-CN" altLang="en-US"/>
          </a:p>
        </p:txBody>
      </p:sp>
    </p:spTree>
    <p:extLst>
      <p:ext uri="{BB962C8B-B14F-4D97-AF65-F5344CB8AC3E}">
        <p14:creationId xmlns:p14="http://schemas.microsoft.com/office/powerpoint/2010/main" val="594346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2</a:t>
            </a:fld>
            <a:endParaRPr lang="zh-CN" altLang="en-US"/>
          </a:p>
        </p:txBody>
      </p:sp>
    </p:spTree>
    <p:extLst>
      <p:ext uri="{BB962C8B-B14F-4D97-AF65-F5344CB8AC3E}">
        <p14:creationId xmlns:p14="http://schemas.microsoft.com/office/powerpoint/2010/main" val="4037282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3</a:t>
            </a:fld>
            <a:endParaRPr lang="zh-CN" altLang="en-US"/>
          </a:p>
        </p:txBody>
      </p:sp>
    </p:spTree>
    <p:extLst>
      <p:ext uri="{BB962C8B-B14F-4D97-AF65-F5344CB8AC3E}">
        <p14:creationId xmlns:p14="http://schemas.microsoft.com/office/powerpoint/2010/main" val="1184778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4</a:t>
            </a:fld>
            <a:endParaRPr lang="zh-CN" altLang="en-US"/>
          </a:p>
        </p:txBody>
      </p:sp>
    </p:spTree>
    <p:extLst>
      <p:ext uri="{BB962C8B-B14F-4D97-AF65-F5344CB8AC3E}">
        <p14:creationId xmlns:p14="http://schemas.microsoft.com/office/powerpoint/2010/main" val="2683692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5</a:t>
            </a:fld>
            <a:endParaRPr lang="zh-CN" altLang="en-US"/>
          </a:p>
        </p:txBody>
      </p:sp>
    </p:spTree>
    <p:extLst>
      <p:ext uri="{BB962C8B-B14F-4D97-AF65-F5344CB8AC3E}">
        <p14:creationId xmlns:p14="http://schemas.microsoft.com/office/powerpoint/2010/main" val="3519026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6</a:t>
            </a:fld>
            <a:endParaRPr lang="zh-CN" altLang="en-US"/>
          </a:p>
        </p:txBody>
      </p:sp>
    </p:spTree>
    <p:extLst>
      <p:ext uri="{BB962C8B-B14F-4D97-AF65-F5344CB8AC3E}">
        <p14:creationId xmlns:p14="http://schemas.microsoft.com/office/powerpoint/2010/main" val="3310982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7</a:t>
            </a:fld>
            <a:endParaRPr lang="zh-CN" altLang="en-US"/>
          </a:p>
        </p:txBody>
      </p:sp>
    </p:spTree>
    <p:extLst>
      <p:ext uri="{BB962C8B-B14F-4D97-AF65-F5344CB8AC3E}">
        <p14:creationId xmlns:p14="http://schemas.microsoft.com/office/powerpoint/2010/main" val="3139556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8</a:t>
            </a:fld>
            <a:endParaRPr lang="zh-CN" altLang="en-US"/>
          </a:p>
        </p:txBody>
      </p:sp>
    </p:spTree>
    <p:extLst>
      <p:ext uri="{BB962C8B-B14F-4D97-AF65-F5344CB8AC3E}">
        <p14:creationId xmlns:p14="http://schemas.microsoft.com/office/powerpoint/2010/main" val="2587120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10</a:t>
            </a:fld>
            <a:endParaRPr lang="zh-CN" altLang="en-US"/>
          </a:p>
        </p:txBody>
      </p:sp>
    </p:spTree>
    <p:extLst>
      <p:ext uri="{BB962C8B-B14F-4D97-AF65-F5344CB8AC3E}">
        <p14:creationId xmlns:p14="http://schemas.microsoft.com/office/powerpoint/2010/main" val="2826927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BCE8BDF3-3884-49AB-BB8E-3CEE22B30B72}" type="datetime1">
              <a:rPr lang="zh-CN" altLang="en-US" smtClean="0"/>
              <a:t>2022/10/26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12536258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92A175CD-49EE-4D6F-98ED-BCF7E28E17CB}" type="datetime1">
              <a:rPr lang="zh-CN" altLang="en-US" smtClean="0"/>
              <a:t>2022/10/26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35257439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94062118-105C-45D5-A1E0-F6B5E5B344D0}" type="datetime1">
              <a:rPr lang="zh-CN" altLang="en-US" smtClean="0"/>
              <a:t>2022/10/26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28736620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Rounded Rectangle 3"/>
          <p:cNvSpPr/>
          <p:nvPr userDrawn="1"/>
        </p:nvSpPr>
        <p:spPr>
          <a:xfrm>
            <a:off x="8122444" y="0"/>
            <a:ext cx="1021556" cy="8251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00956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D1173D-D4D9-4278-B7C8-0CC0E77DC35D}"/>
              </a:ext>
            </a:extLst>
          </p:cNvPr>
          <p:cNvPicPr>
            <a:picLocks noChangeAspect="1"/>
          </p:cNvPicPr>
          <p:nvPr userDrawn="1"/>
        </p:nvPicPr>
        <p:blipFill>
          <a:blip r:embed="rId2"/>
          <a:stretch>
            <a:fillRect/>
          </a:stretch>
        </p:blipFill>
        <p:spPr>
          <a:xfrm>
            <a:off x="964707" y="0"/>
            <a:ext cx="8179293" cy="4600853"/>
          </a:xfrm>
          <a:prstGeom prst="rect">
            <a:avLst/>
          </a:prstGeom>
        </p:spPr>
      </p:pic>
      <p:sp>
        <p:nvSpPr>
          <p:cNvPr id="4" name="Rounded Rectangle 3"/>
          <p:cNvSpPr/>
          <p:nvPr userDrawn="1"/>
        </p:nvSpPr>
        <p:spPr>
          <a:xfrm>
            <a:off x="8122444" y="0"/>
            <a:ext cx="1021556" cy="8251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83134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ounded Rectangle 3"/>
          <p:cNvSpPr/>
          <p:nvPr userDrawn="1"/>
        </p:nvSpPr>
        <p:spPr>
          <a:xfrm>
            <a:off x="8122444" y="0"/>
            <a:ext cx="1021556" cy="8251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29063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44E5CC29-D4C1-43AF-92DE-EAC9F1236EA8}" type="datetime1">
              <a:rPr lang="zh-CN" altLang="en-US" smtClean="0"/>
              <a:t>2022/10/26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359187585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7093F466-4605-4A4F-B0AC-603452C1E21D}" type="datetime1">
              <a:rPr lang="zh-CN" altLang="en-US" smtClean="0"/>
              <a:t>2022/10/26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31270137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4DEA88E6-BDD8-4DB5-B2C6-C275153AB3E5}" type="datetime1">
              <a:rPr lang="zh-CN" altLang="en-US" smtClean="0"/>
              <a:t>2022/10/26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11415677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fld id="{8115AA7B-1762-4F64-867E-A62A0D51D324}" type="datetime1">
              <a:rPr lang="zh-CN" altLang="en-US" smtClean="0"/>
              <a:t>2022/10/26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16561081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A9D4AF0-7703-437A-B20F-E0BB415885CC}" type="datetime1">
              <a:rPr lang="zh-CN" altLang="en-US" smtClean="0"/>
              <a:t>2022/10/26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1387989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03395C6-8E53-46E5-AC3C-60082576D5DD}" type="datetime1">
              <a:rPr lang="zh-CN" altLang="en-US" smtClean="0"/>
              <a:t>2022/10/26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7918397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233ABE5B-D107-4870-84B0-07085A150ACA}" type="datetime1">
              <a:rPr lang="zh-CN" altLang="en-US" smtClean="0"/>
              <a:t>2022/10/26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280187422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fld id="{09F8459F-9C12-43E6-BEBC-D62F03F1A77A}" type="datetime1">
              <a:rPr lang="zh-CN" altLang="en-US" smtClean="0"/>
              <a:t>2022/10/26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3225185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圆角矩形 2"/>
          <p:cNvSpPr/>
          <p:nvPr userDrawn="1"/>
        </p:nvSpPr>
        <p:spPr>
          <a:xfrm>
            <a:off x="8460432" y="241759"/>
            <a:ext cx="504056" cy="28803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3094BC8-22A0-4C48-90FC-9CC66632C2C8}" type="datetime1">
              <a:rPr lang="zh-CN" altLang="en-US" smtClean="0"/>
              <a:t>2022/10/26</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732240" y="233462"/>
            <a:ext cx="2133600" cy="273844"/>
          </a:xfrm>
          <a:prstGeom prst="rect">
            <a:avLst/>
          </a:prstGeom>
        </p:spPr>
        <p:txBody>
          <a:bodyPr vert="horz" lIns="91440" tIns="45720" rIns="91440" bIns="45720" rtlCol="0" anchor="ctr"/>
          <a:lstStyle>
            <a:lvl1pPr algn="r">
              <a:defRPr sz="1800">
                <a:solidFill>
                  <a:schemeClr val="tx1">
                    <a:lumMod val="85000"/>
                    <a:lumOff val="15000"/>
                  </a:schemeClr>
                </a:solidFill>
                <a:latin typeface="Impact" pitchFamily="34" charset="0"/>
                <a:ea typeface="+mn-ea"/>
              </a:defRPr>
            </a:lvl1pPr>
          </a:lstStyle>
          <a:p>
            <a:fld id="{87115745-2F8B-4195-AD23-8A2542AF7C2C}" type="slidenum">
              <a:rPr lang="zh-CN" altLang="en-US" smtClean="0"/>
              <a:pPr/>
              <a:t>‹#›</a:t>
            </a:fld>
            <a:endParaRPr lang="zh-CN" altLang="en-US"/>
          </a:p>
        </p:txBody>
      </p:sp>
    </p:spTree>
    <p:extLst>
      <p:ext uri="{BB962C8B-B14F-4D97-AF65-F5344CB8AC3E}">
        <p14:creationId xmlns:p14="http://schemas.microsoft.com/office/powerpoint/2010/main" val="3557307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ounded Rectangle 2"/>
          <p:cNvSpPr/>
          <p:nvPr userDrawn="1"/>
        </p:nvSpPr>
        <p:spPr>
          <a:xfrm>
            <a:off x="8122444" y="0"/>
            <a:ext cx="1021556" cy="8251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1315" y="-126105"/>
            <a:ext cx="1174802" cy="1174802"/>
          </a:xfrm>
          <a:prstGeom prst="rect">
            <a:avLst/>
          </a:prstGeom>
        </p:spPr>
      </p:pic>
    </p:spTree>
    <p:extLst>
      <p:ext uri="{BB962C8B-B14F-4D97-AF65-F5344CB8AC3E}">
        <p14:creationId xmlns:p14="http://schemas.microsoft.com/office/powerpoint/2010/main" val="411715128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111">
            <a:extLst>
              <a:ext uri="{FF2B5EF4-FFF2-40B4-BE49-F238E27FC236}">
                <a16:creationId xmlns:a16="http://schemas.microsoft.com/office/drawing/2014/main" id="{5CC00CC7-D20B-6054-BCF9-A79CD4AD9C0F}"/>
              </a:ext>
            </a:extLst>
          </p:cNvPr>
          <p:cNvSpPr txBox="1"/>
          <p:nvPr/>
        </p:nvSpPr>
        <p:spPr>
          <a:xfrm>
            <a:off x="766229" y="214305"/>
            <a:ext cx="7838219" cy="1446550"/>
          </a:xfrm>
          <a:prstGeom prst="rect">
            <a:avLst/>
          </a:prstGeom>
          <a:noFill/>
          <a:ln>
            <a:noFill/>
          </a:ln>
        </p:spPr>
        <p:txBody>
          <a:bodyPr wrap="square" rtlCol="0">
            <a:spAutoFit/>
          </a:bodyPr>
          <a:lstStyle/>
          <a:p>
            <a:pPr algn="ctr"/>
            <a:r>
              <a:rPr lang="en-US" sz="4400" b="1" dirty="0">
                <a:solidFill>
                  <a:srgbClr val="00B050"/>
                </a:solidFill>
                <a:latin typeface="Times New Roman" panose="02020603050405020304" pitchFamily="18" charset="0"/>
                <a:cs typeface="Times New Roman" panose="02020603050405020304" pitchFamily="18" charset="0"/>
              </a:rPr>
              <a:t>TIẾNG VIỆT 3</a:t>
            </a:r>
          </a:p>
          <a:p>
            <a:pPr algn="ctr"/>
            <a:r>
              <a:rPr lang="en-US" sz="4400" b="1" err="1">
                <a:solidFill>
                  <a:srgbClr val="00B050"/>
                </a:solidFill>
                <a:latin typeface="Times New Roman" panose="02020603050405020304" pitchFamily="18" charset="0"/>
                <a:cs typeface="Times New Roman" panose="02020603050405020304" pitchFamily="18" charset="0"/>
              </a:rPr>
              <a:t>Tuần</a:t>
            </a:r>
            <a:r>
              <a:rPr lang="en-US" sz="4400" b="1">
                <a:solidFill>
                  <a:srgbClr val="00B050"/>
                </a:solidFill>
                <a:latin typeface="Times New Roman" panose="02020603050405020304" pitchFamily="18" charset="0"/>
                <a:cs typeface="Times New Roman" panose="02020603050405020304" pitchFamily="18" charset="0"/>
              </a:rPr>
              <a:t> 8</a:t>
            </a:r>
            <a:endParaRPr lang="en-US" sz="4400" b="1" dirty="0">
              <a:solidFill>
                <a:srgbClr val="00B050"/>
              </a:solidFill>
              <a:latin typeface="Times New Roman" panose="02020603050405020304" pitchFamily="18" charset="0"/>
              <a:cs typeface="Times New Roman" panose="02020603050405020304" pitchFamily="18" charset="0"/>
            </a:endParaRPr>
          </a:p>
        </p:txBody>
      </p:sp>
      <p:sp>
        <p:nvSpPr>
          <p:cNvPr id="113" name="TextBox 112">
            <a:extLst>
              <a:ext uri="{FF2B5EF4-FFF2-40B4-BE49-F238E27FC236}">
                <a16:creationId xmlns:a16="http://schemas.microsoft.com/office/drawing/2014/main" id="{D7DDD42F-B258-7E14-93C6-8EBA7F03FC44}"/>
              </a:ext>
            </a:extLst>
          </p:cNvPr>
          <p:cNvSpPr txBox="1"/>
          <p:nvPr/>
        </p:nvSpPr>
        <p:spPr>
          <a:xfrm>
            <a:off x="539552" y="1563638"/>
            <a:ext cx="8260080" cy="923330"/>
          </a:xfrm>
          <a:prstGeom prst="rect">
            <a:avLst/>
          </a:prstGeom>
          <a:noFill/>
        </p:spPr>
        <p:txBody>
          <a:bodyPr wrap="square" rtlCol="0">
            <a:spAutoFit/>
          </a:bodyPr>
          <a:lstStyle/>
          <a:p>
            <a:pPr algn="ctr"/>
            <a:r>
              <a:rPr lang="en-US" sz="5400" err="1">
                <a:solidFill>
                  <a:srgbClr val="00B050"/>
                </a:solidFill>
                <a:latin typeface="Times New Roman" panose="02020603050405020304" pitchFamily="18" charset="0"/>
                <a:cs typeface="Times New Roman" panose="02020603050405020304" pitchFamily="18" charset="0"/>
              </a:rPr>
              <a:t>Bài</a:t>
            </a:r>
            <a:r>
              <a:rPr lang="en-US" sz="5400">
                <a:solidFill>
                  <a:srgbClr val="00B050"/>
                </a:solidFill>
                <a:latin typeface="Times New Roman" panose="02020603050405020304" pitchFamily="18" charset="0"/>
                <a:cs typeface="Times New Roman" panose="02020603050405020304" pitchFamily="18" charset="0"/>
              </a:rPr>
              <a:t> 16: Ngày em vào đội</a:t>
            </a:r>
            <a:endParaRPr lang="en-US" sz="5400" dirty="0">
              <a:solidFill>
                <a:srgbClr val="00B050"/>
              </a:solidFill>
              <a:latin typeface="Times New Roman" panose="02020603050405020304" pitchFamily="18" charset="0"/>
              <a:cs typeface="Times New Roman" panose="02020603050405020304" pitchFamily="18" charset="0"/>
            </a:endParaRPr>
          </a:p>
        </p:txBody>
      </p:sp>
      <p:sp>
        <p:nvSpPr>
          <p:cNvPr id="114" name="TextBox 113">
            <a:extLst>
              <a:ext uri="{FF2B5EF4-FFF2-40B4-BE49-F238E27FC236}">
                <a16:creationId xmlns:a16="http://schemas.microsoft.com/office/drawing/2014/main" id="{7BA5A4CE-80C5-6EB4-7BCF-35E81A01FFDC}"/>
              </a:ext>
            </a:extLst>
          </p:cNvPr>
          <p:cNvSpPr txBox="1"/>
          <p:nvPr/>
        </p:nvSpPr>
        <p:spPr>
          <a:xfrm>
            <a:off x="441960" y="2656533"/>
            <a:ext cx="8260080" cy="646331"/>
          </a:xfrm>
          <a:prstGeom prst="rect">
            <a:avLst/>
          </a:prstGeom>
          <a:noFill/>
        </p:spPr>
        <p:txBody>
          <a:bodyPr wrap="square" rtlCol="0">
            <a:spAutoFit/>
          </a:bodyPr>
          <a:lstStyle/>
          <a:p>
            <a:pPr algn="ctr"/>
            <a:r>
              <a:rPr lang="en-US" sz="3600">
                <a:solidFill>
                  <a:srgbClr val="00B050"/>
                </a:solidFill>
                <a:latin typeface="Times New Roman" panose="02020603050405020304" pitchFamily="18" charset="0"/>
                <a:cs typeface="Times New Roman" panose="02020603050405020304" pitchFamily="18" charset="0"/>
              </a:rPr>
              <a:t>Tiết 1 + 2: Đọc</a:t>
            </a:r>
          </a:p>
        </p:txBody>
      </p:sp>
      <p:pic>
        <p:nvPicPr>
          <p:cNvPr id="115" name="Picture 4">
            <a:extLst>
              <a:ext uri="{FF2B5EF4-FFF2-40B4-BE49-F238E27FC236}">
                <a16:creationId xmlns:a16="http://schemas.microsoft.com/office/drawing/2014/main" id="{27D4760E-C55D-FCA9-598B-5E652EC406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20" y="-246849"/>
            <a:ext cx="1907704" cy="190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3729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B00D7749-942C-2426-5D86-A1F65D78BE51}"/>
              </a:ext>
            </a:extLst>
          </p:cNvPr>
          <p:cNvSpPr txBox="1"/>
          <p:nvPr/>
        </p:nvSpPr>
        <p:spPr>
          <a:xfrm>
            <a:off x="1619672" y="1491630"/>
            <a:ext cx="6587767" cy="707886"/>
          </a:xfrm>
          <a:prstGeom prst="rect">
            <a:avLst/>
          </a:prstGeom>
          <a:noFill/>
        </p:spPr>
        <p:txBody>
          <a:bodyPr wrap="square" rtlCol="0">
            <a:spAutoFit/>
          </a:bodyPr>
          <a:lstStyle/>
          <a:p>
            <a:pPr algn="ctr"/>
            <a:r>
              <a:rPr lang="en-US" sz="4000" b="1" dirty="0">
                <a:solidFill>
                  <a:srgbClr val="00B050"/>
                </a:solidFill>
                <a:latin typeface="Times New Roman" panose="02020603050405020304" pitchFamily="18" charset="0"/>
                <a:cs typeface="Times New Roman" panose="02020603050405020304" pitchFamily="18" charset="0"/>
              </a:rPr>
              <a:t>LUYỆN ĐỌC NHÓM</a:t>
            </a:r>
          </a:p>
        </p:txBody>
      </p:sp>
    </p:spTree>
    <p:extLst>
      <p:ext uri="{BB962C8B-B14F-4D97-AF65-F5344CB8AC3E}">
        <p14:creationId xmlns:p14="http://schemas.microsoft.com/office/powerpoint/2010/main" val="15108650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80">
                                          <p:stCondLst>
                                            <p:cond delay="0"/>
                                          </p:stCondLst>
                                        </p:cTn>
                                        <p:tgtEl>
                                          <p:spTgt spid="36"/>
                                        </p:tgtEl>
                                      </p:cBhvr>
                                    </p:animEffect>
                                    <p:anim calcmode="lin" valueType="num">
                                      <p:cBhvr>
                                        <p:cTn id="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 dur="26">
                                          <p:stCondLst>
                                            <p:cond delay="650"/>
                                          </p:stCondLst>
                                        </p:cTn>
                                        <p:tgtEl>
                                          <p:spTgt spid="36"/>
                                        </p:tgtEl>
                                      </p:cBhvr>
                                      <p:to x="100000" y="60000"/>
                                    </p:animScale>
                                    <p:animScale>
                                      <p:cBhvr>
                                        <p:cTn id="14" dur="166" decel="50000">
                                          <p:stCondLst>
                                            <p:cond delay="676"/>
                                          </p:stCondLst>
                                        </p:cTn>
                                        <p:tgtEl>
                                          <p:spTgt spid="36"/>
                                        </p:tgtEl>
                                      </p:cBhvr>
                                      <p:to x="100000" y="100000"/>
                                    </p:animScale>
                                    <p:animScale>
                                      <p:cBhvr>
                                        <p:cTn id="15" dur="26">
                                          <p:stCondLst>
                                            <p:cond delay="1312"/>
                                          </p:stCondLst>
                                        </p:cTn>
                                        <p:tgtEl>
                                          <p:spTgt spid="36"/>
                                        </p:tgtEl>
                                      </p:cBhvr>
                                      <p:to x="100000" y="80000"/>
                                    </p:animScale>
                                    <p:animScale>
                                      <p:cBhvr>
                                        <p:cTn id="16" dur="166" decel="50000">
                                          <p:stCondLst>
                                            <p:cond delay="1338"/>
                                          </p:stCondLst>
                                        </p:cTn>
                                        <p:tgtEl>
                                          <p:spTgt spid="36"/>
                                        </p:tgtEl>
                                      </p:cBhvr>
                                      <p:to x="100000" y="100000"/>
                                    </p:animScale>
                                    <p:animScale>
                                      <p:cBhvr>
                                        <p:cTn id="17" dur="26">
                                          <p:stCondLst>
                                            <p:cond delay="1642"/>
                                          </p:stCondLst>
                                        </p:cTn>
                                        <p:tgtEl>
                                          <p:spTgt spid="36"/>
                                        </p:tgtEl>
                                      </p:cBhvr>
                                      <p:to x="100000" y="90000"/>
                                    </p:animScale>
                                    <p:animScale>
                                      <p:cBhvr>
                                        <p:cTn id="18" dur="166" decel="50000">
                                          <p:stCondLst>
                                            <p:cond delay="1668"/>
                                          </p:stCondLst>
                                        </p:cTn>
                                        <p:tgtEl>
                                          <p:spTgt spid="36"/>
                                        </p:tgtEl>
                                      </p:cBhvr>
                                      <p:to x="100000" y="100000"/>
                                    </p:animScale>
                                    <p:animScale>
                                      <p:cBhvr>
                                        <p:cTn id="19" dur="26">
                                          <p:stCondLst>
                                            <p:cond delay="1808"/>
                                          </p:stCondLst>
                                        </p:cTn>
                                        <p:tgtEl>
                                          <p:spTgt spid="36"/>
                                        </p:tgtEl>
                                      </p:cBhvr>
                                      <p:to x="100000" y="95000"/>
                                    </p:animScale>
                                    <p:animScale>
                                      <p:cBhvr>
                                        <p:cTn id="20"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413277B4-4637-52BB-B195-68D3AD5C3BCC}"/>
              </a:ext>
            </a:extLst>
          </p:cNvPr>
          <p:cNvSpPr/>
          <p:nvPr/>
        </p:nvSpPr>
        <p:spPr>
          <a:xfrm>
            <a:off x="3563888" y="160340"/>
            <a:ext cx="2952330" cy="547278"/>
          </a:xfrm>
          <a:prstGeom prst="roundRect">
            <a:avLst/>
          </a:prstGeom>
          <a:noFill/>
          <a:ln w="28575">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Ngày em vào đội</a:t>
            </a:r>
            <a:endParaRPr lang="en-US" sz="2400" b="1" dirty="0">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endParaRPr>
          </a:p>
        </p:txBody>
      </p:sp>
      <p:pic>
        <p:nvPicPr>
          <p:cNvPr id="3" name="Picture 2">
            <a:extLst>
              <a:ext uri="{FF2B5EF4-FFF2-40B4-BE49-F238E27FC236}">
                <a16:creationId xmlns:a16="http://schemas.microsoft.com/office/drawing/2014/main" id="{BECF6520-068C-D14B-813C-7F32224E3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0397"/>
            <a:ext cx="9144000" cy="4350110"/>
          </a:xfrm>
          <a:prstGeom prst="rect">
            <a:avLst/>
          </a:prstGeom>
        </p:spPr>
      </p:pic>
    </p:spTree>
    <p:extLst>
      <p:ext uri="{BB962C8B-B14F-4D97-AF65-F5344CB8AC3E}">
        <p14:creationId xmlns:p14="http://schemas.microsoft.com/office/powerpoint/2010/main" val="6762903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C32E4F-78B6-0106-2441-C26AC6EBFC1B}"/>
              </a:ext>
            </a:extLst>
          </p:cNvPr>
          <p:cNvSpPr txBox="1"/>
          <p:nvPr/>
        </p:nvSpPr>
        <p:spPr>
          <a:xfrm>
            <a:off x="1115616" y="1203598"/>
            <a:ext cx="7227493" cy="1107996"/>
          </a:xfrm>
          <a:prstGeom prst="rect">
            <a:avLst/>
          </a:prstGeom>
          <a:noFill/>
        </p:spPr>
        <p:txBody>
          <a:bodyPr wrap="square" rtlCol="0">
            <a:spAutoFit/>
          </a:bodyPr>
          <a:lstStyle/>
          <a:p>
            <a:pPr algn="ctr"/>
            <a:r>
              <a:rPr lang="en-US" sz="6600" b="1" dirty="0" err="1">
                <a:solidFill>
                  <a:srgbClr val="00B050"/>
                </a:solidFill>
                <a:latin typeface="Times New Roman" panose="02020603050405020304" pitchFamily="18" charset="0"/>
                <a:cs typeface="Times New Roman" panose="02020603050405020304" pitchFamily="18" charset="0"/>
              </a:rPr>
              <a:t>Tìm</a:t>
            </a:r>
            <a:r>
              <a:rPr lang="en-US" sz="6600" b="1" dirty="0">
                <a:solidFill>
                  <a:srgbClr val="00B050"/>
                </a:solidFill>
                <a:latin typeface="Times New Roman" panose="02020603050405020304" pitchFamily="18" charset="0"/>
                <a:cs typeface="Times New Roman" panose="02020603050405020304" pitchFamily="18" charset="0"/>
              </a:rPr>
              <a:t> </a:t>
            </a:r>
            <a:r>
              <a:rPr lang="en-US" sz="6600" b="1" dirty="0" err="1">
                <a:solidFill>
                  <a:srgbClr val="00B050"/>
                </a:solidFill>
                <a:latin typeface="Times New Roman" panose="02020603050405020304" pitchFamily="18" charset="0"/>
                <a:cs typeface="Times New Roman" panose="02020603050405020304" pitchFamily="18" charset="0"/>
              </a:rPr>
              <a:t>hiểu</a:t>
            </a:r>
            <a:r>
              <a:rPr lang="en-US" sz="6600" b="1" dirty="0">
                <a:solidFill>
                  <a:srgbClr val="00B050"/>
                </a:solidFill>
                <a:latin typeface="Times New Roman" panose="02020603050405020304" pitchFamily="18" charset="0"/>
                <a:cs typeface="Times New Roman" panose="02020603050405020304" pitchFamily="18" charset="0"/>
              </a:rPr>
              <a:t> </a:t>
            </a:r>
            <a:r>
              <a:rPr lang="en-US" sz="6600" b="1" dirty="0" err="1">
                <a:solidFill>
                  <a:srgbClr val="00B050"/>
                </a:solidFill>
                <a:latin typeface="Times New Roman" panose="02020603050405020304" pitchFamily="18" charset="0"/>
                <a:cs typeface="Times New Roman" panose="02020603050405020304" pitchFamily="18" charset="0"/>
              </a:rPr>
              <a:t>bài</a:t>
            </a:r>
            <a:endParaRPr lang="en-US" sz="66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16994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0F18E5-03C3-6C0F-030F-FAF241425691}"/>
              </a:ext>
            </a:extLst>
          </p:cNvPr>
          <p:cNvGrpSpPr/>
          <p:nvPr/>
        </p:nvGrpSpPr>
        <p:grpSpPr>
          <a:xfrm>
            <a:off x="0" y="66385"/>
            <a:ext cx="8946206" cy="4289089"/>
            <a:chOff x="2069703" y="350279"/>
            <a:chExt cx="9012374" cy="4289089"/>
          </a:xfrm>
        </p:grpSpPr>
        <p:sp>
          <p:nvSpPr>
            <p:cNvPr id="4" name="TextBox 3">
              <a:extLst>
                <a:ext uri="{FF2B5EF4-FFF2-40B4-BE49-F238E27FC236}">
                  <a16:creationId xmlns:a16="http://schemas.microsoft.com/office/drawing/2014/main" id="{209A76B6-AA05-66A8-672A-3AFD14ED0D27}"/>
                </a:ext>
              </a:extLst>
            </p:cNvPr>
            <p:cNvSpPr txBox="1"/>
            <p:nvPr/>
          </p:nvSpPr>
          <p:spPr>
            <a:xfrm>
              <a:off x="2531469" y="1315381"/>
              <a:ext cx="8550608" cy="3323987"/>
            </a:xfrm>
            <a:prstGeom prst="rect">
              <a:avLst/>
            </a:prstGeom>
            <a:gradFill flip="none" rotWithShape="1">
              <a:gsLst>
                <a:gs pos="0">
                  <a:schemeClr val="accent1">
                    <a:lumMod val="5000"/>
                    <a:lumOff val="95000"/>
                    <a:alpha val="20000"/>
                  </a:schemeClr>
                </a:gs>
                <a:gs pos="74000">
                  <a:srgbClr val="66CCFF"/>
                </a:gs>
                <a:gs pos="83000">
                  <a:srgbClr val="66CCFF"/>
                </a:gs>
                <a:gs pos="100000">
                  <a:schemeClr val="bg1"/>
                </a:gs>
              </a:gsLst>
              <a:lin ang="10800000" scaled="1"/>
              <a:tileRect/>
            </a:gradFill>
          </p:spPr>
          <p:txBody>
            <a:bodyPr wrap="square" rtlCol="0">
              <a:spAutoFit/>
            </a:bodyPr>
            <a:lstStyle/>
            <a:p>
              <a:pPr algn="just"/>
              <a:r>
                <a:rPr lang="en-US" sz="3000" dirty="0" err="1">
                  <a:latin typeface="Times New Roman" panose="02020603050405020304" pitchFamily="18" charset="0"/>
                  <a:ea typeface="Times New Roman" panose="02020603050405020304" pitchFamily="18" charset="0"/>
                  <a:cs typeface="Times New Roman" panose="02020603050405020304" pitchFamily="18" charset="0"/>
                </a:rPr>
                <a:t>N</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gười</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chị </a:t>
              </a:r>
              <a:r>
                <a:rPr lang="vi-VN" sz="3000" dirty="0">
                  <a:effectLst/>
                  <a:latin typeface="Times New Roman" panose="02020603050405020304" pitchFamily="18" charset="0"/>
                  <a:ea typeface="Times New Roman" panose="02020603050405020304" pitchFamily="18" charset="0"/>
                  <a:cs typeface="Times New Roman" panose="02020603050405020304" pitchFamily="18" charset="0"/>
                </a:rPr>
                <a:t>muốn nói </a:t>
              </a:r>
              <a:r>
                <a:rPr lang="vi-VN"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mình</a:t>
              </a:r>
              <a:r>
                <a:rPr lang="vi-VN"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000" dirty="0">
                  <a:effectLst/>
                  <a:latin typeface="Times New Roman" panose="02020603050405020304" pitchFamily="18" charset="0"/>
                  <a:ea typeface="Times New Roman" panose="02020603050405020304" pitchFamily="18" charset="0"/>
                  <a:cs typeface="Times New Roman" panose="02020603050405020304" pitchFamily="18" charset="0"/>
                </a:rPr>
                <a:t>qua 2 </a:t>
              </a:r>
              <a:r>
                <a:rPr lang="en-US" sz="3000" dirty="0" err="1" smtClean="0">
                  <a:latin typeface="Times New Roman" panose="02020603050405020304" pitchFamily="18" charset="0"/>
                  <a:ea typeface="Times New Roman" panose="02020603050405020304" pitchFamily="18" charset="0"/>
                  <a:cs typeface="Times New Roman" panose="02020603050405020304" pitchFamily="18" charset="0"/>
                </a:rPr>
                <a:t>dòng</a:t>
              </a:r>
              <a:r>
                <a:rPr lang="vi-VN"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thơ:</a:t>
              </a:r>
              <a:endParaRPr lang="en-US" sz="3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3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000" dirty="0">
                  <a:solidFill>
                    <a:schemeClr val="accent6">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Màu khăn đỏ dắt em</a:t>
              </a:r>
              <a:endParaRPr lang="en-US" sz="3000" dirty="0">
                <a:solidFill>
                  <a:schemeClr val="accent6">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3000" dirty="0">
                  <a:solidFill>
                    <a:schemeClr val="accent6">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000" dirty="0">
                  <a:solidFill>
                    <a:schemeClr val="accent6">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Bước qua thời thơ dại.</a:t>
              </a:r>
              <a:endParaRPr lang="en-US" sz="3000" dirty="0">
                <a:solidFill>
                  <a:schemeClr val="accent6">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000" dirty="0">
                  <a:effectLst/>
                  <a:latin typeface="Times New Roman" panose="02020603050405020304" pitchFamily="18" charset="0"/>
                  <a:ea typeface="Times New Roman" panose="02020603050405020304" pitchFamily="18" charset="0"/>
                  <a:cs typeface="Times New Roman" panose="02020603050405020304" pitchFamily="18" charset="0"/>
                </a:rPr>
                <a:t>a. Đeo khăn quàng đỏ sẽ giúp em khôn lớn</a:t>
              </a:r>
              <a:endParaRPr lang="en-US" sz="3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000" dirty="0">
                  <a:effectLst/>
                  <a:latin typeface="Times New Roman" panose="02020603050405020304" pitchFamily="18" charset="0"/>
                  <a:ea typeface="Times New Roman" panose="02020603050405020304" pitchFamily="18" charset="0"/>
                  <a:cs typeface="Times New Roman" panose="02020603050405020304" pitchFamily="18" charset="0"/>
                </a:rPr>
                <a:t>b. Em trưởng thành hơn khi được kết nạp vào đội.</a:t>
              </a:r>
              <a:endParaRPr lang="en-US" sz="3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000"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Chiếc</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khăn</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đỏ</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công</a:t>
              </a:r>
              <a:r>
                <a:rPr lang="vi-VN" sz="30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22DC0C44-5C2B-C585-EADE-AC7C2244D2B1}"/>
                </a:ext>
              </a:extLst>
            </p:cNvPr>
            <p:cNvGrpSpPr/>
            <p:nvPr/>
          </p:nvGrpSpPr>
          <p:grpSpPr>
            <a:xfrm>
              <a:off x="2069703" y="350279"/>
              <a:ext cx="953784" cy="965338"/>
              <a:chOff x="4413509" y="750346"/>
              <a:chExt cx="644279" cy="652084"/>
            </a:xfrm>
          </p:grpSpPr>
          <p:sp>
            <p:nvSpPr>
              <p:cNvPr id="6" name="Oval 5">
                <a:extLst>
                  <a:ext uri="{FF2B5EF4-FFF2-40B4-BE49-F238E27FC236}">
                    <a16:creationId xmlns:a16="http://schemas.microsoft.com/office/drawing/2014/main" id="{F1D70973-92BB-710B-39C2-4B52960DCD0B}"/>
                  </a:ext>
                </a:extLst>
              </p:cNvPr>
              <p:cNvSpPr/>
              <p:nvPr/>
            </p:nvSpPr>
            <p:spPr>
              <a:xfrm>
                <a:off x="4413509" y="750346"/>
                <a:ext cx="644279" cy="652084"/>
              </a:xfrm>
              <a:prstGeom prst="ellipse">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UTM Avo" panose="02040603050506020204" pitchFamily="18" charset="0"/>
                </a:endParaRPr>
              </a:p>
            </p:txBody>
          </p:sp>
          <p:sp>
            <p:nvSpPr>
              <p:cNvPr id="7" name="Oval 6">
                <a:extLst>
                  <a:ext uri="{FF2B5EF4-FFF2-40B4-BE49-F238E27FC236}">
                    <a16:creationId xmlns:a16="http://schemas.microsoft.com/office/drawing/2014/main" id="{4DFF00E3-5DB1-E897-E16C-7097BE401BC6}"/>
                  </a:ext>
                </a:extLst>
              </p:cNvPr>
              <p:cNvSpPr/>
              <p:nvPr/>
            </p:nvSpPr>
            <p:spPr>
              <a:xfrm>
                <a:off x="4477098" y="829130"/>
                <a:ext cx="496667" cy="496089"/>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FF00"/>
                    </a:solidFill>
                    <a:latin typeface="Times New Roman" panose="02020603050405020304" pitchFamily="18" charset="0"/>
                    <a:ea typeface="AvantGarde" panose="00000400000000000000" pitchFamily="2" charset="0"/>
                    <a:cs typeface="Times New Roman" panose="02020603050405020304" pitchFamily="18" charset="0"/>
                  </a:rPr>
                  <a:t>1</a:t>
                </a:r>
              </a:p>
            </p:txBody>
          </p:sp>
        </p:grpSp>
      </p:grpSp>
      <p:sp>
        <p:nvSpPr>
          <p:cNvPr id="2" name="Oval 1"/>
          <p:cNvSpPr/>
          <p:nvPr/>
        </p:nvSpPr>
        <p:spPr>
          <a:xfrm>
            <a:off x="458376" y="3435846"/>
            <a:ext cx="364931" cy="364931"/>
          </a:xfrm>
          <a:prstGeom prst="ellipse">
            <a:avLst/>
          </a:prstGeom>
          <a:noFill/>
          <a:ln w="19050">
            <a:solidFill>
              <a:srgbClr val="EC3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23962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FB9C4DB-27F8-4114-CC40-DBB29198BC27}"/>
              </a:ext>
            </a:extLst>
          </p:cNvPr>
          <p:cNvGrpSpPr/>
          <p:nvPr/>
        </p:nvGrpSpPr>
        <p:grpSpPr>
          <a:xfrm>
            <a:off x="107504" y="351769"/>
            <a:ext cx="8864997" cy="954107"/>
            <a:chOff x="2087470" y="526409"/>
            <a:chExt cx="9777478" cy="954107"/>
          </a:xfrm>
        </p:grpSpPr>
        <p:sp>
          <p:nvSpPr>
            <p:cNvPr id="4" name="TextBox 3">
              <a:extLst>
                <a:ext uri="{FF2B5EF4-FFF2-40B4-BE49-F238E27FC236}">
                  <a16:creationId xmlns:a16="http://schemas.microsoft.com/office/drawing/2014/main" id="{017505D2-8FE4-2BEB-C8C9-42781B00838A}"/>
                </a:ext>
              </a:extLst>
            </p:cNvPr>
            <p:cNvSpPr txBox="1"/>
            <p:nvPr/>
          </p:nvSpPr>
          <p:spPr>
            <a:xfrm>
              <a:off x="2847151" y="526409"/>
              <a:ext cx="9017797" cy="954107"/>
            </a:xfrm>
            <a:prstGeom prst="rect">
              <a:avLst/>
            </a:prstGeom>
            <a:gradFill flip="none" rotWithShape="1">
              <a:gsLst>
                <a:gs pos="0">
                  <a:schemeClr val="accent1">
                    <a:lumMod val="5000"/>
                    <a:lumOff val="95000"/>
                    <a:alpha val="20000"/>
                  </a:schemeClr>
                </a:gs>
                <a:gs pos="74000">
                  <a:srgbClr val="66CCFF"/>
                </a:gs>
                <a:gs pos="83000">
                  <a:srgbClr val="66CCFF"/>
                </a:gs>
                <a:gs pos="100000">
                  <a:schemeClr val="bg1"/>
                </a:gs>
              </a:gsLst>
              <a:lin ang="10800000" scaled="1"/>
              <a:tileRect/>
            </a:gradFill>
          </p:spPr>
          <p:txBody>
            <a:bodyPr wrap="square" rtlCol="0">
              <a:spAutoFit/>
            </a:bodyPr>
            <a:lstStyle/>
            <a:p>
              <a:pPr algn="just"/>
              <a:r>
                <a:rPr lang="vi-VN" sz="2800" dirty="0">
                  <a:effectLst/>
                  <a:latin typeface="Times New Roman" panose="02020603050405020304" pitchFamily="18" charset="0"/>
                  <a:ea typeface="Times New Roman" panose="02020603050405020304" pitchFamily="18" charset="0"/>
                </a:rPr>
                <a:t>Chi tiết nào cho thấy chiếc khăn quàng </a:t>
              </a:r>
              <a:r>
                <a:rPr lang="en-US" sz="2800" dirty="0" err="1" smtClean="0">
                  <a:latin typeface="Times New Roman" panose="02020603050405020304" pitchFamily="18" charset="0"/>
                  <a:ea typeface="Times New Roman" panose="02020603050405020304" pitchFamily="18" charset="0"/>
                </a:rPr>
                <a:t>đỏ</a:t>
              </a:r>
              <a:r>
                <a:rPr lang="en-US" sz="2800" dirty="0" smtClean="0">
                  <a:latin typeface="Times New Roman" panose="02020603050405020304" pitchFamily="18" charset="0"/>
                  <a:ea typeface="Times New Roman" panose="02020603050405020304" pitchFamily="18" charset="0"/>
                </a:rPr>
                <a:t> </a:t>
              </a:r>
              <a:r>
                <a:rPr lang="vi-VN" sz="2800" dirty="0" smtClean="0">
                  <a:effectLst/>
                  <a:latin typeface="Times New Roman" panose="02020603050405020304" pitchFamily="18" charset="0"/>
                  <a:ea typeface="Times New Roman" panose="02020603050405020304" pitchFamily="18" charset="0"/>
                </a:rPr>
                <a:t>gắn </a:t>
              </a:r>
              <a:r>
                <a:rPr lang="vi-VN" sz="2800" dirty="0">
                  <a:effectLst/>
                  <a:latin typeface="Times New Roman" panose="02020603050405020304" pitchFamily="18" charset="0"/>
                  <a:ea typeface="Times New Roman" panose="02020603050405020304" pitchFamily="18" charset="0"/>
                </a:rPr>
                <a:t>bó thân thương với nguời đội viên? </a:t>
              </a:r>
              <a:endParaRPr lang="en-US" sz="2800" dirty="0">
                <a:effectLst/>
                <a:latin typeface="Times New Roman" panose="02020603050405020304" pitchFamily="18" charset="0"/>
                <a:ea typeface="Times New Roman" panose="02020603050405020304" pitchFamily="18" charset="0"/>
              </a:endParaRPr>
            </a:p>
          </p:txBody>
        </p:sp>
        <p:grpSp>
          <p:nvGrpSpPr>
            <p:cNvPr id="5" name="Group 4">
              <a:extLst>
                <a:ext uri="{FF2B5EF4-FFF2-40B4-BE49-F238E27FC236}">
                  <a16:creationId xmlns:a16="http://schemas.microsoft.com/office/drawing/2014/main" id="{54044621-2CBD-F36A-41E9-47FAE46F3CC3}"/>
                </a:ext>
              </a:extLst>
            </p:cNvPr>
            <p:cNvGrpSpPr/>
            <p:nvPr/>
          </p:nvGrpSpPr>
          <p:grpSpPr>
            <a:xfrm>
              <a:off x="2087470" y="682076"/>
              <a:ext cx="759681" cy="704375"/>
              <a:chOff x="4425512" y="974474"/>
              <a:chExt cx="513163" cy="475804"/>
            </a:xfrm>
          </p:grpSpPr>
          <p:sp>
            <p:nvSpPr>
              <p:cNvPr id="6" name="Oval 5">
                <a:extLst>
                  <a:ext uri="{FF2B5EF4-FFF2-40B4-BE49-F238E27FC236}">
                    <a16:creationId xmlns:a16="http://schemas.microsoft.com/office/drawing/2014/main" id="{35291EEA-DAD7-CE72-4CC2-DD479BAEE74C}"/>
                  </a:ext>
                </a:extLst>
              </p:cNvPr>
              <p:cNvSpPr/>
              <p:nvPr/>
            </p:nvSpPr>
            <p:spPr>
              <a:xfrm>
                <a:off x="4425512" y="974474"/>
                <a:ext cx="513163" cy="475804"/>
              </a:xfrm>
              <a:prstGeom prst="ellipse">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7" name="Oval 6">
                <a:extLst>
                  <a:ext uri="{FF2B5EF4-FFF2-40B4-BE49-F238E27FC236}">
                    <a16:creationId xmlns:a16="http://schemas.microsoft.com/office/drawing/2014/main" id="{2BFEB973-FB79-E02C-DE1D-A93C02E92950}"/>
                  </a:ext>
                </a:extLst>
              </p:cNvPr>
              <p:cNvSpPr/>
              <p:nvPr/>
            </p:nvSpPr>
            <p:spPr>
              <a:xfrm>
                <a:off x="4449421" y="974475"/>
                <a:ext cx="489253" cy="475803"/>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FF00"/>
                    </a:solidFill>
                    <a:latin typeface="Times New Roman" panose="02020603050405020304" pitchFamily="18" charset="0"/>
                    <a:ea typeface="AvantGarde" panose="00000400000000000000" pitchFamily="2" charset="0"/>
                    <a:cs typeface="Times New Roman" panose="02020603050405020304" pitchFamily="18" charset="0"/>
                  </a:rPr>
                  <a:t>2</a:t>
                </a:r>
              </a:p>
            </p:txBody>
          </p:sp>
        </p:grpSp>
      </p:grpSp>
      <p:sp>
        <p:nvSpPr>
          <p:cNvPr id="11" name="TextBox 10">
            <a:extLst>
              <a:ext uri="{FF2B5EF4-FFF2-40B4-BE49-F238E27FC236}">
                <a16:creationId xmlns:a16="http://schemas.microsoft.com/office/drawing/2014/main" id="{0A64DE7A-99FA-E4DB-AC8F-F8377C00B645}"/>
              </a:ext>
            </a:extLst>
          </p:cNvPr>
          <p:cNvSpPr txBox="1"/>
          <p:nvPr/>
        </p:nvSpPr>
        <p:spPr>
          <a:xfrm>
            <a:off x="139595" y="1240281"/>
            <a:ext cx="9004405" cy="3539430"/>
          </a:xfrm>
          <a:prstGeom prst="rect">
            <a:avLst/>
          </a:prstGeom>
          <a:solidFill>
            <a:schemeClr val="bg1"/>
          </a:solidFill>
        </p:spPr>
        <p:txBody>
          <a:bodyPr wrap="square">
            <a:spAutoFit/>
          </a:bodyPr>
          <a:lstStyle/>
          <a:p>
            <a:pPr algn="just"/>
            <a:r>
              <a:rPr lang="en-US" sz="2800" dirty="0">
                <a:solidFill>
                  <a:srgbClr val="C00000"/>
                </a:solidFill>
                <a:effectLst/>
                <a:latin typeface="Times New Roman" panose="02020603050405020304" pitchFamily="18" charset="0"/>
                <a:ea typeface="Times New Roman" panose="02020603050405020304" pitchFamily="18" charset="0"/>
              </a:rPr>
              <a:t>-</a:t>
            </a:r>
            <a:r>
              <a:rPr lang="vi-VN" sz="2800" dirty="0">
                <a:solidFill>
                  <a:srgbClr val="C00000"/>
                </a:solidFill>
                <a:effectLst/>
                <a:latin typeface="Times New Roman" panose="02020603050405020304" pitchFamily="18" charset="0"/>
                <a:ea typeface="Times New Roman" panose="02020603050405020304" pitchFamily="18" charset="0"/>
              </a:rPr>
              <a:t> Những </a:t>
            </a:r>
            <a:r>
              <a:rPr lang="en-US" sz="2800" dirty="0">
                <a:solidFill>
                  <a:srgbClr val="C00000"/>
                </a:solidFill>
                <a:effectLst/>
                <a:latin typeface="Times New Roman" panose="02020603050405020304" pitchFamily="18" charset="0"/>
                <a:ea typeface="Times New Roman" panose="02020603050405020304" pitchFamily="18" charset="0"/>
              </a:rPr>
              <a:t>c</a:t>
            </a:r>
            <a:r>
              <a:rPr lang="vi-VN" sz="2800" dirty="0">
                <a:solidFill>
                  <a:srgbClr val="C00000"/>
                </a:solidFill>
                <a:effectLst/>
                <a:latin typeface="Times New Roman" panose="02020603050405020304" pitchFamily="18" charset="0"/>
                <a:ea typeface="Times New Roman" panose="02020603050405020304" pitchFamily="18" charset="0"/>
              </a:rPr>
              <a:t>hi tiết cho thấy chiếc khăn quàng gắn bó thân thương với nguời đội viên là:</a:t>
            </a:r>
            <a:endParaRPr lang="en-US" sz="2800" dirty="0">
              <a:solidFill>
                <a:srgbClr val="C00000"/>
              </a:solidFill>
              <a:effectLst/>
              <a:latin typeface="Times New Roman" panose="02020603050405020304" pitchFamily="18" charset="0"/>
              <a:ea typeface="Times New Roman" panose="02020603050405020304" pitchFamily="18" charset="0"/>
            </a:endParaRPr>
          </a:p>
          <a:p>
            <a:pPr indent="561340" algn="just"/>
            <a:r>
              <a:rPr lang="vi-VN" sz="2800" dirty="0">
                <a:solidFill>
                  <a:srgbClr val="C00000"/>
                </a:solidFill>
                <a:effectLst/>
                <a:latin typeface="Times New Roman" panose="02020603050405020304" pitchFamily="18" charset="0"/>
                <a:ea typeface="Times New Roman" panose="02020603050405020304" pitchFamily="18" charset="0"/>
              </a:rPr>
              <a:t>Màu khăn tuổi thiếu niên</a:t>
            </a:r>
            <a:endParaRPr lang="en-US" sz="2800" dirty="0">
              <a:solidFill>
                <a:srgbClr val="C00000"/>
              </a:solidFill>
              <a:effectLst/>
              <a:latin typeface="Times New Roman" panose="02020603050405020304" pitchFamily="18" charset="0"/>
              <a:ea typeface="Times New Roman" panose="02020603050405020304" pitchFamily="18" charset="0"/>
            </a:endParaRPr>
          </a:p>
          <a:p>
            <a:pPr indent="561340" algn="just"/>
            <a:r>
              <a:rPr lang="vi-VN" sz="2800" dirty="0">
                <a:solidFill>
                  <a:srgbClr val="C00000"/>
                </a:solidFill>
                <a:effectLst/>
                <a:latin typeface="Times New Roman" panose="02020603050405020304" pitchFamily="18" charset="0"/>
                <a:ea typeface="Times New Roman" panose="02020603050405020304" pitchFamily="18" charset="0"/>
              </a:rPr>
              <a:t>Suốt đời tươi thăm mãi</a:t>
            </a:r>
            <a:endParaRPr lang="en-US" sz="2800" dirty="0">
              <a:solidFill>
                <a:srgbClr val="C00000"/>
              </a:solidFill>
              <a:effectLst/>
              <a:latin typeface="Times New Roman" panose="02020603050405020304" pitchFamily="18" charset="0"/>
              <a:ea typeface="Times New Roman" panose="02020603050405020304" pitchFamily="18" charset="0"/>
            </a:endParaRPr>
          </a:p>
          <a:p>
            <a:pPr indent="561340" algn="just"/>
            <a:r>
              <a:rPr lang="vi-VN" sz="2800" dirty="0">
                <a:solidFill>
                  <a:srgbClr val="C00000"/>
                </a:solidFill>
                <a:effectLst/>
                <a:latin typeface="Times New Roman" panose="02020603050405020304" pitchFamily="18" charset="0"/>
                <a:ea typeface="Times New Roman" panose="02020603050405020304" pitchFamily="18" charset="0"/>
              </a:rPr>
              <a:t>Như lời ru vời vợi</a:t>
            </a:r>
            <a:endParaRPr lang="en-US" sz="2800" dirty="0">
              <a:solidFill>
                <a:srgbClr val="C00000"/>
              </a:solidFill>
              <a:effectLst/>
              <a:latin typeface="Times New Roman" panose="02020603050405020304" pitchFamily="18" charset="0"/>
              <a:ea typeface="Times New Roman" panose="02020603050405020304" pitchFamily="18" charset="0"/>
            </a:endParaRPr>
          </a:p>
          <a:p>
            <a:pPr indent="561340" algn="just"/>
            <a:r>
              <a:rPr lang="vi-VN" sz="2800" dirty="0">
                <a:solidFill>
                  <a:srgbClr val="C00000"/>
                </a:solidFill>
                <a:effectLst/>
                <a:latin typeface="Times New Roman" panose="02020603050405020304" pitchFamily="18" charset="0"/>
                <a:ea typeface="Times New Roman" panose="02020603050405020304" pitchFamily="18" charset="0"/>
              </a:rPr>
              <a:t>Chẳng bao giờ cách xa.</a:t>
            </a:r>
            <a:endParaRPr lang="en-US" sz="2800" dirty="0">
              <a:solidFill>
                <a:srgbClr val="C00000"/>
              </a:solidFill>
              <a:effectLst/>
              <a:latin typeface="Times New Roman" panose="02020603050405020304" pitchFamily="18" charset="0"/>
              <a:ea typeface="Times New Roman" panose="02020603050405020304" pitchFamily="18" charset="0"/>
            </a:endParaRPr>
          </a:p>
          <a:p>
            <a:pPr algn="just"/>
            <a:r>
              <a:rPr lang="vi-VN" sz="2800" dirty="0">
                <a:solidFill>
                  <a:srgbClr val="C00000"/>
                </a:solidFill>
                <a:effectLst/>
                <a:latin typeface="Times New Roman" panose="02020603050405020304" pitchFamily="18" charset="0"/>
                <a:ea typeface="Times New Roman" panose="02020603050405020304" pitchFamily="18" charset="0"/>
              </a:rPr>
              <a:t>Vì nó như lời ru vời vợi của bà, của mẹ, luôn thấm thía trong lòng mỗi người chẳng bao giờ cách xa.</a:t>
            </a:r>
            <a:endParaRPr lang="en-US" sz="28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79222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B6ACB70D-D36A-A5FD-E40E-0BE92C3D0357}"/>
              </a:ext>
            </a:extLst>
          </p:cNvPr>
          <p:cNvSpPr/>
          <p:nvPr/>
        </p:nvSpPr>
        <p:spPr>
          <a:xfrm>
            <a:off x="109343" y="489994"/>
            <a:ext cx="688784" cy="838046"/>
          </a:xfrm>
          <a:prstGeom prst="ellipse">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7" name="Oval 6">
            <a:extLst>
              <a:ext uri="{FF2B5EF4-FFF2-40B4-BE49-F238E27FC236}">
                <a16:creationId xmlns:a16="http://schemas.microsoft.com/office/drawing/2014/main" id="{CC9FBC05-FCB0-17C6-F5AE-D323EF59F163}"/>
              </a:ext>
            </a:extLst>
          </p:cNvPr>
          <p:cNvSpPr/>
          <p:nvPr/>
        </p:nvSpPr>
        <p:spPr>
          <a:xfrm>
            <a:off x="139671" y="587632"/>
            <a:ext cx="571112" cy="642770"/>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FF00"/>
                </a:solidFill>
                <a:latin typeface="Times New Roman" panose="02020603050405020304" pitchFamily="18" charset="0"/>
                <a:ea typeface="AvantGarde" panose="00000400000000000000" pitchFamily="2" charset="0"/>
                <a:cs typeface="Times New Roman" panose="02020603050405020304" pitchFamily="18" charset="0"/>
              </a:rPr>
              <a:t>3</a:t>
            </a:r>
            <a:endParaRPr lang="en-US" sz="3200" b="1" dirty="0">
              <a:solidFill>
                <a:srgbClr val="FFFF00"/>
              </a:solidFill>
              <a:latin typeface="Times New Roman" panose="02020603050405020304" pitchFamily="18" charset="0"/>
              <a:ea typeface="AvantGarde" panose="00000400000000000000" pitchFamily="2" charset="0"/>
              <a:cs typeface="Times New Roman" panose="02020603050405020304" pitchFamily="18" charset="0"/>
            </a:endParaRPr>
          </a:p>
        </p:txBody>
      </p:sp>
      <p:sp>
        <p:nvSpPr>
          <p:cNvPr id="8" name="TextBox 7">
            <a:extLst>
              <a:ext uri="{FF2B5EF4-FFF2-40B4-BE49-F238E27FC236}">
                <a16:creationId xmlns:a16="http://schemas.microsoft.com/office/drawing/2014/main" id="{668ED9AB-ABB1-9FCC-A23F-D153643874D9}"/>
              </a:ext>
            </a:extLst>
          </p:cNvPr>
          <p:cNvSpPr txBox="1"/>
          <p:nvPr/>
        </p:nvSpPr>
        <p:spPr>
          <a:xfrm>
            <a:off x="770775" y="466002"/>
            <a:ext cx="7884368" cy="954107"/>
          </a:xfrm>
          <a:prstGeom prst="rect">
            <a:avLst/>
          </a:prstGeom>
          <a:noFill/>
        </p:spPr>
        <p:txBody>
          <a:bodyPr wrap="square">
            <a:spAutoFit/>
          </a:bodyPr>
          <a:lstStyle/>
          <a:p>
            <a:pPr algn="just"/>
            <a:r>
              <a:rPr lang="vi-VN" sz="2800" dirty="0">
                <a:effectLst/>
                <a:latin typeface="Times New Roman" panose="02020603050405020304" pitchFamily="18" charset="0"/>
                <a:ea typeface="Times New Roman" panose="02020603050405020304" pitchFamily="18" charset="0"/>
              </a:rPr>
              <a:t>Người chị đã chia sẻ với em niềm vui, mơ ước của người đội viên qua hình ảnh nào? </a:t>
            </a:r>
            <a:endParaRPr lang="en-US" sz="2800" dirty="0"/>
          </a:p>
        </p:txBody>
      </p:sp>
      <p:sp>
        <p:nvSpPr>
          <p:cNvPr id="10" name="TextBox 9">
            <a:extLst>
              <a:ext uri="{FF2B5EF4-FFF2-40B4-BE49-F238E27FC236}">
                <a16:creationId xmlns:a16="http://schemas.microsoft.com/office/drawing/2014/main" id="{53389B36-D572-5FEF-017A-2A095F7A47CB}"/>
              </a:ext>
            </a:extLst>
          </p:cNvPr>
          <p:cNvSpPr txBox="1"/>
          <p:nvPr/>
        </p:nvSpPr>
        <p:spPr>
          <a:xfrm>
            <a:off x="0" y="1480959"/>
            <a:ext cx="9144000" cy="3662541"/>
          </a:xfrm>
          <a:prstGeom prst="rect">
            <a:avLst/>
          </a:prstGeom>
          <a:solidFill>
            <a:schemeClr val="bg1"/>
          </a:solidFill>
        </p:spPr>
        <p:txBody>
          <a:bodyPr wrap="square">
            <a:spAutoFit/>
          </a:bodyPr>
          <a:lstStyle/>
          <a:p>
            <a:pPr algn="just"/>
            <a:r>
              <a:rPr lang="en-US" sz="2400" dirty="0">
                <a:effectLst/>
                <a:latin typeface="Times New Roman" panose="02020603050405020304" pitchFamily="18" charset="0"/>
                <a:ea typeface="Times New Roman" panose="02020603050405020304" pitchFamily="18" charset="0"/>
              </a:rPr>
              <a:t>-</a:t>
            </a:r>
            <a:r>
              <a:rPr lang="vi-VN" sz="2400" dirty="0">
                <a:effectLst/>
                <a:latin typeface="Times New Roman" panose="02020603050405020304" pitchFamily="18" charset="0"/>
                <a:ea typeface="Times New Roman" panose="02020603050405020304" pitchFamily="18" charset="0"/>
              </a:rPr>
              <a:t>  Những hình ảnh thơ diễn tả niềm vui, mơ ước của người đội viên.</a:t>
            </a:r>
            <a:endParaRPr lang="en-US" sz="2400" dirty="0">
              <a:effectLst/>
              <a:latin typeface="Times New Roman" panose="02020603050405020304" pitchFamily="18" charset="0"/>
              <a:ea typeface="Times New Roman" panose="02020603050405020304" pitchFamily="18" charset="0"/>
            </a:endParaRPr>
          </a:p>
          <a:p>
            <a:pPr algn="just"/>
            <a:r>
              <a:rPr lang="vi-VN" sz="2600" dirty="0">
                <a:effectLst/>
                <a:latin typeface="Times New Roman" panose="02020603050405020304" pitchFamily="18" charset="0"/>
                <a:ea typeface="Times New Roman" panose="02020603050405020304" pitchFamily="18" charset="0"/>
              </a:rPr>
              <a:t> </a:t>
            </a:r>
            <a:r>
              <a:rPr lang="en-US" sz="2600" dirty="0">
                <a:effectLst/>
                <a:latin typeface="Times New Roman" panose="02020603050405020304" pitchFamily="18" charset="0"/>
                <a:ea typeface="Times New Roman" panose="02020603050405020304" pitchFamily="18" charset="0"/>
              </a:rPr>
              <a:t>                     </a:t>
            </a:r>
            <a:r>
              <a:rPr lang="vi-VN" sz="2600" i="1" dirty="0">
                <a:effectLst/>
                <a:latin typeface="Times New Roman" panose="02020603050405020304" pitchFamily="18" charset="0"/>
                <a:ea typeface="Times New Roman" panose="02020603050405020304" pitchFamily="18" charset="0"/>
              </a:rPr>
              <a:t>Này em, mở cửa ra</a:t>
            </a:r>
            <a:endParaRPr lang="en-US" sz="2600" dirty="0">
              <a:effectLst/>
              <a:latin typeface="Times New Roman" panose="02020603050405020304" pitchFamily="18" charset="0"/>
              <a:ea typeface="Times New Roman" panose="02020603050405020304" pitchFamily="18" charset="0"/>
            </a:endParaRPr>
          </a:p>
          <a:p>
            <a:pPr algn="just"/>
            <a:r>
              <a:rPr lang="en-US" sz="2600" i="1" dirty="0" smtClean="0">
                <a:effectLst/>
                <a:latin typeface="Times New Roman" panose="02020603050405020304" pitchFamily="18" charset="0"/>
                <a:ea typeface="Times New Roman" panose="02020603050405020304" pitchFamily="18" charset="0"/>
              </a:rPr>
              <a:t>		</a:t>
            </a:r>
            <a:r>
              <a:rPr lang="vi-VN" sz="2600" i="1" dirty="0" smtClean="0">
                <a:effectLst/>
                <a:latin typeface="Times New Roman" panose="02020603050405020304" pitchFamily="18" charset="0"/>
                <a:ea typeface="Times New Roman" panose="02020603050405020304" pitchFamily="18" charset="0"/>
              </a:rPr>
              <a:t>Một </a:t>
            </a:r>
            <a:r>
              <a:rPr lang="vi-VN" sz="2600" i="1" dirty="0">
                <a:effectLst/>
                <a:latin typeface="Times New Roman" panose="02020603050405020304" pitchFamily="18" charset="0"/>
                <a:ea typeface="Times New Roman" panose="02020603050405020304" pitchFamily="18" charset="0"/>
              </a:rPr>
              <a:t>trời xanh vẫn đợi</a:t>
            </a:r>
            <a:endParaRPr lang="en-US" sz="2600" dirty="0">
              <a:effectLst/>
              <a:latin typeface="Times New Roman" panose="02020603050405020304" pitchFamily="18" charset="0"/>
              <a:ea typeface="Times New Roman" panose="02020603050405020304" pitchFamily="18" charset="0"/>
            </a:endParaRPr>
          </a:p>
          <a:p>
            <a:pPr algn="just"/>
            <a:r>
              <a:rPr lang="en-US" sz="2600" i="1" dirty="0">
                <a:effectLst/>
                <a:latin typeface="Times New Roman" panose="02020603050405020304" pitchFamily="18" charset="0"/>
                <a:ea typeface="Times New Roman" panose="02020603050405020304" pitchFamily="18" charset="0"/>
              </a:rPr>
              <a:t>                  </a:t>
            </a:r>
            <a:r>
              <a:rPr lang="en-US" sz="2600" i="1" dirty="0" smtClean="0">
                <a:effectLst/>
                <a:latin typeface="Times New Roman" panose="02020603050405020304" pitchFamily="18" charset="0"/>
                <a:ea typeface="Times New Roman" panose="02020603050405020304" pitchFamily="18" charset="0"/>
              </a:rPr>
              <a:t>    </a:t>
            </a:r>
            <a:r>
              <a:rPr lang="vi-VN" sz="2600" i="1" dirty="0">
                <a:latin typeface="Times New Roman" panose="02020603050405020304" pitchFamily="18" charset="0"/>
                <a:ea typeface="Times New Roman" panose="02020603050405020304" pitchFamily="18" charset="0"/>
              </a:rPr>
              <a:t>Nắng vườn trưa mênh mông </a:t>
            </a:r>
            <a:endParaRPr lang="en-US" sz="2600" i="1" dirty="0">
              <a:latin typeface="Times New Roman" panose="02020603050405020304" pitchFamily="18" charset="0"/>
              <a:ea typeface="Times New Roman" panose="02020603050405020304" pitchFamily="18" charset="0"/>
            </a:endParaRPr>
          </a:p>
          <a:p>
            <a:pPr algn="just"/>
            <a:r>
              <a:rPr lang="en-US" sz="2600" i="1" dirty="0" smtClean="0">
                <a:effectLst/>
                <a:latin typeface="Times New Roman" panose="02020603050405020304" pitchFamily="18" charset="0"/>
                <a:ea typeface="Times New Roman" panose="02020603050405020304" pitchFamily="18" charset="0"/>
              </a:rPr>
              <a:t> 		</a:t>
            </a:r>
            <a:r>
              <a:rPr lang="vi-VN" sz="2600" i="1" dirty="0" smtClean="0">
                <a:effectLst/>
                <a:latin typeface="Times New Roman" panose="02020603050405020304" pitchFamily="18" charset="0"/>
                <a:ea typeface="Times New Roman" panose="02020603050405020304" pitchFamily="18" charset="0"/>
              </a:rPr>
              <a:t>Bướm </a:t>
            </a:r>
            <a:r>
              <a:rPr lang="vi-VN" sz="2600" i="1" dirty="0">
                <a:effectLst/>
                <a:latin typeface="Times New Roman" panose="02020603050405020304" pitchFamily="18" charset="0"/>
                <a:ea typeface="Times New Roman" panose="02020603050405020304" pitchFamily="18" charset="0"/>
              </a:rPr>
              <a:t>bay như lời hát </a:t>
            </a:r>
            <a:endParaRPr lang="en-US" sz="2600" dirty="0">
              <a:effectLst/>
              <a:latin typeface="Times New Roman" panose="02020603050405020304" pitchFamily="18" charset="0"/>
              <a:ea typeface="Times New Roman" panose="02020603050405020304" pitchFamily="18" charset="0"/>
            </a:endParaRPr>
          </a:p>
          <a:p>
            <a:pPr algn="just"/>
            <a:r>
              <a:rPr lang="en-US" sz="2600" i="1" dirty="0">
                <a:effectLst/>
                <a:latin typeface="Times New Roman" panose="02020603050405020304" pitchFamily="18" charset="0"/>
                <a:ea typeface="Times New Roman" panose="02020603050405020304" pitchFamily="18" charset="0"/>
              </a:rPr>
              <a:t>                  </a:t>
            </a:r>
            <a:r>
              <a:rPr lang="en-US" sz="2600" i="1" dirty="0" smtClean="0">
                <a:effectLst/>
                <a:latin typeface="Times New Roman" panose="02020603050405020304" pitchFamily="18" charset="0"/>
                <a:ea typeface="Times New Roman" panose="02020603050405020304" pitchFamily="18" charset="0"/>
              </a:rPr>
              <a:t>    </a:t>
            </a:r>
            <a:r>
              <a:rPr lang="vi-VN" sz="2600" i="1" dirty="0">
                <a:effectLst/>
                <a:latin typeface="Times New Roman" panose="02020603050405020304" pitchFamily="18" charset="0"/>
                <a:ea typeface="Times New Roman" panose="02020603050405020304" pitchFamily="18" charset="0"/>
              </a:rPr>
              <a:t>Cánh buồm là tiếng gọi</a:t>
            </a:r>
            <a:endParaRPr lang="en-US" sz="2600" dirty="0">
              <a:effectLst/>
              <a:latin typeface="Times New Roman" panose="02020603050405020304" pitchFamily="18" charset="0"/>
              <a:ea typeface="Times New Roman" panose="02020603050405020304" pitchFamily="18" charset="0"/>
            </a:endParaRPr>
          </a:p>
          <a:p>
            <a:pPr algn="just"/>
            <a:r>
              <a:rPr lang="en-US" sz="2600" i="1" dirty="0">
                <a:effectLst/>
                <a:latin typeface="Times New Roman" panose="02020603050405020304" pitchFamily="18" charset="0"/>
                <a:ea typeface="Times New Roman" panose="02020603050405020304" pitchFamily="18" charset="0"/>
              </a:rPr>
              <a:t>                  </a:t>
            </a:r>
            <a:r>
              <a:rPr lang="en-US" sz="2600" i="1" dirty="0" smtClean="0">
                <a:effectLst/>
                <a:latin typeface="Times New Roman" panose="02020603050405020304" pitchFamily="18" charset="0"/>
                <a:ea typeface="Times New Roman" panose="02020603050405020304" pitchFamily="18" charset="0"/>
              </a:rPr>
              <a:t>    </a:t>
            </a:r>
            <a:r>
              <a:rPr lang="vi-VN" sz="2600" i="1" dirty="0">
                <a:effectLst/>
                <a:latin typeface="Times New Roman" panose="02020603050405020304" pitchFamily="18" charset="0"/>
                <a:ea typeface="Times New Roman" panose="02020603050405020304" pitchFamily="18" charset="0"/>
              </a:rPr>
              <a:t>Con tàu là đất nước</a:t>
            </a:r>
            <a:endParaRPr lang="en-US" sz="2600" dirty="0">
              <a:effectLst/>
              <a:latin typeface="Times New Roman" panose="02020603050405020304" pitchFamily="18" charset="0"/>
              <a:ea typeface="Times New Roman" panose="02020603050405020304" pitchFamily="18" charset="0"/>
            </a:endParaRPr>
          </a:p>
          <a:p>
            <a:pPr algn="just"/>
            <a:r>
              <a:rPr lang="vi-VN" sz="2600" i="1" dirty="0">
                <a:effectLst/>
                <a:latin typeface="Times New Roman" panose="02020603050405020304" pitchFamily="18" charset="0"/>
                <a:ea typeface="Times New Roman" panose="02020603050405020304" pitchFamily="18" charset="0"/>
              </a:rPr>
              <a:t> </a:t>
            </a:r>
            <a:r>
              <a:rPr lang="en-US" sz="2600" i="1" dirty="0">
                <a:effectLst/>
                <a:latin typeface="Times New Roman" panose="02020603050405020304" pitchFamily="18" charset="0"/>
                <a:ea typeface="Times New Roman" panose="02020603050405020304" pitchFamily="18" charset="0"/>
              </a:rPr>
              <a:t>                 </a:t>
            </a:r>
            <a:r>
              <a:rPr lang="en-US" sz="2600" i="1" dirty="0" smtClean="0">
                <a:effectLst/>
                <a:latin typeface="Times New Roman" panose="02020603050405020304" pitchFamily="18" charset="0"/>
                <a:ea typeface="Times New Roman" panose="02020603050405020304" pitchFamily="18" charset="0"/>
              </a:rPr>
              <a:t>    </a:t>
            </a:r>
            <a:r>
              <a:rPr lang="vi-VN" sz="2600" i="1" dirty="0">
                <a:effectLst/>
                <a:latin typeface="Times New Roman" panose="02020603050405020304" pitchFamily="18" charset="0"/>
                <a:ea typeface="Times New Roman" panose="02020603050405020304" pitchFamily="18" charset="0"/>
              </a:rPr>
              <a:t>Mặt biển và dòng sông.</a:t>
            </a:r>
            <a:endParaRPr lang="en-US" sz="2600" dirty="0">
              <a:effectLst/>
              <a:latin typeface="Times New Roman" panose="02020603050405020304" pitchFamily="18" charset="0"/>
              <a:ea typeface="Times New Roman" panose="02020603050405020304" pitchFamily="18" charset="0"/>
            </a:endParaRPr>
          </a:p>
          <a:p>
            <a:pPr algn="just"/>
            <a:r>
              <a:rPr lang="en-US" sz="2600" i="1" dirty="0">
                <a:effectLst/>
                <a:latin typeface="Times New Roman" panose="02020603050405020304" pitchFamily="18" charset="0"/>
                <a:ea typeface="Times New Roman" panose="02020603050405020304" pitchFamily="18" charset="0"/>
              </a:rPr>
              <a:t>                 </a:t>
            </a:r>
            <a:r>
              <a:rPr lang="en-US" sz="2600" i="1" dirty="0" smtClean="0">
                <a:effectLst/>
                <a:latin typeface="Times New Roman" panose="02020603050405020304" pitchFamily="18" charset="0"/>
                <a:ea typeface="Times New Roman" panose="02020603050405020304" pitchFamily="18" charset="0"/>
              </a:rPr>
              <a:t>     </a:t>
            </a:r>
            <a:r>
              <a:rPr lang="vi-VN" sz="2600" i="1" dirty="0" smtClean="0">
                <a:effectLst/>
                <a:latin typeface="Times New Roman" panose="02020603050405020304" pitchFamily="18" charset="0"/>
                <a:ea typeface="Times New Roman" panose="02020603050405020304" pitchFamily="18" charset="0"/>
              </a:rPr>
              <a:t>Đưa </a:t>
            </a:r>
            <a:r>
              <a:rPr lang="vi-VN" sz="2600" i="1" dirty="0">
                <a:effectLst/>
                <a:latin typeface="Times New Roman" panose="02020603050405020304" pitchFamily="18" charset="0"/>
                <a:ea typeface="Times New Roman" panose="02020603050405020304" pitchFamily="18" charset="0"/>
              </a:rPr>
              <a:t>ta tới bến xa</a:t>
            </a:r>
            <a:r>
              <a:rPr lang="vi-VN" sz="2600" i="1" dirty="0" smtClean="0">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479120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4A05CE3-E507-6A38-A49B-211E3BAC57C3}"/>
              </a:ext>
            </a:extLst>
          </p:cNvPr>
          <p:cNvGrpSpPr/>
          <p:nvPr/>
        </p:nvGrpSpPr>
        <p:grpSpPr>
          <a:xfrm>
            <a:off x="-5226" y="339502"/>
            <a:ext cx="9054644" cy="954108"/>
            <a:chOff x="2051523" y="527320"/>
            <a:chExt cx="8414385" cy="1237367"/>
          </a:xfrm>
        </p:grpSpPr>
        <p:sp>
          <p:nvSpPr>
            <p:cNvPr id="4" name="TextBox 3">
              <a:extLst>
                <a:ext uri="{FF2B5EF4-FFF2-40B4-BE49-F238E27FC236}">
                  <a16:creationId xmlns:a16="http://schemas.microsoft.com/office/drawing/2014/main" id="{439199F0-2EE6-A69F-75C0-B985C2205C59}"/>
                </a:ext>
              </a:extLst>
            </p:cNvPr>
            <p:cNvSpPr txBox="1"/>
            <p:nvPr/>
          </p:nvSpPr>
          <p:spPr>
            <a:xfrm>
              <a:off x="2763387" y="527320"/>
              <a:ext cx="7702521" cy="1237367"/>
            </a:xfrm>
            <a:prstGeom prst="rect">
              <a:avLst/>
            </a:prstGeom>
            <a:gradFill flip="none" rotWithShape="1">
              <a:gsLst>
                <a:gs pos="0">
                  <a:schemeClr val="accent1">
                    <a:lumMod val="5000"/>
                    <a:lumOff val="95000"/>
                    <a:alpha val="20000"/>
                  </a:schemeClr>
                </a:gs>
                <a:gs pos="74000">
                  <a:srgbClr val="66CCFF"/>
                </a:gs>
                <a:gs pos="83000">
                  <a:srgbClr val="66CCFF"/>
                </a:gs>
                <a:gs pos="100000">
                  <a:schemeClr val="bg1"/>
                </a:gs>
              </a:gsLst>
              <a:lin ang="10800000" scaled="1"/>
              <a:tileRect/>
            </a:gradFill>
          </p:spPr>
          <p:txBody>
            <a:bodyPr wrap="square" rtlCol="0">
              <a:spAutoFit/>
            </a:bodyPr>
            <a:lstStyle/>
            <a:p>
              <a:pPr algn="just"/>
              <a:r>
                <a:rPr lang="vi-VN" sz="2800" dirty="0">
                  <a:effectLst/>
                  <a:latin typeface="Times New Roman" panose="02020603050405020304" pitchFamily="18" charset="0"/>
                  <a:ea typeface="SimSun" panose="02010600030101010101" pitchFamily="2" charset="-122"/>
                </a:rPr>
                <a:t>Theo em, bạn nhỏ cảm nhận được điều gì qua lời nhắn nhủ của chị ở khổ thơ cuối?</a:t>
              </a:r>
              <a:endParaRPr lang="en-US" sz="2800" dirty="0">
                <a:effectLst/>
                <a:latin typeface="Times New Roman" panose="02020603050405020304" pitchFamily="18" charset="0"/>
                <a:ea typeface="Times New Roman" panose="02020603050405020304" pitchFamily="18" charset="0"/>
              </a:endParaRPr>
            </a:p>
          </p:txBody>
        </p:sp>
        <p:grpSp>
          <p:nvGrpSpPr>
            <p:cNvPr id="5" name="Group 4">
              <a:extLst>
                <a:ext uri="{FF2B5EF4-FFF2-40B4-BE49-F238E27FC236}">
                  <a16:creationId xmlns:a16="http://schemas.microsoft.com/office/drawing/2014/main" id="{0168C09E-48C7-993C-EEE0-6C58FCD0D8C4}"/>
                </a:ext>
              </a:extLst>
            </p:cNvPr>
            <p:cNvGrpSpPr/>
            <p:nvPr/>
          </p:nvGrpSpPr>
          <p:grpSpPr>
            <a:xfrm>
              <a:off x="2051523" y="626031"/>
              <a:ext cx="682163" cy="967582"/>
              <a:chOff x="4401233" y="936616"/>
              <a:chExt cx="460800" cy="653600"/>
            </a:xfrm>
          </p:grpSpPr>
          <p:sp>
            <p:nvSpPr>
              <p:cNvPr id="6" name="Oval 5">
                <a:extLst>
                  <a:ext uri="{FF2B5EF4-FFF2-40B4-BE49-F238E27FC236}">
                    <a16:creationId xmlns:a16="http://schemas.microsoft.com/office/drawing/2014/main" id="{E66EA69E-67E6-29AB-379C-E0240424D668}"/>
                  </a:ext>
                </a:extLst>
              </p:cNvPr>
              <p:cNvSpPr/>
              <p:nvPr/>
            </p:nvSpPr>
            <p:spPr>
              <a:xfrm>
                <a:off x="4401233" y="936616"/>
                <a:ext cx="460800" cy="653600"/>
              </a:xfrm>
              <a:prstGeom prst="ellipse">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TM Avo" panose="02040603050506020204" pitchFamily="18" charset="0"/>
                </a:endParaRPr>
              </a:p>
            </p:txBody>
          </p:sp>
          <p:sp>
            <p:nvSpPr>
              <p:cNvPr id="7" name="Oval 6">
                <a:extLst>
                  <a:ext uri="{FF2B5EF4-FFF2-40B4-BE49-F238E27FC236}">
                    <a16:creationId xmlns:a16="http://schemas.microsoft.com/office/drawing/2014/main" id="{1362DACF-4BA2-3C9C-23BE-E900FA3DDED5}"/>
                  </a:ext>
                </a:extLst>
              </p:cNvPr>
              <p:cNvSpPr/>
              <p:nvPr/>
            </p:nvSpPr>
            <p:spPr>
              <a:xfrm>
                <a:off x="4449196" y="1007569"/>
                <a:ext cx="364872" cy="511693"/>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00"/>
                    </a:solidFill>
                    <a:latin typeface="Times New Roman" panose="02020603050405020304" pitchFamily="18" charset="0"/>
                    <a:ea typeface="AvantGarde" panose="00000400000000000000" pitchFamily="2" charset="0"/>
                    <a:cs typeface="Times New Roman" panose="02020603050405020304" pitchFamily="18" charset="0"/>
                  </a:rPr>
                  <a:t>4</a:t>
                </a:r>
                <a:endParaRPr lang="en-US" sz="1600" b="1" dirty="0">
                  <a:solidFill>
                    <a:srgbClr val="FFFF00"/>
                  </a:solidFill>
                  <a:latin typeface="Times New Roman" panose="02020603050405020304" pitchFamily="18" charset="0"/>
                  <a:ea typeface="AvantGarde" panose="00000400000000000000" pitchFamily="2" charset="0"/>
                  <a:cs typeface="Times New Roman" panose="02020603050405020304" pitchFamily="18" charset="0"/>
                </a:endParaRPr>
              </a:p>
            </p:txBody>
          </p:sp>
        </p:grpSp>
      </p:grpSp>
      <p:sp>
        <p:nvSpPr>
          <p:cNvPr id="8" name="TextBox 7">
            <a:extLst>
              <a:ext uri="{FF2B5EF4-FFF2-40B4-BE49-F238E27FC236}">
                <a16:creationId xmlns:a16="http://schemas.microsoft.com/office/drawing/2014/main" id="{698963CA-B020-9567-5ED5-C85338F3BECF}"/>
              </a:ext>
            </a:extLst>
          </p:cNvPr>
          <p:cNvSpPr txBox="1"/>
          <p:nvPr/>
        </p:nvSpPr>
        <p:spPr>
          <a:xfrm>
            <a:off x="85429" y="1374603"/>
            <a:ext cx="8970769" cy="2677656"/>
          </a:xfrm>
          <a:prstGeom prst="rect">
            <a:avLst/>
          </a:prstGeom>
          <a:solidFill>
            <a:schemeClr val="bg1"/>
          </a:solidFill>
        </p:spPr>
        <p:txBody>
          <a:bodyPr wrap="square">
            <a:spAutoFit/>
          </a:bodyPr>
          <a:lstStyle/>
          <a:p>
            <a:pPr algn="just"/>
            <a:r>
              <a:rPr lang="en-US" sz="2800" dirty="0">
                <a:effectLst/>
                <a:latin typeface="Times New Roman" panose="02020603050405020304" pitchFamily="18" charset="0"/>
                <a:ea typeface="SimSun" panose="02010600030101010101" pitchFamily="2" charset="-122"/>
              </a:rPr>
              <a:t>- </a:t>
            </a:r>
            <a:r>
              <a:rPr lang="vi-VN" sz="2800" dirty="0">
                <a:effectLst/>
                <a:latin typeface="Times New Roman" panose="02020603050405020304" pitchFamily="18" charset="0"/>
                <a:ea typeface="SimSun" panose="02010600030101010101" pitchFamily="2" charset="-122"/>
              </a:rPr>
              <a:t>Người em cảm nhận được niềm vui, niềm xúc động của chị khi em mình được kết nạp vào Đội. Chị muốn nói với em rằng: Em rất giống chị ở những năm trước khi trở thành đội viên. Em đang bước đi trên con đường chị đã đi qua, trong lòng em đang có những khao khát của người đội viên như chị trước đây.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37363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8092F9-CD8D-D671-6DA8-5A1EE95E0B94}"/>
              </a:ext>
            </a:extLst>
          </p:cNvPr>
          <p:cNvSpPr>
            <a:spLocks noGrp="1"/>
          </p:cNvSpPr>
          <p:nvPr>
            <p:ph type="sldNum" sz="quarter" idx="12"/>
          </p:nvPr>
        </p:nvSpPr>
        <p:spPr/>
        <p:txBody>
          <a:bodyPr/>
          <a:lstStyle/>
          <a:p>
            <a:fld id="{87115745-2F8B-4195-AD23-8A2542AF7C2C}" type="slidenum">
              <a:rPr lang="zh-CN" altLang="en-US" smtClean="0"/>
              <a:t>17</a:t>
            </a:fld>
            <a:endParaRPr lang="zh-CN" altLang="en-US"/>
          </a:p>
        </p:txBody>
      </p:sp>
      <p:sp>
        <p:nvSpPr>
          <p:cNvPr id="4" name="TextBox 3">
            <a:extLst>
              <a:ext uri="{FF2B5EF4-FFF2-40B4-BE49-F238E27FC236}">
                <a16:creationId xmlns:a16="http://schemas.microsoft.com/office/drawing/2014/main" id="{890D8C2B-6521-6FE6-2D8C-BE32B2C7EBAD}"/>
              </a:ext>
            </a:extLst>
          </p:cNvPr>
          <p:cNvSpPr txBox="1"/>
          <p:nvPr/>
        </p:nvSpPr>
        <p:spPr>
          <a:xfrm>
            <a:off x="2843808" y="233462"/>
            <a:ext cx="3312992" cy="584775"/>
          </a:xfrm>
          <a:prstGeom prst="rect">
            <a:avLst/>
          </a:prstGeom>
          <a:noFill/>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Nội</a:t>
            </a:r>
            <a:r>
              <a:rPr lang="en-US" sz="3200" b="1" dirty="0">
                <a:latin typeface="Times New Roman" panose="02020603050405020304" pitchFamily="18" charset="0"/>
                <a:cs typeface="Times New Roman" panose="02020603050405020304" pitchFamily="18" charset="0"/>
              </a:rPr>
              <a:t> dung:</a:t>
            </a:r>
          </a:p>
        </p:txBody>
      </p:sp>
      <p:sp>
        <p:nvSpPr>
          <p:cNvPr id="5" name="TextBox 4">
            <a:extLst>
              <a:ext uri="{FF2B5EF4-FFF2-40B4-BE49-F238E27FC236}">
                <a16:creationId xmlns:a16="http://schemas.microsoft.com/office/drawing/2014/main" id="{C0507137-DDAB-B1B0-6432-2F1C700FA853}"/>
              </a:ext>
            </a:extLst>
          </p:cNvPr>
          <p:cNvSpPr txBox="1"/>
          <p:nvPr/>
        </p:nvSpPr>
        <p:spPr>
          <a:xfrm>
            <a:off x="1059252" y="997780"/>
            <a:ext cx="7119054" cy="3046988"/>
          </a:xfrm>
          <a:prstGeom prst="rect">
            <a:avLst/>
          </a:prstGeom>
          <a:noFill/>
        </p:spPr>
        <p:txBody>
          <a:bodyPr wrap="square" rtlCol="0">
            <a:spAutoFit/>
          </a:bodyPr>
          <a:lstStyle/>
          <a:p>
            <a:pPr algn="just"/>
            <a:r>
              <a:rPr lang="en-US" sz="3200" dirty="0">
                <a:latin typeface="Times New Roman" panose="02020603050405020304" pitchFamily="18" charset="0"/>
                <a:ea typeface="AvantGarde" panose="00000400000000000000" pitchFamily="2"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Bài thơ thể hiện niềm vui, nỗi xúc động, sự đồng cảm của người chị trước </a:t>
            </a:r>
            <a:r>
              <a:rPr lang="vi-VN" sz="3200" dirty="0" smtClean="0">
                <a:latin typeface="Times New Roman" panose="02020603050405020304" pitchFamily="18" charset="0"/>
                <a:cs typeface="Times New Roman" panose="02020603050405020304" pitchFamily="18" charset="0"/>
              </a:rPr>
              <a:t>ti</a:t>
            </a:r>
            <a:r>
              <a:rPr lang="en-US" sz="3200" dirty="0" smtClean="0">
                <a:latin typeface="Times New Roman" panose="02020603050405020304" pitchFamily="18" charset="0"/>
                <a:cs typeface="Times New Roman" panose="02020603050405020304" pitchFamily="18" charset="0"/>
              </a:rPr>
              <a:t>n</a:t>
            </a:r>
            <a:r>
              <a:rPr lang="vi-VN" sz="3200" dirty="0" smtClean="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em của mình được vào Đội. Bài thơ cũng nói lên cảm xúc của các bạn nhỏ trước sự kiện quan trọng ở lứa tuổi thiếu niên, nhi </a:t>
            </a:r>
            <a:r>
              <a:rPr lang="vi-VN" sz="3200" dirty="0" smtClean="0">
                <a:latin typeface="Times New Roman" panose="02020603050405020304" pitchFamily="18" charset="0"/>
                <a:cs typeface="Times New Roman" panose="02020603050405020304" pitchFamily="18" charset="0"/>
              </a:rPr>
              <a:t>đồng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4723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9" fill="hold" grpId="0" nodeType="click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0-#ppt_w/2"/>
                                          </p:val>
                                        </p:tav>
                                        <p:tav tm="100000">
                                          <p:val>
                                            <p:strVal val="#ppt_x"/>
                                          </p:val>
                                        </p:tav>
                                      </p:tavLst>
                                    </p:anim>
                                    <p:anim calcmode="lin" valueType="num">
                                      <p:cBhvr additive="base">
                                        <p:cTn id="15"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148B58CC-9503-4673-B6F1-EA37546D98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5" name="Picture 4" descr="A white plate with a black background&#10;&#10;Description automatically generated with low confidence">
            <a:extLst>
              <a:ext uri="{FF2B5EF4-FFF2-40B4-BE49-F238E27FC236}">
                <a16:creationId xmlns:a16="http://schemas.microsoft.com/office/drawing/2014/main" id="{B6D62958-DCF0-46CC-9D67-239336BC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58" y="1017270"/>
            <a:ext cx="7351945" cy="3276316"/>
          </a:xfrm>
          <a:prstGeom prst="rect">
            <a:avLst/>
          </a:prstGeom>
        </p:spPr>
      </p:pic>
      <p:sp>
        <p:nvSpPr>
          <p:cNvPr id="6" name="TextBox 5">
            <a:extLst>
              <a:ext uri="{FF2B5EF4-FFF2-40B4-BE49-F238E27FC236}">
                <a16:creationId xmlns:a16="http://schemas.microsoft.com/office/drawing/2014/main" id="{CCEFAD26-3A77-451D-A001-71B9B70B7547}"/>
              </a:ext>
            </a:extLst>
          </p:cNvPr>
          <p:cNvSpPr txBox="1"/>
          <p:nvPr/>
        </p:nvSpPr>
        <p:spPr>
          <a:xfrm>
            <a:off x="1876764" y="2332039"/>
            <a:ext cx="5863588" cy="715581"/>
          </a:xfrm>
          <a:prstGeom prst="rect">
            <a:avLst/>
          </a:prstGeom>
          <a:noFill/>
        </p:spPr>
        <p:txBody>
          <a:bodyPr wrap="square" rtlCol="0">
            <a:spAutoFit/>
          </a:bodyPr>
          <a:lstStyle/>
          <a:p>
            <a:pPr defTabSz="685800"/>
            <a:r>
              <a:rPr lang="en-US" sz="4050">
                <a:solidFill>
                  <a:srgbClr val="FF00FF"/>
                </a:solidFill>
                <a:latin typeface="Times New Roman" panose="02020603050405020304" pitchFamily="18" charset="0"/>
                <a:cs typeface="Times New Roman" panose="02020603050405020304" pitchFamily="18" charset="0"/>
              </a:rPr>
              <a:t>Luyện đọc- học thuộc lòng</a:t>
            </a:r>
          </a:p>
        </p:txBody>
      </p:sp>
    </p:spTree>
    <p:extLst>
      <p:ext uri="{BB962C8B-B14F-4D97-AF65-F5344CB8AC3E}">
        <p14:creationId xmlns:p14="http://schemas.microsoft.com/office/powerpoint/2010/main" val="57485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par>
                          <p:cTn id="15" fill="hold">
                            <p:stCondLst>
                              <p:cond delay="1500"/>
                            </p:stCondLst>
                            <p:childTnLst>
                              <p:par>
                                <p:cTn id="16" presetID="14" presetClass="entr" presetSubtype="10" fill="hold" grpId="0" nodeType="after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par>
                          <p:cTn id="19" fill="hold">
                            <p:stCondLst>
                              <p:cond delay="2000"/>
                            </p:stCondLst>
                            <p:childTnLst>
                              <p:par>
                                <p:cTn id="20" presetID="34" presetClass="emph" presetSubtype="0" repeatCount="indefinite" fill="hold" grpId="1" nodeType="afterEffect">
                                  <p:stCondLst>
                                    <p:cond delay="0"/>
                                  </p:stCondLst>
                                  <p:iterate type="lt">
                                    <p:tmPct val="10000"/>
                                  </p:iterate>
                                  <p:childTnLst>
                                    <p:animMotion origin="layout" path="M 1.94444E-6 4.93827E-7 L 1.94444E-6 -0.07222 " pathEditMode="relative" rAng="0" ptsTypes="AA">
                                      <p:cBhvr>
                                        <p:cTn id="21" dur="500" accel="50000" decel="50000" autoRev="1" fill="hold">
                                          <p:stCondLst>
                                            <p:cond delay="0"/>
                                          </p:stCondLst>
                                        </p:cTn>
                                        <p:tgtEl>
                                          <p:spTgt spid="6"/>
                                        </p:tgtEl>
                                        <p:attrNameLst>
                                          <p:attrName>ppt_x</p:attrName>
                                          <p:attrName>ppt_y</p:attrName>
                                        </p:attrNameLst>
                                      </p:cBhvr>
                                      <p:rCtr x="0" y="-3611"/>
                                    </p:animMotion>
                                    <p:animRot by="1500000">
                                      <p:cBhvr>
                                        <p:cTn id="22" dur="250" fill="hold">
                                          <p:stCondLst>
                                            <p:cond delay="0"/>
                                          </p:stCondLst>
                                        </p:cTn>
                                        <p:tgtEl>
                                          <p:spTgt spid="6"/>
                                        </p:tgtEl>
                                        <p:attrNameLst>
                                          <p:attrName>r</p:attrName>
                                        </p:attrNameLst>
                                      </p:cBhvr>
                                    </p:animRot>
                                    <p:animRot by="-1500000">
                                      <p:cBhvr>
                                        <p:cTn id="23" dur="250" fill="hold">
                                          <p:stCondLst>
                                            <p:cond delay="250"/>
                                          </p:stCondLst>
                                        </p:cTn>
                                        <p:tgtEl>
                                          <p:spTgt spid="6"/>
                                        </p:tgtEl>
                                        <p:attrNameLst>
                                          <p:attrName>r</p:attrName>
                                        </p:attrNameLst>
                                      </p:cBhvr>
                                    </p:animRot>
                                    <p:animRot by="-1500000">
                                      <p:cBhvr>
                                        <p:cTn id="24" dur="250" fill="hold">
                                          <p:stCondLst>
                                            <p:cond delay="500"/>
                                          </p:stCondLst>
                                        </p:cTn>
                                        <p:tgtEl>
                                          <p:spTgt spid="6"/>
                                        </p:tgtEl>
                                        <p:attrNameLst>
                                          <p:attrName>r</p:attrName>
                                        </p:attrNameLst>
                                      </p:cBhvr>
                                    </p:animRot>
                                    <p:animRot by="1500000">
                                      <p:cBhvr>
                                        <p:cTn id="25" dur="250" fill="hold">
                                          <p:stCondLst>
                                            <p:cond delay="75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C32E4F-78B6-0106-2441-C26AC6EBFC1B}"/>
              </a:ext>
            </a:extLst>
          </p:cNvPr>
          <p:cNvSpPr txBox="1"/>
          <p:nvPr/>
        </p:nvSpPr>
        <p:spPr>
          <a:xfrm>
            <a:off x="1115616" y="1203598"/>
            <a:ext cx="7227493" cy="1107996"/>
          </a:xfrm>
          <a:prstGeom prst="rect">
            <a:avLst/>
          </a:prstGeom>
          <a:noFill/>
        </p:spPr>
        <p:txBody>
          <a:bodyPr wrap="square" rtlCol="0">
            <a:spAutoFit/>
          </a:bodyPr>
          <a:lstStyle/>
          <a:p>
            <a:pPr algn="ctr"/>
            <a:r>
              <a:rPr lang="en-US" sz="6600" b="1">
                <a:solidFill>
                  <a:srgbClr val="00B050"/>
                </a:solidFill>
                <a:latin typeface="Times New Roman" panose="02020603050405020304" pitchFamily="18" charset="0"/>
                <a:cs typeface="Times New Roman" panose="02020603050405020304" pitchFamily="18" charset="0"/>
              </a:rPr>
              <a:t>Đọc mở rộng</a:t>
            </a:r>
            <a:endParaRPr lang="en-US" sz="66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245571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77B0E660-BA51-6D51-3CFA-4B96AB362084}"/>
              </a:ext>
            </a:extLst>
          </p:cNvPr>
          <p:cNvSpPr txBox="1"/>
          <p:nvPr/>
        </p:nvSpPr>
        <p:spPr>
          <a:xfrm>
            <a:off x="1043608" y="1059582"/>
            <a:ext cx="6961909" cy="1200329"/>
          </a:xfrm>
          <a:prstGeom prst="rect">
            <a:avLst/>
          </a:prstGeom>
          <a:noFill/>
        </p:spPr>
        <p:txBody>
          <a:bodyPr wrap="square" rtlCol="0">
            <a:spAutoFit/>
          </a:bodyPr>
          <a:lstStyle/>
          <a:p>
            <a:pPr algn="ctr"/>
            <a:r>
              <a:rPr lang="en-US" sz="7200" b="1" dirty="0">
                <a:solidFill>
                  <a:srgbClr val="00B050"/>
                </a:solidFill>
                <a:latin typeface="UTM Cookies" panose="02040603050506020204" pitchFamily="18" charset="0"/>
              </a:rPr>
              <a:t>KHỞI ĐỘNG</a:t>
            </a:r>
          </a:p>
        </p:txBody>
      </p:sp>
    </p:spTree>
    <p:extLst>
      <p:ext uri="{BB962C8B-B14F-4D97-AF65-F5344CB8AC3E}">
        <p14:creationId xmlns:p14="http://schemas.microsoft.com/office/powerpoint/2010/main" val="12326799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80">
                                          <p:stCondLst>
                                            <p:cond delay="0"/>
                                          </p:stCondLst>
                                        </p:cTn>
                                        <p:tgtEl>
                                          <p:spTgt spid="37"/>
                                        </p:tgtEl>
                                      </p:cBhvr>
                                    </p:animEffect>
                                    <p:anim calcmode="lin" valueType="num">
                                      <p:cBhvr>
                                        <p:cTn id="8"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3" dur="26">
                                          <p:stCondLst>
                                            <p:cond delay="650"/>
                                          </p:stCondLst>
                                        </p:cTn>
                                        <p:tgtEl>
                                          <p:spTgt spid="37"/>
                                        </p:tgtEl>
                                      </p:cBhvr>
                                      <p:to x="100000" y="60000"/>
                                    </p:animScale>
                                    <p:animScale>
                                      <p:cBhvr>
                                        <p:cTn id="14" dur="166" decel="50000">
                                          <p:stCondLst>
                                            <p:cond delay="676"/>
                                          </p:stCondLst>
                                        </p:cTn>
                                        <p:tgtEl>
                                          <p:spTgt spid="37"/>
                                        </p:tgtEl>
                                      </p:cBhvr>
                                      <p:to x="100000" y="100000"/>
                                    </p:animScale>
                                    <p:animScale>
                                      <p:cBhvr>
                                        <p:cTn id="15" dur="26">
                                          <p:stCondLst>
                                            <p:cond delay="1312"/>
                                          </p:stCondLst>
                                        </p:cTn>
                                        <p:tgtEl>
                                          <p:spTgt spid="37"/>
                                        </p:tgtEl>
                                      </p:cBhvr>
                                      <p:to x="100000" y="80000"/>
                                    </p:animScale>
                                    <p:animScale>
                                      <p:cBhvr>
                                        <p:cTn id="16" dur="166" decel="50000">
                                          <p:stCondLst>
                                            <p:cond delay="1338"/>
                                          </p:stCondLst>
                                        </p:cTn>
                                        <p:tgtEl>
                                          <p:spTgt spid="37"/>
                                        </p:tgtEl>
                                      </p:cBhvr>
                                      <p:to x="100000" y="100000"/>
                                    </p:animScale>
                                    <p:animScale>
                                      <p:cBhvr>
                                        <p:cTn id="17" dur="26">
                                          <p:stCondLst>
                                            <p:cond delay="1642"/>
                                          </p:stCondLst>
                                        </p:cTn>
                                        <p:tgtEl>
                                          <p:spTgt spid="37"/>
                                        </p:tgtEl>
                                      </p:cBhvr>
                                      <p:to x="100000" y="90000"/>
                                    </p:animScale>
                                    <p:animScale>
                                      <p:cBhvr>
                                        <p:cTn id="18" dur="166" decel="50000">
                                          <p:stCondLst>
                                            <p:cond delay="1668"/>
                                          </p:stCondLst>
                                        </p:cTn>
                                        <p:tgtEl>
                                          <p:spTgt spid="37"/>
                                        </p:tgtEl>
                                      </p:cBhvr>
                                      <p:to x="100000" y="100000"/>
                                    </p:animScale>
                                    <p:animScale>
                                      <p:cBhvr>
                                        <p:cTn id="19" dur="26">
                                          <p:stCondLst>
                                            <p:cond delay="1808"/>
                                          </p:stCondLst>
                                        </p:cTn>
                                        <p:tgtEl>
                                          <p:spTgt spid="37"/>
                                        </p:tgtEl>
                                      </p:cBhvr>
                                      <p:to x="100000" y="95000"/>
                                    </p:animScale>
                                    <p:animScale>
                                      <p:cBhvr>
                                        <p:cTn id="20"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C32E4F-78B6-0106-2441-C26AC6EBFC1B}"/>
              </a:ext>
            </a:extLst>
          </p:cNvPr>
          <p:cNvSpPr txBox="1"/>
          <p:nvPr/>
        </p:nvSpPr>
        <p:spPr>
          <a:xfrm>
            <a:off x="683568" y="555526"/>
            <a:ext cx="7227493" cy="1077218"/>
          </a:xfrm>
          <a:prstGeom prst="rect">
            <a:avLst/>
          </a:prstGeom>
          <a:noFill/>
        </p:spPr>
        <p:txBody>
          <a:bodyPr wrap="square" rtlCol="0">
            <a:spAutoFit/>
          </a:bodyPr>
          <a:lstStyle/>
          <a:p>
            <a:r>
              <a:rPr lang="vi-VN" sz="3200">
                <a:latin typeface="Times New Roman" panose="02020603050405020304" pitchFamily="18" charset="0"/>
                <a:cs typeface="Times New Roman" panose="02020603050405020304" pitchFamily="18" charset="0"/>
              </a:rPr>
              <a:t>Câu 1: Tìm đọc các câu đố về đồ dùng học tập hoặc các đồ vật khác ở trường.</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17055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C32E4F-78B6-0106-2441-C26AC6EBFC1B}"/>
              </a:ext>
            </a:extLst>
          </p:cNvPr>
          <p:cNvSpPr txBox="1"/>
          <p:nvPr/>
        </p:nvSpPr>
        <p:spPr>
          <a:xfrm>
            <a:off x="683568" y="555526"/>
            <a:ext cx="7227493" cy="1077218"/>
          </a:xfrm>
          <a:prstGeom prst="rect">
            <a:avLst/>
          </a:prstGeom>
          <a:noFill/>
        </p:spPr>
        <p:txBody>
          <a:bodyPr wrap="square" rtlCol="0">
            <a:spAutoFit/>
          </a:bodyPr>
          <a:lstStyle/>
          <a:p>
            <a:r>
              <a:rPr lang="vi-VN" sz="3200">
                <a:latin typeface="Times New Roman" panose="02020603050405020304" pitchFamily="18" charset="0"/>
                <a:cs typeface="Times New Roman" panose="02020603050405020304" pitchFamily="18" charset="0"/>
              </a:rPr>
              <a:t>Câu 2: Chia sẻ với bạn bè câu đố em tìm được và cùng bạn giải câu đố đó.</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8724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148B58CC-9503-4673-B6F1-EA37546D98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5" name="Picture 4" descr="A white plate with a black background&#10;&#10;Description automatically generated with low confidence">
            <a:extLst>
              <a:ext uri="{FF2B5EF4-FFF2-40B4-BE49-F238E27FC236}">
                <a16:creationId xmlns:a16="http://schemas.microsoft.com/office/drawing/2014/main" id="{B6D62958-DCF0-46CC-9D67-239336BC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58" y="1017270"/>
            <a:ext cx="7351945" cy="3276316"/>
          </a:xfrm>
          <a:prstGeom prst="rect">
            <a:avLst/>
          </a:prstGeom>
        </p:spPr>
      </p:pic>
      <p:sp>
        <p:nvSpPr>
          <p:cNvPr id="6" name="TextBox 5">
            <a:extLst>
              <a:ext uri="{FF2B5EF4-FFF2-40B4-BE49-F238E27FC236}">
                <a16:creationId xmlns:a16="http://schemas.microsoft.com/office/drawing/2014/main" id="{CCEFAD26-3A77-451D-A001-71B9B70B7547}"/>
              </a:ext>
            </a:extLst>
          </p:cNvPr>
          <p:cNvSpPr txBox="1"/>
          <p:nvPr/>
        </p:nvSpPr>
        <p:spPr>
          <a:xfrm>
            <a:off x="1876764" y="2332039"/>
            <a:ext cx="5269230" cy="715581"/>
          </a:xfrm>
          <a:prstGeom prst="rect">
            <a:avLst/>
          </a:prstGeom>
          <a:noFill/>
        </p:spPr>
        <p:txBody>
          <a:bodyPr wrap="square" rtlCol="0">
            <a:spAutoFit/>
          </a:bodyPr>
          <a:lstStyle/>
          <a:p>
            <a:pPr algn="just" defTabSz="685800"/>
            <a:r>
              <a:rPr lang="en-US" sz="4000">
                <a:solidFill>
                  <a:srgbClr val="FF00FF"/>
                </a:solidFill>
                <a:latin typeface="Times New Roman" panose="02020603050405020304" pitchFamily="18" charset="0"/>
                <a:cs typeface="Times New Roman" panose="02020603050405020304" pitchFamily="18" charset="0"/>
              </a:rPr>
              <a:t>CỦNG CỐ - DẶN DÒ</a:t>
            </a:r>
          </a:p>
        </p:txBody>
      </p:sp>
    </p:spTree>
    <p:extLst>
      <p:ext uri="{BB962C8B-B14F-4D97-AF65-F5344CB8AC3E}">
        <p14:creationId xmlns:p14="http://schemas.microsoft.com/office/powerpoint/2010/main" val="201923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par>
                          <p:cTn id="15" fill="hold">
                            <p:stCondLst>
                              <p:cond delay="1500"/>
                            </p:stCondLst>
                            <p:childTnLst>
                              <p:par>
                                <p:cTn id="16" presetID="14" presetClass="entr" presetSubtype="10" fill="hold" grpId="0" nodeType="after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par>
                          <p:cTn id="19" fill="hold">
                            <p:stCondLst>
                              <p:cond delay="2000"/>
                            </p:stCondLst>
                            <p:childTnLst>
                              <p:par>
                                <p:cTn id="20" presetID="34" presetClass="emph" presetSubtype="0" repeatCount="indefinite" fill="hold" grpId="1" nodeType="afterEffect">
                                  <p:stCondLst>
                                    <p:cond delay="0"/>
                                  </p:stCondLst>
                                  <p:iterate type="lt">
                                    <p:tmPct val="10000"/>
                                  </p:iterate>
                                  <p:childTnLst>
                                    <p:animMotion origin="layout" path="M 0.0 0.0 L 0.0 -0.07213" pathEditMode="relative" ptsTypes="">
                                      <p:cBhvr>
                                        <p:cTn id="21" dur="500" accel="50000" decel="50000" autoRev="1" fill="hold">
                                          <p:stCondLst>
                                            <p:cond delay="0"/>
                                          </p:stCondLst>
                                        </p:cTn>
                                        <p:tgtEl>
                                          <p:spTgt spid="6"/>
                                        </p:tgtEl>
                                        <p:attrNameLst>
                                          <p:attrName>ppt_x</p:attrName>
                                          <p:attrName>ppt_y</p:attrName>
                                        </p:attrNameLst>
                                      </p:cBhvr>
                                    </p:animMotion>
                                    <p:animRot by="1500000">
                                      <p:cBhvr>
                                        <p:cTn id="22" dur="250" fill="hold">
                                          <p:stCondLst>
                                            <p:cond delay="0"/>
                                          </p:stCondLst>
                                        </p:cTn>
                                        <p:tgtEl>
                                          <p:spTgt spid="6"/>
                                        </p:tgtEl>
                                        <p:attrNameLst>
                                          <p:attrName>r</p:attrName>
                                        </p:attrNameLst>
                                      </p:cBhvr>
                                    </p:animRot>
                                    <p:animRot by="-1500000">
                                      <p:cBhvr>
                                        <p:cTn id="23" dur="250" fill="hold">
                                          <p:stCondLst>
                                            <p:cond delay="250"/>
                                          </p:stCondLst>
                                        </p:cTn>
                                        <p:tgtEl>
                                          <p:spTgt spid="6"/>
                                        </p:tgtEl>
                                        <p:attrNameLst>
                                          <p:attrName>r</p:attrName>
                                        </p:attrNameLst>
                                      </p:cBhvr>
                                    </p:animRot>
                                    <p:animRot by="-1500000">
                                      <p:cBhvr>
                                        <p:cTn id="24" dur="250" fill="hold">
                                          <p:stCondLst>
                                            <p:cond delay="500"/>
                                          </p:stCondLst>
                                        </p:cTn>
                                        <p:tgtEl>
                                          <p:spTgt spid="6"/>
                                        </p:tgtEl>
                                        <p:attrNameLst>
                                          <p:attrName>r</p:attrName>
                                        </p:attrNameLst>
                                      </p:cBhvr>
                                    </p:animRot>
                                    <p:animRot by="1500000">
                                      <p:cBhvr>
                                        <p:cTn id="25" dur="250" fill="hold">
                                          <p:stCondLst>
                                            <p:cond delay="75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656788-84FF-5EB0-45F2-CBBCD06B4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24774"/>
            <a:ext cx="9073008" cy="5211271"/>
          </a:xfrm>
          <a:prstGeom prst="rect">
            <a:avLst/>
          </a:prstGeom>
        </p:spPr>
      </p:pic>
      <p:sp>
        <p:nvSpPr>
          <p:cNvPr id="5" name="Rectangle: Rounded Corners 4">
            <a:extLst>
              <a:ext uri="{FF2B5EF4-FFF2-40B4-BE49-F238E27FC236}">
                <a16:creationId xmlns:a16="http://schemas.microsoft.com/office/drawing/2014/main" id="{90EA5F3E-70DA-513B-3766-4E0F38AAD68A}"/>
              </a:ext>
            </a:extLst>
          </p:cNvPr>
          <p:cNvSpPr/>
          <p:nvPr/>
        </p:nvSpPr>
        <p:spPr>
          <a:xfrm>
            <a:off x="80677" y="4355846"/>
            <a:ext cx="8982645" cy="792087"/>
          </a:xfrm>
          <a:prstGeom prst="roundRect">
            <a:avLst/>
          </a:prstGeom>
          <a:solidFill>
            <a:schemeClr val="bg1"/>
          </a:solidFill>
          <a:ln w="28575">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Quan</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sát</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tranh</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và</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cho</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cô</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biết</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trong</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tranh</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vẽ</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 </a:t>
            </a:r>
            <a:r>
              <a:rPr lang="en-US" sz="2800" dirty="0" err="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gì</a:t>
            </a:r>
            <a:r>
              <a:rPr lang="en-US" sz="2800" dirty="0">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a:t>
            </a:r>
          </a:p>
        </p:txBody>
      </p:sp>
    </p:spTree>
    <p:extLst>
      <p:ext uri="{BB962C8B-B14F-4D97-AF65-F5344CB8AC3E}">
        <p14:creationId xmlns:p14="http://schemas.microsoft.com/office/powerpoint/2010/main" val="38196032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5FC71B5-3CC3-3D1A-87C2-7BCB7FD030FC}"/>
              </a:ext>
            </a:extLst>
          </p:cNvPr>
          <p:cNvSpPr/>
          <p:nvPr/>
        </p:nvSpPr>
        <p:spPr>
          <a:xfrm>
            <a:off x="0" y="195486"/>
            <a:ext cx="8450141" cy="1289150"/>
          </a:xfrm>
          <a:prstGeom prst="roundRect">
            <a:avLst/>
          </a:prstGeom>
          <a:solidFill>
            <a:schemeClr val="bg1"/>
          </a:solidFill>
          <a:ln w="28575">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3600">
                <a:solidFill>
                  <a:schemeClr val="tx1"/>
                </a:solidFill>
                <a:latin typeface="Times New Roman" panose="02020603050405020304" pitchFamily="18" charset="0"/>
                <a:cs typeface="Times New Roman" panose="02020603050405020304" pitchFamily="18" charset="0"/>
              </a:rPr>
              <a:t>Theo em các bạn học sinh cần phấn đấu như nào để được kết nạp Đội?</a:t>
            </a:r>
            <a:endParaRPr lang="en-US" sz="3600" dirty="0">
              <a:solidFill>
                <a:srgbClr val="0070C0"/>
              </a:solidFill>
              <a:latin typeface="UTM Avo" panose="02040603050506020204" pitchFamily="18"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8781959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Chart&#10;&#10;Description automatically generated">
            <a:extLst>
              <a:ext uri="{FF2B5EF4-FFF2-40B4-BE49-F238E27FC236}">
                <a16:creationId xmlns:a16="http://schemas.microsoft.com/office/drawing/2014/main" id="{11FD2300-BEBC-D0D9-732D-E4792C489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9699"/>
            <a:ext cx="9144000" cy="5383199"/>
          </a:xfrm>
          <a:prstGeom prst="rect">
            <a:avLst/>
          </a:prstGeom>
        </p:spPr>
      </p:pic>
      <p:sp>
        <p:nvSpPr>
          <p:cNvPr id="43" name="TextBox 42">
            <a:extLst>
              <a:ext uri="{FF2B5EF4-FFF2-40B4-BE49-F238E27FC236}">
                <a16:creationId xmlns:a16="http://schemas.microsoft.com/office/drawing/2014/main" id="{43D4BC7E-2A04-4770-F69D-BCC09556189E}"/>
              </a:ext>
            </a:extLst>
          </p:cNvPr>
          <p:cNvSpPr txBox="1"/>
          <p:nvPr/>
        </p:nvSpPr>
        <p:spPr>
          <a:xfrm>
            <a:off x="889302" y="341243"/>
            <a:ext cx="8254698" cy="646331"/>
          </a:xfrm>
          <a:prstGeom prst="rect">
            <a:avLst/>
          </a:prstGeom>
          <a:noFill/>
        </p:spPr>
        <p:txBody>
          <a:bodyPr wrap="square" rtlCol="0">
            <a:spAutoFit/>
          </a:bodyPr>
          <a:lstStyle/>
          <a:p>
            <a:r>
              <a:rPr lang="en-US" sz="3600" b="1" dirty="0" err="1">
                <a:solidFill>
                  <a:schemeClr val="bg1"/>
                </a:solidFill>
                <a:latin typeface="HP001 4 hàng" panose="020B0603050302020204" pitchFamily="34" charset="0"/>
              </a:rPr>
              <a:t>Thứ</a:t>
            </a:r>
            <a:r>
              <a:rPr lang="en-US" sz="3600" b="1" dirty="0">
                <a:solidFill>
                  <a:schemeClr val="bg1"/>
                </a:solidFill>
                <a:latin typeface="HP001 4 hàng" panose="020B0603050302020204" pitchFamily="34" charset="0"/>
              </a:rPr>
              <a:t>	 </a:t>
            </a:r>
            <a:r>
              <a:rPr lang="en-US" sz="3600" b="1" dirty="0" err="1" smtClean="0">
                <a:solidFill>
                  <a:schemeClr val="bg1"/>
                </a:solidFill>
                <a:latin typeface="HP001 4 hàng" panose="020B0603050302020204" pitchFamily="34" charset="0"/>
              </a:rPr>
              <a:t>tư</a:t>
            </a:r>
            <a:r>
              <a:rPr lang="en-US" sz="3600" b="1" dirty="0" smtClean="0">
                <a:solidFill>
                  <a:schemeClr val="bg1"/>
                </a:solidFill>
                <a:latin typeface="HP001 4 hàng" panose="020B0603050302020204" pitchFamily="34" charset="0"/>
              </a:rPr>
              <a:t> </a:t>
            </a:r>
            <a:r>
              <a:rPr lang="en-US" sz="3600" b="1" dirty="0" err="1" smtClean="0">
                <a:solidFill>
                  <a:schemeClr val="bg1"/>
                </a:solidFill>
                <a:latin typeface="HP001 4 hàng" panose="020B0603050302020204" pitchFamily="34" charset="0"/>
              </a:rPr>
              <a:t>ngày</a:t>
            </a:r>
            <a:r>
              <a:rPr lang="en-US" sz="3600" b="1" dirty="0">
                <a:solidFill>
                  <a:schemeClr val="bg1"/>
                </a:solidFill>
                <a:latin typeface="HP001 4 hàng" panose="020B0603050302020204" pitchFamily="34" charset="0"/>
              </a:rPr>
              <a:t>	</a:t>
            </a:r>
            <a:r>
              <a:rPr lang="en-US" sz="3600" b="1" dirty="0" smtClean="0">
                <a:solidFill>
                  <a:schemeClr val="bg1"/>
                </a:solidFill>
                <a:latin typeface="HP001 4 hàng" panose="020B0603050302020204" pitchFamily="34" charset="0"/>
              </a:rPr>
              <a:t>26 </a:t>
            </a:r>
            <a:r>
              <a:rPr lang="el-GR" sz="3600" b="1" dirty="0" smtClean="0">
                <a:solidFill>
                  <a:schemeClr val="bg1"/>
                </a:solidFill>
                <a:latin typeface="HP001 4 hàng" panose="020B0603050302020204" pitchFamily="34" charset="0"/>
              </a:rPr>
              <a:t>κ</a:t>
            </a:r>
            <a:r>
              <a:rPr lang="en-US" sz="3600" b="1" dirty="0" err="1" smtClean="0">
                <a:solidFill>
                  <a:schemeClr val="bg1"/>
                </a:solidFill>
                <a:latin typeface="HP001 4 hàng" panose="020B0603050302020204" pitchFamily="34" charset="0"/>
              </a:rPr>
              <a:t>áng</a:t>
            </a:r>
            <a:r>
              <a:rPr lang="en-US" sz="3600" b="1" dirty="0" smtClean="0">
                <a:solidFill>
                  <a:schemeClr val="bg1"/>
                </a:solidFill>
                <a:latin typeface="HP001 4 hàng" panose="020B0603050302020204" pitchFamily="34" charset="0"/>
              </a:rPr>
              <a:t> 10 </a:t>
            </a:r>
            <a:r>
              <a:rPr lang="en-US" sz="3600" b="1" dirty="0" err="1" smtClean="0">
                <a:solidFill>
                  <a:schemeClr val="bg1"/>
                </a:solidFill>
                <a:latin typeface="HP001 4 hàng" panose="020B0603050302020204" pitchFamily="34" charset="0"/>
              </a:rPr>
              <a:t>năm</a:t>
            </a:r>
            <a:r>
              <a:rPr lang="en-US" sz="3600" b="1" dirty="0" smtClean="0">
                <a:solidFill>
                  <a:schemeClr val="bg1"/>
                </a:solidFill>
                <a:latin typeface="HP001 4 hàng" panose="020B0603050302020204" pitchFamily="34" charset="0"/>
              </a:rPr>
              <a:t> </a:t>
            </a:r>
            <a:r>
              <a:rPr lang="en-US" sz="3600" b="1" dirty="0">
                <a:solidFill>
                  <a:schemeClr val="bg1"/>
                </a:solidFill>
                <a:latin typeface="HP001 4 hàng" panose="020B0603050302020204" pitchFamily="34" charset="0"/>
              </a:rPr>
              <a:t>2022</a:t>
            </a:r>
          </a:p>
        </p:txBody>
      </p:sp>
      <p:sp>
        <p:nvSpPr>
          <p:cNvPr id="44" name="TextBox 43">
            <a:extLst>
              <a:ext uri="{FF2B5EF4-FFF2-40B4-BE49-F238E27FC236}">
                <a16:creationId xmlns:a16="http://schemas.microsoft.com/office/drawing/2014/main" id="{2C16FBC0-0DFA-405E-27F6-AEA0C1274735}"/>
              </a:ext>
            </a:extLst>
          </p:cNvPr>
          <p:cNvSpPr txBox="1"/>
          <p:nvPr/>
        </p:nvSpPr>
        <p:spPr>
          <a:xfrm>
            <a:off x="3131840" y="987574"/>
            <a:ext cx="2590923" cy="646331"/>
          </a:xfrm>
          <a:prstGeom prst="rect">
            <a:avLst/>
          </a:prstGeom>
          <a:noFill/>
        </p:spPr>
        <p:txBody>
          <a:bodyPr wrap="square" rtlCol="0">
            <a:spAutoFit/>
          </a:bodyPr>
          <a:lstStyle/>
          <a:p>
            <a:r>
              <a:rPr lang="en-US" sz="3600" b="1">
                <a:solidFill>
                  <a:schemeClr val="bg1"/>
                </a:solidFill>
                <a:latin typeface="HP001 4 hàng" panose="020B0603050302020204" pitchFamily="34" charset="0"/>
              </a:rPr>
              <a:t>T</a:t>
            </a:r>
            <a:r>
              <a:rPr lang="el-GR" sz="3600" b="1">
                <a:solidFill>
                  <a:schemeClr val="bg1"/>
                </a:solidFill>
                <a:latin typeface="HP001 4 hàng" panose="020B0603050302020204" pitchFamily="34" charset="0"/>
              </a:rPr>
              <a:t>Η</a:t>
            </a:r>
            <a:r>
              <a:rPr lang="en-US" sz="3600" b="1">
                <a:solidFill>
                  <a:schemeClr val="bg1"/>
                </a:solidFill>
                <a:latin typeface="HP001 4 hàng" panose="020B0603050302020204" pitchFamily="34" charset="0"/>
              </a:rPr>
              <a:t>Ğng V</a:t>
            </a:r>
            <a:r>
              <a:rPr lang="el-GR" sz="3600" b="1">
                <a:solidFill>
                  <a:schemeClr val="bg1"/>
                </a:solidFill>
                <a:latin typeface="HP001 4 hàng" panose="020B0603050302020204" pitchFamily="34" charset="0"/>
              </a:rPr>
              <a:t>Η</a:t>
            </a:r>
            <a:r>
              <a:rPr lang="en-US" sz="3600" b="1">
                <a:solidFill>
                  <a:schemeClr val="bg1"/>
                </a:solidFill>
                <a:latin typeface="HP001 4 hàng" panose="020B0603050302020204" pitchFamily="34" charset="0"/>
              </a:rPr>
              <a:t>İ</a:t>
            </a:r>
            <a:r>
              <a:rPr lang="el-GR" sz="3600" b="1">
                <a:solidFill>
                  <a:schemeClr val="bg1"/>
                </a:solidFill>
                <a:latin typeface="HP001 4 hàng" panose="020B0603050302020204" pitchFamily="34" charset="0"/>
              </a:rPr>
              <a:t>Ι</a:t>
            </a:r>
            <a:endParaRPr lang="en-US" sz="3600" b="1">
              <a:solidFill>
                <a:schemeClr val="bg1"/>
              </a:solidFill>
              <a:latin typeface="HP001 4 hàng" panose="020B0603050302020204" pitchFamily="34" charset="0"/>
            </a:endParaRPr>
          </a:p>
        </p:txBody>
      </p:sp>
      <p:sp>
        <p:nvSpPr>
          <p:cNvPr id="45" name="TextBox 44">
            <a:extLst>
              <a:ext uri="{FF2B5EF4-FFF2-40B4-BE49-F238E27FC236}">
                <a16:creationId xmlns:a16="http://schemas.microsoft.com/office/drawing/2014/main" id="{0C3AFE64-B622-5090-3569-96CCBCE47581}"/>
              </a:ext>
            </a:extLst>
          </p:cNvPr>
          <p:cNvSpPr txBox="1"/>
          <p:nvPr/>
        </p:nvSpPr>
        <p:spPr>
          <a:xfrm>
            <a:off x="2339293" y="1707654"/>
            <a:ext cx="2590923" cy="646331"/>
          </a:xfrm>
          <a:prstGeom prst="rect">
            <a:avLst/>
          </a:prstGeom>
          <a:noFill/>
        </p:spPr>
        <p:txBody>
          <a:bodyPr wrap="square" rtlCol="0">
            <a:spAutoFit/>
          </a:bodyPr>
          <a:lstStyle/>
          <a:p>
            <a:r>
              <a:rPr lang="en-US" sz="3600" b="1" err="1">
                <a:solidFill>
                  <a:schemeClr val="bg1"/>
                </a:solidFill>
                <a:latin typeface="HP001 4 hàng" panose="020B0603050302020204" pitchFamily="34" charset="0"/>
              </a:rPr>
              <a:t>Bài</a:t>
            </a:r>
            <a:r>
              <a:rPr lang="en-US" sz="3600" b="1">
                <a:solidFill>
                  <a:schemeClr val="bg1"/>
                </a:solidFill>
                <a:latin typeface="HP001 4 hàng" panose="020B0603050302020204" pitchFamily="34" charset="0"/>
              </a:rPr>
              <a:t> 16</a:t>
            </a:r>
            <a:endParaRPr lang="en-US" sz="3600" b="1" dirty="0">
              <a:solidFill>
                <a:schemeClr val="bg1"/>
              </a:solidFill>
              <a:latin typeface="HP001 4 hàng" panose="020B0603050302020204" pitchFamily="34" charset="0"/>
            </a:endParaRPr>
          </a:p>
        </p:txBody>
      </p:sp>
      <p:sp>
        <p:nvSpPr>
          <p:cNvPr id="46" name="TextBox 45">
            <a:extLst>
              <a:ext uri="{FF2B5EF4-FFF2-40B4-BE49-F238E27FC236}">
                <a16:creationId xmlns:a16="http://schemas.microsoft.com/office/drawing/2014/main" id="{9B13955B-14B7-C246-13AC-F2588575B6B7}"/>
              </a:ext>
            </a:extLst>
          </p:cNvPr>
          <p:cNvSpPr txBox="1"/>
          <p:nvPr/>
        </p:nvSpPr>
        <p:spPr>
          <a:xfrm>
            <a:off x="1907704" y="2429475"/>
            <a:ext cx="5040560" cy="646331"/>
          </a:xfrm>
          <a:prstGeom prst="rect">
            <a:avLst/>
          </a:prstGeom>
          <a:noFill/>
        </p:spPr>
        <p:txBody>
          <a:bodyPr wrap="square" rtlCol="0">
            <a:spAutoFit/>
          </a:bodyPr>
          <a:lstStyle/>
          <a:p>
            <a:r>
              <a:rPr lang="en-US" sz="3600" b="1" dirty="0" err="1">
                <a:solidFill>
                  <a:srgbClr val="FFFF00"/>
                </a:solidFill>
                <a:latin typeface="HP001 4 hàng" panose="020B0603050302020204" pitchFamily="34" charset="0"/>
              </a:rPr>
              <a:t>Đǌ</a:t>
            </a:r>
            <a:r>
              <a:rPr lang="en-US" sz="3600" b="1">
                <a:solidFill>
                  <a:srgbClr val="FFFF00"/>
                </a:solidFill>
                <a:latin typeface="HP001 4 hàng" panose="020B0603050302020204" pitchFamily="34" charset="0"/>
              </a:rPr>
              <a:t>: Ngày em vào đội</a:t>
            </a:r>
            <a:endParaRPr lang="en-US" sz="3600" b="1" dirty="0">
              <a:solidFill>
                <a:srgbClr val="FFFF00"/>
              </a:solidFill>
              <a:latin typeface="HP001 4 hàng" panose="020B0603050302020204" pitchFamily="34" charset="0"/>
            </a:endParaRPr>
          </a:p>
        </p:txBody>
      </p:sp>
      <p:sp>
        <p:nvSpPr>
          <p:cNvPr id="47" name="TextBox 46">
            <a:extLst>
              <a:ext uri="{FF2B5EF4-FFF2-40B4-BE49-F238E27FC236}">
                <a16:creationId xmlns:a16="http://schemas.microsoft.com/office/drawing/2014/main" id="{B62B3C9D-583C-2934-7708-52FE4FEC2BE8}"/>
              </a:ext>
            </a:extLst>
          </p:cNvPr>
          <p:cNvSpPr txBox="1"/>
          <p:nvPr/>
        </p:nvSpPr>
        <p:spPr>
          <a:xfrm>
            <a:off x="5868144" y="3075806"/>
            <a:ext cx="1623425" cy="646331"/>
          </a:xfrm>
          <a:prstGeom prst="rect">
            <a:avLst/>
          </a:prstGeom>
          <a:noFill/>
        </p:spPr>
        <p:txBody>
          <a:bodyPr wrap="square" rtlCol="0">
            <a:spAutoFit/>
          </a:bodyPr>
          <a:lstStyle/>
          <a:p>
            <a:r>
              <a:rPr lang="en-US" sz="3600" b="1" dirty="0">
                <a:solidFill>
                  <a:srgbClr val="FFFF00"/>
                </a:solidFill>
                <a:latin typeface="HP001 4 hàng" panose="020B0603050302020204" pitchFamily="34" charset="0"/>
              </a:rPr>
              <a:t>S/72</a:t>
            </a:r>
          </a:p>
        </p:txBody>
      </p:sp>
    </p:spTree>
    <p:extLst>
      <p:ext uri="{BB962C8B-B14F-4D97-AF65-F5344CB8AC3E}">
        <p14:creationId xmlns:p14="http://schemas.microsoft.com/office/powerpoint/2010/main" val="12807265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left)">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413277B4-4637-52BB-B195-68D3AD5C3BCC}"/>
              </a:ext>
            </a:extLst>
          </p:cNvPr>
          <p:cNvSpPr/>
          <p:nvPr/>
        </p:nvSpPr>
        <p:spPr>
          <a:xfrm>
            <a:off x="3419872" y="293119"/>
            <a:ext cx="2952330" cy="547278"/>
          </a:xfrm>
          <a:prstGeom prst="roundRect">
            <a:avLst/>
          </a:prstGeom>
          <a:noFill/>
          <a:ln w="28575">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Ngày</a:t>
            </a:r>
            <a:r>
              <a:rPr lang="en-US" sz="2400" b="1" dirty="0">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 </a:t>
            </a:r>
            <a:r>
              <a:rPr lang="en-US" sz="2400" b="1" dirty="0" err="1">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em</a:t>
            </a:r>
            <a:r>
              <a:rPr lang="en-US" sz="2400" b="1" dirty="0">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 </a:t>
            </a:r>
            <a:r>
              <a:rPr lang="en-US" sz="2400" b="1" dirty="0" err="1">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vào</a:t>
            </a:r>
            <a:r>
              <a:rPr lang="en-US" sz="2400" b="1" dirty="0">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 </a:t>
            </a:r>
            <a:r>
              <a:rPr lang="en-US" sz="2400" b="1" dirty="0" err="1">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rPr>
              <a:t>đội</a:t>
            </a:r>
            <a:endParaRPr lang="en-US" sz="2400" b="1" dirty="0">
              <a:solidFill>
                <a:schemeClr val="accent2">
                  <a:lumMod val="75000"/>
                </a:schemeClr>
              </a:solidFill>
              <a:latin typeface="Times New Roman" panose="02020603050405020304" pitchFamily="18" charset="0"/>
              <a:ea typeface="AvantGarde" panose="00000400000000000000" pitchFamily="2" charset="0"/>
              <a:cs typeface="Times New Roman" panose="02020603050405020304" pitchFamily="18" charset="0"/>
            </a:endParaRPr>
          </a:p>
        </p:txBody>
      </p:sp>
      <p:sp>
        <p:nvSpPr>
          <p:cNvPr id="28" name="Wave 27">
            <a:extLst>
              <a:ext uri="{FF2B5EF4-FFF2-40B4-BE49-F238E27FC236}">
                <a16:creationId xmlns:a16="http://schemas.microsoft.com/office/drawing/2014/main" id="{DB8B1574-7ADC-C659-873F-9C2C9CB303E1}"/>
              </a:ext>
            </a:extLst>
          </p:cNvPr>
          <p:cNvSpPr/>
          <p:nvPr/>
        </p:nvSpPr>
        <p:spPr>
          <a:xfrm>
            <a:off x="845840" y="237212"/>
            <a:ext cx="1728192" cy="659092"/>
          </a:xfrm>
          <a:custGeom>
            <a:avLst/>
            <a:gdLst>
              <a:gd name="connsiteX0" fmla="*/ 211876 w 1728192"/>
              <a:gd name="connsiteY0" fmla="*/ 82387 h 659092"/>
              <a:gd name="connsiteX1" fmla="*/ 1728192 w 1728192"/>
              <a:gd name="connsiteY1" fmla="*/ 82387 h 659092"/>
              <a:gd name="connsiteX2" fmla="*/ 1516316 w 1728192"/>
              <a:gd name="connsiteY2" fmla="*/ 576706 h 659092"/>
              <a:gd name="connsiteX3" fmla="*/ 0 w 1728192"/>
              <a:gd name="connsiteY3" fmla="*/ 576706 h 659092"/>
              <a:gd name="connsiteX4" fmla="*/ 211876 w 1728192"/>
              <a:gd name="connsiteY4" fmla="*/ 82387 h 659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2" h="659092" fill="none" extrusionOk="0">
                <a:moveTo>
                  <a:pt x="211876" y="82387"/>
                </a:moveTo>
                <a:cubicBezTo>
                  <a:pt x="631267" y="-159489"/>
                  <a:pt x="1132934" y="305737"/>
                  <a:pt x="1728192" y="82387"/>
                </a:cubicBezTo>
                <a:cubicBezTo>
                  <a:pt x="1655641" y="236491"/>
                  <a:pt x="1565267" y="427821"/>
                  <a:pt x="1516316" y="576706"/>
                </a:cubicBezTo>
                <a:cubicBezTo>
                  <a:pt x="1081252" y="809184"/>
                  <a:pt x="486933" y="306899"/>
                  <a:pt x="0" y="576706"/>
                </a:cubicBezTo>
                <a:cubicBezTo>
                  <a:pt x="56983" y="482836"/>
                  <a:pt x="200184" y="228881"/>
                  <a:pt x="211876" y="82387"/>
                </a:cubicBezTo>
                <a:close/>
              </a:path>
              <a:path w="1728192" h="659092" stroke="0" extrusionOk="0">
                <a:moveTo>
                  <a:pt x="211876" y="82387"/>
                </a:moveTo>
                <a:cubicBezTo>
                  <a:pt x="766433" y="-275578"/>
                  <a:pt x="1221325" y="346755"/>
                  <a:pt x="1728192" y="82387"/>
                </a:cubicBezTo>
                <a:cubicBezTo>
                  <a:pt x="1680612" y="309798"/>
                  <a:pt x="1555992" y="462165"/>
                  <a:pt x="1516316" y="576706"/>
                </a:cubicBezTo>
                <a:cubicBezTo>
                  <a:pt x="1057653" y="783410"/>
                  <a:pt x="480988" y="381751"/>
                  <a:pt x="0" y="576706"/>
                </a:cubicBezTo>
                <a:cubicBezTo>
                  <a:pt x="909" y="468629"/>
                  <a:pt x="176562" y="222120"/>
                  <a:pt x="211876" y="82387"/>
                </a:cubicBezTo>
                <a:close/>
              </a:path>
            </a:pathLst>
          </a:custGeom>
          <a:solidFill>
            <a:schemeClr val="bg1"/>
          </a:solidFill>
          <a:ln w="19050">
            <a:solidFill>
              <a:srgbClr val="00B050"/>
            </a:solidFill>
            <a:extLst>
              <a:ext uri="{C807C97D-BFC1-408E-A445-0C87EB9F89A2}">
                <ask:lineSketchStyleProps xmlns="" xmlns:ask="http://schemas.microsoft.com/office/drawing/2018/sketchyshapes" sd="531292918">
                  <a:prstGeom prst="wave">
                    <a:avLst>
                      <a:gd name="adj1" fmla="val 12500"/>
                      <a:gd name="adj2" fmla="val -613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Đọc mẫu</a:t>
            </a:r>
          </a:p>
        </p:txBody>
      </p:sp>
      <p:pic>
        <p:nvPicPr>
          <p:cNvPr id="3" name="Picture 2">
            <a:extLst>
              <a:ext uri="{FF2B5EF4-FFF2-40B4-BE49-F238E27FC236}">
                <a16:creationId xmlns:a16="http://schemas.microsoft.com/office/drawing/2014/main" id="{BECF6520-068C-D14B-813C-7F32224E3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0397"/>
            <a:ext cx="8820472" cy="4350110"/>
          </a:xfrm>
          <a:prstGeom prst="rect">
            <a:avLst/>
          </a:prstGeom>
        </p:spPr>
      </p:pic>
    </p:spTree>
    <p:extLst>
      <p:ext uri="{BB962C8B-B14F-4D97-AF65-F5344CB8AC3E}">
        <p14:creationId xmlns:p14="http://schemas.microsoft.com/office/powerpoint/2010/main" val="19943189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B8F6BBF-EB61-57A0-ED4D-4EA4A08AC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51668"/>
            <a:ext cx="9144000" cy="4391832"/>
          </a:xfrm>
          <a:prstGeom prst="rect">
            <a:avLst/>
          </a:prstGeom>
        </p:spPr>
      </p:pic>
      <p:sp>
        <p:nvSpPr>
          <p:cNvPr id="63" name="Wave 62">
            <a:extLst>
              <a:ext uri="{FF2B5EF4-FFF2-40B4-BE49-F238E27FC236}">
                <a16:creationId xmlns:a16="http://schemas.microsoft.com/office/drawing/2014/main" id="{821A2C2F-1B84-21B9-4EBD-DA0893633205}"/>
              </a:ext>
            </a:extLst>
          </p:cNvPr>
          <p:cNvSpPr/>
          <p:nvPr/>
        </p:nvSpPr>
        <p:spPr>
          <a:xfrm>
            <a:off x="148968" y="15499"/>
            <a:ext cx="2046767" cy="656286"/>
          </a:xfrm>
          <a:custGeom>
            <a:avLst/>
            <a:gdLst>
              <a:gd name="connsiteX0" fmla="*/ 198973 w 1622941"/>
              <a:gd name="connsiteY0" fmla="*/ 69953 h 559621"/>
              <a:gd name="connsiteX1" fmla="*/ 1622941 w 1622941"/>
              <a:gd name="connsiteY1" fmla="*/ 69953 h 559621"/>
              <a:gd name="connsiteX2" fmla="*/ 1423968 w 1622941"/>
              <a:gd name="connsiteY2" fmla="*/ 489668 h 559621"/>
              <a:gd name="connsiteX3" fmla="*/ 0 w 1622941"/>
              <a:gd name="connsiteY3" fmla="*/ 489668 h 559621"/>
              <a:gd name="connsiteX4" fmla="*/ 198973 w 1622941"/>
              <a:gd name="connsiteY4" fmla="*/ 69953 h 55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941" h="559621" fill="none" extrusionOk="0">
                <a:moveTo>
                  <a:pt x="198973" y="69953"/>
                </a:moveTo>
                <a:cubicBezTo>
                  <a:pt x="597964" y="-134429"/>
                  <a:pt x="1092709" y="271404"/>
                  <a:pt x="1622941" y="69953"/>
                </a:cubicBezTo>
                <a:cubicBezTo>
                  <a:pt x="1543258" y="264348"/>
                  <a:pt x="1478575" y="317485"/>
                  <a:pt x="1423968" y="489668"/>
                </a:cubicBezTo>
                <a:cubicBezTo>
                  <a:pt x="964965" y="713471"/>
                  <a:pt x="431990" y="267594"/>
                  <a:pt x="0" y="489668"/>
                </a:cubicBezTo>
                <a:cubicBezTo>
                  <a:pt x="44643" y="419563"/>
                  <a:pt x="154196" y="113703"/>
                  <a:pt x="198973" y="69953"/>
                </a:cubicBezTo>
                <a:close/>
              </a:path>
              <a:path w="1622941" h="559621" stroke="0" extrusionOk="0">
                <a:moveTo>
                  <a:pt x="198973" y="69953"/>
                </a:moveTo>
                <a:cubicBezTo>
                  <a:pt x="690371" y="-191630"/>
                  <a:pt x="1136469" y="218298"/>
                  <a:pt x="1622941" y="69953"/>
                </a:cubicBezTo>
                <a:cubicBezTo>
                  <a:pt x="1576460" y="152485"/>
                  <a:pt x="1466543" y="419683"/>
                  <a:pt x="1423968" y="489668"/>
                </a:cubicBezTo>
                <a:cubicBezTo>
                  <a:pt x="990462" y="663096"/>
                  <a:pt x="461417" y="299627"/>
                  <a:pt x="0" y="489668"/>
                </a:cubicBezTo>
                <a:cubicBezTo>
                  <a:pt x="74325" y="339705"/>
                  <a:pt x="142114" y="186419"/>
                  <a:pt x="198973" y="69953"/>
                </a:cubicBezTo>
                <a:close/>
              </a:path>
            </a:pathLst>
          </a:custGeom>
          <a:solidFill>
            <a:schemeClr val="bg1"/>
          </a:solidFill>
          <a:ln w="19050">
            <a:solidFill>
              <a:srgbClr val="00B050"/>
            </a:solidFill>
            <a:extLst>
              <a:ext uri="{C807C97D-BFC1-408E-A445-0C87EB9F89A2}">
                <ask:lineSketchStyleProps xmlns="" xmlns:ask="http://schemas.microsoft.com/office/drawing/2018/sketchyshapes" sd="531292918">
                  <a:custGeom>
                    <a:avLst/>
                    <a:gdLst>
                      <a:gd name="connsiteX0" fmla="*/ 250934 w 2046767"/>
                      <a:gd name="connsiteY0" fmla="*/ 82036 h 656286"/>
                      <a:gd name="connsiteX1" fmla="*/ 2046767 w 2046767"/>
                      <a:gd name="connsiteY1" fmla="*/ 82036 h 656286"/>
                      <a:gd name="connsiteX2" fmla="*/ 1795832 w 2046767"/>
                      <a:gd name="connsiteY2" fmla="*/ 574249 h 656286"/>
                      <a:gd name="connsiteX3" fmla="*/ 0 w 2046767"/>
                      <a:gd name="connsiteY3" fmla="*/ 574249 h 656286"/>
                      <a:gd name="connsiteX4" fmla="*/ 250934 w 2046767"/>
                      <a:gd name="connsiteY4" fmla="*/ 82036 h 656286"/>
                      <a:gd name="connsiteX0" fmla="*/ 250934 w 2046767"/>
                      <a:gd name="connsiteY0" fmla="*/ 82036 h 656286"/>
                      <a:gd name="connsiteX1" fmla="*/ 2046767 w 2046767"/>
                      <a:gd name="connsiteY1" fmla="*/ 82036 h 656286"/>
                      <a:gd name="connsiteX2" fmla="*/ 1795832 w 2046767"/>
                      <a:gd name="connsiteY2" fmla="*/ 574249 h 656286"/>
                      <a:gd name="connsiteX3" fmla="*/ 0 w 2046767"/>
                      <a:gd name="connsiteY3" fmla="*/ 574249 h 656286"/>
                      <a:gd name="connsiteX4" fmla="*/ 250934 w 2046767"/>
                      <a:gd name="connsiteY4" fmla="*/ 82036 h 65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6767" h="656286" fill="none" extrusionOk="0">
                        <a:moveTo>
                          <a:pt x="250934" y="82036"/>
                        </a:moveTo>
                        <a:cubicBezTo>
                          <a:pt x="627143" y="-109329"/>
                          <a:pt x="1327759" y="289568"/>
                          <a:pt x="2046767" y="82036"/>
                        </a:cubicBezTo>
                        <a:cubicBezTo>
                          <a:pt x="1958734" y="320150"/>
                          <a:pt x="1857315" y="381808"/>
                          <a:pt x="1795832" y="574249"/>
                        </a:cubicBezTo>
                        <a:cubicBezTo>
                          <a:pt x="1228308" y="829916"/>
                          <a:pt x="474396" y="332134"/>
                          <a:pt x="0" y="574249"/>
                        </a:cubicBezTo>
                        <a:cubicBezTo>
                          <a:pt x="62678" y="494957"/>
                          <a:pt x="199417" y="132953"/>
                          <a:pt x="250934" y="82036"/>
                        </a:cubicBezTo>
                        <a:close/>
                      </a:path>
                      <a:path w="2046767" h="656286" stroke="0" extrusionOk="0">
                        <a:moveTo>
                          <a:pt x="250934" y="82036"/>
                        </a:moveTo>
                        <a:cubicBezTo>
                          <a:pt x="802132" y="-125190"/>
                          <a:pt x="1370511" y="192317"/>
                          <a:pt x="2046767" y="82036"/>
                        </a:cubicBezTo>
                        <a:cubicBezTo>
                          <a:pt x="1988169" y="164607"/>
                          <a:pt x="1852906" y="495685"/>
                          <a:pt x="1795832" y="574249"/>
                        </a:cubicBezTo>
                        <a:cubicBezTo>
                          <a:pt x="1285422" y="774893"/>
                          <a:pt x="489832" y="296656"/>
                          <a:pt x="0" y="574249"/>
                        </a:cubicBezTo>
                        <a:cubicBezTo>
                          <a:pt x="96417" y="380450"/>
                          <a:pt x="198284" y="217494"/>
                          <a:pt x="250934" y="82036"/>
                        </a:cubicBezTo>
                        <a:close/>
                      </a:path>
                      <a:path w="2046767" h="656286" fill="none" stroke="0" extrusionOk="0">
                        <a:moveTo>
                          <a:pt x="250934" y="82036"/>
                        </a:moveTo>
                        <a:cubicBezTo>
                          <a:pt x="780506" y="-202422"/>
                          <a:pt x="1372051" y="275098"/>
                          <a:pt x="2046767" y="82036"/>
                        </a:cubicBezTo>
                        <a:cubicBezTo>
                          <a:pt x="1952207" y="312651"/>
                          <a:pt x="1858785" y="370627"/>
                          <a:pt x="1795832" y="574249"/>
                        </a:cubicBezTo>
                        <a:cubicBezTo>
                          <a:pt x="1222772" y="828274"/>
                          <a:pt x="523686" y="382617"/>
                          <a:pt x="0" y="574249"/>
                        </a:cubicBezTo>
                        <a:cubicBezTo>
                          <a:pt x="61086" y="491427"/>
                          <a:pt x="193043" y="145604"/>
                          <a:pt x="250934" y="8203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Chia khổ</a:t>
            </a:r>
          </a:p>
        </p:txBody>
      </p:sp>
      <p:sp>
        <p:nvSpPr>
          <p:cNvPr id="64" name="Wave 63">
            <a:extLst>
              <a:ext uri="{FF2B5EF4-FFF2-40B4-BE49-F238E27FC236}">
                <a16:creationId xmlns:a16="http://schemas.microsoft.com/office/drawing/2014/main" id="{BF7D8304-BFAD-91BE-857A-3FC6EA699B3C}"/>
              </a:ext>
            </a:extLst>
          </p:cNvPr>
          <p:cNvSpPr/>
          <p:nvPr/>
        </p:nvSpPr>
        <p:spPr>
          <a:xfrm>
            <a:off x="148967" y="19992"/>
            <a:ext cx="2046767" cy="656287"/>
          </a:xfrm>
          <a:custGeom>
            <a:avLst/>
            <a:gdLst>
              <a:gd name="connsiteX0" fmla="*/ 203518 w 1660014"/>
              <a:gd name="connsiteY0" fmla="*/ 82036 h 656287"/>
              <a:gd name="connsiteX1" fmla="*/ 1660014 w 1660014"/>
              <a:gd name="connsiteY1" fmla="*/ 82036 h 656287"/>
              <a:gd name="connsiteX2" fmla="*/ 1456496 w 1660014"/>
              <a:gd name="connsiteY2" fmla="*/ 574251 h 656287"/>
              <a:gd name="connsiteX3" fmla="*/ 0 w 1660014"/>
              <a:gd name="connsiteY3" fmla="*/ 574251 h 656287"/>
              <a:gd name="connsiteX4" fmla="*/ 203518 w 1660014"/>
              <a:gd name="connsiteY4" fmla="*/ 82036 h 656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014" h="656287" fill="none" extrusionOk="0">
                <a:moveTo>
                  <a:pt x="203518" y="82036"/>
                </a:moveTo>
                <a:cubicBezTo>
                  <a:pt x="668132" y="-183470"/>
                  <a:pt x="1130377" y="330294"/>
                  <a:pt x="1660014" y="82036"/>
                </a:cubicBezTo>
                <a:cubicBezTo>
                  <a:pt x="1626621" y="232988"/>
                  <a:pt x="1541583" y="367129"/>
                  <a:pt x="1456496" y="574251"/>
                </a:cubicBezTo>
                <a:cubicBezTo>
                  <a:pt x="1002280" y="828972"/>
                  <a:pt x="456044" y="308462"/>
                  <a:pt x="0" y="574251"/>
                </a:cubicBezTo>
                <a:cubicBezTo>
                  <a:pt x="97400" y="418165"/>
                  <a:pt x="116254" y="276647"/>
                  <a:pt x="203518" y="82036"/>
                </a:cubicBezTo>
                <a:close/>
              </a:path>
              <a:path w="1660014" h="656287" stroke="0" extrusionOk="0">
                <a:moveTo>
                  <a:pt x="203518" y="82036"/>
                </a:moveTo>
                <a:cubicBezTo>
                  <a:pt x="696600" y="-204286"/>
                  <a:pt x="1161146" y="259508"/>
                  <a:pt x="1660014" y="82036"/>
                </a:cubicBezTo>
                <a:cubicBezTo>
                  <a:pt x="1649331" y="153697"/>
                  <a:pt x="1585544" y="373705"/>
                  <a:pt x="1456496" y="574251"/>
                </a:cubicBezTo>
                <a:cubicBezTo>
                  <a:pt x="1025851" y="768060"/>
                  <a:pt x="466575" y="362455"/>
                  <a:pt x="0" y="574251"/>
                </a:cubicBezTo>
                <a:cubicBezTo>
                  <a:pt x="93220" y="448471"/>
                  <a:pt x="105255" y="324604"/>
                  <a:pt x="203518" y="82036"/>
                </a:cubicBezTo>
                <a:close/>
              </a:path>
            </a:pathLst>
          </a:custGeom>
          <a:solidFill>
            <a:schemeClr val="bg1"/>
          </a:solidFill>
          <a:ln w="19050">
            <a:solidFill>
              <a:srgbClr val="00B050"/>
            </a:solidFill>
            <a:extLst>
              <a:ext uri="{C807C97D-BFC1-408E-A445-0C87EB9F89A2}">
                <ask:lineSketchStyleProps xmlns="" xmlns:ask="http://schemas.microsoft.com/office/drawing/2018/sketchyshapes" sd="531292918">
                  <a:custGeom>
                    <a:avLst/>
                    <a:gdLst>
                      <a:gd name="connsiteX0" fmla="*/ 250934 w 2046767"/>
                      <a:gd name="connsiteY0" fmla="*/ 82036 h 656287"/>
                      <a:gd name="connsiteX1" fmla="*/ 2046767 w 2046767"/>
                      <a:gd name="connsiteY1" fmla="*/ 82036 h 656287"/>
                      <a:gd name="connsiteX2" fmla="*/ 1795833 w 2046767"/>
                      <a:gd name="connsiteY2" fmla="*/ 574251 h 656287"/>
                      <a:gd name="connsiteX3" fmla="*/ 0 w 2046767"/>
                      <a:gd name="connsiteY3" fmla="*/ 574251 h 656287"/>
                      <a:gd name="connsiteX4" fmla="*/ 250934 w 2046767"/>
                      <a:gd name="connsiteY4" fmla="*/ 82036 h 656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6767" h="656287" fill="none" extrusionOk="0">
                        <a:moveTo>
                          <a:pt x="250934" y="82036"/>
                        </a:moveTo>
                        <a:cubicBezTo>
                          <a:pt x="776796" y="-163732"/>
                          <a:pt x="1385929" y="319968"/>
                          <a:pt x="2046767" y="82036"/>
                        </a:cubicBezTo>
                        <a:cubicBezTo>
                          <a:pt x="2048792" y="162605"/>
                          <a:pt x="1872466" y="499973"/>
                          <a:pt x="1795833" y="574251"/>
                        </a:cubicBezTo>
                        <a:cubicBezTo>
                          <a:pt x="1207034" y="841828"/>
                          <a:pt x="472419" y="333631"/>
                          <a:pt x="0" y="574251"/>
                        </a:cubicBezTo>
                        <a:cubicBezTo>
                          <a:pt x="73199" y="380538"/>
                          <a:pt x="248723" y="167960"/>
                          <a:pt x="250934" y="82036"/>
                        </a:cubicBezTo>
                        <a:close/>
                      </a:path>
                      <a:path w="2046767" h="656287" stroke="0" extrusionOk="0">
                        <a:moveTo>
                          <a:pt x="250934" y="82036"/>
                        </a:moveTo>
                        <a:cubicBezTo>
                          <a:pt x="884408" y="-250572"/>
                          <a:pt x="1438312" y="284820"/>
                          <a:pt x="2046767" y="82036"/>
                        </a:cubicBezTo>
                        <a:cubicBezTo>
                          <a:pt x="1900153" y="309914"/>
                          <a:pt x="1818391" y="521624"/>
                          <a:pt x="1795833" y="574251"/>
                        </a:cubicBezTo>
                        <a:cubicBezTo>
                          <a:pt x="1214654" y="822393"/>
                          <a:pt x="577932" y="368175"/>
                          <a:pt x="0" y="574251"/>
                        </a:cubicBezTo>
                        <a:cubicBezTo>
                          <a:pt x="53428" y="525952"/>
                          <a:pt x="236206" y="169688"/>
                          <a:pt x="250934" y="8203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Đọc nối tiếp</a:t>
            </a:r>
          </a:p>
        </p:txBody>
      </p:sp>
      <p:sp>
        <p:nvSpPr>
          <p:cNvPr id="65" name="Oval 64">
            <a:extLst>
              <a:ext uri="{FF2B5EF4-FFF2-40B4-BE49-F238E27FC236}">
                <a16:creationId xmlns:a16="http://schemas.microsoft.com/office/drawing/2014/main" id="{10FD0CBE-3B91-2D39-4DC9-D4C810A9F06F}"/>
              </a:ext>
            </a:extLst>
          </p:cNvPr>
          <p:cNvSpPr/>
          <p:nvPr/>
        </p:nvSpPr>
        <p:spPr>
          <a:xfrm>
            <a:off x="1670816" y="1419622"/>
            <a:ext cx="276334" cy="225539"/>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UTM Avo" panose="02040603050506020204" pitchFamily="18" charset="0"/>
                <a:ea typeface="AvantGarde" panose="00000400000000000000" pitchFamily="2" charset="0"/>
                <a:cs typeface="AvantGarde" panose="00000400000000000000" pitchFamily="2" charset="0"/>
              </a:rPr>
              <a:t>1</a:t>
            </a:r>
          </a:p>
        </p:txBody>
      </p:sp>
      <p:sp>
        <p:nvSpPr>
          <p:cNvPr id="66" name="Oval 65">
            <a:extLst>
              <a:ext uri="{FF2B5EF4-FFF2-40B4-BE49-F238E27FC236}">
                <a16:creationId xmlns:a16="http://schemas.microsoft.com/office/drawing/2014/main" id="{DA61DD32-DEA8-16AB-9703-9ED43847A9AD}"/>
              </a:ext>
            </a:extLst>
          </p:cNvPr>
          <p:cNvSpPr/>
          <p:nvPr/>
        </p:nvSpPr>
        <p:spPr>
          <a:xfrm>
            <a:off x="1670816" y="2271393"/>
            <a:ext cx="279734" cy="230796"/>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UTM Avo" panose="02040603050506020204" pitchFamily="18" charset="0"/>
                <a:ea typeface="AvantGarde" panose="00000400000000000000" pitchFamily="2" charset="0"/>
                <a:cs typeface="AvantGarde" panose="00000400000000000000" pitchFamily="2" charset="0"/>
              </a:rPr>
              <a:t>2</a:t>
            </a:r>
          </a:p>
        </p:txBody>
      </p:sp>
      <p:sp>
        <p:nvSpPr>
          <p:cNvPr id="67" name="Oval 66">
            <a:extLst>
              <a:ext uri="{FF2B5EF4-FFF2-40B4-BE49-F238E27FC236}">
                <a16:creationId xmlns:a16="http://schemas.microsoft.com/office/drawing/2014/main" id="{7F8CCD59-98F4-2602-B963-D0743E8CFC89}"/>
              </a:ext>
            </a:extLst>
          </p:cNvPr>
          <p:cNvSpPr/>
          <p:nvPr/>
        </p:nvSpPr>
        <p:spPr>
          <a:xfrm>
            <a:off x="1660938" y="3219822"/>
            <a:ext cx="276334" cy="225539"/>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UTM Avo" panose="02040603050506020204" pitchFamily="18" charset="0"/>
                <a:ea typeface="AvantGarde" panose="00000400000000000000" pitchFamily="2" charset="0"/>
                <a:cs typeface="AvantGarde" panose="00000400000000000000" pitchFamily="2" charset="0"/>
              </a:rPr>
              <a:t>3</a:t>
            </a:r>
          </a:p>
        </p:txBody>
      </p:sp>
      <p:sp>
        <p:nvSpPr>
          <p:cNvPr id="68" name="Oval 67">
            <a:extLst>
              <a:ext uri="{FF2B5EF4-FFF2-40B4-BE49-F238E27FC236}">
                <a16:creationId xmlns:a16="http://schemas.microsoft.com/office/drawing/2014/main" id="{2104C68E-2F5B-53C6-5D26-31495FA59F40}"/>
              </a:ext>
            </a:extLst>
          </p:cNvPr>
          <p:cNvSpPr/>
          <p:nvPr/>
        </p:nvSpPr>
        <p:spPr>
          <a:xfrm>
            <a:off x="1660938" y="4181661"/>
            <a:ext cx="276334" cy="225539"/>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UTM Avo" panose="02040603050506020204" pitchFamily="18" charset="0"/>
                <a:ea typeface="AvantGarde" panose="00000400000000000000" pitchFamily="2" charset="0"/>
                <a:cs typeface="AvantGarde" panose="00000400000000000000" pitchFamily="2" charset="0"/>
              </a:rPr>
              <a:t>4</a:t>
            </a:r>
          </a:p>
        </p:txBody>
      </p:sp>
      <p:sp>
        <p:nvSpPr>
          <p:cNvPr id="11" name="Oval 10">
            <a:extLst>
              <a:ext uri="{FF2B5EF4-FFF2-40B4-BE49-F238E27FC236}">
                <a16:creationId xmlns:a16="http://schemas.microsoft.com/office/drawing/2014/main" id="{31E6D87D-D78F-8E47-C593-4311041598D7}"/>
              </a:ext>
            </a:extLst>
          </p:cNvPr>
          <p:cNvSpPr/>
          <p:nvPr/>
        </p:nvSpPr>
        <p:spPr>
          <a:xfrm>
            <a:off x="4788024" y="4087225"/>
            <a:ext cx="276334" cy="225539"/>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UTM Avo" panose="02040603050506020204" pitchFamily="18" charset="0"/>
                <a:ea typeface="AvantGarde" panose="00000400000000000000" pitchFamily="2" charset="0"/>
                <a:cs typeface="AvantGarde" panose="00000400000000000000" pitchFamily="2" charset="0"/>
              </a:rPr>
              <a:t>5</a:t>
            </a:r>
          </a:p>
        </p:txBody>
      </p:sp>
    </p:spTree>
    <p:extLst>
      <p:ext uri="{BB962C8B-B14F-4D97-AF65-F5344CB8AC3E}">
        <p14:creationId xmlns:p14="http://schemas.microsoft.com/office/powerpoint/2010/main" val="26901882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500" fill="hold"/>
                                        <p:tgtEl>
                                          <p:spTgt spid="63"/>
                                        </p:tgtEl>
                                        <p:attrNameLst>
                                          <p:attrName>ppt_w</p:attrName>
                                        </p:attrNameLst>
                                      </p:cBhvr>
                                      <p:tavLst>
                                        <p:tav tm="0">
                                          <p:val>
                                            <p:fltVal val="0"/>
                                          </p:val>
                                        </p:tav>
                                        <p:tav tm="100000">
                                          <p:val>
                                            <p:strVal val="#ppt_w"/>
                                          </p:val>
                                        </p:tav>
                                      </p:tavLst>
                                    </p:anim>
                                    <p:anim calcmode="lin" valueType="num">
                                      <p:cBhvr>
                                        <p:cTn id="8" dur="500" fill="hold"/>
                                        <p:tgtEl>
                                          <p:spTgt spid="63"/>
                                        </p:tgtEl>
                                        <p:attrNameLst>
                                          <p:attrName>ppt_h</p:attrName>
                                        </p:attrNameLst>
                                      </p:cBhvr>
                                      <p:tavLst>
                                        <p:tav tm="0">
                                          <p:val>
                                            <p:fltVal val="0"/>
                                          </p:val>
                                        </p:tav>
                                        <p:tav tm="100000">
                                          <p:val>
                                            <p:strVal val="#ppt_h"/>
                                          </p:val>
                                        </p:tav>
                                      </p:tavLst>
                                    </p:anim>
                                    <p:animEffect transition="in" filter="fade">
                                      <p:cBhvr>
                                        <p:cTn id="9" dur="500"/>
                                        <p:tgtEl>
                                          <p:spTgt spid="6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5"/>
                                        </p:tgtEl>
                                        <p:attrNameLst>
                                          <p:attrName>style.visibility</p:attrName>
                                        </p:attrNameLst>
                                      </p:cBhvr>
                                      <p:to>
                                        <p:strVal val="visible"/>
                                      </p:to>
                                    </p:set>
                                    <p:animEffect transition="in" filter="fade">
                                      <p:cBhvr>
                                        <p:cTn id="14" dur="1000"/>
                                        <p:tgtEl>
                                          <p:spTgt spid="65"/>
                                        </p:tgtEl>
                                      </p:cBhvr>
                                    </p:animEffect>
                                    <p:anim calcmode="lin" valueType="num">
                                      <p:cBhvr>
                                        <p:cTn id="15" dur="1000" fill="hold"/>
                                        <p:tgtEl>
                                          <p:spTgt spid="65"/>
                                        </p:tgtEl>
                                        <p:attrNameLst>
                                          <p:attrName>ppt_x</p:attrName>
                                        </p:attrNameLst>
                                      </p:cBhvr>
                                      <p:tavLst>
                                        <p:tav tm="0">
                                          <p:val>
                                            <p:strVal val="#ppt_x"/>
                                          </p:val>
                                        </p:tav>
                                        <p:tav tm="100000">
                                          <p:val>
                                            <p:strVal val="#ppt_x"/>
                                          </p:val>
                                        </p:tav>
                                      </p:tavLst>
                                    </p:anim>
                                    <p:anim calcmode="lin" valueType="num">
                                      <p:cBhvr>
                                        <p:cTn id="1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6"/>
                                        </p:tgtEl>
                                        <p:attrNameLst>
                                          <p:attrName>style.visibility</p:attrName>
                                        </p:attrNameLst>
                                      </p:cBhvr>
                                      <p:to>
                                        <p:strVal val="visible"/>
                                      </p:to>
                                    </p:set>
                                    <p:animEffect transition="in" filter="fade">
                                      <p:cBhvr>
                                        <p:cTn id="21" dur="1000"/>
                                        <p:tgtEl>
                                          <p:spTgt spid="66"/>
                                        </p:tgtEl>
                                      </p:cBhvr>
                                    </p:animEffect>
                                    <p:anim calcmode="lin" valueType="num">
                                      <p:cBhvr>
                                        <p:cTn id="22" dur="1000" fill="hold"/>
                                        <p:tgtEl>
                                          <p:spTgt spid="66"/>
                                        </p:tgtEl>
                                        <p:attrNameLst>
                                          <p:attrName>ppt_x</p:attrName>
                                        </p:attrNameLst>
                                      </p:cBhvr>
                                      <p:tavLst>
                                        <p:tav tm="0">
                                          <p:val>
                                            <p:strVal val="#ppt_x"/>
                                          </p:val>
                                        </p:tav>
                                        <p:tav tm="100000">
                                          <p:val>
                                            <p:strVal val="#ppt_x"/>
                                          </p:val>
                                        </p:tav>
                                      </p:tavLst>
                                    </p:anim>
                                    <p:anim calcmode="lin" valueType="num">
                                      <p:cBhvr>
                                        <p:cTn id="23"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7"/>
                                        </p:tgtEl>
                                        <p:attrNameLst>
                                          <p:attrName>style.visibility</p:attrName>
                                        </p:attrNameLst>
                                      </p:cBhvr>
                                      <p:to>
                                        <p:strVal val="visible"/>
                                      </p:to>
                                    </p:set>
                                    <p:animEffect transition="in" filter="fade">
                                      <p:cBhvr>
                                        <p:cTn id="28" dur="1000"/>
                                        <p:tgtEl>
                                          <p:spTgt spid="67"/>
                                        </p:tgtEl>
                                      </p:cBhvr>
                                    </p:animEffect>
                                    <p:anim calcmode="lin" valueType="num">
                                      <p:cBhvr>
                                        <p:cTn id="29" dur="1000" fill="hold"/>
                                        <p:tgtEl>
                                          <p:spTgt spid="67"/>
                                        </p:tgtEl>
                                        <p:attrNameLst>
                                          <p:attrName>ppt_x</p:attrName>
                                        </p:attrNameLst>
                                      </p:cBhvr>
                                      <p:tavLst>
                                        <p:tav tm="0">
                                          <p:val>
                                            <p:strVal val="#ppt_x"/>
                                          </p:val>
                                        </p:tav>
                                        <p:tav tm="100000">
                                          <p:val>
                                            <p:strVal val="#ppt_x"/>
                                          </p:val>
                                        </p:tav>
                                      </p:tavLst>
                                    </p:anim>
                                    <p:anim calcmode="lin" valueType="num">
                                      <p:cBhvr>
                                        <p:cTn id="30"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fade">
                                      <p:cBhvr>
                                        <p:cTn id="35" dur="1000"/>
                                        <p:tgtEl>
                                          <p:spTgt spid="68"/>
                                        </p:tgtEl>
                                      </p:cBhvr>
                                    </p:animEffect>
                                    <p:anim calcmode="lin" valueType="num">
                                      <p:cBhvr>
                                        <p:cTn id="36" dur="1000" fill="hold"/>
                                        <p:tgtEl>
                                          <p:spTgt spid="68"/>
                                        </p:tgtEl>
                                        <p:attrNameLst>
                                          <p:attrName>ppt_x</p:attrName>
                                        </p:attrNameLst>
                                      </p:cBhvr>
                                      <p:tavLst>
                                        <p:tav tm="0">
                                          <p:val>
                                            <p:strVal val="#ppt_x"/>
                                          </p:val>
                                        </p:tav>
                                        <p:tav tm="100000">
                                          <p:val>
                                            <p:strVal val="#ppt_x"/>
                                          </p:val>
                                        </p:tav>
                                      </p:tavLst>
                                    </p:anim>
                                    <p:anim calcmode="lin" valueType="num">
                                      <p:cBhvr>
                                        <p:cTn id="37"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64"/>
                                        </p:tgtEl>
                                        <p:attrNameLst>
                                          <p:attrName>style.visibility</p:attrName>
                                        </p:attrNameLst>
                                      </p:cBhvr>
                                      <p:to>
                                        <p:strVal val="visible"/>
                                      </p:to>
                                    </p:set>
                                    <p:anim calcmode="lin" valueType="num">
                                      <p:cBhvr>
                                        <p:cTn id="49" dur="1000" fill="hold"/>
                                        <p:tgtEl>
                                          <p:spTgt spid="64"/>
                                        </p:tgtEl>
                                        <p:attrNameLst>
                                          <p:attrName>ppt_w</p:attrName>
                                        </p:attrNameLst>
                                      </p:cBhvr>
                                      <p:tavLst>
                                        <p:tav tm="0">
                                          <p:val>
                                            <p:fltVal val="0"/>
                                          </p:val>
                                        </p:tav>
                                        <p:tav tm="100000">
                                          <p:val>
                                            <p:strVal val="#ppt_w"/>
                                          </p:val>
                                        </p:tav>
                                      </p:tavLst>
                                    </p:anim>
                                    <p:anim calcmode="lin" valueType="num">
                                      <p:cBhvr>
                                        <p:cTn id="50" dur="1000" fill="hold"/>
                                        <p:tgtEl>
                                          <p:spTgt spid="64"/>
                                        </p:tgtEl>
                                        <p:attrNameLst>
                                          <p:attrName>ppt_h</p:attrName>
                                        </p:attrNameLst>
                                      </p:cBhvr>
                                      <p:tavLst>
                                        <p:tav tm="0">
                                          <p:val>
                                            <p:fltVal val="0"/>
                                          </p:val>
                                        </p:tav>
                                        <p:tav tm="100000">
                                          <p:val>
                                            <p:strVal val="#ppt_h"/>
                                          </p:val>
                                        </p:tav>
                                      </p:tavLst>
                                    </p:anim>
                                    <p:anim calcmode="lin" valueType="num">
                                      <p:cBhvr>
                                        <p:cTn id="51" dur="1000" fill="hold"/>
                                        <p:tgtEl>
                                          <p:spTgt spid="64"/>
                                        </p:tgtEl>
                                        <p:attrNameLst>
                                          <p:attrName>style.rotation</p:attrName>
                                        </p:attrNameLst>
                                      </p:cBhvr>
                                      <p:tavLst>
                                        <p:tav tm="0">
                                          <p:val>
                                            <p:fltVal val="90"/>
                                          </p:val>
                                        </p:tav>
                                        <p:tav tm="100000">
                                          <p:val>
                                            <p:fltVal val="0"/>
                                          </p:val>
                                        </p:tav>
                                      </p:tavLst>
                                    </p:anim>
                                    <p:animEffect transition="in" filter="fade">
                                      <p:cBhvr>
                                        <p:cTn id="52"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Wave 70">
            <a:extLst>
              <a:ext uri="{FF2B5EF4-FFF2-40B4-BE49-F238E27FC236}">
                <a16:creationId xmlns:a16="http://schemas.microsoft.com/office/drawing/2014/main" id="{D9F3E42B-904C-72D2-055E-FB000F7DFE21}"/>
              </a:ext>
            </a:extLst>
          </p:cNvPr>
          <p:cNvSpPr/>
          <p:nvPr/>
        </p:nvSpPr>
        <p:spPr>
          <a:xfrm>
            <a:off x="892276" y="56398"/>
            <a:ext cx="3319684" cy="731936"/>
          </a:xfrm>
          <a:custGeom>
            <a:avLst/>
            <a:gdLst>
              <a:gd name="connsiteX0" fmla="*/ 339074 w 2765692"/>
              <a:gd name="connsiteY0" fmla="*/ 91492 h 731936"/>
              <a:gd name="connsiteX1" fmla="*/ 2765692 w 2765692"/>
              <a:gd name="connsiteY1" fmla="*/ 91492 h 731936"/>
              <a:gd name="connsiteX2" fmla="*/ 2426618 w 2765692"/>
              <a:gd name="connsiteY2" fmla="*/ 640444 h 731936"/>
              <a:gd name="connsiteX3" fmla="*/ 0 w 2765692"/>
              <a:gd name="connsiteY3" fmla="*/ 640444 h 731936"/>
              <a:gd name="connsiteX4" fmla="*/ 339074 w 2765692"/>
              <a:gd name="connsiteY4" fmla="*/ 91492 h 73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692" h="731936" fill="none" extrusionOk="0">
                <a:moveTo>
                  <a:pt x="339074" y="91492"/>
                </a:moveTo>
                <a:cubicBezTo>
                  <a:pt x="1031544" y="-169184"/>
                  <a:pt x="1901316" y="364783"/>
                  <a:pt x="2765692" y="91492"/>
                </a:cubicBezTo>
                <a:cubicBezTo>
                  <a:pt x="2694430" y="152640"/>
                  <a:pt x="2444983" y="507367"/>
                  <a:pt x="2426618" y="640444"/>
                </a:cubicBezTo>
                <a:cubicBezTo>
                  <a:pt x="1719167" y="884682"/>
                  <a:pt x="777354" y="343672"/>
                  <a:pt x="0" y="640444"/>
                </a:cubicBezTo>
                <a:cubicBezTo>
                  <a:pt x="144790" y="364228"/>
                  <a:pt x="138435" y="345034"/>
                  <a:pt x="339074" y="91492"/>
                </a:cubicBezTo>
                <a:close/>
              </a:path>
              <a:path w="2765692" h="731936" stroke="0" extrusionOk="0">
                <a:moveTo>
                  <a:pt x="339074" y="91492"/>
                </a:moveTo>
                <a:cubicBezTo>
                  <a:pt x="1204126" y="-308806"/>
                  <a:pt x="1949504" y="343950"/>
                  <a:pt x="2765692" y="91492"/>
                </a:cubicBezTo>
                <a:cubicBezTo>
                  <a:pt x="2627160" y="237430"/>
                  <a:pt x="2524691" y="552138"/>
                  <a:pt x="2426618" y="640444"/>
                </a:cubicBezTo>
                <a:cubicBezTo>
                  <a:pt x="1709871" y="811654"/>
                  <a:pt x="798613" y="368900"/>
                  <a:pt x="0" y="640444"/>
                </a:cubicBezTo>
                <a:cubicBezTo>
                  <a:pt x="126670" y="450433"/>
                  <a:pt x="234376" y="278414"/>
                  <a:pt x="339074" y="91492"/>
                </a:cubicBezTo>
                <a:close/>
              </a:path>
            </a:pathLst>
          </a:custGeom>
          <a:solidFill>
            <a:schemeClr val="bg1"/>
          </a:solidFill>
          <a:ln w="19050">
            <a:solidFill>
              <a:srgbClr val="00B050"/>
            </a:solidFill>
            <a:extLst>
              <a:ext uri="{C807C97D-BFC1-408E-A445-0C87EB9F89A2}">
                <ask:lineSketchStyleProps xmlns="" xmlns:ask="http://schemas.microsoft.com/office/drawing/2018/sketchyshapes" sd="531292918">
                  <a:custGeom>
                    <a:avLst/>
                    <a:gdLst>
                      <a:gd name="connsiteX0" fmla="*/ 406993 w 3319684"/>
                      <a:gd name="connsiteY0" fmla="*/ 91492 h 731936"/>
                      <a:gd name="connsiteX1" fmla="*/ 3319684 w 3319684"/>
                      <a:gd name="connsiteY1" fmla="*/ 91492 h 731936"/>
                      <a:gd name="connsiteX2" fmla="*/ 2912691 w 3319684"/>
                      <a:gd name="connsiteY2" fmla="*/ 640444 h 731936"/>
                      <a:gd name="connsiteX3" fmla="*/ 0 w 3319684"/>
                      <a:gd name="connsiteY3" fmla="*/ 640444 h 731936"/>
                      <a:gd name="connsiteX4" fmla="*/ 406993 w 3319684"/>
                      <a:gd name="connsiteY4" fmla="*/ 91492 h 73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9684" h="731936" fill="none" extrusionOk="0">
                        <a:moveTo>
                          <a:pt x="406993" y="91492"/>
                        </a:moveTo>
                        <a:cubicBezTo>
                          <a:pt x="1276273" y="-174810"/>
                          <a:pt x="2307267" y="372765"/>
                          <a:pt x="3319684" y="91492"/>
                        </a:cubicBezTo>
                        <a:cubicBezTo>
                          <a:pt x="3102996" y="344290"/>
                          <a:pt x="2962729" y="559478"/>
                          <a:pt x="2912691" y="640444"/>
                        </a:cubicBezTo>
                        <a:cubicBezTo>
                          <a:pt x="1958134" y="935632"/>
                          <a:pt x="926579" y="347002"/>
                          <a:pt x="0" y="640444"/>
                        </a:cubicBezTo>
                        <a:cubicBezTo>
                          <a:pt x="220212" y="387838"/>
                          <a:pt x="301210" y="141219"/>
                          <a:pt x="406993" y="91492"/>
                        </a:cubicBezTo>
                        <a:close/>
                      </a:path>
                      <a:path w="3319684" h="731936" stroke="0" extrusionOk="0">
                        <a:moveTo>
                          <a:pt x="406993" y="91492"/>
                        </a:moveTo>
                        <a:cubicBezTo>
                          <a:pt x="1458194" y="-349741"/>
                          <a:pt x="2343485" y="358404"/>
                          <a:pt x="3319684" y="91492"/>
                        </a:cubicBezTo>
                        <a:cubicBezTo>
                          <a:pt x="3181287" y="218521"/>
                          <a:pt x="2995629" y="471321"/>
                          <a:pt x="2912691" y="640444"/>
                        </a:cubicBezTo>
                        <a:cubicBezTo>
                          <a:pt x="1951635" y="931129"/>
                          <a:pt x="923614" y="489530"/>
                          <a:pt x="0" y="640444"/>
                        </a:cubicBezTo>
                        <a:cubicBezTo>
                          <a:pt x="169200" y="352799"/>
                          <a:pt x="298919" y="164977"/>
                          <a:pt x="406993" y="9149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Luyện ngắt nhịp thơ</a:t>
            </a:r>
          </a:p>
        </p:txBody>
      </p:sp>
      <p:cxnSp>
        <p:nvCxnSpPr>
          <p:cNvPr id="72" name="Straight Connector 71">
            <a:extLst>
              <a:ext uri="{FF2B5EF4-FFF2-40B4-BE49-F238E27FC236}">
                <a16:creationId xmlns:a16="http://schemas.microsoft.com/office/drawing/2014/main" id="{670D8E3D-FBEE-18F9-2F59-7EDFBC0EE8D5}"/>
              </a:ext>
            </a:extLst>
          </p:cNvPr>
          <p:cNvCxnSpPr>
            <a:cxnSpLocks/>
          </p:cNvCxnSpPr>
          <p:nvPr/>
        </p:nvCxnSpPr>
        <p:spPr>
          <a:xfrm flipH="1">
            <a:off x="3419872" y="1463386"/>
            <a:ext cx="144016" cy="3936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3" name="Group 72">
            <a:extLst>
              <a:ext uri="{FF2B5EF4-FFF2-40B4-BE49-F238E27FC236}">
                <a16:creationId xmlns:a16="http://schemas.microsoft.com/office/drawing/2014/main" id="{FDC925C4-4AE6-77C2-1417-50128BE8D9CB}"/>
              </a:ext>
            </a:extLst>
          </p:cNvPr>
          <p:cNvGrpSpPr/>
          <p:nvPr/>
        </p:nvGrpSpPr>
        <p:grpSpPr>
          <a:xfrm>
            <a:off x="3880421" y="2644250"/>
            <a:ext cx="259531" cy="450722"/>
            <a:chOff x="4750193" y="5915370"/>
            <a:chExt cx="219339" cy="574220"/>
          </a:xfrm>
        </p:grpSpPr>
        <p:cxnSp>
          <p:nvCxnSpPr>
            <p:cNvPr id="74" name="Straight Connector 73">
              <a:extLst>
                <a:ext uri="{FF2B5EF4-FFF2-40B4-BE49-F238E27FC236}">
                  <a16:creationId xmlns:a16="http://schemas.microsoft.com/office/drawing/2014/main" id="{48CC09A5-4974-0A33-98FB-F0CCA25D206B}"/>
                </a:ext>
              </a:extLst>
            </p:cNvPr>
            <p:cNvCxnSpPr/>
            <p:nvPr/>
          </p:nvCxnSpPr>
          <p:spPr>
            <a:xfrm flipH="1">
              <a:off x="4750193" y="5915370"/>
              <a:ext cx="173620" cy="5742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F1F4F65-95F3-A871-8D8C-3922D249CD37}"/>
                </a:ext>
              </a:extLst>
            </p:cNvPr>
            <p:cNvCxnSpPr/>
            <p:nvPr/>
          </p:nvCxnSpPr>
          <p:spPr>
            <a:xfrm flipH="1">
              <a:off x="4795912" y="5915370"/>
              <a:ext cx="173620" cy="5742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C09D3F4E-6552-861D-EDAA-C21BAB6436CA}"/>
              </a:ext>
            </a:extLst>
          </p:cNvPr>
          <p:cNvGrpSpPr/>
          <p:nvPr/>
        </p:nvGrpSpPr>
        <p:grpSpPr>
          <a:xfrm>
            <a:off x="184353" y="952274"/>
            <a:ext cx="5539775" cy="2199798"/>
            <a:chOff x="184353" y="952274"/>
            <a:chExt cx="5005657" cy="2199798"/>
          </a:xfrm>
        </p:grpSpPr>
        <p:grpSp>
          <p:nvGrpSpPr>
            <p:cNvPr id="78" name="Group 77">
              <a:extLst>
                <a:ext uri="{FF2B5EF4-FFF2-40B4-BE49-F238E27FC236}">
                  <a16:creationId xmlns:a16="http://schemas.microsoft.com/office/drawing/2014/main" id="{670DA32C-0382-4BEB-2359-824E91001094}"/>
                </a:ext>
              </a:extLst>
            </p:cNvPr>
            <p:cNvGrpSpPr/>
            <p:nvPr/>
          </p:nvGrpSpPr>
          <p:grpSpPr>
            <a:xfrm>
              <a:off x="184353" y="952274"/>
              <a:ext cx="707923" cy="707923"/>
              <a:chOff x="8079657" y="1342173"/>
              <a:chExt cx="707923" cy="707923"/>
            </a:xfrm>
          </p:grpSpPr>
          <p:sp>
            <p:nvSpPr>
              <p:cNvPr id="80" name="Oval 79">
                <a:extLst>
                  <a:ext uri="{FF2B5EF4-FFF2-40B4-BE49-F238E27FC236}">
                    <a16:creationId xmlns:a16="http://schemas.microsoft.com/office/drawing/2014/main" id="{4153E5FA-1CF9-0167-892D-8EBB56302978}"/>
                  </a:ext>
                </a:extLst>
              </p:cNvPr>
              <p:cNvSpPr/>
              <p:nvPr/>
            </p:nvSpPr>
            <p:spPr>
              <a:xfrm>
                <a:off x="8079657" y="1342173"/>
                <a:ext cx="707923" cy="707923"/>
              </a:xfrm>
              <a:prstGeom prst="ellipse">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UTM Avo" panose="02040603050506020204" pitchFamily="18" charset="0"/>
                </a:endParaRPr>
              </a:p>
            </p:txBody>
          </p:sp>
          <p:sp>
            <p:nvSpPr>
              <p:cNvPr id="81" name="Oval 80">
                <a:extLst>
                  <a:ext uri="{FF2B5EF4-FFF2-40B4-BE49-F238E27FC236}">
                    <a16:creationId xmlns:a16="http://schemas.microsoft.com/office/drawing/2014/main" id="{EA4EF93C-B084-7A6A-561D-D097BB3ABE6A}"/>
                  </a:ext>
                </a:extLst>
              </p:cNvPr>
              <p:cNvSpPr/>
              <p:nvPr/>
            </p:nvSpPr>
            <p:spPr>
              <a:xfrm>
                <a:off x="8079657" y="1342174"/>
                <a:ext cx="707922" cy="707922"/>
              </a:xfrm>
              <a:prstGeom prst="ellipse">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latin typeface="Times New Roman" panose="02020603050405020304" pitchFamily="18" charset="0"/>
                    <a:ea typeface="AvantGarde" panose="00000400000000000000" pitchFamily="2" charset="0"/>
                    <a:cs typeface="Times New Roman" panose="02020603050405020304" pitchFamily="18" charset="0"/>
                  </a:rPr>
                  <a:t>4</a:t>
                </a:r>
                <a:endParaRPr lang="en-US" sz="3600" b="1" dirty="0">
                  <a:latin typeface="Times New Roman" panose="02020603050405020304" pitchFamily="18" charset="0"/>
                  <a:ea typeface="AvantGarde" panose="00000400000000000000" pitchFamily="2" charset="0"/>
                  <a:cs typeface="Times New Roman" panose="02020603050405020304" pitchFamily="18" charset="0"/>
                </a:endParaRPr>
              </a:p>
            </p:txBody>
          </p:sp>
        </p:grpSp>
        <p:sp>
          <p:nvSpPr>
            <p:cNvPr id="79" name="TextBox 78">
              <a:extLst>
                <a:ext uri="{FF2B5EF4-FFF2-40B4-BE49-F238E27FC236}">
                  <a16:creationId xmlns:a16="http://schemas.microsoft.com/office/drawing/2014/main" id="{E07E3654-E4FA-5DEE-D785-7ACC8CBABAA0}"/>
                </a:ext>
              </a:extLst>
            </p:cNvPr>
            <p:cNvSpPr txBox="1"/>
            <p:nvPr/>
          </p:nvSpPr>
          <p:spPr>
            <a:xfrm>
              <a:off x="222453" y="1336190"/>
              <a:ext cx="4967557" cy="1815882"/>
            </a:xfrm>
            <a:prstGeom prst="rect">
              <a:avLst/>
            </a:prstGeom>
            <a:noFill/>
            <a:ln>
              <a:noFill/>
            </a:ln>
          </p:spPr>
          <p:txBody>
            <a:bodyPr wrap="square">
              <a:spAutoFit/>
            </a:bodyPr>
            <a:lstStyle/>
            <a:p>
              <a:pPr lvl="1"/>
              <a:r>
                <a:rPr lang="en-US" sz="2800" dirty="0">
                  <a:solidFill>
                    <a:schemeClr val="tx1">
                      <a:lumMod val="95000"/>
                      <a:lumOff val="5000"/>
                    </a:schemeClr>
                  </a:solidFill>
                  <a:latin typeface="UTM Avo" panose="02040603050506020204" pitchFamily="18" charset="0"/>
                  <a:ea typeface="Arial-Rounded" panose="020B0500000000000000" pitchFamily="34" charset="0"/>
                  <a:cs typeface="Arial-Rounded" panose="020B0500000000000000" pitchFamily="34"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Nắng</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vườn</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trưa</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mênh</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mông</a:t>
              </a:r>
              <a:endPar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endParaRPr>
            </a:p>
            <a:p>
              <a:pPr lvl="1"/>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Bướm</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bay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lời</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hát</a:t>
              </a:r>
              <a:endPar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endParaRPr>
            </a:p>
            <a:p>
              <a:pPr lvl="1"/>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tàu</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là</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đất</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nước</a:t>
              </a:r>
              <a:endPar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endParaRPr>
            </a:p>
            <a:p>
              <a:pPr lvl="1"/>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smtClean="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Đưa</a:t>
              </a:r>
              <a:r>
                <a:rPr lang="en-US" sz="2800" dirty="0" smtClean="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ta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tới</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bến</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xa</a:t>
              </a:r>
              <a:r>
                <a:rPr lang="en-US" sz="2800" dirty="0">
                  <a:solidFill>
                    <a:schemeClr val="tx1">
                      <a:lumMod val="95000"/>
                      <a:lumOff val="5000"/>
                    </a:schemeClr>
                  </a:solidFill>
                  <a:latin typeface="Times New Roman" panose="02020603050405020304" pitchFamily="18" charset="0"/>
                  <a:ea typeface="Arial-Rounded" panose="020B0500000000000000" pitchFamily="34" charset="0"/>
                  <a:cs typeface="Times New Roman" panose="02020603050405020304" pitchFamily="18" charset="0"/>
                </a:rPr>
                <a:t>.</a:t>
              </a:r>
            </a:p>
          </p:txBody>
        </p:sp>
      </p:grpSp>
      <p:cxnSp>
        <p:nvCxnSpPr>
          <p:cNvPr id="14" name="Straight Connector 13">
            <a:extLst>
              <a:ext uri="{FF2B5EF4-FFF2-40B4-BE49-F238E27FC236}">
                <a16:creationId xmlns:a16="http://schemas.microsoft.com/office/drawing/2014/main" id="{39F32A88-61FC-CB5C-610E-629F571B392C}"/>
              </a:ext>
            </a:extLst>
          </p:cNvPr>
          <p:cNvCxnSpPr>
            <a:cxnSpLocks/>
          </p:cNvCxnSpPr>
          <p:nvPr/>
        </p:nvCxnSpPr>
        <p:spPr>
          <a:xfrm flipH="1">
            <a:off x="2756794" y="2701350"/>
            <a:ext cx="144016" cy="3936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2EA742-40F2-3A90-22ED-0D2DD27F0042}"/>
              </a:ext>
            </a:extLst>
          </p:cNvPr>
          <p:cNvCxnSpPr>
            <a:cxnSpLocks/>
          </p:cNvCxnSpPr>
          <p:nvPr/>
        </p:nvCxnSpPr>
        <p:spPr>
          <a:xfrm flipH="1">
            <a:off x="3404866" y="1857007"/>
            <a:ext cx="144016" cy="3936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6A1D526-CF22-50E5-8C5E-276CC0052C51}"/>
              </a:ext>
            </a:extLst>
          </p:cNvPr>
          <p:cNvCxnSpPr>
            <a:cxnSpLocks/>
          </p:cNvCxnSpPr>
          <p:nvPr/>
        </p:nvCxnSpPr>
        <p:spPr>
          <a:xfrm flipH="1">
            <a:off x="2771800" y="2250628"/>
            <a:ext cx="144016" cy="3936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0478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down)">
                                      <p:cBhvr>
                                        <p:cTn id="7" dur="580">
                                          <p:stCondLst>
                                            <p:cond delay="0"/>
                                          </p:stCondLst>
                                        </p:cTn>
                                        <p:tgtEl>
                                          <p:spTgt spid="71"/>
                                        </p:tgtEl>
                                      </p:cBhvr>
                                    </p:animEffect>
                                    <p:anim calcmode="lin" valueType="num">
                                      <p:cBhvr>
                                        <p:cTn id="8" dur="1822" tmFilter="0,0; 0.14,0.36; 0.43,0.73; 0.71,0.91; 1.0,1.0">
                                          <p:stCondLst>
                                            <p:cond delay="0"/>
                                          </p:stCondLst>
                                        </p:cTn>
                                        <p:tgtEl>
                                          <p:spTgt spid="7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
                                        </p:tgtEl>
                                        <p:attrNameLst>
                                          <p:attrName>ppt_y</p:attrName>
                                        </p:attrNameLst>
                                      </p:cBhvr>
                                      <p:tavLst>
                                        <p:tav tm="0" fmla="#ppt_y-sin(pi*$)/81">
                                          <p:val>
                                            <p:fltVal val="0"/>
                                          </p:val>
                                        </p:tav>
                                        <p:tav tm="100000">
                                          <p:val>
                                            <p:fltVal val="1"/>
                                          </p:val>
                                        </p:tav>
                                      </p:tavLst>
                                    </p:anim>
                                    <p:animScale>
                                      <p:cBhvr>
                                        <p:cTn id="13" dur="26">
                                          <p:stCondLst>
                                            <p:cond delay="650"/>
                                          </p:stCondLst>
                                        </p:cTn>
                                        <p:tgtEl>
                                          <p:spTgt spid="71"/>
                                        </p:tgtEl>
                                      </p:cBhvr>
                                      <p:to x="100000" y="60000"/>
                                    </p:animScale>
                                    <p:animScale>
                                      <p:cBhvr>
                                        <p:cTn id="14" dur="166" decel="50000">
                                          <p:stCondLst>
                                            <p:cond delay="676"/>
                                          </p:stCondLst>
                                        </p:cTn>
                                        <p:tgtEl>
                                          <p:spTgt spid="71"/>
                                        </p:tgtEl>
                                      </p:cBhvr>
                                      <p:to x="100000" y="100000"/>
                                    </p:animScale>
                                    <p:animScale>
                                      <p:cBhvr>
                                        <p:cTn id="15" dur="26">
                                          <p:stCondLst>
                                            <p:cond delay="1312"/>
                                          </p:stCondLst>
                                        </p:cTn>
                                        <p:tgtEl>
                                          <p:spTgt spid="71"/>
                                        </p:tgtEl>
                                      </p:cBhvr>
                                      <p:to x="100000" y="80000"/>
                                    </p:animScale>
                                    <p:animScale>
                                      <p:cBhvr>
                                        <p:cTn id="16" dur="166" decel="50000">
                                          <p:stCondLst>
                                            <p:cond delay="1338"/>
                                          </p:stCondLst>
                                        </p:cTn>
                                        <p:tgtEl>
                                          <p:spTgt spid="71"/>
                                        </p:tgtEl>
                                      </p:cBhvr>
                                      <p:to x="100000" y="100000"/>
                                    </p:animScale>
                                    <p:animScale>
                                      <p:cBhvr>
                                        <p:cTn id="17" dur="26">
                                          <p:stCondLst>
                                            <p:cond delay="1642"/>
                                          </p:stCondLst>
                                        </p:cTn>
                                        <p:tgtEl>
                                          <p:spTgt spid="71"/>
                                        </p:tgtEl>
                                      </p:cBhvr>
                                      <p:to x="100000" y="90000"/>
                                    </p:animScale>
                                    <p:animScale>
                                      <p:cBhvr>
                                        <p:cTn id="18" dur="166" decel="50000">
                                          <p:stCondLst>
                                            <p:cond delay="1668"/>
                                          </p:stCondLst>
                                        </p:cTn>
                                        <p:tgtEl>
                                          <p:spTgt spid="71"/>
                                        </p:tgtEl>
                                      </p:cBhvr>
                                      <p:to x="100000" y="100000"/>
                                    </p:animScale>
                                    <p:animScale>
                                      <p:cBhvr>
                                        <p:cTn id="19" dur="26">
                                          <p:stCondLst>
                                            <p:cond delay="1808"/>
                                          </p:stCondLst>
                                        </p:cTn>
                                        <p:tgtEl>
                                          <p:spTgt spid="71"/>
                                        </p:tgtEl>
                                      </p:cBhvr>
                                      <p:to x="100000" y="95000"/>
                                    </p:animScale>
                                    <p:animScale>
                                      <p:cBhvr>
                                        <p:cTn id="20" dur="166" decel="50000">
                                          <p:stCondLst>
                                            <p:cond delay="1834"/>
                                          </p:stCondLst>
                                        </p:cTn>
                                        <p:tgtEl>
                                          <p:spTgt spid="7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wipe(left)">
                                      <p:cBhvr>
                                        <p:cTn id="25" dur="500"/>
                                        <p:tgtEl>
                                          <p:spTgt spid="7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wipe(up)">
                                      <p:cBhvr>
                                        <p:cTn id="30" dur="5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up)">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up)">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wipe(up)">
                                      <p:cBhvr>
                                        <p:cTn id="50"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425B31-DBBC-B6CF-6D89-01C4AB51CD70}"/>
              </a:ext>
            </a:extLst>
          </p:cNvPr>
          <p:cNvSpPr>
            <a:spLocks noGrp="1"/>
          </p:cNvSpPr>
          <p:nvPr>
            <p:ph type="sldNum" sz="quarter" idx="12"/>
          </p:nvPr>
        </p:nvSpPr>
        <p:spPr/>
        <p:txBody>
          <a:bodyPr/>
          <a:lstStyle/>
          <a:p>
            <a:fld id="{87115745-2F8B-4195-AD23-8A2542AF7C2C}" type="slidenum">
              <a:rPr lang="zh-CN" altLang="en-US" smtClean="0"/>
              <a:t>9</a:t>
            </a:fld>
            <a:endParaRPr lang="zh-CN" altLang="en-US"/>
          </a:p>
        </p:txBody>
      </p:sp>
      <p:sp>
        <p:nvSpPr>
          <p:cNvPr id="3" name="Wave 70">
            <a:extLst>
              <a:ext uri="{FF2B5EF4-FFF2-40B4-BE49-F238E27FC236}">
                <a16:creationId xmlns:a16="http://schemas.microsoft.com/office/drawing/2014/main" id="{0B3C3094-1972-AA0F-2A5A-F26AD743150C}"/>
              </a:ext>
            </a:extLst>
          </p:cNvPr>
          <p:cNvSpPr/>
          <p:nvPr/>
        </p:nvSpPr>
        <p:spPr>
          <a:xfrm>
            <a:off x="2627784" y="452259"/>
            <a:ext cx="3319684" cy="731936"/>
          </a:xfrm>
          <a:custGeom>
            <a:avLst/>
            <a:gdLst>
              <a:gd name="connsiteX0" fmla="*/ 339074 w 2765692"/>
              <a:gd name="connsiteY0" fmla="*/ 91492 h 731936"/>
              <a:gd name="connsiteX1" fmla="*/ 2765692 w 2765692"/>
              <a:gd name="connsiteY1" fmla="*/ 91492 h 731936"/>
              <a:gd name="connsiteX2" fmla="*/ 2426618 w 2765692"/>
              <a:gd name="connsiteY2" fmla="*/ 640444 h 731936"/>
              <a:gd name="connsiteX3" fmla="*/ 0 w 2765692"/>
              <a:gd name="connsiteY3" fmla="*/ 640444 h 731936"/>
              <a:gd name="connsiteX4" fmla="*/ 339074 w 2765692"/>
              <a:gd name="connsiteY4" fmla="*/ 91492 h 73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692" h="731936" fill="none" extrusionOk="0">
                <a:moveTo>
                  <a:pt x="339074" y="91492"/>
                </a:moveTo>
                <a:cubicBezTo>
                  <a:pt x="1031544" y="-169184"/>
                  <a:pt x="1901316" y="364783"/>
                  <a:pt x="2765692" y="91492"/>
                </a:cubicBezTo>
                <a:cubicBezTo>
                  <a:pt x="2694430" y="152640"/>
                  <a:pt x="2444983" y="507367"/>
                  <a:pt x="2426618" y="640444"/>
                </a:cubicBezTo>
                <a:cubicBezTo>
                  <a:pt x="1719167" y="884682"/>
                  <a:pt x="777354" y="343672"/>
                  <a:pt x="0" y="640444"/>
                </a:cubicBezTo>
                <a:cubicBezTo>
                  <a:pt x="144790" y="364228"/>
                  <a:pt x="138435" y="345034"/>
                  <a:pt x="339074" y="91492"/>
                </a:cubicBezTo>
                <a:close/>
              </a:path>
              <a:path w="2765692" h="731936" stroke="0" extrusionOk="0">
                <a:moveTo>
                  <a:pt x="339074" y="91492"/>
                </a:moveTo>
                <a:cubicBezTo>
                  <a:pt x="1204126" y="-308806"/>
                  <a:pt x="1949504" y="343950"/>
                  <a:pt x="2765692" y="91492"/>
                </a:cubicBezTo>
                <a:cubicBezTo>
                  <a:pt x="2627160" y="237430"/>
                  <a:pt x="2524691" y="552138"/>
                  <a:pt x="2426618" y="640444"/>
                </a:cubicBezTo>
                <a:cubicBezTo>
                  <a:pt x="1709871" y="811654"/>
                  <a:pt x="798613" y="368900"/>
                  <a:pt x="0" y="640444"/>
                </a:cubicBezTo>
                <a:cubicBezTo>
                  <a:pt x="126670" y="450433"/>
                  <a:pt x="234376" y="278414"/>
                  <a:pt x="339074" y="91492"/>
                </a:cubicBezTo>
                <a:close/>
              </a:path>
            </a:pathLst>
          </a:custGeom>
          <a:solidFill>
            <a:schemeClr val="bg1"/>
          </a:solidFill>
          <a:ln w="19050">
            <a:solidFill>
              <a:srgbClr val="00B050"/>
            </a:solidFill>
            <a:extLst>
              <a:ext uri="{C807C97D-BFC1-408E-A445-0C87EB9F89A2}">
                <ask:lineSketchStyleProps xmlns="" xmlns:ask="http://schemas.microsoft.com/office/drawing/2018/sketchyshapes" sd="531292918">
                  <a:custGeom>
                    <a:avLst/>
                    <a:gdLst>
                      <a:gd name="connsiteX0" fmla="*/ 406993 w 3319684"/>
                      <a:gd name="connsiteY0" fmla="*/ 91492 h 731936"/>
                      <a:gd name="connsiteX1" fmla="*/ 3319684 w 3319684"/>
                      <a:gd name="connsiteY1" fmla="*/ 91492 h 731936"/>
                      <a:gd name="connsiteX2" fmla="*/ 2912691 w 3319684"/>
                      <a:gd name="connsiteY2" fmla="*/ 640444 h 731936"/>
                      <a:gd name="connsiteX3" fmla="*/ 0 w 3319684"/>
                      <a:gd name="connsiteY3" fmla="*/ 640444 h 731936"/>
                      <a:gd name="connsiteX4" fmla="*/ 406993 w 3319684"/>
                      <a:gd name="connsiteY4" fmla="*/ 91492 h 73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9684" h="731936" fill="none" extrusionOk="0">
                        <a:moveTo>
                          <a:pt x="406993" y="91492"/>
                        </a:moveTo>
                        <a:cubicBezTo>
                          <a:pt x="1276273" y="-174810"/>
                          <a:pt x="2307267" y="372765"/>
                          <a:pt x="3319684" y="91492"/>
                        </a:cubicBezTo>
                        <a:cubicBezTo>
                          <a:pt x="3102996" y="344290"/>
                          <a:pt x="2962729" y="559478"/>
                          <a:pt x="2912691" y="640444"/>
                        </a:cubicBezTo>
                        <a:cubicBezTo>
                          <a:pt x="1958134" y="935632"/>
                          <a:pt x="926579" y="347002"/>
                          <a:pt x="0" y="640444"/>
                        </a:cubicBezTo>
                        <a:cubicBezTo>
                          <a:pt x="220212" y="387838"/>
                          <a:pt x="301210" y="141219"/>
                          <a:pt x="406993" y="91492"/>
                        </a:cubicBezTo>
                        <a:close/>
                      </a:path>
                      <a:path w="3319684" h="731936" stroke="0" extrusionOk="0">
                        <a:moveTo>
                          <a:pt x="406993" y="91492"/>
                        </a:moveTo>
                        <a:cubicBezTo>
                          <a:pt x="1458194" y="-349741"/>
                          <a:pt x="2343485" y="358404"/>
                          <a:pt x="3319684" y="91492"/>
                        </a:cubicBezTo>
                        <a:cubicBezTo>
                          <a:pt x="3181287" y="218521"/>
                          <a:pt x="2995629" y="471321"/>
                          <a:pt x="2912691" y="640444"/>
                        </a:cubicBezTo>
                        <a:cubicBezTo>
                          <a:pt x="1951635" y="931129"/>
                          <a:pt x="923614" y="489530"/>
                          <a:pt x="0" y="640444"/>
                        </a:cubicBezTo>
                        <a:cubicBezTo>
                          <a:pt x="169200" y="352799"/>
                          <a:pt x="298919" y="164977"/>
                          <a:pt x="406993" y="9149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70C0"/>
                </a:solidFill>
                <a:latin typeface="Times New Roman" panose="02020603050405020304" pitchFamily="18" charset="0"/>
                <a:ea typeface="AvantGarde" panose="00000400000000000000" pitchFamily="2" charset="0"/>
                <a:cs typeface="Times New Roman" panose="02020603050405020304" pitchFamily="18" charset="0"/>
              </a:rPr>
              <a:t>Giải nghĩa từ</a:t>
            </a:r>
          </a:p>
        </p:txBody>
      </p:sp>
      <p:sp>
        <p:nvSpPr>
          <p:cNvPr id="4" name="TextBox 3"/>
          <p:cNvSpPr txBox="1"/>
          <p:nvPr/>
        </p:nvSpPr>
        <p:spPr>
          <a:xfrm>
            <a:off x="755576" y="1707654"/>
            <a:ext cx="1411585" cy="523220"/>
          </a:xfrm>
          <a:prstGeom prst="rect">
            <a:avLst/>
          </a:prstGeom>
          <a:noFill/>
        </p:spPr>
        <p:txBody>
          <a:bodyPr wrap="square" rtlCol="0">
            <a:spAutoFit/>
          </a:bodyPr>
          <a:lstStyle/>
          <a:p>
            <a:r>
              <a:rPr lang="en-US" sz="2800" b="1" dirty="0" err="1" smtClean="0">
                <a:solidFill>
                  <a:srgbClr val="C00000"/>
                </a:solidFill>
                <a:latin typeface="Times New Roman" panose="02020603050405020304" pitchFamily="18" charset="0"/>
                <a:cs typeface="Times New Roman" panose="02020603050405020304" pitchFamily="18" charset="0"/>
              </a:rPr>
              <a:t>Đoàn</a:t>
            </a:r>
            <a:r>
              <a:rPr lang="en-US" sz="2800" b="1" dirty="0" smtClean="0">
                <a:solidFill>
                  <a:srgbClr val="C00000"/>
                </a:solidFill>
                <a:latin typeface="Times New Roman" panose="02020603050405020304" pitchFamily="18" charset="0"/>
                <a:cs typeface="Times New Roman" panose="02020603050405020304" pitchFamily="18" charset="0"/>
              </a:rPr>
              <a:t>: </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763688" y="1707654"/>
            <a:ext cx="7380312" cy="523220"/>
          </a:xfrm>
          <a:prstGeom prst="rect">
            <a:avLst/>
          </a:prstGeom>
          <a:noFill/>
        </p:spPr>
        <p:txBody>
          <a:bodyPr wrap="square" rtlCol="0">
            <a:spAutoFit/>
          </a:bodyPr>
          <a:lstStyle/>
          <a:p>
            <a:r>
              <a:rPr lang="en-US" sz="2800" dirty="0" err="1">
                <a:solidFill>
                  <a:srgbClr val="002060"/>
                </a:solidFill>
                <a:latin typeface="Times New Roman" panose="02020603050405020304" pitchFamily="18" charset="0"/>
                <a:cs typeface="Times New Roman" panose="02020603050405020304" pitchFamily="18" charset="0"/>
              </a:rPr>
              <a:t>c</a:t>
            </a:r>
            <a:r>
              <a:rPr lang="en-US" sz="2800" dirty="0" err="1" smtClean="0">
                <a:solidFill>
                  <a:srgbClr val="002060"/>
                </a:solidFill>
                <a:latin typeface="Times New Roman" panose="02020603050405020304" pitchFamily="18" charset="0"/>
                <a:cs typeface="Times New Roman" panose="02020603050405020304" pitchFamily="18" charset="0"/>
              </a:rPr>
              <a:t>hỉ</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Đoàn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a:t>
            </a:r>
            <a:r>
              <a:rPr lang="en-US" sz="2800" dirty="0" err="1" smtClean="0">
                <a:solidFill>
                  <a:srgbClr val="002060"/>
                </a:solidFill>
                <a:latin typeface="Times New Roman" panose="02020603050405020304" pitchFamily="18" charset="0"/>
                <a:cs typeface="Times New Roman" panose="02020603050405020304" pitchFamily="18" charset="0"/>
              </a:rPr>
              <a:t>hanh</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niên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cộng</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sản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Hồ</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Chí</a:t>
            </a:r>
            <a:r>
              <a:rPr lang="en-US" sz="2800" dirty="0" smtClean="0">
                <a:solidFill>
                  <a:srgbClr val="002060"/>
                </a:solidFill>
                <a:latin typeface="Times New Roman" panose="02020603050405020304" pitchFamily="18" charset="0"/>
                <a:cs typeface="Times New Roman" panose="02020603050405020304" pitchFamily="18" charset="0"/>
              </a:rPr>
              <a:t> Minh</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55575" y="2231113"/>
            <a:ext cx="1411585" cy="523220"/>
          </a:xfrm>
          <a:prstGeom prst="rect">
            <a:avLst/>
          </a:prstGeom>
          <a:noFill/>
        </p:spPr>
        <p:txBody>
          <a:bodyPr wrap="square" rtlCol="0">
            <a:spAutoFit/>
          </a:bodyPr>
          <a:lstStyle/>
          <a:p>
            <a:r>
              <a:rPr lang="en-US" sz="2800" b="1" dirty="0" err="1" smtClean="0">
                <a:solidFill>
                  <a:srgbClr val="C00000"/>
                </a:solidFill>
                <a:latin typeface="Times New Roman" panose="02020603050405020304" pitchFamily="18" charset="0"/>
                <a:cs typeface="Times New Roman" panose="02020603050405020304" pitchFamily="18" charset="0"/>
              </a:rPr>
              <a:t>Đội</a:t>
            </a:r>
            <a:r>
              <a:rPr lang="en-US" sz="2800" b="1" dirty="0" smtClean="0">
                <a:solidFill>
                  <a:srgbClr val="C00000"/>
                </a:solidFill>
                <a:latin typeface="Times New Roman" panose="02020603050405020304" pitchFamily="18" charset="0"/>
                <a:cs typeface="Times New Roman" panose="02020603050405020304" pitchFamily="18" charset="0"/>
              </a:rPr>
              <a:t>: </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485528" y="2227219"/>
            <a:ext cx="7380312" cy="523220"/>
          </a:xfrm>
          <a:prstGeom prst="rect">
            <a:avLst/>
          </a:prstGeom>
          <a:noFill/>
        </p:spPr>
        <p:txBody>
          <a:bodyPr wrap="square" rtlCol="0">
            <a:spAutoFit/>
          </a:bodyPr>
          <a:lstStyle/>
          <a:p>
            <a:r>
              <a:rPr lang="en-US" sz="2800" dirty="0" err="1">
                <a:solidFill>
                  <a:srgbClr val="002060"/>
                </a:solidFill>
                <a:latin typeface="Times New Roman" panose="02020603050405020304" pitchFamily="18" charset="0"/>
                <a:cs typeface="Times New Roman" panose="02020603050405020304" pitchFamily="18" charset="0"/>
              </a:rPr>
              <a:t>c</a:t>
            </a:r>
            <a:r>
              <a:rPr lang="en-US" sz="2800" dirty="0" err="1" smtClean="0">
                <a:solidFill>
                  <a:srgbClr val="002060"/>
                </a:solidFill>
                <a:latin typeface="Times New Roman" panose="02020603050405020304" pitchFamily="18" charset="0"/>
                <a:cs typeface="Times New Roman" panose="02020603050405020304" pitchFamily="18" charset="0"/>
              </a:rPr>
              <a:t>hỉ</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Đội</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Thiếu</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niên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Tiền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phong</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Hồ</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Chí</a:t>
            </a:r>
            <a:r>
              <a:rPr lang="en-US" sz="2800" dirty="0" smtClean="0">
                <a:solidFill>
                  <a:srgbClr val="002060"/>
                </a:solidFill>
                <a:latin typeface="Times New Roman" panose="02020603050405020304" pitchFamily="18" charset="0"/>
                <a:cs typeface="Times New Roman" panose="02020603050405020304" pitchFamily="18" charset="0"/>
              </a:rPr>
              <a:t> Minh</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755574" y="2734274"/>
            <a:ext cx="2141538" cy="523220"/>
          </a:xfrm>
          <a:prstGeom prst="rect">
            <a:avLst/>
          </a:prstGeom>
          <a:noFill/>
        </p:spPr>
        <p:txBody>
          <a:bodyPr wrap="square" rtlCol="0">
            <a:spAutoFit/>
          </a:bodyPr>
          <a:lstStyle/>
          <a:p>
            <a:r>
              <a:rPr lang="en-US" sz="2800" b="1" dirty="0" err="1" smtClean="0">
                <a:solidFill>
                  <a:srgbClr val="C00000"/>
                </a:solidFill>
                <a:latin typeface="Times New Roman" panose="02020603050405020304" pitchFamily="18" charset="0"/>
                <a:cs typeface="Times New Roman" panose="02020603050405020304" pitchFamily="18" charset="0"/>
              </a:rPr>
              <a:t>Khát</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khao</a:t>
            </a:r>
            <a:r>
              <a:rPr lang="en-US" sz="2800" b="1" dirty="0" smtClean="0">
                <a:solidFill>
                  <a:srgbClr val="C00000"/>
                </a:solidFill>
                <a:latin typeface="Times New Roman" panose="02020603050405020304" pitchFamily="18" charset="0"/>
                <a:cs typeface="Times New Roman" panose="02020603050405020304" pitchFamily="18" charset="0"/>
              </a:rPr>
              <a:t>: </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556296" y="2734274"/>
            <a:ext cx="7380312" cy="523220"/>
          </a:xfrm>
          <a:prstGeom prst="rect">
            <a:avLst/>
          </a:prstGeom>
          <a:noFill/>
        </p:spPr>
        <p:txBody>
          <a:bodyPr wrap="square" rtlCol="0">
            <a:spAutoFit/>
          </a:bodyPr>
          <a:lstStyle/>
          <a:p>
            <a:r>
              <a:rPr lang="en-US" sz="2800" dirty="0" err="1">
                <a:solidFill>
                  <a:srgbClr val="002060"/>
                </a:solidFill>
                <a:latin typeface="Times New Roman" panose="02020603050405020304" pitchFamily="18" charset="0"/>
                <a:cs typeface="Times New Roman" panose="02020603050405020304" pitchFamily="18" charset="0"/>
              </a:rPr>
              <a:t>m</a:t>
            </a:r>
            <a:r>
              <a:rPr lang="en-US" sz="2800" dirty="0" err="1" smtClean="0">
                <a:solidFill>
                  <a:srgbClr val="002060"/>
                </a:solidFill>
                <a:latin typeface="Times New Roman" panose="02020603050405020304" pitchFamily="18" charset="0"/>
                <a:cs typeface="Times New Roman" panose="02020603050405020304" pitchFamily="18" charset="0"/>
              </a:rPr>
              <a:t>ong</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muốn</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thiết</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tha</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182035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left)">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1"/>
  <p:tag name="ISPRING_SCORM_RATE_QUIZZES" val="0"/>
  <p:tag name="ISPRING_SCORM_PASSING_SCORE" val="100.0000000000"/>
  <p:tag name="GENSWF_OUTPUT_FILE_NAME" val="8701"/>
  <p:tag name="ISPRING_RESOURCE_PATHS_HASH_2" val="ea938b51eb40c54240a7b0e27a8e31ff9a4061e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875</TotalTime>
  <Words>469</Words>
  <Application>Microsoft Office PowerPoint</Application>
  <PresentationFormat>On-screen Show (16:9)</PresentationFormat>
  <Paragraphs>85</Paragraphs>
  <Slides>22</Slides>
  <Notes>10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22</vt:i4>
      </vt:variant>
    </vt:vector>
  </HeadingPairs>
  <TitlesOfParts>
    <vt:vector size="35" baseType="lpstr">
      <vt:lpstr>宋体</vt:lpstr>
      <vt:lpstr>宋体</vt:lpstr>
      <vt:lpstr>Arial</vt:lpstr>
      <vt:lpstr>Arial-Rounded</vt:lpstr>
      <vt:lpstr>AvantGarde</vt:lpstr>
      <vt:lpstr>Calibri</vt:lpstr>
      <vt:lpstr>HP001 4 hàng</vt:lpstr>
      <vt:lpstr>Impact</vt:lpstr>
      <vt:lpstr>Times New Roman</vt:lpstr>
      <vt:lpstr>UTM Avo</vt:lpstr>
      <vt:lpstr>UTM Cookies</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78</cp:revision>
  <dcterms:created xsi:type="dcterms:W3CDTF">2015-02-26T08:23:36Z</dcterms:created>
  <dcterms:modified xsi:type="dcterms:W3CDTF">2022-10-26T01:52:27Z</dcterms:modified>
</cp:coreProperties>
</file>