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Fraunces" panose="020B0604020202020204" charset="0"/>
      <p:regular r:id="rId16"/>
    </p:embeddedFont>
    <p:embeddedFont>
      <p:font typeface="Roboto Condensed" panose="02000000000000000000" pitchFamily="2" charset="0"/>
      <p:regular r:id="rId17"/>
      <p:bold r:id="rId18"/>
      <p:italic r:id="rId19"/>
      <p:boldItalic r:id="rId20"/>
    </p:embeddedFont>
    <p:embeddedFont>
      <p:font typeface="Roboto Condensed Bold" panose="02000000000000000000" charset="0"/>
      <p:regular r:id="rId21"/>
      <p:bold r:id="rId22"/>
      <p:italic r:id="rId23"/>
      <p:boldItalic r:id="rId24"/>
    </p:embeddedFont>
    <p:embeddedFont>
      <p:font typeface="Roboto Condensed Italics" panose="020B0604020202020204" charset="0"/>
      <p:regular r:id="rId25"/>
      <p:bold r:id="rId26"/>
      <p:italic r:id="rId27"/>
      <p:boldItalic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1" autoAdjust="0"/>
    <p:restoredTop sz="94648" autoAdjust="0"/>
  </p:normalViewPr>
  <p:slideViewPr>
    <p:cSldViewPr>
      <p:cViewPr varScale="1">
        <p:scale>
          <a:sx n="42" d="100"/>
          <a:sy n="42" d="100"/>
        </p:scale>
        <p:origin x="78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font" Target="fonts/font15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3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28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font" Target="fonts/font16.fntdata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4C4FCD-1E03-AF4D-9EC8-036AC9C065C8}" type="doc">
      <dgm:prSet loTypeId="urn:microsoft.com/office/officeart/2005/8/layout/venn3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3CC01F00-165A-D749-BBF9-62B7C25FBAD1}">
      <dgm:prSet phldrT="[Text]"/>
      <dgm:spPr/>
      <dgm:t>
        <a:bodyPr/>
        <a:lstStyle/>
        <a:p>
          <a:r>
            <a:rPr lang="en-US" spc="101">
              <a:latin typeface="Roboto Condensed"/>
            </a:rPr>
            <a:t>Bước 1: Chuẩn bị trước khi nói (xác định đề tài, không gian, thời gian, mục đích nói, người nghe -&gt; tìm ý, lập dàn ý)</a:t>
          </a:r>
          <a:endParaRPr lang="en-US"/>
        </a:p>
      </dgm:t>
    </dgm:pt>
    <dgm:pt modelId="{91B7D57A-1339-354C-98E2-332C3CBA4C62}" type="parTrans" cxnId="{67811EF8-99A5-6349-AE26-C3D22BAAA65B}">
      <dgm:prSet/>
      <dgm:spPr/>
      <dgm:t>
        <a:bodyPr/>
        <a:lstStyle/>
        <a:p>
          <a:endParaRPr lang="en-US"/>
        </a:p>
      </dgm:t>
    </dgm:pt>
    <dgm:pt modelId="{5C741BF1-4970-3D40-B4E7-000441BAA60A}" type="sibTrans" cxnId="{67811EF8-99A5-6349-AE26-C3D22BAAA65B}">
      <dgm:prSet/>
      <dgm:spPr/>
      <dgm:t>
        <a:bodyPr/>
        <a:lstStyle/>
        <a:p>
          <a:endParaRPr lang="en-US"/>
        </a:p>
      </dgm:t>
    </dgm:pt>
    <dgm:pt modelId="{E3DD0A47-14C4-4C43-B0E0-DF4BA5ADC8FF}">
      <dgm:prSet/>
      <dgm:spPr/>
      <dgm:t>
        <a:bodyPr/>
        <a:lstStyle/>
        <a:p>
          <a:r>
            <a:rPr lang="en-US" spc="101">
              <a:latin typeface="Roboto Condensed"/>
            </a:rPr>
            <a:t>Bước 2: Trình bày bài nói (Luyện tập và trình bày bài nói)</a:t>
          </a:r>
          <a:endParaRPr lang="en-US" spc="101" dirty="0">
            <a:latin typeface="Roboto Condensed"/>
          </a:endParaRPr>
        </a:p>
      </dgm:t>
    </dgm:pt>
    <dgm:pt modelId="{3A126F08-35F7-9A44-8489-C127EE2B8DB5}" type="parTrans" cxnId="{BC8BC0E6-18B1-774D-BD3C-CD5A927EB7C5}">
      <dgm:prSet/>
      <dgm:spPr/>
      <dgm:t>
        <a:bodyPr/>
        <a:lstStyle/>
        <a:p>
          <a:endParaRPr lang="en-US"/>
        </a:p>
      </dgm:t>
    </dgm:pt>
    <dgm:pt modelId="{C6CDB0EB-2E48-DE4C-B922-0FBF1EEF4A62}" type="sibTrans" cxnId="{BC8BC0E6-18B1-774D-BD3C-CD5A927EB7C5}">
      <dgm:prSet/>
      <dgm:spPr/>
      <dgm:t>
        <a:bodyPr/>
        <a:lstStyle/>
        <a:p>
          <a:endParaRPr lang="en-US"/>
        </a:p>
      </dgm:t>
    </dgm:pt>
    <dgm:pt modelId="{E0064984-8910-3542-BB5C-27C6A9912BED}">
      <dgm:prSet/>
      <dgm:spPr/>
      <dgm:t>
        <a:bodyPr/>
        <a:lstStyle/>
        <a:p>
          <a:r>
            <a:rPr lang="en-US" spc="101">
              <a:latin typeface="Roboto Condensed"/>
            </a:rPr>
            <a:t>Bước 3: Trao đổi, đánh giá, rút kinh nghiệm sau khi nói (sử dụng bảng kiểm để tự nhận xét và nhận xét sản phẩm của bạn)</a:t>
          </a:r>
          <a:endParaRPr lang="en-US" spc="101" dirty="0">
            <a:latin typeface="Roboto Condensed"/>
          </a:endParaRPr>
        </a:p>
      </dgm:t>
    </dgm:pt>
    <dgm:pt modelId="{B56BDA41-A365-9C40-9DCA-2A93DD378D7B}" type="parTrans" cxnId="{D77F388D-2B8C-DB47-9DD3-17096E8A3433}">
      <dgm:prSet/>
      <dgm:spPr/>
      <dgm:t>
        <a:bodyPr/>
        <a:lstStyle/>
        <a:p>
          <a:endParaRPr lang="en-US"/>
        </a:p>
      </dgm:t>
    </dgm:pt>
    <dgm:pt modelId="{D4248F0F-5771-B54C-94F8-085560ED802E}" type="sibTrans" cxnId="{D77F388D-2B8C-DB47-9DD3-17096E8A3433}">
      <dgm:prSet/>
      <dgm:spPr/>
      <dgm:t>
        <a:bodyPr/>
        <a:lstStyle/>
        <a:p>
          <a:endParaRPr lang="en-US"/>
        </a:p>
      </dgm:t>
    </dgm:pt>
    <dgm:pt modelId="{BE360F09-45DE-2D4C-B687-C2766E6C1734}" type="pres">
      <dgm:prSet presAssocID="{B54C4FCD-1E03-AF4D-9EC8-036AC9C065C8}" presName="Name0" presStyleCnt="0">
        <dgm:presLayoutVars>
          <dgm:dir/>
          <dgm:resizeHandles val="exact"/>
        </dgm:presLayoutVars>
      </dgm:prSet>
      <dgm:spPr/>
    </dgm:pt>
    <dgm:pt modelId="{8568ECAD-0D30-DD4A-AC96-F1B16C76261C}" type="pres">
      <dgm:prSet presAssocID="{3CC01F00-165A-D749-BBF9-62B7C25FBAD1}" presName="Name5" presStyleLbl="vennNode1" presStyleIdx="0" presStyleCnt="3">
        <dgm:presLayoutVars>
          <dgm:bulletEnabled val="1"/>
        </dgm:presLayoutVars>
      </dgm:prSet>
      <dgm:spPr/>
    </dgm:pt>
    <dgm:pt modelId="{2BA69BC7-A788-9945-AD96-E34DC05EC323}" type="pres">
      <dgm:prSet presAssocID="{5C741BF1-4970-3D40-B4E7-000441BAA60A}" presName="space" presStyleCnt="0"/>
      <dgm:spPr/>
    </dgm:pt>
    <dgm:pt modelId="{564E6664-50E2-B44D-B70F-70C5B72E9C0A}" type="pres">
      <dgm:prSet presAssocID="{E3DD0A47-14C4-4C43-B0E0-DF4BA5ADC8FF}" presName="Name5" presStyleLbl="vennNode1" presStyleIdx="1" presStyleCnt="3">
        <dgm:presLayoutVars>
          <dgm:bulletEnabled val="1"/>
        </dgm:presLayoutVars>
      </dgm:prSet>
      <dgm:spPr/>
    </dgm:pt>
    <dgm:pt modelId="{E0F62AB9-3EA8-B343-90B6-E9B87925B618}" type="pres">
      <dgm:prSet presAssocID="{C6CDB0EB-2E48-DE4C-B922-0FBF1EEF4A62}" presName="space" presStyleCnt="0"/>
      <dgm:spPr/>
    </dgm:pt>
    <dgm:pt modelId="{2CA70424-D5D6-FB47-8B5B-57CD21148C08}" type="pres">
      <dgm:prSet presAssocID="{E0064984-8910-3542-BB5C-27C6A9912BED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F85AA230-E4F4-134A-9CF8-B4BC423D0839}" type="presOf" srcId="{B54C4FCD-1E03-AF4D-9EC8-036AC9C065C8}" destId="{BE360F09-45DE-2D4C-B687-C2766E6C1734}" srcOrd="0" destOrd="0" presId="urn:microsoft.com/office/officeart/2005/8/layout/venn3"/>
    <dgm:cxn modelId="{560D5670-0FB0-6049-A06B-9BDF6EDC64A7}" type="presOf" srcId="{E3DD0A47-14C4-4C43-B0E0-DF4BA5ADC8FF}" destId="{564E6664-50E2-B44D-B70F-70C5B72E9C0A}" srcOrd="0" destOrd="0" presId="urn:microsoft.com/office/officeart/2005/8/layout/venn3"/>
    <dgm:cxn modelId="{D77F388D-2B8C-DB47-9DD3-17096E8A3433}" srcId="{B54C4FCD-1E03-AF4D-9EC8-036AC9C065C8}" destId="{E0064984-8910-3542-BB5C-27C6A9912BED}" srcOrd="2" destOrd="0" parTransId="{B56BDA41-A365-9C40-9DCA-2A93DD378D7B}" sibTransId="{D4248F0F-5771-B54C-94F8-085560ED802E}"/>
    <dgm:cxn modelId="{3C3938D3-637D-0F4D-9206-EB42B5BF8582}" type="presOf" srcId="{E0064984-8910-3542-BB5C-27C6A9912BED}" destId="{2CA70424-D5D6-FB47-8B5B-57CD21148C08}" srcOrd="0" destOrd="0" presId="urn:microsoft.com/office/officeart/2005/8/layout/venn3"/>
    <dgm:cxn modelId="{BC8BC0E6-18B1-774D-BD3C-CD5A927EB7C5}" srcId="{B54C4FCD-1E03-AF4D-9EC8-036AC9C065C8}" destId="{E3DD0A47-14C4-4C43-B0E0-DF4BA5ADC8FF}" srcOrd="1" destOrd="0" parTransId="{3A126F08-35F7-9A44-8489-C127EE2B8DB5}" sibTransId="{C6CDB0EB-2E48-DE4C-B922-0FBF1EEF4A62}"/>
    <dgm:cxn modelId="{F570A8ED-3564-7B4D-A24C-A554B1B136F4}" type="presOf" srcId="{3CC01F00-165A-D749-BBF9-62B7C25FBAD1}" destId="{8568ECAD-0D30-DD4A-AC96-F1B16C76261C}" srcOrd="0" destOrd="0" presId="urn:microsoft.com/office/officeart/2005/8/layout/venn3"/>
    <dgm:cxn modelId="{67811EF8-99A5-6349-AE26-C3D22BAAA65B}" srcId="{B54C4FCD-1E03-AF4D-9EC8-036AC9C065C8}" destId="{3CC01F00-165A-D749-BBF9-62B7C25FBAD1}" srcOrd="0" destOrd="0" parTransId="{91B7D57A-1339-354C-98E2-332C3CBA4C62}" sibTransId="{5C741BF1-4970-3D40-B4E7-000441BAA60A}"/>
    <dgm:cxn modelId="{DAFC4FBE-800E-D74B-9427-6A7497B544AE}" type="presParOf" srcId="{BE360F09-45DE-2D4C-B687-C2766E6C1734}" destId="{8568ECAD-0D30-DD4A-AC96-F1B16C76261C}" srcOrd="0" destOrd="0" presId="urn:microsoft.com/office/officeart/2005/8/layout/venn3"/>
    <dgm:cxn modelId="{B0E16CA8-1223-6549-8492-7D33457F1BA3}" type="presParOf" srcId="{BE360F09-45DE-2D4C-B687-C2766E6C1734}" destId="{2BA69BC7-A788-9945-AD96-E34DC05EC323}" srcOrd="1" destOrd="0" presId="urn:microsoft.com/office/officeart/2005/8/layout/venn3"/>
    <dgm:cxn modelId="{508B1D94-5999-FF46-B3E7-F54B3674B099}" type="presParOf" srcId="{BE360F09-45DE-2D4C-B687-C2766E6C1734}" destId="{564E6664-50E2-B44D-B70F-70C5B72E9C0A}" srcOrd="2" destOrd="0" presId="urn:microsoft.com/office/officeart/2005/8/layout/venn3"/>
    <dgm:cxn modelId="{4A92DD63-338E-5148-AED4-6F441D3D1887}" type="presParOf" srcId="{BE360F09-45DE-2D4C-B687-C2766E6C1734}" destId="{E0F62AB9-3EA8-B343-90B6-E9B87925B618}" srcOrd="3" destOrd="0" presId="urn:microsoft.com/office/officeart/2005/8/layout/venn3"/>
    <dgm:cxn modelId="{88BDE289-D670-AF44-A561-C2F27C1FB1EA}" type="presParOf" srcId="{BE360F09-45DE-2D4C-B687-C2766E6C1734}" destId="{2CA70424-D5D6-FB47-8B5B-57CD21148C08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AC25901-8658-314B-9798-31494DFFCA55}" type="doc">
      <dgm:prSet loTypeId="urn:microsoft.com/office/officeart/2005/8/layout/vList2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E577796-5D2B-B142-838F-9A74808B9F19}">
      <dgm:prSet phldrT="[Text]"/>
      <dgm:spPr/>
      <dgm:t>
        <a:bodyPr/>
        <a:lstStyle/>
        <a:p>
          <a:r>
            <a:rPr lang="en-US">
              <a:latin typeface="Roboto Condensed"/>
            </a:rPr>
            <a:t>- HS thực hiện trình bày bài nói theo nhóm</a:t>
          </a:r>
          <a:endParaRPr lang="en-US" dirty="0"/>
        </a:p>
      </dgm:t>
    </dgm:pt>
    <dgm:pt modelId="{B704F2A5-4A88-D74D-8141-5EF94BA825E6}" type="parTrans" cxnId="{40ACB4A6-2447-9E41-965D-B84E8A9A988E}">
      <dgm:prSet/>
      <dgm:spPr/>
      <dgm:t>
        <a:bodyPr/>
        <a:lstStyle/>
        <a:p>
          <a:endParaRPr lang="en-US"/>
        </a:p>
      </dgm:t>
    </dgm:pt>
    <dgm:pt modelId="{E91CA89B-EFBC-D446-B7B1-595F02C388D3}" type="sibTrans" cxnId="{40ACB4A6-2447-9E41-965D-B84E8A9A988E}">
      <dgm:prSet/>
      <dgm:spPr/>
      <dgm:t>
        <a:bodyPr/>
        <a:lstStyle/>
        <a:p>
          <a:endParaRPr lang="en-US"/>
        </a:p>
      </dgm:t>
    </dgm:pt>
    <dgm:pt modelId="{7293ECA4-862B-D143-B094-14612D77F8FE}">
      <dgm:prSet/>
      <dgm:spPr/>
      <dgm:t>
        <a:bodyPr/>
        <a:lstStyle/>
        <a:p>
          <a:r>
            <a:rPr lang="en-US">
              <a:latin typeface="Roboto Condensed"/>
            </a:rPr>
            <a:t>- Các nhóm có 10 phút để luyện tập nói trong nhóm</a:t>
          </a:r>
          <a:endParaRPr lang="en-US" dirty="0">
            <a:latin typeface="Roboto Condensed"/>
          </a:endParaRPr>
        </a:p>
      </dgm:t>
    </dgm:pt>
    <dgm:pt modelId="{613AB44A-49B6-3F4C-A80D-39583ED401C4}" type="parTrans" cxnId="{5D92C40C-A1AD-784F-A7B6-DF441DC6608F}">
      <dgm:prSet/>
      <dgm:spPr/>
      <dgm:t>
        <a:bodyPr/>
        <a:lstStyle/>
        <a:p>
          <a:endParaRPr lang="en-US"/>
        </a:p>
      </dgm:t>
    </dgm:pt>
    <dgm:pt modelId="{7AD40168-EC3A-E24C-9658-0DFBD0D0CCA5}" type="sibTrans" cxnId="{5D92C40C-A1AD-784F-A7B6-DF441DC6608F}">
      <dgm:prSet/>
      <dgm:spPr/>
      <dgm:t>
        <a:bodyPr/>
        <a:lstStyle/>
        <a:p>
          <a:endParaRPr lang="en-US"/>
        </a:p>
      </dgm:t>
    </dgm:pt>
    <dgm:pt modelId="{A6D341FA-5A99-2D49-93A3-57425D6FE4BE}">
      <dgm:prSet/>
      <dgm:spPr/>
      <dgm:t>
        <a:bodyPr/>
        <a:lstStyle/>
        <a:p>
          <a:r>
            <a:rPr lang="en-US">
              <a:latin typeface="Roboto Condensed"/>
            </a:rPr>
            <a:t>- Mỗi nhóm có tối đa 5 phút trình bày bài nói và 5 phút để lắng nghe nhận xét cũng như phản hồi nhận xét của các nhóm</a:t>
          </a:r>
          <a:endParaRPr lang="en-US" dirty="0">
            <a:latin typeface="Roboto Condensed"/>
          </a:endParaRPr>
        </a:p>
      </dgm:t>
    </dgm:pt>
    <dgm:pt modelId="{BB8E95F1-F4AE-D84C-AC35-47D0F6E54D02}" type="parTrans" cxnId="{9E1C8447-5B72-5F4E-B6FD-64EB77CFA617}">
      <dgm:prSet/>
      <dgm:spPr/>
      <dgm:t>
        <a:bodyPr/>
        <a:lstStyle/>
        <a:p>
          <a:endParaRPr lang="en-US"/>
        </a:p>
      </dgm:t>
    </dgm:pt>
    <dgm:pt modelId="{9CB56B52-BDF3-6D40-B034-D5CC5C66C676}" type="sibTrans" cxnId="{9E1C8447-5B72-5F4E-B6FD-64EB77CFA617}">
      <dgm:prSet/>
      <dgm:spPr/>
      <dgm:t>
        <a:bodyPr/>
        <a:lstStyle/>
        <a:p>
          <a:endParaRPr lang="en-US"/>
        </a:p>
      </dgm:t>
    </dgm:pt>
    <dgm:pt modelId="{E608C646-B51B-9945-B581-2FA46EBBD77B}" type="pres">
      <dgm:prSet presAssocID="{6AC25901-8658-314B-9798-31494DFFCA55}" presName="linear" presStyleCnt="0">
        <dgm:presLayoutVars>
          <dgm:animLvl val="lvl"/>
          <dgm:resizeHandles val="exact"/>
        </dgm:presLayoutVars>
      </dgm:prSet>
      <dgm:spPr/>
    </dgm:pt>
    <dgm:pt modelId="{2D70E681-D472-4A47-B9A6-B62BB71D1B9D}" type="pres">
      <dgm:prSet presAssocID="{BE577796-5D2B-B142-838F-9A74808B9F1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C8FCD73-D3EC-FD49-BD1F-38E793AFA61B}" type="pres">
      <dgm:prSet presAssocID="{E91CA89B-EFBC-D446-B7B1-595F02C388D3}" presName="spacer" presStyleCnt="0"/>
      <dgm:spPr/>
    </dgm:pt>
    <dgm:pt modelId="{03CBAFC4-B93A-E64A-8AC3-E68583ABA6AD}" type="pres">
      <dgm:prSet presAssocID="{7293ECA4-862B-D143-B094-14612D77F8FE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47A274A-C9C6-C54D-AF42-52AFA0FFD237}" type="pres">
      <dgm:prSet presAssocID="{7AD40168-EC3A-E24C-9658-0DFBD0D0CCA5}" presName="spacer" presStyleCnt="0"/>
      <dgm:spPr/>
    </dgm:pt>
    <dgm:pt modelId="{B901EE1E-AEC3-D94F-8FAE-4EB558F193DD}" type="pres">
      <dgm:prSet presAssocID="{A6D341FA-5A99-2D49-93A3-57425D6FE4B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89A9D004-2DEF-7C44-BA46-C2648CA7B1D2}" type="presOf" srcId="{7293ECA4-862B-D143-B094-14612D77F8FE}" destId="{03CBAFC4-B93A-E64A-8AC3-E68583ABA6AD}" srcOrd="0" destOrd="0" presId="urn:microsoft.com/office/officeart/2005/8/layout/vList2"/>
    <dgm:cxn modelId="{4A8F5A0A-8BF8-CC4F-9E1D-C3F690DCC18D}" type="presOf" srcId="{6AC25901-8658-314B-9798-31494DFFCA55}" destId="{E608C646-B51B-9945-B581-2FA46EBBD77B}" srcOrd="0" destOrd="0" presId="urn:microsoft.com/office/officeart/2005/8/layout/vList2"/>
    <dgm:cxn modelId="{5D92C40C-A1AD-784F-A7B6-DF441DC6608F}" srcId="{6AC25901-8658-314B-9798-31494DFFCA55}" destId="{7293ECA4-862B-D143-B094-14612D77F8FE}" srcOrd="1" destOrd="0" parTransId="{613AB44A-49B6-3F4C-A80D-39583ED401C4}" sibTransId="{7AD40168-EC3A-E24C-9658-0DFBD0D0CCA5}"/>
    <dgm:cxn modelId="{9E1C8447-5B72-5F4E-B6FD-64EB77CFA617}" srcId="{6AC25901-8658-314B-9798-31494DFFCA55}" destId="{A6D341FA-5A99-2D49-93A3-57425D6FE4BE}" srcOrd="2" destOrd="0" parTransId="{BB8E95F1-F4AE-D84C-AC35-47D0F6E54D02}" sibTransId="{9CB56B52-BDF3-6D40-B034-D5CC5C66C676}"/>
    <dgm:cxn modelId="{EB905569-281B-3B47-B3C0-6E31A7FA00EF}" type="presOf" srcId="{BE577796-5D2B-B142-838F-9A74808B9F19}" destId="{2D70E681-D472-4A47-B9A6-B62BB71D1B9D}" srcOrd="0" destOrd="0" presId="urn:microsoft.com/office/officeart/2005/8/layout/vList2"/>
    <dgm:cxn modelId="{C5C2F0A1-8122-7C41-91F0-24E65BA3C3E3}" type="presOf" srcId="{A6D341FA-5A99-2D49-93A3-57425D6FE4BE}" destId="{B901EE1E-AEC3-D94F-8FAE-4EB558F193DD}" srcOrd="0" destOrd="0" presId="urn:microsoft.com/office/officeart/2005/8/layout/vList2"/>
    <dgm:cxn modelId="{40ACB4A6-2447-9E41-965D-B84E8A9A988E}" srcId="{6AC25901-8658-314B-9798-31494DFFCA55}" destId="{BE577796-5D2B-B142-838F-9A74808B9F19}" srcOrd="0" destOrd="0" parTransId="{B704F2A5-4A88-D74D-8141-5EF94BA825E6}" sibTransId="{E91CA89B-EFBC-D446-B7B1-595F02C388D3}"/>
    <dgm:cxn modelId="{085739E7-79BE-3A40-9286-365D4498682F}" type="presParOf" srcId="{E608C646-B51B-9945-B581-2FA46EBBD77B}" destId="{2D70E681-D472-4A47-B9A6-B62BB71D1B9D}" srcOrd="0" destOrd="0" presId="urn:microsoft.com/office/officeart/2005/8/layout/vList2"/>
    <dgm:cxn modelId="{ADC5FA91-85C7-0E4E-B18E-C2543AF370AA}" type="presParOf" srcId="{E608C646-B51B-9945-B581-2FA46EBBD77B}" destId="{2C8FCD73-D3EC-FD49-BD1F-38E793AFA61B}" srcOrd="1" destOrd="0" presId="urn:microsoft.com/office/officeart/2005/8/layout/vList2"/>
    <dgm:cxn modelId="{AB2285A7-7722-514C-BD97-13AEEEC9CB17}" type="presParOf" srcId="{E608C646-B51B-9945-B581-2FA46EBBD77B}" destId="{03CBAFC4-B93A-E64A-8AC3-E68583ABA6AD}" srcOrd="2" destOrd="0" presId="urn:microsoft.com/office/officeart/2005/8/layout/vList2"/>
    <dgm:cxn modelId="{678F3914-6F93-644B-9501-AB92F1125A91}" type="presParOf" srcId="{E608C646-B51B-9945-B581-2FA46EBBD77B}" destId="{147A274A-C9C6-C54D-AF42-52AFA0FFD237}" srcOrd="3" destOrd="0" presId="urn:microsoft.com/office/officeart/2005/8/layout/vList2"/>
    <dgm:cxn modelId="{ADFB29C3-B3C2-C447-89F3-BE0FC47A1C90}" type="presParOf" srcId="{E608C646-B51B-9945-B581-2FA46EBBD77B}" destId="{B901EE1E-AEC3-D94F-8FAE-4EB558F193D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5BEC2BD-4876-E547-959C-D31611B72DF2}" type="doc">
      <dgm:prSet loTypeId="urn:microsoft.com/office/officeart/2005/8/layout/venn3" loCatId="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8F511556-E196-5F44-B06E-C440BF6D08E2}">
      <dgm:prSet phldrT="[Text]" custT="1"/>
      <dgm:spPr/>
      <dgm:t>
        <a:bodyPr/>
        <a:lstStyle/>
        <a:p>
          <a:r>
            <a:rPr lang="en-US" sz="2800" dirty="0">
              <a:latin typeface="Roboto Condensed"/>
            </a:rPr>
            <a:t>HS </a:t>
          </a:r>
          <a:r>
            <a:rPr lang="en-US" sz="2800" dirty="0" err="1">
              <a:latin typeface="Roboto Condensed"/>
            </a:rPr>
            <a:t>vận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dụng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kĩ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năng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nói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và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nghe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để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kể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lại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một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trải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nghiệm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của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bản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thân</a:t>
          </a:r>
          <a:r>
            <a:rPr lang="en-US" sz="2800" dirty="0">
              <a:latin typeface="Roboto Condensed"/>
            </a:rPr>
            <a:t>, </a:t>
          </a:r>
          <a:r>
            <a:rPr lang="en-US" sz="2800" dirty="0" err="1">
              <a:latin typeface="Roboto Condensed"/>
            </a:rPr>
            <a:t>không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đọc</a:t>
          </a:r>
          <a:r>
            <a:rPr lang="en-US" sz="2800" dirty="0">
              <a:latin typeface="Roboto Condensed"/>
            </a:rPr>
            <a:t>,…</a:t>
          </a:r>
          <a:endParaRPr lang="en-US" sz="2800" dirty="0"/>
        </a:p>
      </dgm:t>
    </dgm:pt>
    <dgm:pt modelId="{A8176E85-3951-434F-93D4-7314FAAD42A0}" type="parTrans" cxnId="{A52E6F92-EA86-694F-B7C9-7297F412AA16}">
      <dgm:prSet/>
      <dgm:spPr/>
      <dgm:t>
        <a:bodyPr/>
        <a:lstStyle/>
        <a:p>
          <a:endParaRPr lang="en-US" sz="2400"/>
        </a:p>
      </dgm:t>
    </dgm:pt>
    <dgm:pt modelId="{08352BAB-19EA-D34F-B473-68A66584637D}" type="sibTrans" cxnId="{A52E6F92-EA86-694F-B7C9-7297F412AA16}">
      <dgm:prSet/>
      <dgm:spPr/>
      <dgm:t>
        <a:bodyPr/>
        <a:lstStyle/>
        <a:p>
          <a:endParaRPr lang="en-US" sz="2400"/>
        </a:p>
      </dgm:t>
    </dgm:pt>
    <dgm:pt modelId="{015AE5AB-4886-7348-9084-515C3B099AF9}">
      <dgm:prSet custT="1"/>
      <dgm:spPr/>
      <dgm:t>
        <a:bodyPr/>
        <a:lstStyle/>
        <a:p>
          <a:r>
            <a:rPr lang="en-US" sz="2800" dirty="0">
              <a:latin typeface="Roboto Condensed"/>
            </a:rPr>
            <a:t>Video quay </a:t>
          </a:r>
          <a:r>
            <a:rPr lang="en-US" sz="2800" dirty="0" err="1">
              <a:latin typeface="Roboto Condensed"/>
            </a:rPr>
            <a:t>rõ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tối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thiểu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là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chân</a:t>
          </a:r>
          <a:r>
            <a:rPr lang="en-US" sz="2800" dirty="0">
              <a:latin typeface="Roboto Condensed"/>
            </a:rPr>
            <a:t> dung </a:t>
          </a:r>
          <a:r>
            <a:rPr lang="en-US" sz="2800" dirty="0" err="1">
              <a:latin typeface="Roboto Condensed"/>
            </a:rPr>
            <a:t>học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sinh</a:t>
          </a:r>
          <a:r>
            <a:rPr lang="en-US" sz="2800" dirty="0">
              <a:latin typeface="Roboto Condensed"/>
            </a:rPr>
            <a:t>, quay </a:t>
          </a:r>
          <a:r>
            <a:rPr lang="en-US" sz="2800" dirty="0" err="1">
              <a:latin typeface="Roboto Condensed"/>
            </a:rPr>
            <a:t>ngang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điện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thoại</a:t>
          </a:r>
          <a:endParaRPr lang="en-US" sz="2800" dirty="0">
            <a:latin typeface="Roboto Condensed"/>
          </a:endParaRPr>
        </a:p>
      </dgm:t>
    </dgm:pt>
    <dgm:pt modelId="{9F2BDA6E-F691-0944-BB9E-E37B3CC57B96}" type="parTrans" cxnId="{E09B5137-0438-A645-A802-9AA45587C67A}">
      <dgm:prSet/>
      <dgm:spPr/>
      <dgm:t>
        <a:bodyPr/>
        <a:lstStyle/>
        <a:p>
          <a:endParaRPr lang="en-US" sz="2400"/>
        </a:p>
      </dgm:t>
    </dgm:pt>
    <dgm:pt modelId="{12A30CE0-02F9-0740-AA4B-AD66DD94E4BB}" type="sibTrans" cxnId="{E09B5137-0438-A645-A802-9AA45587C67A}">
      <dgm:prSet/>
      <dgm:spPr/>
      <dgm:t>
        <a:bodyPr/>
        <a:lstStyle/>
        <a:p>
          <a:endParaRPr lang="en-US" sz="2400"/>
        </a:p>
      </dgm:t>
    </dgm:pt>
    <dgm:pt modelId="{5117DEED-86BC-3644-94F2-B53C7F2146F8}">
      <dgm:prSet custT="1"/>
      <dgm:spPr/>
      <dgm:t>
        <a:bodyPr/>
        <a:lstStyle/>
        <a:p>
          <a:r>
            <a:rPr lang="en-US" sz="2800" dirty="0" err="1">
              <a:latin typeface="Roboto Condensed"/>
            </a:rPr>
            <a:t>Âm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thanh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rõ</a:t>
          </a:r>
          <a:r>
            <a:rPr lang="en-US" sz="2800" dirty="0">
              <a:latin typeface="Roboto Condensed"/>
            </a:rPr>
            <a:t>, </a:t>
          </a:r>
          <a:r>
            <a:rPr lang="en-US" sz="2800" dirty="0" err="1">
              <a:latin typeface="Roboto Condensed"/>
            </a:rPr>
            <a:t>không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lẫn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tạp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âm</a:t>
          </a:r>
          <a:endParaRPr lang="en-US" sz="2800" dirty="0">
            <a:latin typeface="Roboto Condensed"/>
          </a:endParaRPr>
        </a:p>
      </dgm:t>
    </dgm:pt>
    <dgm:pt modelId="{7766B117-846D-634B-9CD1-2421A58C879A}" type="parTrans" cxnId="{A662B62A-F614-4744-A369-45EFC8953259}">
      <dgm:prSet/>
      <dgm:spPr/>
      <dgm:t>
        <a:bodyPr/>
        <a:lstStyle/>
        <a:p>
          <a:endParaRPr lang="en-US" sz="2400"/>
        </a:p>
      </dgm:t>
    </dgm:pt>
    <dgm:pt modelId="{91E46FAB-B297-5043-8AD1-A1957F9BBB49}" type="sibTrans" cxnId="{A662B62A-F614-4744-A369-45EFC8953259}">
      <dgm:prSet/>
      <dgm:spPr/>
      <dgm:t>
        <a:bodyPr/>
        <a:lstStyle/>
        <a:p>
          <a:endParaRPr lang="en-US" sz="2400"/>
        </a:p>
      </dgm:t>
    </dgm:pt>
    <dgm:pt modelId="{A72ECBB8-FACD-DA4D-901A-84FCA40A9C4F}">
      <dgm:prSet custT="1"/>
      <dgm:spPr/>
      <dgm:t>
        <a:bodyPr/>
        <a:lstStyle/>
        <a:p>
          <a:r>
            <a:rPr lang="en-US" sz="2800" dirty="0" err="1">
              <a:latin typeface="Roboto Condensed"/>
            </a:rPr>
            <a:t>Độ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dài</a:t>
          </a:r>
          <a:r>
            <a:rPr lang="en-US" sz="2800" dirty="0">
              <a:latin typeface="Roboto Condensed"/>
            </a:rPr>
            <a:t> video </a:t>
          </a:r>
          <a:r>
            <a:rPr lang="en-US" sz="2800" dirty="0" err="1">
              <a:latin typeface="Roboto Condensed"/>
            </a:rPr>
            <a:t>không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quá</a:t>
          </a:r>
          <a:r>
            <a:rPr lang="en-US" sz="2800" dirty="0">
              <a:latin typeface="Roboto Condensed"/>
            </a:rPr>
            <a:t> 10 </a:t>
          </a:r>
          <a:r>
            <a:rPr lang="en-US" sz="2800" dirty="0" err="1">
              <a:latin typeface="Roboto Condensed"/>
            </a:rPr>
            <a:t>phút</a:t>
          </a:r>
          <a:endParaRPr lang="en-US" sz="2800" dirty="0">
            <a:latin typeface="Roboto Condensed"/>
          </a:endParaRPr>
        </a:p>
      </dgm:t>
    </dgm:pt>
    <dgm:pt modelId="{51AFC715-6486-004E-9A5F-9759623E4F40}" type="parTrans" cxnId="{F905708F-03F8-3548-81CF-246D3A60371E}">
      <dgm:prSet/>
      <dgm:spPr/>
      <dgm:t>
        <a:bodyPr/>
        <a:lstStyle/>
        <a:p>
          <a:endParaRPr lang="en-US" sz="2400"/>
        </a:p>
      </dgm:t>
    </dgm:pt>
    <dgm:pt modelId="{CC548776-1306-9946-B40B-DA86DDAEE330}" type="sibTrans" cxnId="{F905708F-03F8-3548-81CF-246D3A60371E}">
      <dgm:prSet/>
      <dgm:spPr/>
      <dgm:t>
        <a:bodyPr/>
        <a:lstStyle/>
        <a:p>
          <a:endParaRPr lang="en-US" sz="2400"/>
        </a:p>
      </dgm:t>
    </dgm:pt>
    <dgm:pt modelId="{73082E76-E367-8B46-B541-EA88B8BBF729}">
      <dgm:prSet custT="1"/>
      <dgm:spPr/>
      <dgm:t>
        <a:bodyPr/>
        <a:lstStyle/>
        <a:p>
          <a:r>
            <a:rPr lang="en-US" sz="2800" dirty="0" err="1">
              <a:latin typeface="Roboto Condensed"/>
            </a:rPr>
            <a:t>Hạn</a:t>
          </a:r>
          <a:r>
            <a:rPr lang="en-US" sz="2800" dirty="0">
              <a:latin typeface="Roboto Condensed"/>
            </a:rPr>
            <a:t> </a:t>
          </a:r>
          <a:r>
            <a:rPr lang="en-US" sz="2800" dirty="0" err="1">
              <a:latin typeface="Roboto Condensed"/>
            </a:rPr>
            <a:t>nộp</a:t>
          </a:r>
          <a:r>
            <a:rPr lang="en-US" sz="2800" dirty="0">
              <a:latin typeface="Roboto Condensed"/>
            </a:rPr>
            <a:t>: 1 </a:t>
          </a:r>
          <a:r>
            <a:rPr lang="en-US" sz="2800" dirty="0" err="1">
              <a:latin typeface="Roboto Condensed"/>
            </a:rPr>
            <a:t>tuần</a:t>
          </a:r>
          <a:r>
            <a:rPr lang="en-US" sz="2800" dirty="0">
              <a:latin typeface="Roboto Condensed"/>
            </a:rPr>
            <a:t> </a:t>
          </a:r>
        </a:p>
      </dgm:t>
    </dgm:pt>
    <dgm:pt modelId="{38CE0FAC-6135-1D42-88C5-237C565E9F9D}" type="parTrans" cxnId="{51202679-6AFB-9146-8FE5-5F8F6A49683E}">
      <dgm:prSet/>
      <dgm:spPr/>
      <dgm:t>
        <a:bodyPr/>
        <a:lstStyle/>
        <a:p>
          <a:endParaRPr lang="en-US" sz="2400"/>
        </a:p>
      </dgm:t>
    </dgm:pt>
    <dgm:pt modelId="{B8E2DABF-EE51-C943-AEBC-28BFE6C6250B}" type="sibTrans" cxnId="{51202679-6AFB-9146-8FE5-5F8F6A49683E}">
      <dgm:prSet/>
      <dgm:spPr/>
      <dgm:t>
        <a:bodyPr/>
        <a:lstStyle/>
        <a:p>
          <a:endParaRPr lang="en-US" sz="2400"/>
        </a:p>
      </dgm:t>
    </dgm:pt>
    <dgm:pt modelId="{2F32CF18-3CC1-AE4B-AA02-DA7954F282C9}" type="pres">
      <dgm:prSet presAssocID="{D5BEC2BD-4876-E547-959C-D31611B72DF2}" presName="Name0" presStyleCnt="0">
        <dgm:presLayoutVars>
          <dgm:dir/>
          <dgm:resizeHandles val="exact"/>
        </dgm:presLayoutVars>
      </dgm:prSet>
      <dgm:spPr/>
    </dgm:pt>
    <dgm:pt modelId="{024BBDD3-73EA-B949-A956-5907329C7ADF}" type="pres">
      <dgm:prSet presAssocID="{8F511556-E196-5F44-B06E-C440BF6D08E2}" presName="Name5" presStyleLbl="vennNode1" presStyleIdx="0" presStyleCnt="5">
        <dgm:presLayoutVars>
          <dgm:bulletEnabled val="1"/>
        </dgm:presLayoutVars>
      </dgm:prSet>
      <dgm:spPr/>
    </dgm:pt>
    <dgm:pt modelId="{07069B21-9915-FF4F-AF5C-763CE58661CD}" type="pres">
      <dgm:prSet presAssocID="{08352BAB-19EA-D34F-B473-68A66584637D}" presName="space" presStyleCnt="0"/>
      <dgm:spPr/>
    </dgm:pt>
    <dgm:pt modelId="{79D6E23C-A6C0-B24E-A78C-9196434E398F}" type="pres">
      <dgm:prSet presAssocID="{015AE5AB-4886-7348-9084-515C3B099AF9}" presName="Name5" presStyleLbl="vennNode1" presStyleIdx="1" presStyleCnt="5">
        <dgm:presLayoutVars>
          <dgm:bulletEnabled val="1"/>
        </dgm:presLayoutVars>
      </dgm:prSet>
      <dgm:spPr/>
    </dgm:pt>
    <dgm:pt modelId="{2905891D-3303-5C48-82BA-A5D522846C65}" type="pres">
      <dgm:prSet presAssocID="{12A30CE0-02F9-0740-AA4B-AD66DD94E4BB}" presName="space" presStyleCnt="0"/>
      <dgm:spPr/>
    </dgm:pt>
    <dgm:pt modelId="{F1C4CB41-D3E1-CD4F-BA32-CA82A606AB0C}" type="pres">
      <dgm:prSet presAssocID="{5117DEED-86BC-3644-94F2-B53C7F2146F8}" presName="Name5" presStyleLbl="vennNode1" presStyleIdx="2" presStyleCnt="5">
        <dgm:presLayoutVars>
          <dgm:bulletEnabled val="1"/>
        </dgm:presLayoutVars>
      </dgm:prSet>
      <dgm:spPr/>
    </dgm:pt>
    <dgm:pt modelId="{8B4B7A94-B30A-B648-A3FD-29C05E0BCF97}" type="pres">
      <dgm:prSet presAssocID="{91E46FAB-B297-5043-8AD1-A1957F9BBB49}" presName="space" presStyleCnt="0"/>
      <dgm:spPr/>
    </dgm:pt>
    <dgm:pt modelId="{25D99287-0E05-3548-B884-D74FF228BC88}" type="pres">
      <dgm:prSet presAssocID="{A72ECBB8-FACD-DA4D-901A-84FCA40A9C4F}" presName="Name5" presStyleLbl="vennNode1" presStyleIdx="3" presStyleCnt="5">
        <dgm:presLayoutVars>
          <dgm:bulletEnabled val="1"/>
        </dgm:presLayoutVars>
      </dgm:prSet>
      <dgm:spPr/>
    </dgm:pt>
    <dgm:pt modelId="{09F728E3-453C-C446-8B8E-DEC109872E06}" type="pres">
      <dgm:prSet presAssocID="{CC548776-1306-9946-B40B-DA86DDAEE330}" presName="space" presStyleCnt="0"/>
      <dgm:spPr/>
    </dgm:pt>
    <dgm:pt modelId="{61CA7285-F795-3347-AE53-F4C9747431BD}" type="pres">
      <dgm:prSet presAssocID="{73082E76-E367-8B46-B541-EA88B8BBF729}" presName="Name5" presStyleLbl="vennNode1" presStyleIdx="4" presStyleCnt="5">
        <dgm:presLayoutVars>
          <dgm:bulletEnabled val="1"/>
        </dgm:presLayoutVars>
      </dgm:prSet>
      <dgm:spPr/>
    </dgm:pt>
  </dgm:ptLst>
  <dgm:cxnLst>
    <dgm:cxn modelId="{2A2B551B-5DA3-6F40-9120-A6A416D84785}" type="presOf" srcId="{8F511556-E196-5F44-B06E-C440BF6D08E2}" destId="{024BBDD3-73EA-B949-A956-5907329C7ADF}" srcOrd="0" destOrd="0" presId="urn:microsoft.com/office/officeart/2005/8/layout/venn3"/>
    <dgm:cxn modelId="{A662B62A-F614-4744-A369-45EFC8953259}" srcId="{D5BEC2BD-4876-E547-959C-D31611B72DF2}" destId="{5117DEED-86BC-3644-94F2-B53C7F2146F8}" srcOrd="2" destOrd="0" parTransId="{7766B117-846D-634B-9CD1-2421A58C879A}" sibTransId="{91E46FAB-B297-5043-8AD1-A1957F9BBB49}"/>
    <dgm:cxn modelId="{E09B5137-0438-A645-A802-9AA45587C67A}" srcId="{D5BEC2BD-4876-E547-959C-D31611B72DF2}" destId="{015AE5AB-4886-7348-9084-515C3B099AF9}" srcOrd="1" destOrd="0" parTransId="{9F2BDA6E-F691-0944-BB9E-E37B3CC57B96}" sibTransId="{12A30CE0-02F9-0740-AA4B-AD66DD94E4BB}"/>
    <dgm:cxn modelId="{51202679-6AFB-9146-8FE5-5F8F6A49683E}" srcId="{D5BEC2BD-4876-E547-959C-D31611B72DF2}" destId="{73082E76-E367-8B46-B541-EA88B8BBF729}" srcOrd="4" destOrd="0" parTransId="{38CE0FAC-6135-1D42-88C5-237C565E9F9D}" sibTransId="{B8E2DABF-EE51-C943-AEBC-28BFE6C6250B}"/>
    <dgm:cxn modelId="{EF5B757F-BE38-3742-83C6-A0AFDE59D403}" type="presOf" srcId="{5117DEED-86BC-3644-94F2-B53C7F2146F8}" destId="{F1C4CB41-D3E1-CD4F-BA32-CA82A606AB0C}" srcOrd="0" destOrd="0" presId="urn:microsoft.com/office/officeart/2005/8/layout/venn3"/>
    <dgm:cxn modelId="{F905708F-03F8-3548-81CF-246D3A60371E}" srcId="{D5BEC2BD-4876-E547-959C-D31611B72DF2}" destId="{A72ECBB8-FACD-DA4D-901A-84FCA40A9C4F}" srcOrd="3" destOrd="0" parTransId="{51AFC715-6486-004E-9A5F-9759623E4F40}" sibTransId="{CC548776-1306-9946-B40B-DA86DDAEE330}"/>
    <dgm:cxn modelId="{A52E6F92-EA86-694F-B7C9-7297F412AA16}" srcId="{D5BEC2BD-4876-E547-959C-D31611B72DF2}" destId="{8F511556-E196-5F44-B06E-C440BF6D08E2}" srcOrd="0" destOrd="0" parTransId="{A8176E85-3951-434F-93D4-7314FAAD42A0}" sibTransId="{08352BAB-19EA-D34F-B473-68A66584637D}"/>
    <dgm:cxn modelId="{BB8DFCBC-9556-6342-B926-52AE6742C441}" type="presOf" srcId="{73082E76-E367-8B46-B541-EA88B8BBF729}" destId="{61CA7285-F795-3347-AE53-F4C9747431BD}" srcOrd="0" destOrd="0" presId="urn:microsoft.com/office/officeart/2005/8/layout/venn3"/>
    <dgm:cxn modelId="{97F858C3-D793-344A-A146-CCEE88A42F89}" type="presOf" srcId="{A72ECBB8-FACD-DA4D-901A-84FCA40A9C4F}" destId="{25D99287-0E05-3548-B884-D74FF228BC88}" srcOrd="0" destOrd="0" presId="urn:microsoft.com/office/officeart/2005/8/layout/venn3"/>
    <dgm:cxn modelId="{7F9269C7-4678-8847-A760-C58F4F607FE2}" type="presOf" srcId="{D5BEC2BD-4876-E547-959C-D31611B72DF2}" destId="{2F32CF18-3CC1-AE4B-AA02-DA7954F282C9}" srcOrd="0" destOrd="0" presId="urn:microsoft.com/office/officeart/2005/8/layout/venn3"/>
    <dgm:cxn modelId="{764C71CC-D0F5-ED4A-A971-74976911F65C}" type="presOf" srcId="{015AE5AB-4886-7348-9084-515C3B099AF9}" destId="{79D6E23C-A6C0-B24E-A78C-9196434E398F}" srcOrd="0" destOrd="0" presId="urn:microsoft.com/office/officeart/2005/8/layout/venn3"/>
    <dgm:cxn modelId="{6CBE9683-2923-0348-A51B-BB409DC28BFE}" type="presParOf" srcId="{2F32CF18-3CC1-AE4B-AA02-DA7954F282C9}" destId="{024BBDD3-73EA-B949-A956-5907329C7ADF}" srcOrd="0" destOrd="0" presId="urn:microsoft.com/office/officeart/2005/8/layout/venn3"/>
    <dgm:cxn modelId="{4099A874-A1DF-CC42-AABC-1AF876C2AEE0}" type="presParOf" srcId="{2F32CF18-3CC1-AE4B-AA02-DA7954F282C9}" destId="{07069B21-9915-FF4F-AF5C-763CE58661CD}" srcOrd="1" destOrd="0" presId="urn:microsoft.com/office/officeart/2005/8/layout/venn3"/>
    <dgm:cxn modelId="{3C9A5BDC-6636-104C-AA61-6DB8CEC71F08}" type="presParOf" srcId="{2F32CF18-3CC1-AE4B-AA02-DA7954F282C9}" destId="{79D6E23C-A6C0-B24E-A78C-9196434E398F}" srcOrd="2" destOrd="0" presId="urn:microsoft.com/office/officeart/2005/8/layout/venn3"/>
    <dgm:cxn modelId="{C40FE988-2E14-6549-BFB8-5DDFFFCF919E}" type="presParOf" srcId="{2F32CF18-3CC1-AE4B-AA02-DA7954F282C9}" destId="{2905891D-3303-5C48-82BA-A5D522846C65}" srcOrd="3" destOrd="0" presId="urn:microsoft.com/office/officeart/2005/8/layout/venn3"/>
    <dgm:cxn modelId="{C784DD6D-B417-044A-8113-8A71F71F63AF}" type="presParOf" srcId="{2F32CF18-3CC1-AE4B-AA02-DA7954F282C9}" destId="{F1C4CB41-D3E1-CD4F-BA32-CA82A606AB0C}" srcOrd="4" destOrd="0" presId="urn:microsoft.com/office/officeart/2005/8/layout/venn3"/>
    <dgm:cxn modelId="{FA6C4A60-8FC5-2D49-8792-BF7D2FC37A26}" type="presParOf" srcId="{2F32CF18-3CC1-AE4B-AA02-DA7954F282C9}" destId="{8B4B7A94-B30A-B648-A3FD-29C05E0BCF97}" srcOrd="5" destOrd="0" presId="urn:microsoft.com/office/officeart/2005/8/layout/venn3"/>
    <dgm:cxn modelId="{7222A6D6-6B75-6546-A3E2-863B8A673F09}" type="presParOf" srcId="{2F32CF18-3CC1-AE4B-AA02-DA7954F282C9}" destId="{25D99287-0E05-3548-B884-D74FF228BC88}" srcOrd="6" destOrd="0" presId="urn:microsoft.com/office/officeart/2005/8/layout/venn3"/>
    <dgm:cxn modelId="{246F6B83-7741-F044-9F71-E38A188EA3F5}" type="presParOf" srcId="{2F32CF18-3CC1-AE4B-AA02-DA7954F282C9}" destId="{09F728E3-453C-C446-8B8E-DEC109872E06}" srcOrd="7" destOrd="0" presId="urn:microsoft.com/office/officeart/2005/8/layout/venn3"/>
    <dgm:cxn modelId="{69A660DA-08AF-1746-AA5E-537335E2CC02}" type="presParOf" srcId="{2F32CF18-3CC1-AE4B-AA02-DA7954F282C9}" destId="{61CA7285-F795-3347-AE53-F4C9747431BD}" srcOrd="8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2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8ECAD-0D30-DD4A-AC96-F1B16C76261C}">
      <dsp:nvSpPr>
        <dsp:cNvPr id="0" name=""/>
        <dsp:cNvSpPr/>
      </dsp:nvSpPr>
      <dsp:spPr>
        <a:xfrm>
          <a:off x="6089" y="1066851"/>
          <a:ext cx="5325026" cy="532502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3054" tIns="41910" rIns="293054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spc="101">
              <a:latin typeface="Roboto Condensed"/>
            </a:rPr>
            <a:t>Bước 1: Chuẩn bị trước khi nói (xác định đề tài, không gian, thời gian, mục đích nói, người nghe -&gt; tìm ý, lập dàn ý)</a:t>
          </a:r>
          <a:endParaRPr lang="en-US" sz="3300" kern="1200"/>
        </a:p>
      </dsp:txBody>
      <dsp:txXfrm>
        <a:off x="785921" y="1846683"/>
        <a:ext cx="3765362" cy="3765362"/>
      </dsp:txXfrm>
    </dsp:sp>
    <dsp:sp modelId="{564E6664-50E2-B44D-B70F-70C5B72E9C0A}">
      <dsp:nvSpPr>
        <dsp:cNvPr id="0" name=""/>
        <dsp:cNvSpPr/>
      </dsp:nvSpPr>
      <dsp:spPr>
        <a:xfrm>
          <a:off x="4266110" y="1066851"/>
          <a:ext cx="5325026" cy="5325026"/>
        </a:xfrm>
        <a:prstGeom prst="ellipse">
          <a:avLst/>
        </a:prstGeom>
        <a:solidFill>
          <a:schemeClr val="accent4">
            <a:alpha val="50000"/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3054" tIns="41910" rIns="293054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spc="101">
              <a:latin typeface="Roboto Condensed"/>
            </a:rPr>
            <a:t>Bước 2: Trình bày bài nói (Luyện tập và trình bày bài nói)</a:t>
          </a:r>
          <a:endParaRPr lang="en-US" sz="3300" kern="1200" spc="101" dirty="0">
            <a:latin typeface="Roboto Condensed"/>
          </a:endParaRPr>
        </a:p>
      </dsp:txBody>
      <dsp:txXfrm>
        <a:off x="5045942" y="1846683"/>
        <a:ext cx="3765362" cy="3765362"/>
      </dsp:txXfrm>
    </dsp:sp>
    <dsp:sp modelId="{2CA70424-D5D6-FB47-8B5B-57CD21148C08}">
      <dsp:nvSpPr>
        <dsp:cNvPr id="0" name=""/>
        <dsp:cNvSpPr/>
      </dsp:nvSpPr>
      <dsp:spPr>
        <a:xfrm>
          <a:off x="8526131" y="1066851"/>
          <a:ext cx="5325026" cy="5325026"/>
        </a:xfrm>
        <a:prstGeom prst="ellipse">
          <a:avLst/>
        </a:prstGeom>
        <a:solidFill>
          <a:schemeClr val="accent4">
            <a:alpha val="50000"/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93054" tIns="41910" rIns="293054" bIns="4191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spc="101">
              <a:latin typeface="Roboto Condensed"/>
            </a:rPr>
            <a:t>Bước 3: Trao đổi, đánh giá, rút kinh nghiệm sau khi nói (sử dụng bảng kiểm để tự nhận xét và nhận xét sản phẩm của bạn)</a:t>
          </a:r>
          <a:endParaRPr lang="en-US" sz="3300" kern="1200" spc="101" dirty="0">
            <a:latin typeface="Roboto Condensed"/>
          </a:endParaRPr>
        </a:p>
      </dsp:txBody>
      <dsp:txXfrm>
        <a:off x="9305963" y="1846683"/>
        <a:ext cx="3765362" cy="37653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70E681-D472-4A47-B9A6-B62BB71D1B9D}">
      <dsp:nvSpPr>
        <dsp:cNvPr id="0" name=""/>
        <dsp:cNvSpPr/>
      </dsp:nvSpPr>
      <dsp:spPr>
        <a:xfrm>
          <a:off x="0" y="97611"/>
          <a:ext cx="12545508" cy="1520049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>
              <a:latin typeface="Roboto Condensed"/>
            </a:rPr>
            <a:t>- HS thực hiện trình bày bài nói theo nhóm</a:t>
          </a:r>
          <a:endParaRPr lang="en-US" sz="3900" kern="1200" dirty="0"/>
        </a:p>
      </dsp:txBody>
      <dsp:txXfrm>
        <a:off x="74203" y="171814"/>
        <a:ext cx="12397102" cy="1371643"/>
      </dsp:txXfrm>
    </dsp:sp>
    <dsp:sp modelId="{03CBAFC4-B93A-E64A-8AC3-E68583ABA6AD}">
      <dsp:nvSpPr>
        <dsp:cNvPr id="0" name=""/>
        <dsp:cNvSpPr/>
      </dsp:nvSpPr>
      <dsp:spPr>
        <a:xfrm>
          <a:off x="0" y="1729981"/>
          <a:ext cx="12545508" cy="1520049"/>
        </a:xfrm>
        <a:prstGeom prst="roundRect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>
              <a:latin typeface="Roboto Condensed"/>
            </a:rPr>
            <a:t>- Các nhóm có 10 phút để luyện tập nói trong nhóm</a:t>
          </a:r>
          <a:endParaRPr lang="en-US" sz="3900" kern="1200" dirty="0">
            <a:latin typeface="Roboto Condensed"/>
          </a:endParaRPr>
        </a:p>
      </dsp:txBody>
      <dsp:txXfrm>
        <a:off x="74203" y="1804184"/>
        <a:ext cx="12397102" cy="1371643"/>
      </dsp:txXfrm>
    </dsp:sp>
    <dsp:sp modelId="{B901EE1E-AEC3-D94F-8FAE-4EB558F193DD}">
      <dsp:nvSpPr>
        <dsp:cNvPr id="0" name=""/>
        <dsp:cNvSpPr/>
      </dsp:nvSpPr>
      <dsp:spPr>
        <a:xfrm>
          <a:off x="0" y="3362350"/>
          <a:ext cx="12545508" cy="1520049"/>
        </a:xfrm>
        <a:prstGeom prst="round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marL="0" lvl="0" indent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>
              <a:latin typeface="Roboto Condensed"/>
            </a:rPr>
            <a:t>- Mỗi nhóm có tối đa 5 phút trình bày bài nói và 5 phút để lắng nghe nhận xét cũng như phản hồi nhận xét của các nhóm</a:t>
          </a:r>
          <a:endParaRPr lang="en-US" sz="3900" kern="1200" dirty="0">
            <a:latin typeface="Roboto Condensed"/>
          </a:endParaRPr>
        </a:p>
      </dsp:txBody>
      <dsp:txXfrm>
        <a:off x="74203" y="3436553"/>
        <a:ext cx="12397102" cy="1371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4BBDD3-73EA-B949-A956-5907329C7ADF}">
      <dsp:nvSpPr>
        <dsp:cNvPr id="0" name=""/>
        <dsp:cNvSpPr/>
      </dsp:nvSpPr>
      <dsp:spPr>
        <a:xfrm>
          <a:off x="1779" y="595562"/>
          <a:ext cx="3469466" cy="346946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936" tIns="35560" rIns="1909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Roboto Condensed"/>
            </a:rPr>
            <a:t>HS </a:t>
          </a:r>
          <a:r>
            <a:rPr lang="en-US" sz="2800" kern="1200" dirty="0" err="1">
              <a:latin typeface="Roboto Condensed"/>
            </a:rPr>
            <a:t>vận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dụng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kĩ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năng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nói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và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nghe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để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kể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lại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một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trải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nghiệm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của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bản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thân</a:t>
          </a:r>
          <a:r>
            <a:rPr lang="en-US" sz="2800" kern="1200" dirty="0">
              <a:latin typeface="Roboto Condensed"/>
            </a:rPr>
            <a:t>, </a:t>
          </a:r>
          <a:r>
            <a:rPr lang="en-US" sz="2800" kern="1200" dirty="0" err="1">
              <a:latin typeface="Roboto Condensed"/>
            </a:rPr>
            <a:t>không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đọc</a:t>
          </a:r>
          <a:r>
            <a:rPr lang="en-US" sz="2800" kern="1200" dirty="0">
              <a:latin typeface="Roboto Condensed"/>
            </a:rPr>
            <a:t>,…</a:t>
          </a:r>
          <a:endParaRPr lang="en-US" sz="2800" kern="1200" dirty="0"/>
        </a:p>
      </dsp:txBody>
      <dsp:txXfrm>
        <a:off x="509871" y="1103654"/>
        <a:ext cx="2453282" cy="2453282"/>
      </dsp:txXfrm>
    </dsp:sp>
    <dsp:sp modelId="{79D6E23C-A6C0-B24E-A78C-9196434E398F}">
      <dsp:nvSpPr>
        <dsp:cNvPr id="0" name=""/>
        <dsp:cNvSpPr/>
      </dsp:nvSpPr>
      <dsp:spPr>
        <a:xfrm>
          <a:off x="2777352" y="595562"/>
          <a:ext cx="3469466" cy="3469466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936" tIns="35560" rIns="1909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>
              <a:latin typeface="Roboto Condensed"/>
            </a:rPr>
            <a:t>Video quay </a:t>
          </a:r>
          <a:r>
            <a:rPr lang="en-US" sz="2800" kern="1200" dirty="0" err="1">
              <a:latin typeface="Roboto Condensed"/>
            </a:rPr>
            <a:t>rõ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tối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thiểu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là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chân</a:t>
          </a:r>
          <a:r>
            <a:rPr lang="en-US" sz="2800" kern="1200" dirty="0">
              <a:latin typeface="Roboto Condensed"/>
            </a:rPr>
            <a:t> dung </a:t>
          </a:r>
          <a:r>
            <a:rPr lang="en-US" sz="2800" kern="1200" dirty="0" err="1">
              <a:latin typeface="Roboto Condensed"/>
            </a:rPr>
            <a:t>học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sinh</a:t>
          </a:r>
          <a:r>
            <a:rPr lang="en-US" sz="2800" kern="1200" dirty="0">
              <a:latin typeface="Roboto Condensed"/>
            </a:rPr>
            <a:t>, quay </a:t>
          </a:r>
          <a:r>
            <a:rPr lang="en-US" sz="2800" kern="1200" dirty="0" err="1">
              <a:latin typeface="Roboto Condensed"/>
            </a:rPr>
            <a:t>ngang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điện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thoại</a:t>
          </a:r>
          <a:endParaRPr lang="en-US" sz="2800" kern="1200" dirty="0">
            <a:latin typeface="Roboto Condensed"/>
          </a:endParaRPr>
        </a:p>
      </dsp:txBody>
      <dsp:txXfrm>
        <a:off x="3285444" y="1103654"/>
        <a:ext cx="2453282" cy="2453282"/>
      </dsp:txXfrm>
    </dsp:sp>
    <dsp:sp modelId="{F1C4CB41-D3E1-CD4F-BA32-CA82A606AB0C}">
      <dsp:nvSpPr>
        <dsp:cNvPr id="0" name=""/>
        <dsp:cNvSpPr/>
      </dsp:nvSpPr>
      <dsp:spPr>
        <a:xfrm>
          <a:off x="5552925" y="595562"/>
          <a:ext cx="3469466" cy="3469466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936" tIns="35560" rIns="1909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Roboto Condensed"/>
            </a:rPr>
            <a:t>Âm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thanh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rõ</a:t>
          </a:r>
          <a:r>
            <a:rPr lang="en-US" sz="2800" kern="1200" dirty="0">
              <a:latin typeface="Roboto Condensed"/>
            </a:rPr>
            <a:t>, </a:t>
          </a:r>
          <a:r>
            <a:rPr lang="en-US" sz="2800" kern="1200" dirty="0" err="1">
              <a:latin typeface="Roboto Condensed"/>
            </a:rPr>
            <a:t>không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lẫn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tạp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âm</a:t>
          </a:r>
          <a:endParaRPr lang="en-US" sz="2800" kern="1200" dirty="0">
            <a:latin typeface="Roboto Condensed"/>
          </a:endParaRPr>
        </a:p>
      </dsp:txBody>
      <dsp:txXfrm>
        <a:off x="6061017" y="1103654"/>
        <a:ext cx="2453282" cy="2453282"/>
      </dsp:txXfrm>
    </dsp:sp>
    <dsp:sp modelId="{25D99287-0E05-3548-B884-D74FF228BC88}">
      <dsp:nvSpPr>
        <dsp:cNvPr id="0" name=""/>
        <dsp:cNvSpPr/>
      </dsp:nvSpPr>
      <dsp:spPr>
        <a:xfrm>
          <a:off x="8328498" y="595562"/>
          <a:ext cx="3469466" cy="3469466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936" tIns="35560" rIns="1909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Roboto Condensed"/>
            </a:rPr>
            <a:t>Độ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dài</a:t>
          </a:r>
          <a:r>
            <a:rPr lang="en-US" sz="2800" kern="1200" dirty="0">
              <a:latin typeface="Roboto Condensed"/>
            </a:rPr>
            <a:t> video </a:t>
          </a:r>
          <a:r>
            <a:rPr lang="en-US" sz="2800" kern="1200" dirty="0" err="1">
              <a:latin typeface="Roboto Condensed"/>
            </a:rPr>
            <a:t>không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quá</a:t>
          </a:r>
          <a:r>
            <a:rPr lang="en-US" sz="2800" kern="1200" dirty="0">
              <a:latin typeface="Roboto Condensed"/>
            </a:rPr>
            <a:t> 10 </a:t>
          </a:r>
          <a:r>
            <a:rPr lang="en-US" sz="2800" kern="1200" dirty="0" err="1">
              <a:latin typeface="Roboto Condensed"/>
            </a:rPr>
            <a:t>phút</a:t>
          </a:r>
          <a:endParaRPr lang="en-US" sz="2800" kern="1200" dirty="0">
            <a:latin typeface="Roboto Condensed"/>
          </a:endParaRPr>
        </a:p>
      </dsp:txBody>
      <dsp:txXfrm>
        <a:off x="8836590" y="1103654"/>
        <a:ext cx="2453282" cy="2453282"/>
      </dsp:txXfrm>
    </dsp:sp>
    <dsp:sp modelId="{61CA7285-F795-3347-AE53-F4C9747431BD}">
      <dsp:nvSpPr>
        <dsp:cNvPr id="0" name=""/>
        <dsp:cNvSpPr/>
      </dsp:nvSpPr>
      <dsp:spPr>
        <a:xfrm>
          <a:off x="11104072" y="595562"/>
          <a:ext cx="3469466" cy="3469466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90936" tIns="35560" rIns="190936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 err="1">
              <a:latin typeface="Roboto Condensed"/>
            </a:rPr>
            <a:t>Hạn</a:t>
          </a:r>
          <a:r>
            <a:rPr lang="en-US" sz="2800" kern="1200" dirty="0">
              <a:latin typeface="Roboto Condensed"/>
            </a:rPr>
            <a:t> </a:t>
          </a:r>
          <a:r>
            <a:rPr lang="en-US" sz="2800" kern="1200" dirty="0" err="1">
              <a:latin typeface="Roboto Condensed"/>
            </a:rPr>
            <a:t>nộp</a:t>
          </a:r>
          <a:r>
            <a:rPr lang="en-US" sz="2800" kern="1200" dirty="0">
              <a:latin typeface="Roboto Condensed"/>
            </a:rPr>
            <a:t>: 1 </a:t>
          </a:r>
          <a:r>
            <a:rPr lang="en-US" sz="2800" kern="1200" dirty="0" err="1">
              <a:latin typeface="Roboto Condensed"/>
            </a:rPr>
            <a:t>tuần</a:t>
          </a:r>
          <a:r>
            <a:rPr lang="en-US" sz="2800" kern="1200" dirty="0">
              <a:latin typeface="Roboto Condensed"/>
            </a:rPr>
            <a:t> </a:t>
          </a:r>
        </a:p>
      </dsp:txBody>
      <dsp:txXfrm>
        <a:off x="11612164" y="1103654"/>
        <a:ext cx="2453282" cy="24532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111.svg"/><Relationship Id="rId18" Type="http://schemas.openxmlformats.org/officeDocument/2006/relationships/diagramQuickStyle" Target="../diagrams/quickStyle3.xml"/><Relationship Id="rId3" Type="http://schemas.openxmlformats.org/officeDocument/2006/relationships/image" Target="../media/image84.svg"/><Relationship Id="rId7" Type="http://schemas.openxmlformats.org/officeDocument/2006/relationships/image" Target="../media/image94.svg"/><Relationship Id="rId12" Type="http://schemas.openxmlformats.org/officeDocument/2006/relationships/image" Target="../media/image110.png"/><Relationship Id="rId17" Type="http://schemas.openxmlformats.org/officeDocument/2006/relationships/diagramLayout" Target="../diagrams/layout3.xml"/><Relationship Id="rId2" Type="http://schemas.openxmlformats.org/officeDocument/2006/relationships/image" Target="../media/image83.png"/><Relationship Id="rId16" Type="http://schemas.openxmlformats.org/officeDocument/2006/relationships/diagramData" Target="../diagrams/data3.xml"/><Relationship Id="rId20" Type="http://schemas.microsoft.com/office/2007/relationships/diagramDrawing" Target="../diagrams/drawing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png"/><Relationship Id="rId11" Type="http://schemas.openxmlformats.org/officeDocument/2006/relationships/image" Target="../media/image12.svg"/><Relationship Id="rId5" Type="http://schemas.openxmlformats.org/officeDocument/2006/relationships/image" Target="../media/image86.svg"/><Relationship Id="rId15" Type="http://schemas.openxmlformats.org/officeDocument/2006/relationships/image" Target="../media/image98.svg"/><Relationship Id="rId10" Type="http://schemas.openxmlformats.org/officeDocument/2006/relationships/image" Target="../media/image11.png"/><Relationship Id="rId19" Type="http://schemas.openxmlformats.org/officeDocument/2006/relationships/diagramColors" Target="../diagrams/colors3.xml"/><Relationship Id="rId4" Type="http://schemas.openxmlformats.org/officeDocument/2006/relationships/image" Target="../media/image85.png"/><Relationship Id="rId9" Type="http://schemas.openxmlformats.org/officeDocument/2006/relationships/image" Target="../media/image92.svg"/><Relationship Id="rId14" Type="http://schemas.openxmlformats.org/officeDocument/2006/relationships/image" Target="../media/image9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svg"/><Relationship Id="rId3" Type="http://schemas.openxmlformats.org/officeDocument/2006/relationships/image" Target="../media/image18.svg"/><Relationship Id="rId7" Type="http://schemas.openxmlformats.org/officeDocument/2006/relationships/image" Target="../media/image22.svg"/><Relationship Id="rId12" Type="http://schemas.openxmlformats.org/officeDocument/2006/relationships/image" Target="../media/image27.png"/><Relationship Id="rId2" Type="http://schemas.openxmlformats.org/officeDocument/2006/relationships/image" Target="../media/image17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11" Type="http://schemas.openxmlformats.org/officeDocument/2006/relationships/image" Target="../media/image26.svg"/><Relationship Id="rId5" Type="http://schemas.openxmlformats.org/officeDocument/2006/relationships/image" Target="../media/image20.svg"/><Relationship Id="rId15" Type="http://schemas.openxmlformats.org/officeDocument/2006/relationships/image" Target="../media/image30.sv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svg"/><Relationship Id="rId14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3.svg"/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12" Type="http://schemas.openxmlformats.org/officeDocument/2006/relationships/image" Target="../media/image42.png"/><Relationship Id="rId2" Type="http://schemas.openxmlformats.org/officeDocument/2006/relationships/image" Target="../media/image32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11" Type="http://schemas.openxmlformats.org/officeDocument/2006/relationships/image" Target="../media/image41.svg"/><Relationship Id="rId5" Type="http://schemas.openxmlformats.org/officeDocument/2006/relationships/image" Target="../media/image35.svg"/><Relationship Id="rId15" Type="http://schemas.openxmlformats.org/officeDocument/2006/relationships/image" Target="../media/image16.sv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svg"/><Relationship Id="rId1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41.svg"/><Relationship Id="rId7" Type="http://schemas.openxmlformats.org/officeDocument/2006/relationships/image" Target="../media/image46.svg"/><Relationship Id="rId12" Type="http://schemas.openxmlformats.org/officeDocument/2006/relationships/diagramLayout" Target="../diagrams/layout1.xml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diagramData" Target="../diagrams/data1.xml"/><Relationship Id="rId5" Type="http://schemas.openxmlformats.org/officeDocument/2006/relationships/image" Target="../media/image14.svg"/><Relationship Id="rId15" Type="http://schemas.microsoft.com/office/2007/relationships/diagramDrawing" Target="../diagrams/drawing1.xml"/><Relationship Id="rId10" Type="http://schemas.openxmlformats.org/officeDocument/2006/relationships/image" Target="../media/image49.png"/><Relationship Id="rId4" Type="http://schemas.openxmlformats.org/officeDocument/2006/relationships/image" Target="../media/image13.png"/><Relationship Id="rId9" Type="http://schemas.openxmlformats.org/officeDocument/2006/relationships/image" Target="../media/image48.svg"/><Relationship Id="rId14" Type="http://schemas.openxmlformats.org/officeDocument/2006/relationships/diagramColors" Target="../diagrams/colors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Relationship Id="rId9" Type="http://schemas.openxmlformats.org/officeDocument/2006/relationships/image" Target="../media/image5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svg"/><Relationship Id="rId13" Type="http://schemas.openxmlformats.org/officeDocument/2006/relationships/image" Target="../media/image15.png"/><Relationship Id="rId18" Type="http://schemas.openxmlformats.org/officeDocument/2006/relationships/image" Target="../media/image72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svg"/><Relationship Id="rId17" Type="http://schemas.openxmlformats.org/officeDocument/2006/relationships/image" Target="../media/image71.png"/><Relationship Id="rId2" Type="http://schemas.openxmlformats.org/officeDocument/2006/relationships/image" Target="../media/image58.png"/><Relationship Id="rId16" Type="http://schemas.openxmlformats.org/officeDocument/2006/relationships/image" Target="../media/image7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2.sv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69.png"/><Relationship Id="rId10" Type="http://schemas.openxmlformats.org/officeDocument/2006/relationships/image" Target="../media/image66.svg"/><Relationship Id="rId4" Type="http://schemas.openxmlformats.org/officeDocument/2006/relationships/image" Target="../media/image60.svg"/><Relationship Id="rId9" Type="http://schemas.openxmlformats.org/officeDocument/2006/relationships/image" Target="../media/image65.png"/><Relationship Id="rId14" Type="http://schemas.openxmlformats.org/officeDocument/2006/relationships/image" Target="../media/image16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svg"/><Relationship Id="rId7" Type="http://schemas.openxmlformats.org/officeDocument/2006/relationships/image" Target="../media/image78.sv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7.png"/><Relationship Id="rId11" Type="http://schemas.openxmlformats.org/officeDocument/2006/relationships/image" Target="../media/image82.svg"/><Relationship Id="rId5" Type="http://schemas.openxmlformats.org/officeDocument/2006/relationships/image" Target="../media/image76.svg"/><Relationship Id="rId10" Type="http://schemas.openxmlformats.org/officeDocument/2006/relationships/image" Target="../media/image81.png"/><Relationship Id="rId4" Type="http://schemas.openxmlformats.org/officeDocument/2006/relationships/image" Target="../media/image75.png"/><Relationship Id="rId9" Type="http://schemas.openxmlformats.org/officeDocument/2006/relationships/image" Target="../media/image8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svg"/><Relationship Id="rId13" Type="http://schemas.openxmlformats.org/officeDocument/2006/relationships/image" Target="../media/image93.png"/><Relationship Id="rId18" Type="http://schemas.openxmlformats.org/officeDocument/2006/relationships/image" Target="../media/image98.svg"/><Relationship Id="rId3" Type="http://schemas.openxmlformats.org/officeDocument/2006/relationships/image" Target="../media/image83.png"/><Relationship Id="rId21" Type="http://schemas.openxmlformats.org/officeDocument/2006/relationships/diagramQuickStyle" Target="../diagrams/quickStyle2.xml"/><Relationship Id="rId7" Type="http://schemas.openxmlformats.org/officeDocument/2006/relationships/image" Target="../media/image87.png"/><Relationship Id="rId12" Type="http://schemas.openxmlformats.org/officeDocument/2006/relationships/image" Target="../media/image92.svg"/><Relationship Id="rId17" Type="http://schemas.openxmlformats.org/officeDocument/2006/relationships/image" Target="../media/image97.png"/><Relationship Id="rId2" Type="http://schemas.openxmlformats.org/officeDocument/2006/relationships/image" Target="../media/image58.png"/><Relationship Id="rId16" Type="http://schemas.openxmlformats.org/officeDocument/2006/relationships/image" Target="../media/image96.svg"/><Relationship Id="rId20" Type="http://schemas.openxmlformats.org/officeDocument/2006/relationships/diagramLayout" Target="../diagrams/layout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.sv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23" Type="http://schemas.microsoft.com/office/2007/relationships/diagramDrawing" Target="../diagrams/drawing2.xml"/><Relationship Id="rId10" Type="http://schemas.openxmlformats.org/officeDocument/2006/relationships/image" Target="../media/image90.svg"/><Relationship Id="rId19" Type="http://schemas.openxmlformats.org/officeDocument/2006/relationships/diagramData" Target="../diagrams/data2.xml"/><Relationship Id="rId4" Type="http://schemas.openxmlformats.org/officeDocument/2006/relationships/image" Target="../media/image84.svg"/><Relationship Id="rId9" Type="http://schemas.openxmlformats.org/officeDocument/2006/relationships/image" Target="../media/image89.png"/><Relationship Id="rId14" Type="http://schemas.openxmlformats.org/officeDocument/2006/relationships/image" Target="../media/image94.svg"/><Relationship Id="rId22" Type="http://schemas.openxmlformats.org/officeDocument/2006/relationships/diagramColors" Target="../diagrams/colors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106.png"/><Relationship Id="rId3" Type="http://schemas.openxmlformats.org/officeDocument/2006/relationships/image" Target="../media/image100.svg"/><Relationship Id="rId7" Type="http://schemas.openxmlformats.org/officeDocument/2006/relationships/image" Target="../media/image104.svg"/><Relationship Id="rId12" Type="http://schemas.openxmlformats.org/officeDocument/2006/relationships/image" Target="../media/image105.png"/><Relationship Id="rId2" Type="http://schemas.openxmlformats.org/officeDocument/2006/relationships/image" Target="../media/image99.png"/><Relationship Id="rId16" Type="http://schemas.openxmlformats.org/officeDocument/2006/relationships/image" Target="../media/image10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3.png"/><Relationship Id="rId11" Type="http://schemas.openxmlformats.org/officeDocument/2006/relationships/image" Target="../media/image57.svg"/><Relationship Id="rId5" Type="http://schemas.openxmlformats.org/officeDocument/2006/relationships/image" Target="../media/image102.svg"/><Relationship Id="rId15" Type="http://schemas.openxmlformats.org/officeDocument/2006/relationships/image" Target="../media/image108.png"/><Relationship Id="rId10" Type="http://schemas.openxmlformats.org/officeDocument/2006/relationships/image" Target="../media/image56.png"/><Relationship Id="rId4" Type="http://schemas.openxmlformats.org/officeDocument/2006/relationships/image" Target="../media/image101.png"/><Relationship Id="rId9" Type="http://schemas.openxmlformats.org/officeDocument/2006/relationships/image" Target="../media/image70.svg"/><Relationship Id="rId14" Type="http://schemas.openxmlformats.org/officeDocument/2006/relationships/image" Target="../media/image10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121208" y="860216"/>
            <a:ext cx="16045583" cy="856656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6954779" y="495326"/>
            <a:ext cx="4378441" cy="10667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866293" y="2616548"/>
            <a:ext cx="926459" cy="1163362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4466626" y="7586134"/>
            <a:ext cx="3054775" cy="22771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04659" y="4229176"/>
            <a:ext cx="2330857" cy="22672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0800000">
            <a:off x="7629803" y="9524594"/>
            <a:ext cx="3028394" cy="54412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665" t="12429" r="13075" b="104"/>
          <a:stretch>
            <a:fillRect/>
          </a:stretch>
        </p:blipFill>
        <p:spPr>
          <a:xfrm>
            <a:off x="14450549" y="0"/>
            <a:ext cx="3837451" cy="362939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 rot="-7650384">
            <a:off x="14992736" y="4136109"/>
            <a:ext cx="1521321" cy="1264080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5193803" y="2826271"/>
            <a:ext cx="8771652" cy="17167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049"/>
              </a:lnSpc>
              <a:spcBef>
                <a:spcPct val="0"/>
              </a:spcBef>
            </a:pPr>
            <a:r>
              <a:rPr lang="en-US" sz="10035" spc="90" dirty="0">
                <a:solidFill>
                  <a:srgbClr val="D479A2"/>
                </a:solidFill>
                <a:latin typeface="Fraunces"/>
              </a:rPr>
              <a:t>KHỞI ĐỘNG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5021885" y="4981575"/>
            <a:ext cx="8711736" cy="2963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03"/>
              </a:lnSpc>
            </a:pP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Các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em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đã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hoàn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thành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xong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bài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viết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kể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lại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trải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nghiệm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của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bản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thân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.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Vậy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nếu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trải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nghiệm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đó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được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kể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lại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bằng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hình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thức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nói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thì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sẽ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có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gì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khác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với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hình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thức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 </a:t>
            </a:r>
            <a:r>
              <a:rPr lang="en-US" sz="4000" dirty="0" err="1">
                <a:solidFill>
                  <a:schemeClr val="tx2"/>
                </a:solidFill>
                <a:latin typeface="Roboto Condensed Italics"/>
              </a:rPr>
              <a:t>viết</a:t>
            </a:r>
            <a:r>
              <a:rPr lang="en-US" sz="4000" dirty="0">
                <a:solidFill>
                  <a:schemeClr val="tx2"/>
                </a:solidFill>
                <a:latin typeface="Roboto Condensed Italics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6E34AD48-E278-4EEB-CD81-9E07768FF9DE}"/>
              </a:ext>
            </a:extLst>
          </p:cNvPr>
          <p:cNvGrpSpPr/>
          <p:nvPr/>
        </p:nvGrpSpPr>
        <p:grpSpPr>
          <a:xfrm>
            <a:off x="804677" y="730469"/>
            <a:ext cx="16873723" cy="9220190"/>
            <a:chOff x="1679207" y="951584"/>
            <a:chExt cx="14122620" cy="7930677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1679207" y="951584"/>
              <a:ext cx="14122620" cy="7930677"/>
            </a:xfrm>
            <a:prstGeom prst="rect">
              <a:avLst/>
            </a:prstGeom>
          </p:spPr>
        </p:pic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2007933" y="1136181"/>
              <a:ext cx="13464927" cy="7561342"/>
            </a:xfrm>
            <a:prstGeom prst="rect">
              <a:avLst/>
            </a:prstGeom>
          </p:spPr>
        </p:pic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667904" y="1878205"/>
            <a:ext cx="793653" cy="99659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2996376">
            <a:off x="16553246" y="4511171"/>
            <a:ext cx="1522018" cy="1264659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10800000">
            <a:off x="9109237" y="1511554"/>
            <a:ext cx="3785256" cy="68011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804677" y="730468"/>
            <a:ext cx="2203859" cy="194490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1981402">
            <a:off x="12842248" y="9359623"/>
            <a:ext cx="616586" cy="616586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466545" y="1462104"/>
            <a:ext cx="4654101" cy="9144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00"/>
              </a:lnSpc>
            </a:pPr>
            <a:r>
              <a:rPr lang="en-US" sz="5000" dirty="0">
                <a:solidFill>
                  <a:srgbClr val="253140"/>
                </a:solidFill>
                <a:latin typeface="Fraunces"/>
              </a:rPr>
              <a:t>V. VẬN DỤNG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23269" y="2607201"/>
            <a:ext cx="9953236" cy="19420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3600" dirty="0">
                <a:solidFill>
                  <a:srgbClr val="253140"/>
                </a:solidFill>
                <a:latin typeface="Roboto Condensed"/>
              </a:rPr>
              <a:t>-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Mỗi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HS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thực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hiện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nhiệm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vụ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kể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lại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một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trải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nghiệm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của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bản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thân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– quay video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gửi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lại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cho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GV</a:t>
            </a:r>
          </a:p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en-US" sz="3600" dirty="0">
                <a:solidFill>
                  <a:srgbClr val="253140"/>
                </a:solidFill>
                <a:latin typeface="Roboto Condensed"/>
              </a:rPr>
              <a:t>-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Yêu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253140"/>
                </a:solidFill>
                <a:latin typeface="Roboto Condensed"/>
              </a:rPr>
              <a:t>cầu</a:t>
            </a:r>
            <a:r>
              <a:rPr lang="en-US" sz="3600" dirty="0">
                <a:solidFill>
                  <a:srgbClr val="253140"/>
                </a:solidFill>
                <a:latin typeface="Roboto Condensed"/>
              </a:rPr>
              <a:t>: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987290A5-15B3-C4F8-143B-F1BAA7D3FFF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13459746"/>
              </p:ext>
            </p:extLst>
          </p:nvPr>
        </p:nvGraphicFramePr>
        <p:xfrm>
          <a:off x="2063695" y="4536922"/>
          <a:ext cx="14575318" cy="4660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6" r:lo="rId17" r:qs="rId18" r:cs="rId19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09028">
            <a:off x="643561" y="8246589"/>
            <a:ext cx="1267245" cy="121425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596"/>
          <a:stretch>
            <a:fillRect/>
          </a:stretch>
        </p:blipFill>
        <p:spPr>
          <a:xfrm rot="-5400000" flipV="1">
            <a:off x="15596506" y="1560261"/>
            <a:ext cx="1335062" cy="4047926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220712" cy="19807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98916">
            <a:off x="4570055" y="5179955"/>
            <a:ext cx="8581403" cy="168410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795632" y="3437092"/>
            <a:ext cx="481551" cy="20383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 l="17210" t="24148"/>
          <a:stretch>
            <a:fillRect/>
          </a:stretch>
        </p:blipFill>
        <p:spPr>
          <a:xfrm flipH="1" flipV="1">
            <a:off x="15687747" y="7952309"/>
            <a:ext cx="2600253" cy="233469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 l="23714" t="22934"/>
          <a:stretch>
            <a:fillRect/>
          </a:stretch>
        </p:blipFill>
        <p:spPr>
          <a:xfrm rot="5400000">
            <a:off x="15929052" y="-261085"/>
            <a:ext cx="2660495" cy="2502909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6"/>
          <a:srcRect r="1695"/>
          <a:stretch>
            <a:fillRect/>
          </a:stretch>
        </p:blipFill>
        <p:spPr>
          <a:xfrm>
            <a:off x="2724314" y="1477026"/>
            <a:ext cx="2159530" cy="1960066"/>
          </a:xfrm>
          <a:prstGeom prst="rect">
            <a:avLst/>
          </a:prstGeom>
        </p:spPr>
      </p:pic>
      <p:sp>
        <p:nvSpPr>
          <p:cNvPr id="10" name="TextBox 10"/>
          <p:cNvSpPr txBox="1"/>
          <p:nvPr/>
        </p:nvSpPr>
        <p:spPr>
          <a:xfrm>
            <a:off x="6186691" y="1273909"/>
            <a:ext cx="5584074" cy="6154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1"/>
              </a:lnSpc>
              <a:spcBef>
                <a:spcPct val="0"/>
              </a:spcBef>
            </a:pPr>
            <a:r>
              <a:rPr lang="en-US" sz="3600" spc="180" dirty="0">
                <a:solidFill>
                  <a:srgbClr val="000000"/>
                </a:solidFill>
                <a:latin typeface="Fraunces"/>
              </a:rPr>
              <a:t>BÀI 1. TÔI VÀ CÁC BẠN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6276628" y="2305395"/>
            <a:ext cx="5404201" cy="7321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58"/>
              </a:lnSpc>
              <a:spcBef>
                <a:spcPct val="0"/>
              </a:spcBef>
            </a:pPr>
            <a:r>
              <a:rPr lang="en-US" sz="4256" spc="212">
                <a:solidFill>
                  <a:srgbClr val="000000"/>
                </a:solidFill>
                <a:latin typeface="Roboto Condensed"/>
              </a:rPr>
              <a:t>KĨ NĂNG NÓI VÀ NGHE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13197" y="3470286"/>
            <a:ext cx="9861606" cy="4931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184"/>
              </a:lnSpc>
            </a:pPr>
            <a:r>
              <a:rPr lang="en-US" sz="9417" spc="37">
                <a:solidFill>
                  <a:srgbClr val="2C2760"/>
                </a:solidFill>
                <a:latin typeface="Fraunces"/>
              </a:rPr>
              <a:t>KỂ LẠI MỘT TRẢI NGHIỆM CỦA BẢN THÂN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6186691" y="8774222"/>
            <a:ext cx="5820018" cy="6146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70"/>
              </a:lnSpc>
              <a:spcBef>
                <a:spcPct val="0"/>
              </a:spcBef>
            </a:pPr>
            <a:r>
              <a:rPr lang="en-US" sz="3550">
                <a:solidFill>
                  <a:srgbClr val="2C2760"/>
                </a:solidFill>
                <a:latin typeface="Roboto Condensed"/>
              </a:rPr>
              <a:t>(2 TIẾT)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3714" t="22934"/>
          <a:stretch>
            <a:fillRect/>
          </a:stretch>
        </p:blipFill>
        <p:spPr>
          <a:xfrm rot="-10800000">
            <a:off x="15627505" y="7784091"/>
            <a:ext cx="2660495" cy="250290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521" b="7563"/>
          <a:stretch>
            <a:fillRect/>
          </a:stretch>
        </p:blipFill>
        <p:spPr>
          <a:xfrm>
            <a:off x="0" y="8539433"/>
            <a:ext cx="1095507" cy="1747567"/>
          </a:xfrm>
          <a:prstGeom prst="rect">
            <a:avLst/>
          </a:prstGeom>
        </p:spPr>
      </p:pic>
      <p:sp>
        <p:nvSpPr>
          <p:cNvPr id="4" name="AutoShape 4"/>
          <p:cNvSpPr/>
          <p:nvPr/>
        </p:nvSpPr>
        <p:spPr>
          <a:xfrm>
            <a:off x="78537" y="4244116"/>
            <a:ext cx="18221922" cy="0"/>
          </a:xfrm>
          <a:prstGeom prst="line">
            <a:avLst/>
          </a:prstGeom>
          <a:ln w="47625" cap="flat">
            <a:solidFill>
              <a:srgbClr val="60699E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5" name="Group 5"/>
          <p:cNvGrpSpPr/>
          <p:nvPr/>
        </p:nvGrpSpPr>
        <p:grpSpPr>
          <a:xfrm>
            <a:off x="926459" y="3803748"/>
            <a:ext cx="3978834" cy="4393686"/>
            <a:chOff x="0" y="0"/>
            <a:chExt cx="5305112" cy="5858248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148245"/>
              <a:ext cx="5305112" cy="5710003"/>
            </a:xfrm>
            <a:prstGeom prst="rect">
              <a:avLst/>
            </a:prstGeom>
          </p:spPr>
        </p:pic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652556" y="0"/>
              <a:ext cx="745954" cy="1003117"/>
            </a:xfrm>
            <a:prstGeom prst="rect">
              <a:avLst/>
            </a:prstGeom>
          </p:spPr>
        </p:pic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0" y="322538"/>
            <a:ext cx="926459" cy="116336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10800000">
            <a:off x="16576055" y="3130976"/>
            <a:ext cx="3028394" cy="544122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 rot="-7650384">
            <a:off x="14866747" y="2954280"/>
            <a:ext cx="1080159" cy="897514"/>
          </a:xfrm>
          <a:prstGeom prst="rect">
            <a:avLst/>
          </a:prstGeom>
        </p:spPr>
      </p:pic>
      <p:grpSp>
        <p:nvGrpSpPr>
          <p:cNvPr id="11" name="Group 11"/>
          <p:cNvGrpSpPr/>
          <p:nvPr/>
        </p:nvGrpSpPr>
        <p:grpSpPr>
          <a:xfrm>
            <a:off x="5165166" y="4104700"/>
            <a:ext cx="3978834" cy="4393686"/>
            <a:chOff x="0" y="0"/>
            <a:chExt cx="5305112" cy="5858248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148245"/>
              <a:ext cx="5305112" cy="5710003"/>
            </a:xfrm>
            <a:prstGeom prst="rect">
              <a:avLst/>
            </a:prstGeom>
          </p:spPr>
        </p:pic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652556" y="0"/>
              <a:ext cx="745954" cy="1003117"/>
            </a:xfrm>
            <a:prstGeom prst="rect">
              <a:avLst/>
            </a:prstGeom>
          </p:spPr>
        </p:pic>
      </p:grpSp>
      <p:grpSp>
        <p:nvGrpSpPr>
          <p:cNvPr id="14" name="Group 14"/>
          <p:cNvGrpSpPr/>
          <p:nvPr/>
        </p:nvGrpSpPr>
        <p:grpSpPr>
          <a:xfrm>
            <a:off x="9288764" y="3803748"/>
            <a:ext cx="3978834" cy="4393686"/>
            <a:chOff x="0" y="0"/>
            <a:chExt cx="5305112" cy="5858248"/>
          </a:xfrm>
        </p:grpSpPr>
        <p:pic>
          <p:nvPicPr>
            <p:cNvPr id="15" name="Picture 1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0" y="148245"/>
              <a:ext cx="5305112" cy="5710003"/>
            </a:xfrm>
            <a:prstGeom prst="rect">
              <a:avLst/>
            </a:prstGeom>
          </p:spPr>
        </p:pic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2652556" y="0"/>
              <a:ext cx="745954" cy="1003117"/>
            </a:xfrm>
            <a:prstGeom prst="rect">
              <a:avLst/>
            </a:prstGeom>
          </p:spPr>
        </p:pic>
      </p:grpSp>
      <p:grpSp>
        <p:nvGrpSpPr>
          <p:cNvPr id="17" name="Group 17"/>
          <p:cNvGrpSpPr/>
          <p:nvPr/>
        </p:nvGrpSpPr>
        <p:grpSpPr>
          <a:xfrm>
            <a:off x="1028700" y="8747706"/>
            <a:ext cx="9998677" cy="1254780"/>
            <a:chOff x="0" y="0"/>
            <a:chExt cx="503673" cy="6320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503673" cy="63208"/>
            </a:xfrm>
            <a:custGeom>
              <a:avLst/>
              <a:gdLst/>
              <a:ahLst/>
              <a:cxnLst/>
              <a:rect l="l" t="t" r="r" b="b"/>
              <a:pathLst>
                <a:path w="503673" h="63208">
                  <a:moveTo>
                    <a:pt x="0" y="0"/>
                  </a:moveTo>
                  <a:lnTo>
                    <a:pt x="503673" y="0"/>
                  </a:lnTo>
                  <a:lnTo>
                    <a:pt x="503673" y="63208"/>
                  </a:lnTo>
                  <a:lnTo>
                    <a:pt x="0" y="63208"/>
                  </a:lnTo>
                  <a:close/>
                </a:path>
              </a:pathLst>
            </a:custGeom>
            <a:solidFill>
              <a:srgbClr val="FDEBF0"/>
            </a:solidFill>
          </p:spPr>
        </p:sp>
        <p:sp>
          <p:nvSpPr>
            <p:cNvPr id="19" name="TextBox 19"/>
            <p:cNvSpPr txBox="1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lIns="88900" tIns="88900" rIns="88900" bIns="88900" rtlCol="0" anchor="ctr"/>
            <a:lstStyle/>
            <a:p>
              <a:pPr algn="ctr">
                <a:lnSpc>
                  <a:spcPts val="4154"/>
                </a:lnSpc>
              </a:pPr>
              <a:r>
                <a:rPr lang="en-US" sz="3100">
                  <a:solidFill>
                    <a:srgbClr val="60699E"/>
                  </a:solidFill>
                  <a:latin typeface="Roboto Condensed"/>
                </a:rPr>
                <a:t>Xem video và trả lời các câu hỏi https://www.youtube.com/watch?v=JsxM3BGZyBE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07301" y="4640468"/>
            <a:ext cx="3726857" cy="3053173"/>
            <a:chOff x="0" y="-76200"/>
            <a:chExt cx="812800" cy="665874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812800" cy="589674"/>
            </a:xfrm>
            <a:custGeom>
              <a:avLst/>
              <a:gdLst/>
              <a:ahLst/>
              <a:cxnLst/>
              <a:rect l="l" t="t" r="r" b="b"/>
              <a:pathLst>
                <a:path w="812800" h="589674">
                  <a:moveTo>
                    <a:pt x="0" y="0"/>
                  </a:moveTo>
                  <a:lnTo>
                    <a:pt x="812800" y="0"/>
                  </a:lnTo>
                  <a:lnTo>
                    <a:pt x="812800" y="589674"/>
                  </a:lnTo>
                  <a:lnTo>
                    <a:pt x="0" y="58967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76200"/>
              <a:ext cx="734995" cy="665874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THINK: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cá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nhân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HS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suy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nghĩ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,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trả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lời</a:t>
              </a:r>
              <a:endParaRPr lang="en-US" sz="3399" dirty="0">
                <a:solidFill>
                  <a:srgbClr val="60699E">
                    <a:alpha val="77647"/>
                  </a:srgbClr>
                </a:solidFill>
                <a:latin typeface="Roboto Condensed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5701389" y="5348111"/>
            <a:ext cx="3196551" cy="2833381"/>
            <a:chOff x="0" y="-76200"/>
            <a:chExt cx="697144" cy="61793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680360" cy="458286"/>
            </a:xfrm>
            <a:custGeom>
              <a:avLst/>
              <a:gdLst/>
              <a:ahLst/>
              <a:cxnLst/>
              <a:rect l="l" t="t" r="r" b="b"/>
              <a:pathLst>
                <a:path w="680360" h="458286">
                  <a:moveTo>
                    <a:pt x="0" y="0"/>
                  </a:moveTo>
                  <a:lnTo>
                    <a:pt x="680360" y="0"/>
                  </a:lnTo>
                  <a:lnTo>
                    <a:pt x="680360" y="458286"/>
                  </a:lnTo>
                  <a:lnTo>
                    <a:pt x="0" y="458286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76200"/>
              <a:ext cx="697144" cy="617939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PAIR: HS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trao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đổi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cặp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đôi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với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bạn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bên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cạnh</a:t>
              </a:r>
              <a:endParaRPr lang="en-US" sz="3399" dirty="0">
                <a:solidFill>
                  <a:srgbClr val="60699E">
                    <a:alpha val="77647"/>
                  </a:srgbClr>
                </a:solidFill>
                <a:latin typeface="Roboto Condensed"/>
              </a:endParaRP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9591651" y="4612895"/>
            <a:ext cx="3457713" cy="3457713"/>
            <a:chOff x="0" y="0"/>
            <a:chExt cx="812800" cy="81280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76200"/>
              <a:ext cx="812800" cy="889000"/>
            </a:xfrm>
            <a:prstGeom prst="rect">
              <a:avLst/>
            </a:prstGeom>
            <a:ln>
              <a:noFill/>
            </a:ln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759"/>
                </a:lnSpc>
              </a:pP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SHARE: Chia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sẻ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trước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lớp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khi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được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giáo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viên</a:t>
              </a:r>
              <a:r>
                <a:rPr lang="en-US" sz="3399" dirty="0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 </a:t>
              </a:r>
              <a:r>
                <a:rPr lang="en-US" sz="3399" dirty="0" err="1">
                  <a:solidFill>
                    <a:srgbClr val="60699E">
                      <a:alpha val="77647"/>
                    </a:srgbClr>
                  </a:solidFill>
                  <a:latin typeface="Roboto Condensed"/>
                </a:rPr>
                <a:t>mời</a:t>
              </a:r>
              <a:endParaRPr lang="en-US" sz="3399" dirty="0">
                <a:solidFill>
                  <a:srgbClr val="60699E">
                    <a:alpha val="77647"/>
                  </a:srgbClr>
                </a:solidFill>
                <a:latin typeface="Roboto Condensed"/>
              </a:endParaRPr>
            </a:p>
          </p:txBody>
        </p:sp>
      </p:grpSp>
      <p:pic>
        <p:nvPicPr>
          <p:cNvPr id="29" name="Picture 29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 rot="339696">
            <a:off x="12938311" y="3649779"/>
            <a:ext cx="5378389" cy="7607339"/>
          </a:xfrm>
          <a:prstGeom prst="rect">
            <a:avLst/>
          </a:prstGeom>
        </p:spPr>
      </p:pic>
      <p:sp>
        <p:nvSpPr>
          <p:cNvPr id="30" name="TextBox 30"/>
          <p:cNvSpPr txBox="1"/>
          <p:nvPr/>
        </p:nvSpPr>
        <p:spPr>
          <a:xfrm>
            <a:off x="1362277" y="2802903"/>
            <a:ext cx="3705384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D479A2"/>
                </a:solidFill>
                <a:latin typeface="Roboto Condensed Bold"/>
              </a:rPr>
              <a:t>1. Quan sát mẫu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362277" y="761344"/>
            <a:ext cx="16152074" cy="183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00"/>
              </a:lnSpc>
            </a:pPr>
            <a:r>
              <a:rPr lang="en-US" sz="5000" dirty="0">
                <a:solidFill>
                  <a:srgbClr val="3B3B3B"/>
                </a:solidFill>
                <a:latin typeface="Fraunces"/>
              </a:rPr>
              <a:t>I. QUAN SÁT MẪU VÀ TÌM HIỂU CÁCH THỨC THỰC HIỆN KỂ LẠI MỘT TRẢI NGHIỆM CỦA BẢN THÂN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4898398" y="5505761"/>
            <a:ext cx="463230" cy="58168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665" t="12429" r="13075" b="104"/>
          <a:stretch>
            <a:fillRect/>
          </a:stretch>
        </p:blipFill>
        <p:spPr>
          <a:xfrm>
            <a:off x="14110775" y="3241053"/>
            <a:ext cx="3837451" cy="362939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17735" b="22961"/>
          <a:stretch>
            <a:fillRect/>
          </a:stretch>
        </p:blipFill>
        <p:spPr>
          <a:xfrm>
            <a:off x="7831" y="8411287"/>
            <a:ext cx="2084739" cy="191326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446954">
            <a:off x="16407355" y="8312905"/>
            <a:ext cx="1267245" cy="1214251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0" y="2802903"/>
            <a:ext cx="13857248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>
                <a:solidFill>
                  <a:srgbClr val="D479A2"/>
                </a:solidFill>
                <a:latin typeface="Roboto Condensed Bold"/>
              </a:rPr>
              <a:t>2. Cách thức kể lại một trải nghiệm của bản thân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362277" y="761344"/>
            <a:ext cx="16152074" cy="1831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00"/>
              </a:lnSpc>
            </a:pPr>
            <a:r>
              <a:rPr lang="en-US" sz="5000" dirty="0">
                <a:solidFill>
                  <a:srgbClr val="3B3B3B"/>
                </a:solidFill>
                <a:latin typeface="Fraunces"/>
              </a:rPr>
              <a:t>I. QUAN SÁT MẪU VÀ TÌM HIỂU CÁCH THỨC THỰC HIỆN KỂ LẠI MỘT TRẢI NGHIỆM CỦA BẢN THÂN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941881">
            <a:off x="12313807" y="2635446"/>
            <a:ext cx="7431388" cy="6363126"/>
          </a:xfrm>
          <a:prstGeom prst="rect">
            <a:avLst/>
          </a:prstGeom>
        </p:spPr>
      </p:pic>
      <p:graphicFrame>
        <p:nvGraphicFramePr>
          <p:cNvPr id="10" name="Diagram 9">
            <a:extLst>
              <a:ext uri="{FF2B5EF4-FFF2-40B4-BE49-F238E27FC236}">
                <a16:creationId xmlns:a16="http://schemas.microsoft.com/office/drawing/2014/main" id="{D9B5F53C-81CD-90F8-BCD0-C9E0747E74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4800519"/>
              </p:ext>
            </p:extLst>
          </p:nvPr>
        </p:nvGraphicFramePr>
        <p:xfrm>
          <a:off x="1828800" y="3036718"/>
          <a:ext cx="13857248" cy="74587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Graphic spid="10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376006" y="6332693"/>
            <a:ext cx="1208273" cy="151723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r="26821" b="22084"/>
          <a:stretch>
            <a:fillRect/>
          </a:stretch>
        </p:blipFill>
        <p:spPr>
          <a:xfrm>
            <a:off x="12022497" y="5917452"/>
            <a:ext cx="6265503" cy="436954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4792434">
            <a:off x="16410944" y="8778315"/>
            <a:ext cx="1155324" cy="959969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424433">
            <a:off x="15537769" y="-218337"/>
            <a:ext cx="1753535" cy="1457029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362277" y="414927"/>
            <a:ext cx="6282190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99"/>
              </a:lnSpc>
              <a:spcBef>
                <a:spcPct val="0"/>
              </a:spcBef>
            </a:pPr>
            <a:r>
              <a:rPr lang="en-US" sz="4500" dirty="0">
                <a:solidFill>
                  <a:srgbClr val="D479A2"/>
                </a:solidFill>
                <a:latin typeface="Roboto Condensed Bold"/>
              </a:rPr>
              <a:t>3. </a:t>
            </a:r>
            <a:r>
              <a:rPr lang="en-US" sz="4500" dirty="0" err="1">
                <a:solidFill>
                  <a:srgbClr val="D479A2"/>
                </a:solidFill>
                <a:latin typeface="Roboto Condensed Bold"/>
              </a:rPr>
              <a:t>Bảng</a:t>
            </a:r>
            <a:r>
              <a:rPr lang="en-US" sz="4500" dirty="0">
                <a:solidFill>
                  <a:srgbClr val="D479A2"/>
                </a:solidFill>
                <a:latin typeface="Roboto Condensed Bold"/>
              </a:rPr>
              <a:t> </a:t>
            </a:r>
            <a:r>
              <a:rPr lang="en-US" sz="4500" dirty="0" err="1">
                <a:solidFill>
                  <a:srgbClr val="D479A2"/>
                </a:solidFill>
                <a:latin typeface="Roboto Condensed Bold"/>
              </a:rPr>
              <a:t>kiểm</a:t>
            </a:r>
            <a:r>
              <a:rPr lang="en-US" sz="4500" dirty="0">
                <a:solidFill>
                  <a:srgbClr val="D479A2"/>
                </a:solidFill>
                <a:latin typeface="Roboto Condensed Bold"/>
              </a:rPr>
              <a:t> </a:t>
            </a:r>
            <a:r>
              <a:rPr lang="en-US" sz="4500" dirty="0" err="1">
                <a:solidFill>
                  <a:srgbClr val="D479A2"/>
                </a:solidFill>
                <a:latin typeface="Roboto Condensed Bold"/>
              </a:rPr>
              <a:t>tham</a:t>
            </a:r>
            <a:r>
              <a:rPr lang="en-US" sz="4500" dirty="0">
                <a:solidFill>
                  <a:srgbClr val="D479A2"/>
                </a:solidFill>
                <a:latin typeface="Roboto Condensed Bold"/>
              </a:rPr>
              <a:t> </a:t>
            </a:r>
            <a:r>
              <a:rPr lang="en-US" sz="4500" dirty="0" err="1">
                <a:solidFill>
                  <a:srgbClr val="D479A2"/>
                </a:solidFill>
                <a:latin typeface="Roboto Condensed Bold"/>
              </a:rPr>
              <a:t>khảo</a:t>
            </a:r>
            <a:endParaRPr lang="en-US" sz="4500" dirty="0">
              <a:solidFill>
                <a:srgbClr val="D479A2"/>
              </a:solidFill>
              <a:latin typeface="Roboto Condensed Bold"/>
            </a:endParaRPr>
          </a:p>
        </p:txBody>
      </p:sp>
      <p:graphicFrame>
        <p:nvGraphicFramePr>
          <p:cNvPr id="7" name="Table 7"/>
          <p:cNvGraphicFramePr>
            <a:graphicFrameLocks noGrp="1"/>
          </p:cNvGraphicFramePr>
          <p:nvPr/>
        </p:nvGraphicFramePr>
        <p:xfrm>
          <a:off x="1362277" y="1500777"/>
          <a:ext cx="16152073" cy="8410578"/>
        </p:xfrm>
        <a:graphic>
          <a:graphicData uri="http://schemas.openxmlformats.org/drawingml/2006/table">
            <a:tbl>
              <a:tblPr/>
              <a:tblGrid>
                <a:gridCol w="13606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53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01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MỘT TRẢI NGHIỆM CỦA BẢN THÂN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B8C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ĐẠT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B8C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FFFFFF"/>
                          </a:solidFill>
                          <a:latin typeface="Roboto Condensed Bold"/>
                        </a:rPr>
                        <a:t>KĐ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FB8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Bài trình bày có đủ 3 phần: giới thiệu, nội dung và kết thúc.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Câu chuyện kể về trải nghiệm của người nói.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Câu chuyện được giới thiệu rõ ràng về (các) nhân vật, không gian, thời gian xảy ra.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Câu chuyện kể theo ngôi thứ nhất.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Các sự việc được kể theo trình tự hợp lí.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Kết hợp kể và tả.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Trình bày suy nghĩ/bài học rút ra từ câu chuyện.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Giọng kể to, rõ, mạch lạc, thể hiện cảm xúc phù hợp với nội dung câu chuyện.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Người nói tự tin, nhìn vào người nghe khi nói, sử dụng giọng kể, nét mặt, cử chỉ hợp lí.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764598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3099">
                          <a:solidFill>
                            <a:srgbClr val="393F85"/>
                          </a:solidFill>
                          <a:latin typeface="Roboto Condensed"/>
                        </a:rPr>
                        <a:t>Bài trình bày có đủ 3 phần: giới thiệu, nội dung và kết thúc.</a:t>
                      </a:r>
                      <a:endParaRPr lang="en-US" sz="1100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FB8C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FFF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589" t="11887" r="7789" b="2283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129893" y="690756"/>
            <a:ext cx="16028214" cy="890548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1503670" y="898431"/>
            <a:ext cx="15280661" cy="8490138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0133020" y="1550102"/>
            <a:ext cx="822511" cy="103283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1097580" flipH="1">
            <a:off x="1243278" y="501797"/>
            <a:ext cx="1284901" cy="1574152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446954">
            <a:off x="15918690" y="8564449"/>
            <a:ext cx="1267245" cy="121425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572939">
            <a:off x="724545" y="8237807"/>
            <a:ext cx="1521321" cy="126408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699999">
            <a:off x="13820258" y="1287431"/>
            <a:ext cx="4050134" cy="98676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/>
          <a:srcRect/>
          <a:stretch>
            <a:fillRect/>
          </a:stretch>
        </p:blipFill>
        <p:spPr>
          <a:xfrm rot="479838">
            <a:off x="12406573" y="1027902"/>
            <a:ext cx="5378389" cy="760733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8"/>
          <a:srcRect/>
          <a:stretch>
            <a:fillRect/>
          </a:stretch>
        </p:blipFill>
        <p:spPr>
          <a:xfrm>
            <a:off x="8686126" y="2679661"/>
            <a:ext cx="5378389" cy="7607339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742756" y="1717122"/>
            <a:ext cx="6996396" cy="89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00"/>
              </a:lnSpc>
            </a:pPr>
            <a:r>
              <a:rPr lang="en-US" sz="5000" dirty="0">
                <a:solidFill>
                  <a:srgbClr val="3B3B3B"/>
                </a:solidFill>
                <a:latin typeface="Fraunces"/>
              </a:rPr>
              <a:t>II. CHUẨN BỊ BÀI NÓI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851633" y="3204640"/>
            <a:ext cx="5438224" cy="2990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759"/>
              </a:lnSpc>
            </a:pPr>
            <a:r>
              <a:rPr lang="en-US" sz="3399" spc="101">
                <a:solidFill>
                  <a:srgbClr val="3B3B3B"/>
                </a:solidFill>
                <a:latin typeface="Roboto Condensed"/>
              </a:rPr>
              <a:t>Đưa ra yêu cầu:</a:t>
            </a:r>
          </a:p>
          <a:p>
            <a:pPr>
              <a:lnSpc>
                <a:spcPts val="4759"/>
              </a:lnSpc>
            </a:pPr>
            <a:r>
              <a:rPr lang="en-US" sz="3399" spc="101">
                <a:solidFill>
                  <a:srgbClr val="3B3B3B"/>
                </a:solidFill>
                <a:latin typeface="Roboto Condensed"/>
              </a:rPr>
              <a:t>- HS thảo luận theo 4 nhóm</a:t>
            </a:r>
          </a:p>
          <a:p>
            <a:pPr>
              <a:lnSpc>
                <a:spcPts val="4759"/>
              </a:lnSpc>
            </a:pPr>
            <a:r>
              <a:rPr lang="en-US" sz="3399" spc="101">
                <a:solidFill>
                  <a:srgbClr val="3B3B3B"/>
                </a:solidFill>
                <a:latin typeface="Roboto Condensed"/>
              </a:rPr>
              <a:t>- Nội dung thảo luận: Phiếu học tập số 2</a:t>
            </a:r>
          </a:p>
          <a:p>
            <a:pPr>
              <a:lnSpc>
                <a:spcPts val="4759"/>
              </a:lnSpc>
            </a:pPr>
            <a:r>
              <a:rPr lang="en-US" sz="3399" spc="101">
                <a:solidFill>
                  <a:srgbClr val="3B3B3B"/>
                </a:solidFill>
                <a:latin typeface="Roboto Condensed"/>
              </a:rPr>
              <a:t>- Thời gian thảo luận: 10 phút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910655" y="3977640"/>
            <a:ext cx="394573" cy="394573"/>
            <a:chOff x="0" y="0"/>
            <a:chExt cx="6350000" cy="6350000"/>
          </a:xfrm>
        </p:grpSpPr>
        <p:sp>
          <p:nvSpPr>
            <p:cNvPr id="3" name="Freeform 3"/>
            <p:cNvSpPr/>
            <p:nvPr/>
          </p:nvSpPr>
          <p:spPr>
            <a:xfrm>
              <a:off x="14167" y="0"/>
              <a:ext cx="6321665" cy="6350000"/>
            </a:xfrm>
            <a:custGeom>
              <a:avLst/>
              <a:gdLst/>
              <a:ahLst/>
              <a:cxnLst/>
              <a:rect l="l" t="t" r="r" b="b"/>
              <a:pathLst>
                <a:path w="6321665" h="6350000">
                  <a:moveTo>
                    <a:pt x="3160833" y="0"/>
                  </a:moveTo>
                  <a:lnTo>
                    <a:pt x="3160833" y="0"/>
                  </a:lnTo>
                  <a:cubicBezTo>
                    <a:pt x="4908795" y="7817"/>
                    <a:pt x="6321666" y="1427021"/>
                    <a:pt x="6321666" y="3175000"/>
                  </a:cubicBezTo>
                  <a:cubicBezTo>
                    <a:pt x="6321666" y="4922979"/>
                    <a:pt x="4908795" y="6342183"/>
                    <a:pt x="3160833" y="6350000"/>
                  </a:cubicBezTo>
                  <a:cubicBezTo>
                    <a:pt x="1412871" y="6342183"/>
                    <a:pt x="0" y="4922979"/>
                    <a:pt x="0" y="3175000"/>
                  </a:cubicBezTo>
                  <a:cubicBezTo>
                    <a:pt x="0" y="1427021"/>
                    <a:pt x="1412871" y="7817"/>
                    <a:pt x="3160833" y="0"/>
                  </a:cubicBezTo>
                  <a:close/>
                </a:path>
              </a:pathLst>
            </a:custGeom>
            <a:solidFill>
              <a:srgbClr val="FFFAF2"/>
            </a:solidFill>
          </p:spPr>
        </p:sp>
      </p:grpSp>
      <p:pic>
        <p:nvPicPr>
          <p:cNvPr id="4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643430" y="4513509"/>
            <a:ext cx="361510" cy="45395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92141" y="5564894"/>
            <a:ext cx="798622" cy="84469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107942" y="904219"/>
            <a:ext cx="1426810" cy="66152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14197395" y="8322011"/>
            <a:ext cx="4090605" cy="1964989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490225">
            <a:off x="-686860" y="2046422"/>
            <a:ext cx="1758003" cy="1866605"/>
          </a:xfrm>
          <a:prstGeom prst="rect">
            <a:avLst/>
          </a:prstGeom>
        </p:spPr>
      </p:pic>
      <p:graphicFrame>
        <p:nvGraphicFramePr>
          <p:cNvPr id="9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9518011"/>
              </p:ext>
            </p:extLst>
          </p:nvPr>
        </p:nvGraphicFramePr>
        <p:xfrm>
          <a:off x="1362277" y="1930973"/>
          <a:ext cx="16398581" cy="7559040"/>
        </p:xfrm>
        <a:graphic>
          <a:graphicData uri="http://schemas.openxmlformats.org/drawingml/2006/table">
            <a:tbl>
              <a:tblPr/>
              <a:tblGrid>
                <a:gridCol w="24854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16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678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30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035">
                <a:tc gridSpan="2"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CÁC BƯỚC</a:t>
                      </a:r>
                      <a:endParaRPr lang="en-US" sz="2800" dirty="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98B6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FEFFFE"/>
                          </a:solidFill>
                          <a:latin typeface="Roboto Condensed Bold"/>
                        </a:rPr>
                        <a:t>CÁC BƯỚC</a:t>
                      </a:r>
                      <a:endParaRPr lang="en-US" sz="110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98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YÊU CẦU</a:t>
                      </a:r>
                      <a:endParaRPr lang="en-US" sz="2800" dirty="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98B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en-US" sz="2800" dirty="0">
                          <a:solidFill>
                            <a:srgbClr val="FEFFFE"/>
                          </a:solidFill>
                          <a:latin typeface="Roboto Condensed Bold"/>
                        </a:rPr>
                        <a:t>LƯU </a:t>
                      </a:r>
                      <a:r>
                        <a:rPr lang="en-US" sz="2800" dirty="0" err="1">
                          <a:solidFill>
                            <a:srgbClr val="FEFFFE"/>
                          </a:solidFill>
                          <a:latin typeface="Roboto Condensed Bold"/>
                        </a:rPr>
                        <a:t>Ý</a:t>
                      </a:r>
                      <a:endParaRPr lang="en-US" sz="2800" dirty="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F98B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818">
                <a:tc rowSpan="5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Chuẩn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bị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trước</a:t>
                      </a:r>
                      <a:endParaRPr lang="en-US" sz="2800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  <a:p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khi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nói</a:t>
                      </a:r>
                      <a:endParaRPr lang="en-US" sz="2800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Xác định đề tài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Kể lại một trải nghiệm của bản thân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Trả lời những câu hỏi gợi ý để định hướng được nội dung bài nói, tăng hiệu quả giao tiếp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550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/>
                        <a:t>Chuẩn bị trước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khi nói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Xác định không gian, thời gian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Kể ở đâu? Thời gian kể bao lâu?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Trả lời những câu hỏi gợi ý để định hướng được nội dung bài nói, tăng hiệu quả giao tiếp</a:t>
                      </a:r>
                      <a:endParaRPr lang="en-US" sz="110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035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/>
                        <a:t>Chuẩn bị trước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khi nói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Xác định người nghe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Kể cho ai nghe?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Trả lời những câu hỏi gợi ý để định hướng được nội dung bài nói, tăng hiệu quả giao tiếp</a:t>
                      </a:r>
                      <a:endParaRPr lang="en-US" sz="110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4035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/>
                        <a:t>Chuẩn bị trước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khi nói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Xác định mục đích nói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Kể để làm gì?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Trả lời những câu hỏi gợi ý để định hướng được nội dung bài nói, tăng hiệu quả giao tiếp</a:t>
                      </a:r>
                      <a:endParaRPr lang="en-US" sz="110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26772">
                <a:tc v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/>
                        <a:t>Chuẩn bị trước</a:t>
                      </a:r>
                    </a:p>
                    <a:p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khi nói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Tìm ý, lập dàn ý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Xem lại phần kĩ năng viết đã học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Có thể sử dụng thêm hình ảnh minh họa / trang phục… phối hợp để lời kể hấp dẫn, sinh động hơn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2550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Luyện tập và trình bày bài nói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Có thể đứng trước gương kể hoặc kể cho bạn nghe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Có thể đứng trước gương kể hoặc kể cho bạn nghe</a:t>
                      </a:r>
                      <a:endParaRPr lang="en-US" sz="110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Chú ý cách kết hợp giọng điệu, cử chỉ, nét mặt,… khi kể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084532"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Trao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đổi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đánh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giá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rút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kinh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nghiệm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sau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nói</a:t>
                      </a:r>
                      <a:endParaRPr lang="en-US" sz="2800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Sử dụng bảng kiểm để tự nhận xét và nhận xét cho bạn</a:t>
                      </a: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399">
                          <a:solidFill>
                            <a:srgbClr val="000000"/>
                          </a:solidFill>
                          <a:latin typeface="Roboto Condensed"/>
                        </a:rPr>
                        <a:t>Sử dụng bảng kiểm để tự nhận xét và nhận xét cho bạn</a:t>
                      </a:r>
                      <a:endParaRPr lang="en-US" sz="1100"/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defRPr/>
                      </a:pP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Chú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ý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tính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khách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quan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khoa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học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tránh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chủ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quan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,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cực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đoan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khi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nhận</a:t>
                      </a:r>
                      <a:r>
                        <a:rPr lang="en-US" sz="2800" kern="1200" dirty="0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800" kern="1200" dirty="0" err="1">
                          <a:solidFill>
                            <a:srgbClr val="000000"/>
                          </a:solidFill>
                          <a:latin typeface="Roboto Condensed"/>
                          <a:ea typeface="+mn-ea"/>
                          <a:cs typeface="+mn-cs"/>
                        </a:rPr>
                        <a:t>xét</a:t>
                      </a:r>
                      <a:endParaRPr lang="en-US" sz="2800" kern="1200" dirty="0">
                        <a:solidFill>
                          <a:srgbClr val="000000"/>
                        </a:solidFill>
                        <a:latin typeface="Roboto Condensed"/>
                        <a:ea typeface="+mn-ea"/>
                        <a:cs typeface="+mn-cs"/>
                      </a:endParaRPr>
                    </a:p>
                  </a:txBody>
                  <a:tcPr>
                    <a:lnL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479A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0" name="TextBox 10"/>
          <p:cNvSpPr txBox="1"/>
          <p:nvPr/>
        </p:nvSpPr>
        <p:spPr>
          <a:xfrm>
            <a:off x="1362277" y="761344"/>
            <a:ext cx="7159891" cy="89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400"/>
              </a:lnSpc>
            </a:pPr>
            <a:r>
              <a:rPr lang="en-US" sz="5000" dirty="0">
                <a:solidFill>
                  <a:srgbClr val="3B3B3B"/>
                </a:solidFill>
                <a:latin typeface="Fraunces"/>
              </a:rPr>
              <a:t>II. CHUẨN BỊ BÀI NÓI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 l="4589" t="11887" r="7789" b="2283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679207" y="951583"/>
            <a:ext cx="14929585" cy="83838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2007933" y="1136181"/>
            <a:ext cx="14272134" cy="801463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15197782" y="8026734"/>
            <a:ext cx="1865919" cy="164667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400000">
            <a:off x="15265234" y="3619766"/>
            <a:ext cx="3785256" cy="68011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4678861">
            <a:off x="14128070" y="6788666"/>
            <a:ext cx="1058633" cy="879628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027802" y="2067193"/>
            <a:ext cx="629585" cy="79057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8557878" y="7624859"/>
            <a:ext cx="1685119" cy="925283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1981402">
            <a:off x="2650865" y="1963956"/>
            <a:ext cx="750021" cy="750021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4051252" y="2276933"/>
            <a:ext cx="7900318" cy="86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000"/>
              </a:lnSpc>
            </a:pPr>
            <a:r>
              <a:rPr lang="en-US" sz="5000" dirty="0">
                <a:solidFill>
                  <a:srgbClr val="253140"/>
                </a:solidFill>
                <a:latin typeface="Fraunces"/>
              </a:rPr>
              <a:t>III. TRÌNH BÀY BÀI NÓI</a:t>
            </a:r>
          </a:p>
        </p:txBody>
      </p:sp>
      <p:graphicFrame>
        <p:nvGraphicFramePr>
          <p:cNvPr id="13" name="Diagram 12">
            <a:extLst>
              <a:ext uri="{FF2B5EF4-FFF2-40B4-BE49-F238E27FC236}">
                <a16:creationId xmlns:a16="http://schemas.microsoft.com/office/drawing/2014/main" id="{EA9FDB0A-4C7C-10E7-87D0-AB947609016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8474269"/>
              </p:ext>
            </p:extLst>
          </p:nvPr>
        </p:nvGraphicFramePr>
        <p:xfrm>
          <a:off x="3056764" y="3372904"/>
          <a:ext cx="12545508" cy="4980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9" r:lo="rId20" r:qs="rId21" r:cs="rId22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Graphic spid="13" grpId="0">
        <p:bldAsOne/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2643" t="29725"/>
          <a:stretch>
            <a:fillRect/>
          </a:stretch>
        </p:blipFill>
        <p:spPr>
          <a:xfrm flipV="1">
            <a:off x="0" y="8101341"/>
            <a:ext cx="2434716" cy="216757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00157">
            <a:off x="7181183" y="-761934"/>
            <a:ext cx="2889438" cy="3067936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 l="36362" r="1841" b="38670"/>
          <a:stretch>
            <a:fillRect/>
          </a:stretch>
        </p:blipFill>
        <p:spPr>
          <a:xfrm rot="5400000">
            <a:off x="-517976" y="517976"/>
            <a:ext cx="3083571" cy="2047619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BB74429-5121-6FB2-BB08-BE429DB321AB}"/>
              </a:ext>
            </a:extLst>
          </p:cNvPr>
          <p:cNvGrpSpPr/>
          <p:nvPr/>
        </p:nvGrpSpPr>
        <p:grpSpPr>
          <a:xfrm>
            <a:off x="1648745" y="4056264"/>
            <a:ext cx="6491374" cy="4391703"/>
            <a:chOff x="1648745" y="4056264"/>
            <a:chExt cx="6491374" cy="4391703"/>
          </a:xfrm>
        </p:grpSpPr>
        <p:grpSp>
          <p:nvGrpSpPr>
            <p:cNvPr id="2" name="Group 2"/>
            <p:cNvGrpSpPr/>
            <p:nvPr/>
          </p:nvGrpSpPr>
          <p:grpSpPr>
            <a:xfrm>
              <a:off x="1648745" y="4347407"/>
              <a:ext cx="6491374" cy="4100560"/>
              <a:chOff x="0" y="0"/>
              <a:chExt cx="3622362" cy="2288224"/>
            </a:xfrm>
          </p:grpSpPr>
          <p:sp>
            <p:nvSpPr>
              <p:cNvPr id="3" name="Freeform 3"/>
              <p:cNvSpPr/>
              <p:nvPr/>
            </p:nvSpPr>
            <p:spPr>
              <a:xfrm>
                <a:off x="0" y="-4262"/>
                <a:ext cx="3630108" cy="2294710"/>
              </a:xfrm>
              <a:custGeom>
                <a:avLst/>
                <a:gdLst/>
                <a:ahLst/>
                <a:cxnLst/>
                <a:rect l="l" t="t" r="r" b="b"/>
                <a:pathLst>
                  <a:path w="3630108" h="2294710">
                    <a:moveTo>
                      <a:pt x="2691208" y="2283522"/>
                    </a:moveTo>
                    <a:cubicBezTo>
                      <a:pt x="2691208" y="2283522"/>
                      <a:pt x="2271456" y="2294709"/>
                      <a:pt x="1808871" y="2292088"/>
                    </a:cubicBezTo>
                    <a:cubicBezTo>
                      <a:pt x="1635190" y="2289925"/>
                      <a:pt x="1057073" y="2282101"/>
                      <a:pt x="1057073" y="2282101"/>
                    </a:cubicBezTo>
                    <a:cubicBezTo>
                      <a:pt x="812931" y="2273267"/>
                      <a:pt x="565145" y="2256285"/>
                      <a:pt x="398404" y="2198108"/>
                    </a:cubicBezTo>
                    <a:cubicBezTo>
                      <a:pt x="120505" y="2101146"/>
                      <a:pt x="0" y="1923618"/>
                      <a:pt x="0" y="905351"/>
                    </a:cubicBezTo>
                    <a:lnTo>
                      <a:pt x="0" y="905341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730715" y="7673"/>
                    </a:cubicBezTo>
                    <a:cubicBezTo>
                      <a:pt x="2052529" y="0"/>
                      <a:pt x="2516456" y="7673"/>
                      <a:pt x="2516456" y="7673"/>
                    </a:cubicBezTo>
                    <a:cubicBezTo>
                      <a:pt x="2884764" y="15152"/>
                      <a:pt x="3248077" y="84484"/>
                      <a:pt x="3445817" y="207066"/>
                    </a:cubicBezTo>
                    <a:cubicBezTo>
                      <a:pt x="3596834" y="300683"/>
                      <a:pt x="3630108" y="425358"/>
                      <a:pt x="3620968" y="905351"/>
                    </a:cubicBezTo>
                    <a:lnTo>
                      <a:pt x="3620968" y="905362"/>
                    </a:lnTo>
                    <a:cubicBezTo>
                      <a:pt x="3620968" y="2041583"/>
                      <a:pt x="3337971" y="2255681"/>
                      <a:pt x="2691208" y="2283522"/>
                    </a:cubicBezTo>
                    <a:close/>
                  </a:path>
                </a:pathLst>
              </a:custGeom>
              <a:solidFill>
                <a:srgbClr val="A5B2D3"/>
              </a:solidFill>
            </p:spPr>
          </p:sp>
        </p:grpSp>
        <p:grpSp>
          <p:nvGrpSpPr>
            <p:cNvPr id="4" name="Group 4"/>
            <p:cNvGrpSpPr/>
            <p:nvPr/>
          </p:nvGrpSpPr>
          <p:grpSpPr>
            <a:xfrm>
              <a:off x="1823322" y="4457687"/>
              <a:ext cx="6142219" cy="3880001"/>
              <a:chOff x="0" y="0"/>
              <a:chExt cx="3622362" cy="2288224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-4262"/>
                <a:ext cx="3630108" cy="2294710"/>
              </a:xfrm>
              <a:custGeom>
                <a:avLst/>
                <a:gdLst/>
                <a:ahLst/>
                <a:cxnLst/>
                <a:rect l="l" t="t" r="r" b="b"/>
                <a:pathLst>
                  <a:path w="3630108" h="2294710">
                    <a:moveTo>
                      <a:pt x="2691208" y="2283522"/>
                    </a:moveTo>
                    <a:cubicBezTo>
                      <a:pt x="2691208" y="2283522"/>
                      <a:pt x="2271456" y="2294709"/>
                      <a:pt x="1808871" y="2292088"/>
                    </a:cubicBezTo>
                    <a:cubicBezTo>
                      <a:pt x="1635190" y="2289925"/>
                      <a:pt x="1057073" y="2282101"/>
                      <a:pt x="1057073" y="2282101"/>
                    </a:cubicBezTo>
                    <a:cubicBezTo>
                      <a:pt x="812931" y="2273267"/>
                      <a:pt x="565145" y="2256285"/>
                      <a:pt x="398404" y="2198108"/>
                    </a:cubicBezTo>
                    <a:cubicBezTo>
                      <a:pt x="120505" y="2101146"/>
                      <a:pt x="0" y="1923618"/>
                      <a:pt x="0" y="905351"/>
                    </a:cubicBezTo>
                    <a:lnTo>
                      <a:pt x="0" y="905341"/>
                    </a:lnTo>
                    <a:cubicBezTo>
                      <a:pt x="8536" y="440430"/>
                      <a:pt x="34263" y="311302"/>
                      <a:pt x="140291" y="225758"/>
                    </a:cubicBezTo>
                    <a:cubicBezTo>
                      <a:pt x="342602" y="62530"/>
                      <a:pt x="736658" y="7673"/>
                      <a:pt x="1155311" y="7673"/>
                    </a:cubicBezTo>
                    <a:cubicBezTo>
                      <a:pt x="1155311" y="7673"/>
                      <a:pt x="1551711" y="15681"/>
                      <a:pt x="1730715" y="7673"/>
                    </a:cubicBezTo>
                    <a:cubicBezTo>
                      <a:pt x="2052529" y="0"/>
                      <a:pt x="2516456" y="7673"/>
                      <a:pt x="2516456" y="7673"/>
                    </a:cubicBezTo>
                    <a:cubicBezTo>
                      <a:pt x="2884764" y="15152"/>
                      <a:pt x="3248077" y="84484"/>
                      <a:pt x="3445817" y="207066"/>
                    </a:cubicBezTo>
                    <a:cubicBezTo>
                      <a:pt x="3596834" y="300683"/>
                      <a:pt x="3630108" y="425358"/>
                      <a:pt x="3620968" y="905351"/>
                    </a:cubicBezTo>
                    <a:lnTo>
                      <a:pt x="3620968" y="905362"/>
                    </a:lnTo>
                    <a:cubicBezTo>
                      <a:pt x="3620968" y="2041583"/>
                      <a:pt x="3337971" y="2255681"/>
                      <a:pt x="2691208" y="2283522"/>
                    </a:cubicBezTo>
                    <a:close/>
                  </a:path>
                </a:pathLst>
              </a:custGeom>
              <a:solidFill>
                <a:srgbClr val="FFFAF2"/>
              </a:solidFill>
            </p:spPr>
          </p:sp>
        </p:grpSp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-10800000">
              <a:off x="2997699" y="4056264"/>
              <a:ext cx="3295266" cy="802847"/>
            </a:xfrm>
            <a:prstGeom prst="rect">
              <a:avLst/>
            </a:prstGeom>
          </p:spPr>
        </p:pic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-2113942">
            <a:off x="5492068" y="6895912"/>
            <a:ext cx="1382001" cy="1148317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1823322" y="1556859"/>
            <a:ext cx="6639388" cy="1866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500"/>
              </a:lnSpc>
            </a:pPr>
            <a:r>
              <a:rPr lang="en-US" sz="5000" dirty="0">
                <a:solidFill>
                  <a:srgbClr val="253140"/>
                </a:solidFill>
                <a:latin typeface="Fraunces"/>
              </a:rPr>
              <a:t>IV. ĐÁNH GIÁ,</a:t>
            </a:r>
          </a:p>
          <a:p>
            <a:pPr>
              <a:lnSpc>
                <a:spcPts val="7500"/>
              </a:lnSpc>
            </a:pPr>
            <a:r>
              <a:rPr lang="en-US" sz="5000" dirty="0">
                <a:solidFill>
                  <a:srgbClr val="253140"/>
                </a:solidFill>
                <a:latin typeface="Fraunces"/>
              </a:rPr>
              <a:t>RÚT KINH NGHIỆM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434716" y="5628067"/>
            <a:ext cx="5705403" cy="1377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5609"/>
              </a:lnSpc>
            </a:pPr>
            <a:r>
              <a:rPr lang="en-US" sz="3600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Đánh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giá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dựa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trên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bảng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kiểm</a:t>
            </a:r>
            <a:endParaRPr lang="en-US" sz="3600" dirty="0">
              <a:solidFill>
                <a:srgbClr val="000000"/>
              </a:solidFill>
              <a:latin typeface="Roboto Condensed"/>
            </a:endParaRPr>
          </a:p>
          <a:p>
            <a:pPr algn="just">
              <a:lnSpc>
                <a:spcPts val="5609"/>
              </a:lnSpc>
            </a:pPr>
            <a:r>
              <a:rPr lang="en-US" sz="3600" dirty="0">
                <a:solidFill>
                  <a:srgbClr val="000000"/>
                </a:solidFill>
                <a:latin typeface="Roboto Condensed"/>
              </a:rPr>
              <a:t>-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Rút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kinh</a:t>
            </a:r>
            <a:r>
              <a:rPr lang="en-US" sz="3600" dirty="0">
                <a:solidFill>
                  <a:srgbClr val="000000"/>
                </a:solidFill>
                <a:latin typeface="Roboto Condensed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Roboto Condensed"/>
              </a:rPr>
              <a:t>nghiệm</a:t>
            </a:r>
            <a:endParaRPr lang="en-US" sz="3600" dirty="0">
              <a:solidFill>
                <a:srgbClr val="000000"/>
              </a:solidFill>
              <a:latin typeface="Roboto Condensed"/>
            </a:endParaRP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2">
            <a:alphaModFix amt="58000"/>
          </a:blip>
          <a:srcRect/>
          <a:stretch>
            <a:fillRect/>
          </a:stretch>
        </p:blipFill>
        <p:spPr>
          <a:xfrm>
            <a:off x="10351024" y="-2336266"/>
            <a:ext cx="10482149" cy="10298712"/>
          </a:xfrm>
          <a:prstGeom prst="rect">
            <a:avLst/>
          </a:prstGeom>
        </p:spPr>
      </p:pic>
      <p:pic>
        <p:nvPicPr>
          <p:cNvPr id="14" name="Picture 1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7567073" y="2471569"/>
            <a:ext cx="1268667" cy="1828709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8853235" y="2033308"/>
            <a:ext cx="11616366" cy="1282932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819</Words>
  <Application>Microsoft Office PowerPoint</Application>
  <PresentationFormat>Custom</PresentationFormat>
  <Paragraphs>76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Roboto Condensed</vt:lpstr>
      <vt:lpstr>Arial</vt:lpstr>
      <vt:lpstr>Roboto Condensed Bold</vt:lpstr>
      <vt:lpstr>Calibri</vt:lpstr>
      <vt:lpstr>Fraunces</vt:lpstr>
      <vt:lpstr>Roboto Condensed Italics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6KN-B1 - Nói nghe</dc:title>
  <cp:lastModifiedBy>Nga Bui Thi</cp:lastModifiedBy>
  <cp:revision>2</cp:revision>
  <dcterms:created xsi:type="dcterms:W3CDTF">2006-08-16T00:00:00Z</dcterms:created>
  <dcterms:modified xsi:type="dcterms:W3CDTF">2022-08-08T16:03:43Z</dcterms:modified>
  <dc:identifier>DAFGpaeUzTg</dc:identifier>
</cp:coreProperties>
</file>